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notesMasterIdLst>
    <p:notesMasterId r:id="rId6"/>
  </p:notesMasterIdLst>
  <p:sldSz cx="14630400" cy="8229600"/>
  <p:notesSz cx="8229600" cy="14630400"/>
  <p:embeddedFontLst>
    <p:embeddedFont>
      <p:font typeface="Bricolage Grotesque Semi Bold"/>
      <p:regular r:id="rId11"/>
    </p:embeddedFont>
    <p:embeddedFont>
      <p:font typeface="Bricolage Grotesque Semi Bold"/>
      <p:regular r:id="rId12"/>
    </p:embeddedFont>
    <p:embeddedFont>
      <p:font typeface="Inter"/>
      <p:regular r:id="rId13"/>
    </p:embeddedFont>
    <p:embeddedFont>
      <p:font typeface="Inter"/>
      <p:regular r:id="rId14"/>
    </p:embeddedFont>
    <p:embeddedFont>
      <p:font typeface="Inter"/>
      <p:regular r:id="rId15"/>
    </p:embeddedFont>
    <p:embeddedFont>
      <p:font typeface="Inter"/>
      <p:regular r:id="rId16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font" Target="fonts/font1.fntdata"/><Relationship Id="rId12" Type="http://schemas.openxmlformats.org/officeDocument/2006/relationships/font" Target="fonts/font2.fntdata"/><Relationship Id="rId13" Type="http://schemas.openxmlformats.org/officeDocument/2006/relationships/font" Target="fonts/font3.fntdata"/><Relationship Id="rId14" Type="http://schemas.openxmlformats.org/officeDocument/2006/relationships/font" Target="fonts/font4.fntdata"/><Relationship Id="rId15" Type="http://schemas.openxmlformats.org/officeDocument/2006/relationships/font" Target="fonts/font5.fntdata"/><Relationship Id="rId16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hyperlink" Target="http://www.menr.gov.ua" TargetMode="External"/><Relationship Id="rId8" Type="http://schemas.openxmlformats.org/officeDocument/2006/relationships/hyperlink" Target="http://catalog.uintei.kiev.ua/index.php" TargetMode="External"/><Relationship Id="rId9" Type="http://schemas.openxmlformats.org/officeDocument/2006/relationships/hyperlink" Target="http://www.nbuv.gov.ua" TargetMode="External"/><Relationship Id="rId10" Type="http://schemas.openxmlformats.org/officeDocument/2006/relationships/hyperlink" Target="http://library.znu.edu.ua/" TargetMode="External"/><Relationship Id="rId11" Type="http://schemas.openxmlformats.org/officeDocument/2006/relationships/hyperlink" Target="https://moodle.znu.edu.ua/course/view.php?id=10621" TargetMode="External"/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12" Type="http://schemas.openxmlformats.org/officeDocument/2006/relationships/slideLayout" Target="../slideLayouts/slideLayout5.xml"/><Relationship Id="rId13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28286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Основи діагностики стану навколишнього середовища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06609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7BF6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Ваш інструментарій для створення чистого майбутнього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606879"/>
            <a:ext cx="4215289" cy="3094434"/>
          </a:xfrm>
          <a:prstGeom prst="roundRect">
            <a:avLst>
              <a:gd name="adj" fmla="val 354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0930" y="3606879"/>
            <a:ext cx="91440" cy="309443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83588" y="38280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Актуальність курсу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083588" y="4257318"/>
            <a:ext cx="3704273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Сучасний світ гостро потребує фахівців, які не лише констатують екологічні проблеми, а й здатні надавати точні та об'єктивні дані для прийняття ефективних управлінських рішень. Цей курс є відповіддю на цей виклик.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07437" y="3606879"/>
            <a:ext cx="4215408" cy="3094434"/>
          </a:xfrm>
          <a:prstGeom prst="roundRect">
            <a:avLst>
              <a:gd name="adj" fmla="val 354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577" y="3606879"/>
            <a:ext cx="91440" cy="309443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497235" y="3828098"/>
            <a:ext cx="31287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Ключ до сталого розвитку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5497235" y="4257318"/>
            <a:ext cx="3704392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Діагностика стану навколишнього середовища — це фундаментальний ключ до об'єктивної оцінки ризиків, розробки ефективних природоохоронних заходів та забезпечення сталого розвитку суспільства.</a:t>
            </a:r>
            <a:endParaRPr lang="en-US" sz="1550" dirty="0"/>
          </a:p>
        </p:txBody>
      </p:sp>
      <p:sp>
        <p:nvSpPr>
          <p:cNvPr id="12" name="Shape 8"/>
          <p:cNvSpPr/>
          <p:nvPr/>
        </p:nvSpPr>
        <p:spPr>
          <a:xfrm>
            <a:off x="9621203" y="3606879"/>
            <a:ext cx="4215289" cy="3094434"/>
          </a:xfrm>
          <a:prstGeom prst="roundRect">
            <a:avLst>
              <a:gd name="adj" fmla="val 354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8343" y="3606879"/>
            <a:ext cx="91440" cy="309443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911001" y="38280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Сучасні методи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9911001" y="4257318"/>
            <a:ext cx="370427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Курс озброїть вас найсучаснішими методами збору, аналізу та інтерпретації екологічної інформації, що дозволить вам стати висококваліфікованим експертом у галузі екології.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05609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626" y="2390061"/>
            <a:ext cx="6156365" cy="489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Основна мета та завдання курсу</a:t>
            </a: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>
            <a:off x="861536" y="3290768"/>
            <a:ext cx="13142238" cy="501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Формування у студентів </a:t>
            </a:r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E7BF6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комплексної системи теоретичних знань та стійких практичних навичок</a:t>
            </a:r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у сфері екологічної діагностики, моніторингу та оцінки стану природних і техногенних систем.</a:t>
            </a:r>
            <a:endParaRPr lang="en-US" sz="1200" dirty="0"/>
          </a:p>
        </p:txBody>
      </p:sp>
      <p:sp>
        <p:nvSpPr>
          <p:cNvPr id="5" name="Shape 2"/>
          <p:cNvSpPr/>
          <p:nvPr/>
        </p:nvSpPr>
        <p:spPr>
          <a:xfrm>
            <a:off x="626626" y="3114556"/>
            <a:ext cx="22860" cy="853678"/>
          </a:xfrm>
          <a:prstGeom prst="rect">
            <a:avLst/>
          </a:prstGeom>
          <a:solidFill>
            <a:srgbClr val="E7BF6A"/>
          </a:solidFill>
          <a:ln/>
        </p:spPr>
      </p:sp>
      <p:sp>
        <p:nvSpPr>
          <p:cNvPr id="6" name="Shape 3"/>
          <p:cNvSpPr/>
          <p:nvPr/>
        </p:nvSpPr>
        <p:spPr>
          <a:xfrm>
            <a:off x="626626" y="4144447"/>
            <a:ext cx="6610231" cy="469940"/>
          </a:xfrm>
          <a:prstGeom prst="roundRect">
            <a:avLst>
              <a:gd name="adj" fmla="val 480055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3814286" y="4232553"/>
            <a:ext cx="234910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783193" y="4770953"/>
            <a:ext cx="1958221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Теоретична база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783193" y="5109686"/>
            <a:ext cx="6297097" cy="501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Засвоєння критеріїв та показників оцінки якості води, ґрунту та атмосферного повітря з урахуванням міжнародних стандартів.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7393424" y="4144447"/>
            <a:ext cx="6610350" cy="469940"/>
          </a:xfrm>
          <a:prstGeom prst="roundRect">
            <a:avLst>
              <a:gd name="adj" fmla="val 480055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581084" y="4232553"/>
            <a:ext cx="234910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7549991" y="4770953"/>
            <a:ext cx="1958221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Практичні методи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7549991" y="5109686"/>
            <a:ext cx="6297216" cy="501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Оволодіння сучасними методиками пробовідбору, лабораторного та польового аналізу із застосуванням новітнього обладнання.</a:t>
            </a:r>
            <a:endParaRPr lang="en-US" sz="1200" dirty="0"/>
          </a:p>
        </p:txBody>
      </p:sp>
      <p:sp>
        <p:nvSpPr>
          <p:cNvPr id="14" name="Shape 11"/>
          <p:cNvSpPr/>
          <p:nvPr/>
        </p:nvSpPr>
        <p:spPr>
          <a:xfrm>
            <a:off x="626626" y="5924074"/>
            <a:ext cx="6610231" cy="469940"/>
          </a:xfrm>
          <a:prstGeom prst="roundRect">
            <a:avLst>
              <a:gd name="adj" fmla="val 480055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3814286" y="6012180"/>
            <a:ext cx="234910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783193" y="6550581"/>
            <a:ext cx="1958221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Технології</a:t>
            </a:r>
            <a:endParaRPr lang="en-US" sz="1500" dirty="0"/>
          </a:p>
        </p:txBody>
      </p:sp>
      <p:sp>
        <p:nvSpPr>
          <p:cNvPr id="17" name="Text 14"/>
          <p:cNvSpPr/>
          <p:nvPr/>
        </p:nvSpPr>
        <p:spPr>
          <a:xfrm>
            <a:off x="783193" y="6889313"/>
            <a:ext cx="6297097" cy="751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Навчання застосуванню інструментів: приладів контролю, геоінформаційних систем (ГІС) та дистанційного зондування Землі (ДЗЗ) для моделювання та прогнозування екологічних змін.</a:t>
            </a:r>
            <a:endParaRPr lang="en-US" sz="1200" dirty="0"/>
          </a:p>
        </p:txBody>
      </p:sp>
      <p:sp>
        <p:nvSpPr>
          <p:cNvPr id="18" name="Shape 15"/>
          <p:cNvSpPr/>
          <p:nvPr/>
        </p:nvSpPr>
        <p:spPr>
          <a:xfrm>
            <a:off x="7393424" y="5924074"/>
            <a:ext cx="6610350" cy="469940"/>
          </a:xfrm>
          <a:prstGeom prst="roundRect">
            <a:avLst>
              <a:gd name="adj" fmla="val 480055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10581084" y="6012180"/>
            <a:ext cx="234910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4</a:t>
            </a:r>
            <a:endParaRPr lang="en-US" sz="1850" dirty="0"/>
          </a:p>
        </p:txBody>
      </p:sp>
      <p:sp>
        <p:nvSpPr>
          <p:cNvPr id="20" name="Text 17"/>
          <p:cNvSpPr/>
          <p:nvPr/>
        </p:nvSpPr>
        <p:spPr>
          <a:xfrm>
            <a:off x="7549991" y="6550581"/>
            <a:ext cx="1958221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Нормативна база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7549991" y="6889313"/>
            <a:ext cx="6297216" cy="501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Розуміння правових та нормативних основ екологічного контролю та екологічної безпеки, включаючи національне та міжнародне законодавство.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1160" y="662583"/>
            <a:ext cx="4785955" cy="555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Навчальні результати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711160" y="1484828"/>
            <a:ext cx="7721679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Після завершення курсу ви 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7BF6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будете здатні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711160" y="2146935"/>
            <a:ext cx="3555921" cy="444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Знати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711160" y="2769156"/>
            <a:ext cx="3644027" cy="852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Критерії оцінки: Основні показники забруднення (ГДК, ГДВ) та критерії екологічної небезпеки.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11160" y="3684270"/>
            <a:ext cx="3644027" cy="852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Принципи моніторингу: Структуру та функціонування регіональних та глобальних систем екомоніторингу.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711160" y="4599384"/>
            <a:ext cx="3644027" cy="852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Діагностичні методи: Хімічні, фізичні, біологічні (біоіндикація) та інструментальні методи діагностики.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711160" y="5514499"/>
            <a:ext cx="3644027" cy="852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Екологічний ризик: Методологію оцінки ризиків для здоров'я населення та екосистем.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4796433" y="2146935"/>
            <a:ext cx="3555921" cy="444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Вміти</a:t>
            </a:r>
            <a:endParaRPr lang="en-US" sz="2800" dirty="0"/>
          </a:p>
        </p:txBody>
      </p:sp>
      <p:sp>
        <p:nvSpPr>
          <p:cNvPr id="11" name="Text 8"/>
          <p:cNvSpPr/>
          <p:nvPr/>
        </p:nvSpPr>
        <p:spPr>
          <a:xfrm>
            <a:off x="4796433" y="2769156"/>
            <a:ext cx="3644027" cy="11372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Проводити пробовідбір: Обирати оптимальні місця та методики для води, ґрунту та повітря, дотримуючись протоколів.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4796433" y="3968591"/>
            <a:ext cx="3644027" cy="11372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Обробляти дані: Використовувати статистичні та ГІС-методи для візуалізації та аналізу екологічних даних.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4796433" y="5168027"/>
            <a:ext cx="3644027" cy="11372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Складати документацію: Розробляти програми моніторингу, оформлювати протоколи та аналітичні звіти згідно з нормативами.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4796433" y="6367463"/>
            <a:ext cx="3644027" cy="11372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Робити висновки: Інтерпретувати отримані результати та надавати обґрунтовані рекомендації щодо природоохоронних заходів.</a:t>
            </a:r>
            <a:endParaRPr lang="en-US" sz="13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7695" y="601861"/>
            <a:ext cx="4975979" cy="474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r>
              <a:rPr lang="en-US" sz="2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Рекомендована література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607695" y="1380411"/>
            <a:ext cx="13415010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Для поглиблення знань та успішного засвоєння матеріалу курсу рекомендуємо ознайомитись з наступними джерелами.</a:t>
            </a:r>
            <a:endParaRPr lang="en-US" sz="11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315" y="1894523"/>
            <a:ext cx="2940844" cy="1823204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602" y="1894523"/>
            <a:ext cx="2781419" cy="1823204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465" y="1894523"/>
            <a:ext cx="3474244" cy="1823204"/>
          </a:xfrm>
          <a:prstGeom prst="rect">
            <a:avLst/>
          </a:prstGeom>
        </p:spPr>
      </p:pic>
      <p:pic>
        <p:nvPicPr>
          <p:cNvPr id="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6153" y="1894523"/>
            <a:ext cx="3838813" cy="1823204"/>
          </a:xfrm>
          <a:prstGeom prst="rect">
            <a:avLst/>
          </a:prstGeom>
        </p:spPr>
      </p:pic>
      <p:sp>
        <p:nvSpPr>
          <p:cNvPr id="8" name="Shape 2"/>
          <p:cNvSpPr/>
          <p:nvPr/>
        </p:nvSpPr>
        <p:spPr>
          <a:xfrm>
            <a:off x="7307580" y="3988832"/>
            <a:ext cx="15240" cy="3638788"/>
          </a:xfrm>
          <a:prstGeom prst="roundRect">
            <a:avLst>
              <a:gd name="adj" fmla="val 418727"/>
            </a:avLst>
          </a:prstGeom>
          <a:solidFill>
            <a:srgbClr val="F8ECD3"/>
          </a:solidFill>
          <a:ln/>
        </p:spPr>
      </p:sp>
      <p:sp>
        <p:nvSpPr>
          <p:cNvPr id="9" name="Shape 3"/>
          <p:cNvSpPr/>
          <p:nvPr/>
        </p:nvSpPr>
        <p:spPr>
          <a:xfrm>
            <a:off x="7026593" y="4152067"/>
            <a:ext cx="303848" cy="15240"/>
          </a:xfrm>
          <a:prstGeom prst="roundRect">
            <a:avLst>
              <a:gd name="adj" fmla="val 418727"/>
            </a:avLst>
          </a:prstGeom>
          <a:solidFill>
            <a:srgbClr val="F8ECD3"/>
          </a:solidFill>
          <a:ln/>
        </p:spPr>
      </p:sp>
      <p:pic>
        <p:nvPicPr>
          <p:cNvPr id="10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229" y="4102715"/>
            <a:ext cx="113943" cy="113943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4808339" y="4040981"/>
            <a:ext cx="1899166" cy="237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Базові підручники</a:t>
            </a:r>
            <a:endParaRPr lang="en-US" sz="1450" dirty="0"/>
          </a:p>
        </p:txBody>
      </p:sp>
      <p:sp>
        <p:nvSpPr>
          <p:cNvPr id="12" name="Text 5"/>
          <p:cNvSpPr/>
          <p:nvPr/>
        </p:nvSpPr>
        <p:spPr>
          <a:xfrm>
            <a:off x="607695" y="4369356"/>
            <a:ext cx="6099810" cy="21870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Font typeface="+mj-lt"/>
              <a:buAutoNum type="arabicPeriod" startAt="1"/>
            </a:pP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Гандзюра В.П. Кількісні критерії оцінки стану екосистем і якості середовища : збірник матеріалів ІІ-го Всеукраїнського з’їзду екологів. Київ, 2018. 46с. 2. Водна рамкова директива ЄС 200/60/ЕС. Основні терміни та їх визначення. Київ, 2018. 240с. 3. Впровадження Європейських стандартів і нормативів у Державну систему моніторингу довкілля України: наук.-метод. посібник /О.І. Бондар, О. Г. Тараріко, Є. М. Варламов та ін.Київ : Інрес, 2018. 264 с. 5. Методи вимірювання параметрів навколишнього середовища: підруч. / Г. І. Гринь, В. І. Мохонько, О. В. Суворін та ін. Сєвєродонецьк : вид-во СНУ ім. В. Даля, 2019. 420 с.</a:t>
            </a:r>
            <a:endParaRPr lang="en-US" sz="1150" dirty="0"/>
          </a:p>
        </p:txBody>
      </p:sp>
      <p:sp>
        <p:nvSpPr>
          <p:cNvPr id="13" name="Shape 6"/>
          <p:cNvSpPr/>
          <p:nvPr/>
        </p:nvSpPr>
        <p:spPr>
          <a:xfrm>
            <a:off x="7299960" y="5063609"/>
            <a:ext cx="303848" cy="15240"/>
          </a:xfrm>
          <a:prstGeom prst="roundRect">
            <a:avLst>
              <a:gd name="adj" fmla="val 418727"/>
            </a:avLst>
          </a:prstGeom>
          <a:solidFill>
            <a:srgbClr val="F8ECD3"/>
          </a:solidFill>
          <a:ln/>
        </p:spPr>
      </p:sp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229" y="5014258"/>
            <a:ext cx="113943" cy="113943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922895" y="4952524"/>
            <a:ext cx="2118955" cy="237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Інформаційні джерела:</a:t>
            </a:r>
            <a:endParaRPr lang="en-US" sz="1450" dirty="0"/>
          </a:p>
        </p:txBody>
      </p:sp>
      <p:sp>
        <p:nvSpPr>
          <p:cNvPr id="16" name="Text 8"/>
          <p:cNvSpPr/>
          <p:nvPr/>
        </p:nvSpPr>
        <p:spPr>
          <a:xfrm>
            <a:off x="7922895" y="5280898"/>
            <a:ext cx="6099810" cy="1458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Font typeface="+mj-lt"/>
              <a:buAutoNum type="arabicPeriod" startAt="1"/>
            </a:pP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Офіційний сайт Міністерства екології і природних ресурсів України URL: </a:t>
            </a:r>
            <a:pPr algn="l" indent="0" marL="0">
              <a:lnSpc>
                <a:spcPts val="1900"/>
              </a:lnSpc>
              <a:buNone/>
            </a:pPr>
            <a:r>
              <a:rPr lang="en-US" sz="1150" u="sng" dirty="0">
                <a:solidFill>
                  <a:srgbClr val="D4A33A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7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http://www.menr.gov.ua</a:t>
            </a:r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2. Каталог Українських Web-ресурсів з екології URL: </a:t>
            </a:r>
            <a:pPr algn="l" indent="0" marL="0">
              <a:lnSpc>
                <a:spcPts val="1900"/>
              </a:lnSpc>
              <a:buNone/>
            </a:pPr>
            <a:r>
              <a:rPr lang="en-US" sz="1150" u="sng" dirty="0">
                <a:solidFill>
                  <a:srgbClr val="D4A33A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8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http://catalog.uintei.kiev.ua/index.php</a:t>
            </a:r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3. Національна бібліотека України імені В.І. Вернадського URL: </a:t>
            </a:r>
            <a:pPr algn="l" indent="0" marL="0">
              <a:lnSpc>
                <a:spcPts val="1900"/>
              </a:lnSpc>
              <a:buNone/>
            </a:pPr>
            <a:r>
              <a:rPr lang="en-US" sz="1150" u="sng" dirty="0">
                <a:solidFill>
                  <a:srgbClr val="D4A33A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9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http://www.nbuv.gov.ua</a:t>
            </a:r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4. Сайт Наукової бібліотеки ЗНУ URL : </a:t>
            </a:r>
            <a:pPr algn="l" indent="0" marL="0">
              <a:lnSpc>
                <a:spcPts val="1900"/>
              </a:lnSpc>
              <a:buNone/>
            </a:pPr>
            <a:r>
              <a:rPr lang="en-US" sz="1150" u="sng" dirty="0">
                <a:solidFill>
                  <a:srgbClr val="D4A33A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10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http://library.znu.edu.ua/</a:t>
            </a:r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5. Адреса дисципліни СЕЗН ЗНУ URL: </a:t>
            </a:r>
            <a:pPr algn="l" indent="0" marL="0">
              <a:lnSpc>
                <a:spcPts val="1900"/>
              </a:lnSpc>
              <a:buNone/>
            </a:pPr>
            <a:r>
              <a:rPr lang="en-US" sz="1150" u="sng" dirty="0">
                <a:solidFill>
                  <a:srgbClr val="D4A33A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1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https://moodle.znu.edu.ua/course/view.php?id=10621</a:t>
            </a:r>
            <a:endParaRPr lang="en-US" sz="11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Slide 1</vt:lpstr>
      <vt:lpstr>Slide 2</vt:lpstr>
      <vt:lpstr>Slide 3</vt:lpstr>
      <vt:lpstr>Slide 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2025-11-12T15:19:23Z</dcterms:created>
  <dcterms:modified xsi:type="dcterms:W3CDTF">2025-11-12T15:19:23Z</dcterms:modified>
</cp:coreProperties>
</file>