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4" r:id="rId9"/>
    <p:sldId id="259" r:id="rId10"/>
    <p:sldId id="262" r:id="rId11"/>
    <p:sldId id="260" r:id="rId12"/>
    <p:sldId id="261" r:id="rId13"/>
    <p:sldId id="263" r:id="rId14"/>
    <p:sldId id="264" r:id="rId15"/>
    <p:sldId id="285" r:id="rId16"/>
    <p:sldId id="265" r:id="rId17"/>
    <p:sldId id="266" r:id="rId18"/>
    <p:sldId id="273" r:id="rId19"/>
    <p:sldId id="272" r:id="rId20"/>
    <p:sldId id="267" r:id="rId21"/>
    <p:sldId id="268" r:id="rId22"/>
    <p:sldId id="269" r:id="rId23"/>
    <p:sldId id="270" r:id="rId24"/>
    <p:sldId id="271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7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6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7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2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7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42F2-048E-4B12-9E30-F43BB82DD1AE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C820-CD3F-4606-93ED-40971300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5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</a:t>
            </a:r>
            <a:r>
              <a:rPr lang="uk-UA" dirty="0" smtClean="0">
                <a:solidFill>
                  <a:srgbClr val="0070C0"/>
                </a:solidFill>
              </a:rPr>
              <a:t>-комунікації в контексті становлення громадянського суспільства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b="1" i="1" u="sng" dirty="0">
                <a:solidFill>
                  <a:srgbClr val="FF0000"/>
                </a:solidFill>
              </a:rPr>
              <a:t>Лекція №1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i="1" dirty="0">
                <a:solidFill>
                  <a:srgbClr val="FF0000"/>
                </a:solidFill>
              </a:rPr>
              <a:t>Тема 1.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rgbClr val="FF0000"/>
                </a:solidFill>
              </a:rPr>
              <a:t>Комунікації з громадськістю в громадянському суспільстві.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7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u="sng" dirty="0" err="1">
                <a:solidFill>
                  <a:srgbClr val="FF0000"/>
                </a:solidFill>
              </a:rPr>
              <a:t>Громадянське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суспільство</a:t>
            </a:r>
            <a:r>
              <a:rPr lang="ru-RU" sz="2400" dirty="0">
                <a:solidFill>
                  <a:srgbClr val="FF0000"/>
                </a:solidFill>
              </a:rPr>
              <a:t> —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середовище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стабільного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функціонування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людини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всіх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його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проявах</a:t>
            </a:r>
            <a:r>
              <a:rPr lang="ru-RU" sz="2400" dirty="0">
                <a:solidFill>
                  <a:srgbClr val="FF0000"/>
                </a:solidFill>
              </a:rPr>
              <a:t>, яке </a:t>
            </a:r>
            <a:r>
              <a:rPr lang="ru-RU" sz="2400" dirty="0" err="1">
                <a:solidFill>
                  <a:srgbClr val="FF0000"/>
                </a:solidFill>
              </a:rPr>
              <a:t>ґрунтується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відчутті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свободи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дій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цілісна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суспільна</a:t>
            </a:r>
            <a:r>
              <a:rPr lang="ru-RU" sz="2400" dirty="0">
                <a:solidFill>
                  <a:srgbClr val="FF0000"/>
                </a:solidFill>
              </a:rPr>
              <a:t> система, </a:t>
            </a:r>
            <a:r>
              <a:rPr lang="ru-RU" sz="2400" dirty="0" err="1">
                <a:solidFill>
                  <a:srgbClr val="FF0000"/>
                </a:solidFill>
              </a:rPr>
              <a:t>організований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загал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u="sng" dirty="0" err="1"/>
              <a:t>Громадянське</a:t>
            </a:r>
            <a:r>
              <a:rPr lang="ru-RU" u="sng" dirty="0"/>
              <a:t> </a:t>
            </a:r>
            <a:r>
              <a:rPr lang="ru-RU" u="sng" dirty="0" err="1"/>
              <a:t>суспільство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одного </a:t>
            </a:r>
            <a:r>
              <a:rPr lang="ru-RU" dirty="0" err="1"/>
              <a:t>суспільства</a:t>
            </a:r>
            <a:r>
              <a:rPr lang="ru-RU" dirty="0"/>
              <a:t>, одного </a:t>
            </a:r>
            <a:r>
              <a:rPr lang="ru-RU" dirty="0" err="1"/>
              <a:t>регіону</a:t>
            </a:r>
            <a:r>
              <a:rPr lang="ru-RU" dirty="0"/>
              <a:t>,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.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, на </a:t>
            </a:r>
            <a:r>
              <a:rPr lang="ru-RU" dirty="0" err="1"/>
              <a:t>практиці</a:t>
            </a:r>
            <a:r>
              <a:rPr lang="ru-RU" dirty="0"/>
              <a:t>, </a:t>
            </a:r>
            <a:r>
              <a:rPr lang="uk-UA" dirty="0"/>
              <a:t> громадянське суспільство </a:t>
            </a:r>
            <a:r>
              <a:rPr lang="ru-RU" dirty="0"/>
              <a:t>не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.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спільноту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утворену</a:t>
            </a:r>
            <a:r>
              <a:rPr lang="ru-RU" dirty="0"/>
              <a:t> на </a:t>
            </a:r>
            <a:r>
              <a:rPr lang="ru-RU" dirty="0" err="1"/>
              <a:t>добровільних</a:t>
            </a:r>
            <a:r>
              <a:rPr lang="ru-RU" dirty="0"/>
              <a:t>, </a:t>
            </a:r>
            <a:r>
              <a:rPr lang="ru-RU" dirty="0" err="1"/>
              <a:t>волонтерських</a:t>
            </a:r>
            <a:r>
              <a:rPr lang="ru-RU" dirty="0"/>
              <a:t> засадах і </a:t>
            </a:r>
            <a:r>
              <a:rPr lang="ru-RU" dirty="0" err="1"/>
              <a:t>сукупні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зацікавлення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формально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u="sng" dirty="0" smtClean="0"/>
          </a:p>
          <a:p>
            <a:r>
              <a:rPr lang="ru-RU" u="sng" dirty="0" err="1" smtClean="0">
                <a:solidFill>
                  <a:srgbClr val="002060"/>
                </a:solidFill>
              </a:rPr>
              <a:t>Громадянське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>
                <a:solidFill>
                  <a:srgbClr val="002060"/>
                </a:solidFill>
              </a:rPr>
              <a:t>суспільство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сукупність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суб'єктів</a:t>
            </a:r>
            <a:r>
              <a:rPr lang="ru-RU" dirty="0">
                <a:solidFill>
                  <a:srgbClr val="002060"/>
                </a:solidFill>
              </a:rPr>
              <a:t> (особа, </a:t>
            </a:r>
            <a:r>
              <a:rPr lang="ru-RU" dirty="0" err="1">
                <a:solidFill>
                  <a:srgbClr val="002060"/>
                </a:solidFill>
              </a:rPr>
              <a:t>сім'я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громадські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об'єднання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політичні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партії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трудові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колективи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входять</a:t>
            </a:r>
            <a:r>
              <a:rPr lang="ru-RU" dirty="0">
                <a:solidFill>
                  <a:srgbClr val="002060"/>
                </a:solidFill>
              </a:rPr>
              <a:t> у структуру </a:t>
            </a:r>
            <a:r>
              <a:rPr lang="ru-RU" dirty="0" err="1">
                <a:solidFill>
                  <a:srgbClr val="002060"/>
                </a:solidFill>
              </a:rPr>
              <a:t>держави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вступають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різноманітні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суспільні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відносини</a:t>
            </a:r>
            <a:r>
              <a:rPr lang="ru-RU" dirty="0">
                <a:solidFill>
                  <a:srgbClr val="002060"/>
                </a:solidFill>
              </a:rPr>
              <a:t>, в тому </a:t>
            </a:r>
            <a:r>
              <a:rPr lang="ru-RU" dirty="0" err="1">
                <a:solidFill>
                  <a:srgbClr val="002060"/>
                </a:solidFill>
              </a:rPr>
              <a:t>числі</a:t>
            </a:r>
            <a:r>
              <a:rPr lang="ru-RU" dirty="0">
                <a:solidFill>
                  <a:srgbClr val="002060"/>
                </a:solidFill>
              </a:rPr>
              <a:t> і з державою, але </a:t>
            </a:r>
            <a:r>
              <a:rPr lang="ru-RU" dirty="0" err="1">
                <a:solidFill>
                  <a:srgbClr val="002060"/>
                </a:solidFill>
              </a:rPr>
              <a:t>існують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відносно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незалежні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суб'єкти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задоволення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своїх</a:t>
            </a:r>
            <a:r>
              <a:rPr lang="ru-RU" dirty="0">
                <a:solidFill>
                  <a:srgbClr val="002060"/>
                </a:solidFill>
              </a:rPr>
              <a:t> потреб та </a:t>
            </a:r>
            <a:r>
              <a:rPr lang="ru-RU" dirty="0" err="1">
                <a:solidFill>
                  <a:srgbClr val="002060"/>
                </a:solidFill>
              </a:rPr>
              <a:t>інтересів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Г. </a:t>
            </a:r>
            <a:r>
              <a:rPr lang="ru-RU" b="1" dirty="0">
                <a:solidFill>
                  <a:srgbClr val="C00000"/>
                </a:solidFill>
              </a:rPr>
              <a:t>Гегель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дає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таке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визначення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громадянського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суспільства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Громадянське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суспільство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система </a:t>
            </a:r>
            <a:r>
              <a:rPr lang="ru-RU" dirty="0" err="1">
                <a:solidFill>
                  <a:srgbClr val="002060"/>
                </a:solidFill>
              </a:rPr>
              <a:t>інститутів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відносин</a:t>
            </a:r>
            <a:r>
              <a:rPr lang="ru-RU" dirty="0">
                <a:solidFill>
                  <a:srgbClr val="002060"/>
                </a:solidFill>
              </a:rPr>
              <a:t>, яка </a:t>
            </a:r>
            <a:r>
              <a:rPr lang="ru-RU" dirty="0" err="1">
                <a:solidFill>
                  <a:srgbClr val="002060"/>
                </a:solidFill>
              </a:rPr>
              <a:t>знаходиться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сім'єю</a:t>
            </a:r>
            <a:r>
              <a:rPr lang="ru-RU" dirty="0">
                <a:solidFill>
                  <a:srgbClr val="002060"/>
                </a:solidFill>
              </a:rPr>
              <a:t> і державою,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сфера </a:t>
            </a:r>
            <a:r>
              <a:rPr lang="ru-RU" dirty="0" err="1">
                <a:solidFill>
                  <a:srgbClr val="002060"/>
                </a:solidFill>
              </a:rPr>
              <a:t>задоволення</a:t>
            </a:r>
            <a:r>
              <a:rPr lang="ru-RU" dirty="0">
                <a:solidFill>
                  <a:srgbClr val="002060"/>
                </a:solidFill>
              </a:rPr>
              <a:t> потреб </a:t>
            </a:r>
            <a:r>
              <a:rPr lang="ru-RU" dirty="0" err="1">
                <a:solidFill>
                  <a:srgbClr val="002060"/>
                </a:solidFill>
              </a:rPr>
              <a:t>індивіда</a:t>
            </a:r>
            <a:r>
              <a:rPr lang="ru-RU" dirty="0">
                <a:solidFill>
                  <a:srgbClr val="002060"/>
                </a:solidFill>
              </a:rPr>
              <a:t>, яка </a:t>
            </a:r>
            <a:r>
              <a:rPr lang="ru-RU" dirty="0" err="1">
                <a:solidFill>
                  <a:srgbClr val="002060"/>
                </a:solidFill>
              </a:rPr>
              <a:t>ґрунтується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праці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власності</a:t>
            </a:r>
            <a:r>
              <a:rPr lang="ru-RU" dirty="0">
                <a:solidFill>
                  <a:srgbClr val="002060"/>
                </a:solidFill>
              </a:rPr>
              <a:t>, і </a:t>
            </a:r>
            <a:r>
              <a:rPr lang="ru-RU" dirty="0" err="1">
                <a:solidFill>
                  <a:srgbClr val="002060"/>
                </a:solidFill>
              </a:rPr>
              <a:t>містить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собі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протиріччя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багатства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злиденності</a:t>
            </a:r>
            <a:r>
              <a:rPr lang="uk-UA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Георг Гег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68" y="1825625"/>
            <a:ext cx="33258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u="sng" dirty="0" err="1"/>
              <a:t>Громадянське</a:t>
            </a:r>
            <a:r>
              <a:rPr lang="ru-RU" sz="2800" u="sng" dirty="0"/>
              <a:t> </a:t>
            </a:r>
            <a:r>
              <a:rPr lang="ru-RU" sz="2800" u="sng" dirty="0" err="1"/>
              <a:t>суспільство</a:t>
            </a:r>
            <a:r>
              <a:rPr lang="ru-RU" sz="2800" dirty="0"/>
              <a:t> — сфера </a:t>
            </a:r>
            <a:r>
              <a:rPr lang="ru-RU" sz="2800" dirty="0" err="1"/>
              <a:t>недержавних</a:t>
            </a:r>
            <a:r>
              <a:rPr lang="ru-RU" sz="2800" dirty="0"/>
              <a:t> </a:t>
            </a:r>
            <a:r>
              <a:rPr lang="ru-RU" sz="2800" dirty="0" err="1"/>
              <a:t>суспільних</a:t>
            </a:r>
            <a:r>
              <a:rPr lang="ru-RU" sz="2800" dirty="0"/>
              <a:t> </a:t>
            </a:r>
            <a:r>
              <a:rPr lang="ru-RU" sz="2800" dirty="0" err="1"/>
              <a:t>інститутів</a:t>
            </a:r>
            <a:r>
              <a:rPr lang="ru-RU" sz="2800" dirty="0"/>
              <a:t> та </a:t>
            </a:r>
            <a:r>
              <a:rPr lang="ru-RU" sz="2800" dirty="0" err="1"/>
              <a:t>відносин</a:t>
            </a:r>
            <a:r>
              <a:rPr lang="ru-RU" sz="2800" dirty="0"/>
              <a:t>. </a:t>
            </a:r>
            <a:r>
              <a:rPr lang="ru-RU" sz="2800" dirty="0" err="1"/>
              <a:t>Громадянське</a:t>
            </a:r>
            <a:r>
              <a:rPr lang="ru-RU" sz="2800" dirty="0"/>
              <a:t> </a:t>
            </a:r>
            <a:r>
              <a:rPr lang="ru-RU" sz="2800" dirty="0" err="1"/>
              <a:t>суспільство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все те в </a:t>
            </a:r>
            <a:r>
              <a:rPr lang="ru-RU" sz="2800" dirty="0" err="1"/>
              <a:t>суспільстві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не є державою та </a:t>
            </a:r>
            <a:r>
              <a:rPr lang="ru-RU" sz="2800" dirty="0" err="1"/>
              <a:t>державним</a:t>
            </a:r>
            <a:r>
              <a:rPr lang="ru-RU" sz="2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err="1"/>
              <a:t>Громадянське</a:t>
            </a:r>
            <a:r>
              <a:rPr lang="ru-RU" u="sng" dirty="0"/>
              <a:t> </a:t>
            </a:r>
            <a:r>
              <a:rPr lang="ru-RU" u="sng" dirty="0" err="1"/>
              <a:t>суспільство</a:t>
            </a:r>
            <a:r>
              <a:rPr lang="ru-RU" dirty="0"/>
              <a:t> — теоретична </a:t>
            </a:r>
            <a:r>
              <a:rPr lang="ru-RU" dirty="0" err="1"/>
              <a:t>категорія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й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і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громадянське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— </a:t>
            </a:r>
            <a:r>
              <a:rPr lang="ru-RU" dirty="0" err="1"/>
              <a:t>агреговане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котре</a:t>
            </a:r>
            <a:r>
              <a:rPr lang="ru-RU" dirty="0"/>
              <a:t>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інститутів</a:t>
            </a:r>
            <a:r>
              <a:rPr lang="ru-RU" dirty="0"/>
              <a:t> і </a:t>
            </a:r>
            <a:r>
              <a:rPr lang="ru-RU" dirty="0" err="1"/>
              <a:t>цінностей</a:t>
            </a:r>
            <a:r>
              <a:rPr lang="ru-RU" dirty="0"/>
              <a:t>.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такого </a:t>
            </a:r>
            <a:r>
              <a:rPr lang="ru-RU" dirty="0" err="1"/>
              <a:t>суспільства</a:t>
            </a:r>
            <a:r>
              <a:rPr lang="ru-RU" dirty="0"/>
              <a:t> є: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громадянськими</a:t>
            </a:r>
            <a:r>
              <a:rPr lang="ru-RU" dirty="0"/>
              <a:t> правами і </a:t>
            </a:r>
            <a:r>
              <a:rPr lang="ru-RU" dirty="0" err="1"/>
              <a:t>громадські</a:t>
            </a:r>
            <a:r>
              <a:rPr lang="ru-RU" dirty="0"/>
              <a:t> (</a:t>
            </a:r>
            <a:r>
              <a:rPr lang="ru-RU" dirty="0" err="1"/>
              <a:t>неполітичні</a:t>
            </a:r>
            <a:r>
              <a:rPr lang="ru-RU" dirty="0"/>
              <a:t> й </a:t>
            </a:r>
            <a:r>
              <a:rPr lang="ru-RU" dirty="0" err="1"/>
              <a:t>недержавні</a:t>
            </a:r>
            <a:r>
              <a:rPr lang="ru-RU" dirty="0"/>
              <a:t>) </a:t>
            </a:r>
            <a:r>
              <a:rPr lang="ru-RU" dirty="0" err="1"/>
              <a:t>організації-асоціації</a:t>
            </a:r>
            <a:r>
              <a:rPr lang="ru-RU" dirty="0"/>
              <a:t>, </a:t>
            </a:r>
            <a:r>
              <a:rPr lang="ru-RU" dirty="0" err="1"/>
              <a:t>об'єднання</a:t>
            </a:r>
            <a:r>
              <a:rPr lang="ru-RU" dirty="0"/>
              <a:t>, </a:t>
            </a:r>
            <a:r>
              <a:rPr lang="ru-RU" dirty="0" err="1"/>
              <a:t>рухи</a:t>
            </a:r>
            <a:r>
              <a:rPr lang="ru-RU" dirty="0"/>
              <a:t> і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u="sng" dirty="0" smtClean="0"/>
          </a:p>
          <a:p>
            <a:r>
              <a:rPr lang="ru-RU" u="sng" dirty="0" err="1" smtClean="0"/>
              <a:t>Громадянське</a:t>
            </a:r>
            <a:r>
              <a:rPr lang="ru-RU" u="sng" dirty="0" smtClean="0"/>
              <a:t> </a:t>
            </a:r>
            <a:r>
              <a:rPr lang="ru-RU" u="sng" dirty="0"/>
              <a:t>(</a:t>
            </a:r>
            <a:r>
              <a:rPr lang="ru-RU" u="sng" dirty="0" err="1"/>
              <a:t>цивільне</a:t>
            </a:r>
            <a:r>
              <a:rPr lang="ru-RU" u="sng" dirty="0"/>
              <a:t>) </a:t>
            </a:r>
            <a:r>
              <a:rPr lang="ru-RU" u="sng" dirty="0" err="1"/>
              <a:t>суспільство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сфера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/>
              <a:t>самоорганізації</a:t>
            </a:r>
            <a:r>
              <a:rPr lang="ru-RU" dirty="0"/>
              <a:t> і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, яка </a:t>
            </a:r>
            <a:r>
              <a:rPr lang="ru-RU" dirty="0" err="1"/>
              <a:t>захищена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законами </a:t>
            </a:r>
            <a:r>
              <a:rPr lang="ru-RU" dirty="0" err="1"/>
              <a:t>від</a:t>
            </a:r>
            <a:r>
              <a:rPr lang="ru-RU" dirty="0"/>
              <a:t> прямого </a:t>
            </a:r>
            <a:r>
              <a:rPr lang="ru-RU" dirty="0" err="1"/>
              <a:t>втручання</a:t>
            </a:r>
            <a:r>
              <a:rPr lang="ru-RU" dirty="0"/>
              <a:t> і </a:t>
            </a:r>
            <a:r>
              <a:rPr lang="ru-RU" dirty="0" err="1"/>
              <a:t>регламентації</a:t>
            </a:r>
            <a:r>
              <a:rPr lang="ru-RU" dirty="0"/>
              <a:t> з боку </a:t>
            </a:r>
            <a:r>
              <a:rPr lang="ru-RU" dirty="0" err="1"/>
              <a:t>держави</a:t>
            </a:r>
            <a:r>
              <a:rPr lang="ru-RU" dirty="0"/>
              <a:t> і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5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 err="1">
                <a:solidFill>
                  <a:srgbClr val="FF0000"/>
                </a:solidFill>
              </a:rPr>
              <a:t>Головними</a:t>
            </a:r>
            <a:r>
              <a:rPr lang="ru-RU" sz="2700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 err="1">
                <a:solidFill>
                  <a:srgbClr val="FF0000"/>
                </a:solidFill>
              </a:rPr>
              <a:t>передумовами</a:t>
            </a:r>
            <a:r>
              <a:rPr lang="uk-UA" sz="2700" b="1" u="sng" dirty="0">
                <a:solidFill>
                  <a:srgbClr val="FF0000"/>
                </a:solidFill>
              </a:rPr>
              <a:t> формування</a:t>
            </a:r>
            <a:r>
              <a:rPr lang="ru-RU" sz="2700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 err="1">
                <a:solidFill>
                  <a:srgbClr val="FF0000"/>
                </a:solidFill>
              </a:rPr>
              <a:t>громадянського</a:t>
            </a:r>
            <a:r>
              <a:rPr lang="ru-RU" sz="2700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 err="1">
                <a:solidFill>
                  <a:srgbClr val="FF0000"/>
                </a:solidFill>
              </a:rPr>
              <a:t>суспільства</a:t>
            </a:r>
            <a:r>
              <a:rPr lang="ru-RU" sz="2700" b="1" u="sng" dirty="0">
                <a:solidFill>
                  <a:srgbClr val="FF0000"/>
                </a:solidFill>
              </a:rPr>
              <a:t> є: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err="1">
                <a:solidFill>
                  <a:srgbClr val="0070C0"/>
                </a:solidFill>
              </a:rPr>
              <a:t>законодавче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закріплення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юридичної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рівності</a:t>
            </a:r>
            <a:r>
              <a:rPr lang="ru-RU" dirty="0">
                <a:solidFill>
                  <a:srgbClr val="0070C0"/>
                </a:solidFill>
              </a:rPr>
              <a:t> людей на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надідення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правами і свободами; 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юридична</a:t>
            </a:r>
            <a:r>
              <a:rPr lang="ru-RU" dirty="0">
                <a:solidFill>
                  <a:srgbClr val="0070C0"/>
                </a:solidFill>
              </a:rPr>
              <a:t> свобода </a:t>
            </a:r>
            <a:r>
              <a:rPr lang="ru-RU" dirty="0" err="1">
                <a:solidFill>
                  <a:srgbClr val="0070C0"/>
                </a:solidFill>
              </a:rPr>
              <a:t>людини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обумовлена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матеріальним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благополуччям</a:t>
            </a:r>
            <a:r>
              <a:rPr lang="ru-RU" dirty="0">
                <a:solidFill>
                  <a:srgbClr val="0070C0"/>
                </a:solidFill>
              </a:rPr>
              <a:t>, свободою </a:t>
            </a:r>
            <a:r>
              <a:rPr lang="ru-RU" dirty="0" err="1">
                <a:solidFill>
                  <a:srgbClr val="0070C0"/>
                </a:solidFill>
              </a:rPr>
              <a:t>підприємництва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наявністю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приватної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власності</a:t>
            </a:r>
            <a:r>
              <a:rPr lang="ru-RU" dirty="0">
                <a:solidFill>
                  <a:srgbClr val="0070C0"/>
                </a:solidFill>
              </a:rPr>
              <a:t>, яка є </a:t>
            </a:r>
            <a:r>
              <a:rPr lang="ru-RU" dirty="0" err="1">
                <a:solidFill>
                  <a:srgbClr val="0070C0"/>
                </a:solidFill>
              </a:rPr>
              <a:t>економічною</a:t>
            </a:r>
            <a:r>
              <a:rPr lang="ru-RU" dirty="0">
                <a:solidFill>
                  <a:srgbClr val="0070C0"/>
                </a:solidFill>
              </a:rPr>
              <a:t> основою </a:t>
            </a:r>
            <a:r>
              <a:rPr lang="ru-RU" dirty="0" err="1">
                <a:solidFill>
                  <a:srgbClr val="0070C0"/>
                </a:solidFill>
              </a:rPr>
              <a:t>цивільного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суспільства</a:t>
            </a:r>
            <a:r>
              <a:rPr lang="ru-RU" dirty="0">
                <a:solidFill>
                  <a:srgbClr val="0070C0"/>
                </a:solidFill>
              </a:rPr>
              <a:t>; 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створення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механізмів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саморегуляції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саморозвитку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формування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сфери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невладних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відносин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вільних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індивідів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володіють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здатністю</a:t>
            </a:r>
            <a:r>
              <a:rPr lang="ru-RU" dirty="0">
                <a:solidFill>
                  <a:srgbClr val="0070C0"/>
                </a:solidFill>
              </a:rPr>
              <a:t> і реальною </a:t>
            </a:r>
            <a:r>
              <a:rPr lang="ru-RU" dirty="0" err="1">
                <a:solidFill>
                  <a:srgbClr val="0070C0"/>
                </a:solidFill>
              </a:rPr>
              <a:t>можливістю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здійснювати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природні</a:t>
            </a:r>
            <a:r>
              <a:rPr lang="ru-RU" dirty="0">
                <a:solidFill>
                  <a:srgbClr val="0070C0"/>
                </a:solidFill>
              </a:rPr>
              <a:t> права.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58298"/>
            <a:ext cx="3932237" cy="3283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Громадянське суспільство в Україні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858298"/>
            <a:ext cx="3932237" cy="32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6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u="sng" dirty="0" err="1"/>
              <a:t>Громадянське</a:t>
            </a:r>
            <a:r>
              <a:rPr lang="ru-RU" b="1" u="sng" dirty="0"/>
              <a:t> </a:t>
            </a:r>
            <a:r>
              <a:rPr lang="ru-RU" b="1" u="sng" dirty="0" err="1"/>
              <a:t>суспільство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 В широкому </a:t>
            </a:r>
            <a:r>
              <a:rPr lang="ru-RU" i="1" u="sng" dirty="0" err="1">
                <a:solidFill>
                  <a:srgbClr val="FF0000"/>
                </a:solidFill>
              </a:rPr>
              <a:t>значенні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/>
              <a:t>громадянське</a:t>
            </a:r>
            <a:r>
              <a:rPr lang="ru-RU" u="sng" dirty="0"/>
              <a:t> </a:t>
            </a:r>
            <a:r>
              <a:rPr lang="ru-RU" u="sng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регулюються</a:t>
            </a:r>
            <a:r>
              <a:rPr lang="ru-RU" dirty="0"/>
              <a:t> державою.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і </a:t>
            </a:r>
            <a:r>
              <a:rPr lang="ru-RU" dirty="0" err="1"/>
              <a:t>змінюється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природноісторичного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як автономна,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залежна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сфера. При такому </a:t>
            </a:r>
            <a:r>
              <a:rPr lang="ru-RU" dirty="0" err="1"/>
              <a:t>підході</a:t>
            </a:r>
            <a:r>
              <a:rPr lang="ru-RU" dirty="0"/>
              <a:t> </a:t>
            </a:r>
            <a:r>
              <a:rPr lang="ru-RU" dirty="0" err="1"/>
              <a:t>громадянське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сумісно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демократією</a:t>
            </a:r>
            <a:r>
              <a:rPr lang="ru-RU" dirty="0"/>
              <a:t>, але і авторитаризмом,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тоталітаризм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, а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політичною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i="1" u="sng" dirty="0" smtClean="0"/>
          </a:p>
          <a:p>
            <a:endParaRPr lang="ru-RU" i="1" u="sng" dirty="0"/>
          </a:p>
          <a:p>
            <a:r>
              <a:rPr lang="ru-RU" i="1" u="sng" dirty="0" smtClean="0">
                <a:solidFill>
                  <a:srgbClr val="FF0000"/>
                </a:solidFill>
              </a:rPr>
              <a:t>У </a:t>
            </a:r>
            <a:r>
              <a:rPr lang="ru-RU" i="1" u="sng" dirty="0" err="1">
                <a:solidFill>
                  <a:srgbClr val="FF0000"/>
                </a:solidFill>
              </a:rPr>
              <a:t>вузькому</a:t>
            </a:r>
            <a:r>
              <a:rPr lang="ru-RU" i="1" u="sng" dirty="0">
                <a:solidFill>
                  <a:srgbClr val="FF0000"/>
                </a:solidFill>
              </a:rPr>
              <a:t> </a:t>
            </a:r>
            <a:r>
              <a:rPr lang="ru-RU" i="1" u="sng" dirty="0" err="1">
                <a:solidFill>
                  <a:srgbClr val="FF0000"/>
                </a:solidFill>
              </a:rPr>
              <a:t>значенні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коли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соціально-економічною</a:t>
            </a:r>
            <a:r>
              <a:rPr lang="ru-RU" dirty="0"/>
              <a:t> основою </a:t>
            </a:r>
            <a:r>
              <a:rPr lang="ru-RU" dirty="0" err="1"/>
              <a:t>демократичної</a:t>
            </a:r>
            <a:r>
              <a:rPr lang="ru-RU" dirty="0"/>
              <a:t> і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політології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1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ия на тему: &quot;Громадянське суспільство Виконали Учениці 11 класу  Чистюхіна Наталія, Дінь Ань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2" y="353962"/>
            <a:ext cx="9792929" cy="58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омадянське суспільство та правова держава - Електронний додаток до  підручника з Громадянської освіти. 10 клас. Бакка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" y="570271"/>
            <a:ext cx="10176387" cy="53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2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ржава і громадянське суспільство, Стосунки між державою і громадянами -  презентація з правознав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73" y="383457"/>
            <a:ext cx="9340645" cy="63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8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ромадянське суспільство&quot; - презентація з соці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" y="204683"/>
            <a:ext cx="10589341" cy="64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2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ія на тему &quot;Громадянське суспільст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8" y="111073"/>
            <a:ext cx="10107561" cy="61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3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>
                <a:solidFill>
                  <a:srgbClr val="00B050"/>
                </a:solidFill>
              </a:rPr>
              <a:t>Питання для обговорення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громадянське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».</a:t>
            </a:r>
          </a:p>
          <a:p>
            <a:pPr lvl="0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Атрибути та ознаки громадянського суспільства.</a:t>
            </a:r>
            <a:endParaRPr lang="ru-RU" dirty="0"/>
          </a:p>
          <a:p>
            <a:pPr lvl="0"/>
            <a:r>
              <a:rPr lang="uk-UA" dirty="0"/>
              <a:t>Роль </a:t>
            </a:r>
            <a:r>
              <a:rPr lang="uk-UA" dirty="0" err="1"/>
              <a:t>звязків</a:t>
            </a:r>
            <a:r>
              <a:rPr lang="uk-UA" dirty="0"/>
              <a:t> з громадськістю у формування громадянського суспільства.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Головні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ознаки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громадянського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суспільства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розмежування</a:t>
            </a:r>
            <a:r>
              <a:rPr lang="ru-RU" dirty="0" smtClean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рамках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демократія</a:t>
            </a:r>
            <a:r>
              <a:rPr lang="ru-RU" dirty="0"/>
              <a:t> і </a:t>
            </a:r>
            <a:r>
              <a:rPr lang="ru-RU" dirty="0" err="1"/>
              <a:t>плюралізм</a:t>
            </a:r>
            <a:r>
              <a:rPr lang="ru-RU" dirty="0"/>
              <a:t> в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, основу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недержавні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як </a:t>
            </a:r>
            <a:r>
              <a:rPr lang="ru-RU" dirty="0" err="1"/>
              <a:t>соціальна</a:t>
            </a:r>
            <a:r>
              <a:rPr lang="ru-RU" dirty="0"/>
              <a:t> основа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правова</a:t>
            </a:r>
            <a:r>
              <a:rPr lang="ru-RU" dirty="0"/>
              <a:t> держава, </a:t>
            </a:r>
            <a:r>
              <a:rPr lang="ru-RU" dirty="0" err="1"/>
              <a:t>пріоритет</a:t>
            </a:r>
            <a:r>
              <a:rPr lang="ru-RU" dirty="0"/>
              <a:t> прав і свобод </a:t>
            </a:r>
            <a:r>
              <a:rPr lang="ru-RU" dirty="0" err="1"/>
              <a:t>індивіда</a:t>
            </a:r>
            <a:r>
              <a:rPr lang="ru-RU" dirty="0"/>
              <a:t> перед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ідеологічний</a:t>
            </a:r>
            <a:r>
              <a:rPr lang="ru-RU" dirty="0"/>
              <a:t> 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плюралізм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свобода слова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9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rgbClr val="C00000"/>
                </a:solidFill>
              </a:rPr>
              <a:t>У </a:t>
            </a:r>
            <a:r>
              <a:rPr lang="ru-RU" sz="2700" b="1" dirty="0" err="1">
                <a:solidFill>
                  <a:srgbClr val="C00000"/>
                </a:solidFill>
              </a:rPr>
              <a:t>сучасних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поглядах</a:t>
            </a:r>
            <a:r>
              <a:rPr lang="ru-RU" sz="2700" b="1" dirty="0">
                <a:solidFill>
                  <a:srgbClr val="C00000"/>
                </a:solidFill>
              </a:rPr>
              <a:t> на </a:t>
            </a:r>
            <a:r>
              <a:rPr lang="ru-RU" sz="2700" b="1" dirty="0" err="1">
                <a:solidFill>
                  <a:srgbClr val="C00000"/>
                </a:solidFill>
              </a:rPr>
              <a:t>громадянське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суспільство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можна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виділити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такі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моменти</a:t>
            </a:r>
            <a:r>
              <a:rPr lang="ru-RU" sz="2700" b="1" dirty="0">
                <a:solidFill>
                  <a:srgbClr val="C00000"/>
                </a:solidFill>
              </a:rPr>
              <a:t>: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по-перше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ньому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консервативних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так і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радикальних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сил,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виступають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компонентами;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по-друге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відносним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консенсусом за системою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базових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цінностей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(права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демократія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плюралізм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держава, верховенство закону,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захищеність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по-третє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діалогом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сил,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спрямованих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підтримку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постійне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відновлення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відтворення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консенсусу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умовами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змінюються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96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Роль </a:t>
            </a:r>
            <a:r>
              <a:rPr lang="en-US" dirty="0" smtClean="0">
                <a:solidFill>
                  <a:srgbClr val="FF0000"/>
                </a:solidFill>
              </a:rPr>
              <a:t>PR</a:t>
            </a:r>
            <a:r>
              <a:rPr lang="uk-UA" dirty="0" smtClean="0">
                <a:solidFill>
                  <a:srgbClr val="FF0000"/>
                </a:solidFill>
              </a:rPr>
              <a:t> у формуванні громадянського суспільства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Одна </a:t>
            </a:r>
            <a:r>
              <a:rPr lang="ru-RU" sz="4400" b="1" dirty="0" err="1">
                <a:solidFill>
                  <a:srgbClr val="0070C0"/>
                </a:solidFill>
              </a:rPr>
              <a:t>із</a:t>
            </a:r>
            <a:r>
              <a:rPr lang="ru-RU" sz="4400" b="1" dirty="0">
                <a:solidFill>
                  <a:srgbClr val="0070C0"/>
                </a:solidFill>
              </a:rPr>
              <a:t> задач </a:t>
            </a:r>
            <a:r>
              <a:rPr lang="ru-RU" sz="4400" b="1" dirty="0" err="1">
                <a:solidFill>
                  <a:srgbClr val="0070C0"/>
                </a:solidFill>
              </a:rPr>
              <a:t>громадянського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суспільства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полягає</a:t>
            </a:r>
            <a:r>
              <a:rPr lang="ru-RU" sz="4400" b="1" dirty="0">
                <a:solidFill>
                  <a:srgbClr val="0070C0"/>
                </a:solidFill>
              </a:rPr>
              <a:t> в </a:t>
            </a:r>
            <a:r>
              <a:rPr lang="ru-RU" sz="4400" b="1" dirty="0" err="1">
                <a:solidFill>
                  <a:srgbClr val="0070C0"/>
                </a:solidFill>
              </a:rPr>
              <a:t>регулюванні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горизонтальних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зв'язків</a:t>
            </a:r>
            <a:r>
              <a:rPr lang="ru-RU" sz="4400" b="1" dirty="0">
                <a:solidFill>
                  <a:srgbClr val="0070C0"/>
                </a:solidFill>
              </a:rPr>
              <a:t>, </a:t>
            </a:r>
            <a:r>
              <a:rPr lang="ru-RU" sz="4400" b="1" dirty="0" err="1">
                <a:solidFill>
                  <a:srgbClr val="0070C0"/>
                </a:solidFill>
              </a:rPr>
              <a:t>що</a:t>
            </a:r>
            <a:r>
              <a:rPr lang="ru-RU" sz="4400" b="1" dirty="0">
                <a:solidFill>
                  <a:srgbClr val="0070C0"/>
                </a:solidFill>
              </a:rPr>
              <a:t> повинно </a:t>
            </a:r>
            <a:r>
              <a:rPr lang="ru-RU" sz="4400" b="1" dirty="0" err="1">
                <a:solidFill>
                  <a:srgbClr val="0070C0"/>
                </a:solidFill>
              </a:rPr>
              <a:t>робитися</a:t>
            </a:r>
            <a:r>
              <a:rPr lang="ru-RU" sz="4400" b="1" dirty="0">
                <a:solidFill>
                  <a:srgbClr val="0070C0"/>
                </a:solidFill>
              </a:rPr>
              <a:t> з </a:t>
            </a:r>
            <a:r>
              <a:rPr lang="ru-RU" sz="4400" b="1" dirty="0" err="1">
                <a:solidFill>
                  <a:srgbClr val="0070C0"/>
                </a:solidFill>
              </a:rPr>
              <a:t>позиції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доцільності</a:t>
            </a:r>
            <a:r>
              <a:rPr lang="uk-UA" sz="4400" b="1" dirty="0">
                <a:solidFill>
                  <a:srgbClr val="0070C0"/>
                </a:solidFill>
              </a:rPr>
              <a:t>.</a:t>
            </a:r>
          </a:p>
          <a:p>
            <a:r>
              <a:rPr lang="uk-UA" sz="4400" b="1" dirty="0">
                <a:solidFill>
                  <a:srgbClr val="FF0000"/>
                </a:solidFill>
              </a:rPr>
              <a:t> Головним інструментом встановлення і регулювання горизонтальних </a:t>
            </a:r>
            <a:r>
              <a:rPr lang="uk-UA" sz="4400" b="1" dirty="0" err="1">
                <a:solidFill>
                  <a:srgbClr val="FF0000"/>
                </a:solidFill>
              </a:rPr>
              <a:t>зв’язків</a:t>
            </a:r>
            <a:r>
              <a:rPr lang="uk-UA" sz="4400" b="1" dirty="0">
                <a:solidFill>
                  <a:srgbClr val="FF0000"/>
                </a:solidFill>
              </a:rPr>
              <a:t> і стає </a:t>
            </a:r>
            <a:r>
              <a:rPr lang="en-US" sz="4400" b="1" dirty="0">
                <a:solidFill>
                  <a:srgbClr val="FF0000"/>
                </a:solidFill>
              </a:rPr>
              <a:t>PR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94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ромадянське суспільство: поняття, ознаки, структура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67" y="865239"/>
            <a:ext cx="9340645" cy="5496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112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ромадянське суспільство України: цифри і фак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40" y="81577"/>
            <a:ext cx="8953500" cy="67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9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err="1">
                <a:solidFill>
                  <a:srgbClr val="00B050"/>
                </a:solidFill>
              </a:rPr>
              <a:t>Аспекти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громадянського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суспільства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погляду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захисту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реалізації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індивідуальних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групових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інтересів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громадянське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добровільних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думки,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тиску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сферу,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міжгрупових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міжособистісних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стосунків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створюють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реалізації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членами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інтересів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точки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структури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суспільної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громадянське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своєрідний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простір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люди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взаємодіють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автономні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індивіди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взаємодіючи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утворюють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складну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багаторівневу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мережу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громадянських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зв'язків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взаємозалежностей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творять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власне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потрібен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примус з боку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структур,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функціонувати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погляду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взаємовідносин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з державою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громадянське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сфера автономного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існування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самовияву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самореалізації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індивідів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захищена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законами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прямого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втручання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регламентації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боку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державної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неполітичних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недержавних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відносин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суспільстві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економічних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духовних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етнічних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релігійних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7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rgbClr val="FF0000"/>
                </a:solidFill>
              </a:rPr>
              <a:t>Атрибути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та ознаки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громадянського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суспільства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• </a:t>
            </a:r>
            <a:r>
              <a:rPr lang="ru-RU" dirty="0" err="1">
                <a:solidFill>
                  <a:srgbClr val="0070C0"/>
                </a:solidFill>
              </a:rPr>
              <a:t>наявність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публічного</a:t>
            </a:r>
            <a:r>
              <a:rPr lang="ru-RU" dirty="0">
                <a:solidFill>
                  <a:srgbClr val="0070C0"/>
                </a:solidFill>
              </a:rPr>
              <a:t> простору, </a:t>
            </a:r>
            <a:r>
              <a:rPr lang="ru-RU" dirty="0" err="1">
                <a:solidFill>
                  <a:srgbClr val="0070C0"/>
                </a:solidFill>
              </a:rPr>
              <a:t>засобів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центрів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наслідком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чого</a:t>
            </a:r>
            <a:r>
              <a:rPr lang="ru-RU" dirty="0">
                <a:solidFill>
                  <a:srgbClr val="0070C0"/>
                </a:solidFill>
              </a:rPr>
              <a:t> є </a:t>
            </a:r>
            <a:r>
              <a:rPr lang="ru-RU" dirty="0" err="1">
                <a:solidFill>
                  <a:srgbClr val="0070C0"/>
                </a:solidFill>
              </a:rPr>
              <a:t>формування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сфери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громадського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цивільного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життя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громадської</a:t>
            </a:r>
            <a:r>
              <a:rPr lang="ru-RU" dirty="0">
                <a:solidFill>
                  <a:srgbClr val="0070C0"/>
                </a:solidFill>
              </a:rPr>
              <a:t> думки;</a:t>
            </a:r>
          </a:p>
          <a:p>
            <a:r>
              <a:rPr lang="ru-RU" dirty="0">
                <a:solidFill>
                  <a:srgbClr val="0070C0"/>
                </a:solidFill>
              </a:rPr>
              <a:t>• </a:t>
            </a:r>
            <a:r>
              <a:rPr lang="ru-RU" dirty="0" err="1">
                <a:solidFill>
                  <a:srgbClr val="0070C0"/>
                </a:solidFill>
              </a:rPr>
              <a:t>організоване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громадське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публічне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життя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вільних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рівних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індивідів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чиї</a:t>
            </a:r>
            <a:r>
              <a:rPr lang="ru-RU" dirty="0">
                <a:solidFill>
                  <a:srgbClr val="0070C0"/>
                </a:solidFill>
              </a:rPr>
              <a:t> права </a:t>
            </a:r>
            <a:r>
              <a:rPr lang="ru-RU" dirty="0" err="1">
                <a:solidFill>
                  <a:srgbClr val="0070C0"/>
                </a:solidFill>
              </a:rPr>
              <a:t>захищені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конституцією</a:t>
            </a:r>
            <a:r>
              <a:rPr lang="ru-RU" dirty="0">
                <a:solidFill>
                  <a:srgbClr val="0070C0"/>
                </a:solidFill>
              </a:rPr>
              <a:t> та законами;</a:t>
            </a:r>
          </a:p>
          <a:p>
            <a:r>
              <a:rPr lang="ru-RU" dirty="0">
                <a:solidFill>
                  <a:srgbClr val="0070C0"/>
                </a:solidFill>
              </a:rPr>
              <a:t>• </a:t>
            </a:r>
            <a:r>
              <a:rPr lang="ru-RU" dirty="0" err="1">
                <a:solidFill>
                  <a:srgbClr val="0070C0"/>
                </a:solidFill>
              </a:rPr>
              <a:t>незалежні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держави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добровільні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асоціації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автономність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усвідомлена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індивідуальному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колективному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рівні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r>
              <a:rPr lang="ru-RU" dirty="0">
                <a:solidFill>
                  <a:srgbClr val="0070C0"/>
                </a:solidFill>
              </a:rPr>
              <a:t>• </a:t>
            </a:r>
            <a:r>
              <a:rPr lang="ru-RU" dirty="0" err="1">
                <a:solidFill>
                  <a:srgbClr val="0070C0"/>
                </a:solidFill>
              </a:rPr>
              <a:t>зорієнтована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громадські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інтереси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публічну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політичну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діяльність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наслідком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якої</a:t>
            </a:r>
            <a:r>
              <a:rPr lang="ru-RU" dirty="0">
                <a:solidFill>
                  <a:srgbClr val="0070C0"/>
                </a:solidFill>
              </a:rPr>
              <a:t> є </a:t>
            </a:r>
            <a:r>
              <a:rPr lang="ru-RU" dirty="0" err="1">
                <a:solidFill>
                  <a:srgbClr val="0070C0"/>
                </a:solidFill>
              </a:rPr>
              <a:t>кооперація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солідарність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</a:t>
            </a:r>
            <a:r>
              <a:rPr lang="ru-RU" dirty="0">
                <a:solidFill>
                  <a:srgbClr val="0070C0"/>
                </a:solidFill>
              </a:rPr>
              <a:t> людьми, </a:t>
            </a:r>
            <a:r>
              <a:rPr lang="ru-RU" dirty="0" err="1">
                <a:solidFill>
                  <a:srgbClr val="0070C0"/>
                </a:solidFill>
              </a:rPr>
              <a:t>спілкування</a:t>
            </a:r>
            <a:r>
              <a:rPr lang="ru-RU" dirty="0">
                <a:solidFill>
                  <a:srgbClr val="0070C0"/>
                </a:solidFill>
              </a:rPr>
              <a:t> на засадах </a:t>
            </a:r>
            <a:r>
              <a:rPr lang="ru-RU" dirty="0" err="1">
                <a:solidFill>
                  <a:srgbClr val="0070C0"/>
                </a:solidFill>
              </a:rPr>
              <a:t>взаємної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довіри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співробітництва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13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Ознаками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громадянського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суспільства</a:t>
            </a:r>
            <a:r>
              <a:rPr lang="uk-UA" b="1" dirty="0">
                <a:solidFill>
                  <a:srgbClr val="0070C0"/>
                </a:solidFill>
              </a:rPr>
              <a:t> є: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опосередкування</a:t>
            </a:r>
            <a:r>
              <a:rPr lang="ru-RU" dirty="0" smtClean="0"/>
              <a:t> </a:t>
            </a:r>
            <a:r>
              <a:rPr lang="ru-RU" dirty="0"/>
              <a:t>потреби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одиничного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, систему потреб;</a:t>
            </a:r>
          </a:p>
          <a:p>
            <a:r>
              <a:rPr lang="ru-RU" dirty="0" err="1" smtClean="0"/>
              <a:t>дійсність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правосуддя</a:t>
            </a:r>
            <a:r>
              <a:rPr lang="ru-RU" dirty="0"/>
              <a:t>;</a:t>
            </a:r>
          </a:p>
          <a:p>
            <a:r>
              <a:rPr lang="ru-RU" dirty="0" err="1" smtClean="0"/>
              <a:t>піклування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запобігання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системах </a:t>
            </a:r>
            <a:r>
              <a:rPr lang="ru-RU" dirty="0" err="1"/>
              <a:t>випадковості</a:t>
            </a:r>
            <a:r>
              <a:rPr lang="ru-RU" dirty="0"/>
              <a:t>, та </a:t>
            </a:r>
            <a:r>
              <a:rPr lang="ru-RU" dirty="0" err="1"/>
              <a:t>увага</a:t>
            </a:r>
            <a:r>
              <a:rPr lang="ru-RU" dirty="0"/>
              <a:t> до особливого </a:t>
            </a:r>
            <a:r>
              <a:rPr lang="ru-RU" dirty="0" err="1"/>
              <a:t>інтересу</a:t>
            </a:r>
            <a:r>
              <a:rPr lang="ru-RU" dirty="0"/>
              <a:t> як до </a:t>
            </a:r>
            <a:r>
              <a:rPr lang="ru-RU" dirty="0" err="1"/>
              <a:t>загального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dirty="0" err="1"/>
              <a:t>корпорації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розмежування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рамках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демократія</a:t>
            </a:r>
            <a:r>
              <a:rPr lang="ru-RU" dirty="0"/>
              <a:t> і </a:t>
            </a:r>
            <a:r>
              <a:rPr lang="ru-RU" dirty="0" err="1"/>
              <a:t>плюралізм</a:t>
            </a:r>
            <a:r>
              <a:rPr lang="ru-RU" dirty="0"/>
              <a:t> в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;</a:t>
            </a:r>
          </a:p>
          <a:p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/>
              <a:t>економіка</a:t>
            </a:r>
            <a:r>
              <a:rPr lang="ru-RU" dirty="0"/>
              <a:t>, основу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недержавні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як </a:t>
            </a:r>
            <a:r>
              <a:rPr lang="ru-RU" dirty="0" err="1"/>
              <a:t>соціальна</a:t>
            </a:r>
            <a:r>
              <a:rPr lang="ru-RU" dirty="0"/>
              <a:t> основа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;</a:t>
            </a:r>
          </a:p>
          <a:p>
            <a:r>
              <a:rPr lang="ru-RU" dirty="0" err="1" smtClean="0"/>
              <a:t>правова</a:t>
            </a:r>
            <a:r>
              <a:rPr lang="ru-RU" dirty="0" smtClean="0"/>
              <a:t> </a:t>
            </a:r>
            <a:r>
              <a:rPr lang="ru-RU" dirty="0"/>
              <a:t>держава, </a:t>
            </a:r>
            <a:r>
              <a:rPr lang="ru-RU" dirty="0" err="1"/>
              <a:t>пріоритет</a:t>
            </a:r>
            <a:r>
              <a:rPr lang="ru-RU" dirty="0"/>
              <a:t> прав і свобод </a:t>
            </a:r>
            <a:r>
              <a:rPr lang="ru-RU" dirty="0" err="1"/>
              <a:t>індивіда</a:t>
            </a:r>
            <a:r>
              <a:rPr lang="ru-RU" dirty="0"/>
              <a:t> перед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ідеологічний</a:t>
            </a:r>
            <a:r>
              <a:rPr lang="ru-RU" dirty="0"/>
              <a:t> 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плюралізм</a:t>
            </a:r>
            <a:r>
              <a:rPr lang="ru-RU" dirty="0"/>
              <a:t>;</a:t>
            </a:r>
          </a:p>
          <a:p>
            <a:r>
              <a:rPr lang="ru-RU" dirty="0" smtClean="0"/>
              <a:t>свобода </a:t>
            </a:r>
            <a:r>
              <a:rPr lang="ru-RU" dirty="0"/>
              <a:t>слова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6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ромадянське суспільство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3" y="93407"/>
            <a:ext cx="10440116" cy="66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73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Роль </a:t>
            </a:r>
            <a:r>
              <a:rPr lang="uk-UA" b="1" dirty="0">
                <a:solidFill>
                  <a:srgbClr val="FF0000"/>
                </a:solidFill>
              </a:rPr>
              <a:t>зв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язків</a:t>
            </a:r>
            <a:r>
              <a:rPr lang="uk-UA" b="1" dirty="0">
                <a:solidFill>
                  <a:srgbClr val="FF0000"/>
                </a:solidFill>
              </a:rPr>
              <a:t> з громадськістю у формування громадянського </a:t>
            </a:r>
            <a:r>
              <a:rPr lang="uk-UA" b="1" dirty="0" smtClean="0">
                <a:solidFill>
                  <a:srgbClr val="FF0000"/>
                </a:solidFill>
              </a:rPr>
              <a:t>суспільства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Світова практика свідчить, що </a:t>
            </a:r>
            <a:r>
              <a:rPr lang="uk-UA" b="1" dirty="0">
                <a:solidFill>
                  <a:srgbClr val="FF0000"/>
                </a:solidFill>
              </a:rPr>
              <a:t>зв’язки з громадськістю </a:t>
            </a:r>
            <a:r>
              <a:rPr lang="uk-UA" dirty="0"/>
              <a:t>– це невід’ємна частина будь-якої сучасної управлінської діяльності. </a:t>
            </a:r>
            <a:r>
              <a:rPr lang="ru-RU" dirty="0"/>
              <a:t>Область,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як сферу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а практика </a:t>
            </a:r>
            <a:r>
              <a:rPr lang="ru-RU" dirty="0" err="1"/>
              <a:t>зв’язків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практика </a:t>
            </a:r>
            <a:r>
              <a:rPr lang="ru-RU" dirty="0" err="1"/>
              <a:t>комунікативного</a:t>
            </a:r>
            <a:r>
              <a:rPr lang="ru-RU" dirty="0"/>
              <a:t> менеджменту.</a:t>
            </a:r>
          </a:p>
          <a:p>
            <a:endParaRPr lang="ru-RU" dirty="0"/>
          </a:p>
        </p:txBody>
      </p:sp>
      <p:pic>
        <p:nvPicPr>
          <p:cNvPr id="17410" name="Picture 2" descr="Громадянське суспільство України: сучасні практики та виклики розвитку |  Національний інститут стратегічних дослідже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Визначення громадянського суспільства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Громадя́нське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суспі́льство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недержавних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організацій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представляють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волю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громадян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включає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себе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сім'ю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приватну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сферу,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третій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сектор»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паралельно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державою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бізнесом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Елементами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громадянського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об'єднання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професійні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творчі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спортивні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конфесійні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охоплюють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сфери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Роль і місія громадянського суспільства. Чи потрібні людям «посередники»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2" y="1936955"/>
            <a:ext cx="5014451" cy="39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5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Із функціональної точки зору зв’язки з громадськістю є керованим процесом </a:t>
            </a:r>
            <a:r>
              <a:rPr lang="uk-UA" sz="2700" b="1" dirty="0" err="1">
                <a:solidFill>
                  <a:srgbClr val="FF0000"/>
                </a:solidFill>
              </a:rPr>
              <a:t>міжгрупової</a:t>
            </a:r>
            <a:r>
              <a:rPr lang="uk-UA" sz="2700" b="1" dirty="0">
                <a:solidFill>
                  <a:srgbClr val="FF0000"/>
                </a:solidFill>
              </a:rPr>
              <a:t> </a:t>
            </a:r>
            <a:r>
              <a:rPr lang="uk-UA" sz="2700" b="1" dirty="0" smtClean="0">
                <a:solidFill>
                  <a:srgbClr val="FF0000"/>
                </a:solidFill>
              </a:rPr>
              <a:t>комунікації</a:t>
            </a:r>
            <a:r>
              <a:rPr lang="uk-UA" sz="2700" dirty="0" smtClean="0"/>
              <a:t>.</a:t>
            </a:r>
            <a:r>
              <a:rPr lang="ru-RU" sz="2700" u="sng" dirty="0"/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Серед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їх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функцій</a:t>
            </a:r>
            <a:r>
              <a:rPr lang="ru-RU" sz="2700" b="1" dirty="0">
                <a:solidFill>
                  <a:srgbClr val="FF0000"/>
                </a:solidFill>
              </a:rPr>
              <a:t> у </a:t>
            </a:r>
            <a:r>
              <a:rPr lang="ru-RU" sz="2700" b="1" dirty="0" err="1">
                <a:solidFill>
                  <a:srgbClr val="FF0000"/>
                </a:solidFill>
              </a:rPr>
              <a:t>сфері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взаємодії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держави</a:t>
            </a:r>
            <a:r>
              <a:rPr lang="ru-RU" sz="2700" b="1" dirty="0">
                <a:solidFill>
                  <a:srgbClr val="FF0000"/>
                </a:solidFill>
              </a:rPr>
              <a:t> й </a:t>
            </a:r>
            <a:r>
              <a:rPr lang="ru-RU" sz="2700" b="1" dirty="0" err="1">
                <a:solidFill>
                  <a:srgbClr val="FF0000"/>
                </a:solidFill>
              </a:rPr>
              <a:t>громадянського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суспільства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слід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виділити</a:t>
            </a:r>
            <a:r>
              <a:rPr lang="ru-RU" sz="2700" b="1" dirty="0">
                <a:solidFill>
                  <a:srgbClr val="FF0000"/>
                </a:solidFill>
              </a:rPr>
              <a:t>:</a:t>
            </a:r>
            <a:r>
              <a:rPr lang="uk-UA" sz="2700" b="1" dirty="0" smtClean="0">
                <a:solidFill>
                  <a:srgbClr val="FF0000"/>
                </a:solidFill>
              </a:rPr>
              <a:t>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комунікативні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взаємодії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суб’єктів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об’єктів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політичного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впливу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є </a:t>
            </a:r>
            <a:r>
              <a:rPr lang="ru-RU" dirty="0" err="1">
                <a:solidFill>
                  <a:srgbClr val="7030A0"/>
                </a:solidFill>
              </a:rPr>
              <a:t>тими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комунікативними</a:t>
            </a:r>
            <a:r>
              <a:rPr lang="ru-RU" dirty="0">
                <a:solidFill>
                  <a:srgbClr val="7030A0"/>
                </a:solidFill>
              </a:rPr>
              <a:t> каналами, за </a:t>
            </a:r>
            <a:r>
              <a:rPr lang="ru-RU" dirty="0" err="1">
                <a:solidFill>
                  <a:srgbClr val="7030A0"/>
                </a:solidFill>
              </a:rPr>
              <a:t>якими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відбувається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обмін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функції</a:t>
            </a:r>
            <a:r>
              <a:rPr lang="ru-RU" dirty="0">
                <a:solidFill>
                  <a:srgbClr val="7030A0"/>
                </a:solidFill>
              </a:rPr>
              <a:t> контролю </a:t>
            </a:r>
            <a:r>
              <a:rPr lang="ru-RU" dirty="0" err="1">
                <a:solidFill>
                  <a:srgbClr val="7030A0"/>
                </a:solidFill>
              </a:rPr>
              <a:t>суспільної</a:t>
            </a:r>
            <a:r>
              <a:rPr lang="ru-RU" dirty="0">
                <a:solidFill>
                  <a:srgbClr val="7030A0"/>
                </a:solidFill>
              </a:rPr>
              <a:t> думки, </a:t>
            </a:r>
            <a:r>
              <a:rPr lang="ru-RU" dirty="0" err="1">
                <a:solidFill>
                  <a:srgbClr val="7030A0"/>
                </a:solidFill>
              </a:rPr>
              <a:t>стеження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процесами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відбуваються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спостереження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динамікою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настроїв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виконують</a:t>
            </a:r>
            <a:r>
              <a:rPr lang="ru-RU" dirty="0">
                <a:solidFill>
                  <a:srgbClr val="7030A0"/>
                </a:solidFill>
              </a:rPr>
              <a:t> роль особливого </a:t>
            </a:r>
            <a:r>
              <a:rPr lang="ru-RU" dirty="0" err="1">
                <a:solidFill>
                  <a:srgbClr val="7030A0"/>
                </a:solidFill>
              </a:rPr>
              <a:t>соціального</a:t>
            </a:r>
            <a:r>
              <a:rPr lang="ru-RU" dirty="0">
                <a:solidFill>
                  <a:srgbClr val="7030A0"/>
                </a:solidFill>
              </a:rPr>
              <a:t> барометра, </a:t>
            </a:r>
            <a:r>
              <a:rPr lang="ru-RU" dirty="0" err="1">
                <a:solidFill>
                  <a:srgbClr val="7030A0"/>
                </a:solidFill>
              </a:rPr>
              <a:t>коливання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якого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відбивають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настроїв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функції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громадськості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припускають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вибірковий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підхід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подання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засобах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функції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вербалізації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настроїв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крім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відображення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здатні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сформулювати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положення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суспільної</a:t>
            </a:r>
            <a:r>
              <a:rPr lang="ru-RU" dirty="0">
                <a:solidFill>
                  <a:srgbClr val="7030A0"/>
                </a:solidFill>
              </a:rPr>
              <a:t> думки, </a:t>
            </a:r>
            <a:r>
              <a:rPr lang="ru-RU" dirty="0" err="1">
                <a:solidFill>
                  <a:srgbClr val="7030A0"/>
                </a:solidFill>
              </a:rPr>
              <a:t>яким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притаманний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латентний</a:t>
            </a:r>
            <a:r>
              <a:rPr lang="ru-RU" dirty="0">
                <a:solidFill>
                  <a:srgbClr val="7030A0"/>
                </a:solidFill>
              </a:rPr>
              <a:t> характер);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іміджу</a:t>
            </a:r>
            <a:r>
              <a:rPr lang="ru-RU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особистісного</a:t>
            </a:r>
            <a:r>
              <a:rPr lang="ru-RU" dirty="0">
                <a:solidFill>
                  <a:srgbClr val="7030A0"/>
                </a:solidFill>
              </a:rPr>
              <a:t>, корпоративного, </a:t>
            </a:r>
            <a:r>
              <a:rPr lang="ru-RU" dirty="0" err="1">
                <a:solidFill>
                  <a:srgbClr val="7030A0"/>
                </a:solidFill>
              </a:rPr>
              <a:t>партійного</a:t>
            </a:r>
            <a:r>
              <a:rPr lang="ru-RU" dirty="0">
                <a:solidFill>
                  <a:srgbClr val="7030A0"/>
                </a:solidFill>
              </a:rPr>
              <a:t>, державного й </a:t>
            </a:r>
            <a:r>
              <a:rPr lang="ru-RU" dirty="0" err="1">
                <a:solidFill>
                  <a:srgbClr val="7030A0"/>
                </a:solidFill>
              </a:rPr>
              <a:t>інших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здатні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формувати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видозмінити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уявлення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об’єкт</a:t>
            </a:r>
            <a:r>
              <a:rPr lang="ru-RU" dirty="0">
                <a:solidFill>
                  <a:srgbClr val="7030A0"/>
                </a:solidFill>
              </a:rPr>
              <a:t>, предмет </a:t>
            </a:r>
            <a:r>
              <a:rPr lang="ru-RU" dirty="0" err="1">
                <a:solidFill>
                  <a:srgbClr val="7030A0"/>
                </a:solidFill>
              </a:rPr>
              <a:t>чи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явище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склалося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суспільній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думці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маніпулювання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свідомістю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суттєво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впливаючи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суспільну</a:t>
            </a:r>
            <a:r>
              <a:rPr lang="ru-RU" dirty="0">
                <a:solidFill>
                  <a:srgbClr val="7030A0"/>
                </a:solidFill>
              </a:rPr>
              <a:t> думку, </a:t>
            </a:r>
            <a:r>
              <a:rPr lang="ru-RU" dirty="0" err="1">
                <a:solidFill>
                  <a:srgbClr val="7030A0"/>
                </a:solidFill>
              </a:rPr>
              <a:t>нав’язують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уявлення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чи</a:t>
            </a:r>
            <a:r>
              <a:rPr lang="ru-RU" dirty="0">
                <a:solidFill>
                  <a:srgbClr val="7030A0"/>
                </a:solidFill>
              </a:rPr>
              <a:t> точку </a:t>
            </a:r>
            <a:r>
              <a:rPr lang="ru-RU" dirty="0" err="1">
                <a:solidFill>
                  <a:srgbClr val="7030A0"/>
                </a:solidFill>
              </a:rPr>
              <a:t>зору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видаючи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бажане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дійсне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позбавляють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громадськість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власного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вибору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4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Із функціональної точки зору зв’язки з громадськістю є керованим процесом </a:t>
            </a:r>
            <a:r>
              <a:rPr lang="uk-UA" sz="2800" b="1" dirty="0" err="1">
                <a:solidFill>
                  <a:srgbClr val="FF0000"/>
                </a:solidFill>
              </a:rPr>
              <a:t>міжгрупової</a:t>
            </a:r>
            <a:r>
              <a:rPr lang="uk-UA" sz="2800" b="1" dirty="0">
                <a:solidFill>
                  <a:srgbClr val="FF0000"/>
                </a:solidFill>
              </a:rPr>
              <a:t> комунікації</a:t>
            </a:r>
            <a:r>
              <a:rPr lang="uk-UA" sz="2800" dirty="0"/>
              <a:t>.</a:t>
            </a:r>
            <a:r>
              <a:rPr lang="ru-RU" sz="2800" u="sng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Серед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їх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функцій</a:t>
            </a:r>
            <a:r>
              <a:rPr lang="ru-RU" sz="2800" b="1" dirty="0">
                <a:solidFill>
                  <a:srgbClr val="FF0000"/>
                </a:solidFill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</a:rPr>
              <a:t>сфері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взаємодії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держави</a:t>
            </a:r>
            <a:r>
              <a:rPr lang="ru-RU" sz="2800" b="1" dirty="0">
                <a:solidFill>
                  <a:srgbClr val="FF0000"/>
                </a:solidFill>
              </a:rPr>
              <a:t> й </a:t>
            </a:r>
            <a:r>
              <a:rPr lang="ru-RU" sz="2800" b="1" dirty="0" err="1">
                <a:solidFill>
                  <a:srgbClr val="FF0000"/>
                </a:solidFill>
              </a:rPr>
              <a:t>громадянського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суспільства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слід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виділити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організація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акцій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зв’язкам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з метою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настроїв</a:t>
            </a:r>
            <a:r>
              <a:rPr lang="ru-RU" dirty="0">
                <a:solidFill>
                  <a:srgbClr val="7030A0"/>
                </a:solidFill>
              </a:rPr>
              <a:t> (одним з </a:t>
            </a:r>
            <a:r>
              <a:rPr lang="ru-RU" dirty="0" err="1">
                <a:solidFill>
                  <a:srgbClr val="7030A0"/>
                </a:solidFill>
              </a:rPr>
              <a:t>напрямів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діяльності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підрозділів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зв’язках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є </a:t>
            </a:r>
            <a:r>
              <a:rPr lang="ru-RU" dirty="0" err="1">
                <a:solidFill>
                  <a:srgbClr val="7030A0"/>
                </a:solidFill>
              </a:rPr>
              <a:t>організація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подій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її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відображення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суспільній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думці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функція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інститутів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громадянського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суспільства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визначенні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напрямів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завдяки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зв’язкам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правовій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взаємодія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інститутів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громадянського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суспільства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інститутами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влади</a:t>
            </a:r>
            <a:r>
              <a:rPr lang="ru-RU" dirty="0">
                <a:solidFill>
                  <a:srgbClr val="7030A0"/>
                </a:solidFill>
              </a:rPr>
              <a:t>; за </a:t>
            </a:r>
            <a:r>
              <a:rPr lang="ru-RU" dirty="0" err="1">
                <a:solidFill>
                  <a:srgbClr val="7030A0"/>
                </a:solidFill>
              </a:rPr>
              <a:t>допомогою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зв’язків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організуються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вибори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референдуми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інші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форми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безпосередньої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представницької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демократії</a:t>
            </a:r>
            <a:r>
              <a:rPr lang="ru-RU" dirty="0" smtClean="0">
                <a:solidFill>
                  <a:srgbClr val="7030A0"/>
                </a:solidFill>
              </a:rPr>
              <a:t>);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73109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функція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досягнення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порозуміння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між</a:t>
            </a:r>
            <a:r>
              <a:rPr lang="ru-RU" dirty="0">
                <a:solidFill>
                  <a:srgbClr val="7030A0"/>
                </a:solidFill>
              </a:rPr>
              <a:t> державою і </a:t>
            </a:r>
            <a:r>
              <a:rPr lang="ru-RU" dirty="0" err="1">
                <a:solidFill>
                  <a:srgbClr val="7030A0"/>
                </a:solidFill>
              </a:rPr>
              <a:t>всіма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пов’язаними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неюсуспільними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групами</a:t>
            </a:r>
            <a:r>
              <a:rPr lang="ru-RU" dirty="0">
                <a:solidFill>
                  <a:srgbClr val="7030A0"/>
                </a:solidFill>
              </a:rPr>
              <a:t>; </a:t>
            </a:r>
            <a:r>
              <a:rPr lang="ru-RU" dirty="0" err="1">
                <a:solidFill>
                  <a:srgbClr val="7030A0"/>
                </a:solidFill>
              </a:rPr>
              <a:t>установлення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між</a:t>
            </a:r>
            <a:r>
              <a:rPr lang="ru-RU" dirty="0">
                <a:solidFill>
                  <a:srgbClr val="7030A0"/>
                </a:solidFill>
              </a:rPr>
              <a:t> ними </a:t>
            </a:r>
            <a:r>
              <a:rPr lang="ru-RU" dirty="0" err="1">
                <a:solidFill>
                  <a:srgbClr val="7030A0"/>
                </a:solidFill>
              </a:rPr>
              <a:t>партнерських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відносин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зв’язки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здатні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сформулювати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суспільній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думці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загальнозначущі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цілі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завдання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більшості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суб’єктів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соціально-політичних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процесів</a:t>
            </a:r>
            <a:r>
              <a:rPr lang="ru-RU" dirty="0">
                <a:solidFill>
                  <a:srgbClr val="7030A0"/>
                </a:solidFill>
              </a:rPr>
              <a:t>)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uk-UA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6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ромадянське суспільство. Невід'ємні права кожного громадянина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" y="152401"/>
            <a:ext cx="10794078" cy="62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1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тановлення та розвиток громадянського суспільства | Приютівська гром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799"/>
            <a:ext cx="10204143" cy="62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1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Завдання </a:t>
            </a:r>
            <a:r>
              <a:rPr lang="uk-UA" b="1" dirty="0" err="1" smtClean="0">
                <a:solidFill>
                  <a:srgbClr val="7030A0"/>
                </a:solidFill>
              </a:rPr>
              <a:t>зв’язків</a:t>
            </a:r>
            <a:r>
              <a:rPr lang="uk-UA" b="1" dirty="0" smtClean="0">
                <a:solidFill>
                  <a:srgbClr val="7030A0"/>
                </a:solidFill>
              </a:rPr>
              <a:t> із громадськістю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Сприяння розвитку громадянського суспільства в Україні – важлива складова  її процвітання | Ківерцівська районна держав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87" y="1612490"/>
            <a:ext cx="9114503" cy="4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няття соціуму. Суспільство як систем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540774"/>
            <a:ext cx="10813742" cy="61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оці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1" y="626038"/>
            <a:ext cx="10345276" cy="52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0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оціум - На допомогу студен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1" y="422787"/>
            <a:ext cx="10127226" cy="5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1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резентація до уроку з основ здоров'я &quot;Мандрівка країною Здоров'я&quot;, 6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5" y="649595"/>
            <a:ext cx="10284542" cy="57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ія на тему Соціум. Суспільство людей — готові шкільні презентації  | GDZ4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7819"/>
            <a:ext cx="11602065" cy="69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8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rgbClr val="0070C0"/>
                </a:solidFill>
              </a:rPr>
              <a:t>Громадянське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суспільство</a:t>
            </a:r>
            <a:r>
              <a:rPr lang="ru-RU" b="1" i="1" dirty="0">
                <a:solidFill>
                  <a:srgbClr val="0070C0"/>
                </a:solidFill>
              </a:rPr>
              <a:t>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є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міжособових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сімейних</a:t>
            </a:r>
            <a:r>
              <a:rPr lang="ru-RU" dirty="0"/>
              <a:t>, </a:t>
            </a:r>
            <a:r>
              <a:rPr lang="ru-RU" dirty="0" err="1"/>
              <a:t>суспільних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структур,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кордоныв</a:t>
            </a:r>
            <a:r>
              <a:rPr lang="ru-RU" dirty="0"/>
              <a:t> і без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</a:p>
          <a:p>
            <a:pPr lvl="0"/>
            <a:r>
              <a:rPr lang="ru-RU" dirty="0" err="1"/>
              <a:t>предстає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, </a:t>
            </a:r>
            <a:r>
              <a:rPr lang="ru-RU" dirty="0" err="1"/>
              <a:t>економічного</a:t>
            </a:r>
            <a:r>
              <a:rPr lang="ru-RU" dirty="0"/>
              <a:t> і культурного простору,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індивіди</a:t>
            </a:r>
            <a:r>
              <a:rPr lang="ru-RU" dirty="0"/>
              <a:t>, </a:t>
            </a:r>
            <a:r>
              <a:rPr lang="ru-RU" dirty="0" err="1"/>
              <a:t>реалізовуючі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і </a:t>
            </a:r>
            <a:r>
              <a:rPr lang="ru-RU" dirty="0" err="1"/>
              <a:t>здійснюючі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2050" name="Picture 2" descr="Як побудувати відкрите громадянське суспільство в Україні: досвід СШ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54943"/>
            <a:ext cx="4762500" cy="3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52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1615</Words>
  <Application>Microsoft Office PowerPoint</Application>
  <PresentationFormat>Широкоэкранный</PresentationFormat>
  <Paragraphs>90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PR-комунікації в контексті становлення громадянського суспільства</vt:lpstr>
      <vt:lpstr>Питання для обговорення </vt:lpstr>
      <vt:lpstr>Визначення громадянського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Громадянське суспільство: </vt:lpstr>
      <vt:lpstr>Громадянське суспільство — це середовище стабільного функціонування людини у всіх його проявах, яке ґрунтується на відчутті свободи дій, це цілісна суспільна система, організований загал.</vt:lpstr>
      <vt:lpstr>Г. Гегель дає таке визначення громадянського суспільства: </vt:lpstr>
      <vt:lpstr>Громадянське суспільство — сфера недержавних суспільних інститутів та відносин. Громадянське суспільство — це все те в суспільстві, що не є державою та державним.</vt:lpstr>
      <vt:lpstr>Головними передумовами формування громадянського суспільства є:  </vt:lpstr>
      <vt:lpstr> Громадянське суспільство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Головні ознаки громадянського суспільства:  </vt:lpstr>
      <vt:lpstr> У сучасних поглядах на громадянське суспільство можна виділити такі моменти:</vt:lpstr>
      <vt:lpstr>Роль PR у формуванні громадянського суспільства</vt:lpstr>
      <vt:lpstr>Презентация PowerPoint</vt:lpstr>
      <vt:lpstr>Презентация PowerPoint</vt:lpstr>
      <vt:lpstr>Аспекти громадянського суспільства</vt:lpstr>
      <vt:lpstr>  Атрибути та ознаки громадянського суспільства   </vt:lpstr>
      <vt:lpstr>Ознаками громадянського суспільства є: </vt:lpstr>
      <vt:lpstr>Презентация PowerPoint</vt:lpstr>
      <vt:lpstr> Роль зв’язків з громадськістю у формування громадянського суспільства </vt:lpstr>
      <vt:lpstr>Із функціональної точки зору зв’язки з громадськістю є керованим процесом міжгрупової комунікації. Серед їх функцій у сфері взаємодії держави й громадянського суспільства слід виділити: </vt:lpstr>
      <vt:lpstr>Із функціональної точки зору зв’язки з громадськістю є керованим процесом міжгрупової комунікації. Серед їх функцій у сфері взаємодії держави й громадянського суспільства слід виділити: </vt:lpstr>
      <vt:lpstr>Презентация PowerPoint</vt:lpstr>
      <vt:lpstr>Презентация PowerPoint</vt:lpstr>
      <vt:lpstr>Завдання зв’язків із громадськістю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PR-комунікації в контексті становлення громадянського суспільства</dc:title>
  <dc:creator>admin</dc:creator>
  <cp:lastModifiedBy>admin</cp:lastModifiedBy>
  <cp:revision>34</cp:revision>
  <dcterms:created xsi:type="dcterms:W3CDTF">2020-10-16T05:58:39Z</dcterms:created>
  <dcterms:modified xsi:type="dcterms:W3CDTF">2020-10-16T07:08:56Z</dcterms:modified>
</cp:coreProperties>
</file>