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78" r:id="rId5"/>
    <p:sldId id="277" r:id="rId6"/>
    <p:sldId id="279" r:id="rId7"/>
    <p:sldId id="280" r:id="rId8"/>
    <p:sldId id="276" r:id="rId9"/>
    <p:sldId id="259" r:id="rId10"/>
    <p:sldId id="260" r:id="rId11"/>
    <p:sldId id="261" r:id="rId12"/>
    <p:sldId id="262" r:id="rId13"/>
    <p:sldId id="264" r:id="rId14"/>
    <p:sldId id="281" r:id="rId15"/>
    <p:sldId id="282" r:id="rId16"/>
    <p:sldId id="263" r:id="rId17"/>
    <p:sldId id="274" r:id="rId18"/>
  </p:sldIdLst>
  <p:sldSz cx="9144000" cy="5143500" type="screen16x9"/>
  <p:notesSz cx="6858000" cy="9144000"/>
  <p:embeddedFontLst>
    <p:embeddedFont>
      <p:font typeface="Roboto" charset="0"/>
      <p:regular r:id="rId20"/>
      <p:bold r:id="rId21"/>
      <p:italic r:id="rId22"/>
      <p:boldItalic r:id="rId23"/>
    </p:embeddedFont>
    <p:embeddedFont>
      <p:font typeface="Arial Black" pitchFamily="34" charset="0"/>
      <p:bold r:id="rId24"/>
    </p:embeddedFont>
    <p:embeddedFont>
      <p:font typeface="Batang" pitchFamily="18" charset="-127"/>
      <p:regular r:id="rId25"/>
    </p:embeddedFont>
    <p:embeddedFont>
      <p:font typeface="Aharoni" pitchFamily="2" charset="-79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981644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06d781a56_0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06d781a56_0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06d781a56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06d781a56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06d781a56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06d781a56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06d781a56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06d781a56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6d781a56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6d781a56_0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06d781a56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06d781a56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06d781a56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06d781a56_0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06d781a56_0_3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06d781a56_0_3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06d781a56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06d781a56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06928" y="802432"/>
            <a:ext cx="8213700" cy="188980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Товарознавство</a:t>
            </a:r>
            <a:endParaRPr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808600" y="4243764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Полусмяк Юлія Ігорівна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338675" y="137575"/>
            <a:ext cx="8290200" cy="43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Перші спроби наукової класифікації товарів були 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зроблені 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М. Я. </a:t>
            </a:r>
            <a:r>
              <a:rPr lang="uk-UA" sz="2000" dirty="0" err="1" smtClean="0">
                <a:solidFill>
                  <a:schemeClr val="bg2"/>
                </a:solidFill>
                <a:cs typeface="Aharoni" pitchFamily="2" charset="-79"/>
              </a:rPr>
              <a:t>Кітарри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 в роботі «Публічний курс 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товарознавства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», а потім й іншими вченими. Проте перші праці із систематизації товарів мали серйозні вади. У них не 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завжди 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витримувалися основні принципи класифікації.</a:t>
            </a:r>
          </a:p>
          <a:p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Класифікація товарів, об'єднуючи їх за спільними 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ознаками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, дає можливість вивчати окремі види й різновиди, яким властиві ці ознаки. Вона створює передумови для 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автоматизованого </a:t>
            </a:r>
            <a:r>
              <a:rPr lang="uk-UA" sz="2000" dirty="0" smtClean="0">
                <a:solidFill>
                  <a:schemeClr val="bg2"/>
                </a:solidFill>
                <a:cs typeface="Aharoni" pitchFamily="2" charset="-79"/>
              </a:rPr>
              <a:t>обліку, планування, прогнозування асортименту, побудови прейскурантів, вивчення попиту й упорядкування заявок-замовлень.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i="1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406586" y="811963"/>
            <a:ext cx="8222100" cy="96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uk-UA" sz="2000" b="1" i="1" u="sng" dirty="0" smtClean="0">
                <a:solidFill>
                  <a:schemeClr val="bg2"/>
                </a:solidFill>
              </a:rPr>
              <a:t>Розрізняють категорії класифікації:</a:t>
            </a:r>
            <a:br>
              <a:rPr lang="uk-UA" sz="2000" b="1" i="1" u="sng" dirty="0" smtClean="0">
                <a:solidFill>
                  <a:schemeClr val="bg2"/>
                </a:solidFill>
              </a:rPr>
            </a:br>
            <a:r>
              <a:rPr lang="uk-UA" sz="2000" dirty="0" smtClean="0">
                <a:solidFill>
                  <a:schemeClr val="bg2"/>
                </a:solidFill>
              </a:rPr>
              <a:t>-                              вищі;</a:t>
            </a:r>
            <a:br>
              <a:rPr lang="uk-UA" sz="2000" dirty="0" smtClean="0">
                <a:solidFill>
                  <a:schemeClr val="bg2"/>
                </a:solidFill>
              </a:rPr>
            </a:br>
            <a:r>
              <a:rPr lang="uk-UA" sz="2000" dirty="0" smtClean="0">
                <a:solidFill>
                  <a:schemeClr val="bg2"/>
                </a:solidFill>
              </a:rPr>
              <a:t>-                              середні;</a:t>
            </a:r>
            <a:br>
              <a:rPr lang="uk-UA" sz="2000" dirty="0" smtClean="0">
                <a:solidFill>
                  <a:schemeClr val="bg2"/>
                </a:solidFill>
              </a:rPr>
            </a:br>
            <a:r>
              <a:rPr lang="uk-UA" sz="2000" dirty="0" smtClean="0">
                <a:solidFill>
                  <a:schemeClr val="bg2"/>
                </a:solidFill>
              </a:rPr>
              <a:t>-                              нижчі.</a:t>
            </a:r>
            <a:r>
              <a:rPr lang="uk-UA" dirty="0" smtClean="0"/>
              <a:t/>
            </a:r>
            <a:br>
              <a:rPr lang="uk-UA" dirty="0" smtClean="0"/>
            </a:b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0" y="1106587"/>
            <a:ext cx="9144000" cy="32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dirty="0" smtClean="0"/>
              <a:t>Вищі категорії класифікації позначають термінами «</a:t>
            </a:r>
            <a:r>
              <a:rPr lang="uk-UA" dirty="0" smtClean="0"/>
              <a:t>розділ</a:t>
            </a:r>
            <a:r>
              <a:rPr lang="uk-UA" dirty="0" smtClean="0"/>
              <a:t>», «підрозділ» або «клас», «підклас».</a:t>
            </a:r>
          </a:p>
          <a:p>
            <a:r>
              <a:rPr lang="uk-UA" dirty="0" smtClean="0"/>
              <a:t>Середні </a:t>
            </a:r>
            <a:r>
              <a:rPr lang="uk-UA" dirty="0" err="1" smtClean="0"/>
              <a:t>категорії—</a:t>
            </a:r>
            <a:r>
              <a:rPr lang="uk-UA" dirty="0" smtClean="0"/>
              <a:t> «група», «підгрупа», «вид».</a:t>
            </a:r>
          </a:p>
          <a:p>
            <a:r>
              <a:rPr lang="uk-UA" dirty="0" smtClean="0"/>
              <a:t>Нижчі </a:t>
            </a:r>
            <a:r>
              <a:rPr lang="uk-UA" dirty="0" err="1" smtClean="0"/>
              <a:t>категорії—</a:t>
            </a:r>
            <a:r>
              <a:rPr lang="uk-UA" dirty="0" smtClean="0"/>
              <a:t> «підвид</a:t>
            </a:r>
            <a:r>
              <a:rPr lang="uk-UA" dirty="0" smtClean="0"/>
              <a:t>».</a:t>
            </a:r>
          </a:p>
          <a:p>
            <a:r>
              <a:rPr lang="uk-UA" dirty="0" smtClean="0"/>
              <a:t>Розподіл загалу об'єктів (товарів) на групи тільки за однією ознакою називається групуванням</a:t>
            </a:r>
            <a:r>
              <a:rPr lang="uk-UA" dirty="0" smtClean="0"/>
              <a:t>.</a:t>
            </a:r>
            <a:endParaRPr lang="uk-UA" dirty="0" smtClean="0"/>
          </a:p>
          <a:p>
            <a:pPr algn="just">
              <a:buNone/>
            </a:pPr>
            <a:r>
              <a:rPr lang="uk-UA" sz="1600" dirty="0" smtClean="0"/>
              <a:t>Вид у класифікації — дуже важлива категорія, що являє собою кінцевий продукт виробництва та має конкретне </a:t>
            </a:r>
            <a:r>
              <a:rPr lang="uk-UA" sz="1600" dirty="0" smtClean="0"/>
              <a:t>призначення </a:t>
            </a:r>
            <a:r>
              <a:rPr lang="uk-UA" sz="1600" dirty="0" smtClean="0"/>
              <a:t>і власну назву. Наприклад, вата гігроскопічна, </a:t>
            </a:r>
            <a:r>
              <a:rPr lang="uk-UA" sz="1600" dirty="0" smtClean="0"/>
              <a:t>банка </a:t>
            </a:r>
            <a:r>
              <a:rPr lang="uk-UA" sz="1600" dirty="0" smtClean="0"/>
              <a:t>скляна з трикутним вінцем, стіл аналітичний відносять до категорії виду товару, а перев'язувальні засоби, тару, </a:t>
            </a:r>
            <a:r>
              <a:rPr lang="uk-UA" sz="1600" dirty="0" smtClean="0"/>
              <a:t>аптечні </a:t>
            </a:r>
            <a:r>
              <a:rPr lang="uk-UA" sz="1600" dirty="0" smtClean="0"/>
              <a:t>меблі, що містять ці види,— до більш високого щабля класифікації — групи.</a:t>
            </a:r>
          </a:p>
          <a:p>
            <a:pPr algn="just">
              <a:buNone/>
            </a:pPr>
            <a:r>
              <a:rPr lang="uk-UA" sz="1600" dirty="0" smtClean="0"/>
              <a:t>Вид може розділятися на різновиди (підвиди), тобто </a:t>
            </a:r>
            <a:r>
              <a:rPr lang="uk-UA" sz="1600" dirty="0" smtClean="0"/>
              <a:t>нижчі </a:t>
            </a:r>
            <a:r>
              <a:rPr lang="uk-UA" sz="1600" dirty="0" smtClean="0"/>
              <a:t>категорії класифікації. Приміром, вата гігроскопічна як вид має декілька різновидів: хірургічна, </a:t>
            </a:r>
            <a:r>
              <a:rPr lang="uk-UA" sz="1600" dirty="0" smtClean="0"/>
              <a:t>очна, гігієнічна</a:t>
            </a:r>
            <a:r>
              <a:rPr lang="uk-UA" sz="1600" dirty="0" smtClean="0"/>
              <a:t>.</a:t>
            </a:r>
          </a:p>
          <a:p>
            <a:endParaRPr lang="uk-UA" dirty="0" smtClean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97255" y="1466512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uk-UA" sz="1600" b="1" dirty="0" smtClean="0">
                <a:solidFill>
                  <a:schemeClr val="bg2"/>
                </a:solidFill>
              </a:rPr>
              <a:t>Метою класифікації</a:t>
            </a:r>
            <a:r>
              <a:rPr lang="uk-UA" sz="1600" dirty="0" smtClean="0">
                <a:solidFill>
                  <a:schemeClr val="bg2"/>
                </a:solidFill>
              </a:rPr>
              <a:t> в товарознавстві є сприяння </a:t>
            </a:r>
            <a:r>
              <a:rPr lang="uk-UA" sz="1600" dirty="0" smtClean="0">
                <a:solidFill>
                  <a:schemeClr val="bg2"/>
                </a:solidFill>
              </a:rPr>
              <a:t>вивченню </a:t>
            </a:r>
            <a:r>
              <a:rPr lang="uk-UA" sz="1600" dirty="0" smtClean="0">
                <a:solidFill>
                  <a:schemeClr val="bg2"/>
                </a:solidFill>
              </a:rPr>
              <a:t>споживчих властивостей, якості, асортименту товарів і управління ними. Очевидно, що кількість ознак, які </a:t>
            </a:r>
            <a:r>
              <a:rPr lang="uk-UA" sz="1600" dirty="0" smtClean="0">
                <a:solidFill>
                  <a:schemeClr val="bg2"/>
                </a:solidFill>
              </a:rPr>
              <a:t>обираються</a:t>
            </a:r>
            <a:r>
              <a:rPr lang="uk-UA" sz="1600" dirty="0" smtClean="0">
                <a:solidFill>
                  <a:schemeClr val="bg2"/>
                </a:solidFill>
              </a:rPr>
              <a:t>, і порядок їх використання (за ступенем важливості або істотності) визначаються метою класифікації.</a:t>
            </a:r>
            <a:r>
              <a:rPr lang="uk-UA" dirty="0" smtClean="0"/>
              <a:t/>
            </a:r>
            <a:br>
              <a:rPr lang="uk-UA" dirty="0" smtClean="0"/>
            </a:br>
            <a:endParaRPr>
              <a:solidFill>
                <a:srgbClr val="000000"/>
              </a:solidFill>
            </a:endParaRPr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sz="1400" dirty="0" smtClean="0"/>
              <a:t>У </a:t>
            </a:r>
            <a:r>
              <a:rPr lang="uk-UA" sz="1400" dirty="0" smtClean="0"/>
              <a:t>торгівлі класифікація слугує раціоналізації та </a:t>
            </a:r>
            <a:r>
              <a:rPr lang="uk-UA" sz="1400" dirty="0" smtClean="0"/>
              <a:t>прискоренню </a:t>
            </a:r>
            <a:r>
              <a:rPr lang="uk-UA" sz="1400" dirty="0" smtClean="0"/>
              <a:t>торгово-оперативних процесів, її застосовують при плануванні товарообігу по групах (підгрупах) товарів, при впорядкуванні заявок-замовлень та вивченні попиту.</a:t>
            </a:r>
          </a:p>
          <a:p>
            <a:pPr>
              <a:buNone/>
            </a:pPr>
            <a:r>
              <a:rPr lang="uk-UA" sz="1400" dirty="0" smtClean="0"/>
              <a:t> </a:t>
            </a:r>
          </a:p>
          <a:p>
            <a:pPr>
              <a:buNone/>
            </a:pPr>
            <a:r>
              <a:rPr lang="uk-UA" sz="1400" b="1" dirty="0" smtClean="0"/>
              <a:t>Призначення класифікації </a:t>
            </a:r>
            <a:r>
              <a:rPr lang="uk-UA" sz="1400" dirty="0" smtClean="0"/>
              <a:t>полягає в тому, що вона </a:t>
            </a:r>
            <a:r>
              <a:rPr lang="uk-UA" sz="1400" dirty="0" smtClean="0"/>
              <a:t>дозволяє</a:t>
            </a:r>
            <a:r>
              <a:rPr lang="uk-UA" sz="1400" dirty="0" smtClean="0"/>
              <a:t>:</a:t>
            </a:r>
          </a:p>
          <a:p>
            <a:r>
              <a:rPr lang="uk-UA" sz="1400" dirty="0" smtClean="0"/>
              <a:t>— дослідити споживчі властивості однорідних груп (</a:t>
            </a:r>
            <a:r>
              <a:rPr lang="uk-UA" sz="1400" dirty="0" smtClean="0"/>
              <a:t>підгруп</a:t>
            </a:r>
            <a:r>
              <a:rPr lang="uk-UA" sz="1400" dirty="0" smtClean="0"/>
              <a:t>) товарів;</a:t>
            </a:r>
          </a:p>
          <a:p>
            <a:r>
              <a:rPr lang="uk-UA" sz="1400" dirty="0" smtClean="0"/>
              <a:t>— установити оптимальний рівень властивостей товарів;</a:t>
            </a:r>
          </a:p>
          <a:p>
            <a:r>
              <a:rPr lang="uk-UA" sz="1400" dirty="0" smtClean="0"/>
              <a:t>— розробити групові методи дослідження й оцінки </a:t>
            </a:r>
            <a:r>
              <a:rPr lang="uk-UA" sz="1400" dirty="0" smtClean="0"/>
              <a:t>рівня </a:t>
            </a:r>
            <a:r>
              <a:rPr lang="uk-UA" sz="1400" dirty="0" smtClean="0"/>
              <a:t>якості товарів (наприклад, для груп інструментів, </a:t>
            </a:r>
            <a:r>
              <a:rPr lang="uk-UA" sz="1400" dirty="0" smtClean="0"/>
              <a:t>приладів</a:t>
            </a:r>
            <a:r>
              <a:rPr lang="uk-UA" sz="1400" dirty="0" smtClean="0"/>
              <a:t>, перев'язувальних засобів, гумових виробів тощо.)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800" b="1" i="1" u="sng" dirty="0" err="1" smtClean="0">
                <a:solidFill>
                  <a:schemeClr val="bg2"/>
                </a:solidFill>
              </a:rPr>
              <a:t>Спожив</a:t>
            </a:r>
            <a:r>
              <a:rPr lang="uk-UA" sz="2800" b="1" i="1" u="sng" dirty="0" smtClean="0">
                <a:solidFill>
                  <a:schemeClr val="bg2"/>
                </a:solidFill>
              </a:rPr>
              <a:t>н</a:t>
            </a:r>
            <a:r>
              <a:rPr lang="ru-RU" sz="2800" b="1" i="1" u="sng" dirty="0" err="1" smtClean="0">
                <a:solidFill>
                  <a:schemeClr val="bg2"/>
                </a:solidFill>
              </a:rPr>
              <a:t>і</a:t>
            </a:r>
            <a:r>
              <a:rPr lang="ru-RU" sz="2800" b="1" i="1" u="sng" dirty="0" smtClean="0">
                <a:solidFill>
                  <a:schemeClr val="bg2"/>
                </a:solidFill>
              </a:rPr>
              <a:t> </a:t>
            </a:r>
            <a:r>
              <a:rPr lang="ru-RU" sz="2800" b="1" i="1" u="sng" dirty="0" err="1" smtClean="0">
                <a:solidFill>
                  <a:schemeClr val="bg2"/>
                </a:solidFill>
              </a:rPr>
              <a:t>властивості</a:t>
            </a:r>
            <a:r>
              <a:rPr lang="ru-RU" sz="2800" b="1" i="1" u="sng" dirty="0" smtClean="0">
                <a:solidFill>
                  <a:schemeClr val="bg2"/>
                </a:solidFill>
              </a:rPr>
              <a:t> </a:t>
            </a:r>
            <a:r>
              <a:rPr lang="ru-RU" sz="2800" b="1" i="1" u="sng" dirty="0" err="1" smtClean="0">
                <a:solidFill>
                  <a:schemeClr val="bg2"/>
                </a:solidFill>
              </a:rPr>
              <a:t>товарів</a:t>
            </a:r>
            <a:r>
              <a:rPr lang="ru-RU" sz="2800" b="1" i="1" u="sng" dirty="0" smtClean="0">
                <a:solidFill>
                  <a:schemeClr val="bg2"/>
                </a:solidFill>
              </a:rPr>
              <a:t> (</a:t>
            </a:r>
            <a:r>
              <a:rPr lang="ru-RU" sz="2800" b="1" i="1" u="sng" dirty="0" err="1" smtClean="0">
                <a:solidFill>
                  <a:schemeClr val="bg2"/>
                </a:solidFill>
              </a:rPr>
              <a:t>предметів</a:t>
            </a:r>
            <a:r>
              <a:rPr lang="ru-RU" sz="2800" b="1" i="1" u="sng" dirty="0" smtClean="0">
                <a:solidFill>
                  <a:schemeClr val="bg2"/>
                </a:solidFill>
              </a:rPr>
              <a:t> </a:t>
            </a:r>
            <a:r>
              <a:rPr lang="ru-RU" sz="2800" b="1" i="1" u="sng" dirty="0" err="1" smtClean="0">
                <a:solidFill>
                  <a:schemeClr val="bg2"/>
                </a:solidFill>
              </a:rPr>
              <a:t>споживання</a:t>
            </a:r>
            <a:r>
              <a:rPr lang="ru-RU" sz="2800" b="1" i="1" u="sng" dirty="0" smtClean="0">
                <a:solidFill>
                  <a:schemeClr val="bg2"/>
                </a:solidFill>
              </a:rPr>
              <a:t>) </a:t>
            </a:r>
            <a:r>
              <a:rPr lang="ru-RU" sz="2800" b="1" i="1" u="sng" dirty="0" err="1" smtClean="0">
                <a:solidFill>
                  <a:schemeClr val="bg2"/>
                </a:solidFill>
              </a:rPr>
              <a:t>можна</a:t>
            </a:r>
            <a:r>
              <a:rPr lang="ru-RU" sz="2800" b="1" i="1" u="sng" dirty="0" smtClean="0">
                <a:solidFill>
                  <a:schemeClr val="bg2"/>
                </a:solidFill>
              </a:rPr>
              <a:t> </a:t>
            </a:r>
            <a:r>
              <a:rPr lang="ru-RU" sz="2800" b="1" i="1" u="sng" dirty="0" err="1" smtClean="0">
                <a:solidFill>
                  <a:schemeClr val="bg2"/>
                </a:solidFill>
              </a:rPr>
              <a:t>підрозділити</a:t>
            </a:r>
            <a:r>
              <a:rPr lang="ru-RU" sz="2800" b="1" i="1" u="sng" dirty="0" smtClean="0">
                <a:solidFill>
                  <a:schemeClr val="bg2"/>
                </a:solidFill>
              </a:rPr>
              <a:t> на три </a:t>
            </a:r>
            <a:r>
              <a:rPr lang="ru-RU" sz="2800" b="1" i="1" u="sng" dirty="0" err="1" smtClean="0">
                <a:solidFill>
                  <a:schemeClr val="bg2"/>
                </a:solidFill>
              </a:rPr>
              <a:t>класи</a:t>
            </a:r>
            <a:r>
              <a:rPr lang="ru-RU" sz="2800" b="1" i="1" u="sng" dirty="0" smtClean="0">
                <a:solidFill>
                  <a:schemeClr val="bg2"/>
                </a:solidFill>
              </a:rPr>
              <a:t>:</a:t>
            </a:r>
            <a:br>
              <a:rPr lang="ru-RU" sz="2800" b="1" i="1" u="sng" dirty="0" smtClean="0">
                <a:solidFill>
                  <a:schemeClr val="bg2"/>
                </a:solidFill>
              </a:rPr>
            </a:br>
            <a:endParaRPr sz="2800" b="1" i="1" u="sng">
              <a:solidFill>
                <a:schemeClr val="bg2"/>
              </a:solidFill>
            </a:endParaRPr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dirty="0" smtClean="0"/>
              <a:t>ті</a:t>
            </a:r>
            <a:r>
              <a:rPr lang="uk-UA" dirty="0" smtClean="0"/>
              <a:t>, що </a:t>
            </a:r>
            <a:r>
              <a:rPr lang="ru-RU" dirty="0" err="1" smtClean="0"/>
              <a:t>задовольняю</a:t>
            </a:r>
            <a:r>
              <a:rPr lang="uk-UA" dirty="0" err="1" smtClean="0"/>
              <a:t>ть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потреби (</a:t>
            </a:r>
            <a:r>
              <a:rPr lang="ru-RU" dirty="0" err="1" smtClean="0"/>
              <a:t>ергономічні</a:t>
            </a:r>
            <a:r>
              <a:rPr lang="ru-RU" dirty="0" smtClean="0"/>
              <a:t>, </a:t>
            </a:r>
            <a:r>
              <a:rPr lang="ru-RU" dirty="0" err="1" smtClean="0"/>
              <a:t>утилітарні</a:t>
            </a:r>
            <a:r>
              <a:rPr lang="ru-RU" dirty="0" smtClean="0"/>
              <a:t>);</a:t>
            </a:r>
          </a:p>
          <a:p>
            <a:pPr lvl="0"/>
            <a:r>
              <a:rPr lang="uk-UA" dirty="0" smtClean="0"/>
              <a:t>ті, що </a:t>
            </a:r>
            <a:r>
              <a:rPr lang="ru-RU" dirty="0" err="1" smtClean="0"/>
              <a:t>задовольняю</a:t>
            </a:r>
            <a:r>
              <a:rPr lang="uk-UA" dirty="0" err="1" smtClean="0"/>
              <a:t>ть</a:t>
            </a:r>
            <a:r>
              <a:rPr lang="uk-UA" dirty="0" smtClean="0"/>
              <a:t> </a:t>
            </a:r>
            <a:r>
              <a:rPr lang="ru-RU" dirty="0" err="1" smtClean="0"/>
              <a:t>нематеріальні</a:t>
            </a:r>
            <a:r>
              <a:rPr lang="ru-RU" dirty="0" smtClean="0"/>
              <a:t> потреби (</a:t>
            </a:r>
            <a:r>
              <a:rPr lang="ru-RU" dirty="0" err="1" smtClean="0"/>
              <a:t>культурні</a:t>
            </a:r>
            <a:r>
              <a:rPr lang="ru-RU" dirty="0" smtClean="0"/>
              <a:t>, </a:t>
            </a:r>
            <a:r>
              <a:rPr lang="ru-RU" dirty="0" err="1" smtClean="0"/>
              <a:t>естетичні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так </a:t>
            </a:r>
            <a:r>
              <a:rPr lang="ru-RU" dirty="0" err="1" smtClean="0"/>
              <a:t>далі</a:t>
            </a:r>
            <a:r>
              <a:rPr lang="ru-RU" dirty="0" smtClean="0"/>
              <a:t>);</a:t>
            </a:r>
          </a:p>
          <a:p>
            <a:pPr lvl="0"/>
            <a:r>
              <a:rPr lang="uk-UA" dirty="0" smtClean="0"/>
              <a:t>ті, що </a:t>
            </a:r>
            <a:r>
              <a:rPr lang="ru-RU" dirty="0" err="1" smtClean="0"/>
              <a:t>задовольняю</a:t>
            </a:r>
            <a:r>
              <a:rPr lang="uk-UA" dirty="0" err="1" smtClean="0"/>
              <a:t>ть</a:t>
            </a:r>
            <a:r>
              <a:rPr lang="uk-UA" dirty="0" smtClean="0"/>
              <a:t> </a:t>
            </a:r>
            <a:r>
              <a:rPr lang="ru-RU" dirty="0" smtClean="0"/>
              <a:t>потреби в </a:t>
            </a:r>
            <a:r>
              <a:rPr lang="ru-RU" dirty="0" err="1" smtClean="0"/>
              <a:t>тривалості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надійність</a:t>
            </a:r>
            <a:r>
              <a:rPr lang="ru-RU" dirty="0" smtClean="0"/>
              <a:t>).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900" y="990652"/>
            <a:ext cx="8222100" cy="767700"/>
          </a:xfrm>
        </p:spPr>
        <p:txBody>
          <a:bodyPr/>
          <a:lstStyle/>
          <a:p>
            <a:pPr algn="just"/>
            <a:r>
              <a:rPr lang="ru-RU" sz="1800" dirty="0" err="1" smtClean="0">
                <a:solidFill>
                  <a:schemeClr val="bg2"/>
                </a:solidFill>
              </a:rPr>
              <a:t>Товари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uk-UA" sz="1800" dirty="0" smtClean="0">
                <a:solidFill>
                  <a:schemeClr val="bg2"/>
                </a:solidFill>
              </a:rPr>
              <a:t>поділяються</a:t>
            </a:r>
            <a:r>
              <a:rPr lang="ru-RU" sz="1800" dirty="0" smtClean="0">
                <a:solidFill>
                  <a:schemeClr val="bg2"/>
                </a:solidFill>
              </a:rPr>
              <a:t> на </a:t>
            </a:r>
            <a:r>
              <a:rPr lang="ru-RU" sz="1800" dirty="0" err="1" smtClean="0">
                <a:solidFill>
                  <a:schemeClr val="bg2"/>
                </a:solidFill>
              </a:rPr>
              <a:t>товари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ru-RU" sz="1800" b="1" i="1" dirty="0" err="1" smtClean="0">
                <a:solidFill>
                  <a:schemeClr val="bg2"/>
                </a:solidFill>
              </a:rPr>
              <a:t>споживчі</a:t>
            </a:r>
            <a:r>
              <a:rPr lang="ru-RU" sz="1800" dirty="0" smtClean="0">
                <a:solidFill>
                  <a:schemeClr val="bg2"/>
                </a:solidFill>
              </a:rPr>
              <a:t> (</a:t>
            </a:r>
            <a:r>
              <a:rPr lang="ru-RU" sz="1800" dirty="0" err="1" smtClean="0">
                <a:solidFill>
                  <a:schemeClr val="bg2"/>
                </a:solidFill>
              </a:rPr>
              <a:t>особистого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</a:rPr>
              <a:t>користування</a:t>
            </a:r>
            <a:r>
              <a:rPr lang="ru-RU" sz="1800" dirty="0" smtClean="0">
                <a:solidFill>
                  <a:schemeClr val="bg2"/>
                </a:solidFill>
              </a:rPr>
              <a:t>) </a:t>
            </a:r>
            <a:r>
              <a:rPr lang="ru-RU" sz="1800" dirty="0" err="1" smtClean="0">
                <a:solidFill>
                  <a:schemeClr val="bg2"/>
                </a:solidFill>
              </a:rPr>
              <a:t>і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ru-RU" sz="1800" b="1" i="1" dirty="0" err="1" smtClean="0">
                <a:solidFill>
                  <a:schemeClr val="bg2"/>
                </a:solidFill>
              </a:rPr>
              <a:t>виробничого</a:t>
            </a:r>
            <a:r>
              <a:rPr lang="ru-RU" sz="1800" b="1" i="1" dirty="0" smtClean="0">
                <a:solidFill>
                  <a:schemeClr val="bg2"/>
                </a:solidFill>
              </a:rPr>
              <a:t> </a:t>
            </a:r>
            <a:r>
              <a:rPr lang="ru-RU" sz="1800" b="1" i="1" dirty="0" err="1" smtClean="0">
                <a:solidFill>
                  <a:schemeClr val="bg2"/>
                </a:solidFill>
              </a:rPr>
              <a:t>призначення</a:t>
            </a:r>
            <a:r>
              <a:rPr lang="ru-RU" sz="1800" dirty="0" smtClean="0">
                <a:solidFill>
                  <a:schemeClr val="bg2"/>
                </a:solidFill>
              </a:rPr>
              <a:t>. Характер </a:t>
            </a:r>
            <a:r>
              <a:rPr lang="ru-RU" sz="1800" dirty="0" err="1" smtClean="0">
                <a:solidFill>
                  <a:schemeClr val="bg2"/>
                </a:solidFill>
              </a:rPr>
              <a:t>використання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</a:rPr>
              <a:t>товарів</a:t>
            </a:r>
            <a:r>
              <a:rPr lang="ru-RU" sz="1800" dirty="0" smtClean="0">
                <a:solidFill>
                  <a:schemeClr val="bg2"/>
                </a:solidFill>
              </a:rPr>
              <a:t> кожною </a:t>
            </a:r>
            <a:r>
              <a:rPr lang="ru-RU" sz="1800" dirty="0" err="1" smtClean="0">
                <a:solidFill>
                  <a:schemeClr val="bg2"/>
                </a:solidFill>
              </a:rPr>
              <a:t>з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</a:rPr>
              <a:t>цих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</a:rPr>
              <a:t>груп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</a:rPr>
              <a:t>різний</a:t>
            </a:r>
            <a:r>
              <a:rPr lang="ru-RU" sz="1800" dirty="0" smtClean="0">
                <a:solidFill>
                  <a:schemeClr val="bg2"/>
                </a:solidFill>
              </a:rPr>
              <a:t>, </a:t>
            </a:r>
            <a:r>
              <a:rPr lang="ru-RU" sz="1800" dirty="0" err="1" smtClean="0">
                <a:solidFill>
                  <a:schemeClr val="bg2"/>
                </a:solidFill>
              </a:rPr>
              <a:t>їх</a:t>
            </a:r>
            <a:r>
              <a:rPr lang="ru-RU" sz="1800" dirty="0" smtClean="0">
                <a:solidFill>
                  <a:schemeClr val="bg2"/>
                </a:solidFill>
              </a:rPr>
              <a:t> покупка </a:t>
            </a:r>
            <a:r>
              <a:rPr lang="ru-RU" sz="1800" dirty="0" err="1" smtClean="0">
                <a:solidFill>
                  <a:schemeClr val="bg2"/>
                </a:solidFill>
              </a:rPr>
              <a:t>викликається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</a:rPr>
              <a:t>різними</a:t>
            </a:r>
            <a:r>
              <a:rPr lang="ru-RU" sz="1800" dirty="0" smtClean="0">
                <a:solidFill>
                  <a:schemeClr val="bg2"/>
                </a:solidFill>
              </a:rPr>
              <a:t> потребами </a:t>
            </a:r>
            <a:r>
              <a:rPr lang="ru-RU" sz="1800" dirty="0" err="1" smtClean="0">
                <a:solidFill>
                  <a:schemeClr val="bg2"/>
                </a:solidFill>
              </a:rPr>
              <a:t>і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</a:rPr>
              <a:t>визначається</a:t>
            </a:r>
            <a:r>
              <a:rPr lang="ru-RU" sz="1800" dirty="0" smtClean="0">
                <a:solidFill>
                  <a:schemeClr val="bg2"/>
                </a:solidFill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</a:rPr>
              <a:t>різними</a:t>
            </a:r>
            <a:r>
              <a:rPr lang="ru-RU" sz="1800" dirty="0" smtClean="0">
                <a:solidFill>
                  <a:schemeClr val="bg2"/>
                </a:solidFill>
              </a:rPr>
              <a:t> мотивами.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err="1" smtClean="0"/>
              <a:t>Споживчі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товари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товари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) </a:t>
            </a:r>
            <a:r>
              <a:rPr lang="uk-UA" dirty="0" smtClean="0"/>
              <a:t>поділяються</a:t>
            </a:r>
            <a:r>
              <a:rPr lang="ru-RU" dirty="0" smtClean="0"/>
              <a:t> на три </a:t>
            </a:r>
            <a:r>
              <a:rPr lang="ru-RU" dirty="0" err="1" smtClean="0"/>
              <a:t>групи</a:t>
            </a:r>
            <a:r>
              <a:rPr lang="ru-RU" dirty="0" smtClean="0"/>
              <a:t>:</a:t>
            </a:r>
          </a:p>
          <a:p>
            <a:pPr lvl="0"/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тривалого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 – холодильники, </a:t>
            </a:r>
            <a:r>
              <a:rPr lang="ru-RU" dirty="0" err="1" smtClean="0"/>
              <a:t>автомобілі</a:t>
            </a:r>
            <a:r>
              <a:rPr lang="ru-RU" dirty="0" smtClean="0"/>
              <a:t>, </a:t>
            </a:r>
            <a:r>
              <a:rPr lang="ru-RU" dirty="0" err="1" smtClean="0"/>
              <a:t>меблі</a:t>
            </a:r>
            <a:r>
              <a:rPr lang="ru-RU" dirty="0" smtClean="0"/>
              <a:t>, </a:t>
            </a:r>
            <a:r>
              <a:rPr lang="ru-RU" dirty="0" err="1" smtClean="0"/>
              <a:t>одяг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др.;</a:t>
            </a:r>
          </a:p>
          <a:p>
            <a:pPr lvl="0"/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короткострокового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 –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uk-UA" dirty="0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миючі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споживаються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обмежене</a:t>
            </a:r>
            <a:r>
              <a:rPr lang="ru-RU" dirty="0" smtClean="0"/>
              <a:t> число </a:t>
            </a:r>
            <a:r>
              <a:rPr lang="ru-RU" dirty="0" err="1" smtClean="0"/>
              <a:t>разів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послуги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891" y="953329"/>
            <a:ext cx="8222100" cy="767700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bg2"/>
                </a:solidFill>
              </a:rPr>
              <a:t>Товари</a:t>
            </a:r>
            <a:r>
              <a:rPr lang="ru-RU" b="1" i="1" dirty="0" smtClean="0">
                <a:solidFill>
                  <a:schemeClr val="bg2"/>
                </a:solidFill>
              </a:rPr>
              <a:t> </a:t>
            </a:r>
            <a:r>
              <a:rPr lang="ru-RU" b="1" i="1" dirty="0" err="1" smtClean="0">
                <a:solidFill>
                  <a:schemeClr val="bg2"/>
                </a:solidFill>
              </a:rPr>
              <a:t>виробничого</a:t>
            </a:r>
            <a:r>
              <a:rPr lang="ru-RU" b="1" i="1" dirty="0" smtClean="0">
                <a:solidFill>
                  <a:schemeClr val="bg2"/>
                </a:solidFill>
              </a:rPr>
              <a:t> </a:t>
            </a:r>
            <a:r>
              <a:rPr lang="ru-RU" b="1" i="1" dirty="0" err="1" smtClean="0">
                <a:solidFill>
                  <a:schemeClr val="bg2"/>
                </a:solidFill>
              </a:rPr>
              <a:t>призначення</a:t>
            </a:r>
            <a:r>
              <a:rPr lang="ru-RU" i="1" dirty="0" smtClean="0">
                <a:solidFill>
                  <a:schemeClr val="bg2"/>
                </a:solidFill>
              </a:rPr>
              <a:t> </a:t>
            </a:r>
            <a:r>
              <a:rPr lang="uk-UA" dirty="0" smtClean="0">
                <a:solidFill>
                  <a:schemeClr val="bg2"/>
                </a:solidFill>
              </a:rPr>
              <a:t>поділяються</a:t>
            </a:r>
            <a:r>
              <a:rPr lang="ru-RU" dirty="0" smtClean="0">
                <a:solidFill>
                  <a:schemeClr val="bg2"/>
                </a:solidFill>
              </a:rPr>
              <a:t> на </a:t>
            </a:r>
            <a:r>
              <a:rPr lang="ru-RU" dirty="0" err="1" smtClean="0">
                <a:solidFill>
                  <a:schemeClr val="bg2"/>
                </a:solidFill>
              </a:rPr>
              <a:t>наступні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групи</a:t>
            </a:r>
            <a:r>
              <a:rPr lang="ru-RU" dirty="0" smtClean="0">
                <a:solidFill>
                  <a:schemeClr val="bg2"/>
                </a:solidFill>
              </a:rPr>
              <a:t>:</a:t>
            </a:r>
            <a:br>
              <a:rPr lang="ru-RU" dirty="0" smtClean="0">
                <a:solidFill>
                  <a:schemeClr val="bg2"/>
                </a:solidFill>
              </a:rPr>
            </a:b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устаткування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допоміжне</a:t>
            </a:r>
            <a:r>
              <a:rPr lang="ru-RU" dirty="0" smtClean="0"/>
              <a:t> </a:t>
            </a:r>
            <a:r>
              <a:rPr lang="ru-RU" dirty="0" err="1" smtClean="0"/>
              <a:t>устаткування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вузли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агрегати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допоміжні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сировина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комплектуючі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напівфабрикати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71900" y="126124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just"/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Товарознавство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вивчає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фізичні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,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хімічні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та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біохімічні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властивості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товарів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,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зміни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цих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властивостей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,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що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можуть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мати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місце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на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всіх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етапах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переміщення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товарів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від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виробничих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підприємств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 до </a:t>
            </a:r>
            <a:r>
              <a:rPr lang="ru-RU" sz="2000" dirty="0" err="1" smtClean="0">
                <a:solidFill>
                  <a:schemeClr val="bg2"/>
                </a:solidFill>
                <a:cs typeface="Aharoni" pitchFamily="2" charset="-79"/>
              </a:rPr>
              <a:t>споживача</a:t>
            </a:r>
            <a:r>
              <a:rPr lang="ru-RU" sz="2000" dirty="0" smtClean="0">
                <a:solidFill>
                  <a:schemeClr val="bg2"/>
                </a:solidFill>
                <a:cs typeface="Aharoni" pitchFamily="2" charset="-79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харчових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їжа</a:t>
            </a:r>
            <a:r>
              <a:rPr lang="ru-RU" dirty="0" smtClean="0"/>
              <a:t> </a:t>
            </a:r>
            <a:r>
              <a:rPr lang="ru-RU" dirty="0" err="1" smtClean="0"/>
              <a:t>потрібна</a:t>
            </a:r>
            <a:r>
              <a:rPr lang="ru-RU" dirty="0" smtClean="0"/>
              <a:t> як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пластичний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 тканин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та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Енергетична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продовольчих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хімічного</a:t>
            </a:r>
            <a:r>
              <a:rPr lang="ru-RU" dirty="0" smtClean="0"/>
              <a:t> складу </a:t>
            </a:r>
            <a:r>
              <a:rPr lang="ru-RU" dirty="0" err="1" smtClean="0"/>
              <a:t>і</a:t>
            </a:r>
            <a:r>
              <a:rPr lang="ru-RU" dirty="0" smtClean="0"/>
              <a:t>, перш за все,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наявності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продукту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організмові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(</a:t>
            </a:r>
            <a:r>
              <a:rPr lang="ru-RU" dirty="0" err="1" smtClean="0"/>
              <a:t>вуглеводів</a:t>
            </a:r>
            <a:r>
              <a:rPr lang="ru-RU" dirty="0" smtClean="0"/>
              <a:t>, </a:t>
            </a:r>
            <a:r>
              <a:rPr lang="ru-RU" dirty="0" err="1" smtClean="0"/>
              <a:t>жирів</a:t>
            </a:r>
            <a:r>
              <a:rPr lang="ru-RU" dirty="0" smtClean="0"/>
              <a:t> та </a:t>
            </a:r>
            <a:r>
              <a:rPr lang="ru-RU" dirty="0" err="1" smtClean="0"/>
              <a:t>білків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Біологічна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харчових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зумовлюється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таких </a:t>
            </a:r>
            <a:r>
              <a:rPr lang="ru-RU" dirty="0" err="1" smtClean="0"/>
              <a:t>речовин</a:t>
            </a:r>
            <a:r>
              <a:rPr lang="ru-RU" dirty="0" smtClean="0"/>
              <a:t>, як </a:t>
            </a:r>
            <a:r>
              <a:rPr lang="ru-RU" dirty="0" err="1" smtClean="0"/>
              <a:t>вітаміни</a:t>
            </a:r>
            <a:r>
              <a:rPr lang="ru-RU" dirty="0" smtClean="0"/>
              <a:t>, </a:t>
            </a:r>
            <a:r>
              <a:rPr lang="ru-RU" dirty="0" err="1" smtClean="0"/>
              <a:t>мінеральні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, </a:t>
            </a:r>
            <a:r>
              <a:rPr lang="ru-RU" dirty="0" err="1" smtClean="0"/>
              <a:t>незамінні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84" name="Google Shape;184;p3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uk-UA" sz="1800" b="1" u="sng" dirty="0" smtClean="0"/>
              <a:t>Розділ 1. «Теоретичні основи товарознавства»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uk-UA" sz="1800" b="1" i="1" dirty="0" smtClean="0"/>
              <a:t>Тема 1. Теоретичні та методологічні основи курсу </a:t>
            </a:r>
            <a:r>
              <a:rPr lang="uk-UA" sz="1800" b="1" i="1" dirty="0" err="1" smtClean="0"/>
              <a:t>“Товарознавство”</a:t>
            </a:r>
            <a:r>
              <a:rPr lang="uk-UA" sz="1800" b="1" i="1" dirty="0" smtClean="0"/>
              <a:t> </a:t>
            </a:r>
            <a:endParaRPr lang="ru-RU" sz="1800" dirty="0"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buAutoNum type="arabicPeriod"/>
            </a:pPr>
            <a:r>
              <a:rPr lang="uk-UA" dirty="0" smtClean="0">
                <a:solidFill>
                  <a:schemeClr val="bg2"/>
                </a:solidFill>
              </a:rPr>
              <a:t>Предмет, цілі та завдання товарознавства. </a:t>
            </a:r>
          </a:p>
          <a:p>
            <a:pPr marL="342900">
              <a:buAutoNum type="arabicPeriod"/>
            </a:pPr>
            <a:r>
              <a:rPr lang="uk-UA" dirty="0" smtClean="0">
                <a:solidFill>
                  <a:schemeClr val="bg2"/>
                </a:solidFill>
              </a:rPr>
              <a:t> Принципи товарознавства</a:t>
            </a:r>
          </a:p>
          <a:p>
            <a:pPr marL="342900">
              <a:buAutoNum type="arabicPeriod"/>
            </a:pPr>
            <a:r>
              <a:rPr lang="uk-UA" dirty="0" smtClean="0">
                <a:solidFill>
                  <a:schemeClr val="bg2"/>
                </a:solidFill>
              </a:rPr>
              <a:t>Історія та напрями сучасного розвитку товарознавства. </a:t>
            </a:r>
          </a:p>
          <a:p>
            <a:pPr marL="342900">
              <a:buAutoNum type="arabicPeriod"/>
            </a:pPr>
            <a:r>
              <a:rPr lang="uk-UA" dirty="0" smtClean="0">
                <a:solidFill>
                  <a:schemeClr val="bg2"/>
                </a:solidFill>
              </a:rPr>
              <a:t>Види та різновиди товарів. </a:t>
            </a:r>
            <a:endParaRPr lang="ru-RU" dirty="0" smtClean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  <a:t/>
            </a:r>
            <a:b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</a:br>
            <a: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  <a:t/>
            </a:r>
            <a:b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  <a:t>Знання з дисципліни </a:t>
            </a:r>
            <a:r>
              <a:rPr lang="uk-UA" sz="1400" b="1" dirty="0" err="1" smtClean="0">
                <a:solidFill>
                  <a:schemeClr val="bg2"/>
                </a:solidFill>
                <a:latin typeface="Arial Black" pitchFamily="34" charset="0"/>
              </a:rPr>
              <a:t>“Товарознавство”</a:t>
            </a:r>
            <a: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  <a:t> допомагає:</a:t>
            </a:r>
            <a: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  <a:t/>
            </a:r>
            <a:b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</a:br>
            <a: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  <a:t>-</a:t>
            </a:r>
            <a: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  <a:t>правильно організувати облік товарів, вивчити потреби населення в них; </a:t>
            </a:r>
            <a: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  <a:t/>
            </a:r>
            <a:b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</a:br>
            <a: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  <a:t>-</a:t>
            </a:r>
            <a: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  <a:t>правильно організувати </a:t>
            </a:r>
            <a:r>
              <a:rPr lang="uk-UA" sz="1400" b="1" dirty="0" err="1" smtClean="0">
                <a:solidFill>
                  <a:schemeClr val="bg2"/>
                </a:solidFill>
                <a:latin typeface="Arial Black" pitchFamily="34" charset="0"/>
              </a:rPr>
              <a:t>товаропросування</a:t>
            </a:r>
            <a: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  <a:t>;</a:t>
            </a:r>
            <a: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  <a:t/>
            </a:r>
            <a:b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</a:br>
            <a: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  <a:t>-</a:t>
            </a:r>
            <a: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  <a:t>підвищити рентабельність торгових підприємств;</a:t>
            </a:r>
            <a: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  <a:t/>
            </a:r>
            <a:b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</a:br>
            <a:r>
              <a:rPr lang="ru-RU" sz="1400" b="1" dirty="0" smtClean="0">
                <a:solidFill>
                  <a:schemeClr val="bg2"/>
                </a:solidFill>
                <a:latin typeface="Arial Black" pitchFamily="34" charset="0"/>
              </a:rPr>
              <a:t>-</a:t>
            </a:r>
            <a:r>
              <a:rPr lang="uk-UA" sz="1400" b="1" dirty="0" smtClean="0">
                <a:solidFill>
                  <a:schemeClr val="bg2"/>
                </a:solidFill>
                <a:latin typeface="Arial Black" pitchFamily="34" charset="0"/>
              </a:rPr>
              <a:t>виявити причини втрат товарів і сировини.</a:t>
            </a:r>
            <a:endParaRPr sz="1400"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b="1" i="1" dirty="0" smtClean="0">
                <a:solidFill>
                  <a:schemeClr val="bg2"/>
                </a:solidFill>
              </a:rPr>
              <a:t>ТОВАРОЗНАВСТВО</a:t>
            </a:r>
            <a:r>
              <a:rPr lang="uk-UA" i="1" dirty="0" smtClean="0">
                <a:solidFill>
                  <a:schemeClr val="bg2"/>
                </a:solidFill>
              </a:rPr>
              <a:t> – </a:t>
            </a:r>
            <a:r>
              <a:rPr lang="uk-UA" dirty="0" smtClean="0">
                <a:solidFill>
                  <a:schemeClr val="bg2"/>
                </a:solidFill>
              </a:rPr>
              <a:t>це наукова дисципліна, предметом якої є споживна вартість товарів.</a:t>
            </a:r>
          </a:p>
          <a:p>
            <a:pPr lvl="0">
              <a:buNone/>
            </a:pPr>
            <a:endParaRPr lang="ru-RU" dirty="0" smtClean="0">
              <a:solidFill>
                <a:schemeClr val="bg2"/>
              </a:solidFill>
            </a:endParaRPr>
          </a:p>
          <a:p>
            <a:r>
              <a:rPr lang="uk-UA" b="1" i="1" dirty="0" smtClean="0">
                <a:solidFill>
                  <a:schemeClr val="bg2"/>
                </a:solidFill>
              </a:rPr>
              <a:t> </a:t>
            </a:r>
            <a:r>
              <a:rPr lang="uk-UA" b="1" i="1" dirty="0" smtClean="0">
                <a:solidFill>
                  <a:schemeClr val="bg2"/>
                </a:solidFill>
              </a:rPr>
              <a:t>Товарознавство </a:t>
            </a:r>
            <a:r>
              <a:rPr lang="uk-UA" dirty="0" smtClean="0">
                <a:solidFill>
                  <a:schemeClr val="bg2"/>
                </a:solidFill>
              </a:rPr>
              <a:t>– це сукупність знань про товар як предмет торгівлі, про його властивості, сорти, споживне значення</a:t>
            </a:r>
            <a:r>
              <a:rPr lang="uk-UA" dirty="0" smtClean="0">
                <a:solidFill>
                  <a:schemeClr val="bg2"/>
                </a:solidFill>
              </a:rPr>
              <a:t>.</a:t>
            </a:r>
          </a:p>
          <a:p>
            <a:pPr algn="just"/>
            <a:r>
              <a:rPr lang="ru-RU" i="1" u="sng" dirty="0" err="1" smtClean="0">
                <a:solidFill>
                  <a:schemeClr val="bg2"/>
                </a:solidFill>
              </a:rPr>
              <a:t>Товарознавство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вивчає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фізичні</a:t>
            </a:r>
            <a:r>
              <a:rPr lang="ru-RU" i="1" u="sng" dirty="0" smtClean="0">
                <a:solidFill>
                  <a:schemeClr val="bg2"/>
                </a:solidFill>
              </a:rPr>
              <a:t>, </a:t>
            </a:r>
            <a:r>
              <a:rPr lang="ru-RU" i="1" u="sng" dirty="0" err="1" smtClean="0">
                <a:solidFill>
                  <a:schemeClr val="bg2"/>
                </a:solidFill>
              </a:rPr>
              <a:t>хімічні</a:t>
            </a:r>
            <a:r>
              <a:rPr lang="ru-RU" i="1" u="sng" dirty="0" smtClean="0">
                <a:solidFill>
                  <a:schemeClr val="bg2"/>
                </a:solidFill>
              </a:rPr>
              <a:t> та </a:t>
            </a:r>
            <a:r>
              <a:rPr lang="ru-RU" i="1" u="sng" dirty="0" err="1" smtClean="0">
                <a:solidFill>
                  <a:schemeClr val="bg2"/>
                </a:solidFill>
              </a:rPr>
              <a:t>біохімічні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властивості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товарів</a:t>
            </a:r>
            <a:r>
              <a:rPr lang="ru-RU" i="1" u="sng" dirty="0" smtClean="0">
                <a:solidFill>
                  <a:schemeClr val="bg2"/>
                </a:solidFill>
              </a:rPr>
              <a:t>, </a:t>
            </a:r>
            <a:r>
              <a:rPr lang="ru-RU" i="1" u="sng" dirty="0" err="1" smtClean="0">
                <a:solidFill>
                  <a:schemeClr val="bg2"/>
                </a:solidFill>
              </a:rPr>
              <a:t>зміни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цих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властивостей</a:t>
            </a:r>
            <a:r>
              <a:rPr lang="ru-RU" i="1" u="sng" dirty="0" smtClean="0">
                <a:solidFill>
                  <a:schemeClr val="bg2"/>
                </a:solidFill>
              </a:rPr>
              <a:t>, </a:t>
            </a:r>
            <a:r>
              <a:rPr lang="ru-RU" i="1" u="sng" dirty="0" err="1" smtClean="0">
                <a:solidFill>
                  <a:schemeClr val="bg2"/>
                </a:solidFill>
              </a:rPr>
              <a:t>що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можуть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мати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місце</a:t>
            </a:r>
            <a:r>
              <a:rPr lang="ru-RU" i="1" u="sng" dirty="0" smtClean="0">
                <a:solidFill>
                  <a:schemeClr val="bg2"/>
                </a:solidFill>
              </a:rPr>
              <a:t> на </a:t>
            </a:r>
            <a:r>
              <a:rPr lang="ru-RU" i="1" u="sng" dirty="0" err="1" smtClean="0">
                <a:solidFill>
                  <a:schemeClr val="bg2"/>
                </a:solidFill>
              </a:rPr>
              <a:t>всіх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етапах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переміщення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товарів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від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виробничих</a:t>
            </a:r>
            <a:r>
              <a:rPr lang="ru-RU" i="1" u="sng" dirty="0" smtClean="0">
                <a:solidFill>
                  <a:schemeClr val="bg2"/>
                </a:solidFill>
              </a:rPr>
              <a:t> </a:t>
            </a:r>
            <a:r>
              <a:rPr lang="ru-RU" i="1" u="sng" dirty="0" err="1" smtClean="0">
                <a:solidFill>
                  <a:schemeClr val="bg2"/>
                </a:solidFill>
              </a:rPr>
              <a:t>підприємств</a:t>
            </a:r>
            <a:r>
              <a:rPr lang="ru-RU" i="1" u="sng" dirty="0" smtClean="0">
                <a:solidFill>
                  <a:schemeClr val="bg2"/>
                </a:solidFill>
              </a:rPr>
              <a:t> до </a:t>
            </a:r>
            <a:r>
              <a:rPr lang="ru-RU" i="1" u="sng" dirty="0" err="1" smtClean="0">
                <a:solidFill>
                  <a:schemeClr val="bg2"/>
                </a:solidFill>
              </a:rPr>
              <a:t>споживача</a:t>
            </a:r>
            <a:r>
              <a:rPr lang="ru-RU" i="1" u="sng" dirty="0" smtClean="0">
                <a:solidFill>
                  <a:schemeClr val="bg2"/>
                </a:solidFill>
              </a:rPr>
              <a:t>.</a:t>
            </a:r>
          </a:p>
          <a:p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892" y="822700"/>
            <a:ext cx="8222100" cy="767700"/>
          </a:xfrm>
        </p:spPr>
        <p:txBody>
          <a:bodyPr/>
          <a:lstStyle/>
          <a:p>
            <a:pPr algn="just"/>
            <a:r>
              <a:rPr lang="ru-RU" sz="1600" b="1" i="1" dirty="0" smtClean="0">
                <a:solidFill>
                  <a:schemeClr val="bg2"/>
                </a:solidFill>
              </a:rPr>
              <a:t/>
            </a:r>
            <a:br>
              <a:rPr lang="ru-RU" sz="1600" b="1" i="1" dirty="0" smtClean="0">
                <a:solidFill>
                  <a:schemeClr val="bg2"/>
                </a:solidFill>
              </a:rPr>
            </a:br>
            <a:r>
              <a:rPr lang="ru-RU" sz="1600" b="1" i="1" dirty="0" smtClean="0">
                <a:solidFill>
                  <a:schemeClr val="bg2"/>
                </a:solidFill>
              </a:rPr>
              <a:t>Предметом </a:t>
            </a:r>
            <a:r>
              <a:rPr lang="ru-RU" sz="1600" b="1" i="1" dirty="0" err="1" smtClean="0">
                <a:solidFill>
                  <a:schemeClr val="bg2"/>
                </a:solidFill>
              </a:rPr>
              <a:t>товарознавства</a:t>
            </a:r>
            <a:r>
              <a:rPr lang="ru-RU" sz="1600" b="1" i="1" dirty="0" smtClean="0">
                <a:solidFill>
                  <a:schemeClr val="bg2"/>
                </a:solidFill>
              </a:rPr>
              <a:t> </a:t>
            </a:r>
            <a:r>
              <a:rPr lang="ru-RU" sz="1600" b="1" i="1" dirty="0" err="1" smtClean="0">
                <a:solidFill>
                  <a:schemeClr val="bg2"/>
                </a:solidFill>
              </a:rPr>
              <a:t>є</a:t>
            </a:r>
            <a:r>
              <a:rPr lang="ru-RU" sz="1600" b="1" i="1" dirty="0" smtClean="0">
                <a:solidFill>
                  <a:schemeClr val="bg2"/>
                </a:solidFill>
              </a:rPr>
              <a:t> </a:t>
            </a:r>
            <a:r>
              <a:rPr lang="ru-RU" sz="1600" b="1" i="1" dirty="0" err="1" smtClean="0">
                <a:solidFill>
                  <a:schemeClr val="bg2"/>
                </a:solidFill>
              </a:rPr>
              <a:t>споживні</a:t>
            </a:r>
            <a:r>
              <a:rPr lang="ru-RU" sz="1600" b="1" i="1" dirty="0" smtClean="0">
                <a:solidFill>
                  <a:schemeClr val="bg2"/>
                </a:solidFill>
              </a:rPr>
              <a:t> </a:t>
            </a:r>
            <a:r>
              <a:rPr lang="ru-RU" sz="1600" b="1" i="1" dirty="0" err="1" smtClean="0">
                <a:solidFill>
                  <a:schemeClr val="bg2"/>
                </a:solidFill>
              </a:rPr>
              <a:t>вартості</a:t>
            </a:r>
            <a:r>
              <a:rPr lang="ru-RU" sz="1600" b="1" i="1" dirty="0" smtClean="0">
                <a:solidFill>
                  <a:schemeClr val="bg2"/>
                </a:solidFill>
              </a:rPr>
              <a:t> </a:t>
            </a:r>
            <a:r>
              <a:rPr lang="ru-RU" sz="1600" b="1" i="1" dirty="0" err="1" smtClean="0">
                <a:solidFill>
                  <a:schemeClr val="bg2"/>
                </a:solidFill>
              </a:rPr>
              <a:t>товарів</a:t>
            </a:r>
            <a:r>
              <a:rPr lang="ru-RU" sz="1600" b="1" dirty="0" smtClean="0">
                <a:solidFill>
                  <a:schemeClr val="bg2"/>
                </a:solidFill>
              </a:rPr>
              <a:t>. </a:t>
            </a:r>
            <a:r>
              <a:rPr lang="ru-RU" sz="1600" b="1" dirty="0" err="1" smtClean="0">
                <a:solidFill>
                  <a:schemeClr val="bg2"/>
                </a:solidFill>
              </a:rPr>
              <a:t>Тільки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споживна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вартість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робить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продукцію</a:t>
            </a:r>
            <a:r>
              <a:rPr lang="ru-RU" sz="1600" b="1" dirty="0" smtClean="0">
                <a:solidFill>
                  <a:schemeClr val="bg2"/>
                </a:solidFill>
              </a:rPr>
              <a:t> товаром, </a:t>
            </a:r>
            <a:r>
              <a:rPr lang="ru-RU" sz="1600" b="1" dirty="0" err="1" smtClean="0">
                <a:solidFill>
                  <a:schemeClr val="bg2"/>
                </a:solidFill>
              </a:rPr>
              <a:t>оскільки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володіє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здатністю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задовольняти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конкретні</a:t>
            </a:r>
            <a:r>
              <a:rPr lang="ru-RU" sz="1600" b="1" dirty="0" smtClean="0">
                <a:solidFill>
                  <a:schemeClr val="bg2"/>
                </a:solidFill>
              </a:rPr>
              <a:t> потреби </a:t>
            </a:r>
            <a:r>
              <a:rPr lang="ru-RU" sz="1600" b="1" dirty="0" err="1" smtClean="0">
                <a:solidFill>
                  <a:schemeClr val="bg2"/>
                </a:solidFill>
              </a:rPr>
              <a:t>людини</a:t>
            </a:r>
            <a:r>
              <a:rPr lang="ru-RU" sz="1600" b="1" dirty="0" smtClean="0">
                <a:solidFill>
                  <a:schemeClr val="bg2"/>
                </a:solidFill>
              </a:rPr>
              <a:t>. </a:t>
            </a:r>
            <a:r>
              <a:rPr lang="ru-RU" sz="1600" b="1" dirty="0" err="1" smtClean="0">
                <a:solidFill>
                  <a:schemeClr val="bg2"/>
                </a:solidFill>
              </a:rPr>
              <a:t>Якщо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споживна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вартість</a:t>
            </a:r>
            <a:r>
              <a:rPr lang="ru-RU" sz="1600" b="1" dirty="0" smtClean="0">
                <a:solidFill>
                  <a:schemeClr val="bg2"/>
                </a:solidFill>
              </a:rPr>
              <a:t> товару не </a:t>
            </a:r>
            <a:r>
              <a:rPr lang="ru-RU" sz="1600" b="1" dirty="0" err="1" smtClean="0">
                <a:solidFill>
                  <a:schemeClr val="bg2"/>
                </a:solidFill>
              </a:rPr>
              <a:t>відповідає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реальним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запитам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споживачів</a:t>
            </a:r>
            <a:r>
              <a:rPr lang="ru-RU" sz="1600" b="1" dirty="0" smtClean="0">
                <a:solidFill>
                  <a:schemeClr val="bg2"/>
                </a:solidFill>
              </a:rPr>
              <a:t>, то </a:t>
            </a:r>
            <a:r>
              <a:rPr lang="ru-RU" sz="1600" b="1" dirty="0" err="1" smtClean="0">
                <a:solidFill>
                  <a:schemeClr val="bg2"/>
                </a:solidFill>
              </a:rPr>
              <a:t>він</a:t>
            </a:r>
            <a:r>
              <a:rPr lang="ru-RU" sz="1600" b="1" dirty="0" smtClean="0">
                <a:solidFill>
                  <a:schemeClr val="bg2"/>
                </a:solidFill>
              </a:rPr>
              <a:t> не буде </a:t>
            </a:r>
            <a:r>
              <a:rPr lang="ru-RU" sz="1600" b="1" dirty="0" err="1" smtClean="0">
                <a:solidFill>
                  <a:schemeClr val="bg2"/>
                </a:solidFill>
              </a:rPr>
              <a:t>затребуваний</a:t>
            </a:r>
            <a:r>
              <a:rPr lang="ru-RU" sz="1600" b="1" dirty="0" smtClean="0">
                <a:solidFill>
                  <a:schemeClr val="bg2"/>
                </a:solidFill>
              </a:rPr>
              <a:t>, а </a:t>
            </a:r>
            <a:r>
              <a:rPr lang="ru-RU" sz="1600" b="1" dirty="0" err="1" smtClean="0">
                <a:solidFill>
                  <a:schemeClr val="bg2"/>
                </a:solidFill>
              </a:rPr>
              <a:t>отже</a:t>
            </a:r>
            <a:r>
              <a:rPr lang="ru-RU" sz="1600" b="1" dirty="0" smtClean="0">
                <a:solidFill>
                  <a:schemeClr val="bg2"/>
                </a:solidFill>
              </a:rPr>
              <a:t>, не буде </a:t>
            </a:r>
            <a:r>
              <a:rPr lang="ru-RU" sz="1600" b="1" dirty="0" err="1" smtClean="0">
                <a:solidFill>
                  <a:schemeClr val="bg2"/>
                </a:solidFill>
              </a:rPr>
              <a:t>використаний</a:t>
            </a:r>
            <a:r>
              <a:rPr lang="ru-RU" sz="1600" b="1" dirty="0" smtClean="0">
                <a:solidFill>
                  <a:schemeClr val="bg2"/>
                </a:solidFill>
              </a:rPr>
              <a:t> за </a:t>
            </a:r>
            <a:r>
              <a:rPr lang="ru-RU" sz="1600" b="1" dirty="0" err="1" smtClean="0">
                <a:solidFill>
                  <a:schemeClr val="bg2"/>
                </a:solidFill>
              </a:rPr>
              <a:t>призначенням</a:t>
            </a:r>
            <a:r>
              <a:rPr lang="ru-RU" sz="1600" b="1" dirty="0" smtClean="0">
                <a:solidFill>
                  <a:schemeClr val="bg2"/>
                </a:solidFill>
              </a:rPr>
              <a:t> в </a:t>
            </a:r>
            <a:r>
              <a:rPr lang="ru-RU" sz="1600" b="1" dirty="0" err="1" smtClean="0">
                <a:solidFill>
                  <a:schemeClr val="bg2"/>
                </a:solidFill>
              </a:rPr>
              <a:t>його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сфері</a:t>
            </a:r>
            <a:r>
              <a:rPr lang="ru-RU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err="1" smtClean="0">
                <a:solidFill>
                  <a:schemeClr val="bg2"/>
                </a:solidFill>
              </a:rPr>
              <a:t>застосування</a:t>
            </a:r>
            <a:r>
              <a:rPr lang="ru-RU" sz="1600" b="1" dirty="0" smtClean="0">
                <a:solidFill>
                  <a:schemeClr val="bg2"/>
                </a:solidFill>
              </a:rPr>
              <a:t>. </a:t>
            </a:r>
            <a:r>
              <a:rPr lang="ru-RU" sz="1600" b="1" dirty="0" smtClean="0">
                <a:solidFill>
                  <a:schemeClr val="bg2"/>
                </a:solidFill>
              </a:rPr>
              <a:t/>
            </a:r>
            <a:br>
              <a:rPr lang="ru-RU" sz="1600" b="1" dirty="0" smtClean="0">
                <a:solidFill>
                  <a:schemeClr val="bg2"/>
                </a:solidFill>
              </a:rPr>
            </a:br>
            <a:endParaRPr lang="ru-RU" sz="1600" b="1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3239" y="1349908"/>
            <a:ext cx="8222100" cy="2710200"/>
          </a:xfrm>
        </p:spPr>
        <p:txBody>
          <a:bodyPr/>
          <a:lstStyle/>
          <a:p>
            <a:pPr algn="just">
              <a:buNone/>
            </a:pPr>
            <a:r>
              <a:rPr lang="ru-RU" sz="1600" b="1" i="1" u="sng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Мета </a:t>
            </a:r>
            <a:r>
              <a:rPr lang="ru-RU" sz="1600" b="1" i="1" u="sng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товарознавства</a:t>
            </a:r>
            <a:r>
              <a:rPr lang="ru-RU" sz="1600" i="1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 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-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вивчення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основоположних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характеристик товару,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складових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його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споживну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вартість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, а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також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їх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змін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на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всіх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етапах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рухи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товару.</a:t>
            </a:r>
          </a:p>
          <a:p>
            <a:pPr algn="just">
              <a:buNone/>
            </a:pPr>
            <a:r>
              <a:rPr lang="ru-RU" sz="1600" b="1" i="1" u="sng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До </a:t>
            </a:r>
            <a:r>
              <a:rPr lang="ru-RU" sz="1600" b="1" i="1" u="sng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завдань</a:t>
            </a:r>
            <a:r>
              <a:rPr lang="ru-RU" sz="1600" b="1" i="1" u="sng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 </a:t>
            </a:r>
            <a:r>
              <a:rPr lang="ru-RU" sz="1600" b="1" i="1" u="sng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товарознавства</a:t>
            </a:r>
            <a:r>
              <a:rPr lang="ru-RU" sz="1600" b="1" i="1" u="sng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як науки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і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учбової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дисципліни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відносяться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:</a:t>
            </a:r>
          </a:p>
          <a:p>
            <a:pPr algn="just">
              <a:buNone/>
            </a:pP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■чітке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визначення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основоположних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характеристик,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складових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споживної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вартості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;</a:t>
            </a:r>
          </a:p>
          <a:p>
            <a:pPr algn="just">
              <a:buNone/>
            </a:pP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■встановлення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принципів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і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методів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товарознавства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,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що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обумовлюють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його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наукові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основи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;</a:t>
            </a:r>
          </a:p>
          <a:p>
            <a:pPr algn="just">
              <a:buNone/>
            </a:pP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■систематизація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безлічі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товарів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шляхом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раціонального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застосування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методів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класифікації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і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кодування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;</a:t>
            </a:r>
          </a:p>
          <a:p>
            <a:pPr algn="just">
              <a:buNone/>
            </a:pP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■вивчення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властивостей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і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показників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асортименту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для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аналізу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асортиментної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політики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промислової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або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торгової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організацій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;</a:t>
            </a:r>
          </a:p>
          <a:p>
            <a:pPr algn="just">
              <a:buNone/>
            </a:pP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■управління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асортиментом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організацій</a:t>
            </a:r>
            <a:r>
              <a:rPr lang="ru-RU" sz="1600" dirty="0" smtClean="0">
                <a:solidFill>
                  <a:schemeClr val="bg2"/>
                </a:solidFill>
                <a:latin typeface="+mj-lt"/>
                <a:ea typeface="Batang" pitchFamily="18" charset="-127"/>
                <a:cs typeface="Aharoni" pitchFamily="2" charset="-79"/>
              </a:rPr>
              <a:t>;</a:t>
            </a:r>
          </a:p>
          <a:p>
            <a:pPr>
              <a:buNone/>
            </a:pPr>
            <a:endParaRPr lang="ru-RU" sz="1600" dirty="0">
              <a:latin typeface="+mj-lt"/>
              <a:ea typeface="Batang" pitchFamily="18" charset="-127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36336" t="20732" r="35898" b="14633"/>
          <a:stretch/>
        </p:blipFill>
        <p:spPr bwMode="auto">
          <a:xfrm>
            <a:off x="1890713" y="326572"/>
            <a:ext cx="5247205" cy="42174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lc="http://schemas.openxmlformats.org/drawingml/2006/lockedCanvas"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239" y="225541"/>
            <a:ext cx="8222100" cy="767700"/>
          </a:xfrm>
        </p:spPr>
        <p:txBody>
          <a:bodyPr/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 </a:t>
            </a:r>
            <a:r>
              <a:rPr lang="ru-RU" i="1" dirty="0" err="1" smtClean="0"/>
              <a:t>завдання</a:t>
            </a:r>
            <a:r>
              <a:rPr lang="ru-RU" i="1" dirty="0" smtClean="0"/>
              <a:t> </a:t>
            </a:r>
            <a:r>
              <a:rPr lang="ru-RU" i="1" dirty="0" err="1" smtClean="0"/>
              <a:t>товарознавства</a:t>
            </a:r>
            <a:r>
              <a:rPr lang="ru-RU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982" y="510152"/>
            <a:ext cx="8793398" cy="2710200"/>
          </a:xfrm>
        </p:spPr>
        <p:txBody>
          <a:bodyPr/>
          <a:lstStyle/>
          <a:p>
            <a:pPr algn="just"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-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розвивати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теоретичні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положення</a:t>
            </a:r>
            <a:r>
              <a:rPr lang="ru-RU" sz="1400" dirty="0" smtClean="0">
                <a:solidFill>
                  <a:schemeClr val="bg2"/>
                </a:solidFill>
              </a:rPr>
              <a:t> про товар як </a:t>
            </a:r>
            <a:r>
              <a:rPr lang="ru-RU" sz="1400" dirty="0" err="1" smtClean="0">
                <a:solidFill>
                  <a:schemeClr val="bg2"/>
                </a:solidFill>
              </a:rPr>
              <a:t>споживчу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вартість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виявлення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закономірностей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ru-RU" sz="1400" dirty="0" err="1" smtClean="0">
                <a:solidFill>
                  <a:schemeClr val="bg2"/>
                </a:solidFill>
              </a:rPr>
              <a:t>пов'язаних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із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просуванням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товару на ринку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задоволенням</a:t>
            </a:r>
            <a:r>
              <a:rPr lang="ru-RU" sz="1400" dirty="0" smtClean="0">
                <a:solidFill>
                  <a:schemeClr val="bg2"/>
                </a:solidFill>
              </a:rPr>
              <a:t> потреб </a:t>
            </a:r>
            <a:r>
              <a:rPr lang="ru-RU" sz="1400" dirty="0" err="1" smtClean="0">
                <a:solidFill>
                  <a:schemeClr val="bg2"/>
                </a:solidFill>
              </a:rPr>
              <a:t>населення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на </a:t>
            </a:r>
            <a:r>
              <a:rPr lang="ru-RU" sz="1400" dirty="0" err="1" smtClean="0">
                <a:solidFill>
                  <a:schemeClr val="bg2"/>
                </a:solidFill>
              </a:rPr>
              <a:t>сучасному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етапі</a:t>
            </a:r>
            <a:r>
              <a:rPr lang="ru-RU" sz="14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- </a:t>
            </a:r>
            <a:r>
              <a:rPr lang="ru-RU" sz="1400" dirty="0" err="1" smtClean="0">
                <a:solidFill>
                  <a:schemeClr val="bg2"/>
                </a:solidFill>
              </a:rPr>
              <a:t>розробляти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наукові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принципи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правила </a:t>
            </a:r>
            <a:r>
              <a:rPr lang="ru-RU" sz="1400" dirty="0" err="1" smtClean="0">
                <a:solidFill>
                  <a:schemeClr val="bg2"/>
                </a:solidFill>
              </a:rPr>
              <a:t>класифікації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кодування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товарів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ru-RU" sz="1400" dirty="0" err="1" smtClean="0">
                <a:solidFill>
                  <a:schemeClr val="bg2"/>
                </a:solidFill>
              </a:rPr>
              <a:t>які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сприяють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упровадженню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комп'ютеризації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в </a:t>
            </a:r>
            <a:r>
              <a:rPr lang="ru-RU" sz="1400" dirty="0" err="1" smtClean="0">
                <a:solidFill>
                  <a:schemeClr val="bg2"/>
                </a:solidFill>
              </a:rPr>
              <a:t>процесі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управління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асортиментом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якістю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товарів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удосконалення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інформаційного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забезпечення</a:t>
            </a:r>
            <a:r>
              <a:rPr lang="ru-RU" sz="14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- </a:t>
            </a:r>
            <a:r>
              <a:rPr lang="ru-RU" sz="1400" dirty="0" smtClean="0">
                <a:solidFill>
                  <a:schemeClr val="bg2"/>
                </a:solidFill>
              </a:rPr>
              <a:t>участь у </a:t>
            </a:r>
            <a:r>
              <a:rPr lang="ru-RU" sz="1400" dirty="0" err="1" smtClean="0">
                <a:solidFill>
                  <a:schemeClr val="bg2"/>
                </a:solidFill>
              </a:rPr>
              <a:t>розробленні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вимог</a:t>
            </a:r>
            <a:r>
              <a:rPr lang="ru-RU" sz="1400" dirty="0" smtClean="0">
                <a:solidFill>
                  <a:schemeClr val="bg2"/>
                </a:solidFill>
              </a:rPr>
              <a:t> до </a:t>
            </a:r>
            <a:r>
              <a:rPr lang="ru-RU" sz="1400" dirty="0" err="1" smtClean="0">
                <a:solidFill>
                  <a:schemeClr val="bg2"/>
                </a:solidFill>
              </a:rPr>
              <a:t>якості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товарів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ru-RU" sz="1400" dirty="0" err="1" smtClean="0">
                <a:solidFill>
                  <a:schemeClr val="bg2"/>
                </a:solidFill>
              </a:rPr>
              <a:t>що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закладаються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в </a:t>
            </a:r>
            <a:r>
              <a:rPr lang="ru-RU" sz="1400" dirty="0" err="1" smtClean="0">
                <a:solidFill>
                  <a:schemeClr val="bg2"/>
                </a:solidFill>
              </a:rPr>
              <a:t>нормативно-технічні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документи</a:t>
            </a:r>
            <a:r>
              <a:rPr lang="ru-RU" sz="1400" dirty="0" smtClean="0">
                <a:solidFill>
                  <a:schemeClr val="bg2"/>
                </a:solidFill>
              </a:rPr>
              <a:t> на </a:t>
            </a:r>
            <a:r>
              <a:rPr lang="ru-RU" sz="1400" dirty="0" err="1" smtClean="0">
                <a:solidFill>
                  <a:schemeClr val="bg2"/>
                </a:solidFill>
              </a:rPr>
              <a:t>продукцію</a:t>
            </a:r>
            <a:r>
              <a:rPr lang="ru-RU" sz="14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- </a:t>
            </a:r>
            <a:r>
              <a:rPr lang="ru-RU" sz="1400" dirty="0" err="1" smtClean="0">
                <a:solidFill>
                  <a:schemeClr val="bg2"/>
                </a:solidFill>
              </a:rPr>
              <a:t>створювати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нові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прилади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сучасні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методи</a:t>
            </a:r>
            <a:r>
              <a:rPr lang="ru-RU" sz="1400" dirty="0" smtClean="0">
                <a:solidFill>
                  <a:schemeClr val="bg2"/>
                </a:solidFill>
              </a:rPr>
              <a:t> контролю </a:t>
            </a:r>
            <a:r>
              <a:rPr lang="ru-RU" sz="1400" dirty="0" err="1" smtClean="0">
                <a:solidFill>
                  <a:schemeClr val="bg2"/>
                </a:solidFill>
              </a:rPr>
              <a:t>якості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товарів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ru-RU" sz="1400" dirty="0" err="1" smtClean="0">
                <a:solidFill>
                  <a:schemeClr val="bg2"/>
                </a:solidFill>
              </a:rPr>
              <a:t>що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забезпечують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об'єктивність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результатів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ru-RU" sz="1400" dirty="0" err="1" smtClean="0">
                <a:solidFill>
                  <a:schemeClr val="bg2"/>
                </a:solidFill>
              </a:rPr>
              <a:t>мінімальні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витрати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ресурсів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часу;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- </a:t>
            </a:r>
            <a:r>
              <a:rPr lang="ru-RU" sz="1400" dirty="0" err="1" smtClean="0">
                <a:solidFill>
                  <a:schemeClr val="bg2"/>
                </a:solidFill>
              </a:rPr>
              <a:t>визначення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номенклатури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ru-RU" sz="1400" dirty="0" err="1" smtClean="0">
                <a:solidFill>
                  <a:schemeClr val="bg2"/>
                </a:solidFill>
              </a:rPr>
              <a:t>споживчих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властивостей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показників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товарів</a:t>
            </a:r>
            <a:r>
              <a:rPr lang="ru-RU" sz="14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- </a:t>
            </a:r>
            <a:r>
              <a:rPr lang="ru-RU" sz="1400" dirty="0" err="1" smtClean="0">
                <a:solidFill>
                  <a:schemeClr val="bg2"/>
                </a:solidFill>
              </a:rPr>
              <a:t>оцінка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якості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товарів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ru-RU" sz="1400" dirty="0" err="1" smtClean="0">
                <a:solidFill>
                  <a:schemeClr val="bg2"/>
                </a:solidFill>
              </a:rPr>
              <a:t>зокрема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нових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вітчизняних</a:t>
            </a:r>
            <a:r>
              <a:rPr lang="ru-RU" sz="1400" dirty="0" smtClean="0">
                <a:solidFill>
                  <a:schemeClr val="bg2"/>
                </a:solidFill>
              </a:rPr>
              <a:t> та </a:t>
            </a:r>
            <a:r>
              <a:rPr lang="ru-RU" sz="1400" dirty="0" err="1" smtClean="0">
                <a:solidFill>
                  <a:schemeClr val="bg2"/>
                </a:solidFill>
              </a:rPr>
              <a:t>імпортних</a:t>
            </a:r>
            <a:r>
              <a:rPr lang="ru-RU" sz="14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- </a:t>
            </a:r>
            <a:r>
              <a:rPr lang="ru-RU" sz="1400" dirty="0" err="1" smtClean="0">
                <a:solidFill>
                  <a:schemeClr val="bg2"/>
                </a:solidFill>
              </a:rPr>
              <a:t>виявлення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градацій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якості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дефектів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товарів</a:t>
            </a:r>
            <a:r>
              <a:rPr lang="ru-RU" sz="1400" dirty="0" smtClean="0">
                <a:solidFill>
                  <a:schemeClr val="bg2"/>
                </a:solidFill>
              </a:rPr>
              <a:t>, причин </a:t>
            </a:r>
            <a:r>
              <a:rPr lang="ru-RU" sz="1400" dirty="0" err="1" smtClean="0">
                <a:solidFill>
                  <a:schemeClr val="bg2"/>
                </a:solidFill>
              </a:rPr>
              <a:t>їх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виникнення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мір</a:t>
            </a:r>
            <a:r>
              <a:rPr lang="ru-RU" sz="1400" dirty="0" smtClean="0">
                <a:solidFill>
                  <a:schemeClr val="bg2"/>
                </a:solidFill>
              </a:rPr>
              <a:t> по </a:t>
            </a:r>
            <a:r>
              <a:rPr lang="ru-RU" sz="1400" dirty="0" err="1" smtClean="0">
                <a:solidFill>
                  <a:schemeClr val="bg2"/>
                </a:solidFill>
              </a:rPr>
              <a:t>попередженню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реалізації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неякісних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товарів</a:t>
            </a:r>
            <a:r>
              <a:rPr lang="ru-RU" sz="14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- </a:t>
            </a:r>
            <a:r>
              <a:rPr lang="ru-RU" sz="1400" dirty="0" err="1" smtClean="0">
                <a:solidFill>
                  <a:schemeClr val="bg2"/>
                </a:solidFill>
              </a:rPr>
              <a:t>визначення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кількісних</a:t>
            </a:r>
            <a:r>
              <a:rPr lang="ru-RU" sz="1400" dirty="0" smtClean="0">
                <a:solidFill>
                  <a:schemeClr val="bg2"/>
                </a:solidFill>
              </a:rPr>
              <a:t> характеристик </a:t>
            </a:r>
            <a:r>
              <a:rPr lang="ru-RU" sz="1400" dirty="0" err="1" smtClean="0">
                <a:solidFill>
                  <a:schemeClr val="bg2"/>
                </a:solidFill>
              </a:rPr>
              <a:t>одиничних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примірників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товарів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товарних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партій</a:t>
            </a:r>
            <a:r>
              <a:rPr lang="ru-RU" sz="14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- </a:t>
            </a:r>
            <a:r>
              <a:rPr lang="ru-RU" sz="1400" dirty="0" err="1" smtClean="0">
                <a:solidFill>
                  <a:schemeClr val="bg2"/>
                </a:solidFill>
              </a:rPr>
              <a:t>забезпечення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якості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кількості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товарів</a:t>
            </a:r>
            <a:r>
              <a:rPr lang="ru-RU" sz="1400" dirty="0" smtClean="0">
                <a:solidFill>
                  <a:schemeClr val="bg2"/>
                </a:solidFill>
              </a:rPr>
              <a:t> на </a:t>
            </a:r>
            <a:r>
              <a:rPr lang="ru-RU" sz="1400" dirty="0" err="1" smtClean="0">
                <a:solidFill>
                  <a:schemeClr val="bg2"/>
                </a:solidFill>
              </a:rPr>
              <a:t>різних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етапах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їх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технологічного</a:t>
            </a:r>
            <a:r>
              <a:rPr lang="ru-RU" sz="1400" dirty="0" smtClean="0">
                <a:solidFill>
                  <a:schemeClr val="bg2"/>
                </a:solidFill>
              </a:rPr>
              <a:t> циклу шляхом </a:t>
            </a:r>
            <a:r>
              <a:rPr lang="ru-RU" sz="1400" dirty="0" err="1" smtClean="0">
                <a:solidFill>
                  <a:schemeClr val="bg2"/>
                </a:solidFill>
              </a:rPr>
              <a:t>обліку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формуючих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регулюючих</a:t>
            </a:r>
            <a:r>
              <a:rPr lang="ru-RU" sz="1400" dirty="0" smtClean="0">
                <a:solidFill>
                  <a:schemeClr val="bg2"/>
                </a:solidFill>
              </a:rPr>
              <a:t> та </a:t>
            </a:r>
            <a:r>
              <a:rPr lang="ru-RU" sz="1400" dirty="0" err="1" smtClean="0">
                <a:solidFill>
                  <a:schemeClr val="bg2"/>
                </a:solidFill>
              </a:rPr>
              <a:t>зберігаючих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чинників</a:t>
            </a:r>
            <a:r>
              <a:rPr lang="ru-RU" sz="14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- </a:t>
            </a:r>
            <a:r>
              <a:rPr lang="ru-RU" sz="1400" dirty="0" err="1" smtClean="0">
                <a:solidFill>
                  <a:schemeClr val="bg2"/>
                </a:solidFill>
              </a:rPr>
              <a:t>встановлення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видів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товарних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втрат</a:t>
            </a:r>
            <a:r>
              <a:rPr lang="ru-RU" sz="1400" dirty="0" smtClean="0">
                <a:solidFill>
                  <a:schemeClr val="bg2"/>
                </a:solidFill>
              </a:rPr>
              <a:t>, причин </a:t>
            </a:r>
            <a:r>
              <a:rPr lang="ru-RU" sz="1400" dirty="0" err="1" smtClean="0">
                <a:solidFill>
                  <a:schemeClr val="bg2"/>
                </a:solidFill>
              </a:rPr>
              <a:t>їх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виникнення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і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розробка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мір</a:t>
            </a:r>
            <a:r>
              <a:rPr lang="ru-RU" sz="1400" dirty="0" smtClean="0">
                <a:solidFill>
                  <a:schemeClr val="bg2"/>
                </a:solidFill>
              </a:rPr>
              <a:t> по </a:t>
            </a:r>
            <a:r>
              <a:rPr lang="ru-RU" sz="1400" dirty="0" err="1" smtClean="0">
                <a:solidFill>
                  <a:schemeClr val="bg2"/>
                </a:solidFill>
              </a:rPr>
              <a:t>їх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попередженню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або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зниженню</a:t>
            </a:r>
            <a:r>
              <a:rPr lang="ru-RU" sz="1400" dirty="0" smtClean="0">
                <a:solidFill>
                  <a:schemeClr val="bg2"/>
                </a:solidFill>
              </a:rPr>
              <a:t>;</a:t>
            </a:r>
          </a:p>
          <a:p>
            <a:pPr>
              <a:buNone/>
            </a:pP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594" y="818063"/>
            <a:ext cx="8222100" cy="271020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2"/>
                </a:solidFill>
              </a:rPr>
              <a:t>- </a:t>
            </a:r>
            <a:r>
              <a:rPr lang="ru-RU" sz="1600" dirty="0" err="1" smtClean="0">
                <a:solidFill>
                  <a:schemeClr val="bg2"/>
                </a:solidFill>
              </a:rPr>
              <a:t>інформаційне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забезпечення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руху</a:t>
            </a:r>
            <a:r>
              <a:rPr lang="ru-RU" sz="1600" dirty="0" smtClean="0">
                <a:solidFill>
                  <a:schemeClr val="bg2"/>
                </a:solidFill>
              </a:rPr>
              <a:t> товару </a:t>
            </a:r>
            <a:r>
              <a:rPr lang="ru-RU" sz="1600" dirty="0" err="1" smtClean="0">
                <a:solidFill>
                  <a:schemeClr val="bg2"/>
                </a:solidFill>
              </a:rPr>
              <a:t>від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виготівника</a:t>
            </a:r>
            <a:r>
              <a:rPr lang="ru-RU" sz="1600" dirty="0" smtClean="0">
                <a:solidFill>
                  <a:schemeClr val="bg2"/>
                </a:solidFill>
              </a:rPr>
              <a:t> до </a:t>
            </a:r>
            <a:r>
              <a:rPr lang="ru-RU" sz="1600" dirty="0" err="1" smtClean="0">
                <a:solidFill>
                  <a:schemeClr val="bg2"/>
                </a:solidFill>
              </a:rPr>
              <a:t>споживача</a:t>
            </a:r>
            <a:r>
              <a:rPr lang="ru-RU" sz="16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bg2"/>
                </a:solidFill>
              </a:rPr>
              <a:t>- </a:t>
            </a:r>
            <a:r>
              <a:rPr lang="ru-RU" sz="1600" dirty="0" err="1" smtClean="0">
                <a:solidFill>
                  <a:schemeClr val="bg2"/>
                </a:solidFill>
              </a:rPr>
              <a:t>дослідження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властивості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нових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товарів</a:t>
            </a:r>
            <a:r>
              <a:rPr lang="ru-RU" sz="1600" dirty="0" smtClean="0">
                <a:solidFill>
                  <a:schemeClr val="bg2"/>
                </a:solidFill>
              </a:rPr>
              <a:t>, </a:t>
            </a:r>
            <a:r>
              <a:rPr lang="ru-RU" sz="1600" dirty="0" err="1" smtClean="0">
                <a:solidFill>
                  <a:schemeClr val="bg2"/>
                </a:solidFill>
              </a:rPr>
              <a:t>насамперед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властивості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безпеки</a:t>
            </a:r>
            <a:r>
              <a:rPr lang="ru-RU" sz="1600" dirty="0" smtClean="0">
                <a:solidFill>
                  <a:schemeClr val="bg2"/>
                </a:solidFill>
              </a:rPr>
              <a:t>, </a:t>
            </a:r>
            <a:r>
              <a:rPr lang="ru-RU" sz="1600" dirty="0" err="1" smtClean="0">
                <a:solidFill>
                  <a:schemeClr val="bg2"/>
                </a:solidFill>
              </a:rPr>
              <a:t>розробка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номенклатури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їх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показників</a:t>
            </a:r>
            <a:endParaRPr lang="ru-RU" sz="16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bg2"/>
                </a:solidFill>
              </a:rPr>
              <a:t>- </a:t>
            </a:r>
            <a:r>
              <a:rPr lang="ru-RU" sz="1600" dirty="0" smtClean="0">
                <a:solidFill>
                  <a:schemeClr val="bg2"/>
                </a:solidFill>
              </a:rPr>
              <a:t>участь у </a:t>
            </a:r>
            <a:r>
              <a:rPr lang="ru-RU" sz="1600" dirty="0" err="1" smtClean="0">
                <a:solidFill>
                  <a:schemeClr val="bg2"/>
                </a:solidFill>
              </a:rPr>
              <a:t>розробленні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вимог</a:t>
            </a:r>
            <a:r>
              <a:rPr lang="ru-RU" sz="1600" dirty="0" smtClean="0">
                <a:solidFill>
                  <a:schemeClr val="bg2"/>
                </a:solidFill>
              </a:rPr>
              <a:t> до </a:t>
            </a:r>
            <a:r>
              <a:rPr lang="ru-RU" sz="1600" dirty="0" err="1" smtClean="0">
                <a:solidFill>
                  <a:schemeClr val="bg2"/>
                </a:solidFill>
              </a:rPr>
              <a:t>якості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товарів</a:t>
            </a:r>
            <a:r>
              <a:rPr lang="ru-RU" sz="1600" dirty="0" smtClean="0">
                <a:solidFill>
                  <a:schemeClr val="bg2"/>
                </a:solidFill>
              </a:rPr>
              <a:t>, </a:t>
            </a:r>
            <a:r>
              <a:rPr lang="ru-RU" sz="1600" dirty="0" err="1" smtClean="0">
                <a:solidFill>
                  <a:schemeClr val="bg2"/>
                </a:solidFill>
              </a:rPr>
              <a:t>що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закладаються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smtClean="0">
                <a:solidFill>
                  <a:schemeClr val="bg2"/>
                </a:solidFill>
              </a:rPr>
              <a:t>в </a:t>
            </a:r>
            <a:r>
              <a:rPr lang="ru-RU" sz="1600" dirty="0" err="1" smtClean="0">
                <a:solidFill>
                  <a:schemeClr val="bg2"/>
                </a:solidFill>
              </a:rPr>
              <a:t>нормативно-технічні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документи</a:t>
            </a:r>
            <a:r>
              <a:rPr lang="ru-RU" sz="1600" dirty="0" smtClean="0">
                <a:solidFill>
                  <a:schemeClr val="bg2"/>
                </a:solidFill>
              </a:rPr>
              <a:t> на </a:t>
            </a:r>
            <a:r>
              <a:rPr lang="ru-RU" sz="1600" dirty="0" err="1" smtClean="0">
                <a:solidFill>
                  <a:schemeClr val="bg2"/>
                </a:solidFill>
              </a:rPr>
              <a:t>продукцію</a:t>
            </a:r>
            <a:r>
              <a:rPr lang="ru-RU" sz="16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bg2"/>
                </a:solidFill>
              </a:rPr>
              <a:t>-</a:t>
            </a:r>
            <a:r>
              <a:rPr lang="ru-RU" sz="1600" dirty="0" err="1" smtClean="0">
                <a:solidFill>
                  <a:schemeClr val="bg2"/>
                </a:solidFill>
              </a:rPr>
              <a:t>створення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нових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приладів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сучасних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методів</a:t>
            </a:r>
            <a:r>
              <a:rPr lang="ru-RU" sz="1600" dirty="0" smtClean="0">
                <a:solidFill>
                  <a:schemeClr val="bg2"/>
                </a:solidFill>
              </a:rPr>
              <a:t> контролю </a:t>
            </a:r>
            <a:r>
              <a:rPr lang="ru-RU" sz="1600" dirty="0" err="1" smtClean="0">
                <a:solidFill>
                  <a:schemeClr val="bg2"/>
                </a:solidFill>
              </a:rPr>
              <a:t>якості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товарів</a:t>
            </a:r>
            <a:r>
              <a:rPr lang="ru-RU" sz="1600" dirty="0" smtClean="0">
                <a:solidFill>
                  <a:schemeClr val="bg2"/>
                </a:solidFill>
              </a:rPr>
              <a:t>, </a:t>
            </a:r>
            <a:r>
              <a:rPr lang="ru-RU" sz="1600" dirty="0" err="1" smtClean="0">
                <a:solidFill>
                  <a:schemeClr val="bg2"/>
                </a:solidFill>
              </a:rPr>
              <a:t>що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забезпечують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об'єктивність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результатів</a:t>
            </a:r>
            <a:r>
              <a:rPr lang="ru-RU" sz="1600" dirty="0" smtClean="0">
                <a:solidFill>
                  <a:schemeClr val="bg2"/>
                </a:solidFill>
              </a:rPr>
              <a:t>, </a:t>
            </a:r>
            <a:r>
              <a:rPr lang="ru-RU" sz="1600" dirty="0" err="1" smtClean="0">
                <a:solidFill>
                  <a:schemeClr val="bg2"/>
                </a:solidFill>
              </a:rPr>
              <a:t>мінімальні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витрати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ресурсів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і</a:t>
            </a:r>
            <a:r>
              <a:rPr lang="ru-RU" sz="1600" dirty="0" smtClean="0">
                <a:solidFill>
                  <a:schemeClr val="bg2"/>
                </a:solidFill>
              </a:rPr>
              <a:t> часу;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bg2"/>
                </a:solidFill>
              </a:rPr>
              <a:t>-</a:t>
            </a:r>
            <a:r>
              <a:rPr lang="ru-RU" sz="1600" dirty="0" err="1" smtClean="0">
                <a:solidFill>
                  <a:schemeClr val="bg2"/>
                </a:solidFill>
              </a:rPr>
              <a:t>дослідження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властивостей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нових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товарів</a:t>
            </a:r>
            <a:r>
              <a:rPr lang="ru-RU" sz="1600" dirty="0" smtClean="0">
                <a:solidFill>
                  <a:schemeClr val="bg2"/>
                </a:solidFill>
              </a:rPr>
              <a:t>, </a:t>
            </a:r>
            <a:r>
              <a:rPr lang="ru-RU" sz="1600" dirty="0" err="1" smtClean="0">
                <a:solidFill>
                  <a:schemeClr val="bg2"/>
                </a:solidFill>
              </a:rPr>
              <a:t>насамперед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властивостей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безпеки</a:t>
            </a:r>
            <a:r>
              <a:rPr lang="ru-RU" sz="1600" dirty="0" smtClean="0">
                <a:solidFill>
                  <a:schemeClr val="bg2"/>
                </a:solidFill>
              </a:rPr>
              <a:t>, </a:t>
            </a:r>
            <a:r>
              <a:rPr lang="ru-RU" sz="1600" dirty="0" err="1" smtClean="0">
                <a:solidFill>
                  <a:schemeClr val="bg2"/>
                </a:solidFill>
              </a:rPr>
              <a:t>розробка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номенклатури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показників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якості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цих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товарів</a:t>
            </a:r>
            <a:r>
              <a:rPr lang="ru-RU" sz="1600" dirty="0" smtClean="0">
                <a:solidFill>
                  <a:schemeClr val="bg2"/>
                </a:solidFill>
              </a:rPr>
              <a:t>, </a:t>
            </a:r>
            <a:r>
              <a:rPr lang="ru-RU" sz="1600" dirty="0" err="1" smtClean="0">
                <a:solidFill>
                  <a:schemeClr val="bg2"/>
                </a:solidFill>
              </a:rPr>
              <a:t>необхідних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достатніх</a:t>
            </a:r>
            <a:r>
              <a:rPr lang="ru-RU" sz="1600" dirty="0" smtClean="0">
                <a:solidFill>
                  <a:schemeClr val="bg2"/>
                </a:solidFill>
              </a:rPr>
              <a:t> для </a:t>
            </a:r>
            <a:r>
              <a:rPr lang="ru-RU" sz="1600" dirty="0" err="1" smtClean="0">
                <a:solidFill>
                  <a:schemeClr val="bg2"/>
                </a:solidFill>
              </a:rPr>
              <a:t>комплексної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оцінки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якості</a:t>
            </a:r>
            <a:r>
              <a:rPr lang="ru-RU" sz="16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bg2"/>
                </a:solidFill>
              </a:rPr>
              <a:t>- </a:t>
            </a:r>
            <a:r>
              <a:rPr lang="ru-RU" sz="1600" dirty="0" err="1" smtClean="0">
                <a:solidFill>
                  <a:schemeClr val="bg2"/>
                </a:solidFill>
              </a:rPr>
              <a:t>розробка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системи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якості</a:t>
            </a:r>
            <a:r>
              <a:rPr lang="ru-RU" sz="1600" dirty="0" smtClean="0">
                <a:solidFill>
                  <a:schemeClr val="bg2"/>
                </a:solidFill>
              </a:rPr>
              <a:t> на </a:t>
            </a:r>
            <a:r>
              <a:rPr lang="ru-RU" sz="1600" dirty="0" err="1" smtClean="0">
                <a:solidFill>
                  <a:schemeClr val="bg2"/>
                </a:solidFill>
              </a:rPr>
              <a:t>товари</a:t>
            </a:r>
            <a:r>
              <a:rPr lang="ru-RU" sz="1600" dirty="0" smtClean="0">
                <a:solidFill>
                  <a:schemeClr val="bg2"/>
                </a:solidFill>
              </a:rPr>
              <a:t> в </a:t>
            </a:r>
            <a:r>
              <a:rPr lang="ru-RU" sz="1600" dirty="0" err="1" smtClean="0">
                <a:solidFill>
                  <a:schemeClr val="bg2"/>
                </a:solidFill>
              </a:rPr>
              <a:t>підприємствах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торгівлі</a:t>
            </a:r>
            <a:r>
              <a:rPr lang="ru-RU" sz="1600" dirty="0" smtClean="0">
                <a:solidFill>
                  <a:schemeClr val="bg2"/>
                </a:solidFill>
              </a:rPr>
              <a:t> на </a:t>
            </a:r>
            <a:r>
              <a:rPr lang="ru-RU" sz="1600" dirty="0" err="1" smtClean="0">
                <a:solidFill>
                  <a:schemeClr val="bg2"/>
                </a:solidFill>
              </a:rPr>
              <a:t>основі</a:t>
            </a:r>
            <a:endParaRPr lang="ru-RU" sz="16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ru-RU" sz="1600" dirty="0" err="1" smtClean="0">
                <a:solidFill>
                  <a:schemeClr val="bg2"/>
                </a:solidFill>
              </a:rPr>
              <a:t>міжнародних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стандартів</a:t>
            </a:r>
            <a:r>
              <a:rPr lang="ru-RU" sz="16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bg2"/>
                </a:solidFill>
              </a:rPr>
              <a:t>- </a:t>
            </a:r>
            <a:r>
              <a:rPr lang="ru-RU" sz="1600" dirty="0" err="1" smtClean="0">
                <a:solidFill>
                  <a:schemeClr val="bg2"/>
                </a:solidFill>
              </a:rPr>
              <a:t>розробка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рекомендацій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щодо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нагляду</a:t>
            </a:r>
            <a:r>
              <a:rPr lang="ru-RU" sz="1600" dirty="0" smtClean="0">
                <a:solidFill>
                  <a:schemeClr val="bg2"/>
                </a:solidFill>
              </a:rPr>
              <a:t> за товарами в </a:t>
            </a:r>
            <a:r>
              <a:rPr lang="ru-RU" sz="1600" dirty="0" err="1" smtClean="0">
                <a:solidFill>
                  <a:schemeClr val="bg2"/>
                </a:solidFill>
              </a:rPr>
              <a:t>процесі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збереження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і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 err="1" smtClean="0">
                <a:solidFill>
                  <a:schemeClr val="bg2"/>
                </a:solidFill>
              </a:rPr>
              <a:t>транспортування</a:t>
            </a:r>
            <a:r>
              <a:rPr lang="ru-RU" sz="1600" dirty="0" smtClean="0">
                <a:solidFill>
                  <a:schemeClr val="bg2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900" y="272195"/>
            <a:ext cx="8222100" cy="767700"/>
          </a:xfrm>
        </p:spPr>
        <p:txBody>
          <a:bodyPr/>
          <a:lstStyle/>
          <a:p>
            <a:r>
              <a:rPr lang="ru-RU" b="1" dirty="0" err="1" smtClean="0"/>
              <a:t>Принципи</a:t>
            </a:r>
            <a:r>
              <a:rPr lang="ru-RU" b="1" dirty="0" smtClean="0"/>
              <a:t> </a:t>
            </a:r>
            <a:r>
              <a:rPr lang="ru-RU" b="1" dirty="0" err="1" smtClean="0"/>
              <a:t>товарознавства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998" y="622119"/>
            <a:ext cx="8756076" cy="271020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bg2"/>
                </a:solidFill>
              </a:rPr>
              <a:t>1. </a:t>
            </a:r>
            <a:r>
              <a:rPr lang="ru-RU" b="1" dirty="0" err="1" smtClean="0">
                <a:solidFill>
                  <a:schemeClr val="bg2"/>
                </a:solidFill>
              </a:rPr>
              <a:t>Безпека</a:t>
            </a:r>
            <a:r>
              <a:rPr lang="ru-RU" b="1" dirty="0" smtClean="0">
                <a:solidFill>
                  <a:schemeClr val="bg2"/>
                </a:solidFill>
              </a:rPr>
              <a:t> – принцип, </a:t>
            </a:r>
            <a:r>
              <a:rPr lang="ru-RU" b="1" dirty="0" err="1" smtClean="0">
                <a:solidFill>
                  <a:schemeClr val="bg2"/>
                </a:solidFill>
              </a:rPr>
              <a:t>який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полягає</a:t>
            </a:r>
            <a:r>
              <a:rPr lang="ru-RU" b="1" dirty="0" smtClean="0">
                <a:solidFill>
                  <a:schemeClr val="bg2"/>
                </a:solidFill>
              </a:rPr>
              <a:t> у </a:t>
            </a:r>
            <a:r>
              <a:rPr lang="ru-RU" b="1" dirty="0" err="1" smtClean="0">
                <a:solidFill>
                  <a:schemeClr val="bg2"/>
                </a:solidFill>
              </a:rPr>
              <a:t>відсутності</a:t>
            </a:r>
            <a:r>
              <a:rPr lang="ru-RU" b="1" dirty="0" smtClean="0">
                <a:solidFill>
                  <a:schemeClr val="bg2"/>
                </a:solidFill>
              </a:rPr>
              <a:t> недопустимого </a:t>
            </a:r>
            <a:r>
              <a:rPr lang="ru-RU" b="1" dirty="0" err="1" smtClean="0">
                <a:solidFill>
                  <a:schemeClr val="bg2"/>
                </a:solidFill>
              </a:rPr>
              <a:t>ризику</a:t>
            </a:r>
            <a:r>
              <a:rPr lang="ru-RU" b="1" dirty="0" smtClean="0">
                <a:solidFill>
                  <a:schemeClr val="bg2"/>
                </a:solidFill>
              </a:rPr>
              <a:t>, </a:t>
            </a:r>
            <a:r>
              <a:rPr lang="ru-RU" b="1" dirty="0" err="1" smtClean="0">
                <a:solidFill>
                  <a:schemeClr val="bg2"/>
                </a:solidFill>
              </a:rPr>
              <a:t>пов’язаного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з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можливістю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нанесення</a:t>
            </a:r>
            <a:r>
              <a:rPr lang="ru-RU" b="1" dirty="0" smtClean="0">
                <a:solidFill>
                  <a:schemeClr val="bg2"/>
                </a:solidFill>
              </a:rPr>
              <a:t> товаром (</a:t>
            </a:r>
            <a:r>
              <a:rPr lang="ru-RU" b="1" dirty="0" err="1" smtClean="0">
                <a:solidFill>
                  <a:schemeClr val="bg2"/>
                </a:solidFill>
              </a:rPr>
              <a:t>послугою</a:t>
            </a:r>
            <a:r>
              <a:rPr lang="ru-RU" b="1" dirty="0" smtClean="0">
                <a:solidFill>
                  <a:schemeClr val="bg2"/>
                </a:solidFill>
              </a:rPr>
              <a:t>, </a:t>
            </a:r>
            <a:r>
              <a:rPr lang="ru-RU" b="1" dirty="0" err="1" smtClean="0">
                <a:solidFill>
                  <a:schemeClr val="bg2"/>
                </a:solidFill>
              </a:rPr>
              <a:t>процесом</a:t>
            </a:r>
            <a:r>
              <a:rPr lang="ru-RU" b="1" dirty="0" smtClean="0">
                <a:solidFill>
                  <a:schemeClr val="bg2"/>
                </a:solidFill>
              </a:rPr>
              <a:t> ) </a:t>
            </a:r>
            <a:r>
              <a:rPr lang="ru-RU" b="1" dirty="0" err="1" smtClean="0">
                <a:solidFill>
                  <a:schemeClr val="bg2"/>
                </a:solidFill>
              </a:rPr>
              <a:t>шкоди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життю</a:t>
            </a:r>
            <a:r>
              <a:rPr lang="ru-RU" b="1" dirty="0" smtClean="0">
                <a:solidFill>
                  <a:schemeClr val="bg2"/>
                </a:solidFill>
              </a:rPr>
              <a:t>, </a:t>
            </a:r>
            <a:r>
              <a:rPr lang="ru-RU" b="1" dirty="0" err="1" smtClean="0">
                <a:solidFill>
                  <a:schemeClr val="bg2"/>
                </a:solidFill>
              </a:rPr>
              <a:t>здоров’ю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і</a:t>
            </a:r>
            <a:r>
              <a:rPr lang="ru-RU" b="1" dirty="0" smtClean="0">
                <a:solidFill>
                  <a:schemeClr val="bg2"/>
                </a:solidFill>
              </a:rPr>
              <a:t> майну.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2"/>
                </a:solidFill>
              </a:rPr>
              <a:t>2. </a:t>
            </a:r>
            <a:r>
              <a:rPr lang="ru-RU" b="1" dirty="0" err="1" smtClean="0">
                <a:solidFill>
                  <a:schemeClr val="bg2"/>
                </a:solidFill>
              </a:rPr>
              <a:t>Ефективність</a:t>
            </a:r>
            <a:r>
              <a:rPr lang="ru-RU" b="1" dirty="0" smtClean="0">
                <a:solidFill>
                  <a:schemeClr val="bg2"/>
                </a:solidFill>
              </a:rPr>
              <a:t> – принцип, </a:t>
            </a:r>
            <a:r>
              <a:rPr lang="ru-RU" b="1" dirty="0" err="1" smtClean="0">
                <a:solidFill>
                  <a:schemeClr val="bg2"/>
                </a:solidFill>
              </a:rPr>
              <a:t>який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полягає</a:t>
            </a:r>
            <a:r>
              <a:rPr lang="ru-RU" b="1" dirty="0" smtClean="0">
                <a:solidFill>
                  <a:schemeClr val="bg2"/>
                </a:solidFill>
              </a:rPr>
              <a:t> у </a:t>
            </a:r>
            <a:r>
              <a:rPr lang="ru-RU" b="1" dirty="0" err="1" smtClean="0">
                <a:solidFill>
                  <a:schemeClr val="bg2"/>
                </a:solidFill>
              </a:rPr>
              <a:t>досягненні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найбільш</a:t>
            </a:r>
            <a:r>
              <a:rPr lang="ru-RU" b="1" dirty="0" smtClean="0">
                <a:solidFill>
                  <a:schemeClr val="bg2"/>
                </a:solidFill>
              </a:rPr>
              <a:t> оптимального результату в </a:t>
            </a:r>
            <a:r>
              <a:rPr lang="ru-RU" b="1" dirty="0" err="1" smtClean="0">
                <a:solidFill>
                  <a:schemeClr val="bg2"/>
                </a:solidFill>
              </a:rPr>
              <a:t>процесі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виробництва</a:t>
            </a:r>
            <a:r>
              <a:rPr lang="ru-RU" b="1" dirty="0" smtClean="0">
                <a:solidFill>
                  <a:schemeClr val="bg2"/>
                </a:solidFill>
              </a:rPr>
              <a:t>, </a:t>
            </a:r>
            <a:r>
              <a:rPr lang="ru-RU" b="1" dirty="0" err="1" smtClean="0">
                <a:solidFill>
                  <a:schemeClr val="bg2"/>
                </a:solidFill>
              </a:rPr>
              <a:t>зберігання</a:t>
            </a:r>
            <a:r>
              <a:rPr lang="ru-RU" b="1" dirty="0" smtClean="0">
                <a:solidFill>
                  <a:schemeClr val="bg2"/>
                </a:solidFill>
              </a:rPr>
              <a:t>, </a:t>
            </a:r>
            <a:r>
              <a:rPr lang="ru-RU" b="1" dirty="0" err="1" smtClean="0">
                <a:solidFill>
                  <a:schemeClr val="bg2"/>
                </a:solidFill>
              </a:rPr>
              <a:t>реалізації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і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споживанні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товарів</a:t>
            </a:r>
            <a:r>
              <a:rPr lang="ru-RU" b="1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2"/>
                </a:solidFill>
              </a:rPr>
              <a:t>3. </a:t>
            </a:r>
            <a:r>
              <a:rPr lang="ru-RU" b="1" dirty="0" err="1" smtClean="0">
                <a:solidFill>
                  <a:schemeClr val="bg2"/>
                </a:solidFill>
              </a:rPr>
              <a:t>Сумісність</a:t>
            </a:r>
            <a:r>
              <a:rPr lang="ru-RU" b="1" dirty="0" smtClean="0">
                <a:solidFill>
                  <a:schemeClr val="bg2"/>
                </a:solidFill>
              </a:rPr>
              <a:t> – принцип, </a:t>
            </a:r>
            <a:r>
              <a:rPr lang="ru-RU" b="1" dirty="0" err="1" smtClean="0">
                <a:solidFill>
                  <a:schemeClr val="bg2"/>
                </a:solidFill>
              </a:rPr>
              <a:t>який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визначається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придатністю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товарів</a:t>
            </a:r>
            <a:r>
              <a:rPr lang="ru-RU" b="1" dirty="0" smtClean="0">
                <a:solidFill>
                  <a:schemeClr val="bg2"/>
                </a:solidFill>
              </a:rPr>
              <a:t> (</a:t>
            </a:r>
            <a:r>
              <a:rPr lang="ru-RU" b="1" dirty="0" err="1" smtClean="0">
                <a:solidFill>
                  <a:schemeClr val="bg2"/>
                </a:solidFill>
              </a:rPr>
              <a:t>процесів</a:t>
            </a:r>
            <a:r>
              <a:rPr lang="ru-RU" b="1" dirty="0" smtClean="0">
                <a:solidFill>
                  <a:schemeClr val="bg2"/>
                </a:solidFill>
              </a:rPr>
              <a:t>, </a:t>
            </a:r>
            <a:r>
              <a:rPr lang="ru-RU" b="1" dirty="0" err="1" smtClean="0">
                <a:solidFill>
                  <a:schemeClr val="bg2"/>
                </a:solidFill>
              </a:rPr>
              <a:t>послуг</a:t>
            </a:r>
            <a:r>
              <a:rPr lang="ru-RU" b="1" dirty="0" smtClean="0">
                <a:solidFill>
                  <a:schemeClr val="bg2"/>
                </a:solidFill>
              </a:rPr>
              <a:t> ) для </a:t>
            </a:r>
            <a:r>
              <a:rPr lang="ru-RU" b="1" dirty="0" err="1" smtClean="0">
                <a:solidFill>
                  <a:schemeClr val="bg2"/>
                </a:solidFill>
              </a:rPr>
              <a:t>сумісного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використання</a:t>
            </a:r>
            <a:r>
              <a:rPr lang="ru-RU" b="1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2"/>
                </a:solidFill>
              </a:rPr>
              <a:t>4. </a:t>
            </a:r>
            <a:r>
              <a:rPr lang="ru-RU" b="1" dirty="0" err="1" smtClean="0">
                <a:solidFill>
                  <a:schemeClr val="bg2"/>
                </a:solidFill>
              </a:rPr>
              <a:t>Взаємозамінність</a:t>
            </a:r>
            <a:r>
              <a:rPr lang="ru-RU" b="1" dirty="0" smtClean="0">
                <a:solidFill>
                  <a:schemeClr val="bg2"/>
                </a:solidFill>
              </a:rPr>
              <a:t> – принцип, </a:t>
            </a:r>
            <a:r>
              <a:rPr lang="ru-RU" b="1" dirty="0" err="1" smtClean="0">
                <a:solidFill>
                  <a:schemeClr val="bg2"/>
                </a:solidFill>
              </a:rPr>
              <a:t>який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визначається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придатністю</a:t>
            </a:r>
            <a:r>
              <a:rPr lang="ru-RU" b="1" dirty="0" smtClean="0">
                <a:solidFill>
                  <a:schemeClr val="bg2"/>
                </a:solidFill>
              </a:rPr>
              <a:t> товару (</a:t>
            </a:r>
            <a:r>
              <a:rPr lang="ru-RU" b="1" dirty="0" err="1" smtClean="0">
                <a:solidFill>
                  <a:schemeClr val="bg2"/>
                </a:solidFill>
              </a:rPr>
              <a:t>процесу</a:t>
            </a:r>
            <a:r>
              <a:rPr lang="ru-RU" b="1" dirty="0" smtClean="0">
                <a:solidFill>
                  <a:schemeClr val="bg2"/>
                </a:solidFill>
              </a:rPr>
              <a:t>, </a:t>
            </a:r>
            <a:r>
              <a:rPr lang="ru-RU" b="1" dirty="0" err="1" smtClean="0">
                <a:solidFill>
                  <a:schemeClr val="bg2"/>
                </a:solidFill>
              </a:rPr>
              <a:t>послуги</a:t>
            </a:r>
            <a:r>
              <a:rPr lang="ru-RU" b="1" dirty="0" smtClean="0">
                <a:solidFill>
                  <a:schemeClr val="bg2"/>
                </a:solidFill>
              </a:rPr>
              <a:t> ) </a:t>
            </a:r>
            <a:r>
              <a:rPr lang="ru-RU" b="1" dirty="0" err="1" smtClean="0">
                <a:solidFill>
                  <a:schemeClr val="bg2"/>
                </a:solidFill>
              </a:rPr>
              <a:t>використовуватися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замість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іншого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товару</a:t>
            </a:r>
            <a:r>
              <a:rPr lang="ru-RU" b="1" dirty="0" smtClean="0">
                <a:solidFill>
                  <a:schemeClr val="bg2"/>
                </a:solidFill>
              </a:rPr>
              <a:t> (</a:t>
            </a:r>
            <a:r>
              <a:rPr lang="ru-RU" b="1" dirty="0" err="1" smtClean="0">
                <a:solidFill>
                  <a:schemeClr val="bg2"/>
                </a:solidFill>
              </a:rPr>
              <a:t>процесу</a:t>
            </a:r>
            <a:r>
              <a:rPr lang="ru-RU" b="1" dirty="0" smtClean="0">
                <a:solidFill>
                  <a:schemeClr val="bg2"/>
                </a:solidFill>
              </a:rPr>
              <a:t>, </a:t>
            </a:r>
            <a:r>
              <a:rPr lang="ru-RU" b="1" dirty="0" err="1" smtClean="0">
                <a:solidFill>
                  <a:schemeClr val="bg2"/>
                </a:solidFill>
              </a:rPr>
              <a:t>послуги</a:t>
            </a:r>
            <a:r>
              <a:rPr lang="ru-RU" b="1" dirty="0" smtClean="0">
                <a:solidFill>
                  <a:schemeClr val="bg2"/>
                </a:solidFill>
              </a:rPr>
              <a:t> ) </a:t>
            </a:r>
            <a:r>
              <a:rPr lang="ru-RU" b="1" dirty="0" err="1" smtClean="0">
                <a:solidFill>
                  <a:schemeClr val="bg2"/>
                </a:solidFill>
              </a:rPr>
              <a:t>з</a:t>
            </a:r>
            <a:r>
              <a:rPr lang="ru-RU" b="1" dirty="0" smtClean="0">
                <a:solidFill>
                  <a:schemeClr val="bg2"/>
                </a:solidFill>
              </a:rPr>
              <a:t> метою </a:t>
            </a:r>
            <a:r>
              <a:rPr lang="ru-RU" b="1" dirty="0" err="1" smtClean="0">
                <a:solidFill>
                  <a:schemeClr val="bg2"/>
                </a:solidFill>
              </a:rPr>
              <a:t>виконання</a:t>
            </a:r>
            <a:r>
              <a:rPr lang="ru-RU" b="1" dirty="0" smtClean="0">
                <a:solidFill>
                  <a:schemeClr val="bg2"/>
                </a:solidFill>
              </a:rPr>
              <a:t> одних </a:t>
            </a:r>
            <a:r>
              <a:rPr lang="ru-RU" b="1" dirty="0" err="1" smtClean="0">
                <a:solidFill>
                  <a:schemeClr val="bg2"/>
                </a:solidFill>
              </a:rPr>
              <a:t>і</a:t>
            </a:r>
            <a:r>
              <a:rPr lang="ru-RU" b="1" dirty="0" smtClean="0">
                <a:solidFill>
                  <a:schemeClr val="bg2"/>
                </a:solidFill>
              </a:rPr>
              <a:t> тих же </a:t>
            </a:r>
            <a:r>
              <a:rPr lang="ru-RU" b="1" dirty="0" err="1" smtClean="0">
                <a:solidFill>
                  <a:schemeClr val="bg2"/>
                </a:solidFill>
              </a:rPr>
              <a:t>функцій</a:t>
            </a:r>
            <a:r>
              <a:rPr lang="ru-RU" b="1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5</a:t>
            </a:r>
            <a:r>
              <a:rPr lang="ru-RU" b="1" dirty="0" smtClean="0">
                <a:solidFill>
                  <a:schemeClr val="bg2"/>
                </a:solidFill>
              </a:rPr>
              <a:t>. </a:t>
            </a:r>
            <a:r>
              <a:rPr lang="ru-RU" b="1" dirty="0" err="1" smtClean="0">
                <a:solidFill>
                  <a:schemeClr val="bg2"/>
                </a:solidFill>
              </a:rPr>
              <a:t>Систематизація</a:t>
            </a:r>
            <a:r>
              <a:rPr lang="ru-RU" b="1" dirty="0" smtClean="0">
                <a:solidFill>
                  <a:schemeClr val="bg2"/>
                </a:solidFill>
              </a:rPr>
              <a:t> – принцип, </a:t>
            </a:r>
            <a:r>
              <a:rPr lang="ru-RU" b="1" dirty="0" err="1" smtClean="0">
                <a:solidFill>
                  <a:schemeClr val="bg2"/>
                </a:solidFill>
              </a:rPr>
              <a:t>який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полягає</a:t>
            </a:r>
            <a:r>
              <a:rPr lang="ru-RU" b="1" dirty="0" smtClean="0">
                <a:solidFill>
                  <a:schemeClr val="bg2"/>
                </a:solidFill>
              </a:rPr>
              <a:t> у </a:t>
            </a:r>
            <a:r>
              <a:rPr lang="ru-RU" b="1" dirty="0" err="1" smtClean="0">
                <a:solidFill>
                  <a:schemeClr val="bg2"/>
                </a:solidFill>
              </a:rPr>
              <a:t>встановленні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певної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послідовності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однорідних</a:t>
            </a:r>
            <a:r>
              <a:rPr lang="ru-RU" b="1" dirty="0" smtClean="0">
                <a:solidFill>
                  <a:schemeClr val="bg2"/>
                </a:solidFill>
              </a:rPr>
              <a:t>, </a:t>
            </a:r>
            <a:r>
              <a:rPr lang="ru-RU" b="1" dirty="0" err="1" smtClean="0">
                <a:solidFill>
                  <a:schemeClr val="bg2"/>
                </a:solidFill>
              </a:rPr>
              <a:t>взаємно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пов’язаних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err="1" smtClean="0">
                <a:solidFill>
                  <a:schemeClr val="bg2"/>
                </a:solidFill>
              </a:rPr>
              <a:t>товарів</a:t>
            </a:r>
            <a:r>
              <a:rPr lang="ru-RU" b="1" dirty="0" smtClean="0">
                <a:solidFill>
                  <a:schemeClr val="bg2"/>
                </a:solidFill>
              </a:rPr>
              <a:t> ( </a:t>
            </a:r>
            <a:r>
              <a:rPr lang="ru-RU" b="1" dirty="0" err="1" smtClean="0">
                <a:solidFill>
                  <a:schemeClr val="bg2"/>
                </a:solidFill>
              </a:rPr>
              <a:t>процесів</a:t>
            </a:r>
            <a:r>
              <a:rPr lang="ru-RU" b="1" dirty="0" smtClean="0">
                <a:solidFill>
                  <a:schemeClr val="bg2"/>
                </a:solidFill>
              </a:rPr>
              <a:t>, </a:t>
            </a:r>
            <a:r>
              <a:rPr lang="ru-RU" b="1" dirty="0" err="1" smtClean="0">
                <a:solidFill>
                  <a:schemeClr val="bg2"/>
                </a:solidFill>
              </a:rPr>
              <a:t>послуг</a:t>
            </a:r>
            <a:r>
              <a:rPr lang="ru-RU" b="1" dirty="0" smtClean="0">
                <a:solidFill>
                  <a:schemeClr val="bg2"/>
                </a:solidFill>
              </a:rPr>
              <a:t>).</a:t>
            </a:r>
            <a:endParaRPr lang="ru-RU" b="1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1270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299600" y="1270825"/>
            <a:ext cx="8563800" cy="33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12700" lvl="0" indent="34290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265" y="363894"/>
            <a:ext cx="84348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800" dirty="0" smtClean="0"/>
              <a:t>Класифікація товарів є важливою складовою </a:t>
            </a:r>
            <a:r>
              <a:rPr lang="uk-UA" sz="1800" dirty="0" smtClean="0"/>
              <a:t>товарознавства</a:t>
            </a:r>
            <a:r>
              <a:rPr lang="uk-UA" sz="1800" dirty="0" smtClean="0"/>
              <a:t>, надзвичайно велике її значення в управлінні асортиментом і якістю товарів. Вона дозволяє вивчати </a:t>
            </a:r>
            <a:r>
              <a:rPr lang="uk-UA" sz="1800" dirty="0" smtClean="0"/>
              <a:t>безліч </a:t>
            </a:r>
            <a:r>
              <a:rPr lang="uk-UA" sz="1800" dirty="0" smtClean="0"/>
              <a:t>різноманітних товарів і раціонально організовувати </a:t>
            </a:r>
            <a:r>
              <a:rPr lang="uk-UA" sz="1800" dirty="0" smtClean="0"/>
              <a:t>торгівлю </a:t>
            </a:r>
            <a:r>
              <a:rPr lang="uk-UA" sz="1800" dirty="0" smtClean="0"/>
              <a:t>ними.</a:t>
            </a:r>
          </a:p>
          <a:p>
            <a:pPr algn="just"/>
            <a:r>
              <a:rPr lang="uk-UA" sz="1800" dirty="0" smtClean="0"/>
              <a:t>Об'єктом виступає елемент класифікованого загалу. У товарознавстві таким елементом є товар. З-поміж великої кількості </a:t>
            </a:r>
            <a:r>
              <a:rPr lang="uk-UA" sz="1800" i="1" dirty="0" smtClean="0"/>
              <a:t>товарів за ознакою призначення виділяються: споживчі товари, </a:t>
            </a:r>
            <a:r>
              <a:rPr lang="uk-UA" sz="1800" i="1" dirty="0" err="1" smtClean="0"/>
              <a:t>товари</a:t>
            </a:r>
            <a:r>
              <a:rPr lang="uk-UA" sz="1800" i="1" dirty="0" smtClean="0"/>
              <a:t> промислового призначення та ін.</a:t>
            </a:r>
            <a:endParaRPr lang="uk-UA" sz="1800" dirty="0" smtClean="0"/>
          </a:p>
          <a:p>
            <a:pPr algn="just"/>
            <a:r>
              <a:rPr lang="uk-UA" sz="1800" b="1" dirty="0" smtClean="0"/>
              <a:t>Класифікація</a:t>
            </a:r>
            <a:r>
              <a:rPr lang="uk-UA" sz="1800" dirty="0" smtClean="0"/>
              <a:t> (від лат. </a:t>
            </a:r>
            <a:r>
              <a:rPr lang="en-US" sz="1800" dirty="0" smtClean="0"/>
              <a:t>classic — </a:t>
            </a:r>
            <a:r>
              <a:rPr lang="uk-UA" sz="1800" dirty="0" smtClean="0"/>
              <a:t>розряд, група) — розподіл численних об'єктів (предметів і явищ) на класи, групи й інші підрозділи залежно від загальних ознак.</a:t>
            </a:r>
          </a:p>
          <a:p>
            <a:pPr algn="just"/>
            <a:r>
              <a:rPr lang="uk-UA" sz="1800" dirty="0" smtClean="0"/>
              <a:t>Інакше </a:t>
            </a:r>
            <a:r>
              <a:rPr lang="uk-UA" sz="1800" dirty="0" smtClean="0"/>
              <a:t>кажучи, класифікація — це система упорядкованого </a:t>
            </a:r>
            <a:r>
              <a:rPr lang="uk-UA" sz="1800" dirty="0" smtClean="0"/>
              <a:t>розподілу </a:t>
            </a:r>
            <a:r>
              <a:rPr lang="uk-UA" sz="1800" dirty="0" smtClean="0"/>
              <a:t>товарів за розділами і дрібнішими підрозділами в логічній послідовності, зі супідрядністю за певними </a:t>
            </a:r>
            <a:r>
              <a:rPr lang="uk-UA" sz="1800" dirty="0" smtClean="0"/>
              <a:t>ознаками</a:t>
            </a:r>
            <a:r>
              <a:rPr lang="uk-UA" sz="1800" dirty="0" smtClean="0"/>
              <a:t>.</a:t>
            </a:r>
          </a:p>
          <a:p>
            <a:pPr algn="just"/>
            <a:r>
              <a:rPr lang="uk-UA" sz="1800" dirty="0" smtClean="0"/>
              <a:t>Вона узагальнює й упорядковує результати досліджень і сприяє подальшому науковому пошуку.</a:t>
            </a:r>
            <a:endParaRPr 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1120</Words>
  <Application>Microsoft Office PowerPoint</Application>
  <PresentationFormat>Экран (16:9)</PresentationFormat>
  <Paragraphs>87</Paragraphs>
  <Slides>17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Roboto</vt:lpstr>
      <vt:lpstr>Arial Black</vt:lpstr>
      <vt:lpstr>Batang</vt:lpstr>
      <vt:lpstr>Aharoni</vt:lpstr>
      <vt:lpstr>Times New Roman</vt:lpstr>
      <vt:lpstr>Material</vt:lpstr>
      <vt:lpstr>Товарознавство</vt:lpstr>
      <vt:lpstr>Розділ 1. «Теоретичні основи товарознавства» Тема 1. Теоретичні та методологічні основи курсу “Товарознавство” </vt:lpstr>
      <vt:lpstr>     Знання з дисципліни “Товарознавство” допомагає: -правильно організувати облік товарів, вивчити потреби населення в них;  -правильно організувати товаропросування; -підвищити рентабельність торгових підприємств; -виявити причини втрат товарів і сировини.</vt:lpstr>
      <vt:lpstr> Предметом товарознавства є споживні вартості товарів. Тільки споживна вартість робить продукцію товаром, оскільки володіє здатністю задовольняти конкретні потреби людини. Якщо споживна вартість товару не відповідає реальним запитам споживачів, то він не буде затребуваний, а отже, не буде використаний за призначенням в його сфері застосування.  </vt:lpstr>
      <vt:lpstr>Слайд 5</vt:lpstr>
      <vt:lpstr>Основні завдання товарознавства: </vt:lpstr>
      <vt:lpstr>Слайд 7</vt:lpstr>
      <vt:lpstr>Принципи товарознавства </vt:lpstr>
      <vt:lpstr> </vt:lpstr>
      <vt:lpstr>Слайд 10</vt:lpstr>
      <vt:lpstr>Розрізняють категорії класифікації: -                              вищі; -                              середні; -                              нижчі. </vt:lpstr>
      <vt:lpstr>Метою класифікації в товарознавстві є сприяння вивченню споживчих властивостей, якості, асортименту товарів і управління ними. Очевидно, що кількість ознак, які обираються, і порядок їх використання (за ступенем важливості або істотності) визначаються метою класифікації. </vt:lpstr>
      <vt:lpstr>Споживні властивості товарів (предметів споживання) можна підрозділити на три класи: </vt:lpstr>
      <vt:lpstr>Товари поділяються на товари споживчі (особистого користування) і виробничого призначення. Характер використання товарів кожною з цих груп різний, їх покупка викликається різними потребами і визначається різними мотивами. </vt:lpstr>
      <vt:lpstr>Товари виробничого призначення поділяються на наступні групи: </vt:lpstr>
      <vt:lpstr>Товарознавство вивчає фізичні, хімічні та біохімічні властивості товарів, зміни цих властивостей, що можуть мати місце на всіх етапах переміщення товарів від виробничих підприємств до споживача.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Обладнання підприємств торівлі та послуг</dc:title>
  <cp:lastModifiedBy>admin</cp:lastModifiedBy>
  <cp:revision>16</cp:revision>
  <dcterms:modified xsi:type="dcterms:W3CDTF">2019-09-03T19:36:29Z</dcterms:modified>
</cp:coreProperties>
</file>