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53" r:id="rId3"/>
    <p:sldId id="354" r:id="rId4"/>
    <p:sldId id="363" r:id="rId5"/>
    <p:sldId id="365" r:id="rId6"/>
    <p:sldId id="366" r:id="rId7"/>
    <p:sldId id="367" r:id="rId8"/>
    <p:sldId id="364" r:id="rId9"/>
    <p:sldId id="321" r:id="rId1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24" autoAdjust="0"/>
  </p:normalViewPr>
  <p:slideViewPr>
    <p:cSldViewPr>
      <p:cViewPr varScale="1">
        <p:scale>
          <a:sx n="76" d="100"/>
          <a:sy n="76" d="100"/>
        </p:scale>
        <p:origin x="907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29.02.2024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‹№›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9423358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Соціологія образів злочинців </a:t>
            </a:r>
            <a:r>
              <a:rPr lang="uk-UA" sz="2000" b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у кіномистецтві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Моральний розвиток особистості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407988" y="4868863"/>
            <a:ext cx="82153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Заняття підготовлене</a:t>
            </a:r>
          </a:p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кандидатом соціологічних наук,  доцентом кафедри соціології ЗНУ, </a:t>
            </a:r>
          </a:p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членом Соціологічної асоціації України</a:t>
            </a:r>
          </a:p>
          <a:p>
            <a:pPr eaLnBrk="1" hangingPunct="1">
              <a:lnSpc>
                <a:spcPct val="150000"/>
              </a:lnSpc>
            </a:pPr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КУЛИК МАРІЯ АНАТОЛІЇВНА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0DBCD16-023B-7B26-F5C5-596061338E83}"/>
              </a:ext>
            </a:extLst>
          </p:cNvPr>
          <p:cNvSpPr txBox="1">
            <a:spLocks/>
          </p:cNvSpPr>
          <p:nvPr/>
        </p:nvSpPr>
        <p:spPr bwMode="auto">
          <a:xfrm>
            <a:off x="4846906" y="788143"/>
            <a:ext cx="2795350" cy="230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Лоренс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Кольберг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Lawrence Kohlberg</a:t>
            </a:r>
            <a:endParaRPr lang="uk-UA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(</a:t>
            </a: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1927-1987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) 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американський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 психолог, </a:t>
            </a: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фахівець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 в </a:t>
            </a: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області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 </a:t>
            </a: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психології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 </a:t>
            </a: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розвитку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, один </a:t>
            </a: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із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 </a:t>
            </a: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засновників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 </a:t>
            </a: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теорії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 </a:t>
            </a: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когнитивизма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, у тому </a:t>
            </a: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числі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 </a:t>
            </a: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теорії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 </a:t>
            </a: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розвитку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 </a:t>
            </a:r>
            <a:r>
              <a:rPr lang="ru-RU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моральності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5F9EF50-67BC-9186-9B17-0800F35D749A}"/>
              </a:ext>
            </a:extLst>
          </p:cNvPr>
          <p:cNvSpPr txBox="1">
            <a:spLocks/>
          </p:cNvSpPr>
          <p:nvPr/>
        </p:nvSpPr>
        <p:spPr bwMode="auto">
          <a:xfrm>
            <a:off x="793698" y="1772816"/>
            <a:ext cx="3549081" cy="230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" name="Picture 2" descr="Lawrence Kohlberg (@kohlberg1987) / X">
            <a:extLst>
              <a:ext uri="{FF2B5EF4-FFF2-40B4-BE49-F238E27FC236}">
                <a16:creationId xmlns:a16="http://schemas.microsoft.com/office/drawing/2014/main" id="{6485DFD9-07AA-30ED-FBB0-253962BDD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11" y="315118"/>
            <a:ext cx="32480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Philosophy of Moral Development: Moral Stages and the Idea of Justice  (Essays on Moral Development, Volume 1): Kohlberg, Lawrence: 9780060647605:  Amazon.com: Books">
            <a:extLst>
              <a:ext uri="{FF2B5EF4-FFF2-40B4-BE49-F238E27FC236}">
                <a16:creationId xmlns:a16="http://schemas.microsoft.com/office/drawing/2014/main" id="{C2C68C18-8DBA-9A82-DD7F-046E8D63B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009" y="3767882"/>
            <a:ext cx="1901377" cy="282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Meaning and Measurement of Moral Development (Volume 13): Kohlberg,  Lawrence: 9780914206187: Amazon.com: Books">
            <a:extLst>
              <a:ext uri="{FF2B5EF4-FFF2-40B4-BE49-F238E27FC236}">
                <a16:creationId xmlns:a16="http://schemas.microsoft.com/office/drawing/2014/main" id="{C076814A-0C98-DE36-70FD-580D2E27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723" y="3767882"/>
            <a:ext cx="1682415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usiness Ethics">
            <a:extLst>
              <a:ext uri="{FF2B5EF4-FFF2-40B4-BE49-F238E27FC236}">
                <a16:creationId xmlns:a16="http://schemas.microsoft.com/office/drawing/2014/main" id="{9A28F8E6-7FAE-0D37-4F77-6A709807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3" y="1321569"/>
            <a:ext cx="3864623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72147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71164-4CC7-32CD-5542-661D6B586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77181DFE-FC0E-5C9F-B55C-B0A3D795FE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7048" y="-53559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AB5923F-6793-C15A-FAB2-AE1E6CEE531C}"/>
              </a:ext>
            </a:extLst>
          </p:cNvPr>
          <p:cNvSpPr txBox="1">
            <a:spLocks/>
          </p:cNvSpPr>
          <p:nvPr/>
        </p:nvSpPr>
        <p:spPr bwMode="auto">
          <a:xfrm>
            <a:off x="1559496" y="2060848"/>
            <a:ext cx="9423358" cy="230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моральне розвиток дітей здійснюється за певними стадіями; </a:t>
            </a:r>
            <a:endParaRPr lang="en-US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Times New Roman" pitchFamily="18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кожна стадія характеризується якісними відмінностями; </a:t>
            </a:r>
            <a:endParaRPr lang="en-US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Times New Roman" pitchFamily="18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стадії йдуть в певній послідовності, так що жодна стадія не може бути пропущена і не існує зворотного руху; </a:t>
            </a:r>
            <a:endParaRPr lang="en-US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Times New Roman" pitchFamily="18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якісні особливості стадії - це домінуюча характеристика морального розвитку дитини в даний період, при цьому дитина може демонструвати розуміння моралі відповідно вже пройденим стадіям і деколи переходити в своєму розумінні на наступну, більш високу, стадію (але не далі). </a:t>
            </a:r>
            <a:endParaRPr lang="en-US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Times New Roman" pitchFamily="18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Перехід дитини на більш високу, стадію неможливий без заохочення, навчання або практики.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" name="Picture 10" descr="Good and evil finger dolls">
            <a:extLst>
              <a:ext uri="{FF2B5EF4-FFF2-40B4-BE49-F238E27FC236}">
                <a16:creationId xmlns:a16="http://schemas.microsoft.com/office/drawing/2014/main" id="{EA83E6C2-BF02-F90C-20DD-D12F1DBDA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4362824"/>
            <a:ext cx="3138488" cy="231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5917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661BA-3114-624F-979D-D7A8CECF0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5BFC7D02-BB23-1B0E-5443-93ED95A1AF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7048" y="-53559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9CCF9F9-752D-6DE9-49B4-F007B61CE0E8}"/>
              </a:ext>
            </a:extLst>
          </p:cNvPr>
          <p:cNvSpPr txBox="1">
            <a:spLocks/>
          </p:cNvSpPr>
          <p:nvPr/>
        </p:nvSpPr>
        <p:spPr bwMode="auto">
          <a:xfrm>
            <a:off x="1333300" y="1772816"/>
            <a:ext cx="6543038" cy="230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Шість стадій морального розвитку, по </a:t>
            </a:r>
            <a:r>
              <a:rPr lang="uk-UA" sz="20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Лоренсу</a:t>
            </a: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uk-UA" sz="20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Колбергом</a:t>
            </a: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, </a:t>
            </a:r>
            <a:r>
              <a:rPr lang="uk-UA" sz="20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визначаюнаступним</a:t>
            </a: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 чином.</a:t>
            </a:r>
          </a:p>
          <a:p>
            <a:pPr algn="l"/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Рівень 1.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Доморальний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 (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доконвенціальний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,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предконвенціальний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) рівень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. Оцінка діяння - на </a:t>
            </a:r>
            <a:endParaRPr lang="en-US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Times New Roman" pitchFamily="18" charset="0"/>
            </a:endParaRPr>
          </a:p>
          <a:p>
            <a:pPr algn="l"/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Рівень 2. Мораль конвенціональноїться рольової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конформності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.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Оцінка діяння здійснюється на </a:t>
            </a:r>
            <a:endParaRPr lang="en-US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Times New Roman" pitchFamily="18" charset="0"/>
            </a:endParaRPr>
          </a:p>
          <a:p>
            <a:pPr algn="l"/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Рівень 3. Рівень власних моральних принципів (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постконвенційної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 рівень).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Оцінка на основі власних моральних принципів.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Picture 2" descr="Lawrence Kohlberg's 6 Stages of Moral Development - Owlcation">
            <a:extLst>
              <a:ext uri="{FF2B5EF4-FFF2-40B4-BE49-F238E27FC236}">
                <a16:creationId xmlns:a16="http://schemas.microsoft.com/office/drawing/2014/main" id="{702E4041-1DB5-22B8-F6B1-3D725AC2A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692696"/>
            <a:ext cx="4218436" cy="421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91310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98F3F-AE94-A92A-CFDD-43D58965D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E7E829BD-3FA0-5050-1343-38BC8541BB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7048" y="-53559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B6AD657-4E2F-7E37-7FE3-F0B11C3FA4DD}"/>
              </a:ext>
            </a:extLst>
          </p:cNvPr>
          <p:cNvSpPr txBox="1">
            <a:spLocks/>
          </p:cNvSpPr>
          <p:nvPr/>
        </p:nvSpPr>
        <p:spPr bwMode="auto">
          <a:xfrm>
            <a:off x="1220268" y="1970461"/>
            <a:ext cx="5760640" cy="230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Шість стадій морального розвитку</a:t>
            </a:r>
            <a:r>
              <a:rPr lang="en-US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за  </a:t>
            </a:r>
            <a:r>
              <a:rPr lang="uk-UA" sz="20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Лоренсом</a:t>
            </a: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uk-UA" sz="20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Колбергом</a:t>
            </a:r>
            <a:endParaRPr lang="en-US" sz="2000" b="1" u="sng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cs typeface="Times New Roman" pitchFamily="18" charset="0"/>
            </a:endParaRPr>
          </a:p>
          <a:p>
            <a:pPr algn="l"/>
            <a:endParaRPr lang="en-US" sz="2000" b="1" u="sng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cs typeface="Times New Roman" pitchFamily="18" charset="0"/>
            </a:endParaRPr>
          </a:p>
          <a:p>
            <a:pPr algn="l"/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Рівень 1.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Доморальний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 (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доконвенціальний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,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предконвенціальний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) рівень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. Оцінка діяння - на підставі передбачуваних його наслідків.</a:t>
            </a:r>
          </a:p>
          <a:p>
            <a:pPr algn="l"/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Стадія 1. Орієнтація на осуду і заохочення (сам результат поведінки визначає, чи правильним воно було).</a:t>
            </a:r>
          </a:p>
          <a:p>
            <a:pPr algn="l"/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Стадія 2. Простий інструментальний гедонізм (задоволення власних потреб визначає, що є хорошим).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060" name="Picture 12" descr="Young Mother playing with children while sitting on floor at home with wooden toys">
            <a:extLst>
              <a:ext uri="{FF2B5EF4-FFF2-40B4-BE49-F238E27FC236}">
                <a16:creationId xmlns:a16="http://schemas.microsoft.com/office/drawing/2014/main" id="{59D723D5-2CBF-A3A3-34CA-4F730CFC0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925054"/>
            <a:ext cx="3041491" cy="20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heerful little children having fun doing finger painting">
            <a:extLst>
              <a:ext uri="{FF2B5EF4-FFF2-40B4-BE49-F238E27FC236}">
                <a16:creationId xmlns:a16="http://schemas.microsoft.com/office/drawing/2014/main" id="{AAAD27E7-E9ED-BD90-9E73-9CABE054C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30" y="3429000"/>
            <a:ext cx="3038801" cy="202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92115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41E35-9AB3-F0C2-0589-03F56EE8E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CB81D477-75E5-D5FD-F491-23C3155B57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7048" y="-53559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856BEA9-B5B1-2956-F967-A1DF9D988E02}"/>
              </a:ext>
            </a:extLst>
          </p:cNvPr>
          <p:cNvSpPr txBox="1">
            <a:spLocks/>
          </p:cNvSpPr>
          <p:nvPr/>
        </p:nvSpPr>
        <p:spPr bwMode="auto">
          <a:xfrm>
            <a:off x="1127448" y="2060848"/>
            <a:ext cx="5472608" cy="230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Шість стадій морального розвитку</a:t>
            </a:r>
            <a:r>
              <a:rPr lang="en-US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за </a:t>
            </a:r>
            <a:r>
              <a:rPr lang="uk-UA" sz="20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Лоренсом</a:t>
            </a: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uk-UA" sz="20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Колбергом</a:t>
            </a:r>
            <a:endParaRPr lang="en-US" sz="2000" b="1" u="sng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cs typeface="Times New Roman" pitchFamily="18" charset="0"/>
            </a:endParaRPr>
          </a:p>
          <a:p>
            <a:pPr algn="l"/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Рівень 2. Мораль конвенціональної рольової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конформності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.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Оцінка діяння здійснюється на основі соціальних норм.</a:t>
            </a:r>
          </a:p>
          <a:p>
            <a:pPr algn="l"/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Стадія 3. Орієнтація "хороший хлопчик - мила дівчинка" (що подобається іншим, то й добре).</a:t>
            </a:r>
          </a:p>
          <a:p>
            <a:pPr algn="l"/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Стадія 4. Мораль повинності (підтримання закону і порядку, виконання боргу - це добре).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064" name="Picture 16" descr="Cute little girl having fun time in the nature">
            <a:extLst>
              <a:ext uri="{FF2B5EF4-FFF2-40B4-BE49-F238E27FC236}">
                <a16:creationId xmlns:a16="http://schemas.microsoft.com/office/drawing/2014/main" id="{4B643DC6-447F-753D-EF67-1F27905BF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332656"/>
            <a:ext cx="2860578" cy="190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e gets his style from dad">
            <a:extLst>
              <a:ext uri="{FF2B5EF4-FFF2-40B4-BE49-F238E27FC236}">
                <a16:creationId xmlns:a16="http://schemas.microsoft.com/office/drawing/2014/main" id="{27EFF2B5-441B-9380-A435-8E5AEF40E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2" y="2475009"/>
            <a:ext cx="2860576" cy="19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Female crossing guard leads children safely across street">
            <a:extLst>
              <a:ext uri="{FF2B5EF4-FFF2-40B4-BE49-F238E27FC236}">
                <a16:creationId xmlns:a16="http://schemas.microsoft.com/office/drawing/2014/main" id="{CD08EE74-1776-A2DF-E2DA-A79D5B4CA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4761747"/>
            <a:ext cx="2930684" cy="195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Asian girl student video conference e-learning with teacher and classmates on computer in living room at home. Homeschooling and distance learning ,online ,education and internet.">
            <a:extLst>
              <a:ext uri="{FF2B5EF4-FFF2-40B4-BE49-F238E27FC236}">
                <a16:creationId xmlns:a16="http://schemas.microsoft.com/office/drawing/2014/main" id="{8B5FB1F6-8DA0-4AFE-B45D-E7ACFA311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32" y="4617105"/>
            <a:ext cx="3143250" cy="209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74038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FD508-480D-098D-B1F9-7A99DD621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334ED2E1-8C9B-D2F1-D579-A5590198C3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65040" y="-53559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49103A8-7D94-7AEE-2AF7-E3C8990F1BFF}"/>
              </a:ext>
            </a:extLst>
          </p:cNvPr>
          <p:cNvSpPr txBox="1">
            <a:spLocks/>
          </p:cNvSpPr>
          <p:nvPr/>
        </p:nvSpPr>
        <p:spPr bwMode="auto">
          <a:xfrm>
            <a:off x="1199456" y="2420888"/>
            <a:ext cx="5472608" cy="230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Шість стадій морального розвитку за </a:t>
            </a:r>
            <a:r>
              <a:rPr lang="uk-UA" sz="20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Лоренсом</a:t>
            </a: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uk-UA" sz="20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Колбергом</a:t>
            </a:r>
            <a:endParaRPr lang="uk-UA" sz="2000" b="1" u="sng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cs typeface="Times New Roman" pitchFamily="18" charset="0"/>
            </a:endParaRPr>
          </a:p>
          <a:p>
            <a:pPr algn="l"/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Рівень 3. Рівень власних моральних принципів (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постконвенційної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cs typeface="Times New Roman" pitchFamily="18" charset="0"/>
              </a:rPr>
              <a:t> рівень).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Оцінка на основі власних моральних принципів.</a:t>
            </a:r>
          </a:p>
          <a:p>
            <a:pPr algn="l"/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Стадія 5. Мораль угоди і демократичного закону (суспільні цінності та права людини визначають, що добре, а що погано).</a:t>
            </a:r>
          </a:p>
          <a:p>
            <a:pPr algn="l"/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Times New Roman" pitchFamily="18" charset="0"/>
              </a:rPr>
              <a:t>Стадія 6. Мораль, заснована на індивідуальних принципах совісті (що добре, а що погано, визначається індивідуальною філософією відповідно з універсальними принципами).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072" name="Picture 24" descr="Senior man holding red umbrella over woman, standing on pavement">
            <a:extLst>
              <a:ext uri="{FF2B5EF4-FFF2-40B4-BE49-F238E27FC236}">
                <a16:creationId xmlns:a16="http://schemas.microsoft.com/office/drawing/2014/main" id="{CF49A687-054E-1DB4-9505-B91C5593B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476672"/>
            <a:ext cx="3127077" cy="234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Волонтерка, яка рятувала тварин з охопленого вогнем Ірпеня отримала першу  Всеукраїнську зоозахисну премію - Інформатор Буча, Ірпінь, Гостомель">
            <a:extLst>
              <a:ext uri="{FF2B5EF4-FFF2-40B4-BE49-F238E27FC236}">
                <a16:creationId xmlns:a16="http://schemas.microsoft.com/office/drawing/2014/main" id="{CFA35751-1A4B-6272-22B8-1CCA9B5AA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694" y="3110755"/>
            <a:ext cx="3127077" cy="208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9654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5DFEE-29D8-1CF0-B169-AA4A82B59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A323549F-60AC-B9BC-DB54-175F351294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7048" y="-53559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Lawrence Kohlberg's 6 Stages of Moral Development - Owlcation">
            <a:extLst>
              <a:ext uri="{FF2B5EF4-FFF2-40B4-BE49-F238E27FC236}">
                <a16:creationId xmlns:a16="http://schemas.microsoft.com/office/drawing/2014/main" id="{62E77591-A037-074E-2931-04B5AD78E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548680"/>
            <a:ext cx="5082532" cy="508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97098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3564</TotalTime>
  <Words>414</Words>
  <Application>Microsoft Office PowerPoint</Application>
  <PresentationFormat>Широкий екран</PresentationFormat>
  <Paragraphs>32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George</vt:lpstr>
      <vt:lpstr>Times New Roman</vt:lpstr>
      <vt:lpstr>Тема Office</vt:lpstr>
      <vt:lpstr>Соціологія образів злочинців у кіномистецтві  Моральний розвиток особистості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 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Mariia Kulyk</cp:lastModifiedBy>
  <cp:revision>328</cp:revision>
  <dcterms:created xsi:type="dcterms:W3CDTF">2014-05-17T18:57:21Z</dcterms:created>
  <dcterms:modified xsi:type="dcterms:W3CDTF">2024-02-29T09:24:27Z</dcterms:modified>
</cp:coreProperties>
</file>