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5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F6E-BDF1-4CF8-A0D3-82B88F555B29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15EF-6F0C-4D0A-B7A5-58A0C2C9A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476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F6E-BDF1-4CF8-A0D3-82B88F555B29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15EF-6F0C-4D0A-B7A5-58A0C2C9A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66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F6E-BDF1-4CF8-A0D3-82B88F555B29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15EF-6F0C-4D0A-B7A5-58A0C2C9A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46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F6E-BDF1-4CF8-A0D3-82B88F555B29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15EF-6F0C-4D0A-B7A5-58A0C2C9A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29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F6E-BDF1-4CF8-A0D3-82B88F555B29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15EF-6F0C-4D0A-B7A5-58A0C2C9A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353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F6E-BDF1-4CF8-A0D3-82B88F555B29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15EF-6F0C-4D0A-B7A5-58A0C2C9A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365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F6E-BDF1-4CF8-A0D3-82B88F555B29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15EF-6F0C-4D0A-B7A5-58A0C2C9A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969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F6E-BDF1-4CF8-A0D3-82B88F555B29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15EF-6F0C-4D0A-B7A5-58A0C2C9A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7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F6E-BDF1-4CF8-A0D3-82B88F555B29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15EF-6F0C-4D0A-B7A5-58A0C2C9A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551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F6E-BDF1-4CF8-A0D3-82B88F555B29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15EF-6F0C-4D0A-B7A5-58A0C2C9A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2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F6E-BDF1-4CF8-A0D3-82B88F555B29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15EF-6F0C-4D0A-B7A5-58A0C2C9A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80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6F6E-BDF1-4CF8-A0D3-82B88F555B29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15EF-6F0C-4D0A-B7A5-58A0C2C9AF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28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6F8FB8-2047-45CC-AA81-4CC92E30D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3" y="-6826"/>
            <a:ext cx="10315997" cy="68648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2F465-E0C7-46C8-A71C-85FA83C72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526" y="378690"/>
            <a:ext cx="9144000" cy="1265527"/>
          </a:xfrm>
        </p:spPr>
        <p:txBody>
          <a:bodyPr/>
          <a:lstStyle/>
          <a:p>
            <a:r>
              <a:rPr lang="uk-UA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Генетика мікроорганізмів</a:t>
            </a:r>
          </a:p>
        </p:txBody>
      </p:sp>
    </p:spTree>
    <p:extLst>
      <p:ext uri="{BB962C8B-B14F-4D97-AF65-F5344CB8AC3E}">
        <p14:creationId xmlns:p14="http://schemas.microsoft.com/office/powerpoint/2010/main" val="94410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CA2654-4546-4293-BA3E-78D9659C1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4" y="422951"/>
            <a:ext cx="7264926" cy="6273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E93835-C00A-4052-90A2-49A509A75B47}"/>
              </a:ext>
            </a:extLst>
          </p:cNvPr>
          <p:cNvSpPr txBox="1"/>
          <p:nvPr/>
        </p:nvSpPr>
        <p:spPr>
          <a:xfrm>
            <a:off x="286327" y="212436"/>
            <a:ext cx="55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9207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A592B4-4F69-4611-A490-D8F7B3E77F07}"/>
              </a:ext>
            </a:extLst>
          </p:cNvPr>
          <p:cNvSpPr/>
          <p:nvPr/>
        </p:nvSpPr>
        <p:spPr>
          <a:xfrm>
            <a:off x="474946" y="371825"/>
            <a:ext cx="5213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ОРГАНІЗАЦІЯ ГЕНЕТИЧНОГО МАТЕРІАЛУ БАКТЕРІЙ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13B996-0589-4A18-B29D-A493DB9D974B}"/>
              </a:ext>
            </a:extLst>
          </p:cNvPr>
          <p:cNvSpPr/>
          <p:nvPr/>
        </p:nvSpPr>
        <p:spPr>
          <a:xfrm>
            <a:off x="225564" y="843447"/>
            <a:ext cx="62491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Плазміди</a:t>
            </a:r>
            <a:r>
              <a:rPr lang="uk-UA" dirty="0"/>
              <a:t> — </a:t>
            </a:r>
            <a:r>
              <a:rPr lang="uk-UA" dirty="0" err="1"/>
              <a:t>позахромосомні</a:t>
            </a:r>
            <a:r>
              <a:rPr lang="uk-UA" dirty="0"/>
              <a:t> генетичні елементи. Це невеликі, замкнені в кільце нитки ДНК з 1,5–400 тис. пар нуклеотидів. Плазміди можуть перебувати у цитоплазмі в автономному, вільному стані у вигляді однієї або кількох копій, тоді вони </a:t>
            </a:r>
            <a:r>
              <a:rPr lang="uk-UA" dirty="0" err="1"/>
              <a:t>реплікуються</a:t>
            </a:r>
            <a:r>
              <a:rPr lang="uk-UA" dirty="0"/>
              <a:t> незалежно від хромосоми. Плазміди також можуть бути вбудовані до складу хромосоми, тобто перебувати в інтегрованому стані (</a:t>
            </a:r>
            <a:r>
              <a:rPr lang="uk-UA" dirty="0" err="1"/>
              <a:t>епісоми</a:t>
            </a:r>
            <a:r>
              <a:rPr lang="uk-UA" dirty="0"/>
              <a:t>).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8452E3-CBB5-42D5-99B5-0B9F86F8E80C}"/>
              </a:ext>
            </a:extLst>
          </p:cNvPr>
          <p:cNvSpPr/>
          <p:nvPr/>
        </p:nvSpPr>
        <p:spPr>
          <a:xfrm>
            <a:off x="237472" y="3059899"/>
            <a:ext cx="6710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Профаг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моделлю</a:t>
            </a:r>
            <a:r>
              <a:rPr lang="ru-RU" dirty="0"/>
              <a:t> </a:t>
            </a:r>
            <a:r>
              <a:rPr lang="ru-RU" dirty="0" err="1"/>
              <a:t>плазміди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в автономному й </a:t>
            </a:r>
            <a:r>
              <a:rPr lang="ru-RU" dirty="0" err="1"/>
              <a:t>інтегрованому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і не є </a:t>
            </a:r>
            <a:r>
              <a:rPr lang="ru-RU" dirty="0" err="1"/>
              <a:t>обов’язковим</a:t>
            </a:r>
            <a:r>
              <a:rPr lang="ru-RU" dirty="0"/>
              <a:t> </a:t>
            </a:r>
            <a:r>
              <a:rPr lang="ru-RU" dirty="0" err="1"/>
              <a:t>генетичним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715663-4F68-41D7-907E-0F8D413103E9}"/>
              </a:ext>
            </a:extLst>
          </p:cNvPr>
          <p:cNvSpPr/>
          <p:nvPr/>
        </p:nvSpPr>
        <p:spPr>
          <a:xfrm>
            <a:off x="285982" y="4373419"/>
            <a:ext cx="72281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F-</a:t>
            </a:r>
            <a:r>
              <a:rPr lang="uk-UA" b="1" dirty="0"/>
              <a:t>плазміда, або статевий фактор </a:t>
            </a:r>
            <a:r>
              <a:rPr lang="uk-UA" dirty="0"/>
              <a:t>(фактор фертильності, плодовитості), має молекулярну масу близько 60·10</a:t>
            </a:r>
            <a:r>
              <a:rPr lang="uk-UA" baseline="30000" dirty="0"/>
              <a:t>6</a:t>
            </a:r>
            <a:r>
              <a:rPr lang="uk-UA" dirty="0"/>
              <a:t>, контролює синтез статевих ворсинок. Бактеріальна клітина, яка має </a:t>
            </a:r>
            <a:r>
              <a:rPr lang="en-US" dirty="0"/>
              <a:t>F-</a:t>
            </a:r>
            <a:r>
              <a:rPr lang="uk-UA" dirty="0"/>
              <a:t>плазміду, утворює </a:t>
            </a:r>
            <a:r>
              <a:rPr lang="uk-UA" dirty="0" err="1"/>
              <a:t>кон’югативні</a:t>
            </a:r>
            <a:r>
              <a:rPr lang="uk-UA" dirty="0"/>
              <a:t> ворсини, за допомогою яких встановлюється зв’язок між </a:t>
            </a:r>
            <a:r>
              <a:rPr lang="en-US" dirty="0"/>
              <a:t>F+ (</a:t>
            </a:r>
            <a:r>
              <a:rPr lang="uk-UA" dirty="0"/>
              <a:t>чоловічими) та </a:t>
            </a:r>
            <a:r>
              <a:rPr lang="en-US" dirty="0"/>
              <a:t>F– (</a:t>
            </a:r>
            <a:r>
              <a:rPr lang="uk-UA" dirty="0"/>
              <a:t>жіночими) клітинами і за якими відбувається передача генів під час </a:t>
            </a:r>
            <a:r>
              <a:rPr lang="uk-UA" dirty="0" err="1"/>
              <a:t>кон’югативного</a:t>
            </a:r>
            <a:r>
              <a:rPr lang="uk-UA" dirty="0"/>
              <a:t> процесу (аналог статевого процесу у бактерій).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CAB2DD-E60E-4427-B11C-3F0BB1DB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76" y="371825"/>
            <a:ext cx="5379289" cy="21127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ADA0D2-935F-44A6-A6DF-28A2178E0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36" y="3820392"/>
            <a:ext cx="4212029" cy="2358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5020FF-66AC-44AD-8CA4-BF807DB4FC35}"/>
              </a:ext>
            </a:extLst>
          </p:cNvPr>
          <p:cNvSpPr txBox="1"/>
          <p:nvPr/>
        </p:nvSpPr>
        <p:spPr>
          <a:xfrm>
            <a:off x="0" y="120073"/>
            <a:ext cx="47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5183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D1142D-D97A-47C1-B3CD-FBB784CBC755}"/>
              </a:ext>
            </a:extLst>
          </p:cNvPr>
          <p:cNvSpPr/>
          <p:nvPr/>
        </p:nvSpPr>
        <p:spPr>
          <a:xfrm>
            <a:off x="517235" y="575256"/>
            <a:ext cx="7232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/>
              <a:t>Бактеріоциногенні</a:t>
            </a:r>
            <a:r>
              <a:rPr lang="uk-UA" b="1" dirty="0"/>
              <a:t> плазміди </a:t>
            </a:r>
            <a:r>
              <a:rPr lang="uk-UA" dirty="0"/>
              <a:t>контролюють синтез антибіотичних речовин </a:t>
            </a:r>
            <a:r>
              <a:rPr lang="uk-UA" dirty="0" err="1"/>
              <a:t>бактеріоцинів</a:t>
            </a:r>
            <a:r>
              <a:rPr lang="uk-UA" dirty="0"/>
              <a:t>. Ці речовини згубно діють на бактерії того ж або близьких видів, які не мають фактора </a:t>
            </a:r>
            <a:r>
              <a:rPr lang="uk-UA" dirty="0" err="1"/>
              <a:t>бактеріоциногенності</a:t>
            </a:r>
            <a:r>
              <a:rPr lang="uk-UA" dirty="0"/>
              <a:t>. </a:t>
            </a:r>
            <a:r>
              <a:rPr lang="uk-UA" dirty="0" err="1"/>
              <a:t>Бактеріоцини</a:t>
            </a:r>
            <a:r>
              <a:rPr lang="uk-UA" dirty="0"/>
              <a:t> виявлено у багатьох бактерій — кишкових (</a:t>
            </a:r>
            <a:r>
              <a:rPr lang="uk-UA" dirty="0" err="1"/>
              <a:t>коліцини</a:t>
            </a:r>
            <a:r>
              <a:rPr lang="uk-UA" dirty="0"/>
              <a:t>), палички чуми (</a:t>
            </a:r>
            <a:r>
              <a:rPr lang="uk-UA" dirty="0" err="1"/>
              <a:t>пестицини</a:t>
            </a:r>
            <a:r>
              <a:rPr lang="uk-UA" dirty="0"/>
              <a:t>), стафілококів (</a:t>
            </a:r>
            <a:r>
              <a:rPr lang="uk-UA" dirty="0" err="1"/>
              <a:t>стафілоцини</a:t>
            </a:r>
            <a:r>
              <a:rPr lang="uk-UA" dirty="0"/>
              <a:t>) та ін.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BBF039-D0CB-4F6D-AF17-A642393A77B0}"/>
              </a:ext>
            </a:extLst>
          </p:cNvPr>
          <p:cNvSpPr/>
          <p:nvPr/>
        </p:nvSpPr>
        <p:spPr>
          <a:xfrm>
            <a:off x="517236" y="2329582"/>
            <a:ext cx="73429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R-</a:t>
            </a:r>
            <a:r>
              <a:rPr lang="uk-UA" b="1" dirty="0"/>
              <a:t>плазміда, фактор лікарської стійкості </a:t>
            </a:r>
            <a:r>
              <a:rPr lang="uk-UA" dirty="0"/>
              <a:t>— визначає стійкість бактерій до одного або багатьох лікарських препаратів. Передача </a:t>
            </a:r>
            <a:r>
              <a:rPr lang="en-US" dirty="0"/>
              <a:t>R-</a:t>
            </a:r>
            <a:r>
              <a:rPr lang="uk-UA" dirty="0"/>
              <a:t>плазмід від одних бактерій до інших спричинює їх широ89 </a:t>
            </a:r>
            <a:r>
              <a:rPr lang="uk-UA" dirty="0" err="1"/>
              <a:t>ке</a:t>
            </a:r>
            <a:r>
              <a:rPr lang="uk-UA" dirty="0"/>
              <a:t> розповсюдження не лише серед патогенних, а й умовно-патогенних бактерій завдяки тому, що їх наявність надає селективні переваги в умовах широкого застосування антибіотиків. У </a:t>
            </a:r>
            <a:r>
              <a:rPr lang="uk-UA" dirty="0" err="1"/>
              <a:t>грамнегативних</a:t>
            </a:r>
            <a:r>
              <a:rPr lang="uk-UA" dirty="0"/>
              <a:t> бактерій передача </a:t>
            </a:r>
            <a:r>
              <a:rPr lang="en-US" dirty="0"/>
              <a:t>R-</a:t>
            </a:r>
            <a:r>
              <a:rPr lang="uk-UA" dirty="0"/>
              <a:t>плазмід може здійснюватися при кон’югації, у грампозитивних — частіше шляхом трансдукції (перенос за допомогою помірного фага). </a:t>
            </a:r>
          </a:p>
          <a:p>
            <a:pPr algn="just"/>
            <a:endParaRPr lang="uk-UA" dirty="0"/>
          </a:p>
          <a:p>
            <a:pPr algn="just"/>
            <a:r>
              <a:rPr lang="uk-UA" b="1" dirty="0" err="1"/>
              <a:t>Транспозони</a:t>
            </a:r>
            <a:r>
              <a:rPr lang="uk-UA" dirty="0"/>
              <a:t> — це послідовності кількох тисяч пар нуклеотидів, які несуть генетичну інформацію для транспозиції — переміщення всередині бактеріальної хромосоми або з хромосоми на плазміди й навпаки.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34795-8F43-47F4-A8A5-F61F91A07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418" y="577076"/>
            <a:ext cx="3917084" cy="5383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63AE5-6DF6-4BB4-9FE1-810737DD4233}"/>
              </a:ext>
            </a:extLst>
          </p:cNvPr>
          <p:cNvSpPr txBox="1"/>
          <p:nvPr/>
        </p:nvSpPr>
        <p:spPr>
          <a:xfrm>
            <a:off x="92364" y="166255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3411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FB81F4-96F9-4C6A-A272-20F377C25F28}"/>
              </a:ext>
            </a:extLst>
          </p:cNvPr>
          <p:cNvSpPr/>
          <p:nvPr/>
        </p:nvSpPr>
        <p:spPr>
          <a:xfrm>
            <a:off x="258618" y="1065150"/>
            <a:ext cx="5449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Is-</a:t>
            </a:r>
            <a:r>
              <a:rPr lang="uk-UA" b="1" dirty="0"/>
              <a:t>послідовності </a:t>
            </a:r>
            <a:r>
              <a:rPr lang="uk-UA" dirty="0"/>
              <a:t>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insertion — </a:t>
            </a:r>
            <a:r>
              <a:rPr lang="uk-UA" dirty="0"/>
              <a:t>вставка, </a:t>
            </a:r>
            <a:r>
              <a:rPr lang="en-US" dirty="0"/>
              <a:t>sequence — </a:t>
            </a:r>
            <a:r>
              <a:rPr lang="uk-UA" dirty="0"/>
              <a:t>послідовність) — це фрагменти ДНК довжиною в 100 і більше пар нуклеотидів, які містять інформацію лише для транспозиції, переміщення в різні ділянки ДНК. При переміщенні </a:t>
            </a:r>
            <a:r>
              <a:rPr lang="en-US" dirty="0"/>
              <a:t>Is-</a:t>
            </a:r>
            <a:r>
              <a:rPr lang="uk-UA" dirty="0"/>
              <a:t>послідовностей змінюється функціонування хромосомних генів — вони можуть </a:t>
            </a:r>
            <a:r>
              <a:rPr lang="uk-UA" dirty="0" err="1"/>
              <a:t>інактивуватися</a:t>
            </a:r>
            <a:r>
              <a:rPr lang="uk-UA" dirty="0"/>
              <a:t> або ж </a:t>
            </a:r>
            <a:r>
              <a:rPr lang="uk-UA" dirty="0" err="1"/>
              <a:t>експресуватися</a:t>
            </a:r>
            <a:r>
              <a:rPr lang="uk-UA" dirty="0"/>
              <a:t>, в них можуть виникати мутації.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Отже, у бактерій генетичний матеріал організовано відповідно до </a:t>
            </a:r>
            <a:r>
              <a:rPr lang="uk-UA" dirty="0" err="1"/>
              <a:t>загальнобіологічних</a:t>
            </a:r>
            <a:r>
              <a:rPr lang="uk-UA" dirty="0"/>
              <a:t> закономірностей, але є деякі відмінності: функцію матеріальної основи спадковості деяких вірусів можуть виконувати РНК, у генетичних процесах у бактерій важливу роль можуть відігравати </a:t>
            </a:r>
            <a:r>
              <a:rPr lang="uk-UA" dirty="0" err="1"/>
              <a:t>позахромосомні</a:t>
            </a:r>
            <a:r>
              <a:rPr lang="uk-UA" dirty="0"/>
              <a:t> фактори — плазміди, </a:t>
            </a:r>
            <a:r>
              <a:rPr lang="uk-UA" dirty="0" err="1"/>
              <a:t>транспозони</a:t>
            </a:r>
            <a:r>
              <a:rPr lang="uk-UA" dirty="0"/>
              <a:t>, </a:t>
            </a:r>
            <a:r>
              <a:rPr lang="en-US" dirty="0"/>
              <a:t>Is-</a:t>
            </a:r>
            <a:r>
              <a:rPr lang="uk-UA" dirty="0"/>
              <a:t>послідовності.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8AB654-61A2-4B7A-B351-7F560246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345" y="1065150"/>
            <a:ext cx="5902037" cy="3246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FB5BE-7C1D-4745-9161-C3556D54CC2B}"/>
              </a:ext>
            </a:extLst>
          </p:cNvPr>
          <p:cNvSpPr txBox="1"/>
          <p:nvPr/>
        </p:nvSpPr>
        <p:spPr>
          <a:xfrm>
            <a:off x="147782" y="212436"/>
            <a:ext cx="88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42178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477BA0-D3D6-44D1-AA6D-D2F093EB7507}"/>
              </a:ext>
            </a:extLst>
          </p:cNvPr>
          <p:cNvSpPr/>
          <p:nvPr/>
        </p:nvSpPr>
        <p:spPr>
          <a:xfrm>
            <a:off x="544945" y="4180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/>
              <a:t>МУТАЦІЙНА Й АДАПТИВНА ФОРМИ МІНЛИВОСТІ МІКРООРГАНІЗМІВ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8EB0A4-632C-4225-971E-8BDAAF0D16A1}"/>
              </a:ext>
            </a:extLst>
          </p:cNvPr>
          <p:cNvSpPr/>
          <p:nvPr/>
        </p:nvSpPr>
        <p:spPr>
          <a:xfrm>
            <a:off x="286327" y="1295294"/>
            <a:ext cx="73706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Мутаційна мінливість </a:t>
            </a:r>
          </a:p>
          <a:p>
            <a:pPr algn="just"/>
            <a:r>
              <a:rPr lang="uk-UA" b="1" dirty="0"/>
              <a:t>Мутації </a:t>
            </a:r>
            <a:r>
              <a:rPr lang="uk-UA" dirty="0"/>
              <a:t>— швидкі, ненаправлені, випадкові зміни властивостей мікроорганізмів, пов’язані зі змінами в генотипі. Їх умовно поділяють на спонтанні та індуковані.</a:t>
            </a:r>
          </a:p>
          <a:p>
            <a:pPr algn="just"/>
            <a:r>
              <a:rPr lang="uk-UA" b="1" dirty="0"/>
              <a:t>Спонтанні мутації </a:t>
            </a:r>
            <a:r>
              <a:rPr lang="uk-UA" dirty="0"/>
              <a:t>відбуваються з невеликою частотою (10–4_10–10). </a:t>
            </a:r>
          </a:p>
          <a:p>
            <a:pPr algn="just"/>
            <a:r>
              <a:rPr lang="uk-UA" dirty="0"/>
              <a:t>Вони виникають під впливом різноманітних причин: мутагенного фону випромінювань, помилок у реплікації нуклеїнових кислот, включення в бактеріальну хромосому плазмід, </a:t>
            </a:r>
            <a:r>
              <a:rPr lang="uk-UA" dirty="0" err="1"/>
              <a:t>транспозонів</a:t>
            </a:r>
            <a:r>
              <a:rPr lang="uk-UA" dirty="0"/>
              <a:t>, </a:t>
            </a:r>
            <a:r>
              <a:rPr lang="en-US" dirty="0"/>
              <a:t>Is-</a:t>
            </a:r>
            <a:r>
              <a:rPr lang="uk-UA" dirty="0"/>
              <a:t>послідовностей тощо. </a:t>
            </a:r>
            <a:r>
              <a:rPr lang="uk-UA" b="1" dirty="0"/>
              <a:t>Індуковані мутації </a:t>
            </a:r>
            <a:r>
              <a:rPr lang="uk-UA" dirty="0"/>
              <a:t>виникають під впливом мутагенних факторів (рентгенівське, </a:t>
            </a:r>
            <a:r>
              <a:rPr lang="el-GR" dirty="0"/>
              <a:t>γ-, </a:t>
            </a:r>
            <a:r>
              <a:rPr lang="uk-UA" dirty="0"/>
              <a:t>ультрафіолетове випромінювання, дія </a:t>
            </a:r>
            <a:r>
              <a:rPr lang="uk-UA" dirty="0" err="1"/>
              <a:t>радіоміметиків</a:t>
            </a:r>
            <a:r>
              <a:rPr lang="uk-UA" dirty="0"/>
              <a:t>) з більшою частотою (10–4–10–2). Мутагени не мають специфічної дії, можуть спричинювати мутаційні зміни в різних генах із різними наслідками. </a:t>
            </a:r>
          </a:p>
          <a:p>
            <a:pPr algn="just"/>
            <a:r>
              <a:rPr lang="uk-UA" dirty="0"/>
              <a:t>Мутації можуть бути нейтральними (не виявляються у фенотипі), умовно-летальними та летальними (з повною втратою життєздатності). Внаслідок мутацій змінюються властивості мікроорганізмів, наприклад, здатність продукувати певні ферменти, чутливість до лікарських препаратів тощо.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0CADA9-F3D3-4DA4-B2F8-955D6BEB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32" y="1400393"/>
            <a:ext cx="4228377" cy="2813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C61DD1-DBF3-4438-AF1E-B4FF6527FFB1}"/>
              </a:ext>
            </a:extLst>
          </p:cNvPr>
          <p:cNvSpPr txBox="1"/>
          <p:nvPr/>
        </p:nvSpPr>
        <p:spPr>
          <a:xfrm>
            <a:off x="193964" y="249382"/>
            <a:ext cx="5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5842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E7073D-47D6-4BD9-B917-9DD325F0D808}"/>
              </a:ext>
            </a:extLst>
          </p:cNvPr>
          <p:cNvSpPr/>
          <p:nvPr/>
        </p:nvSpPr>
        <p:spPr>
          <a:xfrm>
            <a:off x="655782" y="105577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Адаптивна мінливість </a:t>
            </a:r>
          </a:p>
          <a:p>
            <a:endParaRPr lang="uk-UA" b="1" dirty="0"/>
          </a:p>
          <a:p>
            <a:pPr algn="just"/>
            <a:r>
              <a:rPr lang="uk-UA" b="1" dirty="0"/>
              <a:t>Адаптивна мінливість (модифікаційна) </a:t>
            </a:r>
            <a:r>
              <a:rPr lang="uk-UA" dirty="0"/>
              <a:t>— це фенотипічні зміни ознак мікроорганізмів, які не супроводжуються змінами структури </a:t>
            </a:r>
            <a:r>
              <a:rPr lang="uk-UA" dirty="0" err="1"/>
              <a:t>геному</a:t>
            </a:r>
            <a:r>
              <a:rPr lang="uk-UA" dirty="0"/>
              <a:t> і незабаром втрачаються. Вони є пристосувальними у відповідь на мінливі умови навколишнього середовища і зумовлені індукцією або репресією відповідних генів. </a:t>
            </a:r>
          </a:p>
          <a:p>
            <a:pPr algn="just"/>
            <a:r>
              <a:rPr lang="uk-UA" dirty="0"/>
              <a:t>Яскравим прикладом модифікації може служити утворення під впливом пеніциліну </a:t>
            </a:r>
            <a:r>
              <a:rPr lang="en-US" dirty="0"/>
              <a:t>L-</a:t>
            </a:r>
            <a:r>
              <a:rPr lang="uk-UA" dirty="0"/>
              <a:t>форм бактерій, здатних </a:t>
            </a:r>
            <a:r>
              <a:rPr lang="uk-UA" dirty="0" err="1"/>
              <a:t>реверсувати</a:t>
            </a:r>
            <a:r>
              <a:rPr lang="uk-UA" dirty="0"/>
              <a:t> у початкову форму після припинення дії пеніциліну. </a:t>
            </a:r>
          </a:p>
          <a:p>
            <a:pPr algn="just"/>
            <a:r>
              <a:rPr lang="uk-UA" dirty="0"/>
              <a:t>Модифікаційні зміни не успадковуються, тому що не пов’язані зі структурними змінами генотипу.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8EBDF5-D333-4234-8C2C-D746FBE1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318" y="1466705"/>
            <a:ext cx="5156688" cy="3650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593F0-56FB-4F2B-BC49-066D8DF8EC8E}"/>
              </a:ext>
            </a:extLst>
          </p:cNvPr>
          <p:cNvSpPr txBox="1"/>
          <p:nvPr/>
        </p:nvSpPr>
        <p:spPr>
          <a:xfrm>
            <a:off x="184727" y="184727"/>
            <a:ext cx="57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607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5A9AD6-5C54-426A-8A59-3C1528D40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6" y="332512"/>
            <a:ext cx="2373744" cy="6412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9FBB60-5B0F-4882-A97F-8B58BC7CC547}"/>
              </a:ext>
            </a:extLst>
          </p:cNvPr>
          <p:cNvSpPr txBox="1"/>
          <p:nvPr/>
        </p:nvSpPr>
        <p:spPr>
          <a:xfrm>
            <a:off x="323273" y="332512"/>
            <a:ext cx="55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6651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69814C-9326-4739-A25B-073EBF306217}"/>
              </a:ext>
            </a:extLst>
          </p:cNvPr>
          <p:cNvSpPr/>
          <p:nvPr/>
        </p:nvSpPr>
        <p:spPr>
          <a:xfrm>
            <a:off x="503636" y="1064553"/>
            <a:ext cx="4037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КОМБІНАТИВНА ФОРМА МІНЛИВОСТІ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52B782-3E5B-4EE3-83F8-17FE282BEA34}"/>
              </a:ext>
            </a:extLst>
          </p:cNvPr>
          <p:cNvSpPr/>
          <p:nvPr/>
        </p:nvSpPr>
        <p:spPr>
          <a:xfrm>
            <a:off x="309273" y="249692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/>
              <a:t>Трансформація </a:t>
            </a:r>
            <a:r>
              <a:rPr lang="uk-UA" dirty="0"/>
              <a:t>— перетворення одного різновиду бактерій в інший у результаті безпосередньої передачі фрагмента ДНК від клітини-донора до клітини-реципієнта. Трансформацію було відкрито Ф. </a:t>
            </a:r>
            <a:r>
              <a:rPr lang="uk-UA" dirty="0" err="1"/>
              <a:t>Гріффітсом</a:t>
            </a:r>
            <a:r>
              <a:rPr lang="uk-UA" dirty="0"/>
              <a:t> (1928) у дослідах зараження </a:t>
            </a:r>
            <a:r>
              <a:rPr lang="uk-UA" dirty="0" err="1"/>
              <a:t>мишей</a:t>
            </a:r>
            <a:r>
              <a:rPr lang="uk-UA" dirty="0"/>
              <a:t> сумішшю </a:t>
            </a:r>
            <a:r>
              <a:rPr lang="uk-UA" dirty="0" err="1"/>
              <a:t>безкапсульного</a:t>
            </a:r>
            <a:r>
              <a:rPr lang="uk-UA" dirty="0"/>
              <a:t>, тому </a:t>
            </a:r>
            <a:r>
              <a:rPr lang="uk-UA" dirty="0" err="1"/>
              <a:t>авірулентного</a:t>
            </a:r>
            <a:r>
              <a:rPr lang="uk-UA" dirty="0"/>
              <a:t>, </a:t>
            </a:r>
            <a:r>
              <a:rPr lang="uk-UA" dirty="0" err="1"/>
              <a:t>пневмокока</a:t>
            </a:r>
            <a:r>
              <a:rPr lang="uk-UA" dirty="0"/>
              <a:t> </a:t>
            </a:r>
            <a:r>
              <a:rPr lang="en-US" dirty="0"/>
              <a:t>II </a:t>
            </a:r>
            <a:r>
              <a:rPr lang="uk-UA" dirty="0"/>
              <a:t>типу з капсульним, вірулентним, але вбитим нагріванням </a:t>
            </a:r>
            <a:r>
              <a:rPr lang="uk-UA" dirty="0" err="1"/>
              <a:t>пневмококом</a:t>
            </a:r>
            <a:r>
              <a:rPr lang="uk-UA" dirty="0"/>
              <a:t> ІІІ типу.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3FA38E-DD99-4415-B288-E6A9BE5B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546" y="902468"/>
            <a:ext cx="5477454" cy="5701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50E7C4-E4BF-4A90-8619-58B8E0045F74}"/>
              </a:ext>
            </a:extLst>
          </p:cNvPr>
          <p:cNvSpPr txBox="1"/>
          <p:nvPr/>
        </p:nvSpPr>
        <p:spPr>
          <a:xfrm>
            <a:off x="166255" y="212436"/>
            <a:ext cx="45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793613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68DCEB-A154-4E64-AA46-E34BA7CE5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1" y="371867"/>
            <a:ext cx="7204276" cy="18655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A9366-787D-42A3-A264-0EEDD7568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37405"/>
            <a:ext cx="4765839" cy="44385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12B826-A1DB-4370-9717-C8B15812B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215" y="519440"/>
            <a:ext cx="3857624" cy="21877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57379E-5180-4C2C-B445-B3608E9F1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218" y="3618490"/>
            <a:ext cx="4012911" cy="2469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521C8-3D72-44D8-99CA-03333C51C677}"/>
              </a:ext>
            </a:extLst>
          </p:cNvPr>
          <p:cNvSpPr txBox="1"/>
          <p:nvPr/>
        </p:nvSpPr>
        <p:spPr>
          <a:xfrm>
            <a:off x="120161" y="175491"/>
            <a:ext cx="43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12685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6E486-6136-45FF-9608-746504D3A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3" y="509039"/>
            <a:ext cx="6200169" cy="15911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D583C3-3985-4740-9479-47F730361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59" y="2335789"/>
            <a:ext cx="6200168" cy="41109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EE8676-A50A-4BF6-A3A0-848961BD9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436" y="1619942"/>
            <a:ext cx="4089158" cy="2721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8BF593-A40E-4904-8A7C-261E3143CBDB}"/>
              </a:ext>
            </a:extLst>
          </p:cNvPr>
          <p:cNvSpPr txBox="1"/>
          <p:nvPr/>
        </p:nvSpPr>
        <p:spPr>
          <a:xfrm>
            <a:off x="249382" y="129309"/>
            <a:ext cx="80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4684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53DA69-0E60-43C6-935B-1C045C17F707}"/>
              </a:ext>
            </a:extLst>
          </p:cNvPr>
          <p:cNvSpPr/>
          <p:nvPr/>
        </p:nvSpPr>
        <p:spPr>
          <a:xfrm>
            <a:off x="461819" y="9260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/>
              <a:t>Генетика мікроорганізмів </a:t>
            </a:r>
            <a:r>
              <a:rPr lang="uk-UA" dirty="0"/>
              <a:t>— наука про закони спадковості і мінливості мікроорганізмів, тобто про те, як успадковуються ознаки у мікроорганізмів і відбувається їхня зміна.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942C33-5FC3-4133-ABB0-B9AF13302D13}"/>
              </a:ext>
            </a:extLst>
          </p:cNvPr>
          <p:cNvSpPr/>
          <p:nvPr/>
        </p:nvSpPr>
        <p:spPr>
          <a:xfrm>
            <a:off x="461819" y="208997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/>
              <a:t>Генетика мікроорганізмів пройшла у своєму розвитку </a:t>
            </a:r>
            <a:r>
              <a:rPr lang="uk-UA" b="1" dirty="0"/>
              <a:t>3 етапи.</a:t>
            </a:r>
            <a:r>
              <a:rPr lang="uk-UA" dirty="0"/>
              <a:t> </a:t>
            </a:r>
          </a:p>
          <a:p>
            <a:pPr algn="just"/>
            <a:r>
              <a:rPr lang="uk-UA" dirty="0"/>
              <a:t>Перший етап (друга половина </a:t>
            </a:r>
            <a:r>
              <a:rPr lang="en-US" dirty="0"/>
              <a:t>XIX </a:t>
            </a:r>
            <a:r>
              <a:rPr lang="uk-UA" dirty="0"/>
              <a:t>ст.) характеризується становленням наукової мікробіології, описанням видів мікроорганізмів, одержанням перших даних про мінливість мікробів. </a:t>
            </a:r>
          </a:p>
          <a:p>
            <a:pPr algn="just"/>
            <a:r>
              <a:rPr lang="ru-RU" dirty="0"/>
              <a:t>На другому </a:t>
            </a:r>
            <a:r>
              <a:rPr lang="ru-RU" dirty="0" err="1"/>
              <a:t>етапі</a:t>
            </a:r>
            <a:r>
              <a:rPr lang="ru-RU" dirty="0"/>
              <a:t> (перша половина XX ст.)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 про </a:t>
            </a:r>
            <a:r>
              <a:rPr lang="ru-RU" dirty="0" err="1"/>
              <a:t>мінливість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,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на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r>
              <a:rPr lang="ru-RU" dirty="0"/>
              <a:t>. </a:t>
            </a:r>
          </a:p>
          <a:p>
            <a:pPr algn="just"/>
            <a:r>
              <a:rPr lang="uk-UA" dirty="0"/>
              <a:t>Третій (сучасний) етап розвитку генетики мікроорганізмів розпочинається з 1944 р., коли була опублікована робота О. </a:t>
            </a:r>
            <a:r>
              <a:rPr lang="uk-UA" dirty="0" err="1"/>
              <a:t>Ейвері</a:t>
            </a:r>
            <a:r>
              <a:rPr lang="uk-UA" dirty="0"/>
              <a:t>, К. Мак-</a:t>
            </a:r>
            <a:r>
              <a:rPr lang="uk-UA" dirty="0" err="1"/>
              <a:t>Лауда</a:t>
            </a:r>
            <a:r>
              <a:rPr lang="uk-UA" dirty="0"/>
              <a:t> і К. Мак-Карті, де вперше було експериментально доведено генетичну роль ДНК.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11D7AF-EB06-41BD-A263-A51E0614F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000" y="630535"/>
            <a:ext cx="4500000" cy="577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2CA33-FDCA-4F46-A137-48E8A3FED06B}"/>
              </a:ext>
            </a:extLst>
          </p:cNvPr>
          <p:cNvSpPr txBox="1"/>
          <p:nvPr/>
        </p:nvSpPr>
        <p:spPr>
          <a:xfrm>
            <a:off x="249382" y="258618"/>
            <a:ext cx="415636" cy="37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827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EA3F6F-A3D6-4CEB-AE9E-D1C64F2EEB4F}"/>
              </a:ext>
            </a:extLst>
          </p:cNvPr>
          <p:cNvSpPr/>
          <p:nvPr/>
        </p:nvSpPr>
        <p:spPr>
          <a:xfrm>
            <a:off x="476698" y="427243"/>
            <a:ext cx="552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ПРАКТИЧНЕ ЗНАЧЕННЯ ГЕНЕТИКИ МІКРООРГАНІЗМІВ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690DB0-C749-449A-A5F9-26A92516D877}"/>
              </a:ext>
            </a:extLst>
          </p:cNvPr>
          <p:cNvSpPr/>
          <p:nvPr/>
        </p:nvSpPr>
        <p:spPr>
          <a:xfrm>
            <a:off x="314037" y="146213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/>
              <a:t>Вчення про генетику мікроорганізмів стало основою формування молекулярної біології і молекулярної генетики, встановлення фундаментальних законів успадкування і мінливості, організації матеріальної основи спадковості. Знання механізмів спадковості і мінливості у мікроорганізмів відіграє важливу роль у розумінні утворення нових різновидів мікроорганізмів, у тому числі й патогенних для людини, під впливом взаємодії з макроорганізмом, його імунною системою, фагами, антибіотиками й антимікробними хіміопрепаратами.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F0D006-6B59-4A32-876E-F32F228AC759}"/>
              </a:ext>
            </a:extLst>
          </p:cNvPr>
          <p:cNvSpPr/>
          <p:nvPr/>
        </p:nvSpPr>
        <p:spPr>
          <a:xfrm>
            <a:off x="406400" y="4703818"/>
            <a:ext cx="7102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Досягнення</a:t>
            </a:r>
            <a:r>
              <a:rPr lang="ru-RU" dirty="0"/>
              <a:t> генетики </a:t>
            </a:r>
            <a:r>
              <a:rPr lang="ru-RU" dirty="0" err="1"/>
              <a:t>мікроорганізмів</a:t>
            </a:r>
            <a:r>
              <a:rPr lang="ru-RU" dirty="0"/>
              <a:t> дозволили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науки і практики — </a:t>
            </a:r>
            <a:r>
              <a:rPr lang="ru-RU" dirty="0" err="1"/>
              <a:t>генну</a:t>
            </a:r>
            <a:r>
              <a:rPr lang="ru-RU" dirty="0"/>
              <a:t> </a:t>
            </a:r>
            <a:r>
              <a:rPr lang="ru-RU" dirty="0" err="1"/>
              <a:t>інженерію</a:t>
            </a:r>
            <a:r>
              <a:rPr lang="ru-RU" dirty="0"/>
              <a:t>, яка 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конструюванням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генетичних</a:t>
            </a:r>
            <a:r>
              <a:rPr lang="ru-RU" dirty="0"/>
              <a:t> структур за </a:t>
            </a:r>
            <a:r>
              <a:rPr lang="ru-RU" dirty="0" err="1"/>
              <a:t>рахунок</a:t>
            </a:r>
            <a:r>
              <a:rPr lang="ru-RU" dirty="0"/>
              <a:t> штучного </a:t>
            </a:r>
            <a:r>
              <a:rPr lang="ru-RU" dirty="0" err="1"/>
              <a:t>комбінування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D78B14-C9A4-4BE9-B2BD-34836187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999" y="588802"/>
            <a:ext cx="5531001" cy="3680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D30220-3EBF-4C43-9161-7E16A8C1611F}"/>
              </a:ext>
            </a:extLst>
          </p:cNvPr>
          <p:cNvSpPr txBox="1"/>
          <p:nvPr/>
        </p:nvSpPr>
        <p:spPr>
          <a:xfrm>
            <a:off x="147782" y="175491"/>
            <a:ext cx="60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63380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B53FA2-EA9A-4CA6-9493-0EE4457D6A5A}"/>
              </a:ext>
            </a:extLst>
          </p:cNvPr>
          <p:cNvSpPr/>
          <p:nvPr/>
        </p:nvSpPr>
        <p:spPr>
          <a:xfrm>
            <a:off x="1634836" y="233326"/>
            <a:ext cx="832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Утворення</a:t>
            </a:r>
            <a:r>
              <a:rPr lang="ru-RU" dirty="0"/>
              <a:t> генно-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таких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кроків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332910-190F-468B-B33E-1EA4A8CE1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58" y="603474"/>
            <a:ext cx="5504060" cy="6021200"/>
          </a:xfrm>
          <a:prstGeom prst="rect">
            <a:avLst/>
          </a:prstGeom>
        </p:spPr>
      </p:pic>
      <p:sp>
        <p:nvSpPr>
          <p:cNvPr id="4" name="Солнце 3">
            <a:extLst>
              <a:ext uri="{FF2B5EF4-FFF2-40B4-BE49-F238E27FC236}">
                <a16:creationId xmlns:a16="http://schemas.microsoft.com/office/drawing/2014/main" id="{448367F9-CFFA-4C77-BB30-5B03869D5670}"/>
              </a:ext>
            </a:extLst>
          </p:cNvPr>
          <p:cNvSpPr/>
          <p:nvPr/>
        </p:nvSpPr>
        <p:spPr>
          <a:xfrm>
            <a:off x="286327" y="6437745"/>
            <a:ext cx="341746" cy="30376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2AAA-7DBC-49DE-825A-FBB37BB9BE4C}"/>
              </a:ext>
            </a:extLst>
          </p:cNvPr>
          <p:cNvSpPr txBox="1"/>
          <p:nvPr/>
        </p:nvSpPr>
        <p:spPr>
          <a:xfrm>
            <a:off x="628073" y="350982"/>
            <a:ext cx="59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8213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3049D0-9453-4008-95BD-7EE1F8AEE087}"/>
              </a:ext>
            </a:extLst>
          </p:cNvPr>
          <p:cNvSpPr/>
          <p:nvPr/>
        </p:nvSpPr>
        <p:spPr>
          <a:xfrm>
            <a:off x="564934" y="482662"/>
            <a:ext cx="5683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КЛАСИФІКАЦІЯ ФОРМ МІНЛИВОСТІ МІКРООРГАНІЗМІВ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84619B-21CC-40BE-B994-2B8425C25148}"/>
              </a:ext>
            </a:extLst>
          </p:cNvPr>
          <p:cNvSpPr/>
          <p:nvPr/>
        </p:nvSpPr>
        <p:spPr>
          <a:xfrm>
            <a:off x="138544" y="1203925"/>
            <a:ext cx="84050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мікроорганізмів (бактерій) мінливість морфологічних властивостей (гетероморфізм) часто буває у разі старіння  культури і під впливом дії несприятливих факторів. </a:t>
            </a:r>
          </a:p>
          <a:p>
            <a:pPr algn="just"/>
            <a:r>
              <a:rPr lang="uk-UA" dirty="0"/>
              <a:t>Бактерії можуть змінювати розміри та форму, втрачати рухливість, вкриватися капсулою або втрачати її тощо. Приклад мінливості </a:t>
            </a:r>
            <a:r>
              <a:rPr lang="uk-UA" dirty="0" err="1"/>
              <a:t>тинкторіальних</a:t>
            </a:r>
            <a:r>
              <a:rPr lang="uk-UA" dirty="0"/>
              <a:t> властивостей — забарвлення звичайно </a:t>
            </a:r>
            <a:r>
              <a:rPr lang="uk-UA" dirty="0" err="1"/>
              <a:t>грамнегативних</a:t>
            </a:r>
            <a:r>
              <a:rPr lang="uk-UA" dirty="0"/>
              <a:t> гонококів грампозитивно при хронічній гонореї у випадку тривалого лікування, поява </a:t>
            </a:r>
            <a:r>
              <a:rPr lang="uk-UA" dirty="0" err="1"/>
              <a:t>кислотопіддатливих</a:t>
            </a:r>
            <a:r>
              <a:rPr lang="uk-UA" dirty="0"/>
              <a:t> форм мікобактерій тощо. </a:t>
            </a:r>
          </a:p>
          <a:p>
            <a:pPr algn="just"/>
            <a:r>
              <a:rPr lang="uk-UA" dirty="0"/>
              <a:t>Найяскравішою формою мінливості бактерій зі зміною багатьох властивостей є </a:t>
            </a:r>
            <a:r>
              <a:rPr lang="en-US" dirty="0"/>
              <a:t>S-R-</a:t>
            </a:r>
            <a:r>
              <a:rPr lang="uk-UA" dirty="0"/>
              <a:t>дисоціація, яка виявляється перш за все в зміні морфології колоній, тобто в зміні </a:t>
            </a:r>
            <a:r>
              <a:rPr lang="uk-UA" dirty="0" err="1"/>
              <a:t>культуральних</a:t>
            </a:r>
            <a:r>
              <a:rPr lang="uk-UA" dirty="0"/>
              <a:t> властивостей бактерій. Явище дисоціації було відкрито Полем де </a:t>
            </a:r>
            <a:r>
              <a:rPr lang="uk-UA" dirty="0" err="1"/>
              <a:t>Крюї</a:t>
            </a:r>
            <a:r>
              <a:rPr lang="uk-UA" dirty="0"/>
              <a:t>, а потім детально вивчено у працях </a:t>
            </a:r>
            <a:r>
              <a:rPr lang="uk-UA" dirty="0" err="1"/>
              <a:t>Дж</a:t>
            </a:r>
            <a:r>
              <a:rPr lang="uk-UA" dirty="0"/>
              <a:t>. </a:t>
            </a:r>
            <a:r>
              <a:rPr lang="uk-UA" dirty="0" err="1"/>
              <a:t>Аркрайта</a:t>
            </a:r>
            <a:r>
              <a:rPr lang="uk-UA" dirty="0"/>
              <a:t>. </a:t>
            </a:r>
            <a:r>
              <a:rPr lang="en-US" dirty="0"/>
              <a:t>S-R-</a:t>
            </a:r>
            <a:r>
              <a:rPr lang="uk-UA" dirty="0"/>
              <a:t>дисоціація виникає спонтанно і зовні помітна як поява двох типів колоній. Колонії одного типу, </a:t>
            </a:r>
            <a:r>
              <a:rPr lang="en-US" dirty="0"/>
              <a:t>R-</a:t>
            </a:r>
            <a:r>
              <a:rPr lang="uk-UA" dirty="0"/>
              <a:t>колонії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rough — </a:t>
            </a:r>
            <a:r>
              <a:rPr lang="uk-UA" dirty="0"/>
              <a:t>шорсткий), характеризуються нерівними краями і шорсткою поверхнею, мають більші розміри. Другий тип, </a:t>
            </a:r>
            <a:r>
              <a:rPr lang="en-US" dirty="0"/>
              <a:t>S-</a:t>
            </a:r>
            <a:r>
              <a:rPr lang="uk-UA" dirty="0"/>
              <a:t>колонії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ru-RU" dirty="0" err="1"/>
              <a:t>smooth</a:t>
            </a:r>
            <a:r>
              <a:rPr lang="ru-RU" dirty="0"/>
              <a:t> — гладенький),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круглу</a:t>
            </a:r>
            <a:r>
              <a:rPr lang="ru-RU" dirty="0"/>
              <a:t> форму і </a:t>
            </a:r>
            <a:r>
              <a:rPr lang="ru-RU" dirty="0" err="1"/>
              <a:t>гладеньку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табл.  представлено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S- та </a:t>
            </a:r>
            <a:r>
              <a:rPr lang="ru-RU" dirty="0" err="1"/>
              <a:t>Rколоній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2C2C13-5D37-4A17-8F39-D7AEA03D9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636" y="1910339"/>
            <a:ext cx="3648364" cy="2427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7452D3-1421-4272-96E5-033E0430B899}"/>
              </a:ext>
            </a:extLst>
          </p:cNvPr>
          <p:cNvSpPr txBox="1"/>
          <p:nvPr/>
        </p:nvSpPr>
        <p:spPr>
          <a:xfrm>
            <a:off x="230909" y="184727"/>
            <a:ext cx="33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67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AF9A8E-AE6F-453C-8E10-E4D55CFD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90" y="309093"/>
            <a:ext cx="7089820" cy="6239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2B2481-A209-491C-B8E9-E3D95C0E7708}"/>
              </a:ext>
            </a:extLst>
          </p:cNvPr>
          <p:cNvSpPr txBox="1"/>
          <p:nvPr/>
        </p:nvSpPr>
        <p:spPr>
          <a:xfrm>
            <a:off x="212436" y="309093"/>
            <a:ext cx="38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5805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865580-08F0-4985-896F-5436B4C25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418" y="177312"/>
            <a:ext cx="7012546" cy="59307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36A550-4D71-458D-8166-D2E373AFF684}"/>
              </a:ext>
            </a:extLst>
          </p:cNvPr>
          <p:cNvSpPr/>
          <p:nvPr/>
        </p:nvSpPr>
        <p:spPr>
          <a:xfrm>
            <a:off x="64655" y="5916290"/>
            <a:ext cx="12062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Діапазон мінливості може бути різноманітним, переважно внутрішньовидова неспадкова і спадкова форми мінливості, проте еволюційний процес триває й нині, хоча часто може бути непомітним.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17C63-298E-4C47-B98A-AB2EC8AF5AC7}"/>
              </a:ext>
            </a:extLst>
          </p:cNvPr>
          <p:cNvSpPr txBox="1"/>
          <p:nvPr/>
        </p:nvSpPr>
        <p:spPr>
          <a:xfrm>
            <a:off x="221673" y="295379"/>
            <a:ext cx="295563" cy="378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884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5B4DB7-A263-483D-BFE1-327E7FE5A83F}"/>
              </a:ext>
            </a:extLst>
          </p:cNvPr>
          <p:cNvSpPr/>
          <p:nvPr/>
        </p:nvSpPr>
        <p:spPr>
          <a:xfrm>
            <a:off x="1819365" y="418924"/>
            <a:ext cx="5092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ОСНОВНІ ПОНЯТТЯ ГЕНЕТИКИ МІКРООРГАНІЗМІВ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9AB803-F10C-4E22-9928-EB9C76EDFBD3}"/>
              </a:ext>
            </a:extLst>
          </p:cNvPr>
          <p:cNvSpPr/>
          <p:nvPr/>
        </p:nvSpPr>
        <p:spPr>
          <a:xfrm>
            <a:off x="332509" y="919325"/>
            <a:ext cx="9541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Ген </a:t>
            </a:r>
            <a:r>
              <a:rPr lang="ru-RU" dirty="0"/>
              <a:t>— </a:t>
            </a:r>
            <a:r>
              <a:rPr lang="ru-RU" dirty="0" err="1"/>
              <a:t>функціональна</a:t>
            </a:r>
            <a:r>
              <a:rPr lang="ru-RU" dirty="0"/>
              <a:t> і структурна </a:t>
            </a:r>
            <a:r>
              <a:rPr lang="ru-RU" dirty="0" err="1"/>
              <a:t>одиниця</a:t>
            </a:r>
            <a:r>
              <a:rPr lang="ru-RU" dirty="0"/>
              <a:t> генотипу (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нуклеїнової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контролює</a:t>
            </a:r>
            <a:r>
              <a:rPr lang="ru-RU" dirty="0"/>
              <a:t> синтез одного </a:t>
            </a:r>
            <a:r>
              <a:rPr lang="ru-RU" dirty="0" err="1"/>
              <a:t>поліпептидного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6C84C5-CEA6-4B65-93EE-04F0936B3559}"/>
              </a:ext>
            </a:extLst>
          </p:cNvPr>
          <p:cNvSpPr/>
          <p:nvPr/>
        </p:nvSpPr>
        <p:spPr>
          <a:xfrm>
            <a:off x="332509" y="1674523"/>
            <a:ext cx="9273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Генотип</a:t>
            </a:r>
            <a:r>
              <a:rPr lang="ru-RU" dirty="0"/>
              <a:t> — система </a:t>
            </a:r>
            <a:r>
              <a:rPr lang="ru-RU" dirty="0" err="1"/>
              <a:t>самовідтворювальних</a:t>
            </a:r>
            <a:r>
              <a:rPr lang="ru-RU" dirty="0"/>
              <a:t> структур (</a:t>
            </a:r>
            <a:r>
              <a:rPr lang="ru-RU" dirty="0" err="1"/>
              <a:t>генів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контролюють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здійснюють</a:t>
            </a:r>
            <a:r>
              <a:rPr lang="ru-RU" dirty="0"/>
              <a:t> передачу </a:t>
            </a:r>
            <a:r>
              <a:rPr lang="ru-RU" dirty="0" err="1"/>
              <a:t>ознак</a:t>
            </a:r>
            <a:r>
              <a:rPr lang="ru-RU" dirty="0"/>
              <a:t> у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F00BAC-F0C2-4DF5-964E-37E2A8B8C124}"/>
              </a:ext>
            </a:extLst>
          </p:cNvPr>
          <p:cNvSpPr/>
          <p:nvPr/>
        </p:nvSpPr>
        <p:spPr>
          <a:xfrm>
            <a:off x="332509" y="2405635"/>
            <a:ext cx="8626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Фенотип</a:t>
            </a:r>
            <a:r>
              <a:rPr lang="uk-UA" dirty="0"/>
              <a:t> — комбінація ознак у конкретних умовах існування. У фенотипі виявляється лише частина ознак, закладених у генотипі, тому потенційні можливості генотипу завжди ширші за фенотипічний прояв ознак. </a:t>
            </a:r>
          </a:p>
          <a:p>
            <a:endParaRPr lang="uk-UA" dirty="0"/>
          </a:p>
          <a:p>
            <a:r>
              <a:rPr lang="uk-UA" b="1" dirty="0"/>
              <a:t>Генетика мікроорганізмів </a:t>
            </a:r>
            <a:r>
              <a:rPr lang="uk-UA" dirty="0"/>
              <a:t>— це популяційна генетика. Вона вивчає звичайно властивості не окремих особин, а популяції мікроорганізмів.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C9AEC4-C911-4E0F-918B-92F76A65F4E2}"/>
              </a:ext>
            </a:extLst>
          </p:cNvPr>
          <p:cNvSpPr/>
          <p:nvPr/>
        </p:nvSpPr>
        <p:spPr>
          <a:xfrm>
            <a:off x="332509" y="4530510"/>
            <a:ext cx="9107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Ген виконує дві функції — </a:t>
            </a:r>
            <a:r>
              <a:rPr lang="uk-UA" dirty="0" err="1"/>
              <a:t>автокаталітичну</a:t>
            </a:r>
            <a:r>
              <a:rPr lang="uk-UA" dirty="0"/>
              <a:t> (самовідтворення для збереження ознак у ряді поколінь) і </a:t>
            </a:r>
            <a:r>
              <a:rPr lang="uk-UA" dirty="0" err="1"/>
              <a:t>гетерокаталітичну</a:t>
            </a:r>
            <a:r>
              <a:rPr lang="uk-UA" dirty="0"/>
              <a:t> (керування обміном речовин через керування біосинтезом білків ферментів).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D987B4-AC43-430A-9069-A44EFD7C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152" y="4543344"/>
            <a:ext cx="2891848" cy="21660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76639C-BECC-4CB3-83D3-ABF826FBE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118" y="2479573"/>
            <a:ext cx="2876550" cy="1590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C46E6A-333B-4AA9-9D69-CDD69AC9922E}"/>
              </a:ext>
            </a:extLst>
          </p:cNvPr>
          <p:cNvSpPr txBox="1"/>
          <p:nvPr/>
        </p:nvSpPr>
        <p:spPr>
          <a:xfrm>
            <a:off x="332509" y="92364"/>
            <a:ext cx="54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230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0D8290-98F2-4D53-8D0E-78ED150CE753}"/>
              </a:ext>
            </a:extLst>
          </p:cNvPr>
          <p:cNvSpPr/>
          <p:nvPr/>
        </p:nvSpPr>
        <p:spPr>
          <a:xfrm>
            <a:off x="166254" y="74218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/>
              <a:t>Автокаталіз</a:t>
            </a:r>
            <a:r>
              <a:rPr lang="uk-UA" dirty="0"/>
              <a:t> здійснюється шляхом реплікації нуклеїнових кислот. Якщо геном представлений </a:t>
            </a:r>
            <a:r>
              <a:rPr lang="uk-UA" dirty="0" err="1"/>
              <a:t>двоспіральною</a:t>
            </a:r>
            <a:r>
              <a:rPr lang="uk-UA" dirty="0"/>
              <a:t> ДНК (у більшості мікроорганізмів), то реплікація відбувається за </a:t>
            </a:r>
            <a:r>
              <a:rPr lang="uk-UA" dirty="0" err="1"/>
              <a:t>напівконсервативним</a:t>
            </a:r>
            <a:r>
              <a:rPr lang="uk-UA" dirty="0"/>
              <a:t> типом: молекула ДНК роздвоюється на дві спіралі і йде добудова відсутньої комплементарної спіралі за допомогою ДНК-</a:t>
            </a:r>
            <a:r>
              <a:rPr lang="uk-UA" dirty="0" err="1"/>
              <a:t>полімерази</a:t>
            </a:r>
            <a:r>
              <a:rPr lang="uk-UA" dirty="0"/>
              <a:t>, відкритої А. </a:t>
            </a:r>
            <a:r>
              <a:rPr lang="uk-UA" dirty="0" err="1"/>
              <a:t>Корнбергом</a:t>
            </a:r>
            <a:r>
              <a:rPr lang="uk-UA" dirty="0"/>
              <a:t> у </a:t>
            </a:r>
            <a:r>
              <a:rPr lang="en-US" dirty="0"/>
              <a:t>E. coli.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EA19FE-4C58-44CC-BE79-1053D7B49083}"/>
              </a:ext>
            </a:extLst>
          </p:cNvPr>
          <p:cNvSpPr/>
          <p:nvPr/>
        </p:nvSpPr>
        <p:spPr>
          <a:xfrm>
            <a:off x="166254" y="277351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 err="1"/>
              <a:t>Гетерокаталіз</a:t>
            </a:r>
            <a:r>
              <a:rPr lang="uk-UA" b="1" dirty="0"/>
              <a:t> </a:t>
            </a:r>
            <a:r>
              <a:rPr lang="uk-UA" dirty="0"/>
              <a:t>реалізується через перенесення спадкової інформації від гена на структуру поліпептидного ланцюга. </a:t>
            </a:r>
          </a:p>
          <a:p>
            <a:pPr algn="just"/>
            <a:endParaRPr lang="uk-UA" b="1" dirty="0"/>
          </a:p>
          <a:p>
            <a:pPr algn="just"/>
            <a:r>
              <a:rPr lang="uk-UA" b="1" dirty="0"/>
              <a:t>Зміст генетичної інформації </a:t>
            </a:r>
            <a:r>
              <a:rPr lang="uk-UA" dirty="0"/>
              <a:t>— визначення порядку включення амінокислотних замісників у пептидний ланцюг — записаний у вигляді генетичного коду в молекулі ДНК або РНК.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A1C0E3-381C-4D69-ADBD-72B460E3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600" y="1963448"/>
            <a:ext cx="5350146" cy="2931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F81EBE-179B-4F31-8C6D-C9814B310864}"/>
              </a:ext>
            </a:extLst>
          </p:cNvPr>
          <p:cNvSpPr txBox="1"/>
          <p:nvPr/>
        </p:nvSpPr>
        <p:spPr>
          <a:xfrm>
            <a:off x="166254" y="92364"/>
            <a:ext cx="78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424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D506CF-A30F-46F2-9EDF-3F3E733320DC}"/>
              </a:ext>
            </a:extLst>
          </p:cNvPr>
          <p:cNvSpPr/>
          <p:nvPr/>
        </p:nvSpPr>
        <p:spPr>
          <a:xfrm>
            <a:off x="452581" y="280059"/>
            <a:ext cx="60221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Генетичний код характеризується такими ознаками: </a:t>
            </a:r>
          </a:p>
          <a:p>
            <a:pPr marL="342900" indent="-342900" algn="just">
              <a:buAutoNum type="arabicPeriod"/>
            </a:pPr>
            <a:r>
              <a:rPr lang="uk-UA" dirty="0"/>
              <a:t>Триплетний (одну амінокислоту кодують три нуклеотиди), що доведено під час вивчення потрійних мутантів фагів (вірусів, бактерій). Наприклад, перший відкритий триплет (УУУ) кодує включення фенілаланіну. </a:t>
            </a:r>
          </a:p>
          <a:p>
            <a:pPr marL="342900" indent="-342900" algn="just">
              <a:buAutoNum type="arabicPeriod"/>
            </a:pPr>
            <a:r>
              <a:rPr lang="uk-UA" dirty="0"/>
              <a:t>Не перекривається (нуклеотид, що входить до одного триплету, не може брати участь в утворенні наступного триплету). </a:t>
            </a:r>
          </a:p>
          <a:p>
            <a:pPr marL="342900" indent="-342900" algn="just">
              <a:buAutoNum type="arabicPeriod"/>
            </a:pPr>
            <a:r>
              <a:rPr lang="uk-UA" dirty="0"/>
              <a:t>Не має ком (триплети нічим не розділяються, випадіння одного нуклеотиду робить непотрібною наступну інформацію, але при випадінні повністю одного триплету зміст інформації може не загубитися, лише в цьому місці буде відсутня одна амінокислота). </a:t>
            </a:r>
          </a:p>
          <a:p>
            <a:pPr marL="342900" indent="-342900" algn="just">
              <a:buAutoNum type="arabicPeriod"/>
            </a:pPr>
            <a:r>
              <a:rPr lang="uk-UA" dirty="0"/>
              <a:t>Вироджений (одну амінокислоту можуть кодувати кілька різних триплетів, що забезпечує велику стійкість генетично го коду, не всяка зміна триплету змінює зміст інформації). </a:t>
            </a:r>
          </a:p>
          <a:p>
            <a:pPr algn="just"/>
            <a:r>
              <a:rPr lang="uk-UA" dirty="0"/>
              <a:t>Перенесення спадкової інформації відбувається згідно з формулою Ф. Крика: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ДНК →→→→→ РНК →→→→→ білок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21523-D8F9-4B23-A2B9-6A99D09ED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134" y="658090"/>
            <a:ext cx="5342866" cy="3950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C2FF8C-51CA-49EA-A59E-B99A24317252}"/>
              </a:ext>
            </a:extLst>
          </p:cNvPr>
          <p:cNvSpPr txBox="1"/>
          <p:nvPr/>
        </p:nvSpPr>
        <p:spPr>
          <a:xfrm>
            <a:off x="0" y="110836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5264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2BD337-6BBA-4DE1-8704-A1C1EDAD0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72" y="462565"/>
            <a:ext cx="6531573" cy="6169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0F14C-2659-4C3F-84A0-D6EBBE86687F}"/>
              </a:ext>
            </a:extLst>
          </p:cNvPr>
          <p:cNvSpPr txBox="1"/>
          <p:nvPr/>
        </p:nvSpPr>
        <p:spPr>
          <a:xfrm>
            <a:off x="240145" y="120073"/>
            <a:ext cx="97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27005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1507</Words>
  <Application>Microsoft Office PowerPoint</Application>
  <PresentationFormat>Широкоэкранный</PresentationFormat>
  <Paragraphs>80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Генетика мікроорганізмів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мікроорганізмів</dc:title>
  <dc:creator>NATALIA</dc:creator>
  <cp:lastModifiedBy>NATALIA</cp:lastModifiedBy>
  <cp:revision>9</cp:revision>
  <dcterms:created xsi:type="dcterms:W3CDTF">2023-05-10T06:05:05Z</dcterms:created>
  <dcterms:modified xsi:type="dcterms:W3CDTF">2023-05-10T07:20:13Z</dcterms:modified>
</cp:coreProperties>
</file>