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72" r:id="rId8"/>
    <p:sldId id="273" r:id="rId9"/>
    <p:sldId id="261" r:id="rId10"/>
    <p:sldId id="262" r:id="rId11"/>
    <p:sldId id="266" r:id="rId12"/>
    <p:sldId id="274" r:id="rId13"/>
    <p:sldId id="263" r:id="rId14"/>
    <p:sldId id="275" r:id="rId15"/>
    <p:sldId id="264" r:id="rId16"/>
    <p:sldId id="268" r:id="rId17"/>
    <p:sldId id="276" r:id="rId18"/>
    <p:sldId id="269" r:id="rId19"/>
    <p:sldId id="277" r:id="rId20"/>
    <p:sldId id="270" r:id="rId21"/>
    <p:sldId id="265" r:id="rId22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756F-7FE8-4BC0-9A12-800E276C62E3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ED4B-1D43-41DE-92FA-AAB5188D874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8A4C-B991-4C92-B1C3-C8B87783C10E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C7A3-180B-4088-AFE3-EB80DD2DDCE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C5B2-F56E-4525-BE4A-A66C3F52B560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B52C-3402-458E-BA7F-2C277D30DBF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3E33-3FAC-49C6-A46B-28B875480EC8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EC10-6EA6-4DE1-A92D-0DF262C2C0C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4FA0-36E5-4CAD-9E1C-9BFAD8076999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AEB6-F5D0-49AC-A6F4-E10EF1DBA2B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21E2-3C64-452E-B149-F310A4D1AAF9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894E-474C-477D-AF1E-A491E854FF4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3F76-0DF0-4EAC-ACFA-2325906967CC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B132-CA8A-4DC4-9AD0-E2C7EC97EDD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A4A3-29AA-4AE7-AA1F-E65855DC9CF1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A25D-9750-4600-93D9-2D9FE539FB5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DD19-632A-4BC4-95FC-58B82B227A3F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CC53-CC83-4AEA-8FF8-D898DD98EE1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C2F9-E5F9-4972-A3AC-7656BE0BA46D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A8FF-1E21-493E-A3FD-9F7350B5FE9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18E4-A1D6-4A50-8468-33420F2D2B04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9B27-816E-43CB-B82D-77084BDD9F7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9938-287F-48CD-9CD1-E871564FACEC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DBAF-47D6-48E8-AF56-3CC13E2C5C2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10E4-A860-4FAB-83F5-DE2F240A60B4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0D36-E050-4080-83CC-93FD765D4B2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EDEC-CF5A-4F13-A62A-D9BDAC482EE6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755A-514F-46B1-A2C8-DC709A6C85D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F7EA-5978-4991-BAC5-1F2693D72001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6895-4C75-49C7-9CA2-D2846761B79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E2CB-7698-4472-9603-E50E1E0DBB84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99BB-837F-4925-9E85-FDC79FAF871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2327-A8E4-41B2-AC27-290F76194507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4F75-4DAD-4489-A922-F4743DE5C03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B6FCC47-50CB-4F76-8D26-8FAFD0EB8C9D}" type="datetimeFigureOut">
              <a:rPr lang="uk-UA"/>
              <a:pPr>
                <a:defRPr/>
              </a:pPr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7A9A469-C7A3-428F-9DB9-2833575CBB2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9" r:id="rId12"/>
    <p:sldLayoutId id="2147483674" r:id="rId13"/>
    <p:sldLayoutId id="2147483680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Рівновага Н</a:t>
            </a:r>
            <a:r>
              <a:rPr lang="uk-UA" baseline="30000" dirty="0" smtClean="0"/>
              <a:t>+ </a:t>
            </a:r>
            <a:r>
              <a:rPr lang="uk-UA" dirty="0"/>
              <a:t>та </a:t>
            </a:r>
            <a:r>
              <a:rPr lang="uk-UA" dirty="0" smtClean="0"/>
              <a:t>он</a:t>
            </a:r>
            <a:r>
              <a:rPr lang="en-US" baseline="30000" dirty="0" smtClean="0"/>
              <a:t>-</a:t>
            </a:r>
            <a:r>
              <a:rPr lang="uk-UA" dirty="0" smtClean="0"/>
              <a:t> у водних розчинах</a:t>
            </a:r>
            <a:endParaRPr lang="uk-UA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988" y="-423863"/>
            <a:ext cx="9575800" cy="15081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u="sng" dirty="0" smtClean="0"/>
              <a:t>Буферна ємність</a:t>
            </a:r>
            <a:endParaRPr lang="uk-UA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236663"/>
            <a:ext cx="11063288" cy="4859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500" smtClean="0"/>
              <a:t>Кількісною мірою стійкості буферних систем підтримувати стале значення </a:t>
            </a:r>
            <a:r>
              <a:rPr lang="de-DE" sz="2500" smtClean="0"/>
              <a:t>pH </a:t>
            </a:r>
            <a:r>
              <a:rPr lang="uk-UA" sz="2500" smtClean="0"/>
              <a:t>є величина буферної ємності.</a:t>
            </a:r>
          </a:p>
          <a:p>
            <a:pPr eaLnBrk="1" hangingPunct="1">
              <a:lnSpc>
                <a:spcPct val="80000"/>
              </a:lnSpc>
            </a:pPr>
            <a:endParaRPr lang="uk-UA" sz="2500" smtClean="0"/>
          </a:p>
          <a:p>
            <a:pPr eaLnBrk="1" hangingPunct="1">
              <a:lnSpc>
                <a:spcPct val="80000"/>
              </a:lnSpc>
            </a:pPr>
            <a:r>
              <a:rPr lang="uk-UA" sz="2500" b="1" u="sng" smtClean="0"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Буферною ємністю</a:t>
            </a:r>
            <a:r>
              <a:rPr lang="uk-UA" sz="2500" smtClean="0"/>
              <a:t>  називають</a:t>
            </a:r>
            <a:r>
              <a:rPr lang="uk-UA" sz="2500" b="1" smtClean="0"/>
              <a:t> </a:t>
            </a:r>
            <a:r>
              <a:rPr lang="uk-UA" sz="2500" smtClean="0"/>
              <a:t>кількість моль-еквівалентів сильної кислоти або сильної основи, яку необхідно долити до одного літра буферного розчину, щоб змінити його </a:t>
            </a:r>
            <a:r>
              <a:rPr lang="de-DE" sz="2500" smtClean="0"/>
              <a:t>pH </a:t>
            </a:r>
            <a:r>
              <a:rPr lang="uk-UA" sz="2500" smtClean="0"/>
              <a:t>на одиницю.</a:t>
            </a:r>
          </a:p>
          <a:p>
            <a:pPr eaLnBrk="1" hangingPunct="1">
              <a:lnSpc>
                <a:spcPct val="80000"/>
              </a:lnSpc>
            </a:pPr>
            <a:endParaRPr lang="uk-UA" sz="2500" smtClean="0"/>
          </a:p>
          <a:p>
            <a:pPr eaLnBrk="1" hangingPunct="1">
              <a:lnSpc>
                <a:spcPct val="80000"/>
              </a:lnSpc>
            </a:pPr>
            <a:r>
              <a:rPr lang="uk-UA" sz="2500" smtClean="0"/>
              <a:t>Буферна ємність </a:t>
            </a:r>
            <a:r>
              <a:rPr lang="uk-UA" sz="2500" b="1" u="sng" smtClean="0"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залежить</a:t>
            </a:r>
            <a:r>
              <a:rPr lang="uk-UA" sz="2500" smtClean="0"/>
              <a:t> від концентрації компонентів та їх співвідношення.</a:t>
            </a:r>
          </a:p>
          <a:p>
            <a:pPr eaLnBrk="1" hangingPunct="1">
              <a:lnSpc>
                <a:spcPct val="80000"/>
              </a:lnSpc>
            </a:pPr>
            <a:endParaRPr lang="uk-UA" sz="2500" smtClean="0"/>
          </a:p>
          <a:p>
            <a:pPr eaLnBrk="1" hangingPunct="1">
              <a:lnSpc>
                <a:spcPct val="80000"/>
              </a:lnSpc>
            </a:pPr>
            <a:r>
              <a:rPr lang="uk-UA" sz="2500" smtClean="0"/>
              <a:t>Найбільшу буферну ємність мають розчини, в яких концентрації обох компонентів однакові.</a:t>
            </a:r>
          </a:p>
          <a:p>
            <a:pPr eaLnBrk="1" hangingPunct="1">
              <a:lnSpc>
                <a:spcPct val="80000"/>
              </a:lnSpc>
            </a:pPr>
            <a:endParaRPr lang="uk-UA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88" y="-57150"/>
            <a:ext cx="11818937" cy="606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u="sng" dirty="0"/>
              <a:t>ВИКОРИСТАННЯ БУФЕРНИХ РОЗЧИНІВ В АНАЛІЗІ</a:t>
            </a:r>
            <a:endParaRPr lang="uk-UA" sz="2400" b="1" u="sng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0" y="698500"/>
            <a:ext cx="12050713" cy="6100763"/>
          </a:xfrm>
        </p:spPr>
        <p:txBody>
          <a:bodyPr/>
          <a:lstStyle/>
          <a:p>
            <a:pPr eaLnBrk="1" hangingPunct="1"/>
            <a:r>
              <a:rPr lang="uk-UA" sz="2400" smtClean="0"/>
              <a:t>Часто на практиці виникає необхідність виконувати операції або реакції при певних значеннях </a:t>
            </a:r>
            <a:r>
              <a:rPr lang="uk-UA" sz="2400" b="1" smtClean="0"/>
              <a:t>рН</a:t>
            </a:r>
            <a:r>
              <a:rPr lang="uk-UA" sz="2400" smtClean="0"/>
              <a:t>. А якщо в результаті реакції виділяються Н</a:t>
            </a:r>
            <a:r>
              <a:rPr lang="uk-UA" sz="2400" baseline="30000" smtClean="0"/>
              <a:t>+</a:t>
            </a:r>
            <a:r>
              <a:rPr lang="uk-UA" sz="2400" smtClean="0"/>
              <a:t> або ОН</a:t>
            </a:r>
            <a:r>
              <a:rPr lang="uk-UA" sz="2400" baseline="30000" smtClean="0"/>
              <a:t>-</a:t>
            </a:r>
            <a:r>
              <a:rPr lang="uk-UA" sz="2400" smtClean="0"/>
              <a:t> йони, то </a:t>
            </a:r>
            <a:r>
              <a:rPr lang="uk-UA" sz="2400" b="1" smtClean="0"/>
              <a:t>рН </a:t>
            </a:r>
            <a:r>
              <a:rPr lang="uk-UA" sz="2400" smtClean="0"/>
              <a:t>змінюватиметься, при цьому може змінитися кінетика, механізм процесів, розчинність осадів, йонізація речовин і т. д. В цих випадках для підтримки, певного значення </a:t>
            </a:r>
            <a:r>
              <a:rPr lang="uk-UA" sz="2400" b="1" smtClean="0"/>
              <a:t>рН </a:t>
            </a:r>
            <a:r>
              <a:rPr lang="uk-UA" sz="2400" smtClean="0"/>
              <a:t>розчину користуються буферними розчинами.</a:t>
            </a:r>
          </a:p>
          <a:p>
            <a:pPr eaLnBrk="1" hangingPunct="1"/>
            <a:r>
              <a:rPr lang="uk-UA" sz="2400" smtClean="0"/>
              <a:t>Наприклад, катіони барію відкривають дією </a:t>
            </a:r>
            <a:r>
              <a:rPr lang="de-DE" sz="2400" smtClean="0"/>
              <a:t>CrO</a:t>
            </a:r>
            <a:r>
              <a:rPr lang="de-DE" sz="2400" baseline="-25000" smtClean="0"/>
              <a:t>4</a:t>
            </a:r>
            <a:r>
              <a:rPr lang="de-DE" sz="2400" baseline="30000" smtClean="0"/>
              <a:t>2-</a:t>
            </a:r>
            <a:r>
              <a:rPr lang="de-DE" sz="2400" smtClean="0"/>
              <a:t> </a:t>
            </a:r>
            <a:r>
              <a:rPr lang="uk-UA" sz="2400" smtClean="0"/>
              <a:t>йонів за утворенням ВаСгО</a:t>
            </a:r>
            <a:r>
              <a:rPr lang="uk-UA" sz="2400" baseline="-25000" smtClean="0"/>
              <a:t>4</a:t>
            </a:r>
            <a:r>
              <a:rPr lang="uk-UA" sz="2400" smtClean="0"/>
              <a:t>. Але якщо як реактив застосовувати К</a:t>
            </a:r>
            <a:r>
              <a:rPr lang="uk-UA" sz="2400" baseline="-25000" smtClean="0"/>
              <a:t>2</a:t>
            </a:r>
            <a:r>
              <a:rPr lang="uk-UA" sz="2400" smtClean="0"/>
              <a:t>Сг</a:t>
            </a:r>
            <a:r>
              <a:rPr lang="uk-UA" sz="2400" baseline="-25000" smtClean="0"/>
              <a:t>2</a:t>
            </a:r>
            <a:r>
              <a:rPr lang="uk-UA" sz="2400" smtClean="0"/>
              <a:t>О</a:t>
            </a:r>
            <a:r>
              <a:rPr lang="uk-UA" sz="2400" baseline="-25000" smtClean="0"/>
              <a:t>7</a:t>
            </a:r>
            <a:r>
              <a:rPr lang="uk-UA" sz="2400" smtClean="0"/>
              <a:t>, то реакцію необхідно виконувати у присутності натрію ацетату з наступної причини:</a:t>
            </a:r>
          </a:p>
          <a:p>
            <a:pPr eaLnBrk="1" hangingPunct="1"/>
            <a:endParaRPr lang="uk-UA" sz="2800" smtClean="0"/>
          </a:p>
          <a:p>
            <a:pPr eaLnBrk="1" hangingPunct="1"/>
            <a:endParaRPr lang="uk-UA" sz="2800" smtClean="0"/>
          </a:p>
          <a:p>
            <a:pPr eaLnBrk="1" hangingPunct="1"/>
            <a:endParaRPr lang="uk-UA" sz="2800" smtClean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138" y="4889500"/>
            <a:ext cx="48768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900113" y="1460500"/>
            <a:ext cx="9715500" cy="471963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uk-UA" sz="2800" smtClean="0"/>
              <a:t>	В результаті реакції взаємодії С</a:t>
            </a:r>
            <a:r>
              <a:rPr lang="de-DE" sz="2800" smtClean="0"/>
              <a:t>r</a:t>
            </a:r>
            <a:r>
              <a:rPr lang="de-DE" sz="2800" baseline="-25000" smtClean="0"/>
              <a:t>2</a:t>
            </a:r>
            <a:r>
              <a:rPr lang="uk-UA" sz="2800" smtClean="0"/>
              <a:t>О</a:t>
            </a:r>
            <a:r>
              <a:rPr lang="uk-UA" sz="2800" baseline="-25000" smtClean="0"/>
              <a:t>7</a:t>
            </a:r>
            <a:r>
              <a:rPr lang="uk-UA" sz="2800" baseline="30000" smtClean="0"/>
              <a:t>2-</a:t>
            </a:r>
            <a:r>
              <a:rPr lang="uk-UA" sz="2800" smtClean="0"/>
              <a:t> йонів з водою утворюються Н+ йони, а ВаСгО</a:t>
            </a:r>
            <a:r>
              <a:rPr lang="uk-UA" sz="2800" baseline="-25000" smtClean="0"/>
              <a:t>4</a:t>
            </a:r>
            <a:r>
              <a:rPr lang="uk-UA" sz="2800" smtClean="0"/>
              <a:t> у сильних кислотах розчиняється, тому осадження його не буде повним. Щоб забезпечити повноту осадження, додають СН</a:t>
            </a:r>
            <a:r>
              <a:rPr lang="uk-UA" sz="2800" baseline="-25000" smtClean="0"/>
              <a:t>3</a:t>
            </a:r>
            <a:r>
              <a:rPr lang="uk-UA" sz="2800" smtClean="0"/>
              <a:t>СОО</a:t>
            </a:r>
            <a:r>
              <a:rPr lang="de-DE" sz="2800" smtClean="0"/>
              <a:t>Na.</a:t>
            </a:r>
            <a:r>
              <a:rPr lang="uk-UA" sz="2800" smtClean="0"/>
              <a:t> При цьому утворюється ацетатна буферна суміш, яка підтримує постійне значення:</a:t>
            </a:r>
          </a:p>
          <a:p>
            <a:pPr eaLnBrk="1" hangingPunct="1">
              <a:buFont typeface="Wingdings 3" pitchFamily="18" charset="2"/>
              <a:buNone/>
            </a:pPr>
            <a:endParaRPr lang="uk-UA" sz="2800" smtClean="0"/>
          </a:p>
          <a:p>
            <a:pPr eaLnBrk="1" hangingPunct="1">
              <a:buFont typeface="Wingdings 3" pitchFamily="18" charset="2"/>
              <a:buNone/>
            </a:pPr>
            <a:r>
              <a:rPr lang="uk-UA" sz="2800" smtClean="0"/>
              <a:t>	В цих умовах йони Са</a:t>
            </a:r>
            <a:r>
              <a:rPr lang="uk-UA" sz="2800" baseline="30000" smtClean="0"/>
              <a:t>2+</a:t>
            </a:r>
            <a:r>
              <a:rPr lang="uk-UA" sz="2800" smtClean="0"/>
              <a:t> і </a:t>
            </a:r>
            <a:r>
              <a:rPr lang="de-DE" sz="2800" smtClean="0"/>
              <a:t>Sr</a:t>
            </a:r>
            <a:r>
              <a:rPr lang="de-DE" sz="2800" baseline="30000" smtClean="0"/>
              <a:t>2+</a:t>
            </a:r>
            <a:r>
              <a:rPr lang="de-DE" sz="2800" smtClean="0"/>
              <a:t> </a:t>
            </a:r>
            <a:r>
              <a:rPr lang="uk-UA" sz="2800" smtClean="0"/>
              <a:t>не осаджуються, а йони барію осаджуються повністю. Ця реакція використовується для виявлення і відділення йонів барію в систематичному ході аналізу суміші катіонів.</a:t>
            </a:r>
          </a:p>
          <a:p>
            <a:endParaRPr lang="ru-RU" sz="2800" smtClean="0"/>
          </a:p>
        </p:txBody>
      </p:sp>
      <p:pic>
        <p:nvPicPr>
          <p:cNvPr id="4301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3281363"/>
            <a:ext cx="3648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481138"/>
            <a:ext cx="6475413" cy="5103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uk-UA" sz="2400" b="1" smtClean="0"/>
          </a:p>
          <a:p>
            <a:pPr eaLnBrk="1" hangingPunct="1">
              <a:lnSpc>
                <a:spcPct val="80000"/>
              </a:lnSpc>
            </a:pPr>
            <a:endParaRPr lang="uk-UA" sz="2400" b="1" smtClean="0"/>
          </a:p>
          <a:p>
            <a:pPr algn="just" eaLnBrk="1" hangingPunct="1">
              <a:lnSpc>
                <a:spcPct val="8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Гідрогенкарбонатна буферна система</a:t>
            </a:r>
            <a:endParaRPr lang="uk-UA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smtClean="0"/>
              <a:t>	Ця система діє переважно в еритроцитах та в позаклітинних рідинах. Є потужною, але в той же час найбільш керованою в організмі. На її частку припадає близько десяти відсотків всієї буферної ємності. Вона має універсальні властивості, які забезпечують її двосторонню ефективність. Складається зі слабкої карбонатної кислоти, та гідрогенкарбонат йона: </a:t>
            </a:r>
            <a:r>
              <a:rPr lang="de-DE" sz="2400" b="1" i="1" smtClean="0"/>
              <a:t>H</a:t>
            </a:r>
            <a:r>
              <a:rPr lang="de-DE" sz="2400" b="1" i="1" baseline="-25000" smtClean="0"/>
              <a:t>2</a:t>
            </a:r>
            <a:r>
              <a:rPr lang="de-DE" sz="2400" b="1" i="1" smtClean="0"/>
              <a:t>O</a:t>
            </a:r>
            <a:r>
              <a:rPr lang="uk-UA" sz="2400" b="1" i="1" smtClean="0"/>
              <a:t> </a:t>
            </a:r>
            <a:r>
              <a:rPr lang="de-DE" sz="2400" b="1" i="1" smtClean="0"/>
              <a:t>+</a:t>
            </a:r>
            <a:r>
              <a:rPr lang="uk-UA" sz="2400" b="1" i="1" smtClean="0"/>
              <a:t> </a:t>
            </a:r>
            <a:r>
              <a:rPr lang="de-DE" sz="2400" b="1" i="1" smtClean="0"/>
              <a:t>CO</a:t>
            </a:r>
            <a:r>
              <a:rPr lang="de-DE" sz="2400" b="1" i="1" baseline="-25000" smtClean="0"/>
              <a:t>2</a:t>
            </a:r>
            <a:r>
              <a:rPr lang="uk-UA" sz="2400" b="1" i="1" baseline="-25000" smtClean="0"/>
              <a:t> </a:t>
            </a:r>
            <a:r>
              <a:rPr lang="de-DE" sz="2400" b="1" i="1" smtClean="0"/>
              <a:t>→H</a:t>
            </a:r>
            <a:r>
              <a:rPr lang="de-DE" sz="2400" b="1" i="1" baseline="30000" smtClean="0"/>
              <a:t>+</a:t>
            </a:r>
            <a:r>
              <a:rPr lang="de-DE" sz="2400" b="1" i="1" smtClean="0"/>
              <a:t>+</a:t>
            </a:r>
            <a:r>
              <a:rPr lang="uk-UA" sz="2400" b="1" i="1" smtClean="0"/>
              <a:t> </a:t>
            </a:r>
            <a:r>
              <a:rPr lang="de-DE" sz="2400" b="1" i="1" smtClean="0"/>
              <a:t>HCO</a:t>
            </a:r>
            <a:r>
              <a:rPr lang="de-DE" sz="2400" b="1" i="1" baseline="-25000" smtClean="0"/>
              <a:t>3</a:t>
            </a:r>
            <a:r>
              <a:rPr lang="de-DE" sz="2400" b="1" i="1" baseline="30000" smtClean="0"/>
              <a:t>-</a:t>
            </a:r>
            <a:endParaRPr lang="uk-UA" sz="2400" b="1" i="1" baseline="300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de-DE" sz="28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sz="24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sz="2400" b="1" i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de-DE" sz="2500" smtClean="0"/>
          </a:p>
          <a:p>
            <a:pPr eaLnBrk="1" hangingPunct="1">
              <a:lnSpc>
                <a:spcPct val="80000"/>
              </a:lnSpc>
            </a:pPr>
            <a:endParaRPr lang="uk-UA" sz="25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57325" y="104775"/>
            <a:ext cx="9371013" cy="682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 smtClean="0"/>
              <a:t>Найбільш поширені Буферні </a:t>
            </a:r>
            <a:r>
              <a:rPr lang="uk-UA" b="0" dirty="0"/>
              <a:t>розчини</a:t>
            </a:r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1273175"/>
            <a:ext cx="41529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582613" y="1270000"/>
            <a:ext cx="7023100" cy="47704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Фосфатний буфер</a:t>
            </a: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smtClean="0"/>
              <a:t>	Характеризується невеликою буферною ємністю, що пояснюється малою концентрацією фосфат іонів у плазмі крові. Ця система підтримує стале </a:t>
            </a:r>
            <a:r>
              <a:rPr lang="de-DE" sz="2400" smtClean="0"/>
              <a:t>pH </a:t>
            </a:r>
            <a:r>
              <a:rPr lang="uk-UA" sz="2400" smtClean="0"/>
              <a:t>у тканинах нирок, сечі та травних соках. При нормальному показнику </a:t>
            </a:r>
            <a:r>
              <a:rPr lang="de-DE" sz="2400" smtClean="0"/>
              <a:t>pH </a:t>
            </a:r>
            <a:r>
              <a:rPr lang="uk-UA" sz="2400" smtClean="0"/>
              <a:t>співвідношення кислоти і основи дорівнює 1:4. При збільшенні кількості іонів Гідрогену фосфатна буферна система зв'язується з ними, утворюючи кислоту. Цей механізм більше кислотний, ніж лужний, тому він відмінно нейтралізує кислі метаболіти, які надходять в кров людини, наприклад, молочну кислоту.</a:t>
            </a: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400" smtClean="0"/>
              <a:t>				Склад: </a:t>
            </a:r>
            <a:r>
              <a:rPr lang="de-DE" sz="2400" smtClean="0"/>
              <a:t>NaH</a:t>
            </a:r>
            <a:r>
              <a:rPr lang="de-DE" sz="2400" baseline="-25000" smtClean="0"/>
              <a:t>2</a:t>
            </a:r>
            <a:r>
              <a:rPr lang="de-DE" sz="2400" smtClean="0"/>
              <a:t>PO</a:t>
            </a:r>
            <a:r>
              <a:rPr lang="de-DE" sz="2400" baseline="-25000" smtClean="0"/>
              <a:t>4</a:t>
            </a:r>
            <a:r>
              <a:rPr lang="de-DE" sz="2400" smtClean="0"/>
              <a:t> + Na</a:t>
            </a:r>
            <a:r>
              <a:rPr lang="de-DE" sz="2400" baseline="-25000" smtClean="0"/>
              <a:t>2</a:t>
            </a:r>
            <a:r>
              <a:rPr lang="de-DE" sz="2400" smtClean="0"/>
              <a:t>HPO</a:t>
            </a:r>
            <a:r>
              <a:rPr lang="de-DE" sz="2400" baseline="-25000" smtClean="0"/>
              <a:t>4</a:t>
            </a:r>
            <a:endParaRPr lang="uk-UA" sz="2400" baseline="-25000" smtClean="0"/>
          </a:p>
          <a:p>
            <a:pPr>
              <a:buFont typeface="Wingdings 3" pitchFamily="18" charset="2"/>
              <a:buNone/>
            </a:pPr>
            <a:endParaRPr lang="ru-RU" sz="3200" smtClean="0"/>
          </a:p>
        </p:txBody>
      </p:sp>
      <p:pic>
        <p:nvPicPr>
          <p:cNvPr id="4403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298575"/>
            <a:ext cx="30226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206375"/>
            <a:ext cx="7450138" cy="6573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Натрій-ацетатний буфер (ацетатний буфер) </a:t>
            </a:r>
            <a:r>
              <a:rPr lang="uk-UA" sz="2400" smtClean="0"/>
              <a:t>- буферний розчин, що містить натрій ацетат і оцтову кислоту.</a:t>
            </a:r>
            <a:r>
              <a:rPr lang="ru-RU" sz="2400" smtClean="0"/>
              <a:t> Для приготування буфера використовують натрій тригідрат ацетату і розчин оцтової кислоти. Буфер використовують в біохімії для розчинення білків, при хроматографії, при осадженні ДНК для підвищення іонної сили розчину.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Амонійний буферний розчин</a:t>
            </a:r>
            <a:r>
              <a:rPr lang="uk-UA" sz="2400" smtClean="0"/>
              <a:t> складається із слабкої основи </a:t>
            </a:r>
            <a:r>
              <a:rPr lang="de-DE" sz="2400" smtClean="0"/>
              <a:t>N</a:t>
            </a:r>
            <a:r>
              <a:rPr lang="uk-UA" sz="2400" smtClean="0"/>
              <a:t>Н</a:t>
            </a:r>
            <a:r>
              <a:rPr lang="uk-UA" sz="2400" baseline="-25000" smtClean="0"/>
              <a:t>4</a:t>
            </a:r>
            <a:r>
              <a:rPr lang="uk-UA" sz="2400" smtClean="0"/>
              <a:t>ОН (</a:t>
            </a:r>
            <a:r>
              <a:rPr lang="de-DE" sz="2400" smtClean="0"/>
              <a:t>N</a:t>
            </a:r>
            <a:r>
              <a:rPr lang="uk-UA" sz="2400" smtClean="0"/>
              <a:t>Н</a:t>
            </a:r>
            <a:r>
              <a:rPr lang="uk-UA" sz="2400" baseline="-25000" smtClean="0"/>
              <a:t>3</a:t>
            </a:r>
            <a:r>
              <a:rPr lang="uk-UA" sz="2400" smtClean="0"/>
              <a:t>*Н</a:t>
            </a:r>
            <a:r>
              <a:rPr lang="uk-UA" sz="2400" baseline="-25000" smtClean="0"/>
              <a:t>2</a:t>
            </a:r>
            <a:r>
              <a:rPr lang="de-DE" sz="2400" smtClean="0"/>
              <a:t>O), </a:t>
            </a:r>
            <a:r>
              <a:rPr lang="uk-UA" sz="2400" smtClean="0"/>
              <a:t>яка в розчині дисоціює частково, і солі </a:t>
            </a:r>
            <a:r>
              <a:rPr lang="de-DE" sz="2400" smtClean="0"/>
              <a:t>N</a:t>
            </a:r>
            <a:r>
              <a:rPr lang="uk-UA" sz="2400" smtClean="0"/>
              <a:t>Н</a:t>
            </a:r>
            <a:r>
              <a:rPr lang="uk-UA" sz="2400" baseline="-25000" smtClean="0"/>
              <a:t>4</a:t>
            </a:r>
            <a:r>
              <a:rPr lang="de-DE" sz="2400" smtClean="0"/>
              <a:t>Cl - </a:t>
            </a:r>
            <a:r>
              <a:rPr lang="uk-UA" sz="2400" smtClean="0"/>
              <a:t>дисоційованої повністю. Механізм буферної дії амонійної буферної системи пояснюють тим, що при добаванні кислоти вона буде зв’язуватись із амоніаком, який у водному розчині існує в рівновазі з катіонами амонію.</a:t>
            </a:r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14338"/>
            <a:ext cx="28051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3657600"/>
            <a:ext cx="28305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477838" y="725488"/>
            <a:ext cx="7077075" cy="5856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/>
              <a:t>Першою науковою системою уявлень про природу кислот і основ стала теорія </a:t>
            </a:r>
            <a:r>
              <a:rPr lang="uk-UA" sz="2400" b="1" smtClean="0"/>
              <a:t>Сванте Августі Арреніуса</a:t>
            </a:r>
            <a:r>
              <a:rPr lang="uk-UA" sz="2400" smtClean="0"/>
              <a:t> (1864), яка лежить в основі хімічної номенклатури цих сполук. Відповідно до цієї теорії, кислота визначається як речовина, що вивільняє у водному розчині протони Н+, а основа - як речовина, що вивільняє у водному розчині іони гідроксиду ОН-.</a:t>
            </a:r>
            <a:r>
              <a:rPr lang="ru-RU" sz="2400" smtClean="0"/>
              <a:t> Недоліком теорії Арреніуса є те, що вони пов'язані лише з одним розчинником – водою. В даний час доведено, що кислоти і основи з притаманними їм характерними властивостями існують не тільки у водних розчинах, в яких є іони Гідрогену і гідроксилу, а й в неводних розчинах, де цих іонів немає.</a:t>
            </a: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9913" y="1620838"/>
            <a:ext cx="314801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2550" y="120650"/>
            <a:ext cx="11985625" cy="463550"/>
          </a:xfr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/>
              <a:t>Сучасні уявлення про природу кислот та основ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684213" y="685800"/>
            <a:ext cx="10858500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b="1" smtClean="0"/>
              <a:t>Е.К. Франклін </a:t>
            </a:r>
            <a:r>
              <a:rPr lang="uk-UA" sz="2800" smtClean="0"/>
              <a:t>для неводних розчинів запропонував теорію сільвосистем (1914), згідно якої для кожного розчинника була введена своя система кислот і основ, яка задовольняє умови взаємної нейтралізації за схемою: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800" smtClean="0"/>
              <a:t>							</a:t>
            </a:r>
            <a:r>
              <a:rPr lang="uk-UA" sz="2800" b="1" u="sng" smtClean="0"/>
              <a:t>Кислота+основа = сіль+ розчинник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800" smtClean="0"/>
              <a:t>	Теорія сільвосистем допомогла систематизувати багато реакцій в неводних розчинах. Недоліком цієї теорії є те, що вона не пояснює існування типових кислот і основ у розчинах неіонізуючих розчинників, а також її формальний характер.</a:t>
            </a:r>
          </a:p>
          <a:p>
            <a:endParaRPr lang="ru-RU" sz="36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66675" y="115888"/>
            <a:ext cx="7821613" cy="6672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500" smtClean="0"/>
              <a:t>Відповідно до теорії </a:t>
            </a:r>
            <a:r>
              <a:rPr lang="uk-UA" sz="2500" b="1" smtClean="0"/>
              <a:t>Льюїса</a:t>
            </a:r>
            <a:r>
              <a:rPr lang="uk-UA" sz="2500" smtClean="0"/>
              <a:t>, властивості кислот і основ пояснюються їх будовою. Основою є хімічна сполука, що має неподілену вільну пару електронів, схильна до утворення стійкого електронного угрупування (октету) іншого атома.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500" smtClean="0"/>
              <a:t>	Кислотою є речовина, в молекулі якої не вистачає пари електронів до стійкого електронного угрупування.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500" smtClean="0"/>
              <a:t>	Отже, згідно цієї теорії, основи є донорами, а кислоти акцепторами пари електронів; реакція нейтралізації супроводжується утворенням ковалентного зв'язку за рахунок загальної вільної пари електронів основи.</a:t>
            </a:r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</p:txBody>
      </p:sp>
      <p:pic>
        <p:nvPicPr>
          <p:cNvPr id="3174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4825" y="1131888"/>
            <a:ext cx="31432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9066213" cy="5494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smtClean="0"/>
              <a:t>У 1926 р. </a:t>
            </a:r>
            <a:r>
              <a:rPr lang="ru-RU" sz="2900" b="1" smtClean="0"/>
              <a:t>І. Бренстед </a:t>
            </a:r>
            <a:r>
              <a:rPr lang="ru-RU" sz="2900" smtClean="0"/>
              <a:t>(Данія) і </a:t>
            </a:r>
            <a:r>
              <a:rPr lang="ru-RU" sz="2900" b="1" smtClean="0"/>
              <a:t>Т. Лоурі </a:t>
            </a:r>
            <a:r>
              <a:rPr lang="ru-RU" sz="2900" smtClean="0"/>
              <a:t>(Великобританія) запропонували протолітичну (протонну) теорію кислот та основ. Згідно з цією теорією, </a:t>
            </a:r>
            <a:r>
              <a:rPr lang="ru-RU" sz="2900" b="1" smtClean="0"/>
              <a:t>кислота</a:t>
            </a:r>
            <a:r>
              <a:rPr lang="ru-RU" sz="2900" smtClean="0"/>
              <a:t> – речовина або частинка, здатна віддавати катіон Н+ (протон) – </a:t>
            </a:r>
            <a:r>
              <a:rPr lang="ru-RU" sz="2900" b="1" smtClean="0"/>
              <a:t>донор</a:t>
            </a:r>
            <a:r>
              <a:rPr lang="ru-RU" sz="2900" smtClean="0"/>
              <a:t>, а </a:t>
            </a:r>
            <a:r>
              <a:rPr lang="ru-RU" sz="2900" b="1" smtClean="0"/>
              <a:t>основа</a:t>
            </a:r>
            <a:r>
              <a:rPr lang="ru-RU" sz="2900" smtClean="0"/>
              <a:t> – речовина або частинка, здатна приєднати протон – </a:t>
            </a:r>
            <a:r>
              <a:rPr lang="ru-RU" sz="2900" b="1" smtClean="0"/>
              <a:t>акцептор</a:t>
            </a:r>
            <a:r>
              <a:rPr lang="ru-RU" sz="2900" smtClean="0"/>
              <a:t>. Багато реакцій і закономірностей з позиції протолітичної теорії кислот і основ добре описуються і з кількісної сторони.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smtClean="0"/>
              <a:t>	Основним недоліком зазначеної теорії є те, що вона виключає прояв кислотного характеру речовинами, що не містять гідрогену.</a:t>
            </a:r>
          </a:p>
          <a:p>
            <a:endParaRPr lang="ru-RU" sz="3600" smtClean="0"/>
          </a:p>
        </p:txBody>
      </p:sp>
      <p:pic>
        <p:nvPicPr>
          <p:cNvPr id="4608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0" y="749300"/>
            <a:ext cx="22669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7813" y="3321050"/>
            <a:ext cx="2286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538" y="277813"/>
            <a:ext cx="7200900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42938" y="982663"/>
            <a:ext cx="8534400" cy="3614737"/>
          </a:xfrm>
        </p:spPr>
        <p:txBody>
          <a:bodyPr/>
          <a:lstStyle/>
          <a:p>
            <a:pPr eaLnBrk="1" hangingPunct="1"/>
            <a:r>
              <a:rPr lang="uk-UA" smtClean="0"/>
              <a:t>1. </a:t>
            </a:r>
            <a:r>
              <a:rPr lang="uk-UA" smtClean="0">
                <a:hlinkClick r:id="rId2" action="ppaction://hlinksldjump"/>
              </a:rPr>
              <a:t>Іонний добуток води. Водневий показник</a:t>
            </a:r>
            <a:r>
              <a:rPr lang="uk-UA" smtClean="0"/>
              <a:t>.</a:t>
            </a:r>
          </a:p>
          <a:p>
            <a:pPr eaLnBrk="1" hangingPunct="1"/>
            <a:r>
              <a:rPr lang="uk-UA" smtClean="0"/>
              <a:t>2. </a:t>
            </a:r>
            <a:r>
              <a:rPr lang="uk-UA" smtClean="0">
                <a:hlinkClick r:id="rId3" action="ppaction://hlinksldjump"/>
              </a:rPr>
              <a:t>Визначення рН/рОН розчинів</a:t>
            </a:r>
            <a:endParaRPr lang="uk-UA" smtClean="0"/>
          </a:p>
          <a:p>
            <a:pPr eaLnBrk="1" hangingPunct="1"/>
            <a:r>
              <a:rPr lang="uk-UA" smtClean="0"/>
              <a:t>3. </a:t>
            </a:r>
            <a:r>
              <a:rPr lang="uk-UA" smtClean="0">
                <a:hlinkClick r:id="rId4" action="ppaction://hlinksldjump"/>
              </a:rPr>
              <a:t>Буферні системи</a:t>
            </a:r>
            <a:r>
              <a:rPr lang="uk-UA" smtClean="0"/>
              <a:t>. </a:t>
            </a:r>
            <a:r>
              <a:rPr lang="uk-UA" smtClean="0">
                <a:hlinkClick r:id="rId5" action="ppaction://hlinksldjump"/>
              </a:rPr>
              <a:t>Буферна ємність</a:t>
            </a:r>
            <a:r>
              <a:rPr lang="uk-UA" smtClean="0"/>
              <a:t>.</a:t>
            </a:r>
          </a:p>
          <a:p>
            <a:pPr eaLnBrk="1" hangingPunct="1"/>
            <a:r>
              <a:rPr lang="uk-UA" smtClean="0"/>
              <a:t>4. </a:t>
            </a:r>
            <a:r>
              <a:rPr lang="uk-UA" smtClean="0">
                <a:hlinkClick r:id="rId6" action="ppaction://hlinksldjump"/>
              </a:rPr>
              <a:t>Найбільш поширені буферні розчини</a:t>
            </a:r>
            <a:r>
              <a:rPr lang="uk-UA" smtClean="0"/>
              <a:t>.</a:t>
            </a:r>
          </a:p>
          <a:p>
            <a:pPr eaLnBrk="1" hangingPunct="1"/>
            <a:r>
              <a:rPr lang="uk-UA" smtClean="0"/>
              <a:t>5. </a:t>
            </a:r>
            <a:r>
              <a:rPr lang="uk-UA" smtClean="0">
                <a:hlinkClick r:id="rId7" action="ppaction://hlinksldjump"/>
              </a:rPr>
              <a:t>Сучасні уявлення про природу основ та кислот</a:t>
            </a:r>
            <a:r>
              <a:rPr lang="uk-UA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013" y="0"/>
            <a:ext cx="4381500" cy="1506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674813" y="1741488"/>
            <a:ext cx="8534400" cy="3614737"/>
          </a:xfrm>
        </p:spPr>
        <p:txBody>
          <a:bodyPr/>
          <a:lstStyle/>
          <a:p>
            <a:pPr eaLnBrk="1" hangingPunct="1"/>
            <a:r>
              <a:rPr lang="ru-RU" sz="2800" smtClean="0"/>
              <a:t>У практиці аналітичної хімії найчастіше мають справи з водними розчинами кислот, основ чи солей, які є електролітами. Концентрація іонів Гідрогену у розчині характеризує його кислотність. Кислотність середовища позначають водневим показником рН та розраховують за формулою:  рН= -</a:t>
            </a:r>
            <a:r>
              <a:rPr lang="en-US" sz="2800" smtClean="0"/>
              <a:t>lg C</a:t>
            </a:r>
            <a:r>
              <a:rPr lang="uk-UA" sz="2800" baseline="-25000" smtClean="0"/>
              <a:t>М</a:t>
            </a:r>
            <a:r>
              <a:rPr lang="en-US" sz="2800" smtClean="0"/>
              <a:t>(</a:t>
            </a:r>
            <a:r>
              <a:rPr lang="uk-UA" sz="2800" smtClean="0"/>
              <a:t>Н</a:t>
            </a:r>
            <a:r>
              <a:rPr lang="uk-UA" sz="2800" baseline="30000" smtClean="0"/>
              <a:t>+</a:t>
            </a:r>
            <a:r>
              <a:rPr lang="en-US" sz="2800" smtClean="0"/>
              <a:t>)</a:t>
            </a:r>
            <a:r>
              <a:rPr lang="uk-UA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0" y="131763"/>
            <a:ext cx="8534400" cy="554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85800"/>
            <a:ext cx="10490200" cy="551656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uk-UA" sz="2100" smtClean="0"/>
              <a:t> Медична хімія (фізична, колоїдна та біонеорганична хімія) / В. </a:t>
            </a:r>
            <a:r>
              <a:rPr lang="de-DE" sz="2100" smtClean="0"/>
              <a:t>I. </a:t>
            </a:r>
            <a:r>
              <a:rPr lang="uk-UA" sz="2100" smtClean="0"/>
              <a:t>Гомонай, Н. П. Голуб, К. Ю. Секереш, А. С. Богоста : посібник до лабораторного практикуму для студентів медичного факультету. - Ужгород, 2017. – 131 с.</a:t>
            </a:r>
          </a:p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uk-UA" sz="2100" smtClean="0"/>
              <a:t>Мороз А. С. Фізична та колоїдна хімія / А. С. Мороз, А. Г. Ковальова. – Л. : «Світ»,1994. - 280 с.</a:t>
            </a:r>
          </a:p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uk-UA" sz="2100" smtClean="0"/>
              <a:t>Медицинская химия : учебник / В. А. Калибабчук, В. И. Галинская, Л. И. Грищенко [и др.] ; під ред. В. А. Калибабчук. - К. : Медицина, 2018. - 400 с.</a:t>
            </a:r>
          </a:p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uk-UA" sz="2100" smtClean="0"/>
              <a:t>Садовничая Л. П. Биофизическая химия : Учеб. пособие для мед. ин-тов /Л. П. Садовничая, В. Г. Хухрянский, А. Я. Цыганенко. – К. : Вища шк., 1986. – 271 с.</a:t>
            </a:r>
          </a:p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uk-UA" sz="2100" smtClean="0"/>
              <a:t>Равич-ЩербоМ. И. Физическая и коллоидная химия / М. И.Равич-Щербо,В. В.</a:t>
            </a:r>
            <a:endParaRPr lang="en-US" sz="2100" smtClean="0"/>
          </a:p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uk-UA" sz="2100" smtClean="0"/>
              <a:t>Артамонова</a:t>
            </a:r>
            <a:r>
              <a:rPr lang="en-US" sz="2100" smtClean="0"/>
              <a:t> </a:t>
            </a:r>
            <a:r>
              <a:rPr lang="uk-UA" sz="2100" smtClean="0"/>
              <a:t>И. Мартынова А. </a:t>
            </a:r>
            <a:r>
              <a:rPr lang="ru-RU" sz="2100" smtClean="0"/>
              <a:t>Химия 2-е изд., испр. и доп. – Юрайт, 2018 – 374с.</a:t>
            </a:r>
            <a:endParaRPr lang="uk-UA" sz="2100" smtClean="0"/>
          </a:p>
          <a:p>
            <a:pPr marL="457200" indent="-457200" eaLnBrk="1" hangingPunct="1">
              <a:lnSpc>
                <a:spcPct val="80000"/>
              </a:lnSpc>
              <a:buFont typeface="Century Gothic" pitchFamily="34" charset="0"/>
              <a:buAutoNum type="arabicPeriod"/>
            </a:pPr>
            <a:endParaRPr lang="uk-UA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61938"/>
            <a:ext cx="8534400" cy="1130300"/>
          </a:xfr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Іонний добуток води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14463" y="1909763"/>
            <a:ext cx="8534400" cy="3614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900" b="1" u="sng" smtClean="0"/>
              <a:t>Іонний</a:t>
            </a:r>
            <a:r>
              <a:rPr lang="ru-RU" sz="1900" b="1" u="sng" smtClean="0"/>
              <a:t> добуток води</a:t>
            </a:r>
            <a:r>
              <a:rPr lang="ru-RU" sz="1900" b="1" smtClean="0"/>
              <a:t> </a:t>
            </a:r>
            <a:r>
              <a:rPr lang="ru-RU" sz="1900" smtClean="0"/>
              <a:t>- добуток рівноважних концентрацій іонів </a:t>
            </a:r>
            <a:r>
              <a:rPr lang="uk-UA" sz="1900" b="1" smtClean="0"/>
              <a:t>Н</a:t>
            </a:r>
            <a:r>
              <a:rPr lang="uk-UA" sz="1900" b="1" baseline="30000" smtClean="0"/>
              <a:t>+</a:t>
            </a:r>
            <a:endParaRPr lang="en-US" sz="1900" b="1" baseline="30000" smtClean="0"/>
          </a:p>
          <a:p>
            <a:pPr eaLnBrk="1" hangingPunct="1">
              <a:lnSpc>
                <a:spcPct val="80000"/>
              </a:lnSpc>
            </a:pPr>
            <a:r>
              <a:rPr lang="uk-UA" sz="1900" baseline="30000" smtClean="0"/>
              <a:t> </a:t>
            </a:r>
            <a:r>
              <a:rPr lang="uk-UA" sz="1900" smtClean="0"/>
              <a:t>та </a:t>
            </a:r>
            <a:r>
              <a:rPr lang="uk-UA" sz="2400" b="1" smtClean="0"/>
              <a:t>он</a:t>
            </a:r>
            <a:r>
              <a:rPr lang="uk-UA" sz="2400" b="1" baseline="30000" smtClean="0"/>
              <a:t>-</a:t>
            </a:r>
            <a:r>
              <a:rPr lang="uk-UA" sz="2400" baseline="30000" smtClean="0"/>
              <a:t> </a:t>
            </a:r>
            <a:r>
              <a:rPr lang="uk-UA" sz="1900" smtClean="0"/>
              <a:t>в</a:t>
            </a:r>
            <a:r>
              <a:rPr lang="ru-RU" sz="1900" smtClean="0"/>
              <a:t> воді і водних розчинах при постійній температурі.</a:t>
            </a:r>
          </a:p>
          <a:p>
            <a:pPr eaLnBrk="1" hangingPunct="1">
              <a:lnSpc>
                <a:spcPct val="80000"/>
              </a:lnSpc>
            </a:pPr>
            <a:endParaRPr lang="ru-RU" sz="1900" smtClean="0"/>
          </a:p>
          <a:p>
            <a:pPr eaLnBrk="1" hangingPunct="1">
              <a:lnSpc>
                <a:spcPct val="80000"/>
              </a:lnSpc>
            </a:pPr>
            <a:endParaRPr lang="ru-RU" sz="1900" smtClean="0"/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   </a:t>
            </a:r>
            <a:r>
              <a:rPr lang="uk-UA" sz="1900" smtClean="0"/>
              <a:t>є слабким електролітом, але при </a:t>
            </a:r>
            <a:r>
              <a:rPr lang="en-US" sz="1900" b="1" smtClean="0"/>
              <a:t>t</a:t>
            </a:r>
            <a:r>
              <a:rPr lang="uk-UA" sz="1900" b="1" smtClean="0"/>
              <a:t>=25</a:t>
            </a:r>
            <a:r>
              <a:rPr lang="de-DE" sz="1900" b="1" baseline="30000" smtClean="0"/>
              <a:t> 0</a:t>
            </a:r>
            <a:r>
              <a:rPr lang="de-DE" sz="1900" b="1" smtClean="0"/>
              <a:t>C</a:t>
            </a:r>
            <a:r>
              <a:rPr lang="uk-UA" sz="1900" b="1" smtClean="0"/>
              <a:t> </a:t>
            </a:r>
            <a:r>
              <a:rPr lang="uk-UA" sz="1900" smtClean="0"/>
              <a:t>в 1 л води на іони диссоціюють </a:t>
            </a:r>
            <a:r>
              <a:rPr lang="uk-UA" sz="1900" b="1" smtClean="0"/>
              <a:t>10</a:t>
            </a:r>
            <a:r>
              <a:rPr lang="uk-UA" sz="1900" b="1" baseline="30000" smtClean="0"/>
              <a:t>-7</a:t>
            </a:r>
            <a:r>
              <a:rPr lang="uk-UA" sz="1900" baseline="30000" smtClean="0"/>
              <a:t> </a:t>
            </a:r>
            <a:r>
              <a:rPr lang="uk-UA" sz="1900" smtClean="0"/>
              <a:t>моль води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1900" smtClean="0"/>
              <a:t>							НОН        Н</a:t>
            </a:r>
            <a:r>
              <a:rPr lang="uk-UA" sz="1900" baseline="30000" smtClean="0"/>
              <a:t>+</a:t>
            </a:r>
            <a:r>
              <a:rPr lang="uk-UA" sz="1900" smtClean="0"/>
              <a:t> + ОН</a:t>
            </a:r>
            <a:r>
              <a:rPr lang="uk-UA" sz="1900" baseline="30000" smtClean="0"/>
              <a:t>-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uk-UA" sz="1900" baseline="30000" smtClean="0"/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solidFill>
                  <a:schemeClr val="bg1"/>
                </a:solidFill>
              </a:rPr>
              <a:t>Кд=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solidFill>
                  <a:schemeClr val="bg1"/>
                </a:solidFill>
              </a:rPr>
              <a:t>Кд * См(Н</a:t>
            </a:r>
            <a:r>
              <a:rPr lang="uk-UA" sz="2500" baseline="-25000" smtClean="0">
                <a:solidFill>
                  <a:schemeClr val="bg1"/>
                </a:solidFill>
              </a:rPr>
              <a:t>2</a:t>
            </a:r>
            <a:r>
              <a:rPr lang="uk-UA" sz="2500" smtClean="0">
                <a:solidFill>
                  <a:schemeClr val="bg1"/>
                </a:solidFill>
              </a:rPr>
              <a:t>О) = См(</a:t>
            </a:r>
            <a:r>
              <a:rPr lang="uk-UA" sz="2500" smtClean="0"/>
              <a:t>Н</a:t>
            </a:r>
            <a:r>
              <a:rPr lang="uk-UA" sz="2500" baseline="30000" smtClean="0"/>
              <a:t>+</a:t>
            </a:r>
            <a:r>
              <a:rPr lang="uk-UA" sz="2500" smtClean="0">
                <a:solidFill>
                  <a:schemeClr val="bg1"/>
                </a:solidFill>
              </a:rPr>
              <a:t>) * См(</a:t>
            </a:r>
            <a:r>
              <a:rPr lang="uk-UA" sz="3000" smtClean="0"/>
              <a:t>ОН</a:t>
            </a:r>
            <a:r>
              <a:rPr lang="uk-UA" sz="3000" baseline="30000" smtClean="0"/>
              <a:t>-</a:t>
            </a:r>
            <a:r>
              <a:rPr lang="uk-UA" sz="3000" smtClean="0"/>
              <a:t>)= 1 * 10</a:t>
            </a:r>
            <a:r>
              <a:rPr lang="uk-UA" sz="2500" baseline="30000" smtClean="0"/>
              <a:t>-14</a:t>
            </a:r>
          </a:p>
          <a:p>
            <a:pPr eaLnBrk="1" hangingPunct="1">
              <a:lnSpc>
                <a:spcPct val="80000"/>
              </a:lnSpc>
            </a:pPr>
            <a:endParaRPr lang="uk-UA" sz="2500" smtClean="0">
              <a:solidFill>
                <a:schemeClr val="bg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827088" y="3192463"/>
            <a:ext cx="968375" cy="53181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26025" y="3813175"/>
            <a:ext cx="1397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/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 rot="10800000">
            <a:off x="4999038" y="3910013"/>
            <a:ext cx="153987" cy="5715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5875" cap="rnd" algn="ctr">
            <a:solidFill>
              <a:srgbClr val="032E45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510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588" y="4178300"/>
            <a:ext cx="12636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138" y="1616075"/>
            <a:ext cx="8534400" cy="3616325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&gt; </a:t>
            </a:r>
            <a:r>
              <a:rPr lang="uk-UA" dirty="0" smtClean="0">
                <a:solidFill>
                  <a:schemeClr val="bg1"/>
                </a:solidFill>
              </a:rPr>
              <a:t>См(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ОН</a:t>
            </a:r>
            <a:r>
              <a:rPr lang="uk-UA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кисле середовище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&lt; </a:t>
            </a: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ОН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) - лужне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uk-UA" dirty="0">
                <a:solidFill>
                  <a:schemeClr val="bg1"/>
                </a:solidFill>
              </a:rPr>
              <a:t>См(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ОН</a:t>
            </a:r>
            <a:r>
              <a:rPr lang="uk-UA" baseline="300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) – нейтральне</a:t>
            </a: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endParaRPr lang="uk-UA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При збільшенні температури, іонний добуток води збільшується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6" name="Group 24"/>
          <p:cNvGraphicFramePr>
            <a:graphicFrameLocks noGrp="1"/>
          </p:cNvGraphicFramePr>
          <p:nvPr>
            <p:ph idx="1"/>
          </p:nvPr>
        </p:nvGraphicFramePr>
        <p:xfrm>
          <a:off x="820738" y="1397000"/>
          <a:ext cx="6200775" cy="955675"/>
        </p:xfrm>
        <a:graphic>
          <a:graphicData uri="http://schemas.openxmlformats.org/drawingml/2006/table">
            <a:tbl>
              <a:tblPr/>
              <a:tblGrid>
                <a:gridCol w="1841500"/>
                <a:gridCol w="43592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Водневий показник рН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 від’ємний десятковий логарифм молярної концентрації іонів 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</a:t>
                      </a:r>
                      <a:r>
                        <a:rPr kumimoji="0" lang="ru-RU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 розчині</a:t>
                      </a: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1" name="Picture 5" descr="https://studfiles.net/html/2706/1173/html_NaXcOE0fYs.5tg9/img-K6eI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0" y="2436813"/>
            <a:ext cx="2514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4"/>
          <p:cNvGraphicFramePr>
            <a:graphicFrameLocks noGrp="1"/>
          </p:cNvGraphicFramePr>
          <p:nvPr/>
        </p:nvGraphicFramePr>
        <p:xfrm>
          <a:off x="833438" y="3149600"/>
          <a:ext cx="6132512" cy="1231900"/>
        </p:xfrm>
        <a:graphic>
          <a:graphicData uri="http://schemas.openxmlformats.org/drawingml/2006/table">
            <a:tbl>
              <a:tblPr/>
              <a:tblGrid>
                <a:gridCol w="1822450"/>
                <a:gridCol w="4310062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Гідроксидний показник рОН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 від’ємний десятковий логарифм молярної концентрації іонів </a:t>
                      </a:r>
                      <a:r>
                        <a:rPr kumimoji="0" lang="uk-UA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496F"/>
                          </a:solidFill>
                          <a:effectLst/>
                          <a:latin typeface="Century Gothic" pitchFamily="34" charset="0"/>
                        </a:rPr>
                        <a:t>ОН</a:t>
                      </a:r>
                      <a:r>
                        <a:rPr kumimoji="0" lang="uk-UA" sz="17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F496F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 розчині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66675" marR="66675" marT="66675" marB="666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70" name="Picture 9" descr="https://studfiles.net/html/2706/1173/html_NaXcOE0fYs.5tg9/img-5GObr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4470400"/>
            <a:ext cx="25146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1" descr="ÐÐ°ÑÑÐ¸Ð½ÐºÐ¸ Ð¿Ð¾ Ð·Ð°Ð¿ÑÐ¾ÑÑ Ph 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538" y="4373563"/>
            <a:ext cx="37211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TextBox 6"/>
          <p:cNvSpPr txBox="1">
            <a:spLocks noChangeArrowheads="1"/>
          </p:cNvSpPr>
          <p:nvPr/>
        </p:nvSpPr>
        <p:spPr bwMode="auto">
          <a:xfrm>
            <a:off x="8037513" y="2044700"/>
            <a:ext cx="2586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0">
                <a:latin typeface="Century Gothic" pitchFamily="34" charset="0"/>
              </a:rPr>
              <a:t>рН визначають за допомогою:</a:t>
            </a:r>
          </a:p>
          <a:p>
            <a:r>
              <a:rPr lang="uk-UA" b="0">
                <a:latin typeface="Century Gothic" pitchFamily="34" charset="0"/>
              </a:rPr>
              <a:t>- індикаторів</a:t>
            </a:r>
          </a:p>
          <a:p>
            <a:r>
              <a:rPr lang="uk-UA" b="0">
                <a:latin typeface="Century Gothic" pitchFamily="34" charset="0"/>
              </a:rPr>
              <a:t>- рН-метру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57325" y="104775"/>
            <a:ext cx="8534400" cy="1130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Визначення </a:t>
            </a:r>
            <a:r>
              <a:rPr lang="uk-UA" b="0" dirty="0" err="1"/>
              <a:t>рН</a:t>
            </a:r>
            <a:r>
              <a:rPr lang="uk-UA" b="0" dirty="0"/>
              <a:t>/</a:t>
            </a:r>
            <a:r>
              <a:rPr lang="uk-UA" b="0" dirty="0" err="1"/>
              <a:t>рОН</a:t>
            </a:r>
            <a:endParaRPr lang="uk-UA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882650" y="474663"/>
            <a:ext cx="11309350" cy="422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u="sng" cap="none" smtClean="0">
                <a:ln>
                  <a:noFill/>
                </a:ln>
              </a:rPr>
              <a:t>РОЗРАХУНОК </a:t>
            </a:r>
            <a:r>
              <a:rPr lang="ru-RU" sz="2000" u="sng" cap="none" smtClean="0">
                <a:ln>
                  <a:noFill/>
                </a:ln>
              </a:rPr>
              <a:t>р</a:t>
            </a:r>
            <a:r>
              <a:rPr lang="ru-RU" sz="2400" u="sng" cap="none" smtClean="0">
                <a:ln>
                  <a:noFill/>
                </a:ln>
              </a:rPr>
              <a:t>Н РОЗЧИНІВ СИЛЬНИХ КИСЛОТ ТА ОСНОВ</a:t>
            </a:r>
            <a:br>
              <a:rPr lang="ru-RU" sz="2400" u="sng" cap="none" smtClean="0">
                <a:ln>
                  <a:noFill/>
                </a:ln>
              </a:rPr>
            </a:br>
            <a:endParaRPr lang="uk-UA" sz="2400" u="sng" cap="none" smtClean="0">
              <a:ln>
                <a:noFill/>
              </a:ln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57163" y="896938"/>
            <a:ext cx="11125200" cy="5773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smtClean="0"/>
              <a:t>У водних розчинах сильні кислоти повністю йонізовані, тому концентрація Гідроген йонів і </a:t>
            </a:r>
            <a:r>
              <a:rPr lang="ru-RU" sz="2900" i="1" smtClean="0"/>
              <a:t>рН</a:t>
            </a:r>
            <a:r>
              <a:rPr lang="ru-RU" sz="2900" smtClean="0"/>
              <a:t> їх розчинів визначається концентрацією кислоти.</a:t>
            </a:r>
          </a:p>
          <a:p>
            <a:pPr eaLnBrk="1" hangingPunct="1">
              <a:lnSpc>
                <a:spcPct val="80000"/>
              </a:lnSpc>
            </a:pPr>
            <a:r>
              <a:rPr lang="uk-UA" sz="2900" smtClean="0"/>
              <a:t>Для слабких кислот та катіонних кислот: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900" b="1" smtClean="0"/>
              <a:t>					рН= ½ рКа – ½ </a:t>
            </a:r>
            <a:r>
              <a:rPr lang="en-US" sz="2900" b="1" smtClean="0"/>
              <a:t>lg Ca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smtClean="0"/>
              <a:t>					рКа</a:t>
            </a:r>
            <a:r>
              <a:rPr lang="en-US" sz="2900" b="1" smtClean="0"/>
              <a:t>= -lg K</a:t>
            </a:r>
            <a:r>
              <a:rPr lang="uk-UA" sz="2900" b="1" smtClean="0"/>
              <a:t>д</a:t>
            </a:r>
            <a:r>
              <a:rPr lang="uk-UA" sz="2900" b="1" baseline="-25000" smtClean="0"/>
              <a:t>а</a:t>
            </a:r>
            <a:endParaRPr lang="en-US" sz="2900" b="1" baseline="-25000" smtClean="0"/>
          </a:p>
          <a:p>
            <a:pPr eaLnBrk="1" hangingPunct="1">
              <a:lnSpc>
                <a:spcPct val="80000"/>
              </a:lnSpc>
            </a:pPr>
            <a:r>
              <a:rPr lang="uk-UA" sz="2900" smtClean="0"/>
              <a:t>Для слабких основ та аніонних основ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smtClean="0"/>
              <a:t>					рН= 7+ ½ рКа + ½ </a:t>
            </a:r>
            <a:r>
              <a:rPr lang="en-US" sz="2900" b="1" smtClean="0"/>
              <a:t>lg C</a:t>
            </a:r>
            <a:r>
              <a:rPr lang="uk-UA" sz="2900" b="1" smtClean="0"/>
              <a:t>в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smtClean="0"/>
              <a:t>					рКа+ рКв=14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9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84213" y="685800"/>
            <a:ext cx="10375900" cy="5811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900" smtClean="0"/>
              <a:t>Для буферних систем: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2900" smtClean="0"/>
              <a:t>	Буферн</a:t>
            </a:r>
            <a:r>
              <a:rPr lang="de-DE" sz="2900" smtClean="0"/>
              <a:t>i </a:t>
            </a:r>
            <a:r>
              <a:rPr lang="uk-UA" sz="2900" smtClean="0"/>
              <a:t>властивост</a:t>
            </a:r>
            <a:r>
              <a:rPr lang="de-DE" sz="2900" smtClean="0"/>
              <a:t>i </a:t>
            </a:r>
            <a:r>
              <a:rPr lang="uk-UA" sz="2900" smtClean="0"/>
              <a:t>такої системи пов'язан</a:t>
            </a:r>
            <a:r>
              <a:rPr lang="de-DE" sz="2900" smtClean="0"/>
              <a:t>i </a:t>
            </a:r>
            <a:r>
              <a:rPr lang="uk-UA" sz="2900" smtClean="0"/>
              <a:t>з тим, що в н</a:t>
            </a:r>
            <a:r>
              <a:rPr lang="de-DE" sz="2900" smtClean="0"/>
              <a:t>i</a:t>
            </a:r>
            <a:r>
              <a:rPr lang="uk-UA" sz="2900" smtClean="0"/>
              <a:t>й одночасно зв'язані як йони гідрогену </a:t>
            </a:r>
            <a:r>
              <a:rPr lang="de-DE" sz="2900" smtClean="0"/>
              <a:t>H</a:t>
            </a:r>
            <a:r>
              <a:rPr lang="de-DE" sz="2900" baseline="30000" smtClean="0"/>
              <a:t>+</a:t>
            </a:r>
            <a:r>
              <a:rPr lang="de-DE" sz="2900" smtClean="0"/>
              <a:t>, </a:t>
            </a:r>
            <a:r>
              <a:rPr lang="uk-UA" sz="2900" smtClean="0"/>
              <a:t>так </a:t>
            </a:r>
            <a:r>
              <a:rPr lang="de-DE" sz="2900" smtClean="0"/>
              <a:t>i </a:t>
            </a:r>
            <a:r>
              <a:rPr lang="uk-UA" sz="2900" smtClean="0"/>
              <a:t>йони г</a:t>
            </a:r>
            <a:r>
              <a:rPr lang="de-DE" sz="2900" smtClean="0"/>
              <a:t>i</a:t>
            </a:r>
            <a:r>
              <a:rPr lang="uk-UA" sz="2900" smtClean="0"/>
              <a:t>дроксилу </a:t>
            </a:r>
            <a:r>
              <a:rPr lang="de-DE" sz="2900" smtClean="0"/>
              <a:t>OH</a:t>
            </a:r>
            <a:r>
              <a:rPr lang="de-DE" sz="2900" baseline="30000" smtClean="0"/>
              <a:t>–</a:t>
            </a:r>
            <a:r>
              <a:rPr lang="de-DE" sz="2900" smtClean="0"/>
              <a:t>. </a:t>
            </a:r>
            <a:r>
              <a:rPr lang="uk-UA" sz="2900" smtClean="0"/>
              <a:t>При додаванн</a:t>
            </a:r>
            <a:r>
              <a:rPr lang="de-DE" sz="2900" smtClean="0"/>
              <a:t>i </a:t>
            </a:r>
            <a:r>
              <a:rPr lang="uk-UA" sz="2900" smtClean="0"/>
              <a:t>до такого розчину сильної кислоти р</a:t>
            </a:r>
            <a:r>
              <a:rPr lang="de-DE" sz="2900" smtClean="0"/>
              <a:t>i</a:t>
            </a:r>
            <a:r>
              <a:rPr lang="uk-UA" sz="2900" smtClean="0"/>
              <a:t>вновага дещо зміститься вл</a:t>
            </a:r>
            <a:r>
              <a:rPr lang="de-DE" sz="2900" smtClean="0"/>
              <a:t>i</a:t>
            </a:r>
            <a:r>
              <a:rPr lang="uk-UA" sz="2900" smtClean="0"/>
              <a:t>во </a:t>
            </a:r>
            <a:r>
              <a:rPr lang="de-DE" sz="2900" smtClean="0"/>
              <a:t>i </a:t>
            </a:r>
            <a:r>
              <a:rPr lang="uk-UA" sz="2900" smtClean="0"/>
              <a:t>зросте концентрац</a:t>
            </a:r>
            <a:r>
              <a:rPr lang="de-DE" sz="2900" smtClean="0"/>
              <a:t>i</a:t>
            </a:r>
            <a:r>
              <a:rPr lang="uk-UA" sz="2900" smtClean="0"/>
              <a:t>я кислоти, а при введенн</a:t>
            </a:r>
            <a:r>
              <a:rPr lang="de-DE" sz="2900" smtClean="0"/>
              <a:t>i </a:t>
            </a:r>
            <a:r>
              <a:rPr lang="uk-UA" sz="2900" smtClean="0"/>
              <a:t>сильної основи – зміститься вправо </a:t>
            </a:r>
            <a:r>
              <a:rPr lang="de-DE" sz="2900" smtClean="0"/>
              <a:t>i </a:t>
            </a:r>
            <a:r>
              <a:rPr lang="uk-UA" sz="2900" smtClean="0"/>
              <a:t>зросте концентрац</a:t>
            </a:r>
            <a:r>
              <a:rPr lang="de-DE" sz="2900" smtClean="0"/>
              <a:t>i</a:t>
            </a:r>
            <a:r>
              <a:rPr lang="uk-UA" sz="2900" smtClean="0"/>
              <a:t>я сол</a:t>
            </a:r>
            <a:r>
              <a:rPr lang="de-DE" sz="2900" smtClean="0"/>
              <a:t>i</a:t>
            </a:r>
            <a:r>
              <a:rPr lang="uk-UA" sz="2900" smtClean="0"/>
              <a:t>, тому невелик</a:t>
            </a:r>
            <a:r>
              <a:rPr lang="de-DE" sz="2900" smtClean="0"/>
              <a:t>i </a:t>
            </a:r>
            <a:r>
              <a:rPr lang="uk-UA" sz="2900" smtClean="0"/>
              <a:t>зм</a:t>
            </a:r>
            <a:r>
              <a:rPr lang="de-DE" sz="2900" smtClean="0"/>
              <a:t>i</a:t>
            </a:r>
            <a:r>
              <a:rPr lang="uk-UA" sz="2900" smtClean="0"/>
              <a:t>ни концентрац</a:t>
            </a:r>
            <a:r>
              <a:rPr lang="de-DE" sz="2900" smtClean="0"/>
              <a:t>i</a:t>
            </a:r>
            <a:r>
              <a:rPr lang="uk-UA" sz="2900" smtClean="0"/>
              <a:t>й кислоти та сол</a:t>
            </a:r>
            <a:r>
              <a:rPr lang="de-DE" sz="2900" smtClean="0"/>
              <a:t>i (</a:t>
            </a:r>
            <a:r>
              <a:rPr lang="uk-UA" sz="2900" smtClean="0"/>
              <a:t>при їх достатн</a:t>
            </a:r>
            <a:r>
              <a:rPr lang="de-DE" sz="2900" smtClean="0"/>
              <a:t>i</a:t>
            </a:r>
            <a:r>
              <a:rPr lang="uk-UA" sz="2900" smtClean="0"/>
              <a:t>й к</a:t>
            </a:r>
            <a:r>
              <a:rPr lang="de-DE" sz="2900" smtClean="0"/>
              <a:t>i</a:t>
            </a:r>
            <a:r>
              <a:rPr lang="uk-UA" sz="2900" smtClean="0"/>
              <a:t>лькост</a:t>
            </a:r>
            <a:r>
              <a:rPr lang="de-DE" sz="2900" smtClean="0"/>
              <a:t>i </a:t>
            </a:r>
            <a:r>
              <a:rPr lang="uk-UA" sz="2900" smtClean="0"/>
              <a:t>в розчин</a:t>
            </a:r>
            <a:r>
              <a:rPr lang="de-DE" sz="2900" smtClean="0"/>
              <a:t>i) </a:t>
            </a:r>
            <a:r>
              <a:rPr lang="uk-UA" sz="2900" smtClean="0"/>
              <a:t>на сп</a:t>
            </a:r>
            <a:r>
              <a:rPr lang="de-DE" sz="2900" smtClean="0"/>
              <a:t>i</a:t>
            </a:r>
            <a:r>
              <a:rPr lang="uk-UA" sz="2900" smtClean="0"/>
              <a:t>вв</a:t>
            </a:r>
            <a:r>
              <a:rPr lang="de-DE" sz="2900" smtClean="0"/>
              <a:t>i</a:t>
            </a:r>
            <a:r>
              <a:rPr lang="uk-UA" sz="2900" smtClean="0"/>
              <a:t>дношення Св/</a:t>
            </a:r>
            <a:r>
              <a:rPr lang="en-US" sz="2900" smtClean="0"/>
              <a:t>Ca</a:t>
            </a:r>
            <a:r>
              <a:rPr lang="de-DE" sz="2900" smtClean="0"/>
              <a:t> </a:t>
            </a:r>
            <a:r>
              <a:rPr lang="uk-UA" sz="2900" smtClean="0"/>
              <a:t>впливають мало </a:t>
            </a:r>
            <a:r>
              <a:rPr lang="de-DE" sz="2900" smtClean="0"/>
              <a:t>i </a:t>
            </a:r>
            <a:r>
              <a:rPr lang="uk-UA" sz="2900" smtClean="0"/>
              <a:t>концентрац</a:t>
            </a:r>
            <a:r>
              <a:rPr lang="de-DE" sz="2900" smtClean="0"/>
              <a:t>i</a:t>
            </a:r>
            <a:r>
              <a:rPr lang="uk-UA" sz="2900" smtClean="0"/>
              <a:t>я йон</a:t>
            </a:r>
            <a:r>
              <a:rPr lang="de-DE" sz="2900" smtClean="0"/>
              <a:t>i</a:t>
            </a:r>
            <a:r>
              <a:rPr lang="uk-UA" sz="2900" smtClean="0"/>
              <a:t>в гідрогену [</a:t>
            </a:r>
            <a:r>
              <a:rPr lang="de-DE" sz="2900" smtClean="0"/>
              <a:t>H</a:t>
            </a:r>
            <a:r>
              <a:rPr lang="de-DE" sz="2900" baseline="30000" smtClean="0"/>
              <a:t>+</a:t>
            </a:r>
            <a:r>
              <a:rPr lang="de-DE" sz="2900" smtClean="0"/>
              <a:t>] </a:t>
            </a:r>
            <a:r>
              <a:rPr lang="uk-UA" sz="2900" smtClean="0"/>
              <a:t>також зм</a:t>
            </a:r>
            <a:r>
              <a:rPr lang="de-DE" sz="2900" smtClean="0"/>
              <a:t>i</a:t>
            </a:r>
            <a:r>
              <a:rPr lang="uk-UA" sz="2900" smtClean="0"/>
              <a:t>нюється незначно.</a:t>
            </a:r>
            <a:endParaRPr lang="ru-RU" sz="29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smtClean="0"/>
              <a:t>							рН= рКа + </a:t>
            </a:r>
            <a:r>
              <a:rPr lang="en-US" sz="2900" b="1" smtClean="0"/>
              <a:t>lg </a:t>
            </a:r>
            <a:r>
              <a:rPr lang="uk-UA" sz="2900" b="1" smtClean="0"/>
              <a:t>Св/</a:t>
            </a:r>
            <a:r>
              <a:rPr lang="en-US" sz="2900" b="1" smtClean="0"/>
              <a:t>Ca</a:t>
            </a:r>
            <a:endParaRPr lang="uk-UA" sz="2900" b="1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900" b="1" smtClean="0"/>
              <a:t>							рКа= 14 - рКв</a:t>
            </a:r>
            <a:endParaRPr lang="en-US" sz="2900" b="1" smtClean="0"/>
          </a:p>
          <a:p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760413" y="1968500"/>
            <a:ext cx="10312400" cy="3614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smtClean="0"/>
              <a:t>Буферні системи</a:t>
            </a:r>
            <a:r>
              <a:rPr lang="uk-UA" sz="2400" smtClean="0"/>
              <a:t> – це розчини, які здатні зберігати постійну концентрацію йонів Гідрогену, тобто значення </a:t>
            </a:r>
            <a:r>
              <a:rPr lang="de-DE" sz="2400" smtClean="0"/>
              <a:t>pH </a:t>
            </a:r>
            <a:r>
              <a:rPr lang="uk-UA" sz="2400" smtClean="0"/>
              <a:t>середовища при додаванні до них невеликих кількостей кислоти чи лугу або при їх розбавленні.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smtClean="0"/>
              <a:t>										Основні типи: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Буферна система, що містить слабку кислоту + сіль цієї кислоти утворену сильною основою: </a:t>
            </a:r>
            <a:r>
              <a:rPr lang="de-DE" sz="2400" smtClean="0"/>
              <a:t>CH3COOH + CH3COONa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Буферна система, що містить слабку основу + сіль цієї основи, утворену сильною кислотою</a:t>
            </a:r>
            <a:r>
              <a:rPr lang="ru-RU" sz="2400" b="1" smtClean="0"/>
              <a:t>: </a:t>
            </a:r>
            <a:r>
              <a:rPr lang="ru-RU" sz="2400" smtClean="0"/>
              <a:t>NH4OH + NH4Cl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Буферна система, що містить солі багатоосновних кислот: NaH2PO4 + Na2HPO4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8625" y="231775"/>
            <a:ext cx="8534400" cy="682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Буферні </a:t>
            </a:r>
            <a:r>
              <a:rPr lang="uk-UA" b="0" dirty="0" smtClean="0"/>
              <a:t>системи</a:t>
            </a:r>
            <a:endParaRPr lang="uk-UA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41288" y="939800"/>
            <a:ext cx="12050712" cy="773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17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uk-UA" sz="17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sz="1700" smtClean="0"/>
              <a:t>	</a:t>
            </a:r>
            <a:r>
              <a:rPr lang="de-DE" sz="1700" smtClean="0"/>
              <a:t> </a:t>
            </a:r>
            <a:r>
              <a:rPr lang="ru-RU" sz="2400" smtClean="0"/>
              <a:t>У розчині кислота і сіль диссоціюють:</a:t>
            </a:r>
            <a:endParaRPr lang="uk-UA" sz="24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7325" y="104775"/>
            <a:ext cx="8534400" cy="6826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  <a:alpha val="37000"/>
                </a:schemeClr>
              </a:gs>
            </a:gsLst>
            <a:lin ang="10800000" scaled="1"/>
            <a:tileRect/>
          </a:gra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b="0" dirty="0"/>
              <a:t>Буферні </a:t>
            </a:r>
            <a:r>
              <a:rPr lang="uk-UA" b="0" dirty="0" smtClean="0"/>
              <a:t>системи</a:t>
            </a:r>
            <a:endParaRPr lang="uk-UA" b="0" dirty="0"/>
          </a:p>
        </p:txBody>
      </p:sp>
      <p:pic>
        <p:nvPicPr>
          <p:cNvPr id="25603" name="Picture 2" descr="https://helpiks.org/helpiksorg/baza5/682799341955.files/image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225550"/>
            <a:ext cx="3641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288" y="2387600"/>
            <a:ext cx="9047162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При додаванні кислоти в розчин, іони Н</a:t>
            </a:r>
            <a:r>
              <a:rPr lang="uk-UA" sz="2400" b="0" baseline="30000">
                <a:solidFill>
                  <a:srgbClr val="0F496F"/>
                </a:solidFill>
                <a:latin typeface="Century Gothic" pitchFamily="34" charset="0"/>
              </a:rPr>
              <a:t>+</a:t>
            </a:r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  зв'язуються в слабку кислоту</a:t>
            </a:r>
          </a:p>
        </p:txBody>
      </p:sp>
      <p:pic>
        <p:nvPicPr>
          <p:cNvPr id="25605" name="Picture 6" descr="https://helpiks.org/helpiksorg/baza5/682799341955.files/image0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2947988"/>
            <a:ext cx="3260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5625" y="3705225"/>
            <a:ext cx="1056798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При додаванні основи в розчин, іони ОН</a:t>
            </a:r>
            <a:r>
              <a:rPr lang="uk-UA" sz="2800" b="0" baseline="30000">
                <a:solidFill>
                  <a:srgbClr val="0F496F"/>
                </a:solidFill>
                <a:latin typeface="Century Gothic" pitchFamily="34" charset="0"/>
              </a:rPr>
              <a:t>-</a:t>
            </a:r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  зв'язуються в слабкий електроліт Н</a:t>
            </a:r>
            <a:r>
              <a:rPr lang="uk-UA" sz="2400" b="0" baseline="-25000">
                <a:solidFill>
                  <a:srgbClr val="0F496F"/>
                </a:solidFill>
                <a:latin typeface="Century Gothic" pitchFamily="34" charset="0"/>
              </a:rPr>
              <a:t>2</a:t>
            </a:r>
            <a:r>
              <a:rPr lang="uk-UA" sz="2400" b="0">
                <a:solidFill>
                  <a:srgbClr val="0F496F"/>
                </a:solidFill>
                <a:latin typeface="Century Gothic" pitchFamily="34" charset="0"/>
              </a:rPr>
              <a:t>О</a:t>
            </a:r>
          </a:p>
        </p:txBody>
      </p:sp>
      <p:pic>
        <p:nvPicPr>
          <p:cNvPr id="25607" name="Picture 8" descr="https://helpiks.org/helpiksorg/baza5/682799341955.files/image0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4251325"/>
            <a:ext cx="267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1665288" y="5106988"/>
            <a:ext cx="8374062" cy="92392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err="1"/>
              <a:t>Утворення</a:t>
            </a:r>
            <a:r>
              <a:rPr lang="ru-RU" b="0" dirty="0"/>
              <a:t> </a:t>
            </a:r>
            <a:r>
              <a:rPr lang="ru-RU" b="0" dirty="0" err="1"/>
              <a:t>слабких</a:t>
            </a:r>
            <a:r>
              <a:rPr lang="ru-RU" b="0" dirty="0"/>
              <a:t> </a:t>
            </a:r>
            <a:r>
              <a:rPr lang="ru-RU" b="0" dirty="0" err="1"/>
              <a:t>електролітів</a:t>
            </a:r>
            <a:r>
              <a:rPr lang="ru-RU" b="0" dirty="0"/>
              <a:t> при </a:t>
            </a:r>
            <a:r>
              <a:rPr lang="ru-RU" b="0" dirty="0" err="1"/>
              <a:t>додаванні</a:t>
            </a:r>
            <a:r>
              <a:rPr lang="ru-RU" b="0" dirty="0"/>
              <a:t> в </a:t>
            </a:r>
            <a:r>
              <a:rPr lang="ru-RU" b="0" dirty="0" err="1"/>
              <a:t>буферні</a:t>
            </a:r>
            <a:r>
              <a:rPr lang="ru-RU" b="0" dirty="0"/>
              <a:t> </a:t>
            </a:r>
            <a:r>
              <a:rPr lang="ru-RU" b="0" dirty="0" err="1"/>
              <a:t>розчини</a:t>
            </a:r>
            <a:r>
              <a:rPr lang="ru-RU" b="0" dirty="0"/>
              <a:t> </a:t>
            </a:r>
            <a:r>
              <a:rPr lang="ru-RU" b="0" dirty="0" err="1"/>
              <a:t>кислоти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основи</a:t>
            </a:r>
            <a:r>
              <a:rPr lang="ru-RU" b="0" dirty="0"/>
              <a:t> і </a:t>
            </a:r>
            <a:r>
              <a:rPr lang="ru-RU" b="0" dirty="0" err="1"/>
              <a:t>обумовлює</a:t>
            </a:r>
            <a:r>
              <a:rPr lang="ru-RU" b="0" dirty="0"/>
              <a:t> </a:t>
            </a:r>
            <a:r>
              <a:rPr lang="ru-RU" b="0" dirty="0" err="1"/>
              <a:t>стійкість</a:t>
            </a:r>
            <a:r>
              <a:rPr lang="ru-RU" b="0" dirty="0"/>
              <a:t> рН</a:t>
            </a:r>
            <a:endParaRPr lang="uk-UA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663</TotalTime>
  <Words>1341</Words>
  <Application>Microsoft Office PowerPoint</Application>
  <PresentationFormat>Произвольный</PresentationFormat>
  <Paragraphs>104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Century Gothic</vt:lpstr>
      <vt:lpstr>Wingdings 3</vt:lpstr>
      <vt:lpstr>Calibri</vt:lpstr>
      <vt:lpstr>Wingdings</vt:lpstr>
      <vt:lpstr>Aharoni</vt:lpstr>
      <vt:lpstr>Сектор</vt:lpstr>
      <vt:lpstr>Сектор</vt:lpstr>
      <vt:lpstr>Сектор</vt:lpstr>
      <vt:lpstr>Сектор</vt:lpstr>
      <vt:lpstr>РІВНОВАГА Н+ ТА ОН- У ВОДНИХ РОЗЧИНАХ</vt:lpstr>
      <vt:lpstr>ПЛАН</vt:lpstr>
      <vt:lpstr>ІОННИЙ ДОБУТОК ВОДИ</vt:lpstr>
      <vt:lpstr>Слайд 4</vt:lpstr>
      <vt:lpstr>Слайд 5</vt:lpstr>
      <vt:lpstr>РОЗРАХУНОК рН РОЗЧИНІВ СИЛЬНИХ КИСЛОТ ТА ОСНОВ </vt:lpstr>
      <vt:lpstr>Слайд 7</vt:lpstr>
      <vt:lpstr>Слайд 8</vt:lpstr>
      <vt:lpstr>Слайд 9</vt:lpstr>
      <vt:lpstr>БУФЕРНА ЄМНІСТЬ</vt:lpstr>
      <vt:lpstr>ВИКОРИСТАННЯ БУФЕРНИХ РОЗЧИНІВ В АНАЛІЗІ</vt:lpstr>
      <vt:lpstr>Слайд 12</vt:lpstr>
      <vt:lpstr>Слайд 13</vt:lpstr>
      <vt:lpstr>Слайд 14</vt:lpstr>
      <vt:lpstr>Слайд 15</vt:lpstr>
      <vt:lpstr>СУЧАСНІ УЯВЛЕННЯ ПРО ПРИРОДУ КИСЛОТ ТА ОСНОВ</vt:lpstr>
      <vt:lpstr>Слайд 17</vt:lpstr>
      <vt:lpstr>Слайд 18</vt:lpstr>
      <vt:lpstr>Слайд 19</vt:lpstr>
      <vt:lpstr>ВИСНОВОК</vt:lpstr>
      <vt:lpstr>ЛІТЕРАТУРА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Рівновага Н+ та он+ у водних розчинах</dc:title>
  <dc:creator>Константин Бирюков</dc:creator>
  <cp:lastModifiedBy>Customer</cp:lastModifiedBy>
  <cp:revision>77</cp:revision>
  <dcterms:created xsi:type="dcterms:W3CDTF">2019-04-29T10:05:27Z</dcterms:created>
  <dcterms:modified xsi:type="dcterms:W3CDTF">2021-02-18T16:38:35Z</dcterms:modified>
</cp:coreProperties>
</file>