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77" r:id="rId7"/>
    <p:sldId id="278" r:id="rId8"/>
    <p:sldId id="296" r:id="rId9"/>
    <p:sldId id="279" r:id="rId10"/>
    <p:sldId id="297" r:id="rId11"/>
    <p:sldId id="280" r:id="rId12"/>
    <p:sldId id="298" r:id="rId13"/>
    <p:sldId id="281" r:id="rId14"/>
    <p:sldId id="301" r:id="rId15"/>
    <p:sldId id="282" r:id="rId16"/>
    <p:sldId id="299" r:id="rId17"/>
    <p:sldId id="283" r:id="rId18"/>
    <p:sldId id="300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303" r:id="rId32"/>
    <p:sldId id="260" r:id="rId33"/>
    <p:sldId id="261" r:id="rId34"/>
    <p:sldId id="262" r:id="rId35"/>
    <p:sldId id="263" r:id="rId36"/>
    <p:sldId id="264" r:id="rId37"/>
    <p:sldId id="267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302" r:id="rId4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6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FBA4C-20CA-47C9-AE20-102B70BEDEF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66F73-F016-4369-B4C2-03847A24DFD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archive.nbuv.gov.ua/portal/SOC_Gum/Ao/2012_1/5.pdf" TargetMode="External"/><Relationship Id="rId8" Type="http://schemas.openxmlformats.org/officeDocument/2006/relationships/hyperlink" Target="http://archive.nbuv.gov.ua/portal/soc_gum/ssk/2013_9/wsc_tom9.pdf#page=21" TargetMode="External"/><Relationship Id="rId7" Type="http://schemas.openxmlformats.org/officeDocument/2006/relationships/hyperlink" Target="http://essuir.sumdu.edu.ua/handle/123456789/25772" TargetMode="External"/><Relationship Id="rId6" Type="http://schemas.openxmlformats.org/officeDocument/2006/relationships/hyperlink" Target="http://uk.wikipedia.org/wiki" TargetMode="External"/><Relationship Id="rId5" Type="http://schemas.openxmlformats.org/officeDocument/2006/relationships/hyperlink" Target="http://ru.wikipedia.org/wiki/" TargetMode="External"/><Relationship Id="rId4" Type="http://schemas.openxmlformats.org/officeDocument/2006/relationships/hyperlink" Target="http://econ.worldbank.org/" TargetMode="External"/><Relationship Id="rId3" Type="http://schemas.openxmlformats.org/officeDocument/2006/relationships/hyperlink" Target="https://www.google.com.ua/search?q=%D0%B4%D0%BE%D0%BA%D0%BB%D0%B0%D0%B4+%D0%BE+%D1%87%D0%B5%D0%BB%D0%BE%D0%B2%D0%B5%D1%87%D0%B5%D1%81%D0%BA%D0%BE%D0%BC+%D1%80%D0%B0%D0%B7%D0%B2%D0%B8%D1%82%D0%B8%D0%B8+2013&amp;oq=%D0%94%D0%BE%D0%BA%D0%BB%D0%B0%D0%B4&amp;aqs=chrome.3.69i57j0l5.5838j0j7&amp;sourceid=chrome&amp;espv=210&amp;es_sm=122&amp;ie=UTF-8" TargetMode="External"/><Relationship Id="rId2" Type="http://schemas.openxmlformats.org/officeDocument/2006/relationships/hyperlink" Target="http://www.cia.org./" TargetMode="Externa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cia.gov/library/publications/the-world-factbook/geos/id.html" TargetMode="External"/><Relationship Id="rId8" Type="http://schemas.openxmlformats.org/officeDocument/2006/relationships/hyperlink" Target="https://www.cia.gov/library/publications/the-world-factbook/geos/br.html" TargetMode="External"/><Relationship Id="rId7" Type="http://schemas.openxmlformats.org/officeDocument/2006/relationships/hyperlink" Target="https://www.cia.gov/library/publications/the-world-factbook/geos/rs.html" TargetMode="External"/><Relationship Id="rId6" Type="http://schemas.openxmlformats.org/officeDocument/2006/relationships/hyperlink" Target="https://www.cia.gov/library/publications/the-world-factbook/geos/gm.html" TargetMode="External"/><Relationship Id="rId5" Type="http://schemas.openxmlformats.org/officeDocument/2006/relationships/hyperlink" Target="https://www.cia.gov/library/publications/the-world-factbook/geos/ja.html" TargetMode="External"/><Relationship Id="rId4" Type="http://schemas.openxmlformats.org/officeDocument/2006/relationships/hyperlink" Target="https://www.cia.gov/library/publications/the-world-factbook/geos/in.html" TargetMode="External"/><Relationship Id="rId3" Type="http://schemas.openxmlformats.org/officeDocument/2006/relationships/hyperlink" Target="https://www.cia.gov/library/publications/the-world-factbook/geos/us.html" TargetMode="External"/><Relationship Id="rId20" Type="http://schemas.openxmlformats.org/officeDocument/2006/relationships/slideLayout" Target="../slideLayouts/slideLayout2.xml"/><Relationship Id="rId2" Type="http://schemas.openxmlformats.org/officeDocument/2006/relationships/hyperlink" Target="https://www.cia.gov/library/publications/the-world-factbook/geos/ee.html" TargetMode="External"/><Relationship Id="rId19" Type="http://schemas.openxmlformats.org/officeDocument/2006/relationships/hyperlink" Target="https://www.cia.gov/library/publications/the-world-factbook/geos/as.html" TargetMode="External"/><Relationship Id="rId18" Type="http://schemas.openxmlformats.org/officeDocument/2006/relationships/hyperlink" Target="https://www.cia.gov/library/publications/the-world-factbook/geos/tu.html" TargetMode="External"/><Relationship Id="rId17" Type="http://schemas.openxmlformats.org/officeDocument/2006/relationships/hyperlink" Target="https://www.cia.gov/library/publications/the-world-factbook/geos/sp.html" TargetMode="External"/><Relationship Id="rId16" Type="http://schemas.openxmlformats.org/officeDocument/2006/relationships/hyperlink" Target="https://www.cia.gov/library/publications/the-world-factbook/geos/ca.html" TargetMode="External"/><Relationship Id="rId15" Type="http://schemas.openxmlformats.org/officeDocument/2006/relationships/hyperlink" Target="https://www.cia.gov/library/publications/the-world-factbook/geos/sa.html" TargetMode="External"/><Relationship Id="rId14" Type="http://schemas.openxmlformats.org/officeDocument/2006/relationships/hyperlink" Target="https://www.cia.gov/library/publications/the-world-factbook/geos/ks.html" TargetMode="External"/><Relationship Id="rId13" Type="http://schemas.openxmlformats.org/officeDocument/2006/relationships/hyperlink" Target="https://www.cia.gov/library/publications/the-world-factbook/geos/it.html" TargetMode="External"/><Relationship Id="rId12" Type="http://schemas.openxmlformats.org/officeDocument/2006/relationships/hyperlink" Target="https://www.cia.gov/library/publications/the-world-factbook/geos/mx.html" TargetMode="External"/><Relationship Id="rId11" Type="http://schemas.openxmlformats.org/officeDocument/2006/relationships/hyperlink" Target="https://www.cia.gov/library/publications/the-world-factbook/geos/fr.html" TargetMode="External"/><Relationship Id="rId10" Type="http://schemas.openxmlformats.org/officeDocument/2006/relationships/hyperlink" Target="https://www.cia.gov/library/publications/the-world-factbook/geos/uk.html" TargetMode="External"/><Relationship Id="rId1" Type="http://schemas.openxmlformats.org/officeDocument/2006/relationships/hyperlink" Target="https://www.cia.gov/library/publications/the-world-factbook/geos/ch.html" TargetMode="Externa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cia.gov/library/publications/the-world-factbook/geos/no.html" TargetMode="External"/><Relationship Id="rId8" Type="http://schemas.openxmlformats.org/officeDocument/2006/relationships/hyperlink" Target="https://www.cia.gov/library/publications/the-world-factbook/geos/ku.html" TargetMode="External"/><Relationship Id="rId7" Type="http://schemas.openxmlformats.org/officeDocument/2006/relationships/hyperlink" Target="https://www.cia.gov/library/publications/the-world-factbook/geos/mn.html" TargetMode="External"/><Relationship Id="rId6" Type="http://schemas.openxmlformats.org/officeDocument/2006/relationships/hyperlink" Target="https://www.cia.gov/library/publications/the-world-factbook/geos/bx.html" TargetMode="External"/><Relationship Id="rId5" Type="http://schemas.openxmlformats.org/officeDocument/2006/relationships/hyperlink" Target="https://www.cia.gov/library/publications/the-world-factbook/geos/im.html" TargetMode="External"/><Relationship Id="rId4" Type="http://schemas.openxmlformats.org/officeDocument/2006/relationships/hyperlink" Target="https://www.cia.gov/library/publications/the-world-factbook/geos/sn.html" TargetMode="External"/><Relationship Id="rId3" Type="http://schemas.openxmlformats.org/officeDocument/2006/relationships/hyperlink" Target="https://www.cia.gov/library/publications/the-world-factbook/geos/ls.html" TargetMode="External"/><Relationship Id="rId2" Type="http://schemas.openxmlformats.org/officeDocument/2006/relationships/hyperlink" Target="https://www.cia.gov/library/publications/the-world-factbook/geos/lu.html" TargetMode="Externa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3.GIF"/><Relationship Id="rId12" Type="http://schemas.openxmlformats.org/officeDocument/2006/relationships/hyperlink" Target="https://www.cia.gov/library/publications/the-world-factbook/rankorder/rawdata_2004.txt" TargetMode="External"/><Relationship Id="rId11" Type="http://schemas.openxmlformats.org/officeDocument/2006/relationships/hyperlink" Target="https://www.cia.gov/library/publications/the-world-factbook/geos/sk.html" TargetMode="External"/><Relationship Id="rId10" Type="http://schemas.openxmlformats.org/officeDocument/2006/relationships/hyperlink" Target="https://www.cia.gov/library/publications/the-world-factbook/geos/ae.html" TargetMode="External"/><Relationship Id="rId1" Type="http://schemas.openxmlformats.org/officeDocument/2006/relationships/hyperlink" Target="https://www.cia.gov/library/publications/the-world-factbook/geos/qa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uk.wikipedia.org/wiki/%D0%86%D0%BD%D1%84%D0%BE%D1%80%D0%BC%D0%B0%D1%86%D1%96%D1%8F" TargetMode="External"/><Relationship Id="rId2" Type="http://schemas.openxmlformats.org/officeDocument/2006/relationships/image" Target="../media/image1.jpeg"/><Relationship Id="rId1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856000" cy="1152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dirty="0" smtClean="0"/>
              <a:t>Лекція </a:t>
            </a:r>
            <a:r>
              <a:rPr lang="uk-UA" sz="4000" dirty="0" smtClean="0"/>
              <a:t>13.</a:t>
            </a:r>
            <a:r>
              <a:rPr lang="uk-UA" dirty="0" smtClean="0"/>
              <a:t>  </a:t>
            </a:r>
            <a:r>
              <a:rPr lang="uk-UA" sz="4000" b="1" u="sng" dirty="0" smtClean="0">
                <a:latin typeface="Arial Black" panose="020B0A04020102020204" pitchFamily="34" charset="0"/>
              </a:rPr>
              <a:t>Сучасний світ: проблеми та тенденції розвитку</a:t>
            </a:r>
            <a:endParaRPr lang="uk-UA" sz="4000" b="1" u="sng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712000" cy="52920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uk-UA" altLang="zh-CN" b="1" dirty="0" smtClean="0">
                <a:solidFill>
                  <a:schemeClr val="tx1"/>
                </a:solidFill>
              </a:rPr>
              <a:t>Сучасний світ: загальна характеристика.</a:t>
            </a:r>
            <a:endParaRPr lang="uk-UA" altLang="zh-CN" b="1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uk-UA" altLang="zh-CN" b="1" dirty="0" smtClean="0">
                <a:solidFill>
                  <a:schemeClr val="tx1"/>
                </a:solidFill>
              </a:rPr>
              <a:t>Глобалізація: сутність, суб'єкти, наслідки.</a:t>
            </a:r>
            <a:endParaRPr lang="uk-UA" altLang="zh-CN" b="1" dirty="0" smtClean="0">
              <a:solidFill>
                <a:schemeClr val="tx1"/>
              </a:solidFill>
            </a:endParaRPr>
          </a:p>
          <a:p>
            <a:pPr algn="l"/>
            <a:r>
              <a:rPr lang="uk-UA" altLang="zh-CN" b="1" dirty="0" smtClean="0">
                <a:solidFill>
                  <a:schemeClr val="tx1"/>
                </a:solidFill>
              </a:rPr>
              <a:t>3. Глобальні проблеми сучасності.</a:t>
            </a:r>
            <a:endParaRPr lang="uk-UA" altLang="zh-CN" b="1" dirty="0" smtClean="0">
              <a:solidFill>
                <a:schemeClr val="tx1"/>
              </a:solidFill>
            </a:endParaRPr>
          </a:p>
          <a:p>
            <a:pPr algn="l"/>
            <a:r>
              <a:rPr lang="uk-UA" altLang="zh-CN" b="1" dirty="0" smtClean="0">
                <a:solidFill>
                  <a:schemeClr val="tx1"/>
                </a:solidFill>
              </a:rPr>
              <a:t>4. Загальна характеристика  інформаційного суспільства. </a:t>
            </a:r>
            <a:endParaRPr lang="uk-UA" altLang="zh-CN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548" y="-130629"/>
            <a:ext cx="7900802" cy="972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uk-UA" b="1" dirty="0" smtClean="0"/>
              <a:t>Країни Азії (48)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84" y="1211283"/>
            <a:ext cx="9099000" cy="5616000"/>
          </a:xfrm>
          <a:blipFill>
            <a:blip r:embed="rId1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err="1" smtClean="0"/>
              <a:t>Афганістан</a:t>
            </a:r>
            <a:r>
              <a:rPr lang="ru-RU" sz="3600" dirty="0" smtClean="0"/>
              <a:t>, </a:t>
            </a:r>
            <a:r>
              <a:rPr lang="ru-RU" sz="3600" dirty="0" err="1" smtClean="0"/>
              <a:t>Вірменія</a:t>
            </a:r>
            <a:r>
              <a:rPr lang="ru-RU" sz="3600" dirty="0" smtClean="0"/>
              <a:t>, Азербайджан*, Бангладеш, Бахрейн, Бутан, Бруней, </a:t>
            </a:r>
            <a:r>
              <a:rPr lang="ru-RU" sz="3600" dirty="0" err="1" smtClean="0"/>
              <a:t>Бірма</a:t>
            </a:r>
            <a:r>
              <a:rPr lang="ru-RU" sz="3600" dirty="0" smtClean="0"/>
              <a:t>, Камбоджа, Китай, </a:t>
            </a:r>
            <a:r>
              <a:rPr lang="ru-RU" sz="3600" dirty="0" err="1" smtClean="0"/>
              <a:t>Кіпр</a:t>
            </a:r>
            <a:r>
              <a:rPr lang="ru-RU" sz="3600" dirty="0" smtClean="0"/>
              <a:t>, </a:t>
            </a:r>
            <a:r>
              <a:rPr lang="ru-RU" sz="3600" dirty="0" err="1" smtClean="0"/>
              <a:t>Грузія</a:t>
            </a:r>
            <a:r>
              <a:rPr lang="ru-RU" sz="3600" dirty="0" smtClean="0"/>
              <a:t> *, </a:t>
            </a:r>
            <a:r>
              <a:rPr lang="ru-RU" sz="3600" dirty="0" err="1" smtClean="0"/>
              <a:t>Індія</a:t>
            </a:r>
            <a:r>
              <a:rPr lang="ru-RU" sz="3600" dirty="0" smtClean="0"/>
              <a:t>, </a:t>
            </a:r>
            <a:r>
              <a:rPr lang="ru-RU" sz="3600" dirty="0" err="1" smtClean="0"/>
              <a:t>Індонезія</a:t>
            </a:r>
            <a:r>
              <a:rPr lang="ru-RU" sz="3600" dirty="0" smtClean="0"/>
              <a:t>, </a:t>
            </a:r>
            <a:r>
              <a:rPr lang="ru-RU" sz="3600" dirty="0" err="1" smtClean="0"/>
              <a:t>Іран</a:t>
            </a:r>
            <a:r>
              <a:rPr lang="ru-RU" sz="3600" dirty="0" smtClean="0"/>
              <a:t>, </a:t>
            </a:r>
            <a:r>
              <a:rPr lang="ru-RU" sz="3600" dirty="0" err="1" smtClean="0"/>
              <a:t>Ірак</a:t>
            </a:r>
            <a:r>
              <a:rPr lang="ru-RU" sz="3600" dirty="0" smtClean="0"/>
              <a:t>, </a:t>
            </a:r>
            <a:r>
              <a:rPr lang="ru-RU" sz="3600" dirty="0" err="1" smtClean="0"/>
              <a:t>Ізраїль</a:t>
            </a:r>
            <a:r>
              <a:rPr lang="ru-RU" sz="3600" dirty="0" smtClean="0"/>
              <a:t>, </a:t>
            </a:r>
            <a:r>
              <a:rPr lang="ru-RU" sz="3600" dirty="0" err="1" smtClean="0"/>
              <a:t>Японія</a:t>
            </a:r>
            <a:r>
              <a:rPr lang="ru-RU" sz="3600" dirty="0" smtClean="0"/>
              <a:t>, </a:t>
            </a:r>
            <a:r>
              <a:rPr lang="ru-RU" sz="3600" dirty="0" err="1" smtClean="0"/>
              <a:t>Йорданія</a:t>
            </a:r>
            <a:r>
              <a:rPr lang="ru-RU" sz="3600" dirty="0" smtClean="0"/>
              <a:t>, Казахстан *, </a:t>
            </a:r>
            <a:r>
              <a:rPr lang="ru-RU" sz="3600" dirty="0" err="1" smtClean="0"/>
              <a:t>Північна</a:t>
            </a:r>
            <a:r>
              <a:rPr lang="ru-RU" sz="3600" dirty="0" smtClean="0"/>
              <a:t> Корея , </a:t>
            </a:r>
            <a:r>
              <a:rPr lang="ru-RU" sz="3600" dirty="0" err="1" smtClean="0"/>
              <a:t>Південна</a:t>
            </a:r>
            <a:r>
              <a:rPr lang="ru-RU" sz="3600" dirty="0" smtClean="0"/>
              <a:t> Корея, Кувейт, Киргизстан, Лаос, </a:t>
            </a:r>
            <a:r>
              <a:rPr lang="ru-RU" sz="3600" dirty="0" err="1" smtClean="0"/>
              <a:t>Ліван</a:t>
            </a:r>
            <a:r>
              <a:rPr lang="ru-RU" sz="3600" dirty="0" smtClean="0"/>
              <a:t>, </a:t>
            </a:r>
            <a:r>
              <a:rPr lang="ru-RU" sz="3600" dirty="0" err="1" smtClean="0"/>
              <a:t>Малайзія</a:t>
            </a:r>
            <a:r>
              <a:rPr lang="ru-RU" sz="3600" dirty="0" smtClean="0"/>
              <a:t>, </a:t>
            </a:r>
            <a:r>
              <a:rPr lang="ru-RU" sz="3600" dirty="0" err="1" smtClean="0"/>
              <a:t>Мальдівські</a:t>
            </a:r>
            <a:r>
              <a:rPr lang="ru-RU" sz="3600" dirty="0" smtClean="0"/>
              <a:t> </a:t>
            </a:r>
            <a:r>
              <a:rPr lang="ru-RU" sz="3600" dirty="0" err="1" smtClean="0"/>
              <a:t>Острови</a:t>
            </a:r>
            <a:r>
              <a:rPr lang="ru-RU" sz="3600" dirty="0" smtClean="0"/>
              <a:t>, </a:t>
            </a:r>
            <a:r>
              <a:rPr lang="ru-RU" sz="3600" dirty="0" err="1" smtClean="0"/>
              <a:t>Монголія</a:t>
            </a:r>
            <a:r>
              <a:rPr lang="ru-RU" sz="3600" dirty="0" smtClean="0"/>
              <a:t>, Непал, Оман, Пакистан, </a:t>
            </a:r>
            <a:r>
              <a:rPr lang="ru-RU" sz="3600" dirty="0" err="1" smtClean="0"/>
              <a:t>Філіппіни</a:t>
            </a:r>
            <a:r>
              <a:rPr lang="ru-RU" sz="3600" dirty="0" smtClean="0"/>
              <a:t>, Катар, </a:t>
            </a:r>
            <a:r>
              <a:rPr lang="ru-RU" sz="3600" dirty="0" err="1" smtClean="0"/>
              <a:t>Росія</a:t>
            </a:r>
            <a:r>
              <a:rPr lang="ru-RU" sz="3600" dirty="0" smtClean="0"/>
              <a:t> *, </a:t>
            </a:r>
            <a:r>
              <a:rPr lang="ru-RU" sz="3600" dirty="0" err="1" smtClean="0"/>
              <a:t>Саудівська</a:t>
            </a:r>
            <a:r>
              <a:rPr lang="ru-RU" sz="3600" dirty="0" smtClean="0"/>
              <a:t> </a:t>
            </a:r>
            <a:r>
              <a:rPr lang="ru-RU" sz="3600" dirty="0" err="1" smtClean="0"/>
              <a:t>Аравія</a:t>
            </a:r>
            <a:r>
              <a:rPr lang="ru-RU" sz="3600" dirty="0" smtClean="0"/>
              <a:t>, </a:t>
            </a:r>
            <a:r>
              <a:rPr lang="ru-RU" sz="3600" dirty="0" err="1" smtClean="0"/>
              <a:t>Сінгапур</a:t>
            </a:r>
            <a:r>
              <a:rPr lang="ru-RU" sz="3600" dirty="0" smtClean="0"/>
              <a:t>, </a:t>
            </a:r>
            <a:r>
              <a:rPr lang="ru-RU" sz="3600" dirty="0" err="1" smtClean="0"/>
              <a:t>Шрі</a:t>
            </a:r>
            <a:r>
              <a:rPr lang="ru-RU" sz="3600" dirty="0" smtClean="0"/>
              <a:t>-Ланка, </a:t>
            </a:r>
            <a:r>
              <a:rPr lang="ru-RU" sz="3600" dirty="0" err="1" smtClean="0"/>
              <a:t>Сирія</a:t>
            </a:r>
            <a:r>
              <a:rPr lang="ru-RU" sz="3600" dirty="0" smtClean="0"/>
              <a:t>, Таджикистан, </a:t>
            </a:r>
            <a:r>
              <a:rPr lang="ru-RU" sz="3600" dirty="0" err="1" smtClean="0"/>
              <a:t>Таїланд</a:t>
            </a:r>
            <a:r>
              <a:rPr lang="ru-RU" sz="3600" dirty="0" smtClean="0"/>
              <a:t>, Тимор-</a:t>
            </a:r>
            <a:r>
              <a:rPr lang="ru-RU" sz="3600" dirty="0" err="1" smtClean="0"/>
              <a:t>Лешті</a:t>
            </a:r>
            <a:r>
              <a:rPr lang="ru-RU" sz="3600" dirty="0" smtClean="0"/>
              <a:t> , </a:t>
            </a:r>
            <a:r>
              <a:rPr lang="ru-RU" sz="3600" dirty="0" err="1" smtClean="0"/>
              <a:t>Туреччина</a:t>
            </a:r>
            <a:r>
              <a:rPr lang="ru-RU" sz="3600" dirty="0" smtClean="0"/>
              <a:t>*, </a:t>
            </a:r>
            <a:r>
              <a:rPr lang="ru-RU" sz="3600" dirty="0" err="1" smtClean="0"/>
              <a:t>Туркменістан</a:t>
            </a:r>
            <a:r>
              <a:rPr lang="ru-RU" sz="3600" dirty="0" smtClean="0"/>
              <a:t>, </a:t>
            </a:r>
            <a:r>
              <a:rPr lang="ru-RU" sz="3600" dirty="0" err="1" smtClean="0"/>
              <a:t>Об'єднані</a:t>
            </a:r>
            <a:r>
              <a:rPr lang="ru-RU" sz="3600" dirty="0" smtClean="0"/>
              <a:t> </a:t>
            </a:r>
            <a:r>
              <a:rPr lang="ru-RU" sz="3600" dirty="0" err="1" smtClean="0"/>
              <a:t>Арабські</a:t>
            </a:r>
            <a:r>
              <a:rPr lang="ru-RU" sz="3600" dirty="0" smtClean="0"/>
              <a:t> </a:t>
            </a:r>
            <a:r>
              <a:rPr lang="ru-RU" sz="3600" dirty="0" err="1" smtClean="0"/>
              <a:t>Емірати</a:t>
            </a:r>
            <a:r>
              <a:rPr lang="ru-RU" sz="3600" dirty="0" smtClean="0"/>
              <a:t>, Узбекистан, </a:t>
            </a:r>
            <a:r>
              <a:rPr lang="ru-RU" sz="3600" dirty="0" err="1" smtClean="0"/>
              <a:t>В'єтнам</a:t>
            </a:r>
            <a:r>
              <a:rPr lang="ru-RU" sz="3600" dirty="0" smtClean="0"/>
              <a:t>, </a:t>
            </a:r>
            <a:r>
              <a:rPr lang="ru-RU" sz="3600" dirty="0" err="1" smtClean="0"/>
              <a:t>Ємен</a:t>
            </a:r>
            <a:endParaRPr lang="ru-RU" sz="3600" dirty="0" smtClean="0"/>
          </a:p>
          <a:p>
            <a:pPr marL="0" indent="0">
              <a:buNone/>
            </a:pPr>
            <a:r>
              <a:rPr lang="ru-RU" dirty="0" smtClean="0"/>
              <a:t> (* </a:t>
            </a:r>
            <a:r>
              <a:rPr lang="ru-RU" dirty="0" err="1" smtClean="0"/>
              <a:t>вказує</a:t>
            </a:r>
            <a:r>
              <a:rPr lang="ru-RU" dirty="0" smtClean="0"/>
              <a:t> на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, яка є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57592" cy="396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Північна Америка</a:t>
            </a:r>
            <a:endParaRPr lang="uk-UA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" y="476672"/>
            <a:ext cx="6264000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/>
              <a:t>Країни Північної Америки (23)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5"/>
            <a:ext cx="9252000" cy="5472000"/>
          </a:xfrm>
          <a:blipFill>
            <a:blip r:embed="rId1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Антигуа і </a:t>
            </a:r>
            <a:r>
              <a:rPr lang="ru-RU" sz="4000" dirty="0" err="1" smtClean="0"/>
              <a:t>Барбуда</a:t>
            </a:r>
            <a:r>
              <a:rPr lang="ru-RU" sz="4000" dirty="0" smtClean="0"/>
              <a:t>, </a:t>
            </a:r>
            <a:r>
              <a:rPr lang="ru-RU" sz="4000" dirty="0" err="1" smtClean="0"/>
              <a:t>Багамські</a:t>
            </a:r>
            <a:r>
              <a:rPr lang="ru-RU" sz="4000" dirty="0" smtClean="0"/>
              <a:t> </a:t>
            </a:r>
            <a:r>
              <a:rPr lang="ru-RU" sz="4000" dirty="0" err="1" smtClean="0"/>
              <a:t>острови</a:t>
            </a:r>
            <a:r>
              <a:rPr lang="ru-RU" sz="4000" dirty="0" smtClean="0"/>
              <a:t>, Барбадос, </a:t>
            </a:r>
            <a:r>
              <a:rPr lang="ru-RU" sz="4000" dirty="0" err="1" smtClean="0"/>
              <a:t>Беліз</a:t>
            </a:r>
            <a:r>
              <a:rPr lang="ru-RU" sz="4000" dirty="0" smtClean="0"/>
              <a:t>, </a:t>
            </a:r>
            <a:r>
              <a:rPr lang="ru-RU" sz="4000" b="1" dirty="0" smtClean="0"/>
              <a:t>Канада</a:t>
            </a:r>
            <a:r>
              <a:rPr lang="ru-RU" sz="4000" dirty="0" smtClean="0"/>
              <a:t>, </a:t>
            </a:r>
            <a:r>
              <a:rPr lang="ru-RU" sz="4000" dirty="0" err="1" smtClean="0"/>
              <a:t>Коста-Ріка</a:t>
            </a:r>
            <a:r>
              <a:rPr lang="ru-RU" sz="4000" dirty="0" smtClean="0"/>
              <a:t>, Куба, </a:t>
            </a:r>
            <a:r>
              <a:rPr lang="ru-RU" sz="4000" dirty="0" err="1" smtClean="0"/>
              <a:t>Домініка</a:t>
            </a:r>
            <a:r>
              <a:rPr lang="ru-RU" sz="4000" dirty="0" smtClean="0"/>
              <a:t>, </a:t>
            </a:r>
            <a:r>
              <a:rPr lang="ru-RU" sz="4000" dirty="0" err="1" smtClean="0"/>
              <a:t>Домініканська</a:t>
            </a:r>
            <a:r>
              <a:rPr lang="ru-RU" sz="4000" dirty="0" smtClean="0"/>
              <a:t> </a:t>
            </a:r>
            <a:r>
              <a:rPr lang="ru-RU" sz="4000" dirty="0" err="1" smtClean="0"/>
              <a:t>Республіка</a:t>
            </a:r>
            <a:r>
              <a:rPr lang="ru-RU" sz="4000" dirty="0" smtClean="0"/>
              <a:t>, Сальвадор, Гренада, Гватемала, </a:t>
            </a:r>
            <a:r>
              <a:rPr lang="ru-RU" sz="4000" dirty="0" err="1" smtClean="0"/>
              <a:t>Гаїті</a:t>
            </a:r>
            <a:r>
              <a:rPr lang="ru-RU" sz="4000" dirty="0" smtClean="0"/>
              <a:t>, Гондурас, Ямайка, </a:t>
            </a:r>
            <a:r>
              <a:rPr lang="ru-RU" sz="4000" b="1" dirty="0" smtClean="0"/>
              <a:t>Мексика</a:t>
            </a:r>
            <a:r>
              <a:rPr lang="ru-RU" sz="4000" dirty="0" smtClean="0"/>
              <a:t>, </a:t>
            </a:r>
            <a:r>
              <a:rPr lang="ru-RU" sz="4000" dirty="0" err="1" smtClean="0"/>
              <a:t>Нікарагуа</a:t>
            </a:r>
            <a:r>
              <a:rPr lang="ru-RU" sz="4000" dirty="0" smtClean="0"/>
              <a:t>, Панама, </a:t>
            </a:r>
            <a:r>
              <a:rPr lang="ru-RU" sz="4000" dirty="0" err="1" smtClean="0"/>
              <a:t>Сент</a:t>
            </a:r>
            <a:r>
              <a:rPr lang="ru-RU" sz="4000" dirty="0" smtClean="0"/>
              <a:t>- </a:t>
            </a:r>
            <a:r>
              <a:rPr lang="ru-RU" sz="4000" dirty="0" err="1" smtClean="0"/>
              <a:t>Кітс</a:t>
            </a:r>
            <a:r>
              <a:rPr lang="ru-RU" sz="4000" dirty="0" smtClean="0"/>
              <a:t> і </a:t>
            </a:r>
            <a:r>
              <a:rPr lang="ru-RU" sz="4000" dirty="0" err="1" smtClean="0"/>
              <a:t>Невіс</a:t>
            </a:r>
            <a:r>
              <a:rPr lang="ru-RU" sz="4000" dirty="0" smtClean="0"/>
              <a:t>, </a:t>
            </a:r>
            <a:r>
              <a:rPr lang="ru-RU" sz="4000" dirty="0" err="1" smtClean="0"/>
              <a:t>Сент-Люсія</a:t>
            </a:r>
            <a:r>
              <a:rPr lang="ru-RU" sz="4000" dirty="0" smtClean="0"/>
              <a:t>, </a:t>
            </a:r>
            <a:r>
              <a:rPr lang="ru-RU" sz="4000" dirty="0" err="1" smtClean="0"/>
              <a:t>Сент-Вінсент</a:t>
            </a:r>
            <a:r>
              <a:rPr lang="ru-RU" sz="4000" dirty="0" smtClean="0"/>
              <a:t> і </a:t>
            </a:r>
            <a:r>
              <a:rPr lang="ru-RU" sz="4000" dirty="0" err="1" smtClean="0"/>
              <a:t>Гренадіни</a:t>
            </a:r>
            <a:r>
              <a:rPr lang="ru-RU" sz="4000" dirty="0" smtClean="0"/>
              <a:t>, </a:t>
            </a:r>
            <a:r>
              <a:rPr lang="ru-RU" sz="4000" dirty="0" err="1" smtClean="0"/>
              <a:t>Тринідад</a:t>
            </a:r>
            <a:r>
              <a:rPr lang="ru-RU" sz="4000" dirty="0" smtClean="0"/>
              <a:t> і Тобаго, </a:t>
            </a:r>
            <a:r>
              <a:rPr lang="ru-RU" sz="4000" b="1" dirty="0" err="1" smtClean="0"/>
              <a:t>Сполучені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Штати</a:t>
            </a:r>
            <a:r>
              <a:rPr lang="ru-RU" sz="4000" b="1" dirty="0" smtClean="0"/>
              <a:t> Америки</a:t>
            </a:r>
            <a:endParaRPr lang="ru-RU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504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Південна Америка</a:t>
            </a:r>
            <a:endParaRPr lang="uk-UA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7776864" cy="626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0752"/>
            <a:ext cx="78867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uk-UA" b="1" dirty="0" smtClean="0"/>
              <a:t>Країни Південної Америки (12)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Аргентина, </a:t>
            </a:r>
            <a:r>
              <a:rPr lang="ru-RU" sz="4800" b="1" dirty="0" err="1" smtClean="0"/>
              <a:t>Болівія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Бразилія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Чилі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Колумбія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Еквадор</a:t>
            </a:r>
            <a:r>
              <a:rPr lang="ru-RU" sz="4800" b="1" dirty="0" smtClean="0"/>
              <a:t>, Гайана, Парагвай, Перу, </a:t>
            </a:r>
            <a:r>
              <a:rPr lang="ru-RU" sz="4800" b="1" dirty="0" err="1" smtClean="0"/>
              <a:t>Сурінам</a:t>
            </a:r>
            <a:r>
              <a:rPr lang="ru-RU" sz="4800" b="1" dirty="0" smtClean="0"/>
              <a:t>, Уругвай, </a:t>
            </a:r>
            <a:r>
              <a:rPr lang="ru-RU" sz="4800" b="1" dirty="0" err="1" smtClean="0"/>
              <a:t>Венесуела</a:t>
            </a:r>
            <a:endParaRPr lang="ru-RU" sz="4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432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Африка</a:t>
            </a:r>
            <a:endParaRPr lang="uk-UA" dirty="0"/>
          </a:p>
        </p:txBody>
      </p:sp>
      <p:pic>
        <p:nvPicPr>
          <p:cNvPr id="2151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38" y="692149"/>
            <a:ext cx="5544000" cy="715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uk-UA" dirty="0" smtClean="0"/>
              <a:t>Країни Африки (54)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Алжир, Ангола, </a:t>
            </a:r>
            <a:r>
              <a:rPr lang="ru-RU" dirty="0" err="1" smtClean="0"/>
              <a:t>Бенін</a:t>
            </a:r>
            <a:r>
              <a:rPr lang="ru-RU" dirty="0" smtClean="0"/>
              <a:t>, Ботсвана, </a:t>
            </a:r>
            <a:r>
              <a:rPr lang="ru-RU" dirty="0" err="1" smtClean="0"/>
              <a:t>Буркіна</a:t>
            </a:r>
            <a:r>
              <a:rPr lang="ru-RU" dirty="0" smtClean="0"/>
              <a:t> - Фасо, </a:t>
            </a:r>
            <a:r>
              <a:rPr lang="ru-RU" dirty="0" err="1" smtClean="0"/>
              <a:t>Бурунді</a:t>
            </a:r>
            <a:r>
              <a:rPr lang="ru-RU" dirty="0" smtClean="0"/>
              <a:t>, Кабо - Верде, Камерун, Центрально - </a:t>
            </a:r>
            <a:r>
              <a:rPr lang="ru-RU" dirty="0" err="1" smtClean="0"/>
              <a:t>Африканська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, Чад, </a:t>
            </a:r>
            <a:r>
              <a:rPr lang="ru-RU" dirty="0" err="1" smtClean="0"/>
              <a:t>Коморські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, Демократична </a:t>
            </a:r>
            <a:r>
              <a:rPr lang="ru-RU" dirty="0" err="1" smtClean="0"/>
              <a:t>Республіка</a:t>
            </a:r>
            <a:r>
              <a:rPr lang="ru-RU" dirty="0" smtClean="0"/>
              <a:t> Конго, </a:t>
            </a:r>
            <a:r>
              <a:rPr lang="ru-RU" dirty="0" err="1" smtClean="0"/>
              <a:t>Республіка</a:t>
            </a:r>
            <a:r>
              <a:rPr lang="ru-RU" dirty="0" smtClean="0"/>
              <a:t> Конго, Кот -</a:t>
            </a:r>
            <a:r>
              <a:rPr lang="ru-RU" dirty="0" err="1" smtClean="0"/>
              <a:t>д'Івуар</a:t>
            </a:r>
            <a:r>
              <a:rPr lang="ru-RU" dirty="0" smtClean="0"/>
              <a:t>, </a:t>
            </a:r>
            <a:r>
              <a:rPr lang="ru-RU" dirty="0" err="1" smtClean="0"/>
              <a:t>Джібуті</a:t>
            </a:r>
            <a:r>
              <a:rPr lang="ru-RU" dirty="0" smtClean="0"/>
              <a:t>, </a:t>
            </a:r>
            <a:r>
              <a:rPr lang="ru-RU" dirty="0" err="1" smtClean="0"/>
              <a:t>Єгипет</a:t>
            </a:r>
            <a:r>
              <a:rPr lang="ru-RU" dirty="0" smtClean="0"/>
              <a:t>, </a:t>
            </a:r>
            <a:r>
              <a:rPr lang="ru-RU" dirty="0" err="1" smtClean="0"/>
              <a:t>Екваторіальна</a:t>
            </a:r>
            <a:r>
              <a:rPr lang="ru-RU" dirty="0" smtClean="0"/>
              <a:t> </a:t>
            </a:r>
            <a:r>
              <a:rPr lang="ru-RU" dirty="0" err="1" smtClean="0"/>
              <a:t>Гвінея</a:t>
            </a:r>
            <a:r>
              <a:rPr lang="ru-RU" dirty="0" smtClean="0"/>
              <a:t>, </a:t>
            </a:r>
            <a:r>
              <a:rPr lang="ru-RU" dirty="0" err="1" smtClean="0"/>
              <a:t>Еритрея</a:t>
            </a:r>
            <a:r>
              <a:rPr lang="ru-RU" dirty="0" smtClean="0"/>
              <a:t>, </a:t>
            </a:r>
            <a:r>
              <a:rPr lang="ru-RU" dirty="0" err="1" smtClean="0"/>
              <a:t>Ефіопія</a:t>
            </a:r>
            <a:r>
              <a:rPr lang="ru-RU" dirty="0" smtClean="0"/>
              <a:t>, Габон, </a:t>
            </a:r>
            <a:r>
              <a:rPr lang="ru-RU" dirty="0" err="1" smtClean="0"/>
              <a:t>Гамбія</a:t>
            </a:r>
            <a:r>
              <a:rPr lang="ru-RU" dirty="0" smtClean="0"/>
              <a:t>, Гана, </a:t>
            </a:r>
            <a:r>
              <a:rPr lang="ru-RU" dirty="0" err="1" smtClean="0"/>
              <a:t>Гвінея</a:t>
            </a:r>
            <a:r>
              <a:rPr lang="ru-RU" dirty="0" smtClean="0"/>
              <a:t>, </a:t>
            </a:r>
            <a:r>
              <a:rPr lang="ru-RU" dirty="0" err="1" smtClean="0"/>
              <a:t>Гвінея-Бісау</a:t>
            </a:r>
            <a:r>
              <a:rPr lang="ru-RU" dirty="0" smtClean="0"/>
              <a:t>, </a:t>
            </a:r>
            <a:r>
              <a:rPr lang="ru-RU" dirty="0" err="1" smtClean="0"/>
              <a:t>Кенія</a:t>
            </a:r>
            <a:r>
              <a:rPr lang="ru-RU" dirty="0" smtClean="0"/>
              <a:t>, Лесото, </a:t>
            </a:r>
            <a:r>
              <a:rPr lang="ru-RU" dirty="0" err="1" smtClean="0"/>
              <a:t>Ліберія</a:t>
            </a:r>
            <a:r>
              <a:rPr lang="ru-RU" dirty="0" smtClean="0"/>
              <a:t>, </a:t>
            </a:r>
            <a:r>
              <a:rPr lang="ru-RU" dirty="0" err="1" smtClean="0"/>
              <a:t>Лівія</a:t>
            </a:r>
            <a:r>
              <a:rPr lang="ru-RU" dirty="0" smtClean="0"/>
              <a:t>, Мадагаскар, </a:t>
            </a:r>
            <a:r>
              <a:rPr lang="ru-RU" dirty="0" err="1" smtClean="0"/>
              <a:t>Малаві</a:t>
            </a:r>
            <a:r>
              <a:rPr lang="ru-RU" dirty="0" smtClean="0"/>
              <a:t>, </a:t>
            </a:r>
            <a:r>
              <a:rPr lang="ru-RU" dirty="0" err="1" smtClean="0"/>
              <a:t>Малі</a:t>
            </a:r>
            <a:r>
              <a:rPr lang="ru-RU" dirty="0" smtClean="0"/>
              <a:t>, </a:t>
            </a:r>
            <a:r>
              <a:rPr lang="ru-RU" dirty="0" err="1" smtClean="0"/>
              <a:t>Маврикій</a:t>
            </a:r>
            <a:r>
              <a:rPr lang="ru-RU" dirty="0" smtClean="0"/>
              <a:t>, Марокко, </a:t>
            </a:r>
            <a:r>
              <a:rPr lang="ru-RU" dirty="0" err="1" smtClean="0"/>
              <a:t>Мозамбік</a:t>
            </a:r>
            <a:r>
              <a:rPr lang="ru-RU" dirty="0" smtClean="0"/>
              <a:t>, </a:t>
            </a:r>
            <a:r>
              <a:rPr lang="ru-RU" dirty="0" err="1" smtClean="0"/>
              <a:t>Намібія</a:t>
            </a:r>
            <a:r>
              <a:rPr lang="ru-RU" dirty="0" smtClean="0"/>
              <a:t>, </a:t>
            </a:r>
            <a:r>
              <a:rPr lang="ru-RU" dirty="0" err="1" smtClean="0"/>
              <a:t>Нігер</a:t>
            </a:r>
            <a:r>
              <a:rPr lang="ru-RU" dirty="0" smtClean="0"/>
              <a:t>, </a:t>
            </a:r>
            <a:r>
              <a:rPr lang="ru-RU" dirty="0" err="1" smtClean="0"/>
              <a:t>Нігерія</a:t>
            </a:r>
            <a:r>
              <a:rPr lang="ru-RU" dirty="0" smtClean="0"/>
              <a:t>, Руанда, Сан -Томе і </a:t>
            </a:r>
            <a:r>
              <a:rPr lang="ru-RU" dirty="0" err="1" smtClean="0"/>
              <a:t>Прінсіпі</a:t>
            </a:r>
            <a:r>
              <a:rPr lang="ru-RU" dirty="0" smtClean="0"/>
              <a:t>, Сенегал, </a:t>
            </a:r>
            <a:r>
              <a:rPr lang="ru-RU" dirty="0" err="1" smtClean="0"/>
              <a:t>Сейшельські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, </a:t>
            </a:r>
            <a:r>
              <a:rPr lang="ru-RU" dirty="0" err="1" smtClean="0"/>
              <a:t>Сьєрра</a:t>
            </a:r>
            <a:r>
              <a:rPr lang="ru-RU" dirty="0" smtClean="0"/>
              <a:t> - Леоне, </a:t>
            </a:r>
            <a:r>
              <a:rPr lang="ru-RU" dirty="0" err="1" smtClean="0"/>
              <a:t>Сомалі</a:t>
            </a:r>
            <a:r>
              <a:rPr lang="ru-RU" dirty="0" smtClean="0"/>
              <a:t>, </a:t>
            </a:r>
            <a:r>
              <a:rPr lang="ru-RU" dirty="0" err="1" smtClean="0"/>
              <a:t>Південна</a:t>
            </a:r>
            <a:r>
              <a:rPr lang="ru-RU" dirty="0" smtClean="0"/>
              <a:t> Африка, </a:t>
            </a:r>
            <a:r>
              <a:rPr lang="ru-RU" dirty="0" err="1" smtClean="0"/>
              <a:t>Південний</a:t>
            </a:r>
            <a:r>
              <a:rPr lang="ru-RU" dirty="0" smtClean="0"/>
              <a:t> Судан, Судан, </a:t>
            </a:r>
            <a:r>
              <a:rPr lang="ru-RU" dirty="0" err="1" smtClean="0"/>
              <a:t>Свазіленд</a:t>
            </a:r>
            <a:r>
              <a:rPr lang="ru-RU" dirty="0" smtClean="0"/>
              <a:t>, </a:t>
            </a:r>
            <a:r>
              <a:rPr lang="ru-RU" dirty="0" err="1" smtClean="0"/>
              <a:t>Танзанія</a:t>
            </a:r>
            <a:r>
              <a:rPr lang="ru-RU" dirty="0" smtClean="0"/>
              <a:t>, Того, </a:t>
            </a:r>
            <a:r>
              <a:rPr lang="ru-RU" dirty="0" err="1" smtClean="0"/>
              <a:t>Туніс</a:t>
            </a:r>
            <a:r>
              <a:rPr lang="ru-RU" dirty="0" smtClean="0"/>
              <a:t>, Уганда, </a:t>
            </a:r>
            <a:r>
              <a:rPr lang="ru-RU" dirty="0" err="1" smtClean="0"/>
              <a:t>Замбія</a:t>
            </a:r>
            <a:r>
              <a:rPr lang="ru-RU" dirty="0" smtClean="0"/>
              <a:t>, </a:t>
            </a:r>
            <a:r>
              <a:rPr lang="ru-RU" dirty="0" err="1" smtClean="0"/>
              <a:t>Зімбабве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4644"/>
            <a:ext cx="8676000" cy="648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Океанія</a:t>
            </a:r>
            <a:endParaRPr lang="uk-UA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8" y="852567"/>
            <a:ext cx="9036000" cy="587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uk-UA" b="1" dirty="0" smtClean="0"/>
              <a:t>Океанія (14)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err="1"/>
              <a:t>А</a:t>
            </a:r>
            <a:r>
              <a:rPr lang="ru-RU" sz="4400" dirty="0" err="1" smtClean="0"/>
              <a:t>встралія</a:t>
            </a:r>
            <a:r>
              <a:rPr lang="ru-RU" sz="4400" dirty="0" smtClean="0"/>
              <a:t>, </a:t>
            </a:r>
            <a:r>
              <a:rPr lang="ru-RU" sz="4400" dirty="0" err="1" smtClean="0"/>
              <a:t>Фіджі</a:t>
            </a:r>
            <a:r>
              <a:rPr lang="ru-RU" sz="4400" dirty="0" smtClean="0"/>
              <a:t>, </a:t>
            </a:r>
            <a:r>
              <a:rPr lang="ru-RU" sz="4400" dirty="0" err="1" smtClean="0"/>
              <a:t>Кірібаті</a:t>
            </a:r>
            <a:r>
              <a:rPr lang="ru-RU" sz="4400" dirty="0" smtClean="0"/>
              <a:t>, </a:t>
            </a:r>
            <a:r>
              <a:rPr lang="ru-RU" sz="4400" dirty="0" err="1" smtClean="0"/>
              <a:t>Маршаллові</a:t>
            </a:r>
            <a:r>
              <a:rPr lang="ru-RU" sz="4400" dirty="0" smtClean="0"/>
              <a:t> </a:t>
            </a:r>
            <a:r>
              <a:rPr lang="ru-RU" sz="4400" dirty="0" err="1" smtClean="0"/>
              <a:t>Острови</a:t>
            </a:r>
            <a:r>
              <a:rPr lang="ru-RU" sz="4400" dirty="0" smtClean="0"/>
              <a:t>, </a:t>
            </a:r>
            <a:r>
              <a:rPr lang="ru-RU" sz="4400" dirty="0" err="1" smtClean="0"/>
              <a:t>Мікронезія</a:t>
            </a:r>
            <a:r>
              <a:rPr lang="ru-RU" sz="4400" dirty="0" smtClean="0"/>
              <a:t>, Науру, Нова </a:t>
            </a:r>
            <a:r>
              <a:rPr lang="ru-RU" sz="4400" dirty="0" err="1" smtClean="0"/>
              <a:t>Зеландія</a:t>
            </a:r>
            <a:r>
              <a:rPr lang="ru-RU" sz="4400" dirty="0" smtClean="0"/>
              <a:t>, Палау, Папуа-Новая </a:t>
            </a:r>
            <a:r>
              <a:rPr lang="ru-RU" sz="4400" dirty="0" err="1" smtClean="0"/>
              <a:t>Гвінея</a:t>
            </a:r>
            <a:r>
              <a:rPr lang="ru-RU" sz="4400" dirty="0" smtClean="0"/>
              <a:t>, Самоа, </a:t>
            </a:r>
            <a:r>
              <a:rPr lang="ru-RU" sz="4400" dirty="0" err="1" smtClean="0"/>
              <a:t>Соломонові</a:t>
            </a:r>
            <a:r>
              <a:rPr lang="ru-RU" sz="4400" dirty="0" smtClean="0"/>
              <a:t> </a:t>
            </a:r>
            <a:r>
              <a:rPr lang="ru-RU" sz="4400" dirty="0" err="1" smtClean="0"/>
              <a:t>Острови</a:t>
            </a:r>
            <a:r>
              <a:rPr lang="ru-RU" sz="4400" dirty="0" smtClean="0"/>
              <a:t>, Тонга, Тувалу, Вануату</a:t>
            </a:r>
            <a:endParaRPr lang="ru-RU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304" y="0"/>
            <a:ext cx="7886700" cy="828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indent="0"/>
            <a:r>
              <a:rPr lang="uk-UA" sz="2800" b="1" u="sng" dirty="0" smtClean="0">
                <a:latin typeface="+mn-lt"/>
              </a:rPr>
              <a:t>3. Культурно-ідеологічні та </a:t>
            </a:r>
            <a:r>
              <a:rPr lang="uk-UA" sz="2800" b="1" u="sng" dirty="0">
                <a:latin typeface="+mn-lt"/>
              </a:rPr>
              <a:t>демографічні </a:t>
            </a:r>
            <a:r>
              <a:rPr lang="uk-UA" sz="2800" b="1" u="sng" dirty="0" smtClean="0">
                <a:latin typeface="+mn-lt"/>
              </a:rPr>
              <a:t>особливості сучасного світу.</a:t>
            </a:r>
            <a:endParaRPr lang="uk-UA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8000"/>
            <a:ext cx="9072000" cy="5760000"/>
          </a:xfrm>
          <a:blipFill>
            <a:blip r:embed="rId1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: 7,</a:t>
            </a:r>
            <a:r>
              <a:rPr lang="uk-UA" altLang="ru-RU" b="1" dirty="0" smtClean="0"/>
              <a:t>9</a:t>
            </a:r>
            <a:r>
              <a:rPr lang="ru-RU" b="1" dirty="0" smtClean="0"/>
              <a:t> млрд. (на  1 </a:t>
            </a:r>
            <a:r>
              <a:rPr lang="ru-RU" b="1" dirty="0" err="1" smtClean="0"/>
              <a:t>січня</a:t>
            </a:r>
            <a:r>
              <a:rPr lang="ru-RU" b="1" dirty="0" smtClean="0"/>
              <a:t> 20</a:t>
            </a:r>
            <a:r>
              <a:rPr lang="uk-UA" altLang="ru-RU" b="1" dirty="0" smtClean="0"/>
              <a:t>23</a:t>
            </a:r>
            <a:r>
              <a:rPr lang="ru-RU" b="1" dirty="0" smtClean="0"/>
              <a:t> )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Перша десятка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густонаселених</a:t>
            </a:r>
            <a:r>
              <a:rPr lang="ru-RU" b="1" dirty="0" smtClean="0"/>
              <a:t> </a:t>
            </a:r>
            <a:r>
              <a:rPr lang="ru-RU" b="1" dirty="0" err="1" smtClean="0"/>
              <a:t>країн</a:t>
            </a:r>
            <a:r>
              <a:rPr lang="ru-RU" b="1" dirty="0" smtClean="0"/>
              <a:t> (в </a:t>
            </a:r>
            <a:r>
              <a:rPr lang="ru-RU" b="1" dirty="0" err="1" smtClean="0"/>
              <a:t>мільйонах</a:t>
            </a:r>
            <a:r>
              <a:rPr lang="ru-RU" b="1" dirty="0" smtClean="0"/>
              <a:t>):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-  Китай - 1 </a:t>
            </a:r>
            <a:r>
              <a:rPr lang="uk-UA" altLang="ru-RU" b="1" dirty="0" smtClean="0"/>
              <a:t>401</a:t>
            </a:r>
            <a:r>
              <a:rPr lang="ru-RU" b="1" dirty="0" smtClean="0"/>
              <a:t>,49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Індія</a:t>
            </a:r>
            <a:r>
              <a:rPr lang="ru-RU" b="1" dirty="0" smtClean="0"/>
              <a:t> -   1 </a:t>
            </a:r>
            <a:r>
              <a:rPr lang="uk-UA" altLang="ru-RU" b="1" dirty="0" smtClean="0"/>
              <a:t>300</a:t>
            </a:r>
            <a:r>
              <a:rPr lang="ru-RU" b="1" dirty="0" smtClean="0"/>
              <a:t>,70;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США  -       321,37;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Індонезія</a:t>
            </a:r>
            <a:r>
              <a:rPr lang="ru-RU" b="1" dirty="0" smtClean="0"/>
              <a:t> -2</a:t>
            </a:r>
            <a:r>
              <a:rPr lang="uk-UA" altLang="ru-RU" b="1" dirty="0" smtClean="0"/>
              <a:t>60</a:t>
            </a:r>
            <a:r>
              <a:rPr lang="ru-RU" b="1" dirty="0" smtClean="0"/>
              <a:t>,99;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Бразилія</a:t>
            </a:r>
            <a:r>
              <a:rPr lang="ru-RU" b="1" dirty="0" smtClean="0"/>
              <a:t> - 2</a:t>
            </a:r>
            <a:r>
              <a:rPr lang="uk-UA" altLang="ru-RU" b="1" dirty="0" smtClean="0"/>
              <a:t>10</a:t>
            </a:r>
            <a:r>
              <a:rPr lang="ru-RU" b="1" dirty="0" smtClean="0"/>
              <a:t>,26;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Пакистан -</a:t>
            </a:r>
            <a:r>
              <a:rPr lang="uk-UA" altLang="ru-RU" b="1" dirty="0" smtClean="0"/>
              <a:t>205</a:t>
            </a:r>
            <a:r>
              <a:rPr lang="ru-RU" b="1" dirty="0" smtClean="0"/>
              <a:t>,09;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Нігерія</a:t>
            </a:r>
            <a:r>
              <a:rPr lang="ru-RU" b="1" dirty="0" smtClean="0"/>
              <a:t>     - </a:t>
            </a:r>
            <a:r>
              <a:rPr lang="uk-UA" altLang="ru-RU" b="1" dirty="0" smtClean="0"/>
              <a:t>204</a:t>
            </a:r>
            <a:r>
              <a:rPr lang="ru-RU" b="1" dirty="0" smtClean="0"/>
              <a:t>,56;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Бангладеш- 1</a:t>
            </a:r>
            <a:r>
              <a:rPr lang="uk-UA" altLang="ru-RU" b="1" dirty="0" smtClean="0"/>
              <a:t>75</a:t>
            </a:r>
            <a:r>
              <a:rPr lang="ru-RU" b="1" dirty="0" smtClean="0"/>
              <a:t>,96;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Росія</a:t>
            </a:r>
            <a:r>
              <a:rPr lang="ru-RU" b="1" dirty="0" smtClean="0"/>
              <a:t>           -  14</a:t>
            </a:r>
            <a:r>
              <a:rPr lang="uk-UA" altLang="ru-RU" b="1" dirty="0" smtClean="0"/>
              <a:t>6</a:t>
            </a:r>
            <a:r>
              <a:rPr lang="ru-RU" b="1" dirty="0" smtClean="0"/>
              <a:t>,42;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Японія</a:t>
            </a:r>
            <a:r>
              <a:rPr lang="ru-RU" b="1" dirty="0" smtClean="0"/>
              <a:t>       - 126,92.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Найменш</a:t>
            </a:r>
            <a:r>
              <a:rPr lang="ru-RU" b="1" dirty="0" smtClean="0"/>
              <a:t> </a:t>
            </a:r>
            <a:r>
              <a:rPr lang="ru-RU" b="1" dirty="0" err="1" smtClean="0"/>
              <a:t>густонаселені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: Ватикан- 1 000 </a:t>
            </a:r>
            <a:r>
              <a:rPr lang="ru-RU" b="1" dirty="0" err="1" smtClean="0"/>
              <a:t>жителів</a:t>
            </a:r>
            <a:r>
              <a:rPr lang="ru-RU" b="1" dirty="0" smtClean="0"/>
              <a:t>; 9 540 - Науру; 10 869 - Тувалу; </a:t>
            </a:r>
            <a:r>
              <a:rPr lang="uk-UA" b="1" dirty="0" smtClean="0"/>
              <a:t>Палау –</a:t>
            </a:r>
            <a:r>
              <a:rPr lang="en-US" b="1" dirty="0" smtClean="0"/>
              <a:t> 21</a:t>
            </a:r>
            <a:r>
              <a:rPr lang="uk-UA" b="1" dirty="0" smtClean="0"/>
              <a:t> </a:t>
            </a:r>
            <a:r>
              <a:rPr lang="en-US" b="1" dirty="0" smtClean="0"/>
              <a:t>265, </a:t>
            </a:r>
            <a:r>
              <a:rPr lang="ru-RU" b="1" dirty="0" smtClean="0"/>
              <a:t>Сан - </a:t>
            </a:r>
            <a:r>
              <a:rPr lang="ru-RU" b="1" dirty="0" err="1" smtClean="0"/>
              <a:t>Маріно</a:t>
            </a:r>
            <a:r>
              <a:rPr lang="ru-RU" b="1" dirty="0" smtClean="0"/>
              <a:t> 33 020; 37624 - </a:t>
            </a:r>
            <a:r>
              <a:rPr lang="ru-RU" b="1" dirty="0" err="1" smtClean="0"/>
              <a:t>Ліхтенштейн</a:t>
            </a:r>
            <a:r>
              <a:rPr lang="ru-RU" b="1" dirty="0" smtClean="0"/>
              <a:t>; 37 731 - Монако; </a:t>
            </a:r>
            <a:r>
              <a:rPr lang="ru-RU" b="1" dirty="0" err="1" smtClean="0"/>
              <a:t>Сент</a:t>
            </a:r>
            <a:r>
              <a:rPr lang="ru-RU" b="1" dirty="0" smtClean="0"/>
              <a:t> - </a:t>
            </a:r>
            <a:r>
              <a:rPr lang="ru-RU" b="1" dirty="0" err="1" smtClean="0"/>
              <a:t>Кітс</a:t>
            </a:r>
            <a:r>
              <a:rPr lang="ru-RU" b="1" dirty="0" smtClean="0"/>
              <a:t> і </a:t>
            </a:r>
            <a:r>
              <a:rPr lang="ru-RU" b="1" dirty="0" err="1" smtClean="0"/>
              <a:t>Невіс</a:t>
            </a:r>
            <a:r>
              <a:rPr lang="ru-RU" b="1" dirty="0" smtClean="0"/>
              <a:t> 51 936; </a:t>
            </a:r>
            <a:r>
              <a:rPr lang="ru-RU" b="1" dirty="0" err="1" smtClean="0"/>
              <a:t>Маршаллові</a:t>
            </a:r>
            <a:r>
              <a:rPr lang="ru-RU" b="1" dirty="0" smtClean="0"/>
              <a:t> </a:t>
            </a:r>
            <a:r>
              <a:rPr lang="ru-RU" b="1" dirty="0" err="1" smtClean="0"/>
              <a:t>острови</a:t>
            </a:r>
            <a:r>
              <a:rPr lang="ru-RU" b="1" dirty="0" smtClean="0"/>
              <a:t> - 72,191; </a:t>
            </a:r>
            <a:r>
              <a:rPr lang="ru-RU" b="1" dirty="0" err="1" smtClean="0"/>
              <a:t>Домініка</a:t>
            </a:r>
            <a:r>
              <a:rPr lang="ru-RU" b="1" dirty="0" smtClean="0"/>
              <a:t> – 73607.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364538" cy="65563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altLang="uk-UA" dirty="0" err="1" smtClean="0"/>
              <a:t>Література</a:t>
            </a:r>
            <a:r>
              <a:rPr lang="en-US" altLang="uk-UA" dirty="0" smtClean="0"/>
              <a:t>:</a:t>
            </a:r>
            <a:endParaRPr lang="ru-RU" altLang="uk-UA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388" y="1123950"/>
            <a:ext cx="8783637" cy="5580063"/>
          </a:xfrm>
          <a:blipFill>
            <a:blip r:embed="rId1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just">
              <a:buFontTx/>
              <a:buNone/>
            </a:pPr>
            <a:r>
              <a:rPr lang="en-US" altLang="uk-UA" sz="1800" dirty="0" smtClean="0"/>
              <a:t>1</a:t>
            </a:r>
            <a:r>
              <a:rPr lang="en-US" altLang="uk-UA" sz="1800" b="1" dirty="0" smtClean="0"/>
              <a:t>.</a:t>
            </a:r>
            <a:r>
              <a:rPr lang="ru-RU" altLang="uk-UA" sz="1800" b="1" dirty="0" smtClean="0"/>
              <a:t> </a:t>
            </a:r>
            <a:r>
              <a:rPr lang="ru-RU" altLang="uk-UA" sz="1800" b="1" dirty="0" err="1" smtClean="0"/>
              <a:t>World</a:t>
            </a:r>
            <a:r>
              <a:rPr lang="ru-RU" altLang="uk-UA" sz="1800" b="1" dirty="0" smtClean="0"/>
              <a:t> </a:t>
            </a:r>
            <a:r>
              <a:rPr lang="ru-RU" altLang="uk-UA" sz="1800" dirty="0" smtClean="0"/>
              <a:t>// </a:t>
            </a:r>
            <a:r>
              <a:rPr lang="ru-RU" altLang="uk-UA" sz="1800" dirty="0" err="1" smtClean="0"/>
              <a:t>Factbook</a:t>
            </a:r>
            <a:r>
              <a:rPr lang="ru-RU" altLang="uk-UA" sz="1800" dirty="0" smtClean="0"/>
              <a:t> [</a:t>
            </a:r>
            <a:r>
              <a:rPr lang="ru-RU" altLang="uk-UA" sz="1800" dirty="0" err="1" smtClean="0"/>
              <a:t>Електронный</a:t>
            </a:r>
            <a:r>
              <a:rPr lang="ru-RU" altLang="uk-UA" sz="1800" dirty="0" smtClean="0"/>
              <a:t> ресурс]. – Режим доступа :     </a:t>
            </a:r>
            <a:r>
              <a:rPr lang="ru-RU" altLang="uk-UA" sz="1800" dirty="0" smtClean="0">
                <a:hlinkClick r:id="rId2"/>
              </a:rPr>
              <a:t>www.cia.org.</a:t>
            </a:r>
            <a:r>
              <a:rPr lang="ru-RU" altLang="uk-UA" sz="1800" dirty="0" smtClean="0"/>
              <a:t> </a:t>
            </a:r>
            <a:endParaRPr lang="ru-RU" altLang="uk-UA" sz="1800" dirty="0" smtClean="0"/>
          </a:p>
          <a:p>
            <a:pPr algn="just" fontAlgn="ctr">
              <a:buFontTx/>
              <a:buNone/>
            </a:pPr>
            <a:r>
              <a:rPr lang="en-US" altLang="uk-UA" sz="1800" dirty="0" smtClean="0"/>
              <a:t>2.</a:t>
            </a:r>
            <a:r>
              <a:rPr lang="ru-RU" altLang="uk-UA" sz="1800" b="1" dirty="0" smtClean="0"/>
              <a:t>Доклад о человеческом развитии 2015</a:t>
            </a:r>
            <a:r>
              <a:rPr lang="ru-RU" altLang="uk-UA" sz="1800" dirty="0" smtClean="0"/>
              <a:t> - </a:t>
            </a:r>
            <a:r>
              <a:rPr lang="ru-RU" altLang="uk-UA" sz="1800" dirty="0" err="1" smtClean="0"/>
              <a:t>Human</a:t>
            </a:r>
            <a:r>
              <a:rPr lang="ru-RU" altLang="uk-UA" sz="1800" dirty="0" smtClean="0"/>
              <a:t> </a:t>
            </a:r>
            <a:r>
              <a:rPr lang="ru-RU" altLang="uk-UA" sz="1800" dirty="0" err="1" smtClean="0"/>
              <a:t>Development</a:t>
            </a:r>
            <a:r>
              <a:rPr lang="ru-RU" altLang="uk-UA" sz="1800" dirty="0" smtClean="0"/>
              <a:t> [</a:t>
            </a:r>
            <a:r>
              <a:rPr lang="ru-RU" altLang="uk-UA" sz="1800" dirty="0" err="1" smtClean="0"/>
              <a:t>Електронний</a:t>
            </a:r>
            <a:r>
              <a:rPr lang="ru-RU" altLang="uk-UA" sz="1800" dirty="0" smtClean="0"/>
              <a:t> ресурс]. – Режим доступу : </a:t>
            </a:r>
            <a:r>
              <a:rPr lang="en-US" altLang="uk-UA" sz="1800" b="1" dirty="0" smtClean="0"/>
              <a:t>//</a:t>
            </a:r>
            <a:r>
              <a:rPr lang="en-US" altLang="uk-UA" sz="1800" dirty="0" smtClean="0">
                <a:hlinkClick r:id="rId3"/>
              </a:rPr>
              <a:t> </a:t>
            </a:r>
            <a:r>
              <a:rPr lang="en-US" altLang="uk-UA" sz="1800" dirty="0" smtClean="0"/>
              <a:t>hdr.undp.org/</a:t>
            </a:r>
            <a:r>
              <a:rPr lang="en-US" altLang="uk-UA" sz="1800" dirty="0" err="1" smtClean="0"/>
              <a:t>en</a:t>
            </a:r>
            <a:r>
              <a:rPr lang="en-US" altLang="uk-UA" sz="1800" dirty="0" smtClean="0"/>
              <a:t>/media/HDR_</a:t>
            </a:r>
            <a:r>
              <a:rPr lang="en-US" altLang="uk-UA" sz="1800" b="1" dirty="0" smtClean="0"/>
              <a:t>201</a:t>
            </a:r>
            <a:r>
              <a:rPr lang="uk-UA" altLang="uk-UA" sz="1800" b="1" dirty="0" smtClean="0"/>
              <a:t>5</a:t>
            </a:r>
            <a:r>
              <a:rPr lang="en-US" altLang="uk-UA" sz="1800" dirty="0" smtClean="0"/>
              <a:t>_RU.pdf‎</a:t>
            </a:r>
            <a:endParaRPr lang="en-US" altLang="uk-UA" sz="1800" dirty="0" smtClean="0"/>
          </a:p>
          <a:p>
            <a:pPr algn="just">
              <a:buFontTx/>
              <a:buNone/>
            </a:pPr>
            <a:r>
              <a:rPr lang="en-US" altLang="uk-UA" sz="1800" dirty="0" smtClean="0"/>
              <a:t>3.</a:t>
            </a:r>
            <a:r>
              <a:rPr lang="ru-RU" altLang="uk-UA" sz="1800" b="1" dirty="0" smtClean="0"/>
              <a:t>WDR 2015: </a:t>
            </a:r>
            <a:r>
              <a:rPr lang="ru-RU" altLang="uk-UA" sz="1800" dirty="0" err="1" smtClean="0"/>
              <a:t>Jobs</a:t>
            </a:r>
            <a:r>
              <a:rPr lang="ru-RU" altLang="uk-UA" sz="1800" dirty="0" smtClean="0"/>
              <a:t> [</a:t>
            </a:r>
            <a:r>
              <a:rPr lang="ru-RU" altLang="uk-UA" sz="1800" dirty="0" err="1" smtClean="0"/>
              <a:t>Електронний</a:t>
            </a:r>
            <a:r>
              <a:rPr lang="ru-RU" altLang="uk-UA" sz="1800" dirty="0" smtClean="0"/>
              <a:t> ресурс]. – Режим доступу : </a:t>
            </a:r>
            <a:r>
              <a:rPr lang="ru-RU" altLang="uk-UA" sz="1800" dirty="0" smtClean="0">
                <a:hlinkClick r:id="rId4"/>
              </a:rPr>
              <a:t>http://econ.worldbank.org</a:t>
            </a:r>
            <a:endParaRPr lang="en-US" altLang="uk-UA" sz="1800" dirty="0" smtClean="0"/>
          </a:p>
          <a:p>
            <a:pPr algn="just">
              <a:buFontTx/>
              <a:buNone/>
            </a:pPr>
            <a:r>
              <a:rPr lang="en-US" altLang="uk-UA" sz="1800" dirty="0" smtClean="0"/>
              <a:t>4</a:t>
            </a:r>
            <a:r>
              <a:rPr lang="en-US" altLang="uk-UA" sz="1800" b="1" dirty="0" smtClean="0"/>
              <a:t>. БРІКС</a:t>
            </a:r>
            <a:r>
              <a:rPr lang="uk-UA" altLang="uk-UA" sz="1800" b="1" dirty="0" smtClean="0"/>
              <a:t> </a:t>
            </a:r>
            <a:r>
              <a:rPr lang="ru-RU" altLang="uk-UA" sz="1800" dirty="0" smtClean="0"/>
              <a:t>[</a:t>
            </a:r>
            <a:r>
              <a:rPr lang="ru-RU" altLang="uk-UA" sz="1800" dirty="0" err="1" smtClean="0"/>
              <a:t>Електронний</a:t>
            </a:r>
            <a:r>
              <a:rPr lang="ru-RU" altLang="uk-UA" sz="1800" dirty="0" smtClean="0"/>
              <a:t> ресурс]. – Режим доступу </a:t>
            </a:r>
            <a:r>
              <a:rPr lang="en-US" altLang="uk-UA" sz="1800" dirty="0" smtClean="0"/>
              <a:t>//</a:t>
            </a:r>
            <a:r>
              <a:rPr lang="en-US" altLang="uk-UA" sz="1800" dirty="0" smtClean="0">
                <a:hlinkClick r:id="rId5"/>
              </a:rPr>
              <a:t>http://ru.wikipedia.org/wiki/</a:t>
            </a:r>
            <a:endParaRPr lang="en-US" altLang="uk-UA" sz="1800" dirty="0" smtClean="0"/>
          </a:p>
          <a:p>
            <a:pPr algn="just">
              <a:buFontTx/>
              <a:buNone/>
            </a:pPr>
            <a:r>
              <a:rPr lang="en-US" altLang="uk-UA" sz="1800" dirty="0" smtClean="0"/>
              <a:t>5.</a:t>
            </a:r>
            <a:r>
              <a:rPr lang="en-US" altLang="uk-UA" sz="1800" b="1" dirty="0" smtClean="0"/>
              <a:t>Глобализація</a:t>
            </a:r>
            <a:r>
              <a:rPr lang="uk-UA" altLang="uk-UA" sz="1800" b="1" dirty="0" smtClean="0"/>
              <a:t> </a:t>
            </a:r>
            <a:r>
              <a:rPr lang="ru-RU" altLang="uk-UA" sz="1800" dirty="0" smtClean="0"/>
              <a:t>[</a:t>
            </a:r>
            <a:r>
              <a:rPr lang="ru-RU" altLang="uk-UA" sz="1800" dirty="0" err="1" smtClean="0"/>
              <a:t>Електронний</a:t>
            </a:r>
            <a:r>
              <a:rPr lang="ru-RU" altLang="uk-UA" sz="1800" dirty="0" smtClean="0"/>
              <a:t> ресурс]. – Режим доступу: </a:t>
            </a:r>
            <a:r>
              <a:rPr lang="en-US" altLang="uk-UA" sz="1800" dirty="0" smtClean="0"/>
              <a:t>//</a:t>
            </a:r>
            <a:r>
              <a:rPr lang="en-US" altLang="uk-UA" sz="1800" dirty="0" smtClean="0">
                <a:hlinkClick r:id="rId6"/>
              </a:rPr>
              <a:t>http://uk.wikipedia.org/wiki</a:t>
            </a:r>
            <a:r>
              <a:rPr lang="en-US" altLang="uk-UA" sz="1800" dirty="0" smtClean="0"/>
              <a:t>/Глобалізація</a:t>
            </a:r>
            <a:endParaRPr lang="en-US" altLang="uk-UA" sz="1800" dirty="0" smtClean="0"/>
          </a:p>
          <a:p>
            <a:pPr algn="just">
              <a:buFontTx/>
              <a:buNone/>
            </a:pPr>
            <a:r>
              <a:rPr lang="en-US" altLang="uk-UA" sz="1800" dirty="0" smtClean="0"/>
              <a:t>6.</a:t>
            </a:r>
            <a:r>
              <a:rPr lang="ru-RU" altLang="uk-UA" sz="1800" u="sng" dirty="0" smtClean="0">
                <a:hlinkClick r:id="rId7"/>
              </a:rPr>
              <a:t> </a:t>
            </a:r>
            <a:r>
              <a:rPr lang="ru-RU" altLang="uk-UA" sz="1800" b="1" u="sng" dirty="0" err="1" smtClean="0">
                <a:hlinkClick r:id="rId7"/>
              </a:rPr>
              <a:t>Аналіз</a:t>
            </a:r>
            <a:r>
              <a:rPr lang="ru-RU" altLang="uk-UA" sz="1800" b="1" u="sng" dirty="0" smtClean="0">
                <a:hlinkClick r:id="rId7"/>
              </a:rPr>
              <a:t> </a:t>
            </a:r>
            <a:r>
              <a:rPr lang="ru-RU" altLang="uk-UA" sz="1800" b="1" u="sng" dirty="0" err="1" smtClean="0">
                <a:hlinkClick r:id="rId7"/>
              </a:rPr>
              <a:t>системи</a:t>
            </a:r>
            <a:r>
              <a:rPr lang="ru-RU" altLang="uk-UA" sz="1800" b="1" u="sng" dirty="0" smtClean="0">
                <a:hlinkClick r:id="rId7"/>
              </a:rPr>
              <a:t> </a:t>
            </a:r>
            <a:r>
              <a:rPr lang="ru-RU" altLang="uk-UA" sz="1800" b="1" u="sng" dirty="0" err="1" smtClean="0">
                <a:hlinkClick r:id="rId7"/>
              </a:rPr>
              <a:t>індикаторів</a:t>
            </a:r>
            <a:r>
              <a:rPr lang="ru-RU" altLang="uk-UA" sz="1800" b="1" u="sng" dirty="0" smtClean="0">
                <a:hlinkClick r:id="rId7"/>
              </a:rPr>
              <a:t> </a:t>
            </a:r>
            <a:r>
              <a:rPr lang="ru-RU" altLang="uk-UA" sz="1800" b="1" u="sng" dirty="0" err="1" smtClean="0">
                <a:hlinkClick r:id="rId7"/>
              </a:rPr>
              <a:t>розвитку</a:t>
            </a:r>
            <a:r>
              <a:rPr lang="ru-RU" altLang="uk-UA" sz="1800" b="1" u="sng" dirty="0" smtClean="0">
                <a:hlinkClick r:id="rId7"/>
              </a:rPr>
              <a:t> </a:t>
            </a:r>
            <a:r>
              <a:rPr lang="ru-RU" altLang="uk-UA" sz="1800" b="1" u="sng" dirty="0" err="1" smtClean="0">
                <a:hlinkClick r:id="rId7"/>
              </a:rPr>
              <a:t>інформаційного</a:t>
            </a:r>
            <a:r>
              <a:rPr lang="ru-RU" altLang="uk-UA" sz="1800" b="1" u="sng" dirty="0" smtClean="0">
                <a:hlinkClick r:id="rId7"/>
              </a:rPr>
              <a:t> </a:t>
            </a:r>
            <a:r>
              <a:rPr lang="ru-RU" altLang="uk-UA" sz="1800" b="1" u="sng" dirty="0" err="1" smtClean="0">
                <a:hlinkClick r:id="rId7"/>
              </a:rPr>
              <a:t>суспільства</a:t>
            </a:r>
            <a:r>
              <a:rPr lang="ru-RU" altLang="uk-UA" sz="1800" b="1" u="sng" dirty="0" smtClean="0"/>
              <a:t> </a:t>
            </a:r>
            <a:r>
              <a:rPr lang="ru-RU" altLang="uk-UA" sz="1800" dirty="0" smtClean="0"/>
              <a:t>[</a:t>
            </a:r>
            <a:r>
              <a:rPr lang="ru-RU" altLang="uk-UA" sz="1800" dirty="0" err="1" smtClean="0"/>
              <a:t>Електронний</a:t>
            </a:r>
            <a:r>
              <a:rPr lang="ru-RU" altLang="uk-UA" sz="1800" dirty="0" smtClean="0"/>
              <a:t> ресурс]. – Режим доступу : </a:t>
            </a:r>
            <a:r>
              <a:rPr lang="en-US" altLang="uk-UA" sz="1800" dirty="0" smtClean="0"/>
              <a:t>//essuir.sumdu.edu.ua</a:t>
            </a:r>
            <a:endParaRPr lang="en-US" altLang="uk-UA" sz="1800" dirty="0" smtClean="0"/>
          </a:p>
          <a:p>
            <a:pPr algn="just">
              <a:buFontTx/>
              <a:buNone/>
            </a:pPr>
            <a:r>
              <a:rPr lang="en-US" altLang="uk-UA" sz="1800" dirty="0" smtClean="0"/>
              <a:t>7</a:t>
            </a:r>
            <a:r>
              <a:rPr lang="en-US" altLang="uk-UA" sz="1800" b="1" dirty="0" smtClean="0"/>
              <a:t>.</a:t>
            </a:r>
            <a:r>
              <a:rPr lang="ru-RU" altLang="uk-UA" sz="1800" b="1" dirty="0" smtClean="0"/>
              <a:t> </a:t>
            </a:r>
            <a:r>
              <a:rPr lang="ru-RU" altLang="uk-UA" sz="1800" b="1" u="sng" dirty="0" smtClean="0">
                <a:hlinkClick r:id="rId8"/>
              </a:rPr>
              <a:t>ТЕОРИИ ИНФОРМАЦИОННОГО ОБЩЕСТВА: ДЭНИЕЛ БЕЛЛ</a:t>
            </a:r>
            <a:r>
              <a:rPr lang="ru-RU" altLang="uk-UA" sz="1800" b="1" u="sng" dirty="0" smtClean="0"/>
              <a:t> </a:t>
            </a:r>
            <a:r>
              <a:rPr lang="ru-RU" altLang="uk-UA" sz="1800" dirty="0" smtClean="0"/>
              <a:t>[</a:t>
            </a:r>
            <a:r>
              <a:rPr lang="ru-RU" altLang="uk-UA" sz="1800" dirty="0" err="1" smtClean="0"/>
              <a:t>Електронний</a:t>
            </a:r>
            <a:r>
              <a:rPr lang="ru-RU" altLang="uk-UA" sz="1800" dirty="0" smtClean="0"/>
              <a:t> ресурс]. – Режим доступу: </a:t>
            </a:r>
            <a:r>
              <a:rPr lang="en-US" altLang="uk-UA" sz="1800" dirty="0" smtClean="0"/>
              <a:t>//</a:t>
            </a:r>
            <a:r>
              <a:rPr lang="ru-RU" altLang="uk-UA" sz="1800" dirty="0" smtClean="0"/>
              <a:t> archive.nbuv.gov.ua</a:t>
            </a:r>
            <a:endParaRPr lang="en-US" altLang="uk-UA" sz="1800" dirty="0" smtClean="0"/>
          </a:p>
          <a:p>
            <a:pPr algn="just">
              <a:buFontTx/>
              <a:buNone/>
            </a:pPr>
            <a:r>
              <a:rPr lang="en-US" altLang="uk-UA" sz="1800" dirty="0" smtClean="0"/>
              <a:t>8</a:t>
            </a:r>
            <a:r>
              <a:rPr lang="ru-RU" altLang="uk-UA" sz="1800" dirty="0" smtClean="0"/>
              <a:t>. </a:t>
            </a:r>
            <a:r>
              <a:rPr lang="ru-RU" altLang="uk-UA" sz="1800" b="1" dirty="0" err="1" smtClean="0"/>
              <a:t>Грущи</a:t>
            </a:r>
            <a:r>
              <a:rPr lang="en-US" altLang="uk-UA" sz="1800" b="1" dirty="0" smtClean="0"/>
              <a:t>н</a:t>
            </a:r>
            <a:r>
              <a:rPr lang="ru-RU" altLang="uk-UA" sz="1800" b="1" dirty="0" err="1" smtClean="0"/>
              <a:t>ська</a:t>
            </a:r>
            <a:r>
              <a:rPr lang="en-US" altLang="uk-UA" sz="1800" b="1" dirty="0" smtClean="0"/>
              <a:t> . </a:t>
            </a:r>
            <a:r>
              <a:rPr lang="ru-RU" altLang="uk-UA" sz="1800" b="1" dirty="0" smtClean="0"/>
              <a:t>Н.М </a:t>
            </a:r>
            <a:r>
              <a:rPr lang="en-US" altLang="uk-UA" sz="1800" b="1" dirty="0" smtClean="0"/>
              <a:t>М</a:t>
            </a:r>
            <a:r>
              <a:rPr lang="ru-RU" altLang="uk-UA" sz="1800" b="1" dirty="0" err="1" smtClean="0"/>
              <a:t>ережева</a:t>
            </a:r>
            <a:r>
              <a:rPr lang="ru-RU" altLang="uk-UA" sz="1800" b="1" dirty="0" smtClean="0"/>
              <a:t> </a:t>
            </a:r>
            <a:r>
              <a:rPr lang="ru-RU" altLang="uk-UA" sz="1800" b="1" dirty="0" err="1" smtClean="0"/>
              <a:t>економіка</a:t>
            </a:r>
            <a:r>
              <a:rPr lang="ru-RU" altLang="uk-UA" sz="1800" b="1" dirty="0" smtClean="0"/>
              <a:t> </a:t>
            </a:r>
            <a:r>
              <a:rPr lang="en-US" altLang="uk-UA" sz="1800" b="1" dirty="0" smtClean="0"/>
              <a:t> </a:t>
            </a:r>
            <a:r>
              <a:rPr lang="ru-RU" altLang="uk-UA" sz="1800" b="1" dirty="0" smtClean="0"/>
              <a:t>в </a:t>
            </a:r>
            <a:r>
              <a:rPr lang="ru-RU" altLang="uk-UA" sz="1800" b="1" dirty="0" err="1" smtClean="0"/>
              <a:t>інформаційно-інноваційному</a:t>
            </a:r>
            <a:r>
              <a:rPr lang="ru-RU" altLang="uk-UA" sz="1800" b="1" dirty="0" smtClean="0"/>
              <a:t> </a:t>
            </a:r>
            <a:r>
              <a:rPr lang="ru-RU" altLang="uk-UA" sz="1800" b="1" dirty="0" err="1" smtClean="0"/>
              <a:t>полі</a:t>
            </a:r>
            <a:r>
              <a:rPr lang="ru-RU" altLang="uk-UA" sz="1800" b="1" dirty="0" smtClean="0"/>
              <a:t> </a:t>
            </a:r>
            <a:r>
              <a:rPr lang="ru-RU" altLang="uk-UA" sz="1800" dirty="0" err="1" smtClean="0"/>
              <a:t>сучасної</a:t>
            </a:r>
            <a:r>
              <a:rPr lang="ru-RU" altLang="uk-UA" sz="1800" dirty="0" smtClean="0"/>
              <a:t> </a:t>
            </a:r>
            <a:r>
              <a:rPr lang="ru-RU" altLang="uk-UA" sz="1800" dirty="0" err="1" smtClean="0"/>
              <a:t>цивілізації</a:t>
            </a:r>
            <a:r>
              <a:rPr lang="en-US" altLang="uk-UA" sz="1800" dirty="0" smtClean="0"/>
              <a:t>//</a:t>
            </a:r>
            <a:r>
              <a:rPr lang="en-US" altLang="uk-UA" sz="1800" dirty="0" smtClean="0">
                <a:hlinkClick r:id="rId9"/>
              </a:rPr>
              <a:t> http://archive.nbuv.gov.ua/portal/SOC_Gum/Ao/2012_1/5.pdf</a:t>
            </a:r>
            <a:endParaRPr lang="en-US" altLang="uk-UA" sz="1800" dirty="0" smtClean="0"/>
          </a:p>
          <a:p>
            <a:pPr lvl="0">
              <a:buNone/>
            </a:pPr>
            <a:r>
              <a:rPr lang="ru-RU" altLang="uk-UA" sz="1800" dirty="0" smtClean="0"/>
              <a:t>9. </a:t>
            </a:r>
            <a:r>
              <a:rPr lang="ru-RU" sz="1800" dirty="0"/>
              <a:t>Желтов В., Желтов М. Геополитика мирового порядка // </a:t>
            </a:r>
            <a:r>
              <a:rPr lang="ru-RU" sz="1800" dirty="0" err="1"/>
              <a:t>В.Желтов</a:t>
            </a:r>
            <a:r>
              <a:rPr lang="ru-RU" sz="1800" dirty="0"/>
              <a:t>, М. Желтов. – М.: Издательство «Флинта», 2014. - 444 с.</a:t>
            </a:r>
            <a:endParaRPr lang="uk-UA" sz="1800" dirty="0"/>
          </a:p>
          <a:p>
            <a:pPr marL="0" lvl="0" indent="0">
              <a:buNone/>
            </a:pPr>
            <a:r>
              <a:rPr lang="uk-UA" sz="1800" dirty="0" smtClean="0"/>
              <a:t>10.  </a:t>
            </a:r>
            <a:r>
              <a:rPr lang="uk-UA" sz="1800" dirty="0"/>
              <a:t>Гаврилишин Б. До ефективних суспільств: Дороговкази в майбутнє. – К. : Пульсари, 2009. – 248 с. </a:t>
            </a:r>
            <a:endParaRPr lang="uk-UA" sz="1800" dirty="0"/>
          </a:p>
          <a:p>
            <a:pPr marL="0" lvl="0" indent="0">
              <a:buNone/>
            </a:pPr>
            <a:r>
              <a:rPr lang="uk-UA" sz="1800" dirty="0" smtClean="0"/>
              <a:t>11. </a:t>
            </a:r>
            <a:r>
              <a:rPr lang="uk-UA" sz="1800" dirty="0" err="1" smtClean="0"/>
              <a:t>Гантінгтон</a:t>
            </a:r>
            <a:r>
              <a:rPr lang="uk-UA" sz="1800" dirty="0" smtClean="0"/>
              <a:t> </a:t>
            </a:r>
            <a:r>
              <a:rPr lang="uk-UA" sz="1800" dirty="0"/>
              <a:t>С. Протистояння цивілізацій та зміна світового порядку. – Львів : </a:t>
            </a:r>
            <a:r>
              <a:rPr lang="uk-UA" sz="1800" dirty="0" err="1"/>
              <a:t>Кальварія</a:t>
            </a:r>
            <a:r>
              <a:rPr lang="uk-UA" sz="1800" dirty="0"/>
              <a:t>, 2006. – 474 с. </a:t>
            </a:r>
            <a:endParaRPr lang="uk-UA" sz="1800" dirty="0"/>
          </a:p>
          <a:p>
            <a:pPr marL="0" lvl="0" indent="0">
              <a:buNone/>
            </a:pPr>
            <a:r>
              <a:rPr lang="uk-UA" sz="1800" dirty="0" smtClean="0"/>
              <a:t>12. Глобальні </a:t>
            </a:r>
            <a:r>
              <a:rPr lang="uk-UA" sz="1800" dirty="0"/>
              <a:t>зміни світу 2025. Доповідь / [пер з </a:t>
            </a:r>
            <a:r>
              <a:rPr lang="uk-UA" sz="1800" dirty="0" err="1"/>
              <a:t>англ</a:t>
            </a:r>
            <a:r>
              <a:rPr lang="uk-UA" sz="1800" dirty="0"/>
              <a:t>.]. – Львів : Літопис, 2010. – 188 с. </a:t>
            </a:r>
            <a:endParaRPr lang="uk-UA" sz="1800" dirty="0"/>
          </a:p>
          <a:p>
            <a:pPr>
              <a:buFontTx/>
              <a:buNone/>
            </a:pPr>
            <a:endParaRPr lang="ru-RU" altLang="uk-UA" sz="1800" dirty="0" smtClean="0"/>
          </a:p>
          <a:p>
            <a:pPr>
              <a:buFontTx/>
              <a:buNone/>
            </a:pPr>
            <a:endParaRPr lang="en-US" altLang="uk-UA" sz="1800" dirty="0" smtClean="0"/>
          </a:p>
          <a:p>
            <a:pPr>
              <a:buFontTx/>
              <a:buNone/>
            </a:pPr>
            <a:endParaRPr lang="ru-RU" altLang="uk-UA" sz="1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6" y="1"/>
            <a:ext cx="7886700" cy="1325563"/>
          </a:xfrm>
          <a:blipFill>
            <a:blip r:embed="rId1"/>
            <a:tile tx="0" ty="0" sx="100000" sy="100000" flip="none" algn="tl"/>
          </a:blipFill>
        </p:spPr>
        <p:txBody>
          <a:bodyPr>
            <a:noAutofit/>
          </a:bodyPr>
          <a:lstStyle/>
          <a:p>
            <a:br>
              <a:rPr lang="ru-RU" sz="2400" dirty="0" smtClean="0"/>
            </a:br>
            <a:r>
              <a:rPr lang="ru-RU" sz="2400" b="1" dirty="0" err="1" smtClean="0"/>
              <a:t>Середній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вік</a:t>
            </a:r>
            <a:r>
              <a:rPr lang="ru-RU" sz="2400" b="1" dirty="0" smtClean="0"/>
              <a:t>:  </a:t>
            </a:r>
            <a:r>
              <a:rPr lang="ru-RU" sz="2400" b="1" dirty="0" err="1" smtClean="0"/>
              <a:t>чоловіки</a:t>
            </a:r>
            <a:r>
              <a:rPr lang="ru-RU" sz="2400" b="1" dirty="0" smtClean="0"/>
              <a:t>: 29,1 </a:t>
            </a:r>
            <a:r>
              <a:rPr lang="ru-RU" sz="2400" b="1" dirty="0" err="1" smtClean="0"/>
              <a:t>років</a:t>
            </a:r>
            <a:br>
              <a:rPr lang="ru-RU" sz="2400" b="1" dirty="0" smtClean="0"/>
            </a:br>
            <a:r>
              <a:rPr lang="ru-RU" sz="2400" b="1" dirty="0" err="1" smtClean="0"/>
              <a:t>жінки</a:t>
            </a:r>
            <a:r>
              <a:rPr lang="ru-RU" sz="2400" b="1" dirty="0" smtClean="0"/>
              <a:t>: 30,6 </a:t>
            </a:r>
            <a:r>
              <a:rPr lang="ru-RU" sz="2400" b="1" dirty="0" err="1" smtClean="0"/>
              <a:t>років</a:t>
            </a:r>
            <a:r>
              <a:rPr lang="ru-RU" sz="2400" b="1" dirty="0" smtClean="0"/>
              <a:t> (2015 </a:t>
            </a:r>
            <a:r>
              <a:rPr lang="ru-RU" sz="2400" b="1" dirty="0" err="1" smtClean="0"/>
              <a:t>оц</a:t>
            </a:r>
            <a:r>
              <a:rPr lang="ru-RU" sz="2400" b="1" dirty="0" smtClean="0"/>
              <a:t>.)</a:t>
            </a:r>
            <a:br>
              <a:rPr lang="ru-RU" sz="2400" b="1" dirty="0" smtClean="0"/>
            </a:br>
            <a:r>
              <a:rPr lang="ru-RU" sz="2400" b="1" dirty="0" smtClean="0"/>
              <a:t>Статистика </a:t>
            </a:r>
            <a:r>
              <a:rPr lang="ru-RU" sz="2400" b="1" dirty="0" err="1" smtClean="0"/>
              <a:t>зростання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населення</a:t>
            </a:r>
            <a:r>
              <a:rPr lang="ru-RU" sz="2400" b="1" dirty="0" smtClean="0"/>
              <a:t>: 1,08% за </a:t>
            </a:r>
            <a:r>
              <a:rPr lang="ru-RU" sz="2400" b="1" dirty="0" err="1" smtClean="0"/>
              <a:t>рік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66" y="1386000"/>
            <a:ext cx="8208000" cy="54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 err="1" smtClean="0"/>
              <a:t>Урбанізація</a:t>
            </a:r>
            <a:r>
              <a:rPr lang="ru-RU" b="1" u="sng" dirty="0" smtClean="0"/>
              <a:t>:</a:t>
            </a:r>
            <a:endParaRPr lang="ru-RU" b="1" u="sng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міське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: 54%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(20</a:t>
            </a:r>
            <a:r>
              <a:rPr lang="uk-UA" altLang="ru-RU" dirty="0" smtClean="0"/>
              <a:t>23</a:t>
            </a:r>
            <a:r>
              <a:rPr lang="ru-RU" dirty="0" smtClean="0"/>
              <a:t>)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урбанізації</a:t>
            </a:r>
            <a:r>
              <a:rPr lang="ru-RU" dirty="0" smtClean="0"/>
              <a:t>: 2,05% </a:t>
            </a:r>
            <a:r>
              <a:rPr lang="ru-RU" dirty="0" err="1" smtClean="0"/>
              <a:t>річних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(201</a:t>
            </a:r>
            <a:r>
              <a:rPr lang="uk-UA" altLang="ru-RU" dirty="0" smtClean="0"/>
              <a:t>8</a:t>
            </a:r>
            <a:r>
              <a:rPr lang="ru-RU" dirty="0" smtClean="0"/>
              <a:t>-20</a:t>
            </a:r>
            <a:r>
              <a:rPr lang="uk-UA" altLang="ru-RU" dirty="0" smtClean="0"/>
              <a:t>22</a:t>
            </a:r>
            <a:r>
              <a:rPr lang="ru-RU" dirty="0" smtClean="0"/>
              <a:t>)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Десять </a:t>
            </a:r>
            <a:r>
              <a:rPr lang="ru-RU" u="sng" dirty="0" err="1" smtClean="0"/>
              <a:t>найбільших</a:t>
            </a:r>
            <a:r>
              <a:rPr lang="ru-RU" u="sng" dirty="0" smtClean="0"/>
              <a:t> </a:t>
            </a:r>
            <a:r>
              <a:rPr lang="ru-RU" u="sng" dirty="0" err="1" smtClean="0"/>
              <a:t>міських</a:t>
            </a:r>
            <a:r>
              <a:rPr lang="ru-RU" u="sng" dirty="0" smtClean="0"/>
              <a:t> </a:t>
            </a:r>
            <a:r>
              <a:rPr lang="ru-RU" u="sng" dirty="0" err="1" smtClean="0"/>
              <a:t>агломерацій</a:t>
            </a:r>
            <a:r>
              <a:rPr lang="ru-RU" u="sng" dirty="0" smtClean="0"/>
              <a:t>:</a:t>
            </a:r>
            <a:endParaRPr lang="ru-RU" u="sng" dirty="0" smtClean="0"/>
          </a:p>
          <a:p>
            <a:pPr>
              <a:buFontTx/>
              <a:buChar char="-"/>
            </a:pPr>
            <a:r>
              <a:rPr lang="ru-RU" b="1" dirty="0" err="1" smtClean="0"/>
              <a:t>Токіо</a:t>
            </a:r>
            <a:r>
              <a:rPr lang="ru-RU" b="1" dirty="0" smtClean="0"/>
              <a:t> (</a:t>
            </a:r>
            <a:r>
              <a:rPr lang="ru-RU" b="1" dirty="0" err="1" smtClean="0"/>
              <a:t>Японія</a:t>
            </a:r>
            <a:r>
              <a:rPr lang="ru-RU" b="1" dirty="0" smtClean="0"/>
              <a:t>) – 38млн;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Нью - </a:t>
            </a:r>
            <a:r>
              <a:rPr lang="ru-RU" b="1" dirty="0" err="1" smtClean="0"/>
              <a:t>Делі</a:t>
            </a:r>
            <a:r>
              <a:rPr lang="ru-RU" b="1" dirty="0" smtClean="0"/>
              <a:t> (</a:t>
            </a:r>
            <a:r>
              <a:rPr lang="ru-RU" b="1" dirty="0" err="1" smtClean="0"/>
              <a:t>Індія</a:t>
            </a:r>
            <a:r>
              <a:rPr lang="ru-RU" b="1" dirty="0" smtClean="0"/>
              <a:t>) – 26 млн;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Шанхай (Китай) – 24 млн;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Сан - Паулу (</a:t>
            </a:r>
            <a:r>
              <a:rPr lang="ru-RU" b="1" dirty="0" err="1" smtClean="0"/>
              <a:t>Бразилія</a:t>
            </a:r>
            <a:r>
              <a:rPr lang="ru-RU" b="1" dirty="0" smtClean="0"/>
              <a:t>) – 21 млн;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Мумбаї</a:t>
            </a:r>
            <a:r>
              <a:rPr lang="ru-RU" b="1" dirty="0" smtClean="0"/>
              <a:t> (</a:t>
            </a:r>
            <a:r>
              <a:rPr lang="ru-RU" b="1" dirty="0" err="1" smtClean="0"/>
              <a:t>Індія</a:t>
            </a:r>
            <a:r>
              <a:rPr lang="ru-RU" b="1" dirty="0" smtClean="0"/>
              <a:t>) – 21млн.;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Мехіко</a:t>
            </a:r>
            <a:r>
              <a:rPr lang="ru-RU" b="1" dirty="0" smtClean="0"/>
              <a:t> (Мексика) – 20,9;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 </a:t>
            </a:r>
            <a:r>
              <a:rPr lang="ru-RU" b="1" dirty="0" err="1" smtClean="0"/>
              <a:t>Пекін</a:t>
            </a:r>
            <a:r>
              <a:rPr lang="ru-RU" b="1" dirty="0" smtClean="0"/>
              <a:t> (Китай) – 20 млн;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Осака (</a:t>
            </a:r>
            <a:r>
              <a:rPr lang="ru-RU" b="1" dirty="0" err="1" smtClean="0"/>
              <a:t>Японія</a:t>
            </a:r>
            <a:r>
              <a:rPr lang="ru-RU" b="1" dirty="0" smtClean="0"/>
              <a:t>) – 20 млн;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err="1" smtClean="0"/>
              <a:t>Каїр</a:t>
            </a:r>
            <a:r>
              <a:rPr lang="ru-RU" b="1" dirty="0" smtClean="0"/>
              <a:t> (</a:t>
            </a:r>
            <a:r>
              <a:rPr lang="ru-RU" b="1" dirty="0" err="1" smtClean="0"/>
              <a:t>Єгипет</a:t>
            </a:r>
            <a:r>
              <a:rPr lang="ru-RU" b="1" dirty="0" smtClean="0"/>
              <a:t>) – 18,8; </a:t>
            </a:r>
            <a:endParaRPr lang="ru-RU" b="1" dirty="0" smtClean="0"/>
          </a:p>
          <a:p>
            <a:pPr>
              <a:buFontTx/>
              <a:buChar char="-"/>
            </a:pPr>
            <a:r>
              <a:rPr lang="ru-RU" b="1" dirty="0" smtClean="0"/>
              <a:t>Нью - Йорк (США) – 18,6млн.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707" y="0"/>
            <a:ext cx="7886700" cy="540000"/>
          </a:xfrm>
          <a:blipFill>
            <a:blip r:embed="rId1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Грамотність</a:t>
            </a:r>
            <a:r>
              <a:rPr lang="ru-RU" dirty="0" smtClean="0"/>
              <a:t> </a:t>
            </a:r>
            <a:r>
              <a:rPr lang="ru-RU" sz="3100" dirty="0" smtClean="0"/>
              <a:t>(у </a:t>
            </a:r>
            <a:r>
              <a:rPr lang="ru-RU" sz="3100" dirty="0" err="1" smtClean="0"/>
              <a:t>віці</a:t>
            </a:r>
            <a:r>
              <a:rPr lang="ru-RU" sz="3100" dirty="0" smtClean="0"/>
              <a:t> 15 </a:t>
            </a:r>
            <a:r>
              <a:rPr lang="ru-RU" sz="3100" dirty="0" err="1" smtClean="0"/>
              <a:t>років</a:t>
            </a:r>
            <a:r>
              <a:rPr lang="ru-RU" sz="3100" dirty="0" smtClean="0"/>
              <a:t> і старше </a:t>
            </a:r>
            <a:r>
              <a:rPr lang="ru-RU" sz="3100" dirty="0" err="1" smtClean="0"/>
              <a:t>вміють</a:t>
            </a:r>
            <a:r>
              <a:rPr lang="ru-RU" sz="3100" dirty="0" smtClean="0"/>
              <a:t> </a:t>
            </a:r>
            <a:r>
              <a:rPr lang="ru-RU" sz="3100" dirty="0" err="1" smtClean="0"/>
              <a:t>читати</a:t>
            </a:r>
            <a:r>
              <a:rPr lang="ru-RU" sz="3100" dirty="0" smtClean="0"/>
              <a:t> і </a:t>
            </a:r>
            <a:r>
              <a:rPr lang="ru-RU" sz="3100" dirty="0" err="1" smtClean="0"/>
              <a:t>писати</a:t>
            </a:r>
            <a:r>
              <a:rPr lang="ru-RU" sz="3100" dirty="0" smtClean="0"/>
              <a:t>)</a:t>
            </a:r>
            <a:endParaRPr lang="ru-RU" sz="31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0000"/>
            <a:ext cx="8910000" cy="60480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ru-RU" sz="4800" dirty="0" err="1" smtClean="0"/>
              <a:t>чоловіки</a:t>
            </a:r>
            <a:r>
              <a:rPr lang="ru-RU" sz="4800" dirty="0" smtClean="0"/>
              <a:t>: 89,9%</a:t>
            </a:r>
            <a:endParaRPr lang="ru-RU" sz="4800" dirty="0" smtClean="0"/>
          </a:p>
          <a:p>
            <a:r>
              <a:rPr lang="ru-RU" sz="4800" dirty="0" err="1" smtClean="0"/>
              <a:t>жінки</a:t>
            </a:r>
            <a:r>
              <a:rPr lang="ru-RU" sz="4800" dirty="0" smtClean="0"/>
              <a:t>: 82.2% 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err="1" smtClean="0"/>
              <a:t>Більш</a:t>
            </a:r>
            <a:r>
              <a:rPr lang="ru-RU" sz="4800" dirty="0" smtClean="0"/>
              <a:t> </a:t>
            </a:r>
            <a:r>
              <a:rPr lang="ru-RU" sz="4800" dirty="0" err="1" smtClean="0"/>
              <a:t>ніж</a:t>
            </a:r>
            <a:r>
              <a:rPr lang="ru-RU" sz="4800" dirty="0" smtClean="0"/>
              <a:t> три </a:t>
            </a:r>
            <a:r>
              <a:rPr lang="ru-RU" sz="4800" dirty="0" err="1" smtClean="0"/>
              <a:t>чверті</a:t>
            </a:r>
            <a:r>
              <a:rPr lang="ru-RU" sz="4800" dirty="0" smtClean="0"/>
              <a:t> з 781 млн </a:t>
            </a:r>
            <a:r>
              <a:rPr lang="ru-RU" sz="4800" dirty="0" err="1" smtClean="0"/>
              <a:t>неписьменних</a:t>
            </a:r>
            <a:r>
              <a:rPr lang="ru-RU" sz="4800" dirty="0" smtClean="0"/>
              <a:t>  </a:t>
            </a:r>
            <a:r>
              <a:rPr lang="ru-RU" sz="4800" dirty="0" err="1" smtClean="0"/>
              <a:t>дорослих</a:t>
            </a:r>
            <a:r>
              <a:rPr lang="ru-RU" sz="4800" dirty="0" smtClean="0"/>
              <a:t> у </a:t>
            </a:r>
            <a:r>
              <a:rPr lang="ru-RU" sz="4800" dirty="0" err="1" smtClean="0"/>
              <a:t>світі</a:t>
            </a:r>
            <a:r>
              <a:rPr lang="ru-RU" sz="4800" dirty="0" smtClean="0"/>
              <a:t> </a:t>
            </a:r>
            <a:r>
              <a:rPr lang="ru-RU" sz="4800" dirty="0" err="1" smtClean="0"/>
              <a:t>знаходяться</a:t>
            </a:r>
            <a:r>
              <a:rPr lang="ru-RU" sz="4800" dirty="0" smtClean="0"/>
              <a:t> в </a:t>
            </a:r>
            <a:r>
              <a:rPr lang="ru-RU" sz="4800" dirty="0" err="1" smtClean="0"/>
              <a:t>Південній</a:t>
            </a:r>
            <a:r>
              <a:rPr lang="ru-RU" sz="4800" dirty="0" smtClean="0"/>
              <a:t> і </a:t>
            </a:r>
            <a:r>
              <a:rPr lang="ru-RU" sz="4800" dirty="0" err="1" smtClean="0"/>
              <a:t>Західній</a:t>
            </a:r>
            <a:r>
              <a:rPr lang="ru-RU" sz="4800" dirty="0" smtClean="0"/>
              <a:t> </a:t>
            </a:r>
            <a:r>
              <a:rPr lang="ru-RU" sz="4800" dirty="0" err="1" smtClean="0"/>
              <a:t>Азії</a:t>
            </a:r>
            <a:r>
              <a:rPr lang="ru-RU" sz="4800" dirty="0" smtClean="0"/>
              <a:t> і </a:t>
            </a:r>
            <a:r>
              <a:rPr lang="ru-RU" sz="4800" dirty="0" err="1" smtClean="0"/>
              <a:t>Африці</a:t>
            </a:r>
            <a:r>
              <a:rPr lang="ru-RU" sz="4800" dirty="0" smtClean="0"/>
              <a:t> на </a:t>
            </a:r>
            <a:r>
              <a:rPr lang="ru-RU" sz="4800" dirty="0" err="1" smtClean="0"/>
              <a:t>південь</a:t>
            </a:r>
            <a:r>
              <a:rPr lang="ru-RU" sz="4800" dirty="0" smtClean="0"/>
              <a:t> </a:t>
            </a:r>
            <a:r>
              <a:rPr lang="ru-RU" sz="4800" dirty="0" err="1" smtClean="0"/>
              <a:t>від</a:t>
            </a:r>
            <a:r>
              <a:rPr lang="ru-RU" sz="4800" dirty="0" smtClean="0"/>
              <a:t> Сахари;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З </a:t>
            </a:r>
            <a:r>
              <a:rPr lang="ru-RU" sz="4800" dirty="0" err="1" smtClean="0"/>
              <a:t>усіх</a:t>
            </a:r>
            <a:r>
              <a:rPr lang="ru-RU" sz="4800" dirty="0" smtClean="0"/>
              <a:t> </a:t>
            </a:r>
            <a:r>
              <a:rPr lang="ru-RU" sz="4800" dirty="0" err="1" smtClean="0"/>
              <a:t>неписьменних</a:t>
            </a:r>
            <a:r>
              <a:rPr lang="ru-RU" sz="4800" dirty="0" smtClean="0"/>
              <a:t> </a:t>
            </a:r>
            <a:r>
              <a:rPr lang="ru-RU" sz="4800" dirty="0" err="1" smtClean="0"/>
              <a:t>дорослих</a:t>
            </a:r>
            <a:r>
              <a:rPr lang="ru-RU" sz="4800" dirty="0" smtClean="0"/>
              <a:t> у </a:t>
            </a:r>
            <a:r>
              <a:rPr lang="ru-RU" sz="4800" dirty="0" err="1" smtClean="0"/>
              <a:t>світі</a:t>
            </a:r>
            <a:r>
              <a:rPr lang="ru-RU" sz="4800" dirty="0" smtClean="0"/>
              <a:t> </a:t>
            </a:r>
            <a:r>
              <a:rPr lang="ru-RU" sz="4800" dirty="0" err="1" smtClean="0"/>
              <a:t>майже</a:t>
            </a:r>
            <a:r>
              <a:rPr lang="ru-RU" sz="4800" dirty="0" smtClean="0"/>
              <a:t> </a:t>
            </a:r>
            <a:r>
              <a:rPr lang="ru-RU" sz="4800" dirty="0" err="1" smtClean="0"/>
              <a:t>дві</a:t>
            </a:r>
            <a:r>
              <a:rPr lang="ru-RU" sz="4800" dirty="0" smtClean="0"/>
              <a:t> </a:t>
            </a:r>
            <a:r>
              <a:rPr lang="ru-RU" sz="4800" dirty="0" err="1" smtClean="0"/>
              <a:t>третини</a:t>
            </a:r>
            <a:r>
              <a:rPr lang="ru-RU" sz="4800" dirty="0" smtClean="0"/>
              <a:t> </a:t>
            </a:r>
            <a:r>
              <a:rPr lang="ru-RU" sz="4800" dirty="0" err="1" smtClean="0"/>
              <a:t>складають</a:t>
            </a:r>
            <a:r>
              <a:rPr lang="ru-RU" sz="4800" dirty="0" smtClean="0"/>
              <a:t> </a:t>
            </a:r>
            <a:r>
              <a:rPr lang="ru-RU" sz="4800" dirty="0" err="1" smtClean="0"/>
              <a:t>жінки</a:t>
            </a:r>
            <a:r>
              <a:rPr lang="ru-RU" sz="4800" dirty="0" smtClean="0"/>
              <a:t>. </a:t>
            </a:r>
            <a:endParaRPr lang="ru-RU" sz="4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>Релігії  та її послідовники в сучасному світу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dirty="0" err="1" smtClean="0"/>
              <a:t>Християнство</a:t>
            </a:r>
            <a:r>
              <a:rPr lang="ru-RU" dirty="0" smtClean="0"/>
              <a:t> - 31,4%,</a:t>
            </a:r>
            <a:endParaRPr lang="ru-RU" dirty="0" smtClean="0"/>
          </a:p>
          <a:p>
            <a:r>
              <a:rPr lang="ru-RU" dirty="0" err="1" smtClean="0"/>
              <a:t>Іслам</a:t>
            </a:r>
            <a:r>
              <a:rPr lang="ru-RU" dirty="0" smtClean="0"/>
              <a:t> - 23,2%, </a:t>
            </a:r>
            <a:endParaRPr lang="ru-RU" dirty="0" smtClean="0"/>
          </a:p>
          <a:p>
            <a:r>
              <a:rPr lang="ru-RU" dirty="0" err="1" smtClean="0"/>
              <a:t>Індуїзм</a:t>
            </a:r>
            <a:r>
              <a:rPr lang="ru-RU" dirty="0" smtClean="0"/>
              <a:t> - 15%, </a:t>
            </a:r>
            <a:endParaRPr lang="ru-RU" dirty="0" smtClean="0"/>
          </a:p>
          <a:p>
            <a:r>
              <a:rPr lang="ru-RU" dirty="0" smtClean="0"/>
              <a:t>Буддизм - 7,1%,</a:t>
            </a:r>
            <a:endParaRPr lang="ru-RU" dirty="0" smtClean="0"/>
          </a:p>
          <a:p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 - 5,9%, </a:t>
            </a:r>
            <a:endParaRPr lang="ru-RU" dirty="0" smtClean="0"/>
          </a:p>
          <a:p>
            <a:r>
              <a:rPr lang="ru-RU" dirty="0" err="1" smtClean="0"/>
              <a:t>Іудаїзм</a:t>
            </a:r>
            <a:r>
              <a:rPr lang="ru-RU" dirty="0" smtClean="0"/>
              <a:t> - 0,2%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  -0,8%, </a:t>
            </a:r>
            <a:endParaRPr lang="ru-RU" dirty="0" smtClean="0"/>
          </a:p>
          <a:p>
            <a:r>
              <a:rPr lang="ru-RU" dirty="0" err="1" smtClean="0"/>
              <a:t>Атеізм</a:t>
            </a:r>
            <a:r>
              <a:rPr lang="ru-RU" dirty="0" smtClean="0"/>
              <a:t> -16,4%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072000" cy="864000"/>
          </a:xfrm>
          <a:blipFill>
            <a:blip r:embed="rId1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marL="0" indent="0"/>
            <a:r>
              <a:rPr lang="uk-UA" dirty="0" smtClean="0"/>
              <a:t>4</a:t>
            </a:r>
            <a:r>
              <a:rPr lang="uk-UA" sz="4000" b="1" dirty="0" smtClean="0"/>
              <a:t>. </a:t>
            </a:r>
            <a:r>
              <a:rPr lang="uk-UA" sz="4000" b="1" u="sng" dirty="0" smtClean="0"/>
              <a:t>Особливості політико-правової карти світу. Центри сили</a:t>
            </a:r>
            <a:br>
              <a:rPr lang="uk-UA" sz="4000" b="1" u="sng" dirty="0" smtClean="0"/>
            </a:br>
            <a:r>
              <a:rPr lang="uk-UA" sz="4000" b="1" u="sng" dirty="0" smtClean="0"/>
              <a:t> (країни – лідери) та їх вплив на розвиток сучасного світу</a:t>
            </a:r>
            <a:r>
              <a:rPr lang="uk-UA" sz="4000" b="1" dirty="0" smtClean="0"/>
              <a:t>.</a:t>
            </a:r>
            <a:endParaRPr lang="uk-UA" sz="40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4001"/>
            <a:ext cx="9099000" cy="6120000"/>
          </a:xfrm>
          <a:solidFill>
            <a:srgbClr val="FFCCFF"/>
          </a:solidFill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В світі – </a:t>
            </a:r>
            <a:r>
              <a:rPr lang="ru-RU" dirty="0" smtClean="0"/>
              <a:t>195 </a:t>
            </a:r>
            <a:r>
              <a:rPr lang="ru-RU" dirty="0" err="1" smtClean="0"/>
              <a:t>країн</a:t>
            </a:r>
            <a:r>
              <a:rPr lang="ru-RU" dirty="0" smtClean="0"/>
              <a:t>, 72 </a:t>
            </a:r>
            <a:r>
              <a:rPr lang="ru-RU" dirty="0" err="1" smtClean="0"/>
              <a:t>залежні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 err="1" smtClean="0"/>
              <a:t>Правові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i="1" smtClean="0"/>
              <a:t>- цивільне</a:t>
            </a:r>
            <a:r>
              <a:rPr lang="ru-RU" i="1" dirty="0" smtClean="0"/>
              <a:t> право </a:t>
            </a:r>
            <a:r>
              <a:rPr lang="ru-RU" dirty="0" smtClean="0"/>
              <a:t>(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Іспані</a:t>
            </a:r>
            <a:r>
              <a:rPr lang="ru-RU" dirty="0" smtClean="0"/>
              <a:t> , </a:t>
            </a:r>
            <a:r>
              <a:rPr lang="ru-RU" dirty="0" err="1" smtClean="0"/>
              <a:t>Ніддерланди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);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i="1" dirty="0" err="1" smtClean="0"/>
              <a:t>загальне</a:t>
            </a:r>
            <a:r>
              <a:rPr lang="ru-RU" i="1" dirty="0" smtClean="0"/>
              <a:t> право </a:t>
            </a:r>
            <a:r>
              <a:rPr lang="ru-RU" dirty="0" smtClean="0"/>
              <a:t>(</a:t>
            </a:r>
            <a:r>
              <a:rPr lang="ru-RU" dirty="0" err="1" smtClean="0"/>
              <a:t>Великобритания,США</a:t>
            </a:r>
            <a:r>
              <a:rPr lang="ru-RU" dirty="0" smtClean="0"/>
              <a:t>);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 err="1" smtClean="0"/>
              <a:t>звичаєве</a:t>
            </a:r>
            <a:r>
              <a:rPr lang="ru-RU" dirty="0" smtClean="0"/>
              <a:t> право;</a:t>
            </a:r>
            <a:endParaRPr lang="ru-RU" dirty="0" smtClean="0"/>
          </a:p>
          <a:p>
            <a:r>
              <a:rPr lang="ru-RU" dirty="0" smtClean="0"/>
              <a:t> - </a:t>
            </a:r>
            <a:r>
              <a:rPr lang="ru-RU" dirty="0" err="1" smtClean="0"/>
              <a:t>змішане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плюралістичне</a:t>
            </a:r>
            <a:r>
              <a:rPr lang="ru-RU" dirty="0" smtClean="0"/>
              <a:t> право;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релігійний</a:t>
            </a:r>
            <a:r>
              <a:rPr lang="ru-RU" dirty="0" smtClean="0"/>
              <a:t> закон (в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ісламське</a:t>
            </a:r>
            <a:r>
              <a:rPr lang="ru-RU" dirty="0" smtClean="0"/>
              <a:t> право).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додатковий</a:t>
            </a:r>
            <a:r>
              <a:rPr lang="ru-RU" dirty="0" smtClean="0"/>
              <a:t> тип </a:t>
            </a:r>
            <a:r>
              <a:rPr lang="ru-RU" dirty="0" err="1" smtClean="0"/>
              <a:t>правової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- </a:t>
            </a:r>
            <a:r>
              <a:rPr lang="ru-RU" dirty="0" err="1" smtClean="0"/>
              <a:t>міжнародне</a:t>
            </a:r>
            <a:r>
              <a:rPr lang="ru-RU" dirty="0" smtClean="0"/>
              <a:t> право - </a:t>
            </a:r>
            <a:r>
              <a:rPr lang="ru-RU" dirty="0" err="1" smtClean="0"/>
              <a:t>регулює</a:t>
            </a:r>
            <a:r>
              <a:rPr lang="ru-RU" dirty="0" smtClean="0"/>
              <a:t>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держав в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відносинах</a:t>
            </a:r>
            <a:r>
              <a:rPr lang="ru-RU" dirty="0" smtClean="0"/>
              <a:t> один з одним.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36" y="-86137"/>
            <a:ext cx="7886700" cy="1325563"/>
          </a:xfrm>
        </p:spPr>
        <p:txBody>
          <a:bodyPr/>
          <a:lstStyle/>
          <a:p>
            <a:pPr algn="ctr"/>
            <a:r>
              <a:rPr lang="uk-UA" dirty="0" smtClean="0"/>
              <a:t>Центри сили в сучасному світі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7" y="1128156"/>
            <a:ext cx="8856000" cy="5760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- США, Китай, Японія, ЕС ( 27 країн, лідери серед них -Німеччина, Франція), Велика Британія, Росія, Індія, Велика сімка</a:t>
            </a:r>
            <a:r>
              <a:rPr lang="en-US" dirty="0" smtClean="0"/>
              <a:t> (G-7)</a:t>
            </a:r>
            <a:r>
              <a:rPr lang="uk-UA" dirty="0" smtClean="0"/>
              <a:t>, Велика двадцятка </a:t>
            </a:r>
            <a:r>
              <a:rPr lang="en-US" dirty="0" smtClean="0"/>
              <a:t>(G-20)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b="1" u="sng" dirty="0" smtClean="0"/>
              <a:t>Країни </a:t>
            </a:r>
            <a:r>
              <a:rPr lang="en-US" b="1" u="sng" dirty="0" smtClean="0"/>
              <a:t>G-20 </a:t>
            </a:r>
            <a:r>
              <a:rPr lang="uk-UA" b="1" u="sng" dirty="0" smtClean="0"/>
              <a:t> </a:t>
            </a:r>
            <a:r>
              <a:rPr lang="uk-UA" dirty="0" smtClean="0"/>
              <a:t>- </a:t>
            </a:r>
            <a:r>
              <a:rPr lang="ru-RU" dirty="0" err="1" smtClean="0"/>
              <a:t>Австралія</a:t>
            </a:r>
            <a:r>
              <a:rPr lang="ru-RU" dirty="0" smtClean="0"/>
              <a:t>, Аргентина, </a:t>
            </a:r>
            <a:r>
              <a:rPr lang="ru-RU" dirty="0" err="1" smtClean="0"/>
              <a:t>Бразилія</a:t>
            </a:r>
            <a:r>
              <a:rPr lang="ru-RU" dirty="0" smtClean="0"/>
              <a:t>, 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, </a:t>
            </a:r>
            <a:r>
              <a:rPr lang="ru-RU" dirty="0" err="1" smtClean="0"/>
              <a:t>Індія</a:t>
            </a:r>
            <a:r>
              <a:rPr lang="ru-RU" dirty="0" smtClean="0"/>
              <a:t>, </a:t>
            </a:r>
            <a:r>
              <a:rPr lang="ru-RU" dirty="0" err="1" smtClean="0"/>
              <a:t>Індонезія</a:t>
            </a:r>
            <a:r>
              <a:rPr lang="ru-RU" dirty="0" smtClean="0"/>
              <a:t>, </a:t>
            </a:r>
            <a:r>
              <a:rPr lang="ru-RU" dirty="0" err="1" smtClean="0"/>
              <a:t>Італія</a:t>
            </a:r>
            <a:r>
              <a:rPr lang="ru-RU" dirty="0" smtClean="0"/>
              <a:t>, Канада, Китай, </a:t>
            </a:r>
            <a:r>
              <a:rPr lang="ru-RU" dirty="0" err="1" smtClean="0"/>
              <a:t>Південна</a:t>
            </a:r>
            <a:r>
              <a:rPr lang="ru-RU" dirty="0" smtClean="0"/>
              <a:t> Корея, Мексика, </a:t>
            </a:r>
            <a:r>
              <a:rPr lang="ru-RU" dirty="0" err="1" smtClean="0"/>
              <a:t>Німеччина</a:t>
            </a:r>
            <a:r>
              <a:rPr lang="ru-RU" dirty="0" smtClean="0"/>
              <a:t>, ПАР, </a:t>
            </a:r>
            <a:r>
              <a:rPr lang="ru-RU" dirty="0" err="1" smtClean="0"/>
              <a:t>Росія</a:t>
            </a:r>
            <a:r>
              <a:rPr lang="ru-RU" dirty="0" smtClean="0"/>
              <a:t>, </a:t>
            </a:r>
            <a:r>
              <a:rPr lang="ru-RU" dirty="0" err="1" smtClean="0"/>
              <a:t>Саудівська</a:t>
            </a:r>
            <a:r>
              <a:rPr lang="ru-RU" dirty="0" smtClean="0"/>
              <a:t> </a:t>
            </a:r>
            <a:r>
              <a:rPr lang="ru-RU" dirty="0" err="1" smtClean="0"/>
              <a:t>Аравія</a:t>
            </a:r>
            <a:r>
              <a:rPr lang="ru-RU" dirty="0" smtClean="0"/>
              <a:t>, США, </a:t>
            </a:r>
            <a:r>
              <a:rPr lang="ru-RU" dirty="0" err="1" smtClean="0"/>
              <a:t>Туреччина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Японія</a:t>
            </a:r>
            <a:r>
              <a:rPr lang="ru-RU" dirty="0" smtClean="0"/>
              <a:t> і </a:t>
            </a:r>
            <a:r>
              <a:rPr lang="ru-RU" dirty="0" err="1" smtClean="0"/>
              <a:t>Європейський</a:t>
            </a:r>
            <a:r>
              <a:rPr lang="ru-RU" dirty="0" smtClean="0"/>
              <a:t> Союз. </a:t>
            </a:r>
            <a:r>
              <a:rPr lang="ru-RU" dirty="0" err="1" smtClean="0"/>
              <a:t>Постійними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 err="1" smtClean="0"/>
              <a:t>зустрічей</a:t>
            </a:r>
            <a:r>
              <a:rPr lang="ru-RU" dirty="0" smtClean="0"/>
              <a:t> «</a:t>
            </a:r>
            <a:r>
              <a:rPr lang="ru-RU" dirty="0" err="1" smtClean="0"/>
              <a:t>двадцятки</a:t>
            </a:r>
            <a:r>
              <a:rPr lang="ru-RU" dirty="0" smtClean="0"/>
              <a:t>» є МВФ, </a:t>
            </a:r>
            <a:r>
              <a:rPr lang="ru-RU" dirty="0" err="1" smtClean="0"/>
              <a:t>Європейський</a:t>
            </a:r>
            <a:r>
              <a:rPr lang="ru-RU" dirty="0" smtClean="0"/>
              <a:t> </a:t>
            </a:r>
            <a:r>
              <a:rPr lang="ru-RU" dirty="0" err="1" smtClean="0"/>
              <a:t>центральний</a:t>
            </a:r>
            <a:r>
              <a:rPr lang="ru-RU" dirty="0" smtClean="0"/>
              <a:t> банк і </a:t>
            </a:r>
            <a:r>
              <a:rPr lang="ru-RU" dirty="0" err="1" smtClean="0"/>
              <a:t>Світовий</a:t>
            </a:r>
            <a:r>
              <a:rPr lang="ru-RU" dirty="0" smtClean="0"/>
              <a:t> банк.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Е</a:t>
            </a:r>
            <a:r>
              <a:rPr lang="ru-RU" b="1" dirty="0" err="1" smtClean="0"/>
              <a:t>кономіки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країн</a:t>
            </a:r>
            <a:r>
              <a:rPr lang="ru-RU" b="1" dirty="0" smtClean="0"/>
              <a:t> G-20 </a:t>
            </a:r>
            <a:r>
              <a:rPr lang="ru-RU" dirty="0" err="1"/>
              <a:t>становлять</a:t>
            </a:r>
            <a:r>
              <a:rPr lang="ru-RU" dirty="0"/>
              <a:t> 90% </a:t>
            </a:r>
            <a:r>
              <a:rPr lang="ru-RU" dirty="0" err="1"/>
              <a:t>світового</a:t>
            </a:r>
            <a:r>
              <a:rPr lang="ru-RU" dirty="0"/>
              <a:t> </a:t>
            </a:r>
            <a:r>
              <a:rPr lang="ru-RU" dirty="0" smtClean="0"/>
              <a:t>ВНП, </a:t>
            </a:r>
            <a:r>
              <a:rPr lang="ru-RU" dirty="0"/>
              <a:t>80%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третини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uk-UA" b="1" u="sng" dirty="0" smtClean="0"/>
              <a:t>Країни </a:t>
            </a:r>
            <a:r>
              <a:rPr lang="en-US" b="1" u="sng" dirty="0"/>
              <a:t>G-7</a:t>
            </a:r>
            <a:r>
              <a:rPr lang="uk-UA" b="1" u="sng" dirty="0"/>
              <a:t> - </a:t>
            </a:r>
            <a:r>
              <a:rPr lang="ru-RU" dirty="0" smtClean="0"/>
              <a:t>США,</a:t>
            </a:r>
            <a:r>
              <a:rPr lang="ru-RU" dirty="0"/>
              <a:t> </a:t>
            </a:r>
            <a:r>
              <a:rPr lang="ru-RU" dirty="0" err="1" smtClean="0"/>
              <a:t>Японія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Німеччина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smtClean="0"/>
              <a:t>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Франція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Італія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smtClean="0"/>
              <a:t>Канада.</a:t>
            </a:r>
            <a:endParaRPr lang="uk-UA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2" y="-86137"/>
            <a:ext cx="7886700" cy="6480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60318" y="-1"/>
          <a:ext cx="7508175" cy="15857304"/>
        </p:xfrm>
        <a:graphic>
          <a:graphicData uri="http://schemas.openxmlformats.org/drawingml/2006/table">
            <a:tbl>
              <a:tblPr/>
              <a:tblGrid>
                <a:gridCol w="647258"/>
                <a:gridCol w="2783203"/>
                <a:gridCol w="2071219"/>
                <a:gridCol w="2006495"/>
              </a:tblGrid>
              <a:tr h="6056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Verdana" panose="020B0604030504040204" pitchFamily="34" charset="0"/>
                        </a:rPr>
                        <a:t>РАНГ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0958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Verdana" panose="020B0604030504040204" pitchFamily="34" charset="0"/>
                        </a:rPr>
                        <a:t>СТРАНА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0958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  <a:latin typeface="Verdana" panose="020B0604030504040204" pitchFamily="34" charset="0"/>
                        </a:rPr>
                        <a:t>ВВП (ПО ПАРИТЕТУ ПОКУПАТЕЛЬНОЙ СПОСОБНОСТИ)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0958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</a:rPr>
                        <a:t>  ДАТА 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</a:rPr>
                        <a:t>ИНФОРМАЦИИ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0958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E7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"/>
                        </a:rPr>
                        <a:t>КИТАЙ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</a:t>
                      </a:r>
                      <a:r>
                        <a:rPr lang="uk-UA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.390.000.000.000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20</a:t>
                      </a:r>
                      <a:r>
                        <a:rPr lang="uk-UA" alt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endParaRPr lang="uk-UA" altLang="ru-RU" sz="1600" b="1" dirty="0" smtClean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2"/>
                        </a:rPr>
                        <a:t>ЕВРОПЕЙСКИЙ СОЮЗ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</a:t>
                      </a:r>
                      <a:r>
                        <a:rPr lang="uk-UA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21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.180.000.000.000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20</a:t>
                      </a:r>
                      <a:r>
                        <a:rPr lang="uk-UA" alt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endParaRPr lang="uk-UA" altLang="ru-RU" sz="1600" b="1" dirty="0" smtClean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3"/>
                        </a:rPr>
                        <a:t>СОЕДИНЕННЫЕ ШТАТЫ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</a:t>
                      </a:r>
                      <a:r>
                        <a:rPr lang="uk-UA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.950.000.000.000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</a:t>
                      </a:r>
                      <a:r>
                        <a:rPr lang="uk-UA" alt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endParaRPr lang="uk-UA" altLang="ru-RU" sz="1600" b="1" dirty="0" smtClean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4"/>
                        </a:rPr>
                        <a:t>ИНДИЯ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079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</a:t>
                      </a:r>
                      <a:r>
                        <a:rPr lang="en-US" alt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endParaRPr lang="en-US" altLang="ru-RU" sz="1600" b="1" dirty="0" smtClean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5"/>
                        </a:rPr>
                        <a:t>ЯПОНИЯ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5.021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</a:t>
                      </a:r>
                      <a:r>
                        <a:rPr lang="en-US" alt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endParaRPr lang="en-US" altLang="ru-RU" sz="1600" b="1" dirty="0" smtClean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6"/>
                        </a:rPr>
                        <a:t>ГЕРМАНИЯ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53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1.000.000.000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</a:t>
                      </a:r>
                      <a:r>
                        <a:rPr lang="en-US" alt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endParaRPr lang="en-US" altLang="ru-RU" sz="1600" b="1" dirty="0" smtClean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7"/>
                        </a:rPr>
                        <a:t>РОССИЯ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027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</a:t>
                      </a:r>
                      <a:r>
                        <a:rPr lang="en-US" alt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endParaRPr lang="en-US" altLang="ru-RU" sz="1600" b="1" dirty="0" smtClean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8"/>
                        </a:rPr>
                        <a:t>БРАЗИЛИЯ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$ 3.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</a:t>
                      </a:r>
                      <a:r>
                        <a:rPr lang="en-US" alt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endParaRPr lang="en-US" altLang="ru-RU" sz="1600" b="1" dirty="0" smtClean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9"/>
                        </a:rPr>
                        <a:t>ИНДОНЕЗИЯ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419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</a:t>
                      </a:r>
                      <a:r>
                        <a:rPr lang="en-US" alt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0"/>
                        </a:rPr>
                        <a:t>ВЕЛИКОБРИТАНИЯ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$ 2.679.000.000.000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1"/>
                        </a:rPr>
                        <a:t>ФРАНЦИЯ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$ 2.647.000.000.000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2"/>
                        </a:rPr>
                        <a:t>МЕКСИКА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$ 2.227.000.000.000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3"/>
                        </a:rPr>
                        <a:t>ИТАЛИЯ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$ 2.171.000.000.000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4"/>
                        </a:rPr>
                        <a:t>КОРЕЯ, ЮГ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$ 1.849.000.000.000</a:t>
                      </a:r>
                      <a:endParaRPr lang="ru-RU" sz="1600" b="1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5"/>
                        </a:rPr>
                        <a:t>САУДОВСКАЯ АРАВИЯ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$ 1.683.000.000.000</a:t>
                      </a:r>
                      <a:endParaRPr lang="ru-RU" sz="1600" b="1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6"/>
                        </a:rPr>
                        <a:t>КАНАДА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$ 1.632.000.000.000</a:t>
                      </a:r>
                      <a:endParaRPr lang="ru-RU" sz="1600" b="1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7"/>
                        </a:rPr>
                        <a:t>ИСПАНИЯ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$ 1.615.000.000.000</a:t>
                      </a:r>
                      <a:endParaRPr lang="ru-RU" sz="1600" b="1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18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8"/>
                        </a:rPr>
                        <a:t>ТУРЦИЯ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$ 1.589.000.000.000</a:t>
                      </a:r>
                      <a:endParaRPr lang="ru-RU" sz="1600" b="1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hlinkClick r:id="rId19"/>
                        </a:rPr>
                        <a:t>АВСТРАЛИЯ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$ 1.489.000.000.000</a:t>
                      </a:r>
                      <a:endParaRPr lang="ru-RU" sz="1600" b="1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6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endParaRPr lang="ru-RU" sz="6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sng" cap="all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Иран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663" marR="20958" marT="23287" marB="232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$ 1.371.000.000.000</a:t>
                      </a:r>
                      <a:endParaRPr lang="ru-RU" sz="1600" b="1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916" marR="21832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dirty="0" smtClean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     2015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32" marR="20958" marT="13972" marB="139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2880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679894" y="695960"/>
          <a:ext cx="3866380" cy="8267480"/>
        </p:xfrm>
        <a:graphic>
          <a:graphicData uri="http://schemas.openxmlformats.org/drawingml/2006/table">
            <a:tbl>
              <a:tblPr/>
              <a:tblGrid>
                <a:gridCol w="327047"/>
                <a:gridCol w="1406300"/>
                <a:gridCol w="1046548"/>
                <a:gridCol w="1086485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Verdana" panose="020B0604030504040204" pitchFamily="34" charset="0"/>
                        </a:rPr>
                        <a:t>RANK</a:t>
                      </a:r>
                      <a:endParaRPr lang="en-US" sz="1200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29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Verdana" panose="020B0604030504040204" pitchFamily="34" charset="0"/>
                        </a:rPr>
                        <a:t>COUNTRY</a:t>
                      </a:r>
                      <a:endParaRPr lang="en-US" sz="12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29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E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effectLst/>
                          <a:latin typeface="Verdana" panose="020B0604030504040204" pitchFamily="34" charset="0"/>
                        </a:rPr>
                        <a:t>GDP - PER CAPITA (PPP)</a:t>
                      </a:r>
                      <a:endParaRPr lang="en-US" sz="12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29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  <a:latin typeface="Verdana" panose="020B0604030504040204" pitchFamily="34" charset="0"/>
                        </a:rPr>
                        <a:t>DATE OF INFORMATION</a:t>
                      </a:r>
                      <a:endParaRPr lang="en-US" sz="120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729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E7"/>
                    </a:solidFill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 dirty="0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1"/>
                        </a:rPr>
                        <a:t>QATAR</a:t>
                      </a:r>
                      <a:endParaRPr lang="en-US" sz="1600" b="1" dirty="0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,100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2023 EST.</a:t>
                      </a:r>
                      <a:endParaRPr lang="en-US" sz="160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dirty="0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  <a:endParaRPr lang="ru-RU" sz="1100" b="1" dirty="0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 dirty="0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2"/>
                        </a:rPr>
                        <a:t>LUXEMBOURG</a:t>
                      </a:r>
                      <a:endParaRPr lang="en-US" sz="1600" b="1" dirty="0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117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,000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  <a:r>
                        <a:rPr lang="uk-UA" altLang="en-US" sz="1600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  <a:r>
                        <a:rPr lang="en-US" sz="1600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 EST.</a:t>
                      </a:r>
                      <a:endParaRPr lang="en-US" sz="1600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 dirty="0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</a:rPr>
                        <a:t>GERMANY</a:t>
                      </a:r>
                      <a:endParaRPr lang="en-US" sz="1600" b="1" dirty="0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54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2023 EST.</a:t>
                      </a:r>
                      <a:endParaRPr lang="en-US" sz="160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 dirty="0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3"/>
                        </a:rPr>
                        <a:t>LIECHTENSTEIN</a:t>
                      </a:r>
                      <a:endParaRPr lang="en-US" sz="1600" b="1" dirty="0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139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,400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2023EST.</a:t>
                      </a:r>
                      <a:endParaRPr lang="en-US" sz="160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105</a:t>
                      </a:r>
                      <a:endParaRPr lang="en-US" alt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</a:rPr>
                        <a:t>URRAINE</a:t>
                      </a:r>
                      <a:endParaRPr lang="en-US" sz="1600" b="1" dirty="0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,700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2022 EST.</a:t>
                      </a:r>
                      <a:endParaRPr lang="en-US" sz="160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 dirty="0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4"/>
                        </a:rPr>
                        <a:t>SINGAPORE</a:t>
                      </a:r>
                      <a:endParaRPr lang="en-US" sz="1600" b="1" dirty="0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,300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2023EST.</a:t>
                      </a:r>
                      <a:endParaRPr lang="en-US" sz="160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 dirty="0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5"/>
                        </a:rPr>
                        <a:t>ISLE OF MAN</a:t>
                      </a:r>
                      <a:endParaRPr lang="en-US" sz="1600" b="1" dirty="0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,100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2014EST.</a:t>
                      </a:r>
                      <a:endParaRPr lang="en-US" sz="160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6"/>
                        </a:rPr>
                        <a:t>BRUNEI</a:t>
                      </a:r>
                      <a:endParaRPr lang="en-US" sz="1600" b="1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,700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2023 EST.</a:t>
                      </a:r>
                      <a:endParaRPr lang="en-US" sz="160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cap="all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7"/>
                        </a:rPr>
                        <a:t>MONACO</a:t>
                      </a:r>
                      <a:endParaRPr lang="en-US" sz="1600" b="1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115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,700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2023 EST.</a:t>
                      </a:r>
                      <a:endParaRPr lang="en-US" sz="1600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8"/>
                        </a:rPr>
                        <a:t>KUWAIT</a:t>
                      </a:r>
                      <a:endParaRPr lang="en-US" sz="1600" b="1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,200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2023 EST.</a:t>
                      </a:r>
                      <a:endParaRPr lang="en-US" sz="160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9"/>
                        </a:rPr>
                        <a:t>NORWAY</a:t>
                      </a:r>
                      <a:endParaRPr lang="en-US" sz="1600" b="1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67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,400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2015 EST.</a:t>
                      </a:r>
                      <a:endParaRPr lang="en-US" sz="160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10"/>
                        </a:rPr>
                        <a:t>UNITED ARAB EMIRATES</a:t>
                      </a:r>
                      <a:endParaRPr lang="en-US" sz="1600" b="1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74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,</a:t>
                      </a:r>
                      <a:r>
                        <a:rPr lang="en-US" alt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2023EST.</a:t>
                      </a:r>
                      <a:endParaRPr lang="en-US" sz="160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  <a:tr h="294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>
                          <a:solidFill>
                            <a:srgbClr val="999999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  <a:endParaRPr lang="ru-RU" sz="1200" b="1">
                        <a:solidFill>
                          <a:srgbClr val="999999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sng" cap="all">
                          <a:solidFill>
                            <a:srgbClr val="666666"/>
                          </a:solidFill>
                          <a:effectLst/>
                          <a:latin typeface="Verdana" panose="020B0604030504040204" pitchFamily="34" charset="0"/>
                          <a:hlinkClick r:id="rId11"/>
                        </a:rPr>
                        <a:t>SINT MAARTEN</a:t>
                      </a:r>
                      <a:endParaRPr lang="en-US" sz="1600" b="1">
                        <a:solidFill>
                          <a:srgbClr val="6666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8539" marR="47299" marT="52554" marB="5255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$66,800</a:t>
                      </a:r>
                      <a:endParaRPr lang="ru-RU" sz="1600" b="1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4635" marR="4926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solidFill>
                            <a:srgbClr val="707070"/>
                          </a:solidFill>
                          <a:effectLst/>
                          <a:latin typeface="Verdana" panose="020B0604030504040204" pitchFamily="34" charset="0"/>
                        </a:rPr>
                        <a:t>2014 EST.</a:t>
                      </a:r>
                      <a:endParaRPr lang="en-US" sz="1600" dirty="0">
                        <a:solidFill>
                          <a:srgbClr val="70707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9269" marR="47299" marT="31532" marB="315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flipH="1" flipV="1">
            <a:off x="-1184564" y="722032"/>
            <a:ext cx="486000" cy="19697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70707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anose="020B0A04020102020204" pitchFamily="34" charset="0"/>
                <a:hlinkClick r:id="rId12"/>
              </a:rPr>
              <a:t> 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 Black" panose="020B0A04020102020204" pitchFamily="34" charset="0"/>
              </a:rPr>
              <a:t>                                     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Download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7" y="355600"/>
            <a:ext cx="7143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362" y="0"/>
            <a:ext cx="7886700" cy="720000"/>
          </a:xfrm>
          <a:blipFill>
            <a:blip r:embed="rId1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b="1" dirty="0" smtClean="0"/>
              <a:t>Світова економіка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60" y="736103"/>
            <a:ext cx="9207000" cy="6120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ВВП </a:t>
            </a:r>
            <a:r>
              <a:rPr lang="ru-RU" b="1" dirty="0" err="1" smtClean="0"/>
              <a:t>світу</a:t>
            </a:r>
            <a:r>
              <a:rPr lang="ru-RU" b="1" dirty="0" smtClean="0"/>
              <a:t> - </a:t>
            </a:r>
            <a:r>
              <a:rPr lang="ru-RU" b="1" dirty="0" err="1" smtClean="0"/>
              <a:t>реальний</a:t>
            </a:r>
            <a:r>
              <a:rPr lang="ru-RU" b="1" dirty="0" smtClean="0"/>
              <a:t> темп </a:t>
            </a:r>
            <a:r>
              <a:rPr lang="ru-RU" b="1" dirty="0" err="1" smtClean="0"/>
              <a:t>зростання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uk-UA" dirty="0" smtClean="0"/>
              <a:t>,09</a:t>
            </a:r>
            <a:r>
              <a:rPr lang="ru-RU" dirty="0" smtClean="0"/>
              <a:t>% (</a:t>
            </a:r>
            <a:r>
              <a:rPr lang="en-US" altLang="ru-RU" dirty="0" smtClean="0"/>
              <a:t>202</a:t>
            </a:r>
            <a:r>
              <a:rPr lang="uk-UA" altLang="en-US" dirty="0" smtClean="0"/>
              <a:t>2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uk-UA" altLang="ru-RU" dirty="0" smtClean="0"/>
              <a:t>6</a:t>
            </a:r>
            <a:r>
              <a:rPr lang="ru-RU" dirty="0" smtClean="0"/>
              <a:t>,2% (20</a:t>
            </a:r>
            <a:r>
              <a:rPr lang="uk-UA" altLang="ru-RU" dirty="0" smtClean="0"/>
              <a:t>21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uk-UA" altLang="ru-RU" dirty="0" smtClean="0"/>
              <a:t>-</a:t>
            </a:r>
            <a:r>
              <a:rPr lang="ru-RU" dirty="0" smtClean="0"/>
              <a:t>3,</a:t>
            </a:r>
            <a:r>
              <a:rPr lang="uk-UA" altLang="ru-RU" dirty="0" smtClean="0"/>
              <a:t>07</a:t>
            </a:r>
            <a:r>
              <a:rPr lang="ru-RU" dirty="0" smtClean="0"/>
              <a:t>% (20</a:t>
            </a:r>
            <a:r>
              <a:rPr lang="uk-UA" altLang="ru-RU" dirty="0" smtClean="0"/>
              <a:t>20)</a:t>
            </a:r>
            <a:r>
              <a:rPr lang="uk-UA" dirty="0" smtClean="0"/>
              <a:t>,</a:t>
            </a:r>
            <a:endParaRPr lang="uk-UA" dirty="0" smtClean="0"/>
          </a:p>
          <a:p>
            <a:r>
              <a:rPr lang="uk-UA" dirty="0" smtClean="0"/>
              <a:t>5,1% (2010)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ВВП </a:t>
            </a:r>
            <a:r>
              <a:rPr lang="ru-RU" b="1" dirty="0" err="1" smtClean="0"/>
              <a:t>світу</a:t>
            </a:r>
            <a:r>
              <a:rPr lang="ru-RU" b="1" dirty="0" smtClean="0"/>
              <a:t> - на душу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:</a:t>
            </a:r>
            <a:endParaRPr lang="ru-RU" b="1" dirty="0" smtClean="0"/>
          </a:p>
          <a:p>
            <a:r>
              <a:rPr lang="ru-RU" dirty="0" smtClean="0"/>
              <a:t>$ </a:t>
            </a:r>
            <a:r>
              <a:rPr lang="en-US" altLang="ru-RU" dirty="0" smtClean="0"/>
              <a:t>17 5</a:t>
            </a:r>
            <a:r>
              <a:rPr lang="ru-RU" dirty="0" smtClean="0"/>
              <a:t>00 (</a:t>
            </a:r>
            <a:r>
              <a:rPr lang="uk-UA" altLang="en-US" dirty="0" smtClean="0"/>
              <a:t>2022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$ 16 700 (2014 )</a:t>
            </a:r>
            <a:endParaRPr lang="ru-RU" dirty="0" smtClean="0"/>
          </a:p>
          <a:p>
            <a:r>
              <a:rPr lang="ru-RU" dirty="0" smtClean="0"/>
              <a:t>$ 16 400 (2013 )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ВВП </a:t>
            </a:r>
            <a:r>
              <a:rPr lang="ru-RU" b="1" dirty="0" err="1" smtClean="0"/>
              <a:t>світу</a:t>
            </a:r>
            <a:r>
              <a:rPr lang="ru-RU" b="1" dirty="0" smtClean="0"/>
              <a:t> - склад, по секторам </a:t>
            </a:r>
            <a:r>
              <a:rPr lang="ru-RU" b="1" dirty="0" err="1" smtClean="0"/>
              <a:t>походження</a:t>
            </a:r>
            <a:r>
              <a:rPr lang="ru-RU" b="1" dirty="0" smtClean="0"/>
              <a:t>:</a:t>
            </a:r>
            <a:endParaRPr lang="ru-RU" b="1" dirty="0" smtClean="0"/>
          </a:p>
          <a:p>
            <a:r>
              <a:rPr lang="ru-RU" dirty="0" err="1" smtClean="0"/>
              <a:t>сільське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: 6,</a:t>
            </a:r>
            <a:r>
              <a:rPr lang="uk-UA" altLang="ru-RU" dirty="0" smtClean="0"/>
              <a:t>4</a:t>
            </a:r>
            <a:r>
              <a:rPr lang="ru-RU" dirty="0" smtClean="0"/>
              <a:t>%</a:t>
            </a:r>
            <a:endParaRPr lang="ru-RU" dirty="0" smtClean="0"/>
          </a:p>
          <a:p>
            <a:r>
              <a:rPr lang="ru-RU" dirty="0" err="1" smtClean="0"/>
              <a:t>промисловість</a:t>
            </a:r>
            <a:r>
              <a:rPr lang="ru-RU" dirty="0" smtClean="0"/>
              <a:t>: </a:t>
            </a:r>
            <a:r>
              <a:rPr lang="uk-UA" altLang="ru-RU" dirty="0" smtClean="0"/>
              <a:t>30</a:t>
            </a:r>
            <a:r>
              <a:rPr lang="ru-RU" dirty="0" smtClean="0"/>
              <a:t>,1%</a:t>
            </a:r>
            <a:endParaRPr lang="ru-RU" dirty="0" smtClean="0"/>
          </a:p>
          <a:p>
            <a:r>
              <a:rPr lang="ru-RU" dirty="0" err="1" smtClean="0"/>
              <a:t>послуги</a:t>
            </a:r>
            <a:r>
              <a:rPr lang="ru-RU" dirty="0" smtClean="0"/>
              <a:t>: </a:t>
            </a:r>
            <a:r>
              <a:rPr lang="uk-UA" altLang="ru-RU" b="1" dirty="0" smtClean="0"/>
              <a:t>63</a:t>
            </a:r>
            <a:r>
              <a:rPr lang="ru-RU" b="1" dirty="0" smtClean="0"/>
              <a:t>,4%</a:t>
            </a:r>
            <a:r>
              <a:rPr lang="ru-RU" dirty="0" smtClean="0"/>
              <a:t> (20</a:t>
            </a:r>
            <a:r>
              <a:rPr lang="uk-UA" altLang="ru-RU" dirty="0" smtClean="0"/>
              <a:t>10</a:t>
            </a:r>
            <a:r>
              <a:rPr lang="ru-RU" dirty="0" smtClean="0"/>
              <a:t> )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0000"/>
          </a:xfrm>
          <a:blipFill>
            <a:blip r:embed="rId1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br>
              <a:rPr lang="uk-UA" dirty="0" smtClean="0"/>
            </a:br>
            <a:r>
              <a:rPr lang="uk-UA" b="1" dirty="0" smtClean="0"/>
              <a:t>Проблеми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47" y="803525"/>
            <a:ext cx="8559000" cy="5760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Додавання</a:t>
            </a:r>
            <a:r>
              <a:rPr lang="ru-RU" dirty="0" smtClean="0"/>
              <a:t> 80 </a:t>
            </a:r>
            <a:r>
              <a:rPr lang="ru-RU" dirty="0" err="1" smtClean="0"/>
              <a:t>мільйонів</a:t>
            </a:r>
            <a:r>
              <a:rPr lang="ru-RU" dirty="0" smtClean="0"/>
              <a:t> людей </a:t>
            </a:r>
            <a:r>
              <a:rPr lang="ru-RU" dirty="0" err="1" smtClean="0"/>
              <a:t>щороку</a:t>
            </a:r>
            <a:r>
              <a:rPr lang="ru-RU" dirty="0" smtClean="0"/>
              <a:t> до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переповненої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 </a:t>
            </a:r>
            <a:r>
              <a:rPr lang="ru-RU" dirty="0" err="1" smtClean="0"/>
              <a:t>посилює</a:t>
            </a:r>
            <a:r>
              <a:rPr lang="ru-RU" dirty="0" smtClean="0"/>
              <a:t> </a:t>
            </a:r>
            <a:r>
              <a:rPr lang="ru-RU" b="1" u="sng" dirty="0" err="1" smtClean="0"/>
              <a:t>проблеми</a:t>
            </a:r>
            <a:r>
              <a:rPr lang="ru-RU" b="1" u="sng" dirty="0" smtClean="0"/>
              <a:t>:</a:t>
            </a:r>
            <a:endParaRPr lang="ru-RU" b="1" u="sng" dirty="0" smtClean="0"/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 smtClean="0"/>
              <a:t>утилізація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 smtClean="0"/>
              <a:t>епідемії</a:t>
            </a:r>
            <a:r>
              <a:rPr lang="ru-RU" dirty="0" smtClean="0"/>
              <a:t>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брак води,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- голод,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надмірний</a:t>
            </a:r>
            <a:r>
              <a:rPr lang="ru-RU" dirty="0" smtClean="0"/>
              <a:t> </a:t>
            </a:r>
            <a:r>
              <a:rPr lang="ru-RU" dirty="0" err="1" smtClean="0"/>
              <a:t>вилов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 з </a:t>
            </a:r>
            <a:r>
              <a:rPr lang="ru-RU" dirty="0" err="1" smtClean="0"/>
              <a:t>океанів</a:t>
            </a:r>
            <a:r>
              <a:rPr lang="ru-RU" dirty="0" smtClean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збезлісення</a:t>
            </a:r>
            <a:r>
              <a:rPr lang="ru-RU" dirty="0" smtClean="0"/>
              <a:t>, </a:t>
            </a:r>
            <a:r>
              <a:rPr lang="ru-RU" dirty="0" err="1" smtClean="0"/>
              <a:t>опустелювання</a:t>
            </a:r>
            <a:r>
              <a:rPr lang="ru-RU" dirty="0" smtClean="0"/>
              <a:t> і </a:t>
            </a:r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 smtClean="0"/>
              <a:t>невідновлюваних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  <a:r>
              <a:rPr lang="ru-RU" b="1" i="1" dirty="0" err="1" smtClean="0"/>
              <a:t>Національна</a:t>
            </a:r>
            <a:r>
              <a:rPr lang="ru-RU" b="1" i="1" dirty="0" smtClean="0"/>
              <a:t> держава</a:t>
            </a:r>
            <a:r>
              <a:rPr lang="ru-RU" dirty="0" smtClean="0"/>
              <a:t>, як </a:t>
            </a:r>
            <a:r>
              <a:rPr lang="ru-RU" dirty="0" err="1" smtClean="0"/>
              <a:t>основни</a:t>
            </a:r>
            <a:r>
              <a:rPr lang="ru-RU" dirty="0" err="1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економіко-політичний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, </a:t>
            </a:r>
            <a:r>
              <a:rPr lang="ru-RU" b="1" i="1" dirty="0" err="1" smtClean="0"/>
              <a:t>поступово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втрачає</a:t>
            </a:r>
            <a:r>
              <a:rPr lang="ru-RU" b="1" i="1" dirty="0" smtClean="0"/>
              <a:t> контроль </a:t>
            </a:r>
            <a:r>
              <a:rPr lang="ru-RU" dirty="0" smtClean="0"/>
              <a:t>над </a:t>
            </a:r>
            <a:r>
              <a:rPr lang="ru-RU" dirty="0" err="1" smtClean="0"/>
              <a:t>міжнародними</a:t>
            </a:r>
            <a:r>
              <a:rPr lang="ru-RU" dirty="0" smtClean="0"/>
              <a:t> потоками людей,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засобів</a:t>
            </a:r>
            <a:r>
              <a:rPr lang="ru-RU" dirty="0" smtClean="0"/>
              <a:t> і </a:t>
            </a:r>
            <a:r>
              <a:rPr lang="ru-RU" dirty="0" err="1" smtClean="0"/>
              <a:t>технологій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/>
              <a:t>Незважаючи</a:t>
            </a:r>
            <a:r>
              <a:rPr lang="ru-RU" sz="3600" b="1" dirty="0" smtClean="0"/>
              <a:t> на </a:t>
            </a:r>
            <a:r>
              <a:rPr lang="ru-RU" sz="3600" b="1" dirty="0" err="1" smtClean="0"/>
              <a:t>ці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проблеми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світова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економіка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також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показує</a:t>
            </a:r>
            <a:r>
              <a:rPr lang="ru-RU" sz="3600" b="1" dirty="0" smtClean="0"/>
              <a:t> </a:t>
            </a:r>
            <a:r>
              <a:rPr lang="ru-RU" sz="4000" b="1" u="sng" dirty="0" err="1" smtClean="0"/>
              <a:t>великі</a:t>
            </a:r>
            <a:r>
              <a:rPr lang="ru-RU" sz="4000" b="1" u="sng" dirty="0" smtClean="0"/>
              <a:t> </a:t>
            </a:r>
            <a:r>
              <a:rPr lang="ru-RU" sz="4000" b="1" u="sng" dirty="0" err="1" smtClean="0"/>
              <a:t>перспективи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b="1" i="1" u="sng" dirty="0" err="1" smtClean="0"/>
              <a:t>Розвиток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нових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технологій</a:t>
            </a:r>
            <a:r>
              <a:rPr lang="ru-RU" b="1" i="1" u="sng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можливим</a:t>
            </a:r>
            <a:r>
              <a:rPr lang="ru-RU" dirty="0" smtClean="0"/>
              <a:t> подальше </a:t>
            </a:r>
            <a:r>
              <a:rPr lang="ru-RU" dirty="0" err="1" smtClean="0"/>
              <a:t>просування</a:t>
            </a:r>
            <a:r>
              <a:rPr lang="ru-RU" dirty="0" smtClean="0"/>
              <a:t> в широкому </a:t>
            </a:r>
            <a:r>
              <a:rPr lang="ru-RU" dirty="0" err="1" smtClean="0"/>
              <a:t>спектрі</a:t>
            </a:r>
            <a:r>
              <a:rPr lang="ru-RU" dirty="0" smtClean="0"/>
              <a:t> областей -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медицини</a:t>
            </a:r>
            <a:r>
              <a:rPr lang="ru-RU" dirty="0" smtClean="0"/>
              <a:t>, </a:t>
            </a:r>
            <a:r>
              <a:rPr lang="ru-RU" dirty="0" err="1" smtClean="0"/>
              <a:t>альтернативної</a:t>
            </a:r>
            <a:r>
              <a:rPr lang="ru-RU" dirty="0" smtClean="0"/>
              <a:t> </a:t>
            </a:r>
            <a:r>
              <a:rPr lang="ru-RU" dirty="0" err="1" smtClean="0"/>
              <a:t>енергетики</a:t>
            </a:r>
            <a:r>
              <a:rPr lang="ru-RU" dirty="0" smtClean="0"/>
              <a:t>, </a:t>
            </a:r>
            <a:r>
              <a:rPr lang="ru-RU" dirty="0" err="1" smtClean="0"/>
              <a:t>металургії</a:t>
            </a:r>
            <a:r>
              <a:rPr lang="ru-RU" dirty="0" smtClean="0"/>
              <a:t> до транспорту.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b="1" u="sng" dirty="0" err="1" smtClean="0"/>
              <a:t>Покращення</a:t>
            </a:r>
            <a:r>
              <a:rPr lang="ru-RU" b="1" u="sng" dirty="0" smtClean="0"/>
              <a:t> </a:t>
            </a:r>
            <a:r>
              <a:rPr lang="ru-RU" b="1" i="1" u="sng" dirty="0" err="1" smtClean="0"/>
              <a:t>глобальних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комунікацій</a:t>
            </a:r>
            <a:r>
              <a:rPr lang="ru-RU" b="1" i="1" u="sng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скоротили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, </a:t>
            </a:r>
            <a:r>
              <a:rPr lang="ru-RU" dirty="0" err="1" smtClean="0"/>
              <a:t>допомагаючи</a:t>
            </a:r>
            <a:r>
              <a:rPr lang="ru-RU" dirty="0" smtClean="0"/>
              <a:t> </a:t>
            </a:r>
            <a:r>
              <a:rPr lang="ru-RU" dirty="0" err="1" smtClean="0"/>
              <a:t>посиленню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поділу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зменшенню</a:t>
            </a:r>
            <a:r>
              <a:rPr lang="ru-RU" dirty="0" smtClean="0"/>
              <a:t> </a:t>
            </a:r>
            <a:r>
              <a:rPr lang="ru-RU" dirty="0" err="1" smtClean="0"/>
              <a:t>нерівності</a:t>
            </a:r>
            <a:r>
              <a:rPr lang="ru-RU" dirty="0" smtClean="0"/>
              <a:t> у доходах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країнами</a:t>
            </a:r>
            <a:r>
              <a:rPr lang="ru-RU" dirty="0" smtClean="0"/>
              <a:t>.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 </a:t>
            </a:r>
            <a:r>
              <a:rPr lang="ru-RU" b="1" i="1" dirty="0" err="1" smtClean="0"/>
              <a:t>Стійкість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світової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економіки</a:t>
            </a:r>
            <a:r>
              <a:rPr lang="ru-RU" b="1" i="1" dirty="0" smtClean="0"/>
              <a:t> </a:t>
            </a:r>
            <a:r>
              <a:rPr lang="ru-RU" b="1" dirty="0" smtClean="0"/>
              <a:t>перед новою </a:t>
            </a:r>
            <a:r>
              <a:rPr lang="ru-RU" b="1" dirty="0" err="1" smtClean="0"/>
              <a:t>хвилею</a:t>
            </a:r>
            <a:r>
              <a:rPr lang="ru-RU" b="1" dirty="0" smtClean="0"/>
              <a:t> </a:t>
            </a:r>
            <a:r>
              <a:rPr lang="ru-RU" b="1" dirty="0" err="1" smtClean="0"/>
              <a:t>фінансової</a:t>
            </a:r>
            <a:r>
              <a:rPr lang="ru-RU" b="1" dirty="0" smtClean="0"/>
              <a:t> </a:t>
            </a:r>
            <a:r>
              <a:rPr lang="ru-RU" b="1" dirty="0" err="1" smtClean="0"/>
              <a:t>кризи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72" y="24162"/>
            <a:ext cx="9018000" cy="612000"/>
          </a:xfrm>
          <a:solidFill>
            <a:srgbClr val="FF66FF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b="1" u="sng" dirty="0" smtClean="0"/>
              <a:t>1. Поняття  «сучасний світ».</a:t>
            </a:r>
            <a:endParaRPr lang="uk-UA" b="1" u="sng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65" y="672161"/>
            <a:ext cx="9072000" cy="6120000"/>
          </a:xfrm>
          <a:solidFill>
            <a:srgbClr val="FFCC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4400" b="1" u="sng" dirty="0" smtClean="0"/>
          </a:p>
          <a:p>
            <a:pPr marL="0" indent="0">
              <a:buNone/>
            </a:pPr>
            <a:r>
              <a:rPr lang="uk-UA" sz="4400" b="1" u="sng" dirty="0" smtClean="0"/>
              <a:t>Сучасний світ</a:t>
            </a:r>
            <a:r>
              <a:rPr lang="uk-UA" sz="4400" b="1" u="sng" dirty="0"/>
              <a:t> </a:t>
            </a:r>
            <a:r>
              <a:rPr lang="uk-UA" sz="4400" dirty="0" smtClean="0"/>
              <a:t>– це світова спільнота ( 7,9 млрд. людей), 195 країн, 72 залежні території, соціальні інститути та організації,  процеси їх  функціонування та розвитку на  планеті Земля.</a:t>
            </a:r>
            <a:endParaRPr lang="uk-UA" sz="4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uk-UA" altLang="uk-UA" b="1" smtClean="0"/>
              <a:t>ГЛОБАЛІЗАЦІЯ</a:t>
            </a:r>
            <a:r>
              <a:rPr lang="uk-UA" altLang="uk-UA" smtClean="0"/>
              <a:t> - це</a:t>
            </a:r>
            <a:endParaRPr lang="ru-RU" altLang="uk-UA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</a:ln>
        </p:spPr>
        <p:txBody>
          <a:bodyPr/>
          <a:lstStyle/>
          <a:p>
            <a:pPr eaLnBrk="1" hangingPunct="1"/>
            <a:r>
              <a:rPr lang="uk-UA" altLang="uk-UA" i="1" smtClean="0"/>
              <a:t>становлення</a:t>
            </a:r>
            <a:r>
              <a:rPr lang="uk-UA" altLang="uk-UA" smtClean="0"/>
              <a:t> </a:t>
            </a:r>
            <a:r>
              <a:rPr lang="uk-UA" altLang="uk-UA" b="1" smtClean="0"/>
              <a:t>єдиного</a:t>
            </a:r>
            <a:r>
              <a:rPr lang="uk-UA" altLang="uk-UA" smtClean="0"/>
              <a:t> економічного, політичного, правового та культурного простору («універсалізація світу») на  основі нових технологій;</a:t>
            </a:r>
            <a:endParaRPr lang="ru-RU" altLang="uk-UA" smtClean="0"/>
          </a:p>
          <a:p>
            <a:pPr eaLnBrk="1" hangingPunct="1"/>
            <a:r>
              <a:rPr lang="uk-UA" altLang="uk-UA" i="1" smtClean="0"/>
              <a:t>інтеграція</a:t>
            </a:r>
            <a:r>
              <a:rPr lang="uk-UA" altLang="uk-UA" smtClean="0"/>
              <a:t> та </a:t>
            </a:r>
            <a:r>
              <a:rPr lang="uk-UA" altLang="uk-UA" i="1" smtClean="0"/>
              <a:t>взаємозалежність</a:t>
            </a:r>
            <a:r>
              <a:rPr lang="uk-UA" altLang="uk-UA" smtClean="0"/>
              <a:t> всіх  соціальних процесів у всесвітньому масштабі.</a:t>
            </a:r>
            <a:endParaRPr lang="ru-RU" altLang="uk-UA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539750"/>
          </a:xfrm>
          <a:blipFill dpi="0" rotWithShape="1">
            <a:blip r:embed="rId1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b="1" u="sng" smtClean="0"/>
            </a:br>
            <a:r>
              <a:rPr lang="uk-UA" altLang="uk-UA" b="1" u="sng" smtClean="0"/>
              <a:t>ОЗНАКИ ГЛОБАЛІЗАЦІЇ:</a:t>
            </a:r>
            <a:br>
              <a:rPr lang="ru-RU" altLang="uk-UA" smtClean="0"/>
            </a:br>
            <a:r>
              <a:rPr lang="uk-UA" altLang="uk-UA" b="1" smtClean="0"/>
              <a:t> </a:t>
            </a:r>
            <a:endParaRPr lang="ru-RU" altLang="uk-UA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07950" y="620713"/>
            <a:ext cx="9036050" cy="615632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altLang="uk-UA" sz="2800" i="1" smtClean="0"/>
              <a:t>- транснаціоналізація </a:t>
            </a:r>
            <a:r>
              <a:rPr lang="uk-UA" altLang="uk-UA" sz="2800" smtClean="0"/>
              <a:t>ринків фінансових, матеріаль-них, людських, енергетичних  та інших ресурсів;</a:t>
            </a:r>
            <a:endParaRPr lang="ru-RU" altLang="uk-UA" sz="2800" smtClean="0"/>
          </a:p>
          <a:p>
            <a:pPr marL="0" indent="0" eaLnBrk="1" hangingPunct="1">
              <a:buFontTx/>
              <a:buNone/>
            </a:pPr>
            <a:r>
              <a:rPr lang="uk-UA" altLang="uk-UA" sz="2800" i="1" smtClean="0"/>
              <a:t> - застосування</a:t>
            </a:r>
            <a:r>
              <a:rPr lang="uk-UA" altLang="uk-UA" sz="2800" smtClean="0"/>
              <a:t> нових науковоємких та комунікаційних  технологій, інформатизація суспільного виробництва;</a:t>
            </a:r>
            <a:endParaRPr lang="ru-RU" altLang="uk-UA" sz="2800" smtClean="0"/>
          </a:p>
          <a:p>
            <a:pPr marL="0" indent="0" eaLnBrk="1" hangingPunct="1">
              <a:buFontTx/>
              <a:buNone/>
            </a:pPr>
            <a:r>
              <a:rPr lang="uk-UA" altLang="uk-UA" sz="2800" i="1" smtClean="0"/>
              <a:t>- лібералізація</a:t>
            </a:r>
            <a:r>
              <a:rPr lang="uk-UA" altLang="uk-UA" sz="2800" smtClean="0"/>
              <a:t> норм життєдіяльності, вільний ринок, скасування кордонів та митних перешкод</a:t>
            </a:r>
            <a:r>
              <a:rPr lang="en-US" altLang="uk-UA" sz="2800" smtClean="0"/>
              <a:t>,</a:t>
            </a:r>
            <a:r>
              <a:rPr lang="uk-UA" altLang="uk-UA" sz="2800" smtClean="0"/>
              <a:t> свобода вибору та підприємницької і соціальної ініціативи;</a:t>
            </a:r>
            <a:endParaRPr lang="ru-RU" altLang="uk-UA" sz="2800" smtClean="0"/>
          </a:p>
          <a:p>
            <a:pPr marL="0" indent="0" eaLnBrk="1" hangingPunct="1">
              <a:buFontTx/>
              <a:buNone/>
            </a:pPr>
            <a:r>
              <a:rPr lang="uk-UA" altLang="uk-UA" sz="2800" i="1" smtClean="0"/>
              <a:t>- мобільність </a:t>
            </a:r>
            <a:r>
              <a:rPr lang="uk-UA" altLang="uk-UA" sz="2800" smtClean="0"/>
              <a:t>інвестицій, індустрій, інформації, індивідів;</a:t>
            </a:r>
            <a:endParaRPr lang="ru-RU" altLang="uk-UA" sz="2800" smtClean="0"/>
          </a:p>
          <a:p>
            <a:pPr marL="0" indent="0" eaLnBrk="1" hangingPunct="1">
              <a:buFontTx/>
              <a:buNone/>
            </a:pPr>
            <a:r>
              <a:rPr lang="uk-UA" altLang="uk-UA" sz="2800" i="1" smtClean="0"/>
              <a:t>- послаблення </a:t>
            </a:r>
            <a:r>
              <a:rPr lang="uk-UA" altLang="uk-UA" sz="2800" smtClean="0"/>
              <a:t>ролі держави-нації;</a:t>
            </a:r>
            <a:endParaRPr lang="ru-RU" altLang="uk-UA" sz="2800" smtClean="0"/>
          </a:p>
          <a:p>
            <a:pPr marL="0" indent="0" eaLnBrk="1" hangingPunct="1">
              <a:buFontTx/>
              <a:buNone/>
            </a:pPr>
            <a:r>
              <a:rPr lang="uk-UA" altLang="uk-UA" sz="2800" smtClean="0"/>
              <a:t>- у</a:t>
            </a:r>
            <a:r>
              <a:rPr lang="uk-UA" altLang="uk-UA" sz="2800" i="1" smtClean="0"/>
              <a:t>ніфікація</a:t>
            </a:r>
            <a:r>
              <a:rPr lang="uk-UA" altLang="uk-UA" sz="2800" smtClean="0"/>
              <a:t> стилю життя  та культурних стереотипів.</a:t>
            </a:r>
            <a:endParaRPr lang="ru-RU" altLang="uk-UA" sz="28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uk-UA" altLang="uk-UA" b="1" u="sng" smtClean="0"/>
              <a:t>СУБ</a:t>
            </a:r>
            <a:r>
              <a:rPr lang="en-US" altLang="uk-UA" b="1" u="sng" smtClean="0"/>
              <a:t>’</a:t>
            </a:r>
            <a:r>
              <a:rPr lang="uk-UA" altLang="uk-UA" b="1" u="sng" smtClean="0"/>
              <a:t>ЄКТИ  ГЛОБАЛІЗАЦІЇ</a:t>
            </a:r>
            <a:endParaRPr lang="ru-RU" altLang="uk-UA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lvl="1" eaLnBrk="1" hangingPunct="1"/>
            <a:r>
              <a:rPr lang="uk-UA" altLang="uk-UA" dirty="0" smtClean="0"/>
              <a:t>Країни «Великої двадцятки” (</a:t>
            </a:r>
            <a:r>
              <a:rPr lang="en-US" altLang="uk-UA" dirty="0" smtClean="0"/>
              <a:t>G</a:t>
            </a:r>
            <a:r>
              <a:rPr lang="uk-UA" altLang="uk-UA" dirty="0" smtClean="0"/>
              <a:t>20-</a:t>
            </a:r>
            <a:r>
              <a:rPr lang="en-US" altLang="uk-UA" dirty="0" smtClean="0"/>
              <a:t>great</a:t>
            </a:r>
            <a:r>
              <a:rPr lang="uk-UA" altLang="uk-UA" dirty="0" smtClean="0"/>
              <a:t>20)</a:t>
            </a:r>
            <a:r>
              <a:rPr lang="uk-UA" altLang="uk-UA" b="1" dirty="0" smtClean="0"/>
              <a:t> </a:t>
            </a:r>
            <a:r>
              <a:rPr lang="uk-UA" altLang="uk-UA" dirty="0" smtClean="0"/>
              <a:t>та «Великої сімки» (</a:t>
            </a:r>
            <a:r>
              <a:rPr lang="en-US" altLang="uk-UA" dirty="0" smtClean="0"/>
              <a:t>G</a:t>
            </a:r>
            <a:r>
              <a:rPr lang="uk-UA" altLang="uk-UA" dirty="0" smtClean="0"/>
              <a:t>7-</a:t>
            </a:r>
            <a:r>
              <a:rPr lang="en-US" altLang="uk-UA" dirty="0" smtClean="0"/>
              <a:t>great</a:t>
            </a:r>
            <a:r>
              <a:rPr lang="uk-UA" altLang="uk-UA" dirty="0" smtClean="0"/>
              <a:t>7)</a:t>
            </a:r>
            <a:r>
              <a:rPr lang="uk-UA" altLang="uk-UA" b="1" dirty="0" smtClean="0"/>
              <a:t> -  США, Канада, Англія, Франція, Німеччина, Італія Японія (</a:t>
            </a:r>
            <a:r>
              <a:rPr lang="uk-UA" altLang="uk-UA" dirty="0" smtClean="0"/>
              <a:t>раніше і Росія входила</a:t>
            </a:r>
            <a:r>
              <a:rPr lang="uk-UA" altLang="uk-UA" b="1" dirty="0" smtClean="0"/>
              <a:t>). </a:t>
            </a:r>
            <a:endParaRPr lang="ru-RU" altLang="uk-UA" sz="1200" dirty="0" smtClean="0"/>
          </a:p>
          <a:p>
            <a:pPr lvl="1" eaLnBrk="1" hangingPunct="1"/>
            <a:r>
              <a:rPr lang="uk-UA" altLang="uk-UA" b="1" dirty="0" smtClean="0"/>
              <a:t> ТНК – </a:t>
            </a:r>
            <a:r>
              <a:rPr lang="uk-UA" altLang="uk-UA" dirty="0" smtClean="0"/>
              <a:t>транснаціональні кампанії (</a:t>
            </a:r>
            <a:r>
              <a:rPr lang="en-US" altLang="uk-UA" dirty="0" smtClean="0"/>
              <a:t>Microsoft</a:t>
            </a:r>
            <a:r>
              <a:rPr lang="uk-UA" altLang="uk-UA" dirty="0" smtClean="0"/>
              <a:t>, </a:t>
            </a:r>
            <a:r>
              <a:rPr lang="en-US" altLang="uk-UA" dirty="0" smtClean="0"/>
              <a:t>General Motors</a:t>
            </a:r>
            <a:r>
              <a:rPr lang="uk-UA" altLang="uk-UA" dirty="0" smtClean="0"/>
              <a:t>, </a:t>
            </a:r>
            <a:r>
              <a:rPr lang="en-US" altLang="uk-UA" dirty="0" smtClean="0"/>
              <a:t>Nokia</a:t>
            </a:r>
            <a:r>
              <a:rPr lang="uk-UA" altLang="uk-UA" dirty="0" smtClean="0"/>
              <a:t>, Газпром тощо).</a:t>
            </a:r>
            <a:endParaRPr lang="ru-RU" altLang="uk-UA" sz="1200" dirty="0" smtClean="0"/>
          </a:p>
          <a:p>
            <a:pPr lvl="1" eaLnBrk="1" hangingPunct="1"/>
            <a:r>
              <a:rPr lang="uk-UA" altLang="uk-UA" b="1" dirty="0" smtClean="0"/>
              <a:t>Міжнародні організації та об</a:t>
            </a:r>
            <a:r>
              <a:rPr lang="en-US" altLang="uk-UA" b="1" dirty="0" smtClean="0"/>
              <a:t>’</a:t>
            </a:r>
            <a:r>
              <a:rPr lang="uk-UA" altLang="uk-UA" b="1" dirty="0" smtClean="0"/>
              <a:t>єднання –</a:t>
            </a:r>
            <a:r>
              <a:rPr lang="uk-UA" altLang="uk-UA" dirty="0" smtClean="0"/>
              <a:t> ООН, ЄС, НАТО, СТО, ВВФ, ФІФА, </a:t>
            </a:r>
            <a:r>
              <a:rPr lang="en-US" altLang="uk-UA" dirty="0" smtClean="0"/>
              <a:t>UNWTO </a:t>
            </a:r>
            <a:r>
              <a:rPr lang="uk-UA" altLang="uk-UA" dirty="0" smtClean="0"/>
              <a:t>тощо.</a:t>
            </a:r>
            <a:endParaRPr lang="ru-RU" altLang="uk-UA" sz="1200" dirty="0" smtClean="0"/>
          </a:p>
          <a:p>
            <a:pPr eaLnBrk="1" hangingPunct="1"/>
            <a:endParaRPr lang="ru-RU" altLang="uk-UA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uk-UA" altLang="uk-UA" b="1" u="sng" smtClean="0"/>
              <a:t>НАСЛІДКИ ГЛОБАЛІЗАЦІЇ</a:t>
            </a:r>
            <a:endParaRPr lang="ru-RU" altLang="uk-UA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sz="2400" i="1" smtClean="0"/>
              <a:t>посилення конкуренції </a:t>
            </a:r>
            <a:r>
              <a:rPr lang="uk-UA" altLang="uk-UA" sz="2400" smtClean="0"/>
              <a:t>між національнми виробниками;</a:t>
            </a:r>
            <a:endParaRPr lang="ru-RU" altLang="uk-UA" sz="2400" smtClean="0"/>
          </a:p>
          <a:p>
            <a:pPr eaLnBrk="1" hangingPunct="1"/>
            <a:r>
              <a:rPr lang="uk-UA" altLang="uk-UA" sz="2400" i="1" smtClean="0"/>
              <a:t>посилення нерівності </a:t>
            </a:r>
            <a:r>
              <a:rPr lang="uk-UA" altLang="uk-UA" sz="2400" smtClean="0"/>
              <a:t>країн, особливо цифрової ( виокремлюються країни «ядра» глобалізації  та країни її «периферії»);</a:t>
            </a:r>
            <a:endParaRPr lang="ru-RU" altLang="uk-UA" sz="2400" smtClean="0"/>
          </a:p>
          <a:p>
            <a:pPr eaLnBrk="1" hangingPunct="1"/>
            <a:r>
              <a:rPr lang="uk-UA" altLang="uk-UA" sz="2400" i="1" smtClean="0"/>
              <a:t>прискорення</a:t>
            </a:r>
            <a:r>
              <a:rPr lang="uk-UA" altLang="uk-UA" sz="2400" smtClean="0"/>
              <a:t> науково-технічного(технологічного) прогресу;</a:t>
            </a:r>
            <a:endParaRPr lang="ru-RU" altLang="uk-UA" sz="2400" smtClean="0"/>
          </a:p>
          <a:p>
            <a:pPr eaLnBrk="1" hangingPunct="1"/>
            <a:r>
              <a:rPr lang="uk-UA" altLang="uk-UA" sz="2400" i="1" smtClean="0"/>
              <a:t>«зіткнення цивілізацій</a:t>
            </a:r>
            <a:r>
              <a:rPr lang="uk-UA" altLang="uk-UA" sz="2400" smtClean="0"/>
              <a:t>» ( і в таких формах як  війна);</a:t>
            </a:r>
            <a:endParaRPr lang="ru-RU" altLang="uk-UA" sz="2400" smtClean="0"/>
          </a:p>
          <a:p>
            <a:pPr eaLnBrk="1" hangingPunct="1"/>
            <a:r>
              <a:rPr lang="uk-UA" altLang="uk-UA" sz="2400" i="1" smtClean="0"/>
              <a:t>детерриторизація  країн </a:t>
            </a:r>
            <a:r>
              <a:rPr lang="uk-UA" altLang="uk-UA" sz="2400" smtClean="0"/>
              <a:t>( наприклад, ЄС</a:t>
            </a:r>
            <a:r>
              <a:rPr lang="en-US" altLang="uk-UA" sz="2400" smtClean="0"/>
              <a:t> (</a:t>
            </a:r>
            <a:r>
              <a:rPr lang="ru-RU" altLang="uk-UA" sz="2400" smtClean="0"/>
              <a:t>шенгенська  зона) або 6 країн Персидської затоки</a:t>
            </a:r>
            <a:r>
              <a:rPr lang="uk-UA" altLang="uk-UA" sz="2400" smtClean="0"/>
              <a:t>);</a:t>
            </a:r>
            <a:endParaRPr lang="ru-RU" altLang="uk-UA" sz="2400" smtClean="0"/>
          </a:p>
          <a:p>
            <a:pPr eaLnBrk="1" hangingPunct="1"/>
            <a:r>
              <a:rPr lang="uk-UA" altLang="uk-UA" sz="2400" i="1" smtClean="0"/>
              <a:t>поступова втрата</a:t>
            </a:r>
            <a:r>
              <a:rPr lang="uk-UA" altLang="uk-UA" sz="2400" smtClean="0"/>
              <a:t> культурної самобутності  країнами та етносами.</a:t>
            </a:r>
            <a:endParaRPr lang="ru-RU" altLang="uk-UA" sz="24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uk-UA" altLang="uk-UA" sz="3200" b="1" i="1" u="sng" smtClean="0">
                <a:solidFill>
                  <a:schemeClr val="tx1"/>
                </a:solidFill>
              </a:rPr>
              <a:t>Прибічники глобалізації</a:t>
            </a:r>
            <a:r>
              <a:rPr lang="uk-UA" altLang="uk-UA" sz="3200" smtClean="0">
                <a:solidFill>
                  <a:schemeClr val="tx1"/>
                </a:solidFill>
              </a:rPr>
              <a:t> </a:t>
            </a:r>
            <a:br>
              <a:rPr lang="ru-RU" altLang="uk-UA" sz="3200" smtClean="0">
                <a:solidFill>
                  <a:schemeClr val="tx1"/>
                </a:solidFill>
              </a:rPr>
            </a:br>
            <a:r>
              <a:rPr lang="uk-UA" altLang="uk-UA" sz="2800" smtClean="0">
                <a:solidFill>
                  <a:schemeClr val="tx1"/>
                </a:solidFill>
              </a:rPr>
              <a:t> </a:t>
            </a:r>
            <a:endParaRPr lang="ru-RU" altLang="uk-UA" sz="280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ru-RU" altLang="uk-UA" sz="2000" smtClean="0"/>
          </a:p>
          <a:p>
            <a:pPr algn="just" eaLnBrk="1" hangingPunct="1">
              <a:buFontTx/>
              <a:buNone/>
            </a:pPr>
            <a:r>
              <a:rPr lang="uk-UA" altLang="uk-UA" sz="3600" smtClean="0"/>
              <a:t>   вважають, що  вона створює більш сприятливі умови для  зростання добробуту країн і людини, реалізації нею своїх сутнісних сил. Забезпечує країнам доступ до глобального передового досвіду та ресурс</a:t>
            </a:r>
            <a:r>
              <a:rPr lang="en-US" altLang="uk-UA" sz="3600" smtClean="0"/>
              <a:t>ів</a:t>
            </a:r>
            <a:r>
              <a:rPr lang="uk-UA" altLang="uk-UA" smtClean="0"/>
              <a:t>.</a:t>
            </a:r>
            <a:endParaRPr lang="ru-RU" altLang="uk-UA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uk-UA" altLang="uk-UA" sz="4000" b="1" i="1" u="sng" smtClean="0"/>
              <a:t>Антиглобалісти стверджують</a:t>
            </a:r>
            <a:endParaRPr lang="ru-RU" altLang="uk-UA" sz="400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uk-UA" altLang="uk-UA" sz="4000" i="1" smtClean="0"/>
              <a:t>  глобалізація є </a:t>
            </a:r>
            <a:r>
              <a:rPr lang="uk-UA" altLang="uk-UA" sz="4000" smtClean="0"/>
              <a:t>погрозою для звичного образу життя людей і їх матеріального становища, вона пропонує один варіант розвитку і   послабляє національну культуру.</a:t>
            </a:r>
            <a:endParaRPr lang="ru-RU" altLang="uk-UA" sz="40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uk-UA" altLang="uk-UA" b="1" u="sng" dirty="0" smtClean="0"/>
              <a:t>Глобальні проблеми сучасності</a:t>
            </a:r>
            <a:endParaRPr lang="ru-RU" altLang="uk-UA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07504" y="1196751"/>
            <a:ext cx="9000000" cy="5616000"/>
          </a:xfrm>
          <a:blipFill dpi="0" rotWithShape="1">
            <a:blip r:embed="rId1"/>
            <a:srcRect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</a:pPr>
            <a:r>
              <a:rPr lang="ru-RU" altLang="uk-UA" sz="2400" i="1" u="sng" dirty="0" smtClean="0"/>
              <a:t>( </a:t>
            </a:r>
            <a:r>
              <a:rPr lang="ru-RU" altLang="uk-UA" sz="3300" i="1" u="sng" dirty="0" smtClean="0"/>
              <a:t>точка </a:t>
            </a:r>
            <a:r>
              <a:rPr lang="ru-RU" altLang="uk-UA" sz="3300" i="1" u="sng" dirty="0" err="1" smtClean="0"/>
              <a:t>зору</a:t>
            </a:r>
            <a:r>
              <a:rPr lang="ru-RU" altLang="uk-UA" sz="3300" i="1" u="sng" dirty="0" smtClean="0"/>
              <a:t> ООН)</a:t>
            </a:r>
            <a:endParaRPr lang="ru-RU" altLang="uk-UA" sz="3300" u="sng" dirty="0" smtClean="0"/>
          </a:p>
          <a:p>
            <a:pPr marL="0" indent="0" eaLnBrk="1" hangingPunct="1">
              <a:buNone/>
            </a:pPr>
            <a:r>
              <a:rPr lang="ru-RU" altLang="uk-UA" sz="3500" b="1" dirty="0" smtClean="0"/>
              <a:t> - </a:t>
            </a:r>
            <a:r>
              <a:rPr lang="ru-RU" altLang="uk-UA" sz="3500" b="1" dirty="0" err="1" smtClean="0"/>
              <a:t>Розповсюдження</a:t>
            </a:r>
            <a:r>
              <a:rPr lang="ru-RU" altLang="uk-UA" sz="3500" b="1" dirty="0" smtClean="0"/>
              <a:t> демократичного </a:t>
            </a:r>
            <a:r>
              <a:rPr lang="ru-RU" altLang="uk-UA" sz="3500" b="1" dirty="0" err="1" smtClean="0"/>
              <a:t>управління</a:t>
            </a:r>
            <a:endParaRPr lang="ru-RU" altLang="uk-UA" sz="3500" dirty="0" smtClean="0"/>
          </a:p>
          <a:p>
            <a:pPr marL="0" indent="0" eaLnBrk="1" hangingPunct="1">
              <a:buNone/>
            </a:pPr>
            <a:r>
              <a:rPr lang="ru-RU" altLang="uk-UA" sz="3500" b="1" dirty="0" smtClean="0"/>
              <a:t> - </a:t>
            </a:r>
            <a:r>
              <a:rPr lang="ru-RU" altLang="uk-UA" sz="3500" b="1" dirty="0" err="1" smtClean="0"/>
              <a:t>Скорочення</a:t>
            </a:r>
            <a:r>
              <a:rPr lang="ru-RU" altLang="uk-UA" sz="3500" b="1" dirty="0" smtClean="0"/>
              <a:t> </a:t>
            </a:r>
            <a:r>
              <a:rPr lang="ru-RU" altLang="uk-UA" sz="3500" b="1" dirty="0" err="1" smtClean="0"/>
              <a:t>масштабів</a:t>
            </a:r>
            <a:r>
              <a:rPr lang="ru-RU" altLang="uk-UA" sz="3500" b="1" dirty="0" smtClean="0"/>
              <a:t> </a:t>
            </a:r>
            <a:r>
              <a:rPr lang="ru-RU" altLang="uk-UA" sz="3500" b="1" dirty="0" err="1" smtClean="0"/>
              <a:t>бідності</a:t>
            </a:r>
            <a:r>
              <a:rPr lang="ru-RU" altLang="uk-UA" sz="3500" b="1" dirty="0" smtClean="0"/>
              <a:t> та </a:t>
            </a:r>
            <a:r>
              <a:rPr lang="ru-RU" altLang="uk-UA" sz="3500" b="1" dirty="0" err="1" smtClean="0"/>
              <a:t>злиденності</a:t>
            </a:r>
            <a:endParaRPr lang="ru-RU" altLang="uk-UA" sz="3500" dirty="0" smtClean="0"/>
          </a:p>
          <a:p>
            <a:pPr marL="0" indent="0" eaLnBrk="1" hangingPunct="1">
              <a:buNone/>
            </a:pPr>
            <a:r>
              <a:rPr lang="ru-RU" altLang="uk-UA" sz="3500" b="1" dirty="0" smtClean="0"/>
              <a:t> - </a:t>
            </a:r>
            <a:r>
              <a:rPr lang="ru-RU" altLang="uk-UA" sz="3500" b="1" dirty="0" err="1" smtClean="0"/>
              <a:t>Відвернення</a:t>
            </a:r>
            <a:r>
              <a:rPr lang="ru-RU" altLang="uk-UA" sz="3500" b="1" dirty="0" smtClean="0"/>
              <a:t> </a:t>
            </a:r>
            <a:r>
              <a:rPr lang="ru-RU" altLang="uk-UA" sz="3500" b="1" dirty="0" err="1" smtClean="0"/>
              <a:t>кризисних</a:t>
            </a:r>
            <a:r>
              <a:rPr lang="ru-RU" altLang="uk-UA" sz="3500" b="1" dirty="0" smtClean="0"/>
              <a:t> ситуаций, </a:t>
            </a:r>
            <a:r>
              <a:rPr lang="ru-RU" altLang="uk-UA" sz="3500" b="1" dirty="0" err="1" smtClean="0"/>
              <a:t>боротьба</a:t>
            </a:r>
            <a:r>
              <a:rPr lang="ru-RU" altLang="uk-UA" sz="3500" b="1" dirty="0" smtClean="0"/>
              <a:t> з </a:t>
            </a:r>
            <a:r>
              <a:rPr lang="ru-RU" altLang="uk-UA" sz="3500" b="1" dirty="0" err="1" smtClean="0"/>
              <a:t>тероризмом</a:t>
            </a:r>
            <a:endParaRPr lang="ru-RU" altLang="uk-UA" sz="3500" dirty="0" smtClean="0"/>
          </a:p>
          <a:p>
            <a:pPr marL="0" indent="0" eaLnBrk="1" hangingPunct="1">
              <a:buNone/>
            </a:pPr>
            <a:r>
              <a:rPr lang="ru-RU" altLang="uk-UA" sz="3500" b="1" dirty="0" smtClean="0"/>
              <a:t> - </a:t>
            </a:r>
            <a:r>
              <a:rPr lang="ru-RU" altLang="uk-UA" sz="3500" b="1" dirty="0" err="1" smtClean="0"/>
              <a:t>Енергетика</a:t>
            </a:r>
            <a:r>
              <a:rPr lang="ru-RU" altLang="uk-UA" sz="3500" b="1" dirty="0" smtClean="0"/>
              <a:t> і  </a:t>
            </a:r>
            <a:r>
              <a:rPr lang="ru-RU" altLang="uk-UA" sz="3500" b="1" dirty="0" err="1" smtClean="0"/>
              <a:t>навколишнє</a:t>
            </a:r>
            <a:r>
              <a:rPr lang="ru-RU" altLang="uk-UA" sz="3500" b="1" dirty="0" smtClean="0"/>
              <a:t> </a:t>
            </a:r>
            <a:r>
              <a:rPr lang="ru-RU" altLang="uk-UA" sz="3500" b="1" dirty="0" err="1" smtClean="0"/>
              <a:t>середовище</a:t>
            </a:r>
            <a:endParaRPr lang="ru-RU" altLang="uk-UA" sz="3500" dirty="0" smtClean="0"/>
          </a:p>
          <a:p>
            <a:pPr marL="0" indent="0">
              <a:buNone/>
            </a:pPr>
            <a:r>
              <a:rPr lang="ru-RU" altLang="uk-UA" sz="3500" b="1" dirty="0" smtClean="0"/>
              <a:t> - </a:t>
            </a:r>
            <a:r>
              <a:rPr lang="ru-RU" altLang="uk-UA" sz="3500" b="1" dirty="0" err="1" smtClean="0"/>
              <a:t>Скорочення</a:t>
            </a:r>
            <a:r>
              <a:rPr lang="ru-RU" altLang="uk-UA" sz="3500" b="1" dirty="0" smtClean="0"/>
              <a:t> </a:t>
            </a:r>
            <a:r>
              <a:rPr lang="ru-RU" altLang="uk-UA" sz="3500" b="1" dirty="0" err="1" smtClean="0"/>
              <a:t>масштабів</a:t>
            </a:r>
            <a:r>
              <a:rPr lang="ru-RU" altLang="uk-UA" sz="3500" b="1" dirty="0" smtClean="0"/>
              <a:t> </a:t>
            </a:r>
            <a:r>
              <a:rPr lang="ru-RU" altLang="uk-UA" sz="3500" b="1" dirty="0" err="1" smtClean="0"/>
              <a:t>поширення</a:t>
            </a:r>
            <a:r>
              <a:rPr lang="ru-RU" altLang="uk-UA" sz="3500" b="1" dirty="0" smtClean="0"/>
              <a:t> </a:t>
            </a:r>
            <a:r>
              <a:rPr lang="ru-RU" altLang="uk-UA" sz="3500" b="1" dirty="0" err="1" smtClean="0"/>
              <a:t>СНІДу</a:t>
            </a:r>
            <a:r>
              <a:rPr lang="ru-RU" altLang="uk-UA" sz="3500" b="1" dirty="0" smtClean="0"/>
              <a:t>, </a:t>
            </a:r>
            <a:r>
              <a:rPr lang="ru-RU" altLang="uk-UA" sz="3500" b="1" dirty="0" err="1" smtClean="0"/>
              <a:t>наркоманії</a:t>
            </a:r>
            <a:r>
              <a:rPr lang="ru-RU" altLang="uk-UA" sz="3500" b="1" dirty="0" smtClean="0"/>
              <a:t>, алкоголизму</a:t>
            </a:r>
            <a:endParaRPr lang="ru-RU" altLang="uk-UA" sz="3500" dirty="0" smtClean="0"/>
          </a:p>
          <a:p>
            <a:pPr marL="0" indent="0">
              <a:buNone/>
            </a:pPr>
            <a:r>
              <a:rPr lang="ru-RU" altLang="uk-UA" sz="3500" b="1" dirty="0" smtClean="0"/>
              <a:t>- </a:t>
            </a:r>
            <a:r>
              <a:rPr lang="ru-RU" altLang="uk-UA" sz="3500" b="1" dirty="0" err="1" smtClean="0"/>
              <a:t>Поширення</a:t>
            </a:r>
            <a:r>
              <a:rPr lang="ru-RU" altLang="uk-UA" sz="3500" b="1" dirty="0" smtClean="0"/>
              <a:t> </a:t>
            </a:r>
            <a:r>
              <a:rPr lang="ru-RU" altLang="uk-UA" sz="3500" b="1" dirty="0" err="1" smtClean="0"/>
              <a:t>можливостей</a:t>
            </a:r>
            <a:r>
              <a:rPr lang="ru-RU" altLang="uk-UA" sz="3500" b="1" dirty="0" smtClean="0"/>
              <a:t> </a:t>
            </a:r>
            <a:r>
              <a:rPr lang="ru-RU" altLang="uk-UA" sz="3500" b="1" dirty="0" err="1" smtClean="0"/>
              <a:t>жінок</a:t>
            </a:r>
            <a:endParaRPr lang="ru-RU" altLang="uk-UA" sz="3500" dirty="0" smtClean="0"/>
          </a:p>
          <a:p>
            <a:pPr marL="0" indent="0" eaLnBrk="1" hangingPunct="1">
              <a:buNone/>
            </a:pPr>
            <a:r>
              <a:rPr lang="ru-RU" altLang="uk-UA" sz="2400" b="1" dirty="0" smtClean="0"/>
              <a:t> </a:t>
            </a:r>
            <a:endParaRPr lang="ru-RU" altLang="uk-UA" sz="2400" dirty="0" smtClean="0"/>
          </a:p>
          <a:p>
            <a:pPr eaLnBrk="1" hangingPunct="1"/>
            <a:endParaRPr lang="ru-RU" altLang="uk-UA" sz="2400" dirty="0" smtClean="0"/>
          </a:p>
          <a:p>
            <a:pPr marL="0" indent="0" eaLnBrk="1" hangingPunct="1">
              <a:buNone/>
            </a:pPr>
            <a:br>
              <a:rPr lang="ru-RU" altLang="uk-UA" b="1" dirty="0" smtClean="0"/>
            </a:br>
            <a:endParaRPr lang="ru-RU" altLang="uk-UA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229600" cy="11430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uk-UA" sz="3200" i="1" dirty="0" smtClean="0"/>
            </a:br>
            <a:r>
              <a:rPr lang="ru-RU" altLang="uk-UA" sz="3200" b="1" dirty="0" err="1" smtClean="0"/>
              <a:t>Глобальні</a:t>
            </a:r>
            <a:r>
              <a:rPr lang="ru-RU" altLang="uk-UA" sz="3200" b="1" dirty="0" smtClean="0"/>
              <a:t> </a:t>
            </a:r>
            <a:r>
              <a:rPr lang="ru-RU" altLang="uk-UA" sz="3200" b="1" dirty="0" err="1" smtClean="0"/>
              <a:t>проблеми</a:t>
            </a:r>
            <a:r>
              <a:rPr lang="ru-RU" altLang="uk-UA" sz="3200" b="1" dirty="0" smtClean="0"/>
              <a:t> </a:t>
            </a:r>
            <a:r>
              <a:rPr lang="ru-RU" altLang="uk-UA" sz="3200" b="1" dirty="0" err="1" smtClean="0"/>
              <a:t>сучасності</a:t>
            </a:r>
            <a:br>
              <a:rPr lang="ru-RU" altLang="uk-UA" sz="3200" i="1" dirty="0" smtClean="0"/>
            </a:br>
            <a:r>
              <a:rPr lang="ru-RU" altLang="uk-UA" sz="3200" i="1" dirty="0" smtClean="0"/>
              <a:t>(</a:t>
            </a:r>
            <a:r>
              <a:rPr lang="ru-RU" altLang="uk-UA" sz="2800" dirty="0" smtClean="0"/>
              <a:t>точка </a:t>
            </a:r>
            <a:r>
              <a:rPr lang="ru-RU" altLang="uk-UA" sz="2800" dirty="0" err="1" smtClean="0"/>
              <a:t>зору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вітчизняних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дослідників</a:t>
            </a:r>
            <a:r>
              <a:rPr lang="ru-RU" altLang="uk-UA" sz="2800" dirty="0" smtClean="0"/>
              <a:t>):</a:t>
            </a:r>
            <a:br>
              <a:rPr lang="ru-RU" altLang="uk-UA" sz="2800" dirty="0" smtClean="0"/>
            </a:br>
            <a:r>
              <a:rPr lang="ru-RU" altLang="uk-UA" sz="2800" dirty="0" smtClean="0"/>
              <a:t> </a:t>
            </a:r>
            <a:br>
              <a:rPr lang="ru-RU" altLang="uk-UA" sz="3200" dirty="0" smtClean="0"/>
            </a:br>
            <a:endParaRPr lang="ru-RU" altLang="uk-UA" sz="3200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49294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uk-UA" altLang="uk-UA" sz="2800" dirty="0" smtClean="0"/>
              <a:t>- </a:t>
            </a:r>
            <a:r>
              <a:rPr lang="uk-UA" altLang="uk-UA" sz="2800" b="1" dirty="0" smtClean="0"/>
              <a:t>з</a:t>
            </a:r>
            <a:r>
              <a:rPr lang="ru-RU" altLang="uk-UA" sz="2800" b="1" dirty="0" err="1" smtClean="0"/>
              <a:t>апобігання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світової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термоядерної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війни</a:t>
            </a:r>
            <a:r>
              <a:rPr lang="ru-RU" altLang="uk-UA" sz="2800" dirty="0" smtClean="0"/>
              <a:t>;</a:t>
            </a:r>
            <a:endParaRPr lang="ru-RU" altLang="uk-UA" sz="2800" dirty="0" smtClean="0"/>
          </a:p>
          <a:p>
            <a:pPr eaLnBrk="1" hangingPunct="1"/>
            <a:r>
              <a:rPr lang="ru-RU" altLang="uk-UA" sz="2800" dirty="0" smtClean="0"/>
              <a:t>- </a:t>
            </a:r>
            <a:r>
              <a:rPr lang="ru-RU" altLang="uk-UA" sz="2800" b="1" dirty="0" err="1" smtClean="0"/>
              <a:t>подолання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зростаючого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розриву</a:t>
            </a:r>
            <a:r>
              <a:rPr lang="ru-RU" altLang="uk-UA" sz="2800" dirty="0" smtClean="0"/>
              <a:t> в </a:t>
            </a:r>
            <a:r>
              <a:rPr lang="ru-RU" altLang="uk-UA" sz="2800" dirty="0" err="1" smtClean="0"/>
              <a:t>рівні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економічного</a:t>
            </a:r>
            <a:r>
              <a:rPr lang="ru-RU" altLang="uk-UA" sz="2800" dirty="0" smtClean="0"/>
              <a:t> і куль­турного </a:t>
            </a:r>
            <a:r>
              <a:rPr lang="ru-RU" altLang="uk-UA" sz="2800" dirty="0" err="1" smtClean="0"/>
              <a:t>розвитку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між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країнами</a:t>
            </a:r>
            <a:r>
              <a:rPr lang="ru-RU" altLang="uk-UA" sz="2800" dirty="0" smtClean="0"/>
              <a:t>,  </a:t>
            </a:r>
            <a:r>
              <a:rPr lang="ru-RU" altLang="uk-UA" sz="2800" dirty="0" err="1" smtClean="0"/>
              <a:t>усунення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економічної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відсталості</a:t>
            </a:r>
            <a:r>
              <a:rPr lang="ru-RU" altLang="uk-UA" sz="2800" dirty="0" smtClean="0"/>
              <a:t>, голоду, </a:t>
            </a:r>
            <a:r>
              <a:rPr lang="ru-RU" altLang="uk-UA" sz="2800" dirty="0" err="1" smtClean="0"/>
              <a:t>злиднів</a:t>
            </a:r>
            <a:r>
              <a:rPr lang="ru-RU" altLang="uk-UA" sz="2800" dirty="0" smtClean="0"/>
              <a:t> і </a:t>
            </a:r>
            <a:r>
              <a:rPr lang="ru-RU" altLang="uk-UA" sz="2800" dirty="0" err="1" smtClean="0"/>
              <a:t>неписьменності</a:t>
            </a:r>
            <a:r>
              <a:rPr lang="ru-RU" altLang="uk-UA" sz="2800" dirty="0" smtClean="0"/>
              <a:t>;</a:t>
            </a:r>
            <a:endParaRPr lang="ru-RU" altLang="uk-UA" sz="2800" dirty="0" smtClean="0"/>
          </a:p>
          <a:p>
            <a:pPr eaLnBrk="1" hangingPunct="1"/>
            <a:r>
              <a:rPr lang="ru-RU" altLang="uk-UA" sz="2800" dirty="0" smtClean="0"/>
              <a:t>- </a:t>
            </a:r>
            <a:r>
              <a:rPr lang="ru-RU" altLang="uk-UA" sz="2800" b="1" dirty="0" err="1" smtClean="0"/>
              <a:t>забезпеченн</a:t>
            </a:r>
            <a:r>
              <a:rPr lang="ru-RU" altLang="uk-UA" sz="2800" dirty="0" err="1" smtClean="0"/>
              <a:t>я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подальшого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економічного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розвитку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людства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необхідними</a:t>
            </a:r>
            <a:r>
              <a:rPr lang="ru-RU" altLang="uk-UA" sz="2800" dirty="0" smtClean="0"/>
              <a:t> для </a:t>
            </a:r>
            <a:r>
              <a:rPr lang="ru-RU" altLang="uk-UA" sz="2800" dirty="0" err="1" smtClean="0"/>
              <a:t>цього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природними</a:t>
            </a:r>
            <a:r>
              <a:rPr lang="ru-RU" altLang="uk-UA" sz="2800" dirty="0" smtClean="0"/>
              <a:t> ресурсами;</a:t>
            </a:r>
            <a:endParaRPr lang="ru-RU" altLang="uk-UA" sz="2800" dirty="0" smtClean="0"/>
          </a:p>
          <a:p>
            <a:pPr eaLnBrk="1" hangingPunct="1"/>
            <a:r>
              <a:rPr lang="ru-RU" altLang="uk-UA" sz="2800" dirty="0" smtClean="0"/>
              <a:t>- </a:t>
            </a:r>
            <a:r>
              <a:rPr lang="ru-RU" altLang="uk-UA" sz="2800" b="1" dirty="0" err="1" smtClean="0"/>
              <a:t>подолання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екологічної</a:t>
            </a:r>
            <a:r>
              <a:rPr lang="ru-RU" altLang="uk-UA" sz="2800" dirty="0" smtClean="0"/>
              <a:t> </a:t>
            </a:r>
            <a:r>
              <a:rPr lang="ru-RU" altLang="uk-UA" sz="2800" dirty="0" err="1" smtClean="0"/>
              <a:t>кризи</a:t>
            </a:r>
            <a:r>
              <a:rPr lang="ru-RU" altLang="uk-UA" sz="2800" dirty="0" smtClean="0"/>
              <a:t>;</a:t>
            </a:r>
            <a:endParaRPr lang="ru-RU" altLang="uk-UA" sz="2800" dirty="0" smtClean="0"/>
          </a:p>
        </p:txBody>
      </p:sp>
      <p:sp>
        <p:nvSpPr>
          <p:cNvPr id="2" name="Text Box 1"/>
          <p:cNvSpPr txBox="1"/>
          <p:nvPr/>
        </p:nvSpPr>
        <p:spPr>
          <a:xfrm>
            <a:off x="-2594610" y="62210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altLang="uk-UA" sz="2800" b="1" smtClean="0"/>
              <a:t>Глобальні проблеми сучасності</a:t>
            </a:r>
            <a:br>
              <a:rPr lang="ru-RU" altLang="uk-UA" sz="2800" i="1" smtClean="0"/>
            </a:br>
            <a:r>
              <a:rPr lang="ru-RU" altLang="uk-UA" sz="2800" i="1" smtClean="0"/>
              <a:t>(</a:t>
            </a:r>
            <a:r>
              <a:rPr lang="ru-RU" altLang="uk-UA" sz="2800" smtClean="0"/>
              <a:t>точка зору вітчизняних дослідників- продовження)</a:t>
            </a:r>
            <a:endParaRPr lang="uk-UA" altLang="uk-UA" sz="280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ru-RU" sz="2400" b="1" dirty="0" err="1" smtClean="0"/>
              <a:t>припинення</a:t>
            </a:r>
            <a:r>
              <a:rPr lang="ru-RU" sz="2400" dirty="0" smtClean="0"/>
              <a:t> «</a:t>
            </a:r>
            <a:r>
              <a:rPr lang="ru-RU" sz="2400" dirty="0" err="1" smtClean="0"/>
              <a:t>демографічного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вибуху</a:t>
            </a:r>
            <a:r>
              <a:rPr lang="ru-RU" sz="2400" dirty="0" smtClean="0"/>
              <a:t>» </a:t>
            </a:r>
            <a:r>
              <a:rPr lang="uk-UA" sz="2400" dirty="0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демографічної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кризи</a:t>
            </a:r>
            <a:r>
              <a:rPr lang="ru-RU" sz="2400" dirty="0" smtClean="0"/>
              <a:t> в </a:t>
            </a:r>
            <a:r>
              <a:rPr lang="ru-RU" sz="2400" dirty="0" err="1" smtClean="0"/>
              <a:t>країнах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раціональне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народжуваності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dirty="0" err="1" smtClean="0"/>
              <a:t>своєчасне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передбачення</a:t>
            </a:r>
            <a:r>
              <a:rPr lang="ru-RU" sz="2400" b="1" dirty="0" smtClean="0"/>
              <a:t> </a:t>
            </a:r>
            <a:r>
              <a:rPr lang="ru-RU" sz="2400" dirty="0" smtClean="0"/>
              <a:t>і </a:t>
            </a:r>
            <a:r>
              <a:rPr lang="ru-RU" sz="2400" dirty="0" err="1" smtClean="0"/>
              <a:t>запобігання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наслідків</a:t>
            </a:r>
            <a:r>
              <a:rPr lang="ru-RU" sz="2400" dirty="0" smtClean="0"/>
              <a:t> НТР; </a:t>
            </a:r>
            <a:endParaRPr lang="ru-RU" sz="2400" dirty="0" smtClean="0"/>
          </a:p>
          <a:p>
            <a:pPr eaLnBrk="1" hangingPunct="1">
              <a:defRPr/>
            </a:pPr>
            <a:r>
              <a:rPr lang="uk-UA" sz="2400" dirty="0" smtClean="0"/>
              <a:t> </a:t>
            </a:r>
            <a:r>
              <a:rPr lang="ru-RU" sz="2400" b="1" dirty="0" err="1" smtClean="0"/>
              <a:t>стримування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тероризму</a:t>
            </a:r>
            <a:r>
              <a:rPr lang="ru-RU" sz="2400" dirty="0" smtClean="0"/>
              <a:t>, </a:t>
            </a:r>
            <a:r>
              <a:rPr lang="ru-RU" sz="2400" dirty="0" err="1" smtClean="0"/>
              <a:t>по­ширення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наркоманії</a:t>
            </a:r>
            <a:r>
              <a:rPr lang="ru-RU" sz="2400" dirty="0" smtClean="0"/>
              <a:t>, </a:t>
            </a:r>
            <a:r>
              <a:rPr lang="ru-RU" sz="2400" dirty="0" err="1" smtClean="0"/>
              <a:t>алкоголізму</a:t>
            </a:r>
            <a:r>
              <a:rPr lang="ru-RU" sz="2400" dirty="0" smtClean="0"/>
              <a:t> і </a:t>
            </a:r>
            <a:r>
              <a:rPr lang="ru-RU" sz="2400" dirty="0" err="1" smtClean="0"/>
              <a:t>СНІДу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b="1" dirty="0" err="1" smtClean="0"/>
              <a:t>вирішення</a:t>
            </a:r>
            <a:r>
              <a:rPr lang="ru-RU" sz="2400" dirty="0" smtClean="0"/>
              <a:t> проблем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і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культурної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спадщини</a:t>
            </a:r>
            <a:r>
              <a:rPr lang="ru-RU" sz="2400" dirty="0" smtClean="0"/>
              <a:t> й </a:t>
            </a:r>
            <a:r>
              <a:rPr lang="ru-RU" sz="2400" dirty="0" err="1" smtClean="0"/>
              <a:t>мораль­них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цінностей</a:t>
            </a:r>
            <a:r>
              <a:rPr lang="uk-UA" dirty="0" smtClean="0"/>
              <a:t>.</a:t>
            </a: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altLang="uk-UA" sz="2800" b="1" smtClean="0"/>
              <a:t>Глобальні проблеми сучасності</a:t>
            </a:r>
            <a:br>
              <a:rPr lang="ru-RU" altLang="uk-UA" sz="2800" i="1" smtClean="0"/>
            </a:br>
            <a:r>
              <a:rPr lang="ru-RU" altLang="uk-UA" sz="2800" i="1" smtClean="0"/>
              <a:t>(</a:t>
            </a:r>
            <a:r>
              <a:rPr lang="ru-RU" altLang="uk-UA" sz="2800" smtClean="0"/>
              <a:t>точка зору вітчизняних дослідників- продовження)</a:t>
            </a:r>
            <a:endParaRPr lang="uk-UA" altLang="uk-UA" sz="280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b="1" dirty="0" err="1" smtClean="0"/>
              <a:t>припинення</a:t>
            </a:r>
            <a:r>
              <a:rPr lang="ru-RU" sz="2400" dirty="0" smtClean="0"/>
              <a:t> «</a:t>
            </a:r>
            <a:r>
              <a:rPr lang="ru-RU" sz="2400" dirty="0" err="1" smtClean="0"/>
              <a:t>демографічного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вибуху</a:t>
            </a:r>
            <a:r>
              <a:rPr lang="ru-RU" sz="2400" dirty="0" smtClean="0"/>
              <a:t>» </a:t>
            </a:r>
            <a:r>
              <a:rPr lang="uk-UA" sz="2400" dirty="0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демографічної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кризи</a:t>
            </a:r>
            <a:r>
              <a:rPr lang="ru-RU" sz="2400" dirty="0" smtClean="0"/>
              <a:t> в </a:t>
            </a:r>
            <a:r>
              <a:rPr lang="ru-RU" sz="2400" dirty="0" err="1" smtClean="0"/>
              <a:t>країнах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раціональне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народжуваності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 eaLnBrk="1" hangingPunct="1">
              <a:defRPr/>
            </a:pPr>
            <a:r>
              <a:rPr lang="uk-UA" sz="2400" dirty="0" smtClean="0"/>
              <a:t>-</a:t>
            </a:r>
            <a:r>
              <a:rPr lang="ru-RU" sz="2400" dirty="0" err="1" smtClean="0"/>
              <a:t>своєчасне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передбачення</a:t>
            </a:r>
            <a:r>
              <a:rPr lang="ru-RU" sz="2400" b="1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запобігання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наслідків</a:t>
            </a:r>
            <a:r>
              <a:rPr lang="ru-RU" sz="2400" dirty="0" smtClean="0"/>
              <a:t> НТР; </a:t>
            </a:r>
            <a:endParaRPr lang="ru-RU" sz="2400" dirty="0" smtClean="0"/>
          </a:p>
          <a:p>
            <a:pPr eaLnBrk="1" hangingPunct="1">
              <a:defRPr/>
            </a:pPr>
            <a:r>
              <a:rPr lang="uk-UA" sz="2400" dirty="0" smtClean="0"/>
              <a:t> - </a:t>
            </a:r>
            <a:r>
              <a:rPr lang="ru-RU" sz="2400" b="1" dirty="0" err="1" smtClean="0"/>
              <a:t>стримування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тероризму</a:t>
            </a:r>
            <a:r>
              <a:rPr lang="ru-RU" sz="2400" dirty="0" smtClean="0"/>
              <a:t>, </a:t>
            </a:r>
            <a:r>
              <a:rPr lang="ru-RU" sz="2400" dirty="0" err="1" smtClean="0"/>
              <a:t>по­ширення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наркоманії</a:t>
            </a:r>
            <a:r>
              <a:rPr lang="ru-RU" sz="2400" dirty="0" smtClean="0"/>
              <a:t>, </a:t>
            </a:r>
            <a:r>
              <a:rPr lang="ru-RU" sz="2400" dirty="0" err="1" smtClean="0"/>
              <a:t>алкоголізму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СНІДу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dirty="0" smtClean="0"/>
              <a:t>- </a:t>
            </a:r>
            <a:r>
              <a:rPr lang="ru-RU" sz="2400" b="1" dirty="0" err="1" smtClean="0"/>
              <a:t>вирішення</a:t>
            </a:r>
            <a:r>
              <a:rPr lang="ru-RU" sz="2400" dirty="0" smtClean="0"/>
              <a:t> проблем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культурної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спадщини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мораль­них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цінностей</a:t>
            </a:r>
            <a:r>
              <a:rPr lang="uk-UA" dirty="0" smtClean="0"/>
              <a:t>.</a:t>
            </a: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024" y="1"/>
            <a:ext cx="78867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 Карта світу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510032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1"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latin typeface="Book Antiqua" panose="02040602050305030304" pitchFamily="18" charset="0"/>
              </a:rPr>
              <a:t>Інформаційне суспільство</a:t>
            </a:r>
            <a:endParaRPr lang="ru-RU" sz="3200" dirty="0" smtClean="0">
              <a:latin typeface="Book Antiqua" panose="0204060205030503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uk-UA" altLang="uk-UA" sz="4000" b="1" dirty="0" smtClean="0"/>
              <a:t>це </a:t>
            </a:r>
            <a:r>
              <a:rPr lang="uk-UA" altLang="uk-UA" sz="4000" dirty="0" smtClean="0"/>
              <a:t>нова  фаза розвитку цивілізації, в якій головними продуктами виробництва є </a:t>
            </a:r>
            <a:r>
              <a:rPr lang="uk-UA" altLang="uk-UA" sz="4000" b="1" i="1" dirty="0" smtClean="0"/>
              <a:t>інформація, знання та технології.</a:t>
            </a:r>
            <a:endParaRPr lang="ru-RU" altLang="uk-UA" sz="40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600" b="1" dirty="0" smtClean="0"/>
              <a:t>Риси інформаційного суспільства</a:t>
            </a:r>
            <a:r>
              <a:rPr lang="uk-UA" sz="3600" dirty="0" smtClean="0"/>
              <a:t>: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uk-UA" sz="2600" smtClean="0"/>
              <a:t>- </a:t>
            </a:r>
            <a:r>
              <a:rPr lang="uk-UA" altLang="uk-UA" sz="2600" b="1" smtClean="0"/>
              <a:t>зростання долі інформаційних комунікацій, продуктів та послуг у ВВП ( валовому внутрішньому продукті); </a:t>
            </a:r>
            <a:endParaRPr lang="ru-RU" altLang="uk-UA" sz="2600" b="1" smtClean="0"/>
          </a:p>
          <a:p>
            <a:pPr eaLnBrk="1" hangingPunct="1">
              <a:buFontTx/>
              <a:buNone/>
            </a:pPr>
            <a:r>
              <a:rPr lang="uk-UA" altLang="uk-UA" sz="2600" b="1" smtClean="0"/>
              <a:t>- створення глобального інформаційного простору, який забезпечує:</a:t>
            </a:r>
            <a:endParaRPr lang="uk-UA" altLang="uk-UA" sz="2600" b="1" smtClean="0"/>
          </a:p>
          <a:p>
            <a:pPr eaLnBrk="1" hangingPunct="1">
              <a:buFontTx/>
              <a:buNone/>
            </a:pPr>
            <a:r>
              <a:rPr lang="uk-UA" altLang="uk-UA" sz="2600" b="1" smtClean="0"/>
              <a:t> (а) ефективну інформаційну взаємодію людей;</a:t>
            </a:r>
            <a:endParaRPr lang="uk-UA" altLang="uk-UA" sz="2600" b="1" smtClean="0"/>
          </a:p>
          <a:p>
            <a:pPr eaLnBrk="1" hangingPunct="1">
              <a:buFontTx/>
              <a:buNone/>
            </a:pPr>
            <a:r>
              <a:rPr lang="uk-UA" altLang="uk-UA" sz="2600" b="1" smtClean="0"/>
              <a:t> (б) їх доступ до світових інформаційних ресурсів;</a:t>
            </a:r>
            <a:endParaRPr lang="uk-UA" altLang="uk-UA" sz="2600" b="1" smtClean="0"/>
          </a:p>
          <a:p>
            <a:pPr eaLnBrk="1" hangingPunct="1">
              <a:buFontTx/>
              <a:buNone/>
            </a:pPr>
            <a:r>
              <a:rPr lang="uk-UA" altLang="uk-UA" sz="2600" b="1" smtClean="0"/>
              <a:t> (в) задоволення їхніх потреб щодо інформаційних продуктів і послуг</a:t>
            </a:r>
            <a:endParaRPr lang="ru-RU" altLang="uk-UA" sz="2600" b="1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18487" cy="1417638"/>
          </a:xfrm>
          <a:blipFill dpi="0" rotWithShape="1">
            <a:blip r:embed="rId1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uk-UA" altLang="uk-UA" b="1" smtClean="0"/>
              <a:t>Інформаційне суспільство</a:t>
            </a:r>
            <a:endParaRPr lang="uk-UA" altLang="uk-UA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07950" y="1052513"/>
            <a:ext cx="9036050" cy="568801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just" eaLnBrk="1" hangingPunct="1">
              <a:defRPr/>
            </a:pPr>
            <a:r>
              <a:rPr lang="uk-UA" sz="2800" dirty="0" smtClean="0"/>
              <a:t>настає внаслідок інформаційно-комп'ютерної революції й базується на інформатизації всіх сфер життєдіяльності суспільства і галузей економіки та управління, єдиній найновішій інтегрованій системі зв'язку. Це забезпечує кожній особі (закріплюється законодавчими актами)  доступ </a:t>
            </a:r>
            <a:r>
              <a:rPr lang="uk-UA" sz="2800" b="1" u="sng" dirty="0" smtClean="0">
                <a:solidFill>
                  <a:schemeClr val="accent1">
                    <a:lumMod val="50000"/>
                  </a:schemeClr>
                </a:solidFill>
              </a:rPr>
              <a:t>до публічної </a:t>
            </a:r>
            <a:r>
              <a:rPr lang="uk-UA" sz="2800" b="1" u="sng" dirty="0" smtClean="0">
                <a:solidFill>
                  <a:schemeClr val="accent1">
                    <a:lumMod val="50000"/>
                  </a:schemeClr>
                </a:solidFill>
                <a:hlinkClick r:id="rId3" tooltip="Інформація"/>
              </a:rPr>
              <a:t>інформації</a:t>
            </a:r>
            <a:r>
              <a:rPr lang="uk-UA" sz="2800" b="1" u="sng" dirty="0" smtClean="0">
                <a:solidFill>
                  <a:schemeClr val="accent1">
                    <a:lumMod val="50000"/>
                  </a:schemeClr>
                </a:solidFill>
              </a:rPr>
              <a:t> і знань</a:t>
            </a:r>
            <a:r>
              <a:rPr lang="uk-UA" sz="2800" dirty="0" smtClean="0"/>
              <a:t> та зумовлює радикальні зміни в усій системі суспільних відносин (політичних, правових, духовних та ін.). Завдяки цьому забезпечується  прогрес суспільства і свобода людини, можливість  реалізація її потенціалу.</a:t>
            </a:r>
            <a:endParaRPr lang="ru-RU" sz="2800" dirty="0" smtClean="0"/>
          </a:p>
          <a:p>
            <a:pPr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altLang="uk-UA" smtClean="0"/>
              <a:t>НОВИЙ СВІТОВИЙ ПОРЯДОК</a:t>
            </a:r>
            <a:endParaRPr lang="uk-UA" altLang="uk-UA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002588" cy="5111750"/>
          </a:xfrm>
          <a:blipFill>
            <a:blip r:embed="rId1" cstate="print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  <a:defRPr/>
            </a:pPr>
            <a:r>
              <a:rPr lang="uk-UA" sz="3600" dirty="0" smtClean="0"/>
              <a:t>визначають:</a:t>
            </a:r>
            <a:endParaRPr lang="uk-UA" sz="3600" dirty="0" smtClean="0"/>
          </a:p>
          <a:p>
            <a:pPr>
              <a:defRPr/>
            </a:pPr>
            <a:r>
              <a:rPr lang="uk-UA" sz="4400" dirty="0" smtClean="0"/>
              <a:t>1. Глобалізація</a:t>
            </a:r>
            <a:endParaRPr lang="uk-UA" sz="4400" dirty="0" smtClean="0"/>
          </a:p>
          <a:p>
            <a:pPr>
              <a:defRPr/>
            </a:pPr>
            <a:r>
              <a:rPr lang="uk-UA" sz="4400" dirty="0" smtClean="0"/>
              <a:t>2. Інтереси країн -лідерів</a:t>
            </a:r>
            <a:endParaRPr lang="uk-UA" sz="4400" dirty="0" smtClean="0"/>
          </a:p>
          <a:p>
            <a:pPr>
              <a:defRPr/>
            </a:pPr>
            <a:r>
              <a:rPr lang="uk-UA" sz="4400" dirty="0" smtClean="0"/>
              <a:t>3.</a:t>
            </a:r>
            <a:r>
              <a:rPr lang="en-US" sz="4400" dirty="0" smtClean="0"/>
              <a:t> </a:t>
            </a:r>
            <a:r>
              <a:rPr lang="uk-UA" sz="4400" dirty="0" smtClean="0"/>
              <a:t>Релігійно-етнічний фактор</a:t>
            </a:r>
            <a:endParaRPr lang="uk-UA" sz="4400" dirty="0" smtClean="0"/>
          </a:p>
          <a:p>
            <a:pPr>
              <a:defRPr/>
            </a:pPr>
            <a:r>
              <a:rPr lang="uk-UA" sz="4400" dirty="0" smtClean="0"/>
              <a:t>4. Світова </a:t>
            </a:r>
            <a:r>
              <a:rPr lang="ru-RU" sz="4400" dirty="0" smtClean="0"/>
              <a:t>системна </a:t>
            </a:r>
            <a:r>
              <a:rPr lang="uk-UA" sz="4400" dirty="0" smtClean="0"/>
              <a:t>криза</a:t>
            </a:r>
            <a:endParaRPr lang="en-US" sz="4400" dirty="0" smtClean="0"/>
          </a:p>
          <a:p>
            <a:pPr marL="95250" indent="-95250">
              <a:defRPr/>
            </a:pP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	</a:t>
            </a:r>
            <a:endParaRPr lang="uk-UA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Атрибути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1"/>
            <a:ext cx="8892000" cy="5220000"/>
          </a:xfrm>
          <a:blipFill>
            <a:blip r:embed="rId1"/>
            <a:tile tx="0" ty="0" sx="100000" sy="100000" flip="none" algn="tl"/>
          </a:blipFill>
        </p:spPr>
        <p:txBody>
          <a:bodyPr/>
          <a:lstStyle/>
          <a:p>
            <a:pPr>
              <a:buFontTx/>
              <a:buNone/>
              <a:defRPr/>
            </a:pPr>
            <a:r>
              <a:rPr lang="ru-RU" sz="2200" dirty="0" smtClean="0"/>
              <a:t>- </a:t>
            </a:r>
            <a:r>
              <a:rPr lang="ru-RU" dirty="0" err="1" smtClean="0"/>
              <a:t>мозаїчність</a:t>
            </a:r>
            <a:r>
              <a:rPr lang="ru-RU" dirty="0" smtClean="0"/>
              <a:t>, </a:t>
            </a:r>
            <a:r>
              <a:rPr lang="ru-RU" dirty="0" err="1" smtClean="0"/>
              <a:t>еклектичність</a:t>
            </a:r>
            <a:r>
              <a:rPr lang="ru-RU" dirty="0" smtClean="0"/>
              <a:t>, </a:t>
            </a:r>
            <a:r>
              <a:rPr lang="ru-RU" dirty="0" err="1" smtClean="0"/>
              <a:t>строкатість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; </a:t>
            </a: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- </a:t>
            </a:r>
            <a:r>
              <a:rPr lang="ru-RU" dirty="0" err="1" smtClean="0"/>
              <a:t>прискорення</a:t>
            </a:r>
            <a:r>
              <a:rPr lang="ru-RU" dirty="0" smtClean="0"/>
              <a:t> </a:t>
            </a:r>
            <a:r>
              <a:rPr lang="ru-RU" dirty="0" err="1" smtClean="0"/>
              <a:t>динаміки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в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утвореннях</a:t>
            </a:r>
            <a:r>
              <a:rPr lang="ru-RU" dirty="0" smtClean="0"/>
              <a:t> та </a:t>
            </a:r>
            <a:r>
              <a:rPr lang="ru-RU" dirty="0" err="1" smtClean="0"/>
              <a:t>ритмів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; </a:t>
            </a: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- </a:t>
            </a:r>
            <a:r>
              <a:rPr lang="ru-RU" dirty="0" err="1" smtClean="0"/>
              <a:t>кризисність</a:t>
            </a:r>
            <a:r>
              <a:rPr lang="ru-RU" dirty="0" smtClean="0"/>
              <a:t>, </a:t>
            </a:r>
            <a:r>
              <a:rPr lang="ru-RU" dirty="0" err="1" smtClean="0"/>
              <a:t>невизначеність</a:t>
            </a:r>
            <a:r>
              <a:rPr lang="ru-RU" dirty="0" smtClean="0"/>
              <a:t>, </a:t>
            </a:r>
            <a:r>
              <a:rPr lang="ru-RU" dirty="0" err="1" smtClean="0"/>
              <a:t>ризикованість</a:t>
            </a:r>
            <a:r>
              <a:rPr lang="ru-RU" dirty="0" smtClean="0"/>
              <a:t>; </a:t>
            </a:r>
            <a:endParaRPr lang="ru-RU" dirty="0" smtClean="0"/>
          </a:p>
          <a:p>
            <a:pPr>
              <a:buFontTx/>
              <a:buNone/>
              <a:defRPr/>
            </a:pPr>
            <a:r>
              <a:rPr lang="ru-RU" dirty="0" smtClean="0"/>
              <a:t>- </a:t>
            </a:r>
            <a:r>
              <a:rPr lang="ru-RU" dirty="0" err="1" smtClean="0"/>
              <a:t>поява</a:t>
            </a:r>
            <a:r>
              <a:rPr lang="ru-RU" dirty="0" smtClean="0"/>
              <a:t> креативного </a:t>
            </a:r>
            <a:r>
              <a:rPr lang="ru-RU" dirty="0" err="1" smtClean="0"/>
              <a:t>класу</a:t>
            </a:r>
            <a:r>
              <a:rPr lang="ru-RU" dirty="0"/>
              <a:t>.</a:t>
            </a:r>
            <a:endParaRPr lang="ru-RU" dirty="0" smtClean="0"/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648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Тест </a:t>
            </a:r>
            <a:r>
              <a:rPr lang="en-US" altLang="uk-UA" dirty="0" smtClean="0"/>
              <a:t>13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6192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uk-UA" altLang="uk-UA" dirty="0" smtClean="0"/>
              <a:t>….. - </a:t>
            </a:r>
            <a:r>
              <a:rPr lang="uk-UA" altLang="uk-UA" i="1" dirty="0" smtClean="0"/>
              <a:t>становлення</a:t>
            </a:r>
            <a:r>
              <a:rPr lang="uk-UA" altLang="uk-UA" dirty="0" smtClean="0"/>
              <a:t> </a:t>
            </a:r>
            <a:r>
              <a:rPr lang="uk-UA" altLang="uk-UA" b="1" dirty="0" smtClean="0"/>
              <a:t>єдиного</a:t>
            </a:r>
            <a:r>
              <a:rPr lang="uk-UA" altLang="uk-UA" dirty="0" smtClean="0"/>
              <a:t> економічного, політичного, правового та культурного простору («універсалізація світу») на  основі нових технологій.</a:t>
            </a:r>
            <a:endParaRPr lang="uk-UA" altLang="uk-UA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altLang="uk-UA" dirty="0" smtClean="0"/>
              <a:t>…- </a:t>
            </a:r>
            <a:r>
              <a:rPr lang="uk-UA" altLang="uk-UA" b="1" dirty="0" smtClean="0"/>
              <a:t>це </a:t>
            </a:r>
            <a:r>
              <a:rPr lang="uk-UA" altLang="uk-UA" dirty="0" smtClean="0"/>
              <a:t>нова  фаза розвитку цивілізації, в якій головними продуктами виробництва є </a:t>
            </a:r>
            <a:r>
              <a:rPr lang="uk-UA" altLang="uk-UA" b="1" i="1" dirty="0" smtClean="0"/>
              <a:t>інформація, знання та технології.</a:t>
            </a:r>
            <a:endParaRPr lang="uk-UA" altLang="uk-UA" b="1" i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altLang="uk-UA" b="1" dirty="0" smtClean="0"/>
              <a:t>Назвіть країни «Великої сімки» </a:t>
            </a:r>
            <a:r>
              <a:rPr lang="uk-UA" altLang="uk-UA" dirty="0" smtClean="0"/>
              <a:t>(</a:t>
            </a:r>
            <a:r>
              <a:rPr lang="en-US" altLang="uk-UA" b="1" dirty="0" smtClean="0"/>
              <a:t>G</a:t>
            </a:r>
            <a:r>
              <a:rPr lang="uk-UA" altLang="uk-UA" b="1" dirty="0" smtClean="0"/>
              <a:t>7-</a:t>
            </a:r>
            <a:r>
              <a:rPr lang="en-US" altLang="uk-UA" b="1" dirty="0" smtClean="0"/>
              <a:t>great</a:t>
            </a:r>
            <a:r>
              <a:rPr lang="uk-UA" altLang="uk-UA" b="1" dirty="0" smtClean="0"/>
              <a:t>7). </a:t>
            </a:r>
            <a:endParaRPr lang="uk-UA" altLang="uk-UA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altLang="uk-UA" b="1" dirty="0" smtClean="0"/>
              <a:t>Столиця  Колумбії.</a:t>
            </a:r>
            <a:endParaRPr lang="uk-UA" altLang="uk-UA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altLang="uk-UA" b="1" dirty="0" smtClean="0"/>
              <a:t>Столиця Південної Кореї.</a:t>
            </a:r>
            <a:endParaRPr lang="uk-UA" altLang="uk-UA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altLang="uk-UA" b="1" dirty="0" smtClean="0"/>
              <a:t>На якому континенті знаходиться гора Кіліманджаро?</a:t>
            </a:r>
            <a:endParaRPr lang="uk-UA" altLang="uk-UA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uk-UA" altLang="uk-UA" b="1" dirty="0" smtClean="0"/>
              <a:t> Яка країна має найвищий ВВП на душу населення (20</a:t>
            </a:r>
            <a:r>
              <a:rPr lang="en-US" altLang="uk-UA" b="1" dirty="0" smtClean="0"/>
              <a:t>23</a:t>
            </a:r>
            <a:r>
              <a:rPr lang="uk-UA" altLang="uk-UA" b="1" dirty="0" smtClean="0"/>
              <a:t> рік)?</a:t>
            </a:r>
            <a:endParaRPr lang="ru-RU" altLang="uk-UA" b="1" dirty="0" smtClean="0"/>
          </a:p>
          <a:p>
            <a:pPr marL="514350" indent="-514350">
              <a:buAutoNum type="arabicPeriod"/>
            </a:pPr>
            <a:endParaRPr lang="uk-UA" altLang="uk-UA" dirty="0" smtClean="0"/>
          </a:p>
          <a:p>
            <a:pPr marL="514350" indent="-514350">
              <a:buAutoNum type="arabicPeriod"/>
            </a:pPr>
            <a:endParaRPr lang="uk-UA" altLang="uk-UA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2" y="-789755"/>
            <a:ext cx="8964000" cy="576000"/>
          </a:xfrm>
        </p:spPr>
        <p:txBody>
          <a:bodyPr>
            <a:normAutofit fontScale="90000"/>
          </a:bodyPr>
          <a:lstStyle/>
          <a:p>
            <a:r>
              <a:rPr lang="uk-UA" sz="4000" b="1" u="sng" dirty="0" smtClean="0"/>
              <a:t>2. Географічно-природнича характеристика сучасного світу</a:t>
            </a:r>
            <a:endParaRPr lang="ru-RU" sz="4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64" y="576001"/>
            <a:ext cx="9045000" cy="6264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ru-RU" sz="2400" b="1" u="sng" dirty="0" err="1" smtClean="0"/>
              <a:t>Поверхня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Землі</a:t>
            </a:r>
            <a:r>
              <a:rPr lang="ru-RU" sz="2400" b="1" u="sng" dirty="0" smtClean="0"/>
              <a:t> становить </a:t>
            </a:r>
            <a:r>
              <a:rPr lang="ru-RU" sz="2400" b="1" u="sng" dirty="0" err="1" smtClean="0"/>
              <a:t>близько</a:t>
            </a:r>
            <a:r>
              <a:rPr lang="ru-RU" sz="2400" b="1" u="sng" dirty="0" smtClean="0"/>
              <a:t> 70,9% води і 29,1% </a:t>
            </a:r>
            <a:r>
              <a:rPr lang="ru-RU" sz="2400" b="1" u="sng" dirty="0" err="1" smtClean="0"/>
              <a:t>землі</a:t>
            </a:r>
            <a:r>
              <a:rPr lang="ru-RU" sz="2400" b="1" u="sng" dirty="0" smtClean="0"/>
              <a:t>. </a:t>
            </a:r>
            <a:r>
              <a:rPr lang="ru-RU" sz="2400" b="1" dirty="0" err="1" smtClean="0"/>
              <a:t>П'ять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океанів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знаходяться</a:t>
            </a:r>
            <a:r>
              <a:rPr lang="ru-RU" sz="2400" b="1" dirty="0" smtClean="0"/>
              <a:t> в порядку </a:t>
            </a:r>
            <a:r>
              <a:rPr lang="ru-RU" sz="2400" b="1" dirty="0" err="1" smtClean="0"/>
              <a:t>убування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розміру</a:t>
            </a:r>
            <a:r>
              <a:rPr lang="ru-RU" sz="2400" b="1" dirty="0" smtClean="0"/>
              <a:t>: Тихий океан, </a:t>
            </a:r>
            <a:r>
              <a:rPr lang="ru-RU" sz="2400" b="1" dirty="0" err="1" smtClean="0"/>
              <a:t>Атлантичний</a:t>
            </a:r>
            <a:r>
              <a:rPr lang="ru-RU" sz="2400" b="1" dirty="0" smtClean="0"/>
              <a:t> океан, </a:t>
            </a:r>
            <a:r>
              <a:rPr lang="ru-RU" sz="2400" b="1" dirty="0" err="1" smtClean="0"/>
              <a:t>Індійський</a:t>
            </a:r>
            <a:r>
              <a:rPr lang="ru-RU" sz="2400" b="1" dirty="0" smtClean="0"/>
              <a:t> океан, </a:t>
            </a:r>
            <a:r>
              <a:rPr lang="ru-RU" sz="2400" b="1" dirty="0" err="1" smtClean="0"/>
              <a:t>Південний</a:t>
            </a:r>
            <a:r>
              <a:rPr lang="ru-RU" sz="2400" b="1" dirty="0" smtClean="0"/>
              <a:t> океан, і </a:t>
            </a:r>
            <a:r>
              <a:rPr lang="ru-RU" sz="2400" b="1" dirty="0" err="1" smtClean="0"/>
              <a:t>Північний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Льодовитий</a:t>
            </a:r>
            <a:r>
              <a:rPr lang="ru-RU" sz="2400" b="1" dirty="0" smtClean="0"/>
              <a:t> океан.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err="1" smtClean="0"/>
              <a:t>Ділянка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землі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ділиться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кілька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континентів</a:t>
            </a:r>
            <a:r>
              <a:rPr lang="ru-RU" sz="2400" b="1" dirty="0" smtClean="0"/>
              <a:t>. Число </a:t>
            </a:r>
            <a:r>
              <a:rPr lang="ru-RU" sz="2400" b="1" dirty="0" err="1" smtClean="0"/>
              <a:t>континентів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варіюватися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п'яти</a:t>
            </a:r>
            <a:r>
              <a:rPr lang="ru-RU" sz="2400" b="1" dirty="0" smtClean="0"/>
              <a:t> до семи. </a:t>
            </a:r>
            <a:r>
              <a:rPr lang="ru-RU" sz="2400" b="1" dirty="0" err="1" smtClean="0"/>
              <a:t>Найбільш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поширена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класифікація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сім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якими</a:t>
            </a:r>
            <a:r>
              <a:rPr lang="ru-RU" sz="2400" b="1" dirty="0" smtClean="0"/>
              <a:t> є: </a:t>
            </a:r>
            <a:r>
              <a:rPr lang="ru-RU" sz="2400" b="1" dirty="0" err="1" smtClean="0"/>
              <a:t>Азія</a:t>
            </a:r>
            <a:r>
              <a:rPr lang="ru-RU" sz="2400" b="1" dirty="0" smtClean="0"/>
              <a:t>, Африка, </a:t>
            </a:r>
            <a:r>
              <a:rPr lang="ru-RU" sz="2400" b="1" dirty="0" err="1" smtClean="0"/>
              <a:t>Північна</a:t>
            </a:r>
            <a:r>
              <a:rPr lang="ru-RU" sz="2400" b="1" dirty="0" smtClean="0"/>
              <a:t> Америка, </a:t>
            </a:r>
            <a:r>
              <a:rPr lang="ru-RU" sz="2400" b="1" dirty="0" err="1" smtClean="0"/>
              <a:t>Південна</a:t>
            </a:r>
            <a:r>
              <a:rPr lang="ru-RU" sz="2400" b="1" dirty="0" smtClean="0"/>
              <a:t> Америка, Антарктида, </a:t>
            </a:r>
            <a:r>
              <a:rPr lang="ru-RU" sz="2400" b="1" dirty="0" err="1" smtClean="0"/>
              <a:t>Європа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Австралія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Азія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Європа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об'єднуються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євразійський</a:t>
            </a:r>
            <a:r>
              <a:rPr lang="ru-RU" sz="2400" b="1" dirty="0" smtClean="0"/>
              <a:t> континент, в </a:t>
            </a:r>
            <a:r>
              <a:rPr lang="ru-RU" sz="2400" b="1" dirty="0" err="1" smtClean="0"/>
              <a:t>результаті</a:t>
            </a:r>
            <a:r>
              <a:rPr lang="ru-RU" sz="2400" b="1" dirty="0" smtClean="0"/>
              <a:t>  - </a:t>
            </a:r>
            <a:r>
              <a:rPr lang="ru-RU" sz="2400" b="1" dirty="0" err="1" smtClean="0"/>
              <a:t>шість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континентів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i="1" dirty="0" err="1" smtClean="0"/>
              <a:t>Північна</a:t>
            </a:r>
            <a:r>
              <a:rPr lang="ru-RU" sz="2400" i="1" dirty="0" smtClean="0"/>
              <a:t> Америка </a:t>
            </a:r>
            <a:r>
              <a:rPr lang="ru-RU" sz="2400" i="1" dirty="0" err="1" smtClean="0"/>
              <a:t>зазвичай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включає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острови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Карибського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басейну</a:t>
            </a:r>
            <a:r>
              <a:rPr lang="ru-RU" sz="2400" i="1" dirty="0" smtClean="0"/>
              <a:t>, до </a:t>
            </a:r>
            <a:r>
              <a:rPr lang="ru-RU" sz="2400" i="1" dirty="0" err="1" smtClean="0"/>
              <a:t>Панамського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перешийка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Східна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Європи</a:t>
            </a:r>
            <a:r>
              <a:rPr lang="ru-RU" sz="2400" i="1" dirty="0" smtClean="0"/>
              <a:t>, як правило, </a:t>
            </a:r>
            <a:r>
              <a:rPr lang="ru-RU" sz="2400" i="1" dirty="0" err="1" smtClean="0"/>
              <a:t>визначається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Уральських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гір</a:t>
            </a:r>
            <a:r>
              <a:rPr lang="ru-RU" sz="2400" i="1" dirty="0" smtClean="0"/>
              <a:t> і </a:t>
            </a:r>
            <a:r>
              <a:rPr lang="ru-RU" sz="2400" i="1" dirty="0" err="1" smtClean="0"/>
              <a:t>річки</a:t>
            </a:r>
            <a:r>
              <a:rPr lang="ru-RU" sz="2400" i="1" dirty="0" smtClean="0"/>
              <a:t> Урал, на </a:t>
            </a:r>
            <a:r>
              <a:rPr lang="ru-RU" sz="2400" i="1" dirty="0" err="1" smtClean="0"/>
              <a:t>південному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сході</a:t>
            </a:r>
            <a:r>
              <a:rPr lang="ru-RU" sz="2400" i="1" dirty="0" smtClean="0"/>
              <a:t>  -</a:t>
            </a:r>
            <a:r>
              <a:rPr lang="ru-RU" sz="2400" i="1" dirty="0" err="1" smtClean="0"/>
              <a:t>Каспійським</a:t>
            </a:r>
            <a:r>
              <a:rPr lang="ru-RU" sz="2400" i="1" dirty="0" smtClean="0"/>
              <a:t> морем; і на </a:t>
            </a:r>
            <a:r>
              <a:rPr lang="ru-RU" sz="2400" i="1" dirty="0" err="1" smtClean="0"/>
              <a:t>півдні</a:t>
            </a:r>
            <a:r>
              <a:rPr lang="ru-RU" sz="2400" i="1" dirty="0" smtClean="0"/>
              <a:t>  - 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 гори Кавказу, </a:t>
            </a:r>
            <a:r>
              <a:rPr lang="ru-RU" sz="2400" i="1" dirty="0" err="1" smtClean="0"/>
              <a:t>Чорне</a:t>
            </a:r>
            <a:r>
              <a:rPr lang="ru-RU" sz="2400" i="1" dirty="0" smtClean="0"/>
              <a:t> море і </a:t>
            </a:r>
            <a:r>
              <a:rPr lang="ru-RU" sz="2400" i="1" dirty="0" err="1" smtClean="0"/>
              <a:t>Середземномор‘є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Частини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територій</a:t>
            </a:r>
            <a:r>
              <a:rPr lang="ru-RU" sz="2400" i="1" dirty="0" smtClean="0"/>
              <a:t> Азербайджану, </a:t>
            </a:r>
            <a:r>
              <a:rPr lang="ru-RU" sz="2400" i="1" dirty="0" err="1" smtClean="0"/>
              <a:t>Грузії</a:t>
            </a:r>
            <a:r>
              <a:rPr lang="ru-RU" sz="2400" i="1" dirty="0" smtClean="0"/>
              <a:t>, Казахстану, </a:t>
            </a:r>
            <a:r>
              <a:rPr lang="ru-RU" sz="2400" i="1" dirty="0" err="1" smtClean="0"/>
              <a:t>Росії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Туреччини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знаходяться</a:t>
            </a:r>
            <a:r>
              <a:rPr lang="ru-RU" sz="2400" i="1" dirty="0" smtClean="0"/>
              <a:t> в межах </a:t>
            </a:r>
            <a:r>
              <a:rPr lang="ru-RU" sz="2400" i="1" dirty="0" err="1" smtClean="0"/>
              <a:t>Європи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Азії</a:t>
            </a:r>
            <a:r>
              <a:rPr lang="ru-RU" sz="2400" i="1" dirty="0" smtClean="0"/>
              <a:t>, але в кожному </a:t>
            </a:r>
            <a:r>
              <a:rPr lang="ru-RU" sz="2400" i="1" dirty="0" err="1" smtClean="0"/>
              <a:t>разі</a:t>
            </a:r>
            <a:r>
              <a:rPr lang="ru-RU" sz="2400" i="1" dirty="0" smtClean="0"/>
              <a:t> велика </a:t>
            </a:r>
            <a:r>
              <a:rPr lang="ru-RU" sz="2400" i="1" dirty="0" err="1" smtClean="0"/>
              <a:t>секція</a:t>
            </a:r>
            <a:r>
              <a:rPr lang="ru-RU" sz="2400" i="1" dirty="0" smtClean="0"/>
              <a:t>  </a:t>
            </a:r>
            <a:r>
              <a:rPr lang="ru-RU" sz="2400" i="1" dirty="0" err="1" smtClean="0"/>
              <a:t>цих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країн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знаходиться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Азіі.Ці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країни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вважаються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частиною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обох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континентів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Вірменія</a:t>
            </a:r>
            <a:r>
              <a:rPr lang="ru-RU" sz="2400" i="1" dirty="0" smtClean="0"/>
              <a:t> і </a:t>
            </a:r>
            <a:r>
              <a:rPr lang="ru-RU" sz="2400" i="1" dirty="0" err="1" smtClean="0"/>
              <a:t>Кіпр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лежать </a:t>
            </a:r>
            <a:r>
              <a:rPr lang="ru-RU" sz="2400" i="1" dirty="0" err="1" smtClean="0"/>
              <a:t>повністю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Західній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Азії</a:t>
            </a:r>
            <a:r>
              <a:rPr lang="ru-RU" sz="2400" i="1" dirty="0" smtClean="0"/>
              <a:t>, є </a:t>
            </a:r>
            <a:r>
              <a:rPr lang="ru-RU" sz="2400" i="1" dirty="0" err="1" smtClean="0"/>
              <a:t>геополітично</a:t>
            </a:r>
            <a:r>
              <a:rPr lang="ru-RU" sz="2400" i="1" dirty="0" smtClean="0"/>
              <a:t> - </a:t>
            </a:r>
            <a:r>
              <a:rPr lang="ru-RU" sz="2400" i="1" dirty="0" err="1" smtClean="0"/>
              <a:t>європейські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країни</a:t>
            </a:r>
            <a:r>
              <a:rPr lang="ru-RU" sz="2400" i="1" dirty="0" smtClean="0"/>
              <a:t>.</a:t>
            </a:r>
            <a:endParaRPr lang="ru-RU" sz="2400" i="1" dirty="0" smtClean="0"/>
          </a:p>
          <a:p>
            <a:pPr marL="0" indent="0">
              <a:buNone/>
            </a:pPr>
            <a:r>
              <a:rPr lang="ru-RU" sz="2400" i="1" dirty="0" err="1" smtClean="0"/>
              <a:t>Азія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зазвичай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включає</a:t>
            </a:r>
            <a:r>
              <a:rPr lang="ru-RU" sz="2400" i="1" dirty="0" smtClean="0"/>
              <a:t> в себе </a:t>
            </a:r>
            <a:r>
              <a:rPr lang="ru-RU" sz="2400" i="1" dirty="0" err="1" smtClean="0"/>
              <a:t>всі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острови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Філіппінах</a:t>
            </a:r>
            <a:r>
              <a:rPr lang="ru-RU" sz="2400" i="1" dirty="0" smtClean="0"/>
              <a:t>, в </a:t>
            </a:r>
            <a:r>
              <a:rPr lang="ru-RU" sz="2400" i="1" dirty="0" err="1" smtClean="0"/>
              <a:t>Малайзії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Індонезії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Острови</a:t>
            </a:r>
            <a:r>
              <a:rPr lang="ru-RU" sz="2400" i="1" dirty="0" smtClean="0"/>
              <a:t> Тихого океану часто </a:t>
            </a:r>
            <a:r>
              <a:rPr lang="ru-RU" sz="2400" i="1" dirty="0" err="1" smtClean="0"/>
              <a:t>зосередженими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біля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Австралії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називають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Океанією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Північно-східний</a:t>
            </a:r>
            <a:r>
              <a:rPr lang="ru-RU" sz="2400" i="1" dirty="0" smtClean="0"/>
              <a:t> край Африки  </a:t>
            </a:r>
            <a:r>
              <a:rPr lang="ru-RU" sz="2400" i="1" dirty="0" err="1" smtClean="0"/>
              <a:t>обмежений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Суецькиим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перешийком</a:t>
            </a:r>
            <a:r>
              <a:rPr lang="ru-RU" sz="2400" i="1" dirty="0" smtClean="0"/>
              <a:t>, але для </a:t>
            </a:r>
            <a:r>
              <a:rPr lang="ru-RU" sz="2400" i="1" dirty="0" err="1" smtClean="0"/>
              <a:t>геополітичних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цілей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єгипетський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Синайський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півострів</a:t>
            </a:r>
            <a:r>
              <a:rPr lang="ru-RU" sz="2400" i="1" dirty="0" smtClean="0"/>
              <a:t> часто </a:t>
            </a:r>
            <a:r>
              <a:rPr lang="ru-RU" sz="2400" i="1" dirty="0" err="1" smtClean="0"/>
              <a:t>позначається</a:t>
            </a:r>
            <a:r>
              <a:rPr lang="ru-RU" sz="2400" i="1" dirty="0" smtClean="0"/>
              <a:t> як </a:t>
            </a:r>
            <a:r>
              <a:rPr lang="ru-RU" sz="2400" i="1" dirty="0" err="1" smtClean="0"/>
              <a:t>частина</a:t>
            </a:r>
            <a:r>
              <a:rPr lang="ru-RU" sz="2400" i="1" dirty="0" smtClean="0"/>
              <a:t> Африки.</a:t>
            </a:r>
            <a:endParaRPr lang="ru-RU" sz="2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48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Кількість країн на континентах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8001"/>
            <a:ext cx="9126000" cy="6012000"/>
          </a:xfrm>
          <a:blipFill>
            <a:blip r:embed="rId1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Африка - 54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Європа</a:t>
            </a:r>
            <a:r>
              <a:rPr lang="ru-RU" sz="4000" dirty="0" smtClean="0"/>
              <a:t>  - 49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Азія</a:t>
            </a:r>
            <a:r>
              <a:rPr lang="ru-RU" sz="4000" dirty="0" smtClean="0"/>
              <a:t>     -   48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Північна</a:t>
            </a:r>
            <a:r>
              <a:rPr lang="ru-RU" sz="4000" dirty="0" smtClean="0"/>
              <a:t> Америка - 23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Південна</a:t>
            </a:r>
            <a:r>
              <a:rPr lang="ru-RU" sz="4000" dirty="0" smtClean="0"/>
              <a:t> Америка -  12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Океанії</a:t>
            </a:r>
            <a:r>
              <a:rPr lang="ru-RU" sz="4000" dirty="0" smtClean="0"/>
              <a:t> -  14 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Картинки по запросу карта європи політична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" y="116632"/>
            <a:ext cx="8135656" cy="687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Країни Європи (49)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Албанія</a:t>
            </a:r>
            <a:r>
              <a:rPr lang="ru-RU" dirty="0" smtClean="0"/>
              <a:t>, Андорра, </a:t>
            </a:r>
            <a:r>
              <a:rPr lang="ru-RU" dirty="0" err="1" smtClean="0"/>
              <a:t>Австрія</a:t>
            </a:r>
            <a:r>
              <a:rPr lang="ru-RU" dirty="0" smtClean="0"/>
              <a:t>, Азербайджан *, </a:t>
            </a:r>
            <a:r>
              <a:rPr lang="ru-RU" dirty="0" err="1" smtClean="0"/>
              <a:t>Білорусь</a:t>
            </a:r>
            <a:r>
              <a:rPr lang="ru-RU" dirty="0" smtClean="0"/>
              <a:t>, </a:t>
            </a:r>
            <a:r>
              <a:rPr lang="ru-RU" dirty="0" err="1" smtClean="0"/>
              <a:t>Бельгія</a:t>
            </a:r>
            <a:r>
              <a:rPr lang="ru-RU" dirty="0" smtClean="0"/>
              <a:t>, </a:t>
            </a:r>
            <a:r>
              <a:rPr lang="ru-RU" dirty="0" err="1" smtClean="0"/>
              <a:t>Боснія</a:t>
            </a:r>
            <a:r>
              <a:rPr lang="ru-RU" dirty="0" smtClean="0"/>
              <a:t> і Герцеговина, </a:t>
            </a:r>
            <a:r>
              <a:rPr lang="ru-RU" dirty="0" err="1" smtClean="0"/>
              <a:t>Болгарія</a:t>
            </a:r>
            <a:r>
              <a:rPr lang="ru-RU" dirty="0" smtClean="0"/>
              <a:t>, </a:t>
            </a:r>
            <a:r>
              <a:rPr lang="ru-RU" dirty="0" err="1" smtClean="0"/>
              <a:t>Хорватія</a:t>
            </a:r>
            <a:r>
              <a:rPr lang="ru-RU" dirty="0" smtClean="0"/>
              <a:t>, </a:t>
            </a:r>
            <a:r>
              <a:rPr lang="ru-RU" dirty="0" err="1" smtClean="0"/>
              <a:t>Чехія</a:t>
            </a:r>
            <a:r>
              <a:rPr lang="ru-RU" dirty="0" smtClean="0"/>
              <a:t>, </a:t>
            </a:r>
            <a:r>
              <a:rPr lang="ru-RU" dirty="0" err="1" smtClean="0"/>
              <a:t>Данія</a:t>
            </a:r>
            <a:r>
              <a:rPr lang="ru-RU" dirty="0" smtClean="0"/>
              <a:t>, </a:t>
            </a:r>
            <a:r>
              <a:rPr lang="ru-RU" dirty="0" err="1" smtClean="0"/>
              <a:t>Естонія</a:t>
            </a:r>
            <a:r>
              <a:rPr lang="ru-RU" dirty="0" smtClean="0"/>
              <a:t>, </a:t>
            </a:r>
            <a:r>
              <a:rPr lang="ru-RU" dirty="0" err="1" smtClean="0"/>
              <a:t>Фінляндія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, </a:t>
            </a:r>
            <a:r>
              <a:rPr lang="ru-RU" dirty="0" err="1" smtClean="0"/>
              <a:t>Грузія</a:t>
            </a:r>
            <a:r>
              <a:rPr lang="ru-RU" dirty="0" smtClean="0"/>
              <a:t> *, 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Греція</a:t>
            </a:r>
            <a:r>
              <a:rPr lang="ru-RU" dirty="0" smtClean="0"/>
              <a:t>, </a:t>
            </a:r>
            <a:r>
              <a:rPr lang="ru-RU" dirty="0" err="1" smtClean="0"/>
              <a:t>Апостольська</a:t>
            </a:r>
            <a:r>
              <a:rPr lang="ru-RU" dirty="0" smtClean="0"/>
              <a:t> </a:t>
            </a:r>
            <a:r>
              <a:rPr lang="ru-RU" dirty="0" err="1" smtClean="0"/>
              <a:t>Столиця</a:t>
            </a:r>
            <a:r>
              <a:rPr lang="ru-RU" dirty="0" smtClean="0"/>
              <a:t> (Ватикан), </a:t>
            </a:r>
            <a:r>
              <a:rPr lang="ru-RU" dirty="0" err="1" smtClean="0"/>
              <a:t>Угорщина</a:t>
            </a:r>
            <a:r>
              <a:rPr lang="ru-RU" dirty="0" smtClean="0"/>
              <a:t> , </a:t>
            </a:r>
            <a:r>
              <a:rPr lang="ru-RU" dirty="0" err="1" smtClean="0"/>
              <a:t>Ісландія</a:t>
            </a:r>
            <a:r>
              <a:rPr lang="ru-RU" dirty="0" smtClean="0"/>
              <a:t>, </a:t>
            </a:r>
            <a:r>
              <a:rPr lang="ru-RU" dirty="0" err="1" smtClean="0"/>
              <a:t>Ірландія</a:t>
            </a:r>
            <a:r>
              <a:rPr lang="ru-RU" dirty="0" smtClean="0"/>
              <a:t>, </a:t>
            </a:r>
            <a:r>
              <a:rPr lang="ru-RU" dirty="0" err="1" smtClean="0"/>
              <a:t>Італія</a:t>
            </a:r>
            <a:r>
              <a:rPr lang="ru-RU" dirty="0" smtClean="0"/>
              <a:t>, Казахстан *, Косово, </a:t>
            </a:r>
            <a:r>
              <a:rPr lang="ru-RU" dirty="0" err="1" smtClean="0"/>
              <a:t>Латвія</a:t>
            </a:r>
            <a:r>
              <a:rPr lang="ru-RU" dirty="0" smtClean="0"/>
              <a:t>, Литва, </a:t>
            </a:r>
            <a:r>
              <a:rPr lang="ru-RU" dirty="0" err="1" smtClean="0"/>
              <a:t>Ліхтенштейн</a:t>
            </a:r>
            <a:r>
              <a:rPr lang="ru-RU" dirty="0" smtClean="0"/>
              <a:t>, Люксембург, </a:t>
            </a:r>
            <a:r>
              <a:rPr lang="ru-RU" dirty="0" err="1" smtClean="0"/>
              <a:t>Македонія</a:t>
            </a:r>
            <a:r>
              <a:rPr lang="ru-RU" dirty="0" smtClean="0"/>
              <a:t>, Мальта, Молдова, Монако, </a:t>
            </a:r>
            <a:r>
              <a:rPr lang="ru-RU" dirty="0" err="1" smtClean="0"/>
              <a:t>Нідерланди</a:t>
            </a:r>
            <a:r>
              <a:rPr lang="ru-RU" dirty="0" smtClean="0"/>
              <a:t>, </a:t>
            </a:r>
            <a:r>
              <a:rPr lang="ru-RU" dirty="0" err="1" smtClean="0"/>
              <a:t>Норвегія</a:t>
            </a:r>
            <a:r>
              <a:rPr lang="ru-RU" dirty="0" smtClean="0"/>
              <a:t>, </a:t>
            </a:r>
            <a:r>
              <a:rPr lang="ru-RU" dirty="0" err="1" smtClean="0"/>
              <a:t>Польща</a:t>
            </a:r>
            <a:r>
              <a:rPr lang="ru-RU" dirty="0" smtClean="0"/>
              <a:t>, </a:t>
            </a:r>
            <a:r>
              <a:rPr lang="ru-RU" dirty="0" err="1" smtClean="0"/>
              <a:t>Португалія</a:t>
            </a:r>
            <a:r>
              <a:rPr lang="ru-RU" dirty="0" smtClean="0"/>
              <a:t>, </a:t>
            </a:r>
            <a:r>
              <a:rPr lang="ru-RU" dirty="0" err="1" smtClean="0"/>
              <a:t>Румунія</a:t>
            </a:r>
            <a:r>
              <a:rPr lang="ru-RU" dirty="0" smtClean="0"/>
              <a:t>, </a:t>
            </a:r>
            <a:r>
              <a:rPr lang="ru-RU" dirty="0" err="1" smtClean="0"/>
              <a:t>Росія</a:t>
            </a:r>
            <a:r>
              <a:rPr lang="ru-RU" dirty="0" smtClean="0"/>
              <a:t> *, Сан-Марино, </a:t>
            </a:r>
            <a:r>
              <a:rPr lang="ru-RU" dirty="0" err="1" smtClean="0"/>
              <a:t>Сербія</a:t>
            </a:r>
            <a:r>
              <a:rPr lang="ru-RU" dirty="0" smtClean="0"/>
              <a:t>, </a:t>
            </a:r>
            <a:r>
              <a:rPr lang="ru-RU" dirty="0" err="1" smtClean="0"/>
              <a:t>Словаччина</a:t>
            </a:r>
            <a:r>
              <a:rPr lang="ru-RU" dirty="0" smtClean="0"/>
              <a:t>, </a:t>
            </a:r>
            <a:r>
              <a:rPr lang="ru-RU" dirty="0" err="1" smtClean="0"/>
              <a:t>Словенія</a:t>
            </a:r>
            <a:r>
              <a:rPr lang="ru-RU" dirty="0" smtClean="0"/>
              <a:t> , </a:t>
            </a:r>
            <a:r>
              <a:rPr lang="ru-RU" dirty="0" err="1" smtClean="0"/>
              <a:t>Іспанія</a:t>
            </a:r>
            <a:r>
              <a:rPr lang="ru-RU" dirty="0" smtClean="0"/>
              <a:t>, </a:t>
            </a:r>
            <a:r>
              <a:rPr lang="ru-RU" dirty="0" err="1" smtClean="0"/>
              <a:t>Швеція</a:t>
            </a:r>
            <a:r>
              <a:rPr lang="ru-RU" dirty="0" smtClean="0"/>
              <a:t>, </a:t>
            </a:r>
            <a:r>
              <a:rPr lang="ru-RU" dirty="0" err="1" smtClean="0"/>
              <a:t>Швейцарія</a:t>
            </a:r>
            <a:r>
              <a:rPr lang="ru-RU" dirty="0" smtClean="0"/>
              <a:t>, </a:t>
            </a:r>
            <a:r>
              <a:rPr lang="ru-RU" dirty="0" err="1" smtClean="0"/>
              <a:t>Туреччина</a:t>
            </a:r>
            <a:r>
              <a:rPr lang="ru-RU" dirty="0" smtClean="0"/>
              <a:t> *, </a:t>
            </a:r>
            <a:r>
              <a:rPr lang="ru-RU" dirty="0" err="1" smtClean="0"/>
              <a:t>Україна</a:t>
            </a:r>
            <a:r>
              <a:rPr lang="ru-RU" dirty="0" smtClean="0"/>
              <a:t>, </a:t>
            </a:r>
            <a:r>
              <a:rPr lang="ru-RU" dirty="0" err="1" smtClean="0"/>
              <a:t>Сполучене</a:t>
            </a:r>
            <a:r>
              <a:rPr lang="ru-RU" dirty="0" smtClean="0"/>
              <a:t> </a:t>
            </a:r>
            <a:r>
              <a:rPr lang="ru-RU" dirty="0" err="1" smtClean="0"/>
              <a:t>Королівство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(* </a:t>
            </a:r>
            <a:r>
              <a:rPr lang="ru-RU" dirty="0" err="1" smtClean="0"/>
              <a:t>вказує</a:t>
            </a:r>
            <a:r>
              <a:rPr lang="ru-RU" dirty="0" smtClean="0"/>
              <a:t> на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 і в </a:t>
            </a:r>
            <a:r>
              <a:rPr lang="ru-RU" dirty="0" err="1" smtClean="0"/>
              <a:t>Азії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АЗІЯ ( 48 країн)</a:t>
            </a:r>
            <a:endParaRPr lang="uk-UA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0" y="620713"/>
            <a:ext cx="8990606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17004</Words>
  <Application>WPS Presentation</Application>
  <PresentationFormat>Экран (4:3)</PresentationFormat>
  <Paragraphs>593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6" baseType="lpstr">
      <vt:lpstr>Arial</vt:lpstr>
      <vt:lpstr>SimSun</vt:lpstr>
      <vt:lpstr>Wingdings</vt:lpstr>
      <vt:lpstr>Arial Black</vt:lpstr>
      <vt:lpstr>Calibri</vt:lpstr>
      <vt:lpstr>Microsoft YaHei</vt:lpstr>
      <vt:lpstr>Arial Unicode MS</vt:lpstr>
      <vt:lpstr>Verdana</vt:lpstr>
      <vt:lpstr>Book Antiqua</vt:lpstr>
      <vt:lpstr>Times New Roman</vt:lpstr>
      <vt:lpstr>Тема Office</vt:lpstr>
      <vt:lpstr>Лекція 13.  Сучасний світ: проблеми та тенденції розвитку</vt:lpstr>
      <vt:lpstr>Література:</vt:lpstr>
      <vt:lpstr> 1. Поняття  «сучасний світ».</vt:lpstr>
      <vt:lpstr> Карта світу</vt:lpstr>
      <vt:lpstr>2. Географічно-природнича характеристика сучасного світу</vt:lpstr>
      <vt:lpstr>Кількість країн на континентах</vt:lpstr>
      <vt:lpstr>PowerPoint 演示文稿</vt:lpstr>
      <vt:lpstr>Країни Європи (49)</vt:lpstr>
      <vt:lpstr>АЗІЯ ( 48 країн)</vt:lpstr>
      <vt:lpstr>Країни Азії (48)</vt:lpstr>
      <vt:lpstr>Північна Америка</vt:lpstr>
      <vt:lpstr>Країни Північної Америки (23)</vt:lpstr>
      <vt:lpstr>Південна Америка</vt:lpstr>
      <vt:lpstr>Країни Південної Америки (12)</vt:lpstr>
      <vt:lpstr>Африка</vt:lpstr>
      <vt:lpstr>Країни Африки (54)</vt:lpstr>
      <vt:lpstr>Океанія</vt:lpstr>
      <vt:lpstr>Океанія (14)</vt:lpstr>
      <vt:lpstr>3. Культурно-ідеологічні та демографічні особливості сучасного світу.</vt:lpstr>
      <vt:lpstr> Середній вік:  чоловіки: 29,1 років жінки: 30,6 років (2015 оц.) Статистика зростання населення: 1,08% за рік</vt:lpstr>
      <vt:lpstr>Грамотність (у віці 15 років і старше вміють читати і писати)</vt:lpstr>
      <vt:lpstr>Релігії  та її послідовники в сучасному світу</vt:lpstr>
      <vt:lpstr>4. Особливості політико-правової карти світу. Центри сили  (країни – лідери) та їх вплив на розвиток сучасного світу.</vt:lpstr>
      <vt:lpstr>Центри сили в сучасному світі </vt:lpstr>
      <vt:lpstr>PowerPoint 演示文稿</vt:lpstr>
      <vt:lpstr>PowerPoint 演示文稿</vt:lpstr>
      <vt:lpstr> Світова економіка</vt:lpstr>
      <vt:lpstr> Проблеми </vt:lpstr>
      <vt:lpstr>Незважаючи на ці проблеми, світова економіка також показує великі перспективи.</vt:lpstr>
      <vt:lpstr>ГЛОБАЛІЗАЦІЯ - це</vt:lpstr>
      <vt:lpstr> ОЗНАКИ ГЛОБАЛІЗАЦІЇ:  </vt:lpstr>
      <vt:lpstr>СУБ’ЄКТИ  ГЛОБАЛІЗАЦІЇ</vt:lpstr>
      <vt:lpstr>НАСЛІДКИ ГЛОБАЛІЗАЦІЇ</vt:lpstr>
      <vt:lpstr>Прибічники глобалізації   </vt:lpstr>
      <vt:lpstr>Антиглобалісти стверджують</vt:lpstr>
      <vt:lpstr>Глобальні проблеми сучасності</vt:lpstr>
      <vt:lpstr> Глобальні проблеми сучасності (точка зору вітчизняних дослідників):   </vt:lpstr>
      <vt:lpstr>Глобальні проблеми сучасності (точка зору вітчизняних дослідників- продовження)</vt:lpstr>
      <vt:lpstr>Глобальні проблеми сучасності (точка зору вітчизняних дослідників- продовження)</vt:lpstr>
      <vt:lpstr>Інформаційне суспільство</vt:lpstr>
      <vt:lpstr>Риси інформаційного суспільства: </vt:lpstr>
      <vt:lpstr>Інформаційне суспільство</vt:lpstr>
      <vt:lpstr>НОВИЙ СВІТОВИЙ ПОРЯДОК</vt:lpstr>
      <vt:lpstr>Атрибути розвитку сучасного світу</vt:lpstr>
      <vt:lpstr>Тест 13.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6.  Сучасний світ: проблеми та тенденції розвитку</dc:title>
  <dc:creator>Админ</dc:creator>
  <cp:lastModifiedBy>User</cp:lastModifiedBy>
  <cp:revision>21</cp:revision>
  <dcterms:created xsi:type="dcterms:W3CDTF">2016-11-13T16:23:00Z</dcterms:created>
  <dcterms:modified xsi:type="dcterms:W3CDTF">2024-04-30T11:53:24Z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5617FB6E0BAF47B49E457A271505210B_13</vt:lpwstr>
  </property>
  <property fmtid="{D5CDD505-2E9C-101B-9397-08002B2CF9AE}" pid="3" name="KSOProductBuildVer">
    <vt:lpwstr>1033-12.2.0.16731</vt:lpwstr>
  </property>
</Properties>
</file>