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97"/>
  </p:notesMasterIdLst>
  <p:sldIdLst>
    <p:sldId id="363" r:id="rId2"/>
    <p:sldId id="309" r:id="rId3"/>
    <p:sldId id="310" r:id="rId4"/>
    <p:sldId id="257" r:id="rId5"/>
    <p:sldId id="364" r:id="rId6"/>
    <p:sldId id="346" r:id="rId7"/>
    <p:sldId id="365" r:id="rId8"/>
    <p:sldId id="265" r:id="rId9"/>
    <p:sldId id="355" r:id="rId10"/>
    <p:sldId id="368" r:id="rId11"/>
    <p:sldId id="369" r:id="rId12"/>
    <p:sldId id="370" r:id="rId13"/>
    <p:sldId id="360" r:id="rId14"/>
    <p:sldId id="351" r:id="rId15"/>
    <p:sldId id="352" r:id="rId16"/>
    <p:sldId id="349" r:id="rId17"/>
    <p:sldId id="266" r:id="rId18"/>
    <p:sldId id="268" r:id="rId19"/>
    <p:sldId id="312" r:id="rId20"/>
    <p:sldId id="300" r:id="rId21"/>
    <p:sldId id="314" r:id="rId22"/>
    <p:sldId id="357" r:id="rId23"/>
    <p:sldId id="267" r:id="rId24"/>
    <p:sldId id="347" r:id="rId25"/>
    <p:sldId id="376" r:id="rId26"/>
    <p:sldId id="377" r:id="rId27"/>
    <p:sldId id="378" r:id="rId28"/>
    <p:sldId id="287" r:id="rId29"/>
    <p:sldId id="379" r:id="rId30"/>
    <p:sldId id="380" r:id="rId31"/>
    <p:sldId id="381" r:id="rId32"/>
    <p:sldId id="382" r:id="rId33"/>
    <p:sldId id="384" r:id="rId34"/>
    <p:sldId id="289" r:id="rId35"/>
    <p:sldId id="385" r:id="rId36"/>
    <p:sldId id="290" r:id="rId37"/>
    <p:sldId id="307" r:id="rId38"/>
    <p:sldId id="291" r:id="rId39"/>
    <p:sldId id="292" r:id="rId40"/>
    <p:sldId id="293" r:id="rId41"/>
    <p:sldId id="294" r:id="rId42"/>
    <p:sldId id="386" r:id="rId43"/>
    <p:sldId id="297" r:id="rId44"/>
    <p:sldId id="298" r:id="rId45"/>
    <p:sldId id="383" r:id="rId46"/>
    <p:sldId id="302" r:id="rId47"/>
    <p:sldId id="301" r:id="rId48"/>
    <p:sldId id="303" r:id="rId49"/>
    <p:sldId id="392" r:id="rId50"/>
    <p:sldId id="393" r:id="rId51"/>
    <p:sldId id="394" r:id="rId52"/>
    <p:sldId id="387" r:id="rId53"/>
    <p:sldId id="388" r:id="rId54"/>
    <p:sldId id="389" r:id="rId55"/>
    <p:sldId id="390" r:id="rId56"/>
    <p:sldId id="391" r:id="rId57"/>
    <p:sldId id="304" r:id="rId58"/>
    <p:sldId id="305" r:id="rId59"/>
    <p:sldId id="306" r:id="rId60"/>
    <p:sldId id="308" r:id="rId61"/>
    <p:sldId id="332" r:id="rId62"/>
    <p:sldId id="375" r:id="rId63"/>
    <p:sldId id="371" r:id="rId64"/>
    <p:sldId id="372" r:id="rId65"/>
    <p:sldId id="373" r:id="rId66"/>
    <p:sldId id="374" r:id="rId67"/>
    <p:sldId id="333" r:id="rId68"/>
    <p:sldId id="334" r:id="rId69"/>
    <p:sldId id="335" r:id="rId70"/>
    <p:sldId id="366" r:id="rId71"/>
    <p:sldId id="367" r:id="rId72"/>
    <p:sldId id="362" r:id="rId73"/>
    <p:sldId id="337" r:id="rId74"/>
    <p:sldId id="327" r:id="rId75"/>
    <p:sldId id="338" r:id="rId76"/>
    <p:sldId id="343" r:id="rId77"/>
    <p:sldId id="341" r:id="rId78"/>
    <p:sldId id="339" r:id="rId79"/>
    <p:sldId id="342" r:id="rId80"/>
    <p:sldId id="329" r:id="rId81"/>
    <p:sldId id="330" r:id="rId82"/>
    <p:sldId id="331" r:id="rId83"/>
    <p:sldId id="311" r:id="rId84"/>
    <p:sldId id="336" r:id="rId85"/>
    <p:sldId id="281" r:id="rId86"/>
    <p:sldId id="285" r:id="rId87"/>
    <p:sldId id="283" r:id="rId88"/>
    <p:sldId id="284" r:id="rId89"/>
    <p:sldId id="313" r:id="rId90"/>
    <p:sldId id="315" r:id="rId91"/>
    <p:sldId id="319" r:id="rId92"/>
    <p:sldId id="320" r:id="rId93"/>
    <p:sldId id="321" r:id="rId94"/>
    <p:sldId id="326" r:id="rId95"/>
    <p:sldId id="344" r:id="rId96"/>
  </p:sldIdLst>
  <p:sldSz cx="9144000" cy="6858000" type="screen4x3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29AE"/>
    <a:srgbClr val="FF0066"/>
    <a:srgbClr val="DB2F50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89855" autoAdjust="0"/>
  </p:normalViewPr>
  <p:slideViewPr>
    <p:cSldViewPr>
      <p:cViewPr varScale="1">
        <p:scale>
          <a:sx n="48" d="100"/>
          <a:sy n="48" d="100"/>
        </p:scale>
        <p:origin x="184" y="4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3B4DB-0AA8-4DE7-ACC3-70D599E67C38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D8FB1-4FBE-4D02-875A-5607177A0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869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D8FB1-4FBE-4D02-875A-5607177A099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71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D8FB1-4FBE-4D02-875A-5607177A099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306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D8FB1-4FBE-4D02-875A-5607177A099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12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D8FB1-4FBE-4D02-875A-5607177A099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243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BDB8DE-94C3-F6FA-B5AB-D50467302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E76A69-BF18-F066-3D66-5A227EC97F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30B3FE-7FCA-53BF-95E2-C8B967744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7857E1-E241-DEBB-664B-EB6755AA9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21AABC-ECBE-52CB-D183-26BA53171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009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EB3DE-FD2C-99D0-66B0-00C417597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5D99D7-0A00-A815-A533-9CEA633DFB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F7AECA-4658-D7C7-D0DA-9A576D717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CD0B4-55C5-C14A-0254-39398C89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E3838-60EB-548D-406B-DA007F48A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47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CBE6084-A975-F5C4-5CCF-FEBAD4F1FE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022899-1AE2-344B-DF64-EB5E64A8A9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EE17F-73C7-3A72-6B20-E7B5AA4F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7AACBE-CE1A-4A4C-C6A2-70C8FEE10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37ABC-ABCD-4AEC-63A9-2B648F103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163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223FC0-EB5F-676A-C435-B00AD7991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A94235-D4A0-4667-16F1-A33B4F8A5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3A7F8C-E7F6-D1CC-3E52-EFBB5E484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08F881-B4FB-B92A-2C35-7DCC33E9F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47D14E-6D90-12AC-DBC4-9D484B8DF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74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BBD82-ACDA-DC65-38A6-128FA5ECD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EF8D04-1F0E-07DF-DCF7-BD16ECBED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DEB4F9-262A-207C-95B4-6BA4690AF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73C791-D72B-61A9-F541-EFE7AD096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6A2891-0AE3-461F-3FB6-95AF09354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50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9B45CB-02CA-6BCD-1B71-B6B5772F9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290479-1165-6D7C-8681-892D019887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E5716D-EBA0-B0EB-280A-B2C700986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D20F79-7990-E916-E0DC-FEFE4A64B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38A796-80CA-264B-9EAD-90CB41435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277187-3F86-FDA6-8D56-D1B641986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55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EF441-36E9-C323-522B-9D60E275B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A9759-47DB-BEF3-7BA0-4459F8ABE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8109A0-CC9C-F5AE-5651-822F86697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2E34D1-9A7E-2516-3EA4-5F6E8EDDD5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8D286F-9100-2D2F-1EDC-FC715BF23F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6203DD9-A0F8-FBE4-BAED-1BAF69E5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303C9-A308-6FF7-9EC5-84ACB7CAB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BF8A6D-4055-467B-D77B-12B1AA926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667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850BE-AB7D-F038-0BB0-3847D7297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A9386B-F212-1957-EFB8-C641A9866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B05BFB-BDD0-1D28-DC4F-19F32ED06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F9363B-BD87-7CC3-E298-CE5E7C4CF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767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42F89C-64B1-D759-AA7B-D4C9FAA11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3C3A0C-CBD7-C02C-2EBF-1C69CD54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EA5216-3500-6443-3E0B-962A02841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88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551AAB-157F-41E6-849A-CD99A1DF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26EFBF-A9D3-3442-B7AD-D60D0F1B2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AC6371-98C2-9AD1-DA60-CD9D99CDE7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3518CD-3876-689D-318C-0E874C816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3B21D8-00B6-753C-CD22-2C3DC9CED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AFAA49-0277-D830-4279-5574209A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419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F3AA08-018E-3351-36B1-91A819843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445050-A9D4-CF83-2A8D-423B6409E4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51EC64-77C4-160A-E1BE-A6B0A3CB2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04B2DE-BEA7-FBCA-EF77-02535D383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637E0C-CEF9-6A10-49EC-A4F851784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0CFCB0-F1FC-295C-65E8-358BC9044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953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6CE5C-ACBD-BED1-7ECA-9254DF34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C889CD-B367-B7BB-F2BA-A0997935F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AC3B13-6EBA-D063-9FEA-19E049D32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AC0376-C7D6-5BA0-B52B-A830DFF5D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00FA3-7C97-B5FC-25E9-0E438A9B0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18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endpulse.ua/ru/support/glossary/video-advertisi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pJHVNOqF9PM&amp;t=6s" TargetMode="External"/><Relationship Id="rId4" Type="http://schemas.openxmlformats.org/officeDocument/2006/relationships/hyperlink" Target="https://sendpulse.ua/ru/other-integrations/facebook-ad-lead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sendpulse.ua/ua/support/glossary/retargeting" TargetMode="Externa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A%D0%BE%D0%BD%D0%B2%D0%B5%D1%80%D1%81%D1%96%D1%8F_(%D1%96%D0%BD%D1%82%D0%B5%D1%80%D0%BD%D0%B5%D1%82-%D0%BC%D0%B0%D1%80%D0%BA%D0%B5%D1%82%D0%B8%D0%BD%D0%B3)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hyperlink" Target="https://uk.wikipedia.org/wiki/%D0%86%D0%BD%D1%82%D0%B5%D1%80%D0%BD%D0%B5%D1%82-%D0%BC%D0%B0%D1%80%D0%BA%D0%B5%D1%82%D0%B8%D0%BD%D0%B3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instagram.com/target.coach?igshid=1j6zxclhl3yol" TargetMode="External"/><Relationship Id="rId2" Type="http://schemas.openxmlformats.org/officeDocument/2006/relationships/hyperlink" Target="https://instagram.com/cherkasov_vl?igshid=1nc06ti7i9oh9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stagram.com/_pavel_shulga?igshid=62ktvbfquc6e" TargetMode="External"/><Relationship Id="rId4" Type="http://schemas.openxmlformats.org/officeDocument/2006/relationships/hyperlink" Target="https://instagram.com/zing.studio?igshid=1mbupy3gq90q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8504C6-CE41-67A0-6DEA-7DC57C78B7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" t="1612" r="1795"/>
          <a:stretch/>
        </p:blipFill>
        <p:spPr>
          <a:xfrm>
            <a:off x="0" y="620688"/>
            <a:ext cx="8946487" cy="520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47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16B52A-66EF-EC6E-4D27-DFBA86EB2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889000"/>
            <a:ext cx="8704535" cy="498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68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C9423A-7394-D629-840D-52C8E116718E}"/>
              </a:ext>
            </a:extLst>
          </p:cNvPr>
          <p:cNvSpPr txBox="1"/>
          <p:nvPr/>
        </p:nvSpPr>
        <p:spPr>
          <a:xfrm>
            <a:off x="503548" y="729278"/>
            <a:ext cx="7452828" cy="424731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lang="ru-RU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Щоб</a:t>
            </a: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зрозуміти</a:t>
            </a: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, </a:t>
            </a:r>
            <a:r>
              <a:rPr lang="ru-RU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які</a:t>
            </a: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бувають</a:t>
            </a: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ліди</a:t>
            </a: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в маркетингу, </a:t>
            </a:r>
            <a:r>
              <a:rPr lang="ru-RU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варто</a:t>
            </a: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згадати</a:t>
            </a: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основні</a:t>
            </a: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етапи</a:t>
            </a: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маркетингової</a:t>
            </a: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воронки і </a:t>
            </a:r>
            <a:r>
              <a:rPr lang="ru-RU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наміри</a:t>
            </a: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людей:</a:t>
            </a:r>
          </a:p>
          <a:p>
            <a:pPr algn="l"/>
            <a:endParaRPr lang="ru-RU" b="0" i="0" u="none" strike="noStrike" dirty="0">
              <a:solidFill>
                <a:schemeClr val="accent1">
                  <a:lumMod val="75000"/>
                </a:schemeClr>
              </a:solidFill>
              <a:effectLst/>
              <a:latin typeface="HelveticaNeueCyr"/>
            </a:endParaRPr>
          </a:p>
          <a:p>
            <a:pPr algn="l">
              <a:buFont typeface="+mj-lt"/>
              <a:buAutoNum type="arabicPeriod"/>
            </a:pP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Знайомство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з продуктом/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послугою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. На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цьому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етапі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людина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ще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нічого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не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знає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про продукт і не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має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усвідомленого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інтересу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до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нього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. Так,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таргетована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реклама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налаштовується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на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аудиторію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,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якій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теоретично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може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бути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цікава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пропозиція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Потенційна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зацікавленість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.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Це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ті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користувачі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,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які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шукають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інформацію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про продукт/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послугу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,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вивчають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пропозиції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Третій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етап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—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це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стадія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, коли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користувач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вже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визначився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з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вибором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товару, але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поки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що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порівнює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та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вибирає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компанії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Надалі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користувач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може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зацікавитися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саме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вашою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компанією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, так як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ймовірність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,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що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він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зробить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замовлення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саме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у вас,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досить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висока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Ключові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етапи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воронки — заявка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або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замовлення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E8A2DE-5A22-CECE-215E-FF277B482A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t="18919" r="65872" b="42752"/>
          <a:stretch/>
        </p:blipFill>
        <p:spPr>
          <a:xfrm>
            <a:off x="6300192" y="4509120"/>
            <a:ext cx="2556284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64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339FCE-4090-7766-9A7A-40255B40D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" y="920750"/>
            <a:ext cx="8779761" cy="488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67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22672A-84A2-4FA0-C515-AD08C1A50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6892"/>
            <a:ext cx="8975237" cy="49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37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B531E-7295-4D68-8DED-8268666E6C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20426" r="4911" b="55998"/>
          <a:stretch/>
        </p:blipFill>
        <p:spPr>
          <a:xfrm>
            <a:off x="575556" y="209116"/>
            <a:ext cx="7992888" cy="59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95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481A5F-4C00-4026-8A2E-CC3548A68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7" t="18500" b="56300"/>
          <a:stretch/>
        </p:blipFill>
        <p:spPr>
          <a:xfrm>
            <a:off x="4545814" y="3356992"/>
            <a:ext cx="4511704" cy="3384376"/>
          </a:xfrm>
          <a:prstGeom prst="rect">
            <a:avLst/>
          </a:prstGeom>
        </p:spPr>
      </p:pic>
      <p:pic>
        <p:nvPicPr>
          <p:cNvPr id="9" name="Объект 9">
            <a:extLst>
              <a:ext uri="{FF2B5EF4-FFF2-40B4-BE49-F238E27FC236}">
                <a16:creationId xmlns:a16="http://schemas.microsoft.com/office/drawing/2014/main" id="{2E521E3B-36F6-44EB-A20E-03B897075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1" t="19179" b="55246"/>
          <a:stretch/>
        </p:blipFill>
        <p:spPr>
          <a:xfrm>
            <a:off x="83237" y="116632"/>
            <a:ext cx="4832063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97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D60BB-2C4C-4765-B1AE-801E3E85D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B029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креативу</a:t>
            </a:r>
            <a:endParaRPr lang="ru-RU" b="1" dirty="0">
              <a:solidFill>
                <a:srgbClr val="B029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831ED0-4379-4D12-8743-54F3630A1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Offer</a:t>
            </a:r>
            <a:r>
              <a:rPr lang="en-US" b="1" dirty="0"/>
              <a:t> + </a:t>
            </a:r>
            <a:r>
              <a:rPr lang="en-US" b="1" dirty="0">
                <a:solidFill>
                  <a:srgbClr val="7030A0"/>
                </a:solidFill>
              </a:rPr>
              <a:t>Deadline</a:t>
            </a:r>
            <a:r>
              <a:rPr lang="en-US" b="1" dirty="0"/>
              <a:t>+ </a:t>
            </a:r>
            <a:r>
              <a:rPr lang="en-US" b="1" dirty="0">
                <a:solidFill>
                  <a:srgbClr val="00B050"/>
                </a:solidFill>
              </a:rPr>
              <a:t>Call to action</a:t>
            </a:r>
          </a:p>
          <a:p>
            <a:pPr algn="ctr"/>
            <a:endParaRPr lang="en-US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uk-UA" b="1" dirty="0">
                <a:solidFill>
                  <a:srgbClr val="FF0000"/>
                </a:solidFill>
              </a:rPr>
              <a:t>Сильна пропозиція (перевага) </a:t>
            </a:r>
            <a:r>
              <a:rPr lang="uk-UA" b="1" dirty="0">
                <a:solidFill>
                  <a:schemeClr val="tx1"/>
                </a:solidFill>
              </a:rPr>
              <a:t>+</a:t>
            </a:r>
            <a:r>
              <a:rPr lang="uk-UA" b="1" dirty="0">
                <a:solidFill>
                  <a:srgbClr val="00B050"/>
                </a:solidFill>
              </a:rPr>
              <a:t> </a:t>
            </a:r>
            <a:r>
              <a:rPr lang="uk-UA" b="1" dirty="0">
                <a:solidFill>
                  <a:srgbClr val="7030A0"/>
                </a:solidFill>
              </a:rPr>
              <a:t>по часу, розміру, кількості </a:t>
            </a:r>
            <a:r>
              <a:rPr lang="uk-UA" b="1" dirty="0">
                <a:solidFill>
                  <a:schemeClr val="tx1"/>
                </a:solidFill>
              </a:rPr>
              <a:t>+</a:t>
            </a:r>
            <a:r>
              <a:rPr lang="uk-UA" b="1" dirty="0">
                <a:solidFill>
                  <a:srgbClr val="00B050"/>
                </a:solidFill>
              </a:rPr>
              <a:t> призив до дії</a:t>
            </a:r>
            <a:endParaRPr lang="ru-RU" b="1" dirty="0">
              <a:solidFill>
                <a:srgbClr val="00B050"/>
              </a:solidFill>
            </a:endParaRPr>
          </a:p>
          <a:p>
            <a:endParaRPr lang="ru-RU" dirty="0"/>
          </a:p>
          <a:p>
            <a:r>
              <a:rPr lang="ru-RU" dirty="0" err="1"/>
              <a:t>Безкоштована</a:t>
            </a:r>
            <a:r>
              <a:rPr lang="ru-RU" dirty="0"/>
              <a:t> доставка +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сьогодні</a:t>
            </a:r>
            <a:r>
              <a:rPr lang="ru-RU" dirty="0"/>
              <a:t> (</a:t>
            </a:r>
            <a:r>
              <a:rPr lang="ru-RU" dirty="0" err="1"/>
              <a:t>останній</a:t>
            </a:r>
            <a:r>
              <a:rPr lang="ru-RU" dirty="0"/>
              <a:t> </a:t>
            </a:r>
            <a:r>
              <a:rPr lang="ru-RU" dirty="0" err="1"/>
              <a:t>розмір</a:t>
            </a:r>
            <a:r>
              <a:rPr lang="ru-RU" dirty="0"/>
              <a:t>, доставка </a:t>
            </a:r>
            <a:r>
              <a:rPr lang="ru-RU" dirty="0" err="1"/>
              <a:t>тільки</a:t>
            </a:r>
            <a:r>
              <a:rPr lang="ru-RU" dirty="0"/>
              <a:t> до…) + </a:t>
            </a:r>
            <a:r>
              <a:rPr lang="ru-RU" dirty="0" err="1"/>
              <a:t>зареєструйся</a:t>
            </a:r>
            <a:r>
              <a:rPr lang="ru-RU" dirty="0"/>
              <a:t>!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обмежена</a:t>
            </a:r>
            <a:r>
              <a:rPr lang="ru-RU" dirty="0"/>
              <a:t>, </a:t>
            </a:r>
            <a:r>
              <a:rPr lang="ru-RU" dirty="0" err="1"/>
              <a:t>поспіши</a:t>
            </a:r>
            <a:r>
              <a:rPr lang="ru-RU" dirty="0"/>
              <a:t> </a:t>
            </a:r>
            <a:r>
              <a:rPr lang="ru-RU" dirty="0" err="1"/>
              <a:t>замовити</a:t>
            </a:r>
            <a:r>
              <a:rPr lang="ru-RU" dirty="0"/>
              <a:t>, внеси предоплату…</a:t>
            </a:r>
          </a:p>
        </p:txBody>
      </p:sp>
    </p:spTree>
    <p:extLst>
      <p:ext uri="{BB962C8B-B14F-4D97-AF65-F5344CB8AC3E}">
        <p14:creationId xmlns:p14="http://schemas.microsoft.com/office/powerpoint/2010/main" val="3994340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620688"/>
            <a:ext cx="4320480" cy="5041168"/>
          </a:xfrm>
        </p:spPr>
        <p:txBody>
          <a:bodyPr>
            <a:noAutofit/>
          </a:bodyPr>
          <a:lstStyle/>
          <a:p>
            <a:r>
              <a:rPr lang="ru-RU" sz="2400" b="1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Таргетингова</a:t>
            </a:r>
            <a:r>
              <a:rPr lang="ru-RU" sz="2400" b="1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реклама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показується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користувачам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соц.мереж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незалежно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того,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перебувають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зараз в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пошуках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вашого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товару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потенційні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клієнти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аудиторія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якій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потенційно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цікава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ваша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пропозиція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при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цьому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 саму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компанію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послугу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аудиторія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нічого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знати. Головне — точно попасти в поле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поточних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інтересів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6866" name="Picture 2" descr="Таргетированная реклама — MSPAR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437386"/>
            <a:ext cx="3384376" cy="1903711"/>
          </a:xfrm>
          <a:prstGeom prst="rect">
            <a:avLst/>
          </a:prstGeom>
          <a:noFill/>
        </p:spPr>
      </p:pic>
      <p:pic>
        <p:nvPicPr>
          <p:cNvPr id="36870" name="Picture 6" descr="Таргетинг (геотаргетинг): что это и как настроить?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620688"/>
            <a:ext cx="3312368" cy="1848071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06C386-54B0-4929-8582-B0F794F4D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Як створити ефективну </a:t>
            </a:r>
            <a:r>
              <a:rPr lang="uk-UA" b="1" dirty="0" err="1">
                <a:solidFill>
                  <a:schemeClr val="accent1">
                    <a:lumMod val="75000"/>
                  </a:schemeClr>
                </a:solidFill>
              </a:rPr>
              <a:t>таргетова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 рекламу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4">
            <a:extLst>
              <a:ext uri="{FF2B5EF4-FFF2-40B4-BE49-F238E27FC236}">
                <a16:creationId xmlns:a16="http://schemas.microsoft.com/office/drawing/2014/main" id="{E397CD5F-B8B9-46F3-9D1A-3ADBB0946DF8}"/>
              </a:ext>
            </a:extLst>
          </p:cNvPr>
          <p:cNvSpPr txBox="1">
            <a:spLocks/>
          </p:cNvSpPr>
          <p:nvPr/>
        </p:nvSpPr>
        <p:spPr>
          <a:xfrm>
            <a:off x="301752" y="1628800"/>
            <a:ext cx="8496944" cy="422979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Назва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реклами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(проблема, легенда,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безкоштовний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продукт).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Фото (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відео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рекламного продукту (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демонстрація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ефект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візуалізація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красивий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контент).</a:t>
            </a:r>
          </a:p>
          <a:p>
            <a:pPr>
              <a:buFont typeface="Wingdings" pitchFamily="2" charset="2"/>
              <a:buChar char="v"/>
            </a:pPr>
            <a:r>
              <a:rPr lang="uk-U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екст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реклами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продовження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легенди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проблеми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заклик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асортимент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ціни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акції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Font typeface="Wingdings" pitchFamily="2" charset="2"/>
              <a:buChar char="v"/>
            </a:pPr>
            <a:r>
              <a:rPr lang="uk-U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ерехід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посадочну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сторінку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(сайт,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торгова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сторінка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паблік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блог).</a:t>
            </a:r>
          </a:p>
          <a:p>
            <a:pPr>
              <a:buFont typeface="Wingdings" pitchFamily="2" charset="2"/>
              <a:buChar char="v"/>
            </a:pPr>
            <a:r>
              <a:rPr lang="uk-U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Рекламний бюджет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(об*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єм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розподіл, термін оплати)</a:t>
            </a:r>
          </a:p>
          <a:p>
            <a:pPr marL="0" indent="0" algn="ctr">
              <a:buNone/>
            </a:pPr>
            <a:r>
              <a:rPr lang="uk-UA" sz="25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5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еред</a:t>
            </a:r>
            <a:r>
              <a:rPr lang="ru-RU" sz="25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запуском </a:t>
            </a:r>
            <a:r>
              <a:rPr lang="ru-RU" sz="25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таргет-реклами</a:t>
            </a:r>
            <a:r>
              <a:rPr lang="ru-RU" sz="25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оформіть</a:t>
            </a:r>
            <a:r>
              <a:rPr lang="ru-RU" sz="25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контент!</a:t>
            </a:r>
          </a:p>
          <a:p>
            <a:pPr>
              <a:buFont typeface="Wingdings" pitchFamily="2" charset="2"/>
              <a:buChar char="v"/>
            </a:pPr>
            <a:endParaRPr lang="ru-RU" sz="25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04179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B189F8-5731-486D-87DD-91200F855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Де взяти контент для </a:t>
            </a:r>
            <a:r>
              <a:rPr lang="uk-UA" b="1" dirty="0" err="1">
                <a:solidFill>
                  <a:schemeClr val="accent1">
                    <a:lumMod val="75000"/>
                  </a:schemeClr>
                </a:solidFill>
              </a:rPr>
              <a:t>таргет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-реклами?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4">
            <a:extLst>
              <a:ext uri="{FF2B5EF4-FFF2-40B4-BE49-F238E27FC236}">
                <a16:creationId xmlns:a16="http://schemas.microsoft.com/office/drawing/2014/main" id="{38CBC567-20B6-4F69-8581-9539BD0C9DDE}"/>
              </a:ext>
            </a:extLst>
          </p:cNvPr>
          <p:cNvSpPr txBox="1">
            <a:spLocks/>
          </p:cNvSpPr>
          <p:nvPr/>
        </p:nvSpPr>
        <p:spPr>
          <a:xfrm>
            <a:off x="301752" y="1628800"/>
            <a:ext cx="8496944" cy="422979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uk-U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Дозволяється використовувати фото з інтернету та купити (замовити) індивідуальне фото</a:t>
            </a:r>
          </a:p>
          <a:p>
            <a:pPr>
              <a:buFont typeface="Wingdings" pitchFamily="2" charset="2"/>
              <a:buChar char="v"/>
            </a:pPr>
            <a:r>
              <a:rPr lang="uk-U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Текст також можна використовувати з інтернету (бажано з зазначенням автора) або замовити </a:t>
            </a:r>
            <a:r>
              <a:rPr lang="uk-U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копірайтеру</a:t>
            </a:r>
            <a:r>
              <a:rPr lang="uk-U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ексклюзивний текст.</a:t>
            </a:r>
          </a:p>
          <a:p>
            <a:pPr>
              <a:buFont typeface="Wingdings" pitchFamily="2" charset="2"/>
              <a:buChar char="v"/>
            </a:pPr>
            <a:endParaRPr lang="ru-RU" sz="25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uk-UA" sz="2800" dirty="0">
                <a:highlight>
                  <a:srgbClr val="C0C0C0"/>
                </a:highlight>
              </a:rPr>
              <a:t>Бюджет </a:t>
            </a:r>
            <a:r>
              <a:rPr lang="uk-UA" sz="2800" dirty="0" err="1">
                <a:highlight>
                  <a:srgbClr val="C0C0C0"/>
                </a:highlight>
              </a:rPr>
              <a:t>таргету</a:t>
            </a:r>
            <a:r>
              <a:rPr lang="uk-UA" sz="2800" dirty="0">
                <a:highlight>
                  <a:srgbClr val="C0C0C0"/>
                </a:highlight>
              </a:rPr>
              <a:t> 100</a:t>
            </a:r>
            <a:r>
              <a:rPr lang="en-US" sz="2800" dirty="0">
                <a:highlight>
                  <a:srgbClr val="C0C0C0"/>
                </a:highlight>
              </a:rPr>
              <a:t> $</a:t>
            </a:r>
            <a:r>
              <a:rPr lang="uk-UA" sz="2800" dirty="0">
                <a:highlight>
                  <a:srgbClr val="C0C0C0"/>
                </a:highlight>
              </a:rPr>
              <a:t> </a:t>
            </a:r>
            <a:r>
              <a:rPr lang="uk-UA" sz="2800" dirty="0"/>
              <a:t>- ви платите 5</a:t>
            </a:r>
            <a:r>
              <a:rPr lang="en-US" sz="2800" dirty="0"/>
              <a:t> $</a:t>
            </a:r>
            <a:r>
              <a:rPr lang="uk-UA" sz="2800" dirty="0"/>
              <a:t> за текст </a:t>
            </a:r>
            <a:r>
              <a:rPr lang="uk-UA" sz="2800" dirty="0" err="1"/>
              <a:t>копірайтеру</a:t>
            </a:r>
            <a:r>
              <a:rPr lang="uk-UA" sz="2800" dirty="0"/>
              <a:t> і 5</a:t>
            </a:r>
            <a:r>
              <a:rPr lang="en-US" sz="2800" dirty="0"/>
              <a:t>$</a:t>
            </a:r>
            <a:r>
              <a:rPr lang="uk-UA" sz="2800" dirty="0"/>
              <a:t> за фото = отримуєте </a:t>
            </a:r>
            <a:r>
              <a:rPr lang="uk-UA" sz="2800" dirty="0">
                <a:highlight>
                  <a:srgbClr val="FFFF00"/>
                </a:highlight>
              </a:rPr>
              <a:t>90</a:t>
            </a:r>
            <a:r>
              <a:rPr lang="en-US" sz="2800" dirty="0">
                <a:highlight>
                  <a:srgbClr val="FFFF00"/>
                </a:highlight>
              </a:rPr>
              <a:t> $</a:t>
            </a:r>
            <a:r>
              <a:rPr lang="uk-UA" sz="2800" dirty="0"/>
              <a:t> за налаштування реклами.</a:t>
            </a:r>
          </a:p>
          <a:p>
            <a:pPr algn="just">
              <a:buFont typeface="Wingdings" pitchFamily="2" charset="2"/>
              <a:buChar char="v"/>
            </a:pPr>
            <a:r>
              <a:rPr lang="uk-UA" sz="2800" dirty="0"/>
              <a:t>Для ефективного налаштування зробити опитування </a:t>
            </a:r>
            <a:r>
              <a:rPr lang="uk-UA" sz="2800"/>
              <a:t>власнику бізнеса.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1577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8D8148-B04C-21F7-A432-FB29293F1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/>
          <a:stretch/>
        </p:blipFill>
        <p:spPr>
          <a:xfrm>
            <a:off x="0" y="1052736"/>
            <a:ext cx="894131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98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CC6815-CB3B-4DD3-B6A9-C6BAD7FC51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" r="39067" b="3750"/>
          <a:stretch/>
        </p:blipFill>
        <p:spPr>
          <a:xfrm>
            <a:off x="899592" y="113055"/>
            <a:ext cx="7632849" cy="554461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FCFEAAB-8AB4-4C21-8652-A7BD08BD7955}"/>
              </a:ext>
            </a:extLst>
          </p:cNvPr>
          <p:cNvSpPr/>
          <p:nvPr/>
        </p:nvSpPr>
        <p:spPr>
          <a:xfrm>
            <a:off x="1547664" y="5787613"/>
            <a:ext cx="6480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highlight>
                  <a:srgbClr val="FFFF00"/>
                </a:highlight>
              </a:rPr>
              <a:t>Таргет</a:t>
            </a:r>
            <a:r>
              <a:rPr lang="ru-RU" dirty="0">
                <a:highlight>
                  <a:srgbClr val="FFFF00"/>
                </a:highlight>
              </a:rPr>
              <a:t>-реклама – </a:t>
            </a:r>
            <a:r>
              <a:rPr lang="ru-RU" dirty="0" err="1">
                <a:highlight>
                  <a:srgbClr val="FFFF00"/>
                </a:highlight>
              </a:rPr>
              <a:t>це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гіпотиза</a:t>
            </a:r>
            <a:r>
              <a:rPr lang="ru-RU" dirty="0">
                <a:highlight>
                  <a:srgbClr val="FFFF00"/>
                </a:highlight>
              </a:rPr>
              <a:t>, </a:t>
            </a:r>
            <a:r>
              <a:rPr lang="ru-RU" dirty="0" err="1">
                <a:highlight>
                  <a:srgbClr val="FFFF00"/>
                </a:highlight>
              </a:rPr>
              <a:t>важливо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мати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близько</a:t>
            </a:r>
            <a:r>
              <a:rPr lang="ru-RU" dirty="0">
                <a:highlight>
                  <a:srgbClr val="FFFF00"/>
                </a:highlight>
              </a:rPr>
              <a:t> 2-5 </a:t>
            </a:r>
            <a:r>
              <a:rPr lang="ru-RU" dirty="0" err="1">
                <a:highlight>
                  <a:srgbClr val="FFFF00"/>
                </a:highlight>
              </a:rPr>
              <a:t>варіантів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uk-UA" dirty="0">
                <a:highlight>
                  <a:srgbClr val="FFFF00"/>
                </a:highlight>
              </a:rPr>
              <a:t>р</a:t>
            </a:r>
            <a:r>
              <a:rPr lang="ru-RU" dirty="0" err="1">
                <a:highlight>
                  <a:srgbClr val="FFFF00"/>
                </a:highlight>
              </a:rPr>
              <a:t>екламного</a:t>
            </a:r>
            <a:r>
              <a:rPr lang="ru-RU" dirty="0">
                <a:highlight>
                  <a:srgbClr val="FFFF00"/>
                </a:highlight>
              </a:rPr>
              <a:t> тексту для </a:t>
            </a:r>
            <a:r>
              <a:rPr lang="ru-RU" dirty="0" err="1">
                <a:highlight>
                  <a:srgbClr val="FFFF00"/>
                </a:highlight>
              </a:rPr>
              <a:t>пошуку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найефективнішої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реклами</a:t>
            </a:r>
            <a:r>
              <a:rPr lang="ru-RU" dirty="0">
                <a:highlight>
                  <a:srgbClr val="FFFF00"/>
                </a:highligh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9578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2E6487-04C9-476C-A174-A9801FE35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17" y="1340768"/>
            <a:ext cx="6419056" cy="4525963"/>
          </a:xfrm>
        </p:spPr>
        <p:txBody>
          <a:bodyPr>
            <a:normAutofit/>
          </a:bodyPr>
          <a:lstStyle/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Таргетинг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запускається для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цілової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аудтиторії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ознаки якої визначаємо при створенні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таргет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-реклами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зацікавлених користувачів з метою ефективної реклами та отримання результату використовуємо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ретаргетинг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b="1" dirty="0" err="1">
                <a:solidFill>
                  <a:srgbClr val="B029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Ретаргетинг</a:t>
            </a:r>
            <a:r>
              <a:rPr lang="uk-UA" b="1" dirty="0">
                <a:solidFill>
                  <a:srgbClr val="B029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онлайн-реклама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користувачам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взаємодіяли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сайтом,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мобільним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рекламодавця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мережах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A3DD7F-AC6B-B709-8FE7-025B478AA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852936"/>
            <a:ext cx="386056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2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14E7B645-9C2D-405E-B73C-7FEB6ADC6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8639"/>
            <a:ext cx="3152360" cy="6344373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4A3582-DED7-F32D-73AB-DD978854B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56813"/>
            <a:ext cx="3182100" cy="634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04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676AE6-3E9C-4873-A36F-34359432E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6120"/>
            <a:ext cx="5688632" cy="632576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071D37-BAA5-4240-9F79-771402766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62522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Як обрати «</a:t>
            </a:r>
            <a:r>
              <a:rPr lang="ru-RU" b="0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Закупочный тип»</a:t>
            </a:r>
            <a:br>
              <a:rPr lang="ru-RU" b="0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</a:br>
            <a:r>
              <a:rPr lang="uk-UA" dirty="0"/>
              <a:t> </a:t>
            </a: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7F6CD482-EC9E-4239-AC85-E131887A00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170712"/>
              </p:ext>
            </p:extLst>
          </p:nvPr>
        </p:nvGraphicFramePr>
        <p:xfrm>
          <a:off x="287524" y="782600"/>
          <a:ext cx="8568952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val="1015224598"/>
                    </a:ext>
                  </a:extLst>
                </a:gridCol>
                <a:gridCol w="4464496">
                  <a:extLst>
                    <a:ext uri="{9D8B030D-6E8A-4147-A177-3AD203B41FA5}">
                      <a16:colId xmlns:a16="http://schemas.microsoft.com/office/drawing/2014/main" val="2369600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Закупочный тип «Аукцион».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601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err="1"/>
                        <a:t>Доступність</a:t>
                      </a:r>
                      <a:r>
                        <a:rPr lang="ru-RU" sz="1400" dirty="0"/>
                        <a:t>: </a:t>
                      </a:r>
                      <a:r>
                        <a:rPr lang="ru-RU" sz="1400" dirty="0" err="1"/>
                        <a:t>Усі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рекламодавці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Управління</a:t>
                      </a:r>
                      <a:r>
                        <a:rPr lang="ru-RU" sz="1400" dirty="0"/>
                        <a:t> частотою показу </a:t>
                      </a:r>
                      <a:r>
                        <a:rPr lang="ru-RU" sz="1400" dirty="0" err="1"/>
                        <a:t>Управління</a:t>
                      </a:r>
                      <a:r>
                        <a:rPr lang="ru-RU" sz="1400" dirty="0"/>
                        <a:t> частотою показу доступно </a:t>
                      </a:r>
                      <a:r>
                        <a:rPr lang="ru-RU" sz="1400" dirty="0" err="1"/>
                        <a:t>тільки</a:t>
                      </a:r>
                      <a:r>
                        <a:rPr lang="ru-RU" sz="1400" dirty="0"/>
                        <a:t> при </a:t>
                      </a:r>
                      <a:r>
                        <a:rPr lang="ru-RU" sz="1400" dirty="0" err="1"/>
                        <a:t>виборі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цілей</a:t>
                      </a:r>
                      <a:r>
                        <a:rPr lang="ru-RU" sz="1400" dirty="0"/>
                        <a:t> "</a:t>
                      </a:r>
                      <a:r>
                        <a:rPr lang="ru-RU" sz="1400" dirty="0" err="1"/>
                        <a:t>Охоплення</a:t>
                      </a:r>
                      <a:r>
                        <a:rPr lang="ru-RU" sz="1400" dirty="0"/>
                        <a:t>" і "</a:t>
                      </a:r>
                      <a:r>
                        <a:rPr lang="ru-RU" sz="1400" dirty="0" err="1"/>
                        <a:t>Впізнанність</a:t>
                      </a:r>
                      <a:r>
                        <a:rPr lang="ru-RU" sz="1400" dirty="0"/>
                        <a:t> бренду". </a:t>
                      </a:r>
                    </a:p>
                    <a:p>
                      <a:r>
                        <a:rPr lang="ru-RU" sz="1400" dirty="0" err="1"/>
                        <a:t>Управління</a:t>
                      </a:r>
                      <a:r>
                        <a:rPr lang="ru-RU" sz="1400" dirty="0"/>
                        <a:t> показом. </a:t>
                      </a:r>
                      <a:r>
                        <a:rPr lang="ru-RU" sz="1400" dirty="0" err="1"/>
                        <a:t>Тільки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стандартний</a:t>
                      </a:r>
                      <a:r>
                        <a:rPr lang="ru-RU" sz="1400" dirty="0"/>
                        <a:t> показ - </a:t>
                      </a:r>
                      <a:r>
                        <a:rPr lang="en-US" sz="1400" dirty="0"/>
                        <a:t>Facebook </a:t>
                      </a:r>
                      <a:r>
                        <a:rPr lang="ru-RU" sz="1400" dirty="0"/>
                        <a:t>автоматично </a:t>
                      </a:r>
                      <a:r>
                        <a:rPr lang="ru-RU" sz="1400" dirty="0" err="1"/>
                        <a:t>виявить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найрезультативнішу</a:t>
                      </a:r>
                      <a:r>
                        <a:rPr lang="ru-RU" sz="1400" dirty="0"/>
                        <a:t> рекламу і </a:t>
                      </a:r>
                      <a:r>
                        <a:rPr lang="ru-RU" sz="1400" dirty="0" err="1"/>
                        <a:t>показуватиме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цю</a:t>
                      </a:r>
                      <a:r>
                        <a:rPr lang="ru-RU" sz="1400" dirty="0"/>
                        <a:t> рекламу </a:t>
                      </a:r>
                      <a:r>
                        <a:rPr lang="ru-RU" sz="1400" dirty="0" err="1"/>
                        <a:t>частіше</a:t>
                      </a:r>
                      <a:r>
                        <a:rPr lang="ru-RU" sz="1400" dirty="0"/>
                        <a:t> за </a:t>
                      </a:r>
                      <a:r>
                        <a:rPr lang="ru-RU" sz="1400" dirty="0" err="1"/>
                        <a:t>інших</a:t>
                      </a:r>
                      <a:r>
                        <a:rPr lang="ru-RU" sz="1400" dirty="0"/>
                        <a:t> в </a:t>
                      </a:r>
                      <a:r>
                        <a:rPr lang="ru-RU" sz="1400" dirty="0" err="1"/>
                        <a:t>групі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оголошень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Прогнозованість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Прогнозувати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можна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тільки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охоплення</a:t>
                      </a:r>
                      <a:r>
                        <a:rPr lang="ru-RU" sz="1400" dirty="0"/>
                        <a:t> за день. </a:t>
                      </a:r>
                      <a:r>
                        <a:rPr lang="ru-RU" sz="1400" dirty="0" err="1"/>
                        <a:t>Розцінки</a:t>
                      </a:r>
                      <a:r>
                        <a:rPr lang="ru-RU" sz="1400" dirty="0"/>
                        <a:t>. В </a:t>
                      </a:r>
                      <a:r>
                        <a:rPr lang="ru-RU" sz="1400" dirty="0" err="1"/>
                        <a:t>ході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аукціону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розцінки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можуть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мінятися</a:t>
                      </a:r>
                      <a:r>
                        <a:rPr lang="ru-RU" sz="1400" dirty="0"/>
                        <a:t>. У </a:t>
                      </a:r>
                      <a:r>
                        <a:rPr lang="ru-RU" sz="1400" dirty="0" err="1"/>
                        <a:t>аукціоні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бере</a:t>
                      </a:r>
                      <a:r>
                        <a:rPr lang="ru-RU" sz="1400" dirty="0"/>
                        <a:t> участь ваша ставка. </a:t>
                      </a:r>
                      <a:r>
                        <a:rPr lang="ru-RU" sz="1400" dirty="0" err="1"/>
                        <a:t>Графік</a:t>
                      </a:r>
                      <a:r>
                        <a:rPr lang="ru-RU" sz="1400" dirty="0"/>
                        <a:t>. Ви можете </a:t>
                      </a:r>
                      <a:r>
                        <a:rPr lang="ru-RU" sz="1400" dirty="0" err="1"/>
                        <a:t>запланувати</a:t>
                      </a:r>
                      <a:r>
                        <a:rPr lang="ru-RU" sz="1400" dirty="0"/>
                        <a:t> показ </a:t>
                      </a:r>
                      <a:r>
                        <a:rPr lang="ru-RU" sz="1400" dirty="0" err="1"/>
                        <a:t>реклами</a:t>
                      </a:r>
                      <a:r>
                        <a:rPr lang="ru-RU" sz="1400" dirty="0"/>
                        <a:t> в </a:t>
                      </a:r>
                      <a:r>
                        <a:rPr lang="ru-RU" sz="1400" dirty="0" err="1"/>
                        <a:t>різний</a:t>
                      </a:r>
                      <a:r>
                        <a:rPr lang="ru-RU" sz="1400" dirty="0"/>
                        <a:t> час </a:t>
                      </a:r>
                      <a:r>
                        <a:rPr lang="ru-RU" sz="1400" dirty="0" err="1"/>
                        <a:t>доби</a:t>
                      </a:r>
                      <a:r>
                        <a:rPr lang="ru-RU" sz="1400" dirty="0"/>
                        <a:t> і в </a:t>
                      </a:r>
                      <a:r>
                        <a:rPr lang="ru-RU" sz="1400" dirty="0" err="1"/>
                        <a:t>різні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дні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тижня</a:t>
                      </a:r>
                      <a:r>
                        <a:rPr lang="ru-RU" sz="1400" dirty="0"/>
                        <a:t>. </a:t>
                      </a:r>
                    </a:p>
                    <a:p>
                      <a:r>
                        <a:rPr lang="ru-RU" sz="1400" dirty="0" err="1"/>
                        <a:t>Оптимізація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Оптимізація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виконується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тільки</a:t>
                      </a:r>
                      <a:r>
                        <a:rPr lang="ru-RU" sz="1400" dirty="0"/>
                        <a:t> для мети (</a:t>
                      </a:r>
                      <a:r>
                        <a:rPr lang="ru-RU" sz="1400" dirty="0" err="1"/>
                        <a:t>наприклад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впізнанності</a:t>
                      </a:r>
                      <a:r>
                        <a:rPr lang="ru-RU" sz="1400" dirty="0"/>
                        <a:t> бренду). Таргетинг: </a:t>
                      </a:r>
                      <a:r>
                        <a:rPr lang="ru-RU" sz="1400" dirty="0" err="1"/>
                        <a:t>Можна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настроїти</a:t>
                      </a:r>
                      <a:r>
                        <a:rPr lang="ru-RU" sz="1400" dirty="0"/>
                        <a:t> таргетинг на </a:t>
                      </a:r>
                      <a:r>
                        <a:rPr lang="ru-RU" sz="1400" dirty="0" err="1"/>
                        <a:t>декілька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країн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Підходить</a:t>
                      </a:r>
                      <a:r>
                        <a:rPr lang="ru-RU" sz="1400" dirty="0"/>
                        <a:t> для невеликих </a:t>
                      </a:r>
                      <a:r>
                        <a:rPr lang="ru-RU" sz="1400" dirty="0" err="1"/>
                        <a:t>аудиторій</a:t>
                      </a:r>
                      <a:r>
                        <a:rPr lang="ru-RU" sz="1400" dirty="0"/>
                        <a:t> і </a:t>
                      </a:r>
                      <a:r>
                        <a:rPr lang="ru-RU" sz="1400" dirty="0" err="1"/>
                        <a:t>дозволяє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виключити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динамічні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аудиторії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Цілі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Усі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цілі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Місце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розміщення</a:t>
                      </a:r>
                      <a:r>
                        <a:rPr lang="ru-RU" sz="1400" dirty="0"/>
                        <a:t> : </a:t>
                      </a:r>
                      <a:r>
                        <a:rPr lang="ru-RU" sz="1400" dirty="0" err="1"/>
                        <a:t>Усі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доступні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місця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розміщення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залежно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від</a:t>
                      </a:r>
                      <a:r>
                        <a:rPr lang="ru-RU" sz="1400" dirty="0"/>
                        <a:t> мети </a:t>
                      </a:r>
                      <a:r>
                        <a:rPr lang="ru-RU" sz="1400" dirty="0" err="1"/>
                        <a:t>кампанії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Оформлення</a:t>
                      </a:r>
                      <a:r>
                        <a:rPr lang="ru-RU" sz="1400" dirty="0"/>
                        <a:t>: </a:t>
                      </a:r>
                      <a:r>
                        <a:rPr lang="ru-RU" sz="1400" dirty="0" err="1"/>
                        <a:t>Усі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доступні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формати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залежно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від</a:t>
                      </a:r>
                      <a:r>
                        <a:rPr lang="ru-RU" sz="1400" dirty="0"/>
                        <a:t> мети </a:t>
                      </a:r>
                      <a:r>
                        <a:rPr lang="ru-RU" sz="1400" dirty="0" err="1"/>
                        <a:t>кампанії</a:t>
                      </a:r>
                      <a:r>
                        <a:rPr lang="ru-RU" sz="14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/>
                        <a:t>Доступність</a:t>
                      </a:r>
                      <a:r>
                        <a:rPr lang="ru-RU" sz="1400" dirty="0"/>
                        <a:t>: </a:t>
                      </a:r>
                      <a:r>
                        <a:rPr lang="ru-RU" sz="1400" dirty="0" err="1"/>
                        <a:t>Обмежений</a:t>
                      </a:r>
                      <a:r>
                        <a:rPr lang="ru-RU" sz="1400" dirty="0"/>
                        <a:t> доступ. </a:t>
                      </a:r>
                      <a:r>
                        <a:rPr lang="ru-RU" sz="1400" dirty="0" err="1"/>
                        <a:t>Детальніше</a:t>
                      </a:r>
                      <a:r>
                        <a:rPr lang="ru-RU" sz="1400" dirty="0"/>
                        <a:t> про те, для кого </a:t>
                      </a:r>
                      <a:r>
                        <a:rPr lang="ru-RU" sz="1400" dirty="0" err="1"/>
                        <a:t>призначений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закупівельний</a:t>
                      </a:r>
                      <a:r>
                        <a:rPr lang="ru-RU" sz="1400" dirty="0"/>
                        <a:t> тип "</a:t>
                      </a:r>
                      <a:r>
                        <a:rPr lang="ru-RU" sz="1400" dirty="0" err="1"/>
                        <a:t>Охоплення</a:t>
                      </a:r>
                      <a:r>
                        <a:rPr lang="ru-RU" sz="1400" dirty="0"/>
                        <a:t> і частота". </a:t>
                      </a:r>
                      <a:r>
                        <a:rPr lang="ru-RU" sz="1400" dirty="0" err="1"/>
                        <a:t>Управління</a:t>
                      </a:r>
                      <a:r>
                        <a:rPr lang="ru-RU" sz="1400" dirty="0"/>
                        <a:t> частотою показу </a:t>
                      </a:r>
                      <a:r>
                        <a:rPr lang="ru-RU" sz="1400" dirty="0" err="1"/>
                        <a:t>Можна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задати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обмеження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частоти</a:t>
                      </a:r>
                      <a:r>
                        <a:rPr lang="ru-RU" sz="1400" dirty="0"/>
                        <a:t> показу для будь-</a:t>
                      </a:r>
                      <a:r>
                        <a:rPr lang="ru-RU" sz="1400" dirty="0" err="1"/>
                        <a:t>якого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тимчасового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інтервалу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Наприклад</a:t>
                      </a:r>
                      <a:r>
                        <a:rPr lang="ru-RU" sz="1400" dirty="0"/>
                        <a:t>, 5 </a:t>
                      </a:r>
                      <a:r>
                        <a:rPr lang="ru-RU" sz="1400" dirty="0" err="1"/>
                        <a:t>показів</a:t>
                      </a:r>
                      <a:r>
                        <a:rPr lang="ru-RU" sz="1400" dirty="0"/>
                        <a:t> за 3 </a:t>
                      </a:r>
                      <a:r>
                        <a:rPr lang="ru-RU" sz="1400" dirty="0" err="1"/>
                        <a:t>дні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Управління</a:t>
                      </a:r>
                      <a:r>
                        <a:rPr lang="ru-RU" sz="1400" dirty="0"/>
                        <a:t> показом </a:t>
                      </a:r>
                      <a:r>
                        <a:rPr lang="ru-RU" sz="1400" dirty="0" err="1"/>
                        <a:t>Стандартний</a:t>
                      </a:r>
                      <a:r>
                        <a:rPr lang="ru-RU" sz="1400" dirty="0"/>
                        <a:t> і </a:t>
                      </a:r>
                      <a:r>
                        <a:rPr lang="ru-RU" sz="1400" dirty="0" err="1"/>
                        <a:t>послідовний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або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запланований</a:t>
                      </a:r>
                      <a:r>
                        <a:rPr lang="ru-RU" sz="1400" dirty="0"/>
                        <a:t> показ, </a:t>
                      </a:r>
                      <a:r>
                        <a:rPr lang="ru-RU" sz="1400" dirty="0" err="1"/>
                        <a:t>який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дозволяє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задати</a:t>
                      </a:r>
                      <a:r>
                        <a:rPr lang="ru-RU" sz="1400" dirty="0"/>
                        <a:t> порядок </a:t>
                      </a:r>
                      <a:r>
                        <a:rPr lang="ru-RU" sz="1400" dirty="0" err="1"/>
                        <a:t>або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дати</a:t>
                      </a:r>
                      <a:r>
                        <a:rPr lang="ru-RU" sz="1400" dirty="0"/>
                        <a:t> показу </a:t>
                      </a:r>
                      <a:r>
                        <a:rPr lang="ru-RU" sz="1400" dirty="0" err="1"/>
                        <a:t>реклами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Прогнозованість</a:t>
                      </a:r>
                      <a:r>
                        <a:rPr lang="ru-RU" sz="1400" dirty="0"/>
                        <a:t>. Перед </a:t>
                      </a:r>
                      <a:r>
                        <a:rPr lang="ru-RU" sz="1400" dirty="0" err="1"/>
                        <a:t>купівлею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можна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прогнозувати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охоплення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розподіл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частоти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витрати</a:t>
                      </a:r>
                      <a:r>
                        <a:rPr lang="ru-RU" sz="1400" dirty="0"/>
                        <a:t> за день і </a:t>
                      </a:r>
                      <a:r>
                        <a:rPr lang="ru-RU" sz="1400" dirty="0" err="1"/>
                        <a:t>розподіл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місць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розміщення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Розцінки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Після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розміщення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замовлення</a:t>
                      </a:r>
                      <a:r>
                        <a:rPr lang="ru-RU" sz="1400" dirty="0"/>
                        <a:t> ставу CPM за </a:t>
                      </a:r>
                      <a:r>
                        <a:rPr lang="ru-RU" sz="1400" dirty="0" err="1"/>
                        <a:t>покази</a:t>
                      </a:r>
                      <a:r>
                        <a:rPr lang="ru-RU" sz="1400" dirty="0"/>
                        <a:t> не </a:t>
                      </a:r>
                      <a:r>
                        <a:rPr lang="ru-RU" sz="1400" dirty="0" err="1"/>
                        <a:t>зміниться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якщо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ви</a:t>
                      </a:r>
                      <a:r>
                        <a:rPr lang="ru-RU" sz="1400" dirty="0"/>
                        <a:t> не </a:t>
                      </a:r>
                      <a:r>
                        <a:rPr lang="ru-RU" sz="1400" dirty="0" err="1"/>
                        <a:t>призупините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кампанію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Графік</a:t>
                      </a:r>
                      <a:r>
                        <a:rPr lang="ru-RU" sz="1400" dirty="0"/>
                        <a:t>. Ви можете </a:t>
                      </a:r>
                      <a:r>
                        <a:rPr lang="ru-RU" sz="1400" dirty="0" err="1"/>
                        <a:t>запланувати</a:t>
                      </a:r>
                      <a:r>
                        <a:rPr lang="ru-RU" sz="1400" dirty="0"/>
                        <a:t> показ </a:t>
                      </a:r>
                      <a:r>
                        <a:rPr lang="ru-RU" sz="1400" dirty="0" err="1"/>
                        <a:t>реклами</a:t>
                      </a:r>
                      <a:r>
                        <a:rPr lang="ru-RU" sz="1400" dirty="0"/>
                        <a:t> в </a:t>
                      </a:r>
                      <a:r>
                        <a:rPr lang="ru-RU" sz="1400" dirty="0" err="1"/>
                        <a:t>певний</a:t>
                      </a:r>
                      <a:r>
                        <a:rPr lang="ru-RU" sz="1400" dirty="0"/>
                        <a:t> час </a:t>
                      </a:r>
                      <a:r>
                        <a:rPr lang="ru-RU" sz="1400" dirty="0" err="1"/>
                        <a:t>доби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Вибрати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певні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дні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тижня</a:t>
                      </a:r>
                      <a:r>
                        <a:rPr lang="ru-RU" sz="1400" dirty="0"/>
                        <a:t> не </a:t>
                      </a:r>
                      <a:r>
                        <a:rPr lang="ru-RU" sz="1400" dirty="0" err="1"/>
                        <a:t>можна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Оптимізація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Спочатку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виконується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оптимізація</a:t>
                      </a:r>
                      <a:r>
                        <a:rPr lang="ru-RU" sz="1400" dirty="0"/>
                        <a:t> для </a:t>
                      </a:r>
                      <a:r>
                        <a:rPr lang="ru-RU" sz="1400" dirty="0" err="1"/>
                        <a:t>охоплення</a:t>
                      </a:r>
                      <a:r>
                        <a:rPr lang="ru-RU" sz="1400" dirty="0"/>
                        <a:t>, а </a:t>
                      </a:r>
                      <a:r>
                        <a:rPr lang="ru-RU" sz="1400" dirty="0" err="1"/>
                        <a:t>потім</a:t>
                      </a:r>
                      <a:r>
                        <a:rPr lang="ru-RU" sz="1400" dirty="0"/>
                        <a:t> - для </a:t>
                      </a:r>
                      <a:r>
                        <a:rPr lang="ru-RU" sz="1400" dirty="0" err="1"/>
                        <a:t>вибраної</a:t>
                      </a:r>
                      <a:r>
                        <a:rPr lang="ru-RU" sz="1400" dirty="0"/>
                        <a:t> мети </a:t>
                      </a:r>
                      <a:r>
                        <a:rPr lang="ru-RU" sz="1400" dirty="0" err="1"/>
                        <a:t>кампанії</a:t>
                      </a:r>
                      <a:r>
                        <a:rPr lang="ru-RU" sz="1400" dirty="0"/>
                        <a:t>. Таргетинг: </a:t>
                      </a:r>
                      <a:r>
                        <a:rPr lang="ru-RU" sz="1400" dirty="0" err="1"/>
                        <a:t>Тільки</a:t>
                      </a:r>
                      <a:r>
                        <a:rPr lang="ru-RU" sz="1400" dirty="0"/>
                        <a:t> на одну </a:t>
                      </a:r>
                      <a:r>
                        <a:rPr lang="ru-RU" sz="1400" dirty="0" err="1"/>
                        <a:t>країну</a:t>
                      </a:r>
                      <a:r>
                        <a:rPr lang="ru-RU" sz="1400" dirty="0"/>
                        <a:t> за раз і </a:t>
                      </a:r>
                      <a:r>
                        <a:rPr lang="ru-RU" sz="1400" dirty="0" err="1"/>
                        <a:t>аудиторію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мінімум</a:t>
                      </a:r>
                      <a:r>
                        <a:rPr lang="ru-RU" sz="1400" dirty="0"/>
                        <a:t> в 200 000 </a:t>
                      </a:r>
                      <a:r>
                        <a:rPr lang="ru-RU" sz="1400" dirty="0" err="1"/>
                        <a:t>чоловік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Виключити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динамічні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аудиторії</a:t>
                      </a:r>
                      <a:r>
                        <a:rPr lang="ru-RU" sz="1400" dirty="0"/>
                        <a:t> не </a:t>
                      </a:r>
                      <a:r>
                        <a:rPr lang="ru-RU" sz="1400" dirty="0" err="1"/>
                        <a:t>можна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Цілі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Впізнанність</a:t>
                      </a:r>
                      <a:r>
                        <a:rPr lang="ru-RU" sz="1400" dirty="0"/>
                        <a:t> бренду, </a:t>
                      </a:r>
                      <a:r>
                        <a:rPr lang="ru-RU" sz="1400" dirty="0" err="1"/>
                        <a:t>охоплення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трафік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залученість</a:t>
                      </a:r>
                      <a:r>
                        <a:rPr lang="ru-RU" sz="1400" dirty="0"/>
                        <a:t> для </a:t>
                      </a:r>
                      <a:r>
                        <a:rPr lang="ru-RU" sz="1400" dirty="0" err="1"/>
                        <a:t>публікації</a:t>
                      </a:r>
                      <a:r>
                        <a:rPr lang="ru-RU" sz="1400" dirty="0"/>
                        <a:t>, установки </a:t>
                      </a:r>
                      <a:r>
                        <a:rPr lang="ru-RU" sz="1400" dirty="0" err="1"/>
                        <a:t>додатка</a:t>
                      </a:r>
                      <a:r>
                        <a:rPr lang="ru-RU" sz="1400" dirty="0"/>
                        <a:t>, перегляди </a:t>
                      </a:r>
                      <a:r>
                        <a:rPr lang="ru-RU" sz="1400" dirty="0" err="1"/>
                        <a:t>відео</a:t>
                      </a:r>
                      <a:r>
                        <a:rPr lang="ru-RU" sz="1400" dirty="0"/>
                        <a:t> і </a:t>
                      </a:r>
                      <a:r>
                        <a:rPr lang="ru-RU" sz="1400" dirty="0" err="1"/>
                        <a:t>конверсії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Місце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розміщення</a:t>
                      </a:r>
                      <a:r>
                        <a:rPr lang="ru-RU" sz="1400" dirty="0"/>
                        <a:t> : </a:t>
                      </a:r>
                      <a:r>
                        <a:rPr lang="ru-RU" sz="1400" dirty="0" err="1"/>
                        <a:t>Стрічка</a:t>
                      </a:r>
                      <a:r>
                        <a:rPr lang="ru-RU" sz="1400" dirty="0"/>
                        <a:t> новин </a:t>
                      </a:r>
                      <a:r>
                        <a:rPr lang="en-US" sz="1400" dirty="0"/>
                        <a:t>Facebook, </a:t>
                      </a:r>
                      <a:r>
                        <a:rPr lang="ru-RU" sz="1400" dirty="0" err="1"/>
                        <a:t>Стрічки</a:t>
                      </a:r>
                      <a:r>
                        <a:rPr lang="ru-RU" sz="1400" dirty="0"/>
                        <a:t> новин </a:t>
                      </a:r>
                      <a:r>
                        <a:rPr lang="en-US" sz="1400" dirty="0"/>
                        <a:t>Facebook </a:t>
                      </a:r>
                      <a:r>
                        <a:rPr lang="ru-RU" sz="1400" dirty="0"/>
                        <a:t>і </a:t>
                      </a:r>
                      <a:r>
                        <a:rPr lang="en-US" sz="1400" dirty="0"/>
                        <a:t>Instagram </a:t>
                      </a:r>
                      <a:r>
                        <a:rPr lang="ru-RU" sz="1400" dirty="0" err="1"/>
                        <a:t>або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правий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стовпець</a:t>
                      </a:r>
                      <a:r>
                        <a:rPr lang="ru-RU" sz="1400" dirty="0"/>
                        <a:t> на </a:t>
                      </a:r>
                      <a:r>
                        <a:rPr lang="en-US" sz="1400" dirty="0"/>
                        <a:t>Facebook. </a:t>
                      </a:r>
                      <a:r>
                        <a:rPr lang="ru-RU" sz="1400" dirty="0" err="1"/>
                        <a:t>Оформлення</a:t>
                      </a:r>
                      <a:r>
                        <a:rPr lang="ru-RU" sz="1400" dirty="0"/>
                        <a:t>: </a:t>
                      </a:r>
                      <a:r>
                        <a:rPr lang="ru-RU" sz="1400" dirty="0" err="1"/>
                        <a:t>Усі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формати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окрім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відео</a:t>
                      </a:r>
                      <a:r>
                        <a:rPr lang="ru-RU" sz="1400" dirty="0"/>
                        <a:t> 360° і фото 360°.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59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6062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56D32C-0C98-FB32-E9E9-4008C8D02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0" y="850900"/>
            <a:ext cx="69215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3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901F9-3734-F267-7F53-838F9ED55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14" y="2996952"/>
            <a:ext cx="8766974" cy="1325563"/>
          </a:xfrm>
        </p:spPr>
        <p:txBody>
          <a:bodyPr>
            <a:normAutofit fontScale="90000"/>
          </a:bodyPr>
          <a:lstStyle/>
          <a:p>
            <a:pPr>
              <a:spcBef>
                <a:spcPts val="200"/>
              </a:spcBef>
            </a:pPr>
            <a:r>
              <a:rPr lang="ru-UA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Категорія цілей «Упізнаваність</a:t>
            </a:r>
            <a:r>
              <a:rPr lang="ru-UA" sz="180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»</a:t>
            </a:r>
            <a:r>
              <a:rPr lang="uk-UA" sz="18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uk-UA" sz="180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 стовпчику упізнаваність є дві цілі: «Охоплення» і «Впізнаваність бренду». Їх використовують, щоб якомога більше людей дізналися про компанію, послуги чи товар. Ці цілі добре підходять для запуску бренду, нової продукції або послуг. </a:t>
            </a: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«Впізнаваність бренду» 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реклама буде показуватися вибраній аудиторії максимально часто. Кожен користувач зустрічатиме рекламу в соцмережі кілька разів.</a:t>
            </a: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«Охоплення» 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за такого виду налаштування реклама буде показуватися максимальній кількості людей з вибраної аудиторіїї. При встановленні цієї цілі ви можете вказати частоту показу вашої реклами кожному окремому користувачеві.</a:t>
            </a: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800" b="1" dirty="0">
                <a:solidFill>
                  <a:srgbClr val="B029A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Категорія цілей «Розгляд»</a:t>
            </a:r>
            <a:r>
              <a:rPr lang="ru-UA" sz="1800" b="1" dirty="0">
                <a:solidFill>
                  <a:srgbClr val="B029AE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Роздивимося наступний стовпчик — «Розгляд». Він найбільший, бо містить шість цілей.</a:t>
            </a: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«Трафік» 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алгоритм Facebook перш за все буде показувати рекламу тим людям з вибраної аудиторії, які з найбільшою вірогідністю перейдуть на сайт.</a:t>
            </a: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«Взаємодія» 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підходить, якщо ви бажаєте просувати допис у Facebook або Instagram і отримати більше вподобань, поширень та коментарів.</a:t>
            </a: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«Встановлення додатку» 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ця мета в налаштуванні тригерної реклами розрахована на отримання нових завантажень додатку з App Store та Google Play Market.</a:t>
            </a: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«Перегляди відео» 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це передбачає більше переглядів відео, 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оскільки відеоконтент для Facebook у тренді, то за допомогою цієї цілі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можна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спрямовувати людей на сайт, як і за допомогою цілі «Трафік». Для цього потрібно додати кнопку та цільове посилання. </a:t>
            </a:r>
            <a:r>
              <a:rPr lang="ru-UA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3"/>
              </a:rPr>
              <a:t>Відеореклама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дешевша в результаті і завжди отримує більше взаємодії.</a:t>
            </a: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«Генерація лідів» 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ціль актуальна, якщо у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компанії 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немає сайту або цільової сторінки, але потрібно зібрати контакти користувачів. Користувачі клікають на рекламу і отримують форму, в якій залишають свої дані. Форма налаштовується в рекламному кабінеті,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дозволяє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вибрати тип даних і кількість рядків для заповнення. А за допомогою </a:t>
            </a:r>
            <a:r>
              <a:rPr lang="ru-UA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4"/>
              </a:rPr>
              <a:t>інтеграції SendPulse та Facebook Lead Ads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ліди можна відразу експортувати в адресну книгу і використовувати для розсилок.</a:t>
            </a: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«Повідомлення» 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мета підходить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для налаштування своєї таргетованої реклами, якщо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необхідно,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щоб користувачі надсилали повідомлення. Після кліку по рекламі вони потраплять до месенджеру, де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компанія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продовж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ить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з ним спілкування. Така ціль також підходить для </a:t>
            </a:r>
            <a:r>
              <a:rPr lang="ru-UA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5"/>
              </a:rPr>
              <a:t>просування чат-бота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696742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D65FA-5388-A4E4-3844-7012F08F9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44824"/>
            <a:ext cx="7886700" cy="1325563"/>
          </a:xfrm>
        </p:spPr>
        <p:txBody>
          <a:bodyPr>
            <a:noAutofit/>
          </a:bodyPr>
          <a:lstStyle/>
          <a:p>
            <a:r>
              <a:rPr lang="ru-UA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Категорія цілей «Конверсія»</a:t>
            </a:r>
            <a:br>
              <a:rPr lang="ru-UA" sz="16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Стовпчик «Конверсія» містить три варіанти цілей.</a:t>
            </a:r>
            <a:br>
              <a:rPr lang="ru-UA" sz="16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6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«Конверсія» </a:t>
            </a:r>
            <a:r>
              <a:rPr lang="ru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умовно схожа на ціль «Трафік», оскільки перенаправляє людей на сайт. Але оптимізація відбувається трохи по-іншому: алгоритм Facebook вибирає не тих, хто просто клікає та переходить за посиланнями, а тих, хто купує чи вчиняє інші цільові дії. </a:t>
            </a:r>
            <a:br>
              <a:rPr lang="ru-UA" sz="16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6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«Продажі через каталог» </a:t>
            </a:r>
            <a:r>
              <a:rPr lang="ru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для цієї цілі потрібно створити каталог товарів в обліковому записі Facebook, а потім сформувати з нього рекламні оголошення. Підходить для </a:t>
            </a:r>
            <a:r>
              <a:rPr lang="ru-UA" sz="16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2"/>
              </a:rPr>
              <a:t>ретаргетингу</a:t>
            </a:r>
            <a:r>
              <a:rPr lang="ru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коли користувачеві показуються товари з тих сторінок та категорій сайту, які він відвідував.</a:t>
            </a:r>
            <a:br>
              <a:rPr lang="ru-UA" sz="16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6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«Відвідування закладів» </a:t>
            </a:r>
            <a:r>
              <a:rPr lang="ru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налаштування таргетованої реклами з цією ціллю підійде для тих, хто просуває офлайн-бізнес. Під час запуску такої рекламної кампанії потрібно вказати адресу </a:t>
            </a:r>
            <a:r>
              <a:rPr lang="uk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фізичної </a:t>
            </a:r>
            <a:r>
              <a:rPr lang="uk-UA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точк</a:t>
            </a:r>
            <a:r>
              <a:rPr lang="uk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бізнесу </a:t>
            </a:r>
            <a:r>
              <a:rPr lang="ru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та радіус охоплення реклами. Тобто оголошення побачать ті, хто знаходиться неподалік</a:t>
            </a:r>
            <a:r>
              <a:rPr lang="uk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наприклад, </a:t>
            </a:r>
            <a:r>
              <a:rPr lang="ru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магазину чи кафе.</a:t>
            </a:r>
            <a:br>
              <a:rPr lang="ru-UA" sz="16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ru-UA" sz="1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03C566-6EFA-C860-31C4-E8673C0DB2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2" b="14989"/>
          <a:stretch/>
        </p:blipFill>
        <p:spPr>
          <a:xfrm>
            <a:off x="2267744" y="4149080"/>
            <a:ext cx="5062364" cy="24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18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5BED3A-2832-4F29-9875-E6EF801594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 b="34250"/>
          <a:stretch/>
        </p:blipFill>
        <p:spPr>
          <a:xfrm>
            <a:off x="323528" y="188640"/>
            <a:ext cx="7920880" cy="630303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38F3FB-6B1E-49DE-A26D-A021AE08381D}"/>
              </a:ext>
            </a:extLst>
          </p:cNvPr>
          <p:cNvSpPr/>
          <p:nvPr/>
        </p:nvSpPr>
        <p:spPr>
          <a:xfrm>
            <a:off x="467544" y="3445431"/>
            <a:ext cx="22322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B0080"/>
                </a:solidFill>
                <a:highlight>
                  <a:srgbClr val="FFFF00"/>
                </a:highlight>
                <a:latin typeface="Arial" panose="020B0604020202020204" pitchFamily="34" charset="0"/>
                <a:hlinkClick r:id="rId3" tooltip="Конверсія (інтернет-маркетинг)"/>
              </a:rPr>
              <a:t>Конверсія</a:t>
            </a:r>
            <a:r>
              <a:rPr lang="ru-RU" dirty="0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 в </a:t>
            </a:r>
            <a:r>
              <a:rPr lang="ru-RU" dirty="0" err="1">
                <a:solidFill>
                  <a:srgbClr val="0B0080"/>
                </a:solidFill>
                <a:highlight>
                  <a:srgbClr val="FFFF00"/>
                </a:highlight>
                <a:latin typeface="Arial" panose="020B0604020202020204" pitchFamily="34" charset="0"/>
                <a:hlinkClick r:id="rId4" tooltip="Інтернет-маркетинг"/>
              </a:rPr>
              <a:t>інтернет</a:t>
            </a:r>
            <a:r>
              <a:rPr lang="ru-RU" dirty="0">
                <a:solidFill>
                  <a:srgbClr val="0B0080"/>
                </a:solidFill>
                <a:highlight>
                  <a:srgbClr val="FFFF00"/>
                </a:highlight>
                <a:latin typeface="Arial" panose="020B0604020202020204" pitchFamily="34" charset="0"/>
                <a:hlinkClick r:id="rId4" tooltip="Інтернет-маркетинг"/>
              </a:rPr>
              <a:t>-маркетингу</a:t>
            </a:r>
            <a:r>
              <a:rPr lang="ru-RU" dirty="0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 — </a:t>
            </a:r>
            <a:r>
              <a:rPr lang="ru-RU" dirty="0" err="1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пропорція</a:t>
            </a:r>
            <a:r>
              <a:rPr lang="ru-RU" dirty="0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залежність</a:t>
            </a:r>
            <a:r>
              <a:rPr lang="ru-RU" dirty="0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числа покупок </a:t>
            </a:r>
            <a:r>
              <a:rPr lang="ru-RU" dirty="0" err="1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від</a:t>
            </a:r>
            <a:r>
              <a:rPr lang="ru-RU" dirty="0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кількості</a:t>
            </a:r>
            <a:r>
              <a:rPr lang="ru-RU" dirty="0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відвідувачів</a:t>
            </a:r>
            <a:r>
              <a:rPr lang="ru-RU" dirty="0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та </a:t>
            </a:r>
            <a:r>
              <a:rPr lang="ru-RU" dirty="0" err="1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відвідувань</a:t>
            </a:r>
            <a:r>
              <a:rPr lang="ru-RU" dirty="0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сайту.Цільова</a:t>
            </a:r>
            <a:r>
              <a:rPr lang="ru-RU" dirty="0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дія</a:t>
            </a:r>
            <a:r>
              <a:rPr lang="ru-RU" dirty="0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.</a:t>
            </a:r>
            <a:endParaRPr lang="ru-RU" b="0" i="0" dirty="0">
              <a:solidFill>
                <a:srgbClr val="202122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215E6E5-0982-467D-992B-51951251C14C}"/>
              </a:ext>
            </a:extLst>
          </p:cNvPr>
          <p:cNvSpPr/>
          <p:nvPr/>
        </p:nvSpPr>
        <p:spPr>
          <a:xfrm>
            <a:off x="4652392" y="3140968"/>
            <a:ext cx="135632" cy="152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E3597A5-8E5B-439C-90D5-ACC2F458CF7C}"/>
              </a:ext>
            </a:extLst>
          </p:cNvPr>
          <p:cNvSpPr/>
          <p:nvPr/>
        </p:nvSpPr>
        <p:spPr>
          <a:xfrm flipH="1">
            <a:off x="6372200" y="3188230"/>
            <a:ext cx="135632" cy="152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B2E371-4C52-399F-7BDD-57C617DBFE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31315"/>
            <a:ext cx="923330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40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38548-098C-C5CE-6F9B-B252C5A63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2696"/>
            <a:ext cx="7886700" cy="1325563"/>
          </a:xfrm>
        </p:spPr>
        <p:txBody>
          <a:bodyPr/>
          <a:lstStyle/>
          <a:p>
            <a:pPr algn="ctr"/>
            <a:r>
              <a:rPr lang="ru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Налаштування цільової аудиторії для якої сформовано таргетинг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2D4F8F-1D52-AAFA-46EF-EA84ED933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92896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41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3ACC4-E471-4F40-B7C7-66887E4F2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387624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Одним із дієвих методів просування та реклами у соціальних мереж є </a:t>
            </a:r>
            <a:r>
              <a:rPr lang="uk-UA" b="1" dirty="0" err="1">
                <a:solidFill>
                  <a:schemeClr val="accent1">
                    <a:lumMod val="75000"/>
                  </a:schemeClr>
                </a:solidFill>
              </a:rPr>
              <a:t>таргетинг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E90387-2351-48A0-8255-2EDD9B446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492896"/>
            <a:ext cx="5270630" cy="3083173"/>
          </a:xfrm>
        </p:spPr>
        <p:txBody>
          <a:bodyPr>
            <a:normAutofit/>
          </a:bodyPr>
          <a:lstStyle/>
          <a:p>
            <a:r>
              <a:rPr lang="uk-UA" b="1" dirty="0" err="1">
                <a:solidFill>
                  <a:schemeClr val="accent1">
                    <a:lumMod val="75000"/>
                  </a:schemeClr>
                </a:solidFill>
              </a:rPr>
              <a:t>Таргет</a:t>
            </a:r>
            <a:r>
              <a:rPr lang="uk-UA" dirty="0"/>
              <a:t>-рекламу можна налаштувати у рекламному кабінеті Фейсбук</a:t>
            </a:r>
          </a:p>
          <a:p>
            <a:r>
              <a:rPr lang="uk-UA" dirty="0"/>
              <a:t>Або просунути сторінку за допомогою активної кнопки під постами у Інстаграм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5858A7-54BD-4D00-A8C1-3337DEFB5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30" y="1556792"/>
            <a:ext cx="341840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00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510E79-0387-5492-79FF-0D5570F06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UA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Типи аудиторій в налаштуваннях таргетованої реклами</a:t>
            </a:r>
            <a:br>
              <a:rPr lang="ru-UA" sz="3200" b="1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B4BB65-E762-14F3-5024-6D925EB2BE22}"/>
              </a:ext>
            </a:extLst>
          </p:cNvPr>
          <p:cNvSpPr txBox="1"/>
          <p:nvPr/>
        </p:nvSpPr>
        <p:spPr>
          <a:xfrm>
            <a:off x="630728" y="1689945"/>
            <a:ext cx="7039694" cy="5083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Bef>
                <a:spcPts val="200"/>
              </a:spcBef>
            </a:pPr>
            <a:r>
              <a:rPr lang="ru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Розглянемо три варіанти налаштування аудиторії для таргетованої реклами: </a:t>
            </a:r>
          </a:p>
          <a:p>
            <a:pPr indent="450215" algn="just">
              <a:spcBef>
                <a:spcPts val="200"/>
              </a:spcBef>
            </a:pPr>
            <a:endParaRPr lang="ru-UA" b="1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0215" algn="just">
              <a:spcBef>
                <a:spcPts val="200"/>
              </a:spcBef>
            </a:pPr>
            <a:endParaRPr lang="ru-UA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0215" algn="just">
              <a:spcBef>
                <a:spcPts val="200"/>
              </a:spcBef>
            </a:pPr>
            <a:endParaRPr lang="ru-UA" b="1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200"/>
              </a:spcBef>
              <a:buAutoNum type="arabicPeriod"/>
            </a:pPr>
            <a:r>
              <a:rPr lang="ru-UA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А</a:t>
            </a: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удиторії за інтересами</a:t>
            </a:r>
            <a:endParaRPr lang="ru-UA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200"/>
              </a:spcBef>
              <a:buAutoNum type="arabicPeriod"/>
            </a:pPr>
            <a:r>
              <a:rPr lang="ru-UA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І</a:t>
            </a: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ндивідуальні аудиторії  </a:t>
            </a:r>
          </a:p>
          <a:p>
            <a:pPr marL="342900" indent="-342900" algn="just">
              <a:spcBef>
                <a:spcPts val="200"/>
              </a:spcBef>
              <a:buAutoNum type="arabicPeriod"/>
            </a:pPr>
            <a:r>
              <a:rPr lang="ru-UA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</a:t>
            </a: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хожі аудиторії (lookalike)</a:t>
            </a:r>
          </a:p>
          <a:p>
            <a:pPr algn="just">
              <a:spcBef>
                <a:spcPts val="200"/>
              </a:spcBef>
            </a:pPr>
            <a:endParaRPr lang="ru-UA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endParaRPr lang="ru-UA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endParaRPr lang="ru-UA" b="1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endParaRPr lang="ru-UA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r>
              <a:rPr lang="ru-UA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Взагалі, щоб створити аудиторію , неодхідно обрати відповідну функцію і зазначити параметри цільової аудиторії на яку планується запустити таргетинг, детальний таргетинг дає змогу звузити цільову аудиторію і направити реклами тільки на тих користувачів, які взаємодіяли з бізнес-сторінкою.</a:t>
            </a:r>
            <a:endParaRPr lang="ru-UA" sz="1600" b="1" i="1" dirty="0">
              <a:solidFill>
                <a:srgbClr val="243F60"/>
              </a:solidFill>
              <a:effectLst/>
              <a:latin typeface="Cambria" panose="020405030504060302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A6DA4E-8EE6-D14A-690B-1A4C2405A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575" y="2276872"/>
            <a:ext cx="39751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818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3938F4-FA6A-6986-12C5-5B6F9C79C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738915" cy="326444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DE0FFC-3124-811E-DB64-09ADCD8F0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173" y="188640"/>
            <a:ext cx="5819315" cy="309621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C6C4BD-EB33-037E-F448-2F5A3DF6B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988840"/>
            <a:ext cx="4587775" cy="453650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04938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963B4-6603-466A-FA5C-5BBC5094E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450215" algn="just">
              <a:spcBef>
                <a:spcPts val="0"/>
              </a:spcBef>
            </a:pP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Також функціонал таргетингу дає змогу створити схожі аудиторії, які називають lookalike. Алгоритм Facebook детально аналізує вказану аудиторію та вибирає максимально схожих за інтересами та поведінковими патернами користувачів у рамках зазначеної географії. </a:t>
            </a:r>
            <a:r>
              <a:rPr lang="ru-UA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Так створюється lookalike</a:t>
            </a:r>
            <a:r>
              <a:rPr lang="uk-UA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– можна 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створити схожу аудиторію будь-якої з індивідуалізованих аудиторій.</a:t>
            </a:r>
            <a:br>
              <a:rPr lang="ru-UA" sz="1800" i="1" dirty="0">
                <a:solidFill>
                  <a:srgbClr val="243F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 створити lookalike аудиторію, у вкладці «Аудиторії» 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необхідно обрати 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індивідуалізовану аудиторію, на яку 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потрібно 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створити схожу. У вікні, натисн</a:t>
            </a:r>
            <a:r>
              <a:rPr lang="uk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ути</a:t>
            </a:r>
            <a:r>
              <a:rPr lang="ru-UA" sz="1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«Створити схожу аудиторію».</a:t>
            </a:r>
            <a:r>
              <a:rPr lang="ru-UA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105FDD-8410-BFF2-43DC-F94CBA13C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204864"/>
            <a:ext cx="3820040" cy="41764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B45659-9F30-4D50-B74D-045559C4DA68}"/>
              </a:ext>
            </a:extLst>
          </p:cNvPr>
          <p:cNvSpPr txBox="1"/>
          <p:nvPr/>
        </p:nvSpPr>
        <p:spPr>
          <a:xfrm>
            <a:off x="827584" y="6474344"/>
            <a:ext cx="8208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 функціонал допомагає продемонструвати рекламу користувачам сайтів!</a:t>
            </a:r>
            <a:endParaRPr lang="ru-UA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0A64FB-EC8E-A875-8826-FB42B66C4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339620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227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A680BE-F5C7-4718-8AE9-D56C8DCF1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7488832" cy="6397126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7F370946-D5BC-4D99-BEBD-98DE5CE91A2C}"/>
              </a:ext>
            </a:extLst>
          </p:cNvPr>
          <p:cNvSpPr/>
          <p:nvPr/>
        </p:nvSpPr>
        <p:spPr>
          <a:xfrm>
            <a:off x="2195736" y="1484784"/>
            <a:ext cx="1512168" cy="576064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BC6D2A6-AC8A-47F1-9BEC-A6BDE94E4C13}"/>
              </a:ext>
            </a:extLst>
          </p:cNvPr>
          <p:cNvSpPr/>
          <p:nvPr/>
        </p:nvSpPr>
        <p:spPr>
          <a:xfrm>
            <a:off x="2267744" y="2060848"/>
            <a:ext cx="1728192" cy="1728192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solidFill>
              <a:srgbClr val="DB2F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641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6A66C-F936-447A-8624-BA5AA1E19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F33F68-CB09-41F1-8567-CF75C2F41D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b="31100"/>
          <a:stretch/>
        </p:blipFill>
        <p:spPr>
          <a:xfrm>
            <a:off x="395536" y="116632"/>
            <a:ext cx="739008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757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67FDAE-0DC6-F1E0-007A-69556748B29C}"/>
              </a:ext>
            </a:extLst>
          </p:cNvPr>
          <p:cNvSpPr txBox="1"/>
          <p:nvPr/>
        </p:nvSpPr>
        <p:spPr>
          <a:xfrm>
            <a:off x="1340768" y="1628800"/>
            <a:ext cx="646246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налаштуванні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таргетованої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Facebook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вказуєте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загальний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так і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вартість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корисної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щодня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контролювати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ефективність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витрати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рекламу та в будь-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момент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скоригувати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зупинити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кампанію</a:t>
            </a:r>
            <a:r>
              <a:rPr lang="ru-RU" sz="2000" b="0" i="0" u="none" strike="noStrike" dirty="0">
                <a:solidFill>
                  <a:srgbClr val="46515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A65919-0000-658D-3E13-0083E1D20C47}"/>
              </a:ext>
            </a:extLst>
          </p:cNvPr>
          <p:cNvSpPr txBox="1"/>
          <p:nvPr/>
        </p:nvSpPr>
        <p:spPr>
          <a:xfrm>
            <a:off x="2411760" y="83671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0" u="none" strike="noStrike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Повний</a:t>
            </a:r>
            <a:r>
              <a:rPr lang="ru-RU" sz="2800" b="1" i="0" u="none" strike="noStrike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 </a:t>
            </a:r>
            <a:r>
              <a:rPr lang="ru-RU" sz="2800" b="1" i="0" u="none" strike="noStrike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витрат</a:t>
            </a:r>
            <a:endParaRPr lang="ru-RU" sz="2800" b="1" i="0" u="none" strike="noStrike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A780EC-5572-4CC9-9A55-680DED83B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16607"/>
            <a:ext cx="3539232" cy="35392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70DB3C-9141-3DCB-D061-03DFFDABD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45" y="836712"/>
            <a:ext cx="498637" cy="4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92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83AC73-768C-4A32-9556-04D41C9748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9" b="30802"/>
          <a:stretch/>
        </p:blipFill>
        <p:spPr>
          <a:xfrm>
            <a:off x="1187624" y="332656"/>
            <a:ext cx="6348672" cy="635102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1DADD37-26BA-434F-ABE3-326C54CF8F2C}"/>
              </a:ext>
            </a:extLst>
          </p:cNvPr>
          <p:cNvSpPr/>
          <p:nvPr/>
        </p:nvSpPr>
        <p:spPr>
          <a:xfrm>
            <a:off x="611560" y="1674674"/>
            <a:ext cx="3203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A1A1A"/>
                </a:solidFill>
                <a:highlight>
                  <a:srgbClr val="FFFF00"/>
                </a:highlight>
                <a:latin typeface="-apple-system"/>
              </a:rPr>
              <a:t>Order – </a:t>
            </a:r>
            <a:r>
              <a:rPr lang="uk-UA" dirty="0">
                <a:solidFill>
                  <a:srgbClr val="1A1A1A"/>
                </a:solidFill>
                <a:highlight>
                  <a:srgbClr val="FFFF00"/>
                </a:highlight>
                <a:latin typeface="-apple-system"/>
              </a:rPr>
              <a:t>вартість оформлення </a:t>
            </a:r>
          </a:p>
          <a:p>
            <a:r>
              <a:rPr lang="uk-UA" dirty="0">
                <a:solidFill>
                  <a:srgbClr val="1A1A1A"/>
                </a:solidFill>
                <a:highlight>
                  <a:srgbClr val="FFFF00"/>
                </a:highlight>
                <a:latin typeface="-apple-system"/>
              </a:rPr>
              <a:t>замовлень</a:t>
            </a:r>
          </a:p>
          <a:p>
            <a:r>
              <a:rPr lang="uk-UA" dirty="0">
                <a:solidFill>
                  <a:srgbClr val="1A1A1A"/>
                </a:solidFill>
                <a:highlight>
                  <a:srgbClr val="FFFF00"/>
                </a:highlight>
                <a:latin typeface="-apple-system"/>
              </a:rPr>
              <a:t> (співвідношення витрат на</a:t>
            </a:r>
          </a:p>
          <a:p>
            <a:r>
              <a:rPr lang="uk-UA" dirty="0">
                <a:solidFill>
                  <a:srgbClr val="1A1A1A"/>
                </a:solidFill>
                <a:highlight>
                  <a:srgbClr val="FFFF00"/>
                </a:highlight>
                <a:latin typeface="-apple-system"/>
              </a:rPr>
              <a:t> рекламу </a:t>
            </a:r>
          </a:p>
          <a:p>
            <a:r>
              <a:rPr lang="uk-UA" dirty="0">
                <a:solidFill>
                  <a:srgbClr val="1A1A1A"/>
                </a:solidFill>
                <a:highlight>
                  <a:srgbClr val="FFFF00"/>
                </a:highlight>
                <a:latin typeface="-apple-system"/>
              </a:rPr>
              <a:t>з кількістю оформлених </a:t>
            </a:r>
          </a:p>
          <a:p>
            <a:r>
              <a:rPr lang="uk-UA" dirty="0">
                <a:solidFill>
                  <a:srgbClr val="1A1A1A"/>
                </a:solidFill>
                <a:highlight>
                  <a:srgbClr val="FFFF00"/>
                </a:highlight>
                <a:latin typeface="-apple-system"/>
              </a:rPr>
              <a:t>заявок </a:t>
            </a:r>
            <a:endParaRPr lang="ru-RU" dirty="0">
              <a:highlight>
                <a:srgbClr val="FFFF00"/>
              </a:highligh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BE00E7-20EF-1835-4E93-40B653A85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75" y="3307014"/>
            <a:ext cx="7992565" cy="337666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4B49A1-3F11-2DF6-1635-0478BA64B5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2" y="1668120"/>
            <a:ext cx="498637" cy="4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143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1B10B5-D7BC-448E-A6D4-DBAA6CBAD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6" y="760306"/>
            <a:ext cx="8355308" cy="5184576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CB36EB56-05F2-4124-A387-4CB08DCF0F56}"/>
              </a:ext>
            </a:extLst>
          </p:cNvPr>
          <p:cNvSpPr/>
          <p:nvPr/>
        </p:nvSpPr>
        <p:spPr>
          <a:xfrm>
            <a:off x="1691680" y="3861048"/>
            <a:ext cx="2520280" cy="2695192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637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1A9EC8-EEDB-C4E0-2213-8E2BFC672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572"/>
            <a:ext cx="6192688" cy="66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285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919084-ABAC-4B70-9F6A-0D2DF470D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A1FD31-0700-4093-972F-52490F886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3" t="24660" b="7238"/>
          <a:stretch/>
        </p:blipFill>
        <p:spPr>
          <a:xfrm>
            <a:off x="67342" y="189980"/>
            <a:ext cx="4559351" cy="41651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0224A2-403B-4E7B-8598-5B27610ECF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5"/>
          <a:stretch/>
        </p:blipFill>
        <p:spPr>
          <a:xfrm>
            <a:off x="4716712" y="1916832"/>
            <a:ext cx="4427288" cy="47740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2165D3-E76A-4A99-BB24-B4F90E8781D6}"/>
              </a:ext>
            </a:extLst>
          </p:cNvPr>
          <p:cNvSpPr txBox="1"/>
          <p:nvPr/>
        </p:nvSpPr>
        <p:spPr>
          <a:xfrm>
            <a:off x="899592" y="5085184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highlight>
                  <a:srgbClr val="FFFF00"/>
                </a:highlight>
              </a:rPr>
              <a:t>При визначенні </a:t>
            </a:r>
            <a:r>
              <a:rPr lang="uk-UA" dirty="0" err="1">
                <a:highlight>
                  <a:srgbClr val="FFFF00"/>
                </a:highlight>
              </a:rPr>
              <a:t>геолокації</a:t>
            </a:r>
            <a:r>
              <a:rPr lang="uk-UA" dirty="0">
                <a:highlight>
                  <a:srgbClr val="FFFF00"/>
                </a:highlight>
              </a:rPr>
              <a:t> </a:t>
            </a:r>
            <a:r>
              <a:rPr lang="uk-UA" dirty="0" err="1">
                <a:highlight>
                  <a:srgbClr val="FFFF00"/>
                </a:highlight>
              </a:rPr>
              <a:t>обераємо</a:t>
            </a:r>
            <a:r>
              <a:rPr lang="uk-UA" dirty="0">
                <a:highlight>
                  <a:srgbClr val="FFFF00"/>
                </a:highlight>
              </a:rPr>
              <a:t> область!</a:t>
            </a:r>
            <a:endParaRPr lang="ru-RU" dirty="0">
              <a:highlight>
                <a:srgbClr val="FFFF00"/>
              </a:highligh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AC952C-D7ED-324A-33F7-C1F3E8EE5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" y="5061532"/>
            <a:ext cx="923330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52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AutoShape 5" descr="Таргетинг - что это такое: преимущества ретаргетин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6B6A4B-A4F1-1BAF-A586-2FD144EE2E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"/>
          <a:stretch/>
        </p:blipFill>
        <p:spPr>
          <a:xfrm>
            <a:off x="0" y="980728"/>
            <a:ext cx="9144000" cy="5087214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F6817D-F7DD-471D-A613-015569D39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8" y="476672"/>
            <a:ext cx="8547823" cy="5645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839686-E5E2-458F-A0CC-044E3A18688E}"/>
              </a:ext>
            </a:extLst>
          </p:cNvPr>
          <p:cNvSpPr txBox="1"/>
          <p:nvPr/>
        </p:nvSpPr>
        <p:spPr>
          <a:xfrm>
            <a:off x="2699792" y="2937729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/>
              <a:t>Україна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7A223C-6700-4764-BB0B-8A3E883521B7}"/>
              </a:ext>
            </a:extLst>
          </p:cNvPr>
          <p:cNvSpPr txBox="1"/>
          <p:nvPr/>
        </p:nvSpPr>
        <p:spPr>
          <a:xfrm>
            <a:off x="2251719" y="2636912"/>
            <a:ext cx="1080120" cy="307777"/>
          </a:xfrm>
          <a:prstGeom prst="rect">
            <a:avLst/>
          </a:prstGeom>
          <a:solidFill>
            <a:srgbClr val="F1F1F1"/>
          </a:solidFill>
        </p:spPr>
        <p:txBody>
          <a:bodyPr wrap="square" rtlCol="0">
            <a:spAutoFit/>
          </a:bodyPr>
          <a:lstStyle/>
          <a:p>
            <a:r>
              <a:rPr lang="uk-UA" sz="1400" dirty="0"/>
              <a:t>Україна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80048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356111-6BFA-49F3-89E2-21AA2A7C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8614831" cy="5636013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2B6C12EA-D9B9-44DD-A709-B896B49DCCA5}"/>
              </a:ext>
            </a:extLst>
          </p:cNvPr>
          <p:cNvSpPr/>
          <p:nvPr/>
        </p:nvSpPr>
        <p:spPr>
          <a:xfrm>
            <a:off x="2123728" y="2132856"/>
            <a:ext cx="2088232" cy="504056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6AC74-30AA-45F7-8747-91957CB0DE8A}"/>
              </a:ext>
            </a:extLst>
          </p:cNvPr>
          <p:cNvSpPr txBox="1"/>
          <p:nvPr/>
        </p:nvSpPr>
        <p:spPr>
          <a:xfrm>
            <a:off x="2555776" y="3068960"/>
            <a:ext cx="7920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400" dirty="0"/>
              <a:t>Україна</a:t>
            </a:r>
            <a:endParaRPr lang="ru-RU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B4EBD4-C2CF-4833-A354-31FA959587C7}"/>
              </a:ext>
            </a:extLst>
          </p:cNvPr>
          <p:cNvSpPr txBox="1"/>
          <p:nvPr/>
        </p:nvSpPr>
        <p:spPr>
          <a:xfrm>
            <a:off x="2251719" y="2636912"/>
            <a:ext cx="1080120" cy="307777"/>
          </a:xfrm>
          <a:prstGeom prst="rect">
            <a:avLst/>
          </a:prstGeom>
          <a:solidFill>
            <a:srgbClr val="F1F1F1"/>
          </a:solidFill>
        </p:spPr>
        <p:txBody>
          <a:bodyPr wrap="square" rtlCol="0">
            <a:spAutoFit/>
          </a:bodyPr>
          <a:lstStyle/>
          <a:p>
            <a:r>
              <a:rPr lang="uk-UA" sz="1400" dirty="0"/>
              <a:t>Україна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36689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C3B948-28C9-82EA-9935-DDB909B51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880059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6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9CB712-0519-4153-9D24-A0F65B20E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7D89E6-8923-4D37-B21B-5CF5C0FDC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84" y="421370"/>
            <a:ext cx="7222430" cy="6060422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A1D16EBF-14CD-4321-9937-F8CB891917F3}"/>
              </a:ext>
            </a:extLst>
          </p:cNvPr>
          <p:cNvSpPr/>
          <p:nvPr/>
        </p:nvSpPr>
        <p:spPr>
          <a:xfrm>
            <a:off x="2339752" y="877824"/>
            <a:ext cx="1584176" cy="841248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9206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7CBB4-DDB7-42D4-A658-172999F13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4C1A82-153D-4102-89B7-25270BDF1F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26900"/>
          <a:stretch/>
        </p:blipFill>
        <p:spPr>
          <a:xfrm>
            <a:off x="155448" y="0"/>
            <a:ext cx="5112568" cy="674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26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ED78B3-D8F0-7EA4-8B3B-CF6D2A1A4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111497"/>
            <a:ext cx="4269851" cy="696119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548758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27076A-7F4D-4166-AB90-2F48B5CE2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9097"/>
            <a:ext cx="4762500" cy="6443133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0DE8B78-CC0B-487A-ADEA-51A26E7D905D}"/>
              </a:ext>
            </a:extLst>
          </p:cNvPr>
          <p:cNvSpPr/>
          <p:nvPr/>
        </p:nvSpPr>
        <p:spPr>
          <a:xfrm>
            <a:off x="323528" y="2924944"/>
            <a:ext cx="2664296" cy="1152128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6D3FC77-9AF5-4A78-8CB5-9C9799908F85}"/>
              </a:ext>
            </a:extLst>
          </p:cNvPr>
          <p:cNvSpPr/>
          <p:nvPr/>
        </p:nvSpPr>
        <p:spPr>
          <a:xfrm>
            <a:off x="323528" y="4490555"/>
            <a:ext cx="2304256" cy="1728192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FD8663-E28F-493A-83C1-62E779C32E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r="11384" b="17451"/>
          <a:stretch/>
        </p:blipFill>
        <p:spPr>
          <a:xfrm>
            <a:off x="5111384" y="332656"/>
            <a:ext cx="3744416" cy="605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216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480570-77A0-4366-BD31-52525016B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7744"/>
            <a:ext cx="5688632" cy="64825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CEF61F9-7469-4E57-ACBE-F8DA5853654D}"/>
              </a:ext>
            </a:extLst>
          </p:cNvPr>
          <p:cNvSpPr/>
          <p:nvPr/>
        </p:nvSpPr>
        <p:spPr>
          <a:xfrm>
            <a:off x="2285086" y="2996952"/>
            <a:ext cx="3096344" cy="1728192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solidFill>
              <a:srgbClr val="DB2F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6BE6C9-F07A-47AE-AE6D-53362D8A9DCF}"/>
              </a:ext>
            </a:extLst>
          </p:cNvPr>
          <p:cNvSpPr txBox="1"/>
          <p:nvPr/>
        </p:nvSpPr>
        <p:spPr>
          <a:xfrm>
            <a:off x="1183262" y="3676382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66"/>
                </a:solidFill>
              </a:rPr>
              <a:t>Формат</a:t>
            </a:r>
            <a:endParaRPr lang="ru-RU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9587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F5EB16-2E13-47DA-9456-94A1FAAC4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488832" cy="5917841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4CC8CF44-0FDD-4A1A-9BBB-7C1076087276}"/>
              </a:ext>
            </a:extLst>
          </p:cNvPr>
          <p:cNvSpPr/>
          <p:nvPr/>
        </p:nvSpPr>
        <p:spPr>
          <a:xfrm>
            <a:off x="2195736" y="5445224"/>
            <a:ext cx="1080120" cy="864096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81135CD5-13F5-4C0A-9CBB-28E09664258B}"/>
              </a:ext>
            </a:extLst>
          </p:cNvPr>
          <p:cNvSpPr/>
          <p:nvPr/>
        </p:nvSpPr>
        <p:spPr>
          <a:xfrm>
            <a:off x="2222916" y="3861048"/>
            <a:ext cx="1080120" cy="864096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A8B67A-ABF9-45CC-B222-CB45933D75C3}"/>
              </a:ext>
            </a:extLst>
          </p:cNvPr>
          <p:cNvSpPr txBox="1"/>
          <p:nvPr/>
        </p:nvSpPr>
        <p:spPr>
          <a:xfrm>
            <a:off x="494115" y="4681161"/>
            <a:ext cx="15841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highlight>
                  <a:srgbClr val="FFFF00"/>
                </a:highlight>
              </a:rPr>
              <a:t>Призив</a:t>
            </a:r>
            <a:r>
              <a:rPr lang="ru-RU" dirty="0">
                <a:highlight>
                  <a:srgbClr val="FFFF00"/>
                </a:highlight>
              </a:rPr>
              <a:t> до </a:t>
            </a:r>
            <a:r>
              <a:rPr lang="ru-RU" dirty="0" err="1">
                <a:highlight>
                  <a:srgbClr val="FFFF00"/>
                </a:highlight>
              </a:rPr>
              <a:t>дії</a:t>
            </a:r>
            <a:r>
              <a:rPr lang="ru-RU" dirty="0">
                <a:highlight>
                  <a:srgbClr val="FFFF00"/>
                </a:highlight>
              </a:rPr>
              <a:t> – «</a:t>
            </a:r>
            <a:r>
              <a:rPr lang="ru-RU" dirty="0" err="1">
                <a:highlight>
                  <a:srgbClr val="FFFF00"/>
                </a:highlight>
              </a:rPr>
              <a:t>Детальніше</a:t>
            </a:r>
            <a:r>
              <a:rPr lang="ru-RU" dirty="0">
                <a:highlight>
                  <a:srgbClr val="FFFF00"/>
                </a:highlight>
              </a:rPr>
              <a:t>», «</a:t>
            </a:r>
            <a:r>
              <a:rPr lang="ru-RU" dirty="0" err="1">
                <a:highlight>
                  <a:srgbClr val="FFFF00"/>
                </a:highlight>
              </a:rPr>
              <a:t>Зарегиструйся</a:t>
            </a:r>
            <a:r>
              <a:rPr lang="ru-RU" dirty="0">
                <a:highlight>
                  <a:srgbClr val="FFFF00"/>
                </a:highlight>
              </a:rPr>
              <a:t>», «</a:t>
            </a:r>
            <a:r>
              <a:rPr lang="ru-RU" dirty="0" err="1">
                <a:highlight>
                  <a:srgbClr val="FFFF00"/>
                </a:highlight>
              </a:rPr>
              <a:t>Купити</a:t>
            </a:r>
            <a:r>
              <a:rPr lang="ru-RU" dirty="0">
                <a:highlight>
                  <a:srgbClr val="FFFF00"/>
                </a:highlight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1951350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423DF-1981-8CC8-3263-7B4BFAE1E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126EB9-DE8E-408A-ABEB-C766C3708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1066800"/>
            <a:ext cx="6731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40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B6F4B4-A16C-4962-EF25-9C9071D141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t="5092" r="3613" b="5347"/>
          <a:stretch/>
        </p:blipFill>
        <p:spPr>
          <a:xfrm>
            <a:off x="-1" y="980728"/>
            <a:ext cx="9157927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929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DAB14-1C4B-83D5-EB43-698BCD649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2FD72F-5656-C9CC-5141-991815AEC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600" y="0"/>
            <a:ext cx="5606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510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51512-A542-572D-3221-D7602C9ED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58D154-0C09-B0F1-711F-8A7005A6D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175"/>
            <a:ext cx="7772400" cy="49603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766176-43B1-0E1F-78FA-9437E8406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7772400" cy="48577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BE37D4-56B1-0FCD-FD17-0179A5235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7772400" cy="48577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AF19C5-317E-B79A-EA90-949C25338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97" y="2708920"/>
            <a:ext cx="77724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1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E8636E-3D8D-CE83-D3C9-8864DCCA1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F69EB4-1CBB-0ACD-C889-EF7E4F38C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" y="1000125"/>
            <a:ext cx="77724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143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0A33E-E195-900C-D331-AAE663483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21BEDC-1B58-82C2-1273-1ADDF1DB7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175"/>
            <a:ext cx="7772400" cy="496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971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D08855-3774-AD73-87EC-DDE21CD48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EC5581-0259-7046-6ADF-DF0C1735E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43" y="620688"/>
            <a:ext cx="77724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684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D08855-3774-AD73-87EC-DDE21CD48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3A715B-4693-9FC2-5AC9-1860BCAD6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175"/>
            <a:ext cx="7772400" cy="496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676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D08855-3774-AD73-87EC-DDE21CD48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F5327C-604A-09D4-2AD3-8D7128DF6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175"/>
            <a:ext cx="7772400" cy="496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680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B45728-30B7-403F-B6B7-194879F253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9"/>
          <a:stretch/>
        </p:blipFill>
        <p:spPr>
          <a:xfrm>
            <a:off x="467545" y="548680"/>
            <a:ext cx="813690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042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B9E43A-2BF5-43AF-BFF8-3348C3781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3" t="6896" r="23127" b="10344"/>
          <a:stretch/>
        </p:blipFill>
        <p:spPr>
          <a:xfrm>
            <a:off x="107504" y="188640"/>
            <a:ext cx="4455495" cy="32403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167B7A-14D5-4317-BFC2-D020325A75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0" r="21377"/>
          <a:stretch/>
        </p:blipFill>
        <p:spPr>
          <a:xfrm>
            <a:off x="3347864" y="3573016"/>
            <a:ext cx="5624712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203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B72922-7ABD-4B9A-8C78-D7E3A13A82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b="32150"/>
          <a:stretch/>
        </p:blipFill>
        <p:spPr>
          <a:xfrm>
            <a:off x="251520" y="260648"/>
            <a:ext cx="7632848" cy="624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17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11F13-84E2-4D07-B311-74CBF2658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04022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0" i="0" dirty="0" err="1">
                <a:solidFill>
                  <a:srgbClr val="1D2769"/>
                </a:solidFill>
                <a:effectLst/>
                <a:latin typeface="GilroyBlod"/>
              </a:rPr>
              <a:t>Навіщо</a:t>
            </a:r>
            <a:r>
              <a:rPr lang="ru-RU" b="0" i="0" dirty="0">
                <a:solidFill>
                  <a:srgbClr val="1D2769"/>
                </a:solidFill>
                <a:effectLst/>
                <a:latin typeface="GilroyBlod"/>
              </a:rPr>
              <a:t> </a:t>
            </a:r>
            <a:r>
              <a:rPr lang="ru-RU" b="0" i="0" dirty="0" err="1">
                <a:solidFill>
                  <a:srgbClr val="1D2769"/>
                </a:solidFill>
                <a:effectLst/>
                <a:latin typeface="GilroyBlod"/>
              </a:rPr>
              <a:t>потрібна</a:t>
            </a:r>
            <a:r>
              <a:rPr lang="ru-RU" b="0" i="0" dirty="0">
                <a:solidFill>
                  <a:srgbClr val="1D2769"/>
                </a:solidFill>
                <a:effectLst/>
                <a:latin typeface="GilroyBlod"/>
              </a:rPr>
              <a:t> </a:t>
            </a:r>
            <a:r>
              <a:rPr lang="ru-RU" b="0" i="0" dirty="0" err="1">
                <a:solidFill>
                  <a:srgbClr val="1D2769"/>
                </a:solidFill>
                <a:effectLst/>
                <a:latin typeface="GilroyBlod"/>
              </a:rPr>
              <a:t>таргетована</a:t>
            </a:r>
            <a:r>
              <a:rPr lang="ru-RU" b="0" i="0" dirty="0">
                <a:solidFill>
                  <a:srgbClr val="1D2769"/>
                </a:solidFill>
                <a:effectLst/>
                <a:latin typeface="GilroyBlod"/>
              </a:rPr>
              <a:t> реклама</a:t>
            </a:r>
            <a:br>
              <a:rPr lang="ru-RU" b="0" i="0" dirty="0">
                <a:solidFill>
                  <a:srgbClr val="1D2769"/>
                </a:solidFill>
                <a:effectLst/>
                <a:latin typeface="GilroyBlod"/>
              </a:rPr>
            </a:br>
            <a:r>
              <a:rPr lang="ru-RU" b="0" i="0" dirty="0">
                <a:solidFill>
                  <a:srgbClr val="1D2769"/>
                </a:solidFill>
                <a:effectLst/>
                <a:latin typeface="GilroyBlod"/>
              </a:rPr>
              <a:t>в </a:t>
            </a:r>
            <a:r>
              <a:rPr lang="ru-RU" b="0" i="0" dirty="0" err="1">
                <a:solidFill>
                  <a:srgbClr val="1D2769"/>
                </a:solidFill>
                <a:effectLst/>
                <a:latin typeface="GilroyBlod"/>
              </a:rPr>
              <a:t>соціальних</a:t>
            </a:r>
            <a:r>
              <a:rPr lang="ru-RU" b="0" i="0" dirty="0">
                <a:solidFill>
                  <a:srgbClr val="1D2769"/>
                </a:solidFill>
                <a:effectLst/>
                <a:latin typeface="GilroyBlod"/>
              </a:rPr>
              <a:t> мережах?</a:t>
            </a:r>
            <a:br>
              <a:rPr lang="ru-RU" b="0" i="0" dirty="0">
                <a:solidFill>
                  <a:srgbClr val="1D2769"/>
                </a:solidFill>
                <a:effectLst/>
                <a:latin typeface="GilroyBlod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2DDE615-A57F-41F7-81F4-153125BF9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628800"/>
            <a:ext cx="8956104" cy="3888432"/>
          </a:xfrm>
        </p:spPr>
      </p:pic>
    </p:spTree>
    <p:extLst>
      <p:ext uri="{BB962C8B-B14F-4D97-AF65-F5344CB8AC3E}">
        <p14:creationId xmlns:p14="http://schemas.microsoft.com/office/powerpoint/2010/main" val="6650579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1470F6-D77D-798F-CBEC-FE17F19B7D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8" y="2852936"/>
            <a:ext cx="8623304" cy="2376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5FB6A-0607-6F76-B577-ACCF7941722E}"/>
              </a:ext>
            </a:extLst>
          </p:cNvPr>
          <p:cNvSpPr txBox="1"/>
          <p:nvPr/>
        </p:nvSpPr>
        <p:spPr>
          <a:xfrm>
            <a:off x="1295636" y="1167135"/>
            <a:ext cx="655272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Одночасно є можливість запускати декілька рекламних проєктів з різними креативами на різну ЦА, будь-яким бюджетом та тривалістю.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C22112-EAF3-0BB5-3206-6AD2EB16A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86505"/>
            <a:ext cx="923330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756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60397D-F4A5-4A2C-AEE9-7EC7E6633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5"/>
            <a:ext cx="8928992" cy="497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971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48940E-7566-EDF6-10FA-F6315B88A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0" y="-15859"/>
            <a:ext cx="3384376" cy="67183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9C02B0-20D3-3225-D9D6-FD3B01CE1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-15860"/>
            <a:ext cx="3300396" cy="671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547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D3F53F-0443-47F1-8046-C335E0C64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4451251" cy="50690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A51D50-57F1-F30E-1D1C-7732DDAC1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899" y="591687"/>
            <a:ext cx="4665101" cy="506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544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E8CC2C-EA77-9E10-DFE1-CE8B41C1C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" y="886408"/>
            <a:ext cx="4701999" cy="50851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1833A1-EEB8-C2C2-A09D-C9B8FA1E8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263" y="922080"/>
            <a:ext cx="4624339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779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F325D6-F82D-07AF-845D-EB56C67D9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653"/>
            <a:ext cx="5149899" cy="59066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385784-0D43-3D24-6A06-0B1AE554DC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r="8803"/>
          <a:stretch/>
        </p:blipFill>
        <p:spPr>
          <a:xfrm>
            <a:off x="4830318" y="764704"/>
            <a:ext cx="4313682" cy="55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281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5EA47D-E4B0-888E-7261-7D93EF644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09" y="0"/>
            <a:ext cx="6022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237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173D04-A6CB-22B0-9EA8-2F7DACCF9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72" y="664679"/>
            <a:ext cx="2829452" cy="49908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C0ADA2-9F1E-EF17-6E17-A80381CB9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17" y="514350"/>
            <a:ext cx="3072500" cy="5141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5A1729-1E2E-80DC-3C9F-470F03CFD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99" y="669243"/>
            <a:ext cx="2827139" cy="408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684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29866C-B6D4-7416-8CA5-224C1E945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6" y="404664"/>
            <a:ext cx="3769116" cy="54452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92AAF9-1752-7F30-1F4F-BD1664500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21" y="682402"/>
            <a:ext cx="4101579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271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9E5769-99D1-D0CC-C8B4-488F16CCB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3" y="0"/>
            <a:ext cx="4275534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F8FF46-5D2B-F340-895D-445EF77D5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3814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39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E4F6A9-47A4-FDA8-931A-76E3C28F8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46199"/>
            <a:ext cx="9160795" cy="51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363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9FACE-073E-57DC-60C9-5F943CFD4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4" y="476672"/>
            <a:ext cx="4066089" cy="51125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B3768D-D804-6925-06B9-11B700FDA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52" y="476672"/>
            <a:ext cx="4066089" cy="51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837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AE2864-AA99-4BCB-DDD4-4484A98C2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8376"/>
            <a:ext cx="3839034" cy="56612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939B8B-62A4-AEBF-31FC-9B74E5355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70" y="598376"/>
            <a:ext cx="3002527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792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421B67-5AC4-4396-B57A-13BFE6D9C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040" y="390812"/>
            <a:ext cx="5597920" cy="60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300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CC60FD-2D07-45DB-AE13-F819D6A83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30" y="271022"/>
            <a:ext cx="8516539" cy="631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309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D07439-B9E1-47FA-A584-27EBD12718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9"/>
          <a:stretch/>
        </p:blipFill>
        <p:spPr>
          <a:xfrm>
            <a:off x="504257" y="537476"/>
            <a:ext cx="8135485" cy="57830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AF0270-EA05-4DF8-8135-39E550ECA816}"/>
              </a:ext>
            </a:extLst>
          </p:cNvPr>
          <p:cNvSpPr txBox="1"/>
          <p:nvPr/>
        </p:nvSpPr>
        <p:spPr>
          <a:xfrm>
            <a:off x="3923928" y="5937713"/>
            <a:ext cx="1574642" cy="923330"/>
          </a:xfrm>
          <a:prstGeom prst="rect">
            <a:avLst/>
          </a:prstGeom>
          <a:solidFill>
            <a:srgbClr val="DB2F50"/>
          </a:solidFill>
        </p:spPr>
        <p:txBody>
          <a:bodyPr wrap="square" rtlCol="0">
            <a:spAutoFit/>
          </a:bodyPr>
          <a:lstStyle/>
          <a:p>
            <a:r>
              <a:rPr lang="uk-UA" dirty="0" err="1">
                <a:solidFill>
                  <a:schemeClr val="bg1"/>
                </a:solidFill>
              </a:rPr>
              <a:t>Охвати</a:t>
            </a:r>
            <a:r>
              <a:rPr lang="uk-UA" dirty="0">
                <a:solidFill>
                  <a:schemeClr val="bg1"/>
                </a:solidFill>
              </a:rPr>
              <a:t>, </a:t>
            </a:r>
            <a:r>
              <a:rPr lang="uk-UA" dirty="0" err="1">
                <a:solidFill>
                  <a:schemeClr val="bg1"/>
                </a:solidFill>
              </a:rPr>
              <a:t>активность</a:t>
            </a:r>
            <a:r>
              <a:rPr lang="uk-UA" dirty="0">
                <a:solidFill>
                  <a:schemeClr val="bg1"/>
                </a:solidFill>
              </a:rPr>
              <a:t>, </a:t>
            </a:r>
            <a:r>
              <a:rPr lang="uk-UA" dirty="0" err="1">
                <a:solidFill>
                  <a:schemeClr val="bg1"/>
                </a:solidFill>
              </a:rPr>
              <a:t>аналитика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CC3DE-B179-4C82-9811-7DDEC6021272}"/>
              </a:ext>
            </a:extLst>
          </p:cNvPr>
          <p:cNvSpPr txBox="1"/>
          <p:nvPr/>
        </p:nvSpPr>
        <p:spPr>
          <a:xfrm>
            <a:off x="5940152" y="5934670"/>
            <a:ext cx="1944216" cy="646331"/>
          </a:xfrm>
          <a:prstGeom prst="rect">
            <a:avLst/>
          </a:prstGeom>
          <a:solidFill>
            <a:srgbClr val="DB2F50"/>
          </a:solidFill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Фейсбук-</a:t>
            </a:r>
            <a:r>
              <a:rPr lang="uk-UA" dirty="0" err="1">
                <a:solidFill>
                  <a:schemeClr val="bg1"/>
                </a:solidFill>
              </a:rPr>
              <a:t>пиксель</a:t>
            </a:r>
            <a:r>
              <a:rPr lang="uk-UA" dirty="0">
                <a:solidFill>
                  <a:schemeClr val="bg1"/>
                </a:solidFill>
              </a:rPr>
              <a:t>,</a:t>
            </a:r>
          </a:p>
          <a:p>
            <a:r>
              <a:rPr lang="uk-UA" dirty="0">
                <a:solidFill>
                  <a:schemeClr val="bg1"/>
                </a:solidFill>
              </a:rPr>
              <a:t>Воронка продаж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15335-69AE-4CF4-9B95-8244C969BB44}"/>
              </a:ext>
            </a:extLst>
          </p:cNvPr>
          <p:cNvSpPr txBox="1"/>
          <p:nvPr/>
        </p:nvSpPr>
        <p:spPr>
          <a:xfrm>
            <a:off x="1927582" y="5934670"/>
            <a:ext cx="1574642" cy="923330"/>
          </a:xfrm>
          <a:prstGeom prst="rect">
            <a:avLst/>
          </a:prstGeom>
          <a:solidFill>
            <a:srgbClr val="DB2F50"/>
          </a:solidFill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Сайт</a:t>
            </a:r>
          </a:p>
          <a:p>
            <a:r>
              <a:rPr lang="uk-UA" dirty="0">
                <a:solidFill>
                  <a:schemeClr val="bg1"/>
                </a:solidFill>
              </a:rPr>
              <a:t>Паблік</a:t>
            </a:r>
          </a:p>
          <a:p>
            <a:r>
              <a:rPr lang="uk-UA" dirty="0" err="1">
                <a:solidFill>
                  <a:schemeClr val="bg1"/>
                </a:solidFill>
              </a:rPr>
              <a:t>страница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218AE2D4-E540-428B-84FE-80AFE6AB99BF}"/>
              </a:ext>
            </a:extLst>
          </p:cNvPr>
          <p:cNvSpPr/>
          <p:nvPr/>
        </p:nvSpPr>
        <p:spPr>
          <a:xfrm>
            <a:off x="2555776" y="5674193"/>
            <a:ext cx="288032" cy="2604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CC2F876E-E008-4527-ACAA-ACB58CE27A7B}"/>
              </a:ext>
            </a:extLst>
          </p:cNvPr>
          <p:cNvSpPr/>
          <p:nvPr/>
        </p:nvSpPr>
        <p:spPr>
          <a:xfrm>
            <a:off x="4542148" y="5674193"/>
            <a:ext cx="288032" cy="2604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25A6D50F-5DAC-4968-9C47-966198670993}"/>
              </a:ext>
            </a:extLst>
          </p:cNvPr>
          <p:cNvSpPr/>
          <p:nvPr/>
        </p:nvSpPr>
        <p:spPr>
          <a:xfrm>
            <a:off x="6394478" y="5674192"/>
            <a:ext cx="288032" cy="2604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1D8AEE-54F0-46D4-8C7E-F4089D6E6FF2}"/>
              </a:ext>
            </a:extLst>
          </p:cNvPr>
          <p:cNvSpPr txBox="1"/>
          <p:nvPr/>
        </p:nvSpPr>
        <p:spPr>
          <a:xfrm>
            <a:off x="1043608" y="191683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DB2F50"/>
                </a:solidFill>
              </a:rPr>
              <a:t>Эффективный таргетинг</a:t>
            </a:r>
          </a:p>
        </p:txBody>
      </p:sp>
    </p:spTree>
    <p:extLst>
      <p:ext uri="{BB962C8B-B14F-4D97-AF65-F5344CB8AC3E}">
        <p14:creationId xmlns:p14="http://schemas.microsoft.com/office/powerpoint/2010/main" val="17312655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A1A99A-DF1C-4ED8-8D5C-387F8AE24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0" y="908720"/>
            <a:ext cx="8172400" cy="420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010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ADE249-3F04-46B9-B931-9A9C11493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4" y="1268760"/>
            <a:ext cx="8460432" cy="396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258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921CEE-2461-4B89-80AA-5CAED7C28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8100392" cy="438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283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FB90B0-324C-4BE1-95F4-977D1F4A1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4" y="1052736"/>
            <a:ext cx="8460432" cy="42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862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A9F446-688A-40E2-AB67-BBA0B70A4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97" y="908720"/>
            <a:ext cx="8392406" cy="458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27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87AB38-A23C-D90A-9C92-5CBBAF45A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889000"/>
            <a:ext cx="8975278" cy="4993200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B95678-8250-45F4-ADD0-08FA9CDDD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Тіньовий бан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428B66-DA89-4621-8833-6B738956F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Різке падіння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охватів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цікавості до ваших постів, зниження переглядів,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лайків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хештегів тощо.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818914-836B-4DA1-A68A-3182D375A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24" y="2792815"/>
            <a:ext cx="3378486" cy="269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478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9658A-BDD4-40FF-A2A2-76911553C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 не потрапити в тіньовий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потрібно: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87386D-3FC9-491C-85E9-2BC01160F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Слідкувати за статистикою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Придумати хештег «перевірка _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…бан»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ви себе не бачите – ви в бані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Пишите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службу підтримки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заходите в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інстаграм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добу, або більше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Чистите хештеги.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5422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70B77-A2F6-4A17-B66F-3D878CD8E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 не потрапити в тіньовий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потрібно: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012023-E1C2-49E3-8ED6-C26DCE544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у вас торговий паблік у Фейсбук і ви створили його тільки для налаштування реклами і переходу на сайт магазину – то потрібно оформити паблік як «живу сторінку» і загрузити мінімум 6 фото та постів, щоб на перший погляд модератора сторінка виглядала як активний паблік, а не як «робот».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908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A165E-3B53-4FE5-8217-FC5D2DE0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Як розрахувати ефективність від </a:t>
            </a:r>
            <a:r>
              <a:rPr lang="uk-UA" dirty="0" err="1"/>
              <a:t>таргетингу</a:t>
            </a:r>
            <a:r>
              <a:rPr lang="uk-UA" dirty="0"/>
              <a:t>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F516CF-22F2-427B-BD86-041BACE44EB9}"/>
              </a:ext>
            </a:extLst>
          </p:cNvPr>
          <p:cNvSpPr txBox="1">
            <a:spLocks/>
          </p:cNvSpPr>
          <p:nvPr/>
        </p:nvSpPr>
        <p:spPr>
          <a:xfrm>
            <a:off x="628650" y="2276872"/>
            <a:ext cx="7886700" cy="32635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Наприклад: ви замовили </a:t>
            </a:r>
            <a:r>
              <a:rPr lang="uk-UA" dirty="0" err="1"/>
              <a:t>таргетову</a:t>
            </a:r>
            <a:r>
              <a:rPr lang="uk-UA" dirty="0"/>
              <a:t> рекламу на суму 100</a:t>
            </a:r>
            <a:r>
              <a:rPr lang="en-US" dirty="0"/>
              <a:t>$ </a:t>
            </a:r>
            <a:r>
              <a:rPr lang="uk-UA" dirty="0"/>
              <a:t>після запуску реклами у вас користувачі </a:t>
            </a:r>
            <a:r>
              <a:rPr lang="uk-UA" dirty="0" err="1"/>
              <a:t>соц</a:t>
            </a:r>
            <a:r>
              <a:rPr lang="uk-UA" dirty="0"/>
              <a:t>. мереж зробили 100 покупок = Відповідно на кожного клієнта ви витратили 1</a:t>
            </a:r>
            <a:r>
              <a:rPr lang="en-US" dirty="0"/>
              <a:t>$</a:t>
            </a:r>
            <a:r>
              <a:rPr lang="uk-UA" dirty="0"/>
              <a:t> і отримали виручку з 1го товару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8329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612874A-3F8D-4B76-A0E8-506A506A39F8}"/>
              </a:ext>
            </a:extLst>
          </p:cNvPr>
          <p:cNvSpPr/>
          <p:nvPr/>
        </p:nvSpPr>
        <p:spPr>
          <a:xfrm>
            <a:off x="539552" y="620688"/>
            <a:ext cx="8424936" cy="523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dirty="0" err="1">
                <a:solidFill>
                  <a:srgbClr val="000000"/>
                </a:solidFill>
                <a:latin typeface="exo 2"/>
              </a:rPr>
              <a:t>Lead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“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Лід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” (в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перекладі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з англ. – вести,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приводити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скеровувати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).</a:t>
            </a:r>
          </a:p>
          <a:p>
            <a:pPr fontAlgn="base"/>
            <a:r>
              <a:rPr lang="ru-RU" sz="2000" b="1" dirty="0" err="1">
                <a:solidFill>
                  <a:srgbClr val="000000"/>
                </a:solidFill>
                <a:latin typeface="exo 2"/>
              </a:rPr>
              <a:t>Ліди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 –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це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ваші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потенційні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клієнти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(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холодні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контакти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),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які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згідно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до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вашої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воронки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продажів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перебувають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у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різній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стадії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готовності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здійснити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купівлю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вашого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товару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чи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послуги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.</a:t>
            </a:r>
          </a:p>
          <a:p>
            <a:pPr fontAlgn="base"/>
            <a:endParaRPr lang="ru-RU" sz="2000" dirty="0">
              <a:solidFill>
                <a:srgbClr val="000000"/>
              </a:solidFill>
              <a:latin typeface="exo 2"/>
            </a:endParaRPr>
          </a:p>
          <a:p>
            <a:pPr fontAlgn="base">
              <a:lnSpc>
                <a:spcPct val="200000"/>
              </a:lnSpc>
            </a:pPr>
            <a:r>
              <a:rPr lang="ru-RU" sz="2000" dirty="0">
                <a:solidFill>
                  <a:srgbClr val="000000"/>
                </a:solidFill>
                <a:latin typeface="exo 2"/>
              </a:rPr>
              <a:t>Людина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стає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вашим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лідом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, коли вона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зробила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одну з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цільових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дій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по ваших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комунікаційних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каналах,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наприклад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:</a:t>
            </a:r>
          </a:p>
          <a:p>
            <a:pPr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rgbClr val="000000"/>
                </a:solidFill>
                <a:latin typeface="exo 2"/>
              </a:rPr>
              <a:t>підписалась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на вашу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розсилку</a:t>
            </a:r>
            <a:endParaRPr lang="ru-RU" sz="2000" dirty="0">
              <a:solidFill>
                <a:srgbClr val="000000"/>
              </a:solidFill>
              <a:latin typeface="exo 2"/>
            </a:endParaRPr>
          </a:p>
          <a:p>
            <a:pPr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rgbClr val="000000"/>
                </a:solidFill>
                <a:latin typeface="exo 2"/>
              </a:rPr>
              <a:t>залишила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контакти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у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формі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на веб-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сайті</a:t>
            </a:r>
            <a:endParaRPr lang="ru-RU" sz="2000" dirty="0">
              <a:solidFill>
                <a:srgbClr val="000000"/>
              </a:solidFill>
              <a:latin typeface="exo 2"/>
            </a:endParaRPr>
          </a:p>
          <a:p>
            <a:pPr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exo 2"/>
              </a:rPr>
              <a:t>написала запит на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емейл</a:t>
            </a:r>
            <a:endParaRPr lang="ru-RU" sz="2000" dirty="0">
              <a:solidFill>
                <a:srgbClr val="000000"/>
              </a:solidFill>
              <a:latin typeface="exo 2"/>
            </a:endParaRPr>
          </a:p>
          <a:p>
            <a:pPr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rgbClr val="000000"/>
                </a:solidFill>
                <a:latin typeface="exo 2"/>
              </a:rPr>
              <a:t>замовила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зворотній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дзвінок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або</a:t>
            </a:r>
            <a:r>
              <a:rPr lang="ru-RU" sz="2000" dirty="0">
                <a:solidFill>
                  <a:srgbClr val="000000"/>
                </a:solidFill>
                <a:latin typeface="exo 2"/>
              </a:rPr>
              <a:t> написала у ваш чат на </a:t>
            </a:r>
            <a:r>
              <a:rPr lang="ru-RU" sz="2000" dirty="0" err="1">
                <a:solidFill>
                  <a:srgbClr val="000000"/>
                </a:solidFill>
                <a:latin typeface="exo 2"/>
              </a:rPr>
              <a:t>сайті</a:t>
            </a:r>
            <a:endParaRPr lang="ru-RU" sz="2000" b="0" i="0" dirty="0">
              <a:solidFill>
                <a:srgbClr val="000000"/>
              </a:solidFill>
              <a:effectLst/>
              <a:latin typeface="exo 2"/>
            </a:endParaRPr>
          </a:p>
        </p:txBody>
      </p:sp>
    </p:spTree>
    <p:extLst>
      <p:ext uri="{BB962C8B-B14F-4D97-AF65-F5344CB8AC3E}">
        <p14:creationId xmlns:p14="http://schemas.microsoft.com/office/powerpoint/2010/main" val="268141543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2A837-5EA3-4A18-9502-3730087DF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Чому немає продажів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000F65-147E-4A5D-AE4A-30EB9D0B8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63403"/>
            <a:ext cx="7886700" cy="3263504"/>
          </a:xfrm>
        </p:spPr>
        <p:txBody>
          <a:bodyPr>
            <a:normAutofit/>
          </a:bodyPr>
          <a:lstStyle/>
          <a:p>
            <a:r>
              <a:rPr lang="uk-UA" dirty="0"/>
              <a:t>3-7% (ті, що купують)</a:t>
            </a:r>
          </a:p>
          <a:p>
            <a:r>
              <a:rPr lang="uk-UA" dirty="0"/>
              <a:t>50-70% (потрібно подумати)</a:t>
            </a:r>
          </a:p>
          <a:p>
            <a:r>
              <a:rPr lang="uk-UA" dirty="0"/>
              <a:t>8-12% (не купують зовсім-не цікаво)</a:t>
            </a:r>
          </a:p>
          <a:p>
            <a:endParaRPr lang="uk-UA" dirty="0"/>
          </a:p>
          <a:p>
            <a:r>
              <a:rPr lang="uk-UA" dirty="0"/>
              <a:t>Ви починаєте працювати на той сегмент який купує, та продажі падають, ви звертаєтесь до спеціалістів з реклами, а вони починають крутити реклами сегменту «які купують» та в якому надзвичайно висока конкуренція в результаті ваша компанія не витримує конкуренції і бізнес йде в збитки.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2193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C1B88-B3C2-46E1-8F2D-77EFD4EE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Сегмент ті «Хто подумає»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6AA36B-8AE6-43C4-9D9B-E9B98E43D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Шукає дешевше</a:t>
            </a:r>
          </a:p>
          <a:p>
            <a:r>
              <a:rPr lang="uk-UA" dirty="0"/>
              <a:t>Якісніше</a:t>
            </a:r>
          </a:p>
          <a:p>
            <a:r>
              <a:rPr lang="uk-UA" dirty="0"/>
              <a:t>Більше інформації</a:t>
            </a:r>
          </a:p>
          <a:p>
            <a:r>
              <a:rPr lang="uk-UA" dirty="0"/>
              <a:t>Відгуки </a:t>
            </a:r>
          </a:p>
          <a:p>
            <a:r>
              <a:rPr lang="uk-UA" dirty="0"/>
              <a:t>Запитує у знайомих</a:t>
            </a:r>
          </a:p>
          <a:p>
            <a:endParaRPr lang="uk-UA" dirty="0"/>
          </a:p>
          <a:p>
            <a:r>
              <a:rPr lang="uk-UA" dirty="0"/>
              <a:t>Д</a:t>
            </a:r>
            <a:r>
              <a:rPr lang="ru-RU" dirty="0"/>
              <a:t>ля </a:t>
            </a:r>
            <a:r>
              <a:rPr lang="ru-RU" dirty="0" err="1"/>
              <a:t>цього</a:t>
            </a:r>
            <a:r>
              <a:rPr lang="ru-RU" dirty="0"/>
              <a:t> сегмента </a:t>
            </a:r>
            <a:r>
              <a:rPr lang="ru-RU" dirty="0" err="1"/>
              <a:t>важливо</a:t>
            </a:r>
            <a:r>
              <a:rPr lang="ru-RU" dirty="0"/>
              <a:t> не </a:t>
            </a:r>
            <a:r>
              <a:rPr lang="ru-RU" dirty="0" err="1"/>
              <a:t>продати</a:t>
            </a:r>
            <a:r>
              <a:rPr lang="ru-RU" dirty="0"/>
              <a:t> </a:t>
            </a:r>
            <a:r>
              <a:rPr lang="ru-RU" dirty="0" err="1"/>
              <a:t>відразу</a:t>
            </a:r>
            <a:r>
              <a:rPr lang="ru-RU" dirty="0"/>
              <a:t>, а </a:t>
            </a:r>
            <a:r>
              <a:rPr lang="ru-RU" dirty="0" err="1"/>
              <a:t>надати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, </a:t>
            </a:r>
            <a:r>
              <a:rPr lang="ru-RU" dirty="0" err="1"/>
              <a:t>довіра</a:t>
            </a:r>
            <a:endParaRPr lang="ru-RU" dirty="0"/>
          </a:p>
          <a:p>
            <a:r>
              <a:rPr lang="ru-RU" dirty="0" err="1"/>
              <a:t>Психологія</a:t>
            </a:r>
            <a:r>
              <a:rPr lang="ru-RU" dirty="0"/>
              <a:t> </a:t>
            </a:r>
            <a:r>
              <a:rPr lang="ru-RU" dirty="0" err="1"/>
              <a:t>продажів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88362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420735-17A8-49DF-BCDD-5AC127F6A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 направити роботу на 50-70% яким потрібно подумати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EA8066-E95C-4ABD-96A6-1204AF4CD0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102" y="2568896"/>
            <a:ext cx="2870683" cy="28706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C79639-E4F7-4CF7-83EE-D7B5657AB7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15" y="2688672"/>
            <a:ext cx="2631131" cy="2631131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8B335918-40D1-4F54-ADEF-3360C4414BD1}"/>
              </a:ext>
            </a:extLst>
          </p:cNvPr>
          <p:cNvCxnSpPr>
            <a:cxnSpLocks/>
          </p:cNvCxnSpPr>
          <p:nvPr/>
        </p:nvCxnSpPr>
        <p:spPr>
          <a:xfrm>
            <a:off x="3271706" y="3896162"/>
            <a:ext cx="228390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2415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A19D3-D1C9-4FD6-B291-15D743084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 зацікавленості основної маси потенційних клієнтів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EA072F-C32E-469C-A5E5-6171586D1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Зайшов на сторінку;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Дізнався корисну інформацію (з чого виготовляється продукція, -ідеї для манікюру осінь 2020, найцікавіші фільми для перегляду осінніми вечорами, відміть друга-виграй приз, відгуки клієнтів/блогерів..) – дати користь;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Поставив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лайк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/зареєструвався/підписався – відмітив себе;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Відсліжує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інформацію про товар/послугу;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Купив продукт/замовив послугу;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Передав інформацію (відгук) своїм знайомим.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83782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610E7-DBE1-4103-A8D5-C887F6A1D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Професія </a:t>
            </a:r>
            <a:r>
              <a:rPr lang="uk-UA" dirty="0" err="1"/>
              <a:t>таргетолог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317B2D7-CABC-41F3-AD55-776838311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2413794"/>
            <a:ext cx="7429500" cy="3175000"/>
          </a:xfrm>
        </p:spPr>
      </p:pic>
    </p:spTree>
    <p:extLst>
      <p:ext uri="{BB962C8B-B14F-4D97-AF65-F5344CB8AC3E}">
        <p14:creationId xmlns:p14="http://schemas.microsoft.com/office/powerpoint/2010/main" val="2481018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9B432423-4482-9441-27D0-B7BA4BC934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82"/>
            <a:ext cx="9139005" cy="5105236"/>
          </a:xfrm>
        </p:spPr>
      </p:pic>
    </p:spTree>
    <p:extLst>
      <p:ext uri="{BB962C8B-B14F-4D97-AF65-F5344CB8AC3E}">
        <p14:creationId xmlns:p14="http://schemas.microsoft.com/office/powerpoint/2010/main" val="3097213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44D9F4-CA41-4B35-BB61-D9119F563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836712"/>
            <a:ext cx="7848872" cy="554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339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64B013-B09B-4013-AC62-33DF501F7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SEO</a:t>
            </a:r>
            <a:r>
              <a:rPr lang="uk-UA" dirty="0"/>
              <a:t>-просування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1C989A-68EF-4EAE-B292-ADEA1E53E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SEO</a:t>
            </a:r>
            <a:r>
              <a:rPr lang="uk-UA" dirty="0"/>
              <a:t> = бізнес</a:t>
            </a:r>
          </a:p>
          <a:p>
            <a:pPr marL="0" indent="0">
              <a:buNone/>
            </a:pPr>
            <a:endParaRPr lang="uk-UA" dirty="0"/>
          </a:p>
          <a:p>
            <a:r>
              <a:rPr lang="uk-UA" dirty="0"/>
              <a:t>Створюйте штучний дефіцит</a:t>
            </a:r>
          </a:p>
          <a:p>
            <a:r>
              <a:rPr lang="uk-UA" dirty="0"/>
              <a:t>Розширюйте асортимент</a:t>
            </a:r>
          </a:p>
          <a:p>
            <a:r>
              <a:rPr lang="uk-UA" dirty="0"/>
              <a:t>Визначте переваги та вказуйте на них</a:t>
            </a:r>
          </a:p>
          <a:p>
            <a:r>
              <a:rPr lang="uk-UA" dirty="0"/>
              <a:t>Аналізувати конкурентів</a:t>
            </a:r>
          </a:p>
          <a:p>
            <a:r>
              <a:rPr lang="uk-UA" dirty="0"/>
              <a:t>Піднятися в ТОП пошукової системи!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74822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46A25D1-3041-4EE6-B2A3-710C48BFD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79" y="2492896"/>
            <a:ext cx="8686800" cy="4525963"/>
          </a:xfrm>
        </p:spPr>
        <p:txBody>
          <a:bodyPr/>
          <a:lstStyle/>
          <a:p>
            <a:r>
              <a:rPr lang="uk-UA" dirty="0"/>
              <a:t>В соціальних мережах – ми просимо купувати, пропонуємо купити.</a:t>
            </a:r>
          </a:p>
          <a:p>
            <a:r>
              <a:rPr lang="en-US" dirty="0"/>
              <a:t>SEO</a:t>
            </a:r>
            <a:r>
              <a:rPr lang="uk-UA" dirty="0"/>
              <a:t> передбачає, що клієнт сам зверниться до вас.</a:t>
            </a:r>
          </a:p>
          <a:p>
            <a:pPr marL="0" indent="0">
              <a:buNone/>
            </a:pPr>
            <a:endParaRPr lang="uk-UA" dirty="0"/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C71E70-30C3-4CC7-BEE7-0D05BC444740}"/>
              </a:ext>
            </a:extLst>
          </p:cNvPr>
          <p:cNvSpPr/>
          <p:nvPr/>
        </p:nvSpPr>
        <p:spPr>
          <a:xfrm>
            <a:off x="600044" y="332656"/>
            <a:ext cx="823186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SEO</a:t>
            </a:r>
            <a:r>
              <a:rPr lang="uk-UA" sz="4000" dirty="0"/>
              <a:t>-просування не схоже з</a:t>
            </a:r>
          </a:p>
          <a:p>
            <a:r>
              <a:rPr lang="uk-UA" sz="4000" dirty="0"/>
              <a:t> просуванням у соціальних мережах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1502981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A7782-0823-424C-AEA6-D856188AE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err="1"/>
              <a:t>Інстументи</a:t>
            </a:r>
            <a:r>
              <a:rPr lang="uk-UA" dirty="0"/>
              <a:t> схожі на просування у соціальних мережах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FC0A68-FFBF-45ED-8C10-7EDD833B6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Контент</a:t>
            </a:r>
          </a:p>
          <a:p>
            <a:r>
              <a:rPr lang="uk-UA" dirty="0"/>
              <a:t>Дизайн</a:t>
            </a:r>
          </a:p>
          <a:p>
            <a:r>
              <a:rPr lang="uk-UA" dirty="0" err="1"/>
              <a:t>Фото,відео</a:t>
            </a:r>
            <a:endParaRPr lang="uk-UA" dirty="0"/>
          </a:p>
          <a:p>
            <a:r>
              <a:rPr lang="uk-UA" dirty="0" err="1"/>
              <a:t>Продающі</a:t>
            </a:r>
            <a:r>
              <a:rPr lang="uk-UA" dirty="0"/>
              <a:t> тексти</a:t>
            </a:r>
          </a:p>
          <a:p>
            <a:r>
              <a:rPr lang="uk-UA" dirty="0"/>
              <a:t>Функціонал</a:t>
            </a:r>
          </a:p>
          <a:p>
            <a:endParaRPr lang="uk-UA" dirty="0"/>
          </a:p>
          <a:p>
            <a:pPr marL="0" indent="0">
              <a:buNone/>
            </a:pPr>
            <a:r>
              <a:rPr lang="uk-UA" u="sng" dirty="0"/>
              <a:t>Покупці стали </a:t>
            </a:r>
            <a:r>
              <a:rPr lang="uk-UA" u="sng" dirty="0" err="1"/>
              <a:t>візуалами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1300141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57C735E7-068A-43E7-A4F8-6A5AAF0039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09734" y="1268760"/>
            <a:ext cx="8752652" cy="352917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	</a:t>
            </a:r>
            <a:r>
              <a:rPr kumimoji="0" lang="uk-UA" altLang="ru-RU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Біллінгова</a:t>
            </a:r>
            <a:r>
              <a:rPr kumimoji="0" lang="uk-UA" altLang="ru-RU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 система - прикладне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програмне забезпечення підтримки бізнес-процесів </a:t>
            </a:r>
            <a:r>
              <a:rPr kumimoji="0" lang="uk-UA" altLang="ru-RU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біллінгу</a:t>
            </a:r>
            <a:r>
              <a:rPr kumimoji="0" lang="uk-UA" altLang="ru-RU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altLang="ru-RU" sz="2100" dirty="0">
              <a:solidFill>
                <a:srgbClr val="202124"/>
              </a:solidFill>
              <a:latin typeface="Arial Unicode MS"/>
              <a:ea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	</a:t>
            </a:r>
            <a:r>
              <a:rPr kumimoji="0" lang="uk-UA" altLang="ru-RU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Біллінг</a:t>
            </a:r>
            <a:r>
              <a:rPr kumimoji="0" lang="uk-UA" altLang="ru-RU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 - найважливіший компонент діяльності будь-якого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комерційного оператора зв'язку, незалежно від виду телекомунікацій: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оператори фіксованого та мобільного зв'язку, інтернет-телефонії,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віртуальні оператори, інтернет-провайдери, оператори транзитного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цифрового трафіку, провайдери цифрового телебачення - не можуть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 існувати без </a:t>
            </a:r>
            <a:r>
              <a:rPr kumimoji="0" lang="uk-UA" altLang="ru-RU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білінгу</a:t>
            </a:r>
            <a:r>
              <a:rPr kumimoji="0" lang="uk-UA" altLang="ru-RU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, завдяки якому виставляються рахунки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 споживачам їхніх послуг і забезпечується економічна складова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 їх діяльності. </a:t>
            </a:r>
            <a:endParaRPr kumimoji="0" lang="uk-UA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B834ECC-096B-4D19-B3AE-E39FB68C7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734" y="5117312"/>
            <a:ext cx="8752652" cy="94385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Функції </a:t>
            </a:r>
            <a:r>
              <a:rPr kumimoji="0" lang="uk-UA" altLang="ru-RU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білінгу</a:t>
            </a:r>
            <a:r>
              <a:rPr kumimoji="0" lang="uk-UA" altLang="ru-RU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 на підприємстві групуються в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три основні блоки: розрахункові операції, інформаційне обслуговування, фінансове обслуговування.</a:t>
            </a:r>
            <a:r>
              <a:rPr kumimoji="0" lang="uk-UA" altLang="ru-RU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uk-UA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73794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F6E2362-135C-4B2B-B84F-9F472A7A3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28800"/>
            <a:ext cx="8686800" cy="4525963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https://instagram.com/vlad_yasko?igshid=1c3kx9d6c4slu</a:t>
            </a:r>
            <a:endParaRPr lang="ru-RU" dirty="0">
              <a:hlinkClick r:id="rId2"/>
            </a:endParaRPr>
          </a:p>
          <a:p>
            <a:r>
              <a:rPr lang="en-US" dirty="0">
                <a:hlinkClick r:id="rId2"/>
              </a:rPr>
              <a:t>https://instagram.com/cherkasov_vl?igshid=1nc06ti7i9oh9</a:t>
            </a:r>
            <a:endParaRPr lang="ru-RU" dirty="0"/>
          </a:p>
          <a:p>
            <a:r>
              <a:rPr lang="en-US" dirty="0">
                <a:hlinkClick r:id="rId3"/>
              </a:rPr>
              <a:t>https://instagram.com/target.coach?igshid=1j6zxclhl3yol</a:t>
            </a:r>
            <a:endParaRPr lang="ru-RU" dirty="0"/>
          </a:p>
          <a:p>
            <a:r>
              <a:rPr lang="en-US" dirty="0">
                <a:hlinkClick r:id="rId4"/>
              </a:rPr>
              <a:t>https://instagram.com/zing.studio?igshid=1mbupy3gq90q1</a:t>
            </a:r>
            <a:endParaRPr lang="ru-RU" dirty="0"/>
          </a:p>
          <a:p>
            <a:r>
              <a:rPr lang="en-US" dirty="0">
                <a:hlinkClick r:id="rId5"/>
              </a:rPr>
              <a:t>https://instagram.com/_pavel_shulga?igshid=62ktvbfquc6e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8418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40747</TotalTime>
  <Words>2387</Words>
  <Application>Microsoft Macintosh PowerPoint</Application>
  <PresentationFormat>Экран (4:3)</PresentationFormat>
  <Paragraphs>171</Paragraphs>
  <Slides>95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108" baseType="lpstr">
      <vt:lpstr>Arial Unicode MS</vt:lpstr>
      <vt:lpstr>-apple-system</vt:lpstr>
      <vt:lpstr>Arial</vt:lpstr>
      <vt:lpstr>Calibri</vt:lpstr>
      <vt:lpstr>Calibri Light</vt:lpstr>
      <vt:lpstr>Cambria</vt:lpstr>
      <vt:lpstr>exo 2</vt:lpstr>
      <vt:lpstr>GilroyBlod</vt:lpstr>
      <vt:lpstr>Helvetica</vt:lpstr>
      <vt:lpstr>HelveticaNeueCyr</vt:lpstr>
      <vt:lpstr>Times New Roman</vt:lpstr>
      <vt:lpstr>Wingdings</vt:lpstr>
      <vt:lpstr>Тема Office</vt:lpstr>
      <vt:lpstr>Презентация PowerPoint</vt:lpstr>
      <vt:lpstr>Презентация PowerPoint</vt:lpstr>
      <vt:lpstr>Одним із дієвих методів просування та реклами у соціальних мереж є таргетинг</vt:lpstr>
      <vt:lpstr>Презентация PowerPoint</vt:lpstr>
      <vt:lpstr>Презентация PowerPoint</vt:lpstr>
      <vt:lpstr>Навіщо потрібна таргетована реклама в соціальних мережах?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Створення креативу</vt:lpstr>
      <vt:lpstr>Презентация PowerPoint</vt:lpstr>
      <vt:lpstr>Як створити ефективну таргетова рекламу</vt:lpstr>
      <vt:lpstr>Де взяти контент для таргет-реклами?</vt:lpstr>
      <vt:lpstr>Презентация PowerPoint</vt:lpstr>
      <vt:lpstr>Презентация PowerPoint</vt:lpstr>
      <vt:lpstr>Презентация PowerPoint</vt:lpstr>
      <vt:lpstr>Презентация PowerPoint</vt:lpstr>
      <vt:lpstr>Як обрати «Закупочный тип»  </vt:lpstr>
      <vt:lpstr>Презентация PowerPoint</vt:lpstr>
      <vt:lpstr>Категорія цілей «Упізнаваність».  У стовпчику упізнаваність є дві цілі: «Охоплення» і «Впізнаваність бренду». Їх використовують, щоб якомога більше людей дізналися про компанію, послуги чи товар. Ці цілі добре підходять для запуску бренду, нової продукції або послуг.  «Впізнаваність бренду» — реклама буде показуватися вибраній аудиторії максимально часто. Кожен користувач зустрічатиме рекламу в соцмережі кілька разів. «Охоплення» — за такого виду налаштування реклама буде показуватися максимальній кількості людей з вибраної аудиторіїї. При встановленні цієї цілі ви можете вказати частоту показу вашої реклами кожному окремому користувачеві.  Категорія цілей «Розгляд». Роздивимося наступний стовпчик — «Розгляд». Він найбільший, бо містить шість цілей. «Трафік» — алгоритм Facebook перш за все буде показувати рекламу тим людям з вибраної аудиторії, які з найбільшою вірогідністю перейдуть на сайт. «Взаємодія» — підходить, якщо ви бажаєте просувати допис у Facebook або Instagram і отримати більше вподобань, поширень та коментарів. «Встановлення додатку» — ця мета в налаштуванні тригерної реклами розрахована на отримання нових завантажень додатку з App Store та Google Play Market. «Перегляди відео» — це передбачає більше переглядів відео, оскільки відеоконтент для Facebook у тренді, то за допомогою цієї цілі можна спрямовувати людей на сайт, як і за допомогою цілі «Трафік». Для цього потрібно додати кнопку та цільове посилання. Відеорекламадешевша в результаті і завжди отримує більше взаємодії. «Генерація лідів» — ціль актуальна, якщо у компанії немає сайту або цільової сторінки, але потрібно зібрати контакти користувачів. Користувачі клікають на рекламу і отримують форму, в якій залишають свої дані. Форма налаштовується в рекламному кабінеті, дозволяє вибрати тип даних і кількість рядків для заповнення. А за допомогою інтеграції SendPulse та Facebook Lead Ads ліди можна відразу експортувати в адресну книгу і використовувати для розсилок. «Повідомлення» — мета підходить для налаштування своєї таргетованої реклами, якщо необхідно, щоб користувачі надсилали повідомлення. Після кліку по рекламі вони потраплять до месенджеру, де компанія продовжить з ним спілкування. Така ціль також підходить для просування чат-бота. </vt:lpstr>
      <vt:lpstr>Категорія цілей «Конверсія» Стовпчик «Конверсія» містить три варіанти цілей. «Конверсія» — умовно схожа на ціль «Трафік», оскільки перенаправляє людей на сайт. Але оптимізація відбувається трохи по-іншому: алгоритм Facebook вибирає не тих, хто просто клікає та переходить за посиланнями, а тих, хто купує чи вчиняє інші цільові дії.  «Продажі через каталог» — для цієї цілі потрібно створити каталог товарів в обліковому записі Facebook, а потім сформувати з нього рекламні оголошення. Підходить для ретаргетингу, коли користувачеві показуються товари з тих сторінок та категорій сайту, які він відвідував. «Відвідування закладів» — налаштування таргетованої реклами з цією ціллю підійде для тих, хто просуває офлайн-бізнес. Під час запуску такої рекламної кампанії потрібно вказати адресу фізичної точк бізнесу та радіус охоплення реклами. Тобто оголошення побачать ті, хто знаходиться неподалік, наприклад,  магазину чи кафе. </vt:lpstr>
      <vt:lpstr>Презентация PowerPoint</vt:lpstr>
      <vt:lpstr>Налаштування цільової аудиторії для якої сформовано таргетинг</vt:lpstr>
      <vt:lpstr>Типи аудиторій в налаштуваннях таргетованої реклами </vt:lpstr>
      <vt:lpstr>Презентация PowerPoint</vt:lpstr>
      <vt:lpstr>Також функціонал таргетингу дає змогу створити схожі аудиторії, які називають lookalike. Алгоритм Facebook детально аналізує вказану аудиторію та вибирає максимально схожих за інтересами та поведінковими патернами користувачів у рамках зазначеної географії. Так створюється lookalike – можна створити схожу аудиторію будь-якої з індивідуалізованих аудиторій. Щоб створити lookalike аудиторію, у вкладці «Аудиторії» необхідно обрати індивідуалізовану аудиторію, на яку потрібно  створити схожу. У вікні, натиснути «Створити схожу аудиторію».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Тіньовий бан</vt:lpstr>
      <vt:lpstr>Щоб не потрапити в тіньовий бан потрібно:</vt:lpstr>
      <vt:lpstr>Щоб не потрапити в тіньовий бан потрібно:</vt:lpstr>
      <vt:lpstr>Як розрахувати ефективність від таргетингу?</vt:lpstr>
      <vt:lpstr>Презентация PowerPoint</vt:lpstr>
      <vt:lpstr>Чому немає продажів</vt:lpstr>
      <vt:lpstr>Сегмент ті «Хто подумає»</vt:lpstr>
      <vt:lpstr>Потрібно направити роботу на 50-70% яким потрібно подумати</vt:lpstr>
      <vt:lpstr>Стратегія зацікавленості основної маси потенційних клієнтів</vt:lpstr>
      <vt:lpstr>Професія таргетолог</vt:lpstr>
      <vt:lpstr>Презентация PowerPoint</vt:lpstr>
      <vt:lpstr>SEO-просування</vt:lpstr>
      <vt:lpstr>Презентация PowerPoint</vt:lpstr>
      <vt:lpstr>Інстументи схожі на просування у соціальних мережах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Таргетинг у маркетингу</dc:title>
  <dc:creator>admin</dc:creator>
  <cp:lastModifiedBy>Виктория Малтиз</cp:lastModifiedBy>
  <cp:revision>159</cp:revision>
  <dcterms:created xsi:type="dcterms:W3CDTF">2020-05-13T12:39:21Z</dcterms:created>
  <dcterms:modified xsi:type="dcterms:W3CDTF">2024-04-25T12:19:05Z</dcterms:modified>
</cp:coreProperties>
</file>