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857232"/>
            <a:ext cx="650085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latin typeface="Bookman Old Style" pitchFamily="18" charset="0"/>
              </a:rPr>
              <a:t>Органи та установи виконання покарань</a:t>
            </a:r>
            <a:endParaRPr lang="ru-RU" sz="4400" dirty="0">
              <a:latin typeface="Bookman Old Style" pitchFamily="18" charset="0"/>
            </a:endParaRPr>
          </a:p>
        </p:txBody>
      </p:sp>
      <p:pic>
        <p:nvPicPr>
          <p:cNvPr id="5" name="Picture 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214686"/>
            <a:ext cx="4714876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2069" y="169818"/>
            <a:ext cx="8582297" cy="6492240"/>
            <a:chOff x="450" y="694"/>
            <a:chExt cx="9391" cy="12518"/>
          </a:xfrm>
        </p:grpSpPr>
        <p:sp>
          <p:nvSpPr>
            <p:cNvPr id="3" name="docshape543"/>
            <p:cNvSpPr>
              <a:spLocks/>
            </p:cNvSpPr>
            <p:nvPr/>
          </p:nvSpPr>
          <p:spPr bwMode="auto">
            <a:xfrm>
              <a:off x="2675" y="1545"/>
              <a:ext cx="4641" cy="520"/>
            </a:xfrm>
            <a:custGeom>
              <a:avLst/>
              <a:gdLst/>
              <a:ahLst/>
              <a:cxnLst>
                <a:cxn ang="0">
                  <a:pos x="3412" y="370"/>
                </a:cxn>
                <a:cxn ang="0">
                  <a:pos x="3399" y="359"/>
                </a:cxn>
                <a:cxn ang="0">
                  <a:pos x="3308" y="285"/>
                </a:cxn>
                <a:cxn ang="0">
                  <a:pos x="3298" y="334"/>
                </a:cxn>
                <a:cxn ang="0">
                  <a:pos x="1803" y="2"/>
                </a:cxn>
                <a:cxn ang="0">
                  <a:pos x="1799" y="0"/>
                </a:cxn>
                <a:cxn ang="0">
                  <a:pos x="1796" y="0"/>
                </a:cxn>
                <a:cxn ang="0">
                  <a:pos x="1793" y="0"/>
                </a:cxn>
                <a:cxn ang="0">
                  <a:pos x="1790" y="2"/>
                </a:cxn>
                <a:cxn ang="0">
                  <a:pos x="116" y="336"/>
                </a:cxn>
                <a:cxn ang="0">
                  <a:pos x="106" y="287"/>
                </a:cxn>
                <a:cxn ang="0">
                  <a:pos x="0" y="370"/>
                </a:cxn>
                <a:cxn ang="0">
                  <a:pos x="129" y="405"/>
                </a:cxn>
                <a:cxn ang="0">
                  <a:pos x="121" y="361"/>
                </a:cxn>
                <a:cxn ang="0">
                  <a:pos x="120" y="356"/>
                </a:cxn>
                <a:cxn ang="0">
                  <a:pos x="1796" y="21"/>
                </a:cxn>
                <a:cxn ang="0">
                  <a:pos x="3293" y="353"/>
                </a:cxn>
                <a:cxn ang="0">
                  <a:pos x="3282" y="402"/>
                </a:cxn>
                <a:cxn ang="0">
                  <a:pos x="3412" y="370"/>
                </a:cxn>
              </a:cxnLst>
              <a:rect l="0" t="0" r="r" b="b"/>
              <a:pathLst>
                <a:path w="3412" h="406">
                  <a:moveTo>
                    <a:pt x="3412" y="370"/>
                  </a:moveTo>
                  <a:lnTo>
                    <a:pt x="3399" y="359"/>
                  </a:lnTo>
                  <a:lnTo>
                    <a:pt x="3308" y="285"/>
                  </a:lnTo>
                  <a:lnTo>
                    <a:pt x="3298" y="334"/>
                  </a:lnTo>
                  <a:lnTo>
                    <a:pt x="1803" y="2"/>
                  </a:lnTo>
                  <a:lnTo>
                    <a:pt x="1799" y="0"/>
                  </a:lnTo>
                  <a:lnTo>
                    <a:pt x="1796" y="0"/>
                  </a:lnTo>
                  <a:lnTo>
                    <a:pt x="1793" y="0"/>
                  </a:lnTo>
                  <a:lnTo>
                    <a:pt x="1790" y="2"/>
                  </a:lnTo>
                  <a:lnTo>
                    <a:pt x="116" y="336"/>
                  </a:lnTo>
                  <a:lnTo>
                    <a:pt x="106" y="287"/>
                  </a:lnTo>
                  <a:lnTo>
                    <a:pt x="0" y="370"/>
                  </a:lnTo>
                  <a:lnTo>
                    <a:pt x="129" y="405"/>
                  </a:lnTo>
                  <a:lnTo>
                    <a:pt x="121" y="361"/>
                  </a:lnTo>
                  <a:lnTo>
                    <a:pt x="120" y="356"/>
                  </a:lnTo>
                  <a:lnTo>
                    <a:pt x="1796" y="21"/>
                  </a:lnTo>
                  <a:lnTo>
                    <a:pt x="3293" y="353"/>
                  </a:lnTo>
                  <a:lnTo>
                    <a:pt x="3282" y="402"/>
                  </a:lnTo>
                  <a:lnTo>
                    <a:pt x="3412" y="3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Line 35"/>
            <p:cNvSpPr>
              <a:spLocks noChangeShapeType="1"/>
            </p:cNvSpPr>
            <p:nvPr/>
          </p:nvSpPr>
          <p:spPr bwMode="auto">
            <a:xfrm flipH="1">
              <a:off x="5109" y="1545"/>
              <a:ext cx="11" cy="4050"/>
            </a:xfrm>
            <a:prstGeom prst="line">
              <a:avLst/>
            </a:prstGeom>
            <a:noFill/>
            <a:ln w="9502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5" name="docshape54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62" y="5516"/>
              <a:ext cx="258" cy="154"/>
            </a:xfrm>
            <a:prstGeom prst="rect">
              <a:avLst/>
            </a:prstGeom>
            <a:noFill/>
          </p:spPr>
        </p:pic>
        <p:sp>
          <p:nvSpPr>
            <p:cNvPr id="6" name="docshape545"/>
            <p:cNvSpPr>
              <a:spLocks/>
            </p:cNvSpPr>
            <p:nvPr/>
          </p:nvSpPr>
          <p:spPr bwMode="auto">
            <a:xfrm>
              <a:off x="1780" y="3190"/>
              <a:ext cx="6839" cy="1625"/>
            </a:xfrm>
            <a:custGeom>
              <a:avLst/>
              <a:gdLst/>
              <a:ahLst/>
              <a:cxnLst>
                <a:cxn ang="0">
                  <a:pos x="1796" y="371"/>
                </a:cxn>
                <a:cxn ang="0">
                  <a:pos x="1773" y="345"/>
                </a:cxn>
                <a:cxn ang="0">
                  <a:pos x="1707" y="271"/>
                </a:cxn>
                <a:cxn ang="0">
                  <a:pos x="1688" y="317"/>
                </a:cxn>
                <a:cxn ang="0">
                  <a:pos x="906" y="4"/>
                </a:cxn>
                <a:cxn ang="0">
                  <a:pos x="905" y="3"/>
                </a:cxn>
                <a:cxn ang="0">
                  <a:pos x="899" y="0"/>
                </a:cxn>
                <a:cxn ang="0">
                  <a:pos x="898" y="1"/>
                </a:cxn>
                <a:cxn ang="0">
                  <a:pos x="897" y="0"/>
                </a:cxn>
                <a:cxn ang="0">
                  <a:pos x="891" y="3"/>
                </a:cxn>
                <a:cxn ang="0">
                  <a:pos x="890" y="4"/>
                </a:cxn>
                <a:cxn ang="0">
                  <a:pos x="107" y="317"/>
                </a:cxn>
                <a:cxn ang="0">
                  <a:pos x="89" y="271"/>
                </a:cxn>
                <a:cxn ang="0">
                  <a:pos x="0" y="371"/>
                </a:cxn>
                <a:cxn ang="0">
                  <a:pos x="133" y="382"/>
                </a:cxn>
                <a:cxn ang="0">
                  <a:pos x="119" y="345"/>
                </a:cxn>
                <a:cxn ang="0">
                  <a:pos x="115" y="335"/>
                </a:cxn>
                <a:cxn ang="0">
                  <a:pos x="898" y="22"/>
                </a:cxn>
                <a:cxn ang="0">
                  <a:pos x="1681" y="335"/>
                </a:cxn>
                <a:cxn ang="0">
                  <a:pos x="1662" y="382"/>
                </a:cxn>
                <a:cxn ang="0">
                  <a:pos x="1796" y="371"/>
                </a:cxn>
                <a:cxn ang="0">
                  <a:pos x="5028" y="371"/>
                </a:cxn>
                <a:cxn ang="0">
                  <a:pos x="5005" y="345"/>
                </a:cxn>
                <a:cxn ang="0">
                  <a:pos x="4939" y="271"/>
                </a:cxn>
                <a:cxn ang="0">
                  <a:pos x="4921" y="317"/>
                </a:cxn>
                <a:cxn ang="0">
                  <a:pos x="4138" y="4"/>
                </a:cxn>
                <a:cxn ang="0">
                  <a:pos x="4138" y="3"/>
                </a:cxn>
                <a:cxn ang="0">
                  <a:pos x="4137" y="3"/>
                </a:cxn>
                <a:cxn ang="0">
                  <a:pos x="4137" y="2"/>
                </a:cxn>
                <a:cxn ang="0">
                  <a:pos x="4136" y="1"/>
                </a:cxn>
                <a:cxn ang="0">
                  <a:pos x="4135" y="1"/>
                </a:cxn>
                <a:cxn ang="0">
                  <a:pos x="4132" y="0"/>
                </a:cxn>
                <a:cxn ang="0">
                  <a:pos x="4130" y="1"/>
                </a:cxn>
                <a:cxn ang="0">
                  <a:pos x="4129" y="0"/>
                </a:cxn>
                <a:cxn ang="0">
                  <a:pos x="4126" y="1"/>
                </a:cxn>
                <a:cxn ang="0">
                  <a:pos x="4125" y="1"/>
                </a:cxn>
                <a:cxn ang="0">
                  <a:pos x="4124" y="2"/>
                </a:cxn>
                <a:cxn ang="0">
                  <a:pos x="4123" y="3"/>
                </a:cxn>
                <a:cxn ang="0">
                  <a:pos x="4123" y="3"/>
                </a:cxn>
                <a:cxn ang="0">
                  <a:pos x="4122" y="4"/>
                </a:cxn>
                <a:cxn ang="0">
                  <a:pos x="3340" y="317"/>
                </a:cxn>
                <a:cxn ang="0">
                  <a:pos x="3321" y="271"/>
                </a:cxn>
                <a:cxn ang="0">
                  <a:pos x="3232" y="371"/>
                </a:cxn>
                <a:cxn ang="0">
                  <a:pos x="3366" y="382"/>
                </a:cxn>
                <a:cxn ang="0">
                  <a:pos x="3351" y="345"/>
                </a:cxn>
                <a:cxn ang="0">
                  <a:pos x="3347" y="335"/>
                </a:cxn>
                <a:cxn ang="0">
                  <a:pos x="4120" y="26"/>
                </a:cxn>
                <a:cxn ang="0">
                  <a:pos x="4120" y="1149"/>
                </a:cxn>
                <a:cxn ang="0">
                  <a:pos x="4070" y="1149"/>
                </a:cxn>
                <a:cxn ang="0">
                  <a:pos x="4130" y="1268"/>
                </a:cxn>
                <a:cxn ang="0">
                  <a:pos x="4175" y="1179"/>
                </a:cxn>
                <a:cxn ang="0">
                  <a:pos x="4190" y="1149"/>
                </a:cxn>
                <a:cxn ang="0">
                  <a:pos x="4140" y="1149"/>
                </a:cxn>
                <a:cxn ang="0">
                  <a:pos x="4140" y="26"/>
                </a:cxn>
                <a:cxn ang="0">
                  <a:pos x="4913" y="335"/>
                </a:cxn>
                <a:cxn ang="0">
                  <a:pos x="4895" y="382"/>
                </a:cxn>
                <a:cxn ang="0">
                  <a:pos x="5028" y="371"/>
                </a:cxn>
              </a:cxnLst>
              <a:rect l="0" t="0" r="r" b="b"/>
              <a:pathLst>
                <a:path w="5029" h="1269">
                  <a:moveTo>
                    <a:pt x="1796" y="371"/>
                  </a:moveTo>
                  <a:lnTo>
                    <a:pt x="1773" y="345"/>
                  </a:lnTo>
                  <a:lnTo>
                    <a:pt x="1707" y="271"/>
                  </a:lnTo>
                  <a:lnTo>
                    <a:pt x="1688" y="317"/>
                  </a:lnTo>
                  <a:lnTo>
                    <a:pt x="906" y="4"/>
                  </a:lnTo>
                  <a:lnTo>
                    <a:pt x="905" y="3"/>
                  </a:lnTo>
                  <a:lnTo>
                    <a:pt x="899" y="0"/>
                  </a:lnTo>
                  <a:lnTo>
                    <a:pt x="898" y="1"/>
                  </a:lnTo>
                  <a:lnTo>
                    <a:pt x="897" y="0"/>
                  </a:lnTo>
                  <a:lnTo>
                    <a:pt x="891" y="3"/>
                  </a:lnTo>
                  <a:lnTo>
                    <a:pt x="890" y="4"/>
                  </a:lnTo>
                  <a:lnTo>
                    <a:pt x="107" y="317"/>
                  </a:lnTo>
                  <a:lnTo>
                    <a:pt x="89" y="271"/>
                  </a:lnTo>
                  <a:lnTo>
                    <a:pt x="0" y="371"/>
                  </a:lnTo>
                  <a:lnTo>
                    <a:pt x="133" y="382"/>
                  </a:lnTo>
                  <a:lnTo>
                    <a:pt x="119" y="345"/>
                  </a:lnTo>
                  <a:lnTo>
                    <a:pt x="115" y="335"/>
                  </a:lnTo>
                  <a:lnTo>
                    <a:pt x="898" y="22"/>
                  </a:lnTo>
                  <a:lnTo>
                    <a:pt x="1681" y="335"/>
                  </a:lnTo>
                  <a:lnTo>
                    <a:pt x="1662" y="382"/>
                  </a:lnTo>
                  <a:lnTo>
                    <a:pt x="1796" y="371"/>
                  </a:lnTo>
                  <a:close/>
                  <a:moveTo>
                    <a:pt x="5028" y="371"/>
                  </a:moveTo>
                  <a:lnTo>
                    <a:pt x="5005" y="345"/>
                  </a:lnTo>
                  <a:lnTo>
                    <a:pt x="4939" y="271"/>
                  </a:lnTo>
                  <a:lnTo>
                    <a:pt x="4921" y="317"/>
                  </a:lnTo>
                  <a:lnTo>
                    <a:pt x="4138" y="4"/>
                  </a:lnTo>
                  <a:lnTo>
                    <a:pt x="4138" y="3"/>
                  </a:lnTo>
                  <a:lnTo>
                    <a:pt x="4137" y="3"/>
                  </a:lnTo>
                  <a:lnTo>
                    <a:pt x="4137" y="2"/>
                  </a:lnTo>
                  <a:lnTo>
                    <a:pt x="4136" y="1"/>
                  </a:lnTo>
                  <a:lnTo>
                    <a:pt x="4135" y="1"/>
                  </a:lnTo>
                  <a:lnTo>
                    <a:pt x="4132" y="0"/>
                  </a:lnTo>
                  <a:lnTo>
                    <a:pt x="4130" y="1"/>
                  </a:lnTo>
                  <a:lnTo>
                    <a:pt x="4129" y="0"/>
                  </a:lnTo>
                  <a:lnTo>
                    <a:pt x="4126" y="1"/>
                  </a:lnTo>
                  <a:lnTo>
                    <a:pt x="4125" y="1"/>
                  </a:lnTo>
                  <a:lnTo>
                    <a:pt x="4124" y="2"/>
                  </a:lnTo>
                  <a:lnTo>
                    <a:pt x="4123" y="3"/>
                  </a:lnTo>
                  <a:lnTo>
                    <a:pt x="4122" y="4"/>
                  </a:lnTo>
                  <a:lnTo>
                    <a:pt x="3340" y="317"/>
                  </a:lnTo>
                  <a:lnTo>
                    <a:pt x="3321" y="271"/>
                  </a:lnTo>
                  <a:lnTo>
                    <a:pt x="3232" y="371"/>
                  </a:lnTo>
                  <a:lnTo>
                    <a:pt x="3366" y="382"/>
                  </a:lnTo>
                  <a:lnTo>
                    <a:pt x="3351" y="345"/>
                  </a:lnTo>
                  <a:lnTo>
                    <a:pt x="3347" y="335"/>
                  </a:lnTo>
                  <a:lnTo>
                    <a:pt x="4120" y="26"/>
                  </a:lnTo>
                  <a:lnTo>
                    <a:pt x="4120" y="1149"/>
                  </a:lnTo>
                  <a:lnTo>
                    <a:pt x="4070" y="1149"/>
                  </a:lnTo>
                  <a:lnTo>
                    <a:pt x="4130" y="1268"/>
                  </a:lnTo>
                  <a:lnTo>
                    <a:pt x="4175" y="1179"/>
                  </a:lnTo>
                  <a:lnTo>
                    <a:pt x="4190" y="1149"/>
                  </a:lnTo>
                  <a:lnTo>
                    <a:pt x="4140" y="1149"/>
                  </a:lnTo>
                  <a:lnTo>
                    <a:pt x="4140" y="26"/>
                  </a:lnTo>
                  <a:lnTo>
                    <a:pt x="4913" y="335"/>
                  </a:lnTo>
                  <a:lnTo>
                    <a:pt x="4895" y="382"/>
                  </a:lnTo>
                  <a:lnTo>
                    <a:pt x="5028" y="3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7" name="docshape54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41" y="2438"/>
              <a:ext cx="504" cy="154"/>
            </a:xfrm>
            <a:prstGeom prst="rect">
              <a:avLst/>
            </a:prstGeom>
            <a:noFill/>
          </p:spPr>
        </p:pic>
        <p:sp>
          <p:nvSpPr>
            <p:cNvPr id="8" name="docshape547"/>
            <p:cNvSpPr txBox="1">
              <a:spLocks noChangeArrowheads="1"/>
            </p:cNvSpPr>
            <p:nvPr/>
          </p:nvSpPr>
          <p:spPr bwMode="auto">
            <a:xfrm>
              <a:off x="2009" y="694"/>
              <a:ext cx="6248" cy="85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Види органів і установ виконання покарань</a:t>
              </a:r>
              <a:endPara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docshape548"/>
            <p:cNvSpPr txBox="1">
              <a:spLocks noChangeArrowheads="1"/>
            </p:cNvSpPr>
            <p:nvPr/>
          </p:nvSpPr>
          <p:spPr bwMode="auto">
            <a:xfrm>
              <a:off x="6167" y="4980"/>
              <a:ext cx="2320" cy="69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Кримінально - виконавчі установи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docshape549"/>
            <p:cNvSpPr txBox="1">
              <a:spLocks noChangeArrowheads="1"/>
            </p:cNvSpPr>
            <p:nvPr/>
          </p:nvSpPr>
          <p:spPr bwMode="auto">
            <a:xfrm>
              <a:off x="943" y="5264"/>
              <a:ext cx="3908" cy="88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Міністерством оборони України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docshape550"/>
            <p:cNvSpPr txBox="1">
              <a:spLocks noChangeArrowheads="1"/>
            </p:cNvSpPr>
            <p:nvPr/>
          </p:nvSpPr>
          <p:spPr bwMode="auto">
            <a:xfrm>
              <a:off x="7642" y="3760"/>
              <a:ext cx="1944" cy="105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Спец. виховні установи (виховні колонії)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docshape551"/>
            <p:cNvSpPr txBox="1">
              <a:spLocks noChangeArrowheads="1"/>
            </p:cNvSpPr>
            <p:nvPr/>
          </p:nvSpPr>
          <p:spPr bwMode="auto">
            <a:xfrm>
              <a:off x="1048" y="3823"/>
              <a:ext cx="1710" cy="90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Територіальні органи управління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docshape552"/>
            <p:cNvSpPr txBox="1">
              <a:spLocks noChangeArrowheads="1"/>
            </p:cNvSpPr>
            <p:nvPr/>
          </p:nvSpPr>
          <p:spPr bwMode="auto">
            <a:xfrm>
              <a:off x="5443" y="2149"/>
              <a:ext cx="3909" cy="82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Установи виконання покарань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docshape553"/>
            <p:cNvSpPr txBox="1">
              <a:spLocks noChangeArrowheads="1"/>
            </p:cNvSpPr>
            <p:nvPr/>
          </p:nvSpPr>
          <p:spPr bwMode="auto">
            <a:xfrm>
              <a:off x="1048" y="2065"/>
              <a:ext cx="3908" cy="114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Центральний орган виконавчої влади з питань виконання покарань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docshape554"/>
            <p:cNvSpPr txBox="1">
              <a:spLocks noChangeArrowheads="1"/>
            </p:cNvSpPr>
            <p:nvPr/>
          </p:nvSpPr>
          <p:spPr bwMode="auto">
            <a:xfrm>
              <a:off x="5483" y="3760"/>
              <a:ext cx="1711" cy="69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Арештні доми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docshape555"/>
            <p:cNvSpPr txBox="1">
              <a:spLocks noChangeArrowheads="1"/>
            </p:cNvSpPr>
            <p:nvPr/>
          </p:nvSpPr>
          <p:spPr bwMode="auto">
            <a:xfrm>
              <a:off x="3247" y="3913"/>
              <a:ext cx="1711" cy="90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Кримінально - виконавча інспекція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7" name="docshape55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25" y="7185"/>
              <a:ext cx="164" cy="474"/>
            </a:xfrm>
            <a:prstGeom prst="rect">
              <a:avLst/>
            </a:prstGeom>
            <a:noFill/>
          </p:spPr>
        </p:pic>
        <p:pic>
          <p:nvPicPr>
            <p:cNvPr id="18" name="docshape55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582" y="5671"/>
              <a:ext cx="184" cy="944"/>
            </a:xfrm>
            <a:prstGeom prst="rect">
              <a:avLst/>
            </a:prstGeom>
            <a:noFill/>
          </p:spPr>
        </p:pic>
        <p:sp>
          <p:nvSpPr>
            <p:cNvPr id="19" name="docshape560"/>
            <p:cNvSpPr>
              <a:spLocks/>
            </p:cNvSpPr>
            <p:nvPr/>
          </p:nvSpPr>
          <p:spPr bwMode="auto">
            <a:xfrm>
              <a:off x="6044" y="7744"/>
              <a:ext cx="2443" cy="1625"/>
            </a:xfrm>
            <a:custGeom>
              <a:avLst/>
              <a:gdLst/>
              <a:ahLst/>
              <a:cxnLst>
                <a:cxn ang="0">
                  <a:pos x="1796" y="370"/>
                </a:cxn>
                <a:cxn ang="0">
                  <a:pos x="1773" y="345"/>
                </a:cxn>
                <a:cxn ang="0">
                  <a:pos x="1707" y="270"/>
                </a:cxn>
                <a:cxn ang="0">
                  <a:pos x="1689" y="317"/>
                </a:cxn>
                <a:cxn ang="0">
                  <a:pos x="906" y="4"/>
                </a:cxn>
                <a:cxn ang="0">
                  <a:pos x="906" y="3"/>
                </a:cxn>
                <a:cxn ang="0">
                  <a:pos x="905" y="2"/>
                </a:cxn>
                <a:cxn ang="0">
                  <a:pos x="905" y="2"/>
                </a:cxn>
                <a:cxn ang="0">
                  <a:pos x="904" y="1"/>
                </a:cxn>
                <a:cxn ang="0">
                  <a:pos x="903" y="1"/>
                </a:cxn>
                <a:cxn ang="0">
                  <a:pos x="900" y="0"/>
                </a:cxn>
                <a:cxn ang="0">
                  <a:pos x="898" y="0"/>
                </a:cxn>
                <a:cxn ang="0">
                  <a:pos x="897" y="0"/>
                </a:cxn>
                <a:cxn ang="0">
                  <a:pos x="894" y="1"/>
                </a:cxn>
                <a:cxn ang="0">
                  <a:pos x="893" y="1"/>
                </a:cxn>
                <a:cxn ang="0">
                  <a:pos x="892" y="2"/>
                </a:cxn>
                <a:cxn ang="0">
                  <a:pos x="891" y="2"/>
                </a:cxn>
                <a:cxn ang="0">
                  <a:pos x="891" y="3"/>
                </a:cxn>
                <a:cxn ang="0">
                  <a:pos x="890" y="4"/>
                </a:cxn>
                <a:cxn ang="0">
                  <a:pos x="108" y="317"/>
                </a:cxn>
                <a:cxn ang="0">
                  <a:pos x="89" y="270"/>
                </a:cxn>
                <a:cxn ang="0">
                  <a:pos x="0" y="370"/>
                </a:cxn>
                <a:cxn ang="0">
                  <a:pos x="134" y="381"/>
                </a:cxn>
                <a:cxn ang="0">
                  <a:pos x="119" y="345"/>
                </a:cxn>
                <a:cxn ang="0">
                  <a:pos x="115" y="335"/>
                </a:cxn>
                <a:cxn ang="0">
                  <a:pos x="888" y="26"/>
                </a:cxn>
                <a:cxn ang="0">
                  <a:pos x="888" y="1148"/>
                </a:cxn>
                <a:cxn ang="0">
                  <a:pos x="838" y="1148"/>
                </a:cxn>
                <a:cxn ang="0">
                  <a:pos x="898" y="1268"/>
                </a:cxn>
                <a:cxn ang="0">
                  <a:pos x="943" y="1178"/>
                </a:cxn>
                <a:cxn ang="0">
                  <a:pos x="958" y="1148"/>
                </a:cxn>
                <a:cxn ang="0">
                  <a:pos x="908" y="1148"/>
                </a:cxn>
                <a:cxn ang="0">
                  <a:pos x="908" y="26"/>
                </a:cxn>
                <a:cxn ang="0">
                  <a:pos x="1681" y="335"/>
                </a:cxn>
                <a:cxn ang="0">
                  <a:pos x="1663" y="381"/>
                </a:cxn>
                <a:cxn ang="0">
                  <a:pos x="1796" y="370"/>
                </a:cxn>
              </a:cxnLst>
              <a:rect l="0" t="0" r="r" b="b"/>
              <a:pathLst>
                <a:path w="1796" h="1269">
                  <a:moveTo>
                    <a:pt x="1796" y="370"/>
                  </a:moveTo>
                  <a:lnTo>
                    <a:pt x="1773" y="345"/>
                  </a:lnTo>
                  <a:lnTo>
                    <a:pt x="1707" y="270"/>
                  </a:lnTo>
                  <a:lnTo>
                    <a:pt x="1689" y="317"/>
                  </a:lnTo>
                  <a:lnTo>
                    <a:pt x="906" y="4"/>
                  </a:lnTo>
                  <a:lnTo>
                    <a:pt x="906" y="3"/>
                  </a:lnTo>
                  <a:lnTo>
                    <a:pt x="905" y="2"/>
                  </a:lnTo>
                  <a:lnTo>
                    <a:pt x="904" y="1"/>
                  </a:lnTo>
                  <a:lnTo>
                    <a:pt x="903" y="1"/>
                  </a:lnTo>
                  <a:lnTo>
                    <a:pt x="900" y="0"/>
                  </a:lnTo>
                  <a:lnTo>
                    <a:pt x="898" y="0"/>
                  </a:lnTo>
                  <a:lnTo>
                    <a:pt x="897" y="0"/>
                  </a:lnTo>
                  <a:lnTo>
                    <a:pt x="894" y="1"/>
                  </a:lnTo>
                  <a:lnTo>
                    <a:pt x="893" y="1"/>
                  </a:lnTo>
                  <a:lnTo>
                    <a:pt x="892" y="2"/>
                  </a:lnTo>
                  <a:lnTo>
                    <a:pt x="891" y="2"/>
                  </a:lnTo>
                  <a:lnTo>
                    <a:pt x="891" y="3"/>
                  </a:lnTo>
                  <a:lnTo>
                    <a:pt x="890" y="4"/>
                  </a:lnTo>
                  <a:lnTo>
                    <a:pt x="108" y="317"/>
                  </a:lnTo>
                  <a:lnTo>
                    <a:pt x="89" y="270"/>
                  </a:lnTo>
                  <a:lnTo>
                    <a:pt x="0" y="370"/>
                  </a:lnTo>
                  <a:lnTo>
                    <a:pt x="134" y="381"/>
                  </a:lnTo>
                  <a:lnTo>
                    <a:pt x="119" y="345"/>
                  </a:lnTo>
                  <a:lnTo>
                    <a:pt x="115" y="335"/>
                  </a:lnTo>
                  <a:lnTo>
                    <a:pt x="888" y="26"/>
                  </a:lnTo>
                  <a:lnTo>
                    <a:pt x="888" y="1148"/>
                  </a:lnTo>
                  <a:lnTo>
                    <a:pt x="838" y="1148"/>
                  </a:lnTo>
                  <a:lnTo>
                    <a:pt x="898" y="1268"/>
                  </a:lnTo>
                  <a:lnTo>
                    <a:pt x="943" y="1178"/>
                  </a:lnTo>
                  <a:lnTo>
                    <a:pt x="958" y="1148"/>
                  </a:lnTo>
                  <a:lnTo>
                    <a:pt x="908" y="1148"/>
                  </a:lnTo>
                  <a:lnTo>
                    <a:pt x="908" y="26"/>
                  </a:lnTo>
                  <a:lnTo>
                    <a:pt x="1681" y="335"/>
                  </a:lnTo>
                  <a:lnTo>
                    <a:pt x="1663" y="381"/>
                  </a:lnTo>
                  <a:lnTo>
                    <a:pt x="1796" y="3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docshape561"/>
            <p:cNvSpPr>
              <a:spLocks/>
            </p:cNvSpPr>
            <p:nvPr/>
          </p:nvSpPr>
          <p:spPr bwMode="auto">
            <a:xfrm>
              <a:off x="3900" y="6824"/>
              <a:ext cx="5618" cy="824"/>
            </a:xfrm>
            <a:custGeom>
              <a:avLst/>
              <a:gdLst/>
              <a:ahLst/>
              <a:cxnLst>
                <a:cxn ang="0">
                  <a:pos x="1975" y="0"/>
                </a:cxn>
                <a:cxn ang="0">
                  <a:pos x="0" y="0"/>
                </a:cxn>
                <a:cxn ang="0">
                  <a:pos x="0" y="644"/>
                </a:cxn>
                <a:cxn ang="0">
                  <a:pos x="1975" y="644"/>
                </a:cxn>
                <a:cxn ang="0">
                  <a:pos x="1975" y="0"/>
                </a:cxn>
                <a:cxn ang="0">
                  <a:pos x="4130" y="0"/>
                </a:cxn>
                <a:cxn ang="0">
                  <a:pos x="2155" y="0"/>
                </a:cxn>
                <a:cxn ang="0">
                  <a:pos x="2155" y="644"/>
                </a:cxn>
                <a:cxn ang="0">
                  <a:pos x="4130" y="644"/>
                </a:cxn>
                <a:cxn ang="0">
                  <a:pos x="4130" y="0"/>
                </a:cxn>
              </a:cxnLst>
              <a:rect l="0" t="0" r="r" b="b"/>
              <a:pathLst>
                <a:path w="4131" h="644">
                  <a:moveTo>
                    <a:pt x="1975" y="0"/>
                  </a:moveTo>
                  <a:lnTo>
                    <a:pt x="0" y="0"/>
                  </a:lnTo>
                  <a:lnTo>
                    <a:pt x="0" y="644"/>
                  </a:lnTo>
                  <a:lnTo>
                    <a:pt x="1975" y="644"/>
                  </a:lnTo>
                  <a:lnTo>
                    <a:pt x="1975" y="0"/>
                  </a:lnTo>
                  <a:close/>
                  <a:moveTo>
                    <a:pt x="4130" y="0"/>
                  </a:moveTo>
                  <a:lnTo>
                    <a:pt x="2155" y="0"/>
                  </a:lnTo>
                  <a:lnTo>
                    <a:pt x="2155" y="644"/>
                  </a:lnTo>
                  <a:lnTo>
                    <a:pt x="4130" y="644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21" name="docshape56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443" y="9365"/>
              <a:ext cx="163" cy="474"/>
            </a:xfrm>
            <a:prstGeom prst="rect">
              <a:avLst/>
            </a:prstGeom>
            <a:noFill/>
          </p:spPr>
        </p:pic>
        <p:sp>
          <p:nvSpPr>
            <p:cNvPr id="22" name="docshape564"/>
            <p:cNvSpPr>
              <a:spLocks/>
            </p:cNvSpPr>
            <p:nvPr/>
          </p:nvSpPr>
          <p:spPr bwMode="auto">
            <a:xfrm>
              <a:off x="6273" y="10890"/>
              <a:ext cx="2442" cy="489"/>
            </a:xfrm>
            <a:custGeom>
              <a:avLst/>
              <a:gdLst/>
              <a:ahLst/>
              <a:cxnLst>
                <a:cxn ang="0">
                  <a:pos x="1796" y="371"/>
                </a:cxn>
                <a:cxn ang="0">
                  <a:pos x="1773" y="345"/>
                </a:cxn>
                <a:cxn ang="0">
                  <a:pos x="1707" y="271"/>
                </a:cxn>
                <a:cxn ang="0">
                  <a:pos x="1688" y="317"/>
                </a:cxn>
                <a:cxn ang="0">
                  <a:pos x="905" y="4"/>
                </a:cxn>
                <a:cxn ang="0">
                  <a:pos x="905" y="3"/>
                </a:cxn>
                <a:cxn ang="0">
                  <a:pos x="899" y="0"/>
                </a:cxn>
                <a:cxn ang="0">
                  <a:pos x="898" y="1"/>
                </a:cxn>
                <a:cxn ang="0">
                  <a:pos x="896" y="0"/>
                </a:cxn>
                <a:cxn ang="0">
                  <a:pos x="891" y="3"/>
                </a:cxn>
                <a:cxn ang="0">
                  <a:pos x="890" y="4"/>
                </a:cxn>
                <a:cxn ang="0">
                  <a:pos x="107" y="317"/>
                </a:cxn>
                <a:cxn ang="0">
                  <a:pos x="89" y="271"/>
                </a:cxn>
                <a:cxn ang="0">
                  <a:pos x="0" y="371"/>
                </a:cxn>
                <a:cxn ang="0">
                  <a:pos x="133" y="382"/>
                </a:cxn>
                <a:cxn ang="0">
                  <a:pos x="118" y="345"/>
                </a:cxn>
                <a:cxn ang="0">
                  <a:pos x="115" y="336"/>
                </a:cxn>
                <a:cxn ang="0">
                  <a:pos x="898" y="23"/>
                </a:cxn>
                <a:cxn ang="0">
                  <a:pos x="1681" y="336"/>
                </a:cxn>
                <a:cxn ang="0">
                  <a:pos x="1662" y="382"/>
                </a:cxn>
                <a:cxn ang="0">
                  <a:pos x="1796" y="371"/>
                </a:cxn>
              </a:cxnLst>
              <a:rect l="0" t="0" r="r" b="b"/>
              <a:pathLst>
                <a:path w="1796" h="382">
                  <a:moveTo>
                    <a:pt x="1796" y="371"/>
                  </a:moveTo>
                  <a:lnTo>
                    <a:pt x="1773" y="345"/>
                  </a:lnTo>
                  <a:lnTo>
                    <a:pt x="1707" y="271"/>
                  </a:lnTo>
                  <a:lnTo>
                    <a:pt x="1688" y="317"/>
                  </a:lnTo>
                  <a:lnTo>
                    <a:pt x="905" y="4"/>
                  </a:lnTo>
                  <a:lnTo>
                    <a:pt x="905" y="3"/>
                  </a:lnTo>
                  <a:lnTo>
                    <a:pt x="899" y="0"/>
                  </a:lnTo>
                  <a:lnTo>
                    <a:pt x="898" y="1"/>
                  </a:lnTo>
                  <a:lnTo>
                    <a:pt x="896" y="0"/>
                  </a:lnTo>
                  <a:lnTo>
                    <a:pt x="891" y="3"/>
                  </a:lnTo>
                  <a:lnTo>
                    <a:pt x="890" y="4"/>
                  </a:lnTo>
                  <a:lnTo>
                    <a:pt x="107" y="317"/>
                  </a:lnTo>
                  <a:lnTo>
                    <a:pt x="89" y="271"/>
                  </a:lnTo>
                  <a:lnTo>
                    <a:pt x="0" y="371"/>
                  </a:lnTo>
                  <a:lnTo>
                    <a:pt x="133" y="382"/>
                  </a:lnTo>
                  <a:lnTo>
                    <a:pt x="118" y="345"/>
                  </a:lnTo>
                  <a:lnTo>
                    <a:pt x="115" y="336"/>
                  </a:lnTo>
                  <a:lnTo>
                    <a:pt x="898" y="23"/>
                  </a:lnTo>
                  <a:lnTo>
                    <a:pt x="1681" y="336"/>
                  </a:lnTo>
                  <a:lnTo>
                    <a:pt x="1662" y="382"/>
                  </a:lnTo>
                  <a:lnTo>
                    <a:pt x="1796" y="3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docshape566"/>
            <p:cNvSpPr txBox="1">
              <a:spLocks noChangeArrowheads="1"/>
            </p:cNvSpPr>
            <p:nvPr/>
          </p:nvSpPr>
          <p:spPr bwMode="auto">
            <a:xfrm>
              <a:off x="7642" y="11460"/>
              <a:ext cx="2199" cy="175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Колонії мінімального рівня безпеки з полегшеними умовами тримання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docshape567"/>
            <p:cNvSpPr txBox="1">
              <a:spLocks noChangeArrowheads="1"/>
            </p:cNvSpPr>
            <p:nvPr/>
          </p:nvSpPr>
          <p:spPr bwMode="auto">
            <a:xfrm>
              <a:off x="4941" y="11379"/>
              <a:ext cx="2199" cy="131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Колонії мінімального рівня безпеки із загальними умовами тримання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docshape568"/>
            <p:cNvSpPr txBox="1">
              <a:spLocks noChangeArrowheads="1"/>
            </p:cNvSpPr>
            <p:nvPr/>
          </p:nvSpPr>
          <p:spPr bwMode="auto">
            <a:xfrm>
              <a:off x="6587" y="9485"/>
              <a:ext cx="1934" cy="140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Виправні колонії мінімального рівня безпеки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docshape569"/>
            <p:cNvSpPr txBox="1">
              <a:spLocks noChangeArrowheads="1"/>
            </p:cNvSpPr>
            <p:nvPr/>
          </p:nvSpPr>
          <p:spPr bwMode="auto">
            <a:xfrm>
              <a:off x="4290" y="9839"/>
              <a:ext cx="2199" cy="69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Слідчі ізолятори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docshape570"/>
            <p:cNvSpPr txBox="1">
              <a:spLocks noChangeArrowheads="1"/>
            </p:cNvSpPr>
            <p:nvPr/>
          </p:nvSpPr>
          <p:spPr bwMode="auto">
            <a:xfrm>
              <a:off x="7766" y="8250"/>
              <a:ext cx="2075" cy="92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Виправні колонії максимального рівня безпеки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docshape571"/>
            <p:cNvSpPr txBox="1">
              <a:spLocks noChangeArrowheads="1"/>
            </p:cNvSpPr>
            <p:nvPr/>
          </p:nvSpPr>
          <p:spPr bwMode="auto">
            <a:xfrm>
              <a:off x="4958" y="8250"/>
              <a:ext cx="1791" cy="111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Виправні колонії середнього рівня безпеки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docshape572"/>
            <p:cNvSpPr txBox="1">
              <a:spLocks noChangeArrowheads="1"/>
            </p:cNvSpPr>
            <p:nvPr/>
          </p:nvSpPr>
          <p:spPr bwMode="auto">
            <a:xfrm>
              <a:off x="2533" y="8090"/>
              <a:ext cx="1955" cy="69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Дисциплінарні батальйони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docshape573"/>
            <p:cNvSpPr txBox="1">
              <a:spLocks noChangeArrowheads="1"/>
            </p:cNvSpPr>
            <p:nvPr/>
          </p:nvSpPr>
          <p:spPr bwMode="auto">
            <a:xfrm>
              <a:off x="450" y="7648"/>
              <a:ext cx="1954" cy="69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Гауптвахти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docshape574"/>
            <p:cNvSpPr txBox="1">
              <a:spLocks noChangeArrowheads="1"/>
            </p:cNvSpPr>
            <p:nvPr/>
          </p:nvSpPr>
          <p:spPr bwMode="auto">
            <a:xfrm>
              <a:off x="6831" y="6615"/>
              <a:ext cx="2687" cy="112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Кримінально-виконавчі установи закритого типу (виправні колонії)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docshape575"/>
            <p:cNvSpPr txBox="1">
              <a:spLocks noChangeArrowheads="1"/>
            </p:cNvSpPr>
            <p:nvPr/>
          </p:nvSpPr>
          <p:spPr bwMode="auto">
            <a:xfrm>
              <a:off x="3900" y="6615"/>
              <a:ext cx="2687" cy="112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Кримінально-виконавчі установи відкритого типу (виправні центри)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docshape576"/>
            <p:cNvSpPr txBox="1">
              <a:spLocks noChangeArrowheads="1"/>
            </p:cNvSpPr>
            <p:nvPr/>
          </p:nvSpPr>
          <p:spPr bwMode="auto">
            <a:xfrm>
              <a:off x="1214" y="6495"/>
              <a:ext cx="2199" cy="69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ea typeface="Times New Roman" pitchFamily="18" charset="0"/>
                  <a:cs typeface="Times New Roman" pitchFamily="18" charset="0"/>
                </a:rPr>
                <a:t>Військові частини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AutoShape 5"/>
            <p:cNvSpPr>
              <a:spLocks noChangeShapeType="1"/>
            </p:cNvSpPr>
            <p:nvPr/>
          </p:nvSpPr>
          <p:spPr bwMode="auto">
            <a:xfrm flipH="1">
              <a:off x="5773" y="5670"/>
              <a:ext cx="1869" cy="9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AutoShape 4"/>
            <p:cNvSpPr>
              <a:spLocks noChangeShapeType="1"/>
            </p:cNvSpPr>
            <p:nvPr/>
          </p:nvSpPr>
          <p:spPr bwMode="auto">
            <a:xfrm>
              <a:off x="2675" y="6145"/>
              <a:ext cx="0" cy="3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AutoShape 3"/>
            <p:cNvSpPr>
              <a:spLocks noChangeShapeType="1"/>
            </p:cNvSpPr>
            <p:nvPr/>
          </p:nvSpPr>
          <p:spPr bwMode="auto">
            <a:xfrm>
              <a:off x="1425" y="7185"/>
              <a:ext cx="2310" cy="9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100</Words>
  <Application>Microsoft Office PowerPoint</Application>
  <PresentationFormat>Экран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2022-03-29T11:22:46Z</dcterms:created>
  <dcterms:modified xsi:type="dcterms:W3CDTF">2022-03-29T11:24:45Z</dcterms:modified>
</cp:coreProperties>
</file>