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9" r:id="rId5"/>
    <p:sldId id="265" r:id="rId6"/>
    <p:sldId id="264" r:id="rId7"/>
    <p:sldId id="262" r:id="rId8"/>
    <p:sldId id="263" r:id="rId9"/>
    <p:sldId id="260" r:id="rId10"/>
    <p:sldId id="266" r:id="rId11"/>
    <p:sldId id="261" r:id="rId12"/>
    <p:sldId id="268" r:id="rId13"/>
    <p:sldId id="269" r:id="rId14"/>
    <p:sldId id="267" r:id="rId15"/>
    <p:sldId id="25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4A14-65DE-47E9-8EAA-BC3FD7BFD7C5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0E1A8-6EE9-4CC8-A890-549779C2E6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6582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4A14-65DE-47E9-8EAA-BC3FD7BFD7C5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0E1A8-6EE9-4CC8-A890-549779C2E6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030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4A14-65DE-47E9-8EAA-BC3FD7BFD7C5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0E1A8-6EE9-4CC8-A890-549779C2E6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528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4A14-65DE-47E9-8EAA-BC3FD7BFD7C5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0E1A8-6EE9-4CC8-A890-549779C2E6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6839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4A14-65DE-47E9-8EAA-BC3FD7BFD7C5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0E1A8-6EE9-4CC8-A890-549779C2E6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6979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4A14-65DE-47E9-8EAA-BC3FD7BFD7C5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0E1A8-6EE9-4CC8-A890-549779C2E6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516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4A14-65DE-47E9-8EAA-BC3FD7BFD7C5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0E1A8-6EE9-4CC8-A890-549779C2E6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2699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4A14-65DE-47E9-8EAA-BC3FD7BFD7C5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0E1A8-6EE9-4CC8-A890-549779C2E6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0768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4A14-65DE-47E9-8EAA-BC3FD7BFD7C5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0E1A8-6EE9-4CC8-A890-549779C2E6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62423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4A14-65DE-47E9-8EAA-BC3FD7BFD7C5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0E1A8-6EE9-4CC8-A890-549779C2E6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5834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4A14-65DE-47E9-8EAA-BC3FD7BFD7C5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0E1A8-6EE9-4CC8-A890-549779C2E6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6957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D1C4A14-65DE-47E9-8EAA-BC3FD7BFD7C5}" type="datetimeFigureOut">
              <a:rPr lang="uk-UA" smtClean="0"/>
              <a:t>04.09.2023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9FE0E1A8-6EE9-4CC8-A890-549779C2E6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294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atcher.com.ua/tag/prodigi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9A1594-A723-4D2E-BF11-F61FF69069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Медіа в соціальних мережах: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5CE3FAD9-3436-4974-9515-89EBD5EA7E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>
                <a:solidFill>
                  <a:srgbClr val="002060"/>
                </a:solidFill>
              </a:rPr>
              <a:t>самостійні ЗМІ чи окрема платформа</a:t>
            </a:r>
          </a:p>
        </p:txBody>
      </p:sp>
    </p:spTree>
    <p:extLst>
      <p:ext uri="{BB962C8B-B14F-4D97-AF65-F5344CB8AC3E}">
        <p14:creationId xmlns:p14="http://schemas.microsoft.com/office/powerpoint/2010/main" val="122692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B045CF2-693A-454B-9F89-6036D3CE8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sz="2800" b="1" i="0" dirty="0">
                <a:solidFill>
                  <a:srgbClr val="242021"/>
                </a:solidFill>
                <a:effectLst/>
                <a:latin typeface="NewtonC-Bold-Identity-H"/>
              </a:rPr>
              <a:t>3. Доступність та охоплення аудиторії. </a:t>
            </a:r>
            <a: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  <a:t>Традиційні медіа не вимагають від користувача</a:t>
            </a:r>
            <a:b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  <a:t>володіння особливими ресурсами чи знанням щодо технології поширення інформації, тоді як</a:t>
            </a:r>
            <a:b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  <a:t>соціальні медіа вимагають від користувача обізнаності і навичок у користуванні комп’ютером</a:t>
            </a:r>
            <a:b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  <a:t>(чи іншими мультимедійними пристроями) та Інтернетом і в деяких суспільствах все ще не є</a:t>
            </a:r>
            <a:b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  <a:t>загальнодоступними на рівні традиційних медіа.</a:t>
            </a:r>
            <a:b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96188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8F0BFEC-D12D-4B97-ABEC-571DB6DE2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5672" y="615820"/>
            <a:ext cx="7948127" cy="556114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sz="2800" b="1" i="0" dirty="0">
                <a:solidFill>
                  <a:srgbClr val="242021"/>
                </a:solidFill>
                <a:effectLst/>
                <a:latin typeface="NewtonC-Bold-Identity-H"/>
              </a:rPr>
              <a:t>4. Динамічність. </a:t>
            </a:r>
            <a: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  <a:t>Традиційні медіа – телебачення чи друковані ЗМІ порівняно з</a:t>
            </a:r>
            <a:b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  <a:t>соціальними медіа суттєво програють в оперативності, адже завдяки, наприклад, такому інтернет-сервісу, як </a:t>
            </a:r>
            <a:r>
              <a:rPr lang="uk-UA" sz="2800" b="0" i="0" dirty="0" err="1">
                <a:solidFill>
                  <a:srgbClr val="242021"/>
                </a:solidFill>
                <a:effectLst/>
                <a:latin typeface="NewtonC-Identity-H"/>
              </a:rPr>
              <a:t>твітер</a:t>
            </a:r>
            <a: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  <a:t>, кожен із його користувачів може майже миттєво розмістити</a:t>
            </a:r>
            <a:b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  <a:t>інформацію в мережі Інтернет, використовуючи навіть портативний кишеньковий</a:t>
            </a:r>
            <a:b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  <a:t>пристрій.</a:t>
            </a:r>
            <a:b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2800" b="1" i="0" dirty="0">
                <a:solidFill>
                  <a:srgbClr val="242021"/>
                </a:solidFill>
                <a:effectLst/>
                <a:latin typeface="NewtonC-Bold-Identity-H"/>
              </a:rPr>
              <a:t>5. Мінливість у продукуванні артефактів. </a:t>
            </a:r>
            <a: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  <a:t>Традиційні медіа, одного разу розмістивши певну інформацію не можуть її змінювати і відповідають (у тому числі юридично) за оприлюднений зміст. Натомість сучасні соціальні медіа в цьому сенсі є мінливими, менш надійними,</a:t>
            </a:r>
            <a:b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2800" b="0" i="0" dirty="0">
                <a:solidFill>
                  <a:srgbClr val="242021"/>
                </a:solidFill>
                <a:effectLst/>
                <a:latin typeface="NewtonC-Identity-H"/>
              </a:rPr>
              <a:t>значно менш відповідальними і в етичному, і в правовому сенсі.</a:t>
            </a:r>
            <a:r>
              <a:rPr lang="uk-UA" dirty="0"/>
              <a:t> </a:t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38375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D5CBBB-A593-4105-ADD5-BDFEF8F46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87011" cy="4601183"/>
          </a:xfrm>
        </p:spPr>
        <p:txBody>
          <a:bodyPr/>
          <a:lstStyle/>
          <a:p>
            <a:r>
              <a:rPr lang="uk-UA" dirty="0"/>
              <a:t>Використовуємо час, що проводить аудиторія в соціальних мережах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E96DA29-B099-4C08-948A-E265862AD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За даними соціологічних досліджень, час, який користувачі від 16 до 64 років, проводять в онлайн-мережі, нараховує майже 7 годин (6 год 54 хв), близько 4 годин (3 год 39 хв) з них – використовуючи мобільні пристрої. Трохи більше 2 годин (2 год 25 хв) користувачі проводять у соціальних мережах та майже стільки ж (2 год 02 хв), читаючи медійні матеріали (електронні чи друковані).</a:t>
            </a:r>
          </a:p>
          <a:p>
            <a:pPr marL="0" indent="0" algn="r">
              <a:buNone/>
            </a:pPr>
            <a:r>
              <a:rPr lang="uk-UA" i="1" dirty="0">
                <a:solidFill>
                  <a:srgbClr val="002060"/>
                </a:solidFill>
              </a:rPr>
              <a:t>  (</a:t>
            </a:r>
            <a:r>
              <a:rPr lang="en-US" i="1" dirty="0">
                <a:solidFill>
                  <a:srgbClr val="002060"/>
                </a:solidFill>
              </a:rPr>
              <a:t>Digital 2020, Global Digital Overview</a:t>
            </a:r>
            <a:r>
              <a:rPr lang="uk-UA" i="1" dirty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57792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FE8A25-E258-4307-BA87-4B1F40052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87012" cy="4601183"/>
          </a:xfrm>
        </p:spPr>
        <p:txBody>
          <a:bodyPr/>
          <a:lstStyle/>
          <a:p>
            <a:r>
              <a:rPr lang="uk-UA" dirty="0"/>
              <a:t>Використовуємо вік та «вмикаємо» </a:t>
            </a:r>
            <a:r>
              <a:rPr lang="uk-UA" dirty="0" err="1"/>
              <a:t>кросплатформеність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9BCC499-9EF2-4E8F-8789-23595E9AE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Понад 60% користувачів віком від 16 до 35 років використовують соціальну мережу </a:t>
            </a:r>
            <a:r>
              <a:rPr lang="en-US" dirty="0"/>
              <a:t>Facebook, </a:t>
            </a:r>
            <a:r>
              <a:rPr lang="uk-UA" dirty="0"/>
              <a:t>а понад 80% користувачів того ж віку – </a:t>
            </a:r>
            <a:r>
              <a:rPr lang="en-US" dirty="0"/>
              <a:t>Instagram. </a:t>
            </a:r>
            <a:r>
              <a:rPr lang="uk-UA" dirty="0"/>
              <a:t>Причому серед користувачів до 30 років </a:t>
            </a:r>
            <a:r>
              <a:rPr lang="en-US" dirty="0"/>
              <a:t>Instagram </a:t>
            </a:r>
            <a:r>
              <a:rPr lang="uk-UA" dirty="0"/>
              <a:t>випереджає </a:t>
            </a:r>
            <a:r>
              <a:rPr lang="en-US" dirty="0"/>
              <a:t>Facebook</a:t>
            </a:r>
            <a:endParaRPr lang="uk-UA" dirty="0"/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   (</a:t>
            </a:r>
            <a:r>
              <a:rPr lang="en-US" dirty="0">
                <a:solidFill>
                  <a:srgbClr val="002060"/>
                </a:solidFill>
              </a:rPr>
              <a:t>Facebook </a:t>
            </a:r>
            <a:r>
              <a:rPr lang="uk-UA" dirty="0">
                <a:solidFill>
                  <a:srgbClr val="002060"/>
                </a:solidFill>
              </a:rPr>
              <a:t>та </a:t>
            </a:r>
            <a:r>
              <a:rPr lang="en-US" dirty="0">
                <a:solidFill>
                  <a:srgbClr val="002060"/>
                </a:solidFill>
              </a:rPr>
              <a:t>Instagram </a:t>
            </a:r>
            <a:r>
              <a:rPr lang="uk-UA" dirty="0">
                <a:solidFill>
                  <a:srgbClr val="002060"/>
                </a:solidFill>
              </a:rPr>
              <a:t>в Україні. </a:t>
            </a:r>
            <a:r>
              <a:rPr lang="en-US" dirty="0">
                <a:solidFill>
                  <a:srgbClr val="002060"/>
                </a:solidFill>
              </a:rPr>
              <a:t>URL: https://plusone.com.ua</a:t>
            </a:r>
            <a:r>
              <a:rPr lang="ru-RU" dirty="0">
                <a:solidFill>
                  <a:srgbClr val="002060"/>
                </a:solidFill>
              </a:rPr>
              <a:t>)</a:t>
            </a:r>
            <a:endParaRPr lang="uk-UA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80910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DF2B8F-6D37-4A12-AA19-A4B406DA7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64109"/>
            <a:ext cx="3517641" cy="5191458"/>
          </a:xfrm>
        </p:spPr>
        <p:txBody>
          <a:bodyPr/>
          <a:lstStyle/>
          <a:p>
            <a:r>
              <a:rPr lang="uk-UA" dirty="0"/>
              <a:t>Використовуємо </a:t>
            </a:r>
            <a:r>
              <a:rPr lang="uk-UA" dirty="0" err="1"/>
              <a:t>таргетинг</a:t>
            </a:r>
            <a:r>
              <a:rPr lang="uk-UA" dirty="0"/>
              <a:t> для залучення аудиторії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C78B5DC-FC84-432C-82B2-78F2D4250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,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охопити</a:t>
            </a:r>
            <a:r>
              <a:rPr lang="ru-RU" dirty="0"/>
              <a:t> </a:t>
            </a:r>
            <a:r>
              <a:rPr lang="ru-RU" dirty="0" err="1"/>
              <a:t>рекламними</a:t>
            </a:r>
            <a:r>
              <a:rPr lang="ru-RU" dirty="0"/>
              <a:t> </a:t>
            </a:r>
            <a:r>
              <a:rPr lang="ru-RU" dirty="0" err="1"/>
              <a:t>інструментами</a:t>
            </a:r>
            <a:r>
              <a:rPr lang="ru-RU" dirty="0"/>
              <a:t> Facebook, за 6 </a:t>
            </a:r>
            <a:r>
              <a:rPr lang="ru-RU" dirty="0" err="1"/>
              <a:t>місяців</a:t>
            </a:r>
            <a:r>
              <a:rPr lang="ru-RU" dirty="0"/>
              <a:t> 2021 р. </a:t>
            </a:r>
            <a:r>
              <a:rPr lang="ru-RU" dirty="0" err="1"/>
              <a:t>зросла</a:t>
            </a:r>
            <a:r>
              <a:rPr lang="ru-RU" dirty="0"/>
              <a:t> на 2 млн людей і </a:t>
            </a:r>
            <a:r>
              <a:rPr lang="ru-RU" dirty="0" err="1"/>
              <a:t>нараховує</a:t>
            </a:r>
            <a:r>
              <a:rPr lang="ru-RU" dirty="0"/>
              <a:t> 24 млн </a:t>
            </a:r>
            <a:r>
              <a:rPr lang="ru-RU" dirty="0" err="1"/>
              <a:t>користувачів</a:t>
            </a:r>
            <a:endParaRPr lang="ru-RU" dirty="0"/>
          </a:p>
          <a:p>
            <a:pPr marL="0" indent="0" algn="r">
              <a:buNone/>
            </a:pPr>
            <a:r>
              <a:rPr lang="ru-RU" dirty="0">
                <a:solidFill>
                  <a:srgbClr val="002060"/>
                </a:solidFill>
              </a:rPr>
              <a:t>  (</a:t>
            </a:r>
            <a:r>
              <a:rPr lang="en-US" dirty="0">
                <a:solidFill>
                  <a:srgbClr val="002060"/>
                </a:solidFill>
              </a:rPr>
              <a:t>Facebook </a:t>
            </a:r>
            <a:r>
              <a:rPr lang="uk-UA" dirty="0">
                <a:solidFill>
                  <a:srgbClr val="002060"/>
                </a:solidFill>
              </a:rPr>
              <a:t>та </a:t>
            </a:r>
            <a:r>
              <a:rPr lang="en-US" dirty="0">
                <a:solidFill>
                  <a:srgbClr val="002060"/>
                </a:solidFill>
              </a:rPr>
              <a:t>Instagram </a:t>
            </a:r>
            <a:r>
              <a:rPr lang="uk-UA" dirty="0">
                <a:solidFill>
                  <a:srgbClr val="002060"/>
                </a:solidFill>
              </a:rPr>
              <a:t>в Україні. </a:t>
            </a:r>
            <a:r>
              <a:rPr lang="en-US" dirty="0">
                <a:solidFill>
                  <a:srgbClr val="002060"/>
                </a:solidFill>
              </a:rPr>
              <a:t>URL: https://plusone.com.ua</a:t>
            </a:r>
            <a:r>
              <a:rPr lang="ru-RU" dirty="0">
                <a:solidFill>
                  <a:srgbClr val="002060"/>
                </a:solidFill>
              </a:rPr>
              <a:t>)</a:t>
            </a:r>
            <a:endParaRPr lang="uk-UA" dirty="0">
              <a:solidFill>
                <a:srgbClr val="002060"/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111374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18A93F5-4CA8-4436-A9C6-14761CA8E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6570" y="2245038"/>
            <a:ext cx="6444343" cy="3269353"/>
          </a:xfrm>
        </p:spPr>
        <p:txBody>
          <a:bodyPr>
            <a:normAutofit/>
          </a:bodyPr>
          <a:lstStyle/>
          <a:p>
            <a:r>
              <a:rPr lang="uk-UA" dirty="0"/>
              <a:t>Медіа в соціальних мережах: самостійні ЗМІ чи окрема платформа?</a:t>
            </a:r>
          </a:p>
        </p:txBody>
      </p:sp>
      <p:pic>
        <p:nvPicPr>
          <p:cNvPr id="1028" name="Picture 4" descr="Картинки знак вопроса (100 фото) • Прикольные картинки и позитив">
            <a:extLst>
              <a:ext uri="{FF2B5EF4-FFF2-40B4-BE49-F238E27FC236}">
                <a16:creationId xmlns:a16="http://schemas.microsoft.com/office/drawing/2014/main" id="{01B2809D-E610-42DE-98EA-F7206FC00E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60" y="1744823"/>
            <a:ext cx="3135086" cy="3769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2861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33DFB7-C10C-4DB0-BE91-F7992E524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Ключові питання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89BF337-FE6D-459F-A4A7-0CC4E51CE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Соціальні медіа: тлумачення поняття</a:t>
            </a:r>
          </a:p>
          <a:p>
            <a:r>
              <a:rPr lang="uk-UA" dirty="0"/>
              <a:t>Соціальні </a:t>
            </a:r>
            <a:r>
              <a:rPr lang="en-US" dirty="0"/>
              <a:t>VS </a:t>
            </a:r>
            <a:r>
              <a:rPr lang="uk-UA" dirty="0"/>
              <a:t>традиційні медіа</a:t>
            </a:r>
          </a:p>
          <a:p>
            <a:r>
              <a:rPr lang="uk-UA" dirty="0"/>
              <a:t>Що використовувати для просунення контенту</a:t>
            </a:r>
          </a:p>
        </p:txBody>
      </p:sp>
    </p:spTree>
    <p:extLst>
      <p:ext uri="{BB962C8B-B14F-4D97-AF65-F5344CB8AC3E}">
        <p14:creationId xmlns:p14="http://schemas.microsoft.com/office/powerpoint/2010/main" val="1911947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ADF7F2E-518F-4335-8B14-1D4DE7BD9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Соціальні медіа - це інтернет сервіси, призначені для масового розповсюдження вмісту, де вміст створюють самі користувачі, і автором може бути кожен,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напротивагу</a:t>
            </a:r>
            <a:r>
              <a:rPr lang="uk-UA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традиційним медіа, де авторами є попередньо відібране і обмежене коло людей.</a:t>
            </a:r>
          </a:p>
          <a:p>
            <a:pPr marL="0" indent="0" algn="just">
              <a:buNone/>
            </a:pP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</a:rPr>
              <a:t> 	(</a:t>
            </a:r>
            <a:r>
              <a:rPr lang="ru-RU" strike="noStrike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Ярослав </a:t>
            </a:r>
            <a:r>
              <a:rPr lang="ru-RU" strike="noStrike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Ажнюк</a:t>
            </a:r>
            <a:r>
              <a:rPr lang="ru-RU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керівник</a:t>
            </a:r>
            <a:r>
              <a:rPr lang="ru-RU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відділу</a:t>
            </a:r>
            <a:r>
              <a:rPr lang="ru-RU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маркетингу в </a:t>
            </a:r>
            <a:r>
              <a:rPr lang="ru-RU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соціальних</a:t>
            </a:r>
            <a:r>
              <a:rPr lang="ru-RU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медіа</a:t>
            </a:r>
            <a:r>
              <a:rPr lang="ru-RU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агенції</a:t>
            </a:r>
            <a:r>
              <a:rPr lang="ru-RU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strike="noStrike" dirty="0" err="1">
                <a:solidFill>
                  <a:srgbClr val="002060"/>
                </a:solidFill>
                <a:effectLst/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Prodigi</a:t>
            </a:r>
            <a:r>
              <a:rPr lang="ru-RU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, 2012</a:t>
            </a: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</a:rPr>
              <a:t>)</a:t>
            </a:r>
            <a:endParaRPr lang="uk-UA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650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01FF277-93C6-4A0D-902F-2BC01AD2D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  <a:t>Соціальні медіа є «вбивцею авторитарних режимів», тобто механізмом демократизації </a:t>
            </a:r>
            <a:b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  <a:t>політичної системи знизу. Водночас ряд емпіричних прикладів, таких як іранська </a:t>
            </a:r>
            <a:r>
              <a:rPr lang="uk-UA" sz="1800" b="0" i="0" dirty="0" err="1">
                <a:solidFill>
                  <a:srgbClr val="242021"/>
                </a:solidFill>
                <a:effectLst/>
                <a:latin typeface="NewtonC-Identity-H"/>
              </a:rPr>
              <a:t>твітерреволюція</a:t>
            </a:r>
            <a: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  <a:t>, єгипетські фейсбук-протести та, зрештою, українська Революція гідності досі</a:t>
            </a:r>
            <a:b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  <a:t>не стали основою для створення соціологічної методології, теорії та методики емпіричного</a:t>
            </a:r>
            <a:b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  <a:t>дослідження соціальних медіа як механізмів масової мобілізації до </a:t>
            </a:r>
            <a:r>
              <a:rPr lang="uk-UA" sz="1800" b="0" i="0" dirty="0" err="1">
                <a:solidFill>
                  <a:srgbClr val="242021"/>
                </a:solidFill>
                <a:effectLst/>
                <a:latin typeface="NewtonC-Identity-H"/>
              </a:rPr>
              <a:t>протестної</a:t>
            </a:r>
            <a: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  <a:t> політичної</a:t>
            </a:r>
            <a:b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  <a:t>участі.</a:t>
            </a:r>
            <a:r>
              <a:rPr lang="uk-UA" dirty="0"/>
              <a:t> </a:t>
            </a:r>
          </a:p>
          <a:p>
            <a:pPr marL="0" indent="0" algn="r">
              <a:buNone/>
            </a:pPr>
            <a:r>
              <a:rPr lang="uk-UA" dirty="0">
                <a:solidFill>
                  <a:srgbClr val="002060"/>
                </a:solidFill>
              </a:rPr>
              <a:t>			(</a:t>
            </a:r>
            <a:r>
              <a:rPr lang="uk-UA" sz="1800" dirty="0" err="1">
                <a:solidFill>
                  <a:srgbClr val="002060"/>
                </a:solidFill>
                <a:effectLst/>
                <a:latin typeface="NewtonC-BoldItalic-Identity-H"/>
              </a:rPr>
              <a:t>Вахула</a:t>
            </a:r>
            <a:r>
              <a:rPr lang="uk-UA" sz="1800" dirty="0">
                <a:solidFill>
                  <a:srgbClr val="002060"/>
                </a:solidFill>
                <a:effectLst/>
                <a:latin typeface="NewtonC-BoldItalic-Identity-H"/>
              </a:rPr>
              <a:t> Б.Я., </a:t>
            </a:r>
            <a:r>
              <a:rPr lang="uk-UA" sz="1800" dirty="0">
                <a:solidFill>
                  <a:srgbClr val="002060"/>
                </a:solidFill>
                <a:effectLst/>
                <a:latin typeface="NewtonC-Italic-Identity-H"/>
              </a:rPr>
              <a:t>аспірант кафедри історії та теорії соціології, Львівський національний</a:t>
            </a:r>
            <a:br>
              <a:rPr lang="uk-UA" sz="1800" dirty="0">
                <a:solidFill>
                  <a:srgbClr val="002060"/>
                </a:solidFill>
                <a:effectLst/>
                <a:latin typeface="NewtonC-Italic-Identity-H"/>
              </a:rPr>
            </a:br>
            <a:r>
              <a:rPr lang="uk-UA" sz="1800" dirty="0">
                <a:solidFill>
                  <a:srgbClr val="002060"/>
                </a:solidFill>
                <a:effectLst/>
                <a:latin typeface="NewtonC-Italic-Identity-H"/>
              </a:rPr>
              <a:t>університет, 2020</a:t>
            </a:r>
            <a:r>
              <a:rPr lang="uk-UA" dirty="0">
                <a:solidFill>
                  <a:srgbClr val="002060"/>
                </a:solidFill>
              </a:rPr>
              <a:t>)</a:t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17557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30643D3-6B7F-4D2C-9B4B-EA59D173A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Соціальні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медіа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серія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спираються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принципи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технології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Web 2.0 і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дають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змогу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виготовляти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власний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контент й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обмінюватись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повідомленнями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кожному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користувачу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підключеному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мережі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Інтернет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(А. Каплан, М. Хайнлайна, 2012).</a:t>
            </a:r>
            <a:endParaRPr lang="uk-UA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352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0F2D3C-F296-4744-960D-448B34790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Про соціум</a:t>
            </a:r>
          </a:p>
          <a:p>
            <a:r>
              <a:rPr lang="uk-UA" dirty="0"/>
              <a:t>Для соціуму</a:t>
            </a:r>
          </a:p>
          <a:p>
            <a:r>
              <a:rPr lang="uk-UA" dirty="0"/>
              <a:t>Форма поширення контенту, у тому числі із комерційною метою</a:t>
            </a:r>
          </a:p>
          <a:p>
            <a:r>
              <a:rPr lang="uk-UA" dirty="0"/>
              <a:t>Платформа взаємодії</a:t>
            </a:r>
          </a:p>
          <a:p>
            <a:r>
              <a:rPr lang="uk-UA" dirty="0"/>
              <a:t>Віртуальний світ</a:t>
            </a:r>
          </a:p>
        </p:txBody>
      </p:sp>
    </p:spTree>
    <p:extLst>
      <p:ext uri="{BB962C8B-B14F-4D97-AF65-F5344CB8AC3E}">
        <p14:creationId xmlns:p14="http://schemas.microsoft.com/office/powerpoint/2010/main" val="822626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C3705C1-BA6C-4CC4-BEAA-3D478C6209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Нині немає чіткого визначення таких понять, як «соціальні медіа», «нові медіа» чи «соціальні мережі». Усі потрактування цих категорій зводяться до людської взаємодії через мережу Інтернет і можливості формувати власні спільноти за професійними інтересами, етнічної приналежності чи іншими вподобаннями. </a:t>
            </a:r>
          </a:p>
        </p:txBody>
      </p:sp>
    </p:spTree>
    <p:extLst>
      <p:ext uri="{BB962C8B-B14F-4D97-AF65-F5344CB8AC3E}">
        <p14:creationId xmlns:p14="http://schemas.microsoft.com/office/powerpoint/2010/main" val="3247505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EF4CFE-FB64-4903-9C7E-20F0E16B7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935" y="1063690"/>
            <a:ext cx="3107094" cy="4721290"/>
          </a:xfrm>
        </p:spPr>
        <p:txBody>
          <a:bodyPr/>
          <a:lstStyle/>
          <a:p>
            <a:r>
              <a:rPr lang="uk-UA" dirty="0"/>
              <a:t>Що, на Вашу думку, соціальні медіа?</a:t>
            </a:r>
          </a:p>
        </p:txBody>
      </p:sp>
    </p:spTree>
    <p:extLst>
      <p:ext uri="{BB962C8B-B14F-4D97-AF65-F5344CB8AC3E}">
        <p14:creationId xmlns:p14="http://schemas.microsoft.com/office/powerpoint/2010/main" val="226276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7F284E-A361-4118-B0C4-3A69A0FB5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Традиційні </a:t>
            </a:r>
            <a:r>
              <a:rPr lang="en-US" dirty="0"/>
              <a:t>VS </a:t>
            </a:r>
            <a:r>
              <a:rPr lang="uk-UA" dirty="0"/>
              <a:t>соціальні медіа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868FA50-EDE6-468F-9583-7B5AFFDD5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sz="1800" b="1" i="0" dirty="0">
                <a:solidFill>
                  <a:srgbClr val="242021"/>
                </a:solidFill>
                <a:effectLst/>
                <a:latin typeface="NewtonC-Bold-Identity-H"/>
              </a:rPr>
              <a:t>1. Якість. </a:t>
            </a:r>
          </a:p>
          <a:p>
            <a:pPr algn="just"/>
            <a: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  <a:t>Традиційні медіа і сучасні соціальні істотно відрізняються за достовірністю,</a:t>
            </a:r>
            <a:b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  <a:t>тематикою та способом подачі інформації. Для традиційних медіа стандарти якості є встановленими і контролюються цілим комплексом формальних і неформальних правил (від</a:t>
            </a:r>
            <a:b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  <a:t>законодавства про ЗМІ до норм авторського права та оподаткування). Соціальні ж медіа</a:t>
            </a:r>
            <a:b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  <a:t>містять як сегмент високоякісного інформаційного змісту, так і великий сегмент низької та</a:t>
            </a:r>
            <a:b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  <a:t>сумнівної якості.</a:t>
            </a:r>
          </a:p>
          <a:p>
            <a:pPr algn="just"/>
            <a:r>
              <a:rPr lang="uk-UA" sz="1800" b="1" i="0" dirty="0">
                <a:solidFill>
                  <a:srgbClr val="242021"/>
                </a:solidFill>
                <a:effectLst/>
                <a:latin typeface="NewtonC-Bold-Identity-H"/>
              </a:rPr>
              <a:t>2. Виробники змісту. </a:t>
            </a:r>
          </a:p>
          <a:p>
            <a:pPr algn="just"/>
            <a: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  <a:t>І традиційні, і сучасні соціальні медіа завдяки технологічним</a:t>
            </a:r>
            <a:b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  <a:t>можливостям доступні практично без обмежень. Водночас вони різняться за ступенем</a:t>
            </a:r>
            <a:b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  <a:t>централізованості та ієрархічності (продукувати зміст у середовищі сучасних соціальних</a:t>
            </a:r>
            <a:b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  <a:t>медіа може кожен користувач, а традиційні медіа продукують той зміст, який «диктують»</a:t>
            </a:r>
            <a:b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</a:br>
            <a: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  <a:t>власники та редакційна політика інформаційних агенцій і видань).</a:t>
            </a:r>
            <a:br>
              <a:rPr lang="uk-UA" sz="1800" b="0" i="0" dirty="0">
                <a:solidFill>
                  <a:srgbClr val="242021"/>
                </a:solidFill>
                <a:effectLst/>
                <a:latin typeface="NewtonC-Identity-H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6834209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ка">
  <a:themeElements>
    <a:clrScheme name="Рамка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Рамка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к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61</TotalTime>
  <Words>815</Words>
  <Application>Microsoft Office PowerPoint</Application>
  <PresentationFormat>Широкий екран</PresentationFormat>
  <Paragraphs>36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3" baseType="lpstr">
      <vt:lpstr>Arial</vt:lpstr>
      <vt:lpstr>Corbel</vt:lpstr>
      <vt:lpstr>NewtonC-Bold-Identity-H</vt:lpstr>
      <vt:lpstr>NewtonC-BoldItalic-Identity-H</vt:lpstr>
      <vt:lpstr>NewtonC-Identity-H</vt:lpstr>
      <vt:lpstr>NewtonC-Italic-Identity-H</vt:lpstr>
      <vt:lpstr>Wingdings 2</vt:lpstr>
      <vt:lpstr>Рамка</vt:lpstr>
      <vt:lpstr>Медіа в соціальних мережах:</vt:lpstr>
      <vt:lpstr>Ключові питання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Що, на Вашу думку, соціальні медіа?</vt:lpstr>
      <vt:lpstr>Традиційні VS соціальні медіа</vt:lpstr>
      <vt:lpstr>Презентація PowerPoint</vt:lpstr>
      <vt:lpstr>Презентація PowerPoint</vt:lpstr>
      <vt:lpstr>Використовуємо час, що проводить аудиторія в соціальних мережах</vt:lpstr>
      <vt:lpstr>Використовуємо вік та «вмикаємо» кросплатформеність</vt:lpstr>
      <vt:lpstr>Використовуємо таргетинг для залучення аудиторії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Медіа в соціальних мережах:</dc:title>
  <dc:creator>Слава</dc:creator>
  <cp:lastModifiedBy>Слава</cp:lastModifiedBy>
  <cp:revision>4</cp:revision>
  <dcterms:created xsi:type="dcterms:W3CDTF">2023-09-04T13:12:00Z</dcterms:created>
  <dcterms:modified xsi:type="dcterms:W3CDTF">2023-09-04T14:13:50Z</dcterms:modified>
</cp:coreProperties>
</file>