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1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438EE6-FF94-45DA-934E-8CF57A75780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63917D-3B43-40A4-8F50-0B5125D4BB6B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Жива </a:t>
          </a:r>
          <a:r>
            <a:rPr lang="ru-RU" sz="2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розмовна</a:t>
          </a:r>
          <a:r>
            <a: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мова</a:t>
          </a:r>
          <a:endParaRPr lang="ru-RU" sz="2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40F1BEF-715A-4D6F-B519-DD69194394D1}" type="parTrans" cxnId="{37772DBD-1780-41DB-B26A-F318B7EB43FA}">
      <dgm:prSet/>
      <dgm:spPr/>
      <dgm:t>
        <a:bodyPr/>
        <a:lstStyle/>
        <a:p>
          <a:endParaRPr lang="ru-RU"/>
        </a:p>
      </dgm:t>
    </dgm:pt>
    <dgm:pt modelId="{CDF49847-665B-4868-919B-15EF015DC908}" type="sibTrans" cxnId="{37772DBD-1780-41DB-B26A-F318B7EB43FA}">
      <dgm:prSet/>
      <dgm:spPr/>
      <dgm:t>
        <a:bodyPr/>
        <a:lstStyle/>
        <a:p>
          <a:endParaRPr lang="ru-RU"/>
        </a:p>
      </dgm:t>
    </dgm:pt>
    <dgm:pt modelId="{F93347CA-F604-4DBF-ACFE-DCE46444562F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</a:t>
          </a:r>
          <a:r>
            <a:rPr lang="uk-UA" sz="3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ісцеві</a:t>
          </a:r>
          <a:r>
            <a:rPr lang="uk-UA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говори</a:t>
          </a:r>
          <a:endParaRPr lang="ru-RU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C85B49-BB0E-4470-BB07-669E1E3B6F97}" type="parTrans" cxnId="{83686E3D-6295-4516-9A46-59FBB1A8CA90}">
      <dgm:prSet/>
      <dgm:spPr/>
      <dgm:t>
        <a:bodyPr/>
        <a:lstStyle/>
        <a:p>
          <a:endParaRPr lang="ru-RU"/>
        </a:p>
      </dgm:t>
    </dgm:pt>
    <dgm:pt modelId="{10526AE3-BA23-429A-AAE9-B355259EA92D}" type="sibTrans" cxnId="{83686E3D-6295-4516-9A46-59FBB1A8CA90}">
      <dgm:prSet/>
      <dgm:spPr/>
      <dgm:t>
        <a:bodyPr/>
        <a:lstStyle/>
        <a:p>
          <a:endParaRPr lang="ru-RU"/>
        </a:p>
      </dgm:t>
    </dgm:pt>
    <dgm:pt modelId="{813C92C9-BDEB-44E1-AA28-F3F339546CDB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uk-UA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Просторіччя</a:t>
          </a:r>
          <a:endParaRPr lang="ru-RU" sz="2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A8235C-7D92-47D8-8242-2F6EC58EBA64}" type="parTrans" cxnId="{D91E69E4-40EB-4DEC-AFED-889274B6BA19}">
      <dgm:prSet/>
      <dgm:spPr/>
      <dgm:t>
        <a:bodyPr/>
        <a:lstStyle/>
        <a:p>
          <a:endParaRPr lang="ru-RU"/>
        </a:p>
      </dgm:t>
    </dgm:pt>
    <dgm:pt modelId="{96E44748-0080-41B5-AEB0-978E1A3100D5}" type="sibTrans" cxnId="{D91E69E4-40EB-4DEC-AFED-889274B6BA19}">
      <dgm:prSet/>
      <dgm:spPr/>
      <dgm:t>
        <a:bodyPr/>
        <a:lstStyle/>
        <a:p>
          <a:endParaRPr lang="ru-RU"/>
        </a:p>
      </dgm:t>
    </dgm:pt>
    <dgm:pt modelId="{B0705A96-B591-4FD1-9C7E-6842A5CAC756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uk-UA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Професійні жаргони</a:t>
          </a:r>
          <a:endParaRPr lang="ru-RU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08BBD5-5A71-499F-9481-AF6F89B5BB72}" type="parTrans" cxnId="{BFED76CF-47DE-4F7B-AF8E-9E090D1F1979}">
      <dgm:prSet/>
      <dgm:spPr/>
      <dgm:t>
        <a:bodyPr/>
        <a:lstStyle/>
        <a:p>
          <a:endParaRPr lang="ru-RU"/>
        </a:p>
      </dgm:t>
    </dgm:pt>
    <dgm:pt modelId="{BB6D95DD-98B3-45FA-B90A-27671088CFCA}" type="sibTrans" cxnId="{BFED76CF-47DE-4F7B-AF8E-9E090D1F1979}">
      <dgm:prSet/>
      <dgm:spPr/>
      <dgm:t>
        <a:bodyPr/>
        <a:lstStyle/>
        <a:p>
          <a:endParaRPr lang="ru-RU"/>
        </a:p>
      </dgm:t>
    </dgm:pt>
    <dgm:pt modelId="{D039170B-03BA-490E-B5CA-C967E3CDBBEB}">
      <dgm:prSet phldrT="[Текст]"/>
      <dgm:spPr>
        <a:solidFill>
          <a:srgbClr val="00B050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Інші мови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DA6F0B-575A-4C12-8ED5-9362DB105623}" type="parTrans" cxnId="{92DE6C37-0C15-4C7E-8AC4-B7758778359A}">
      <dgm:prSet/>
      <dgm:spPr/>
      <dgm:t>
        <a:bodyPr/>
        <a:lstStyle/>
        <a:p>
          <a:endParaRPr lang="ru-RU"/>
        </a:p>
      </dgm:t>
    </dgm:pt>
    <dgm:pt modelId="{9129BE1E-ECC8-4E63-99A3-060B4CFDE768}" type="sibTrans" cxnId="{92DE6C37-0C15-4C7E-8AC4-B7758778359A}">
      <dgm:prSet/>
      <dgm:spPr/>
      <dgm:t>
        <a:bodyPr/>
        <a:lstStyle/>
        <a:p>
          <a:endParaRPr lang="ru-RU"/>
        </a:p>
      </dgm:t>
    </dgm:pt>
    <dgm:pt modelId="{B78595AA-673A-4F0A-8B7A-F62ABBDEBFC9}" type="pres">
      <dgm:prSet presAssocID="{29438EE6-FF94-45DA-934E-8CF57A75780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BCDCDE-09C6-4C4D-815C-6C6FC4E07511}" type="pres">
      <dgm:prSet presAssocID="{C363917D-3B43-40A4-8F50-0B5125D4BB6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FE0DD-2EFA-4E0C-B182-177301C6AAA8}" type="pres">
      <dgm:prSet presAssocID="{CDF49847-665B-4868-919B-15EF015DC908}" presName="sibTrans" presStyleCnt="0"/>
      <dgm:spPr/>
    </dgm:pt>
    <dgm:pt modelId="{DF4C6D92-6624-4FBF-AA8D-72A65AE8C840}" type="pres">
      <dgm:prSet presAssocID="{F93347CA-F604-4DBF-ACFE-DCE46444562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985058-E4F0-4387-80C1-CFEE41F4FD0C}" type="pres">
      <dgm:prSet presAssocID="{10526AE3-BA23-429A-AAE9-B355259EA92D}" presName="sibTrans" presStyleCnt="0"/>
      <dgm:spPr/>
    </dgm:pt>
    <dgm:pt modelId="{30D0EB82-BC0E-4CF8-811C-129C1796E331}" type="pres">
      <dgm:prSet presAssocID="{813C92C9-BDEB-44E1-AA28-F3F339546CD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20499E-A2FD-40C4-87D0-A59251A31A89}" type="pres">
      <dgm:prSet presAssocID="{96E44748-0080-41B5-AEB0-978E1A3100D5}" presName="sibTrans" presStyleCnt="0"/>
      <dgm:spPr/>
    </dgm:pt>
    <dgm:pt modelId="{2B700C6B-32FC-4560-9696-B83DB79458C2}" type="pres">
      <dgm:prSet presAssocID="{B0705A96-B591-4FD1-9C7E-6842A5CAC75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60AD0-8DA9-4167-AAE5-26D9FFCF5202}" type="pres">
      <dgm:prSet presAssocID="{BB6D95DD-98B3-45FA-B90A-27671088CFCA}" presName="sibTrans" presStyleCnt="0"/>
      <dgm:spPr/>
    </dgm:pt>
    <dgm:pt modelId="{1C4FD32B-239C-4A54-B81D-1450C3948531}" type="pres">
      <dgm:prSet presAssocID="{D039170B-03BA-490E-B5CA-C967E3CDBBE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1A5579-C7B8-425B-9F95-F9CE073C7C60}" type="presOf" srcId="{B0705A96-B591-4FD1-9C7E-6842A5CAC756}" destId="{2B700C6B-32FC-4560-9696-B83DB79458C2}" srcOrd="0" destOrd="0" presId="urn:microsoft.com/office/officeart/2005/8/layout/default"/>
    <dgm:cxn modelId="{37772DBD-1780-41DB-B26A-F318B7EB43FA}" srcId="{29438EE6-FF94-45DA-934E-8CF57A757809}" destId="{C363917D-3B43-40A4-8F50-0B5125D4BB6B}" srcOrd="0" destOrd="0" parTransId="{840F1BEF-715A-4D6F-B519-DD69194394D1}" sibTransId="{CDF49847-665B-4868-919B-15EF015DC908}"/>
    <dgm:cxn modelId="{4BE8B1DA-61BC-4138-B546-C9E9F3027561}" type="presOf" srcId="{D039170B-03BA-490E-B5CA-C967E3CDBBEB}" destId="{1C4FD32B-239C-4A54-B81D-1450C3948531}" srcOrd="0" destOrd="0" presId="urn:microsoft.com/office/officeart/2005/8/layout/default"/>
    <dgm:cxn modelId="{83686E3D-6295-4516-9A46-59FBB1A8CA90}" srcId="{29438EE6-FF94-45DA-934E-8CF57A757809}" destId="{F93347CA-F604-4DBF-ACFE-DCE46444562F}" srcOrd="1" destOrd="0" parTransId="{C4C85B49-BB0E-4470-BB07-669E1E3B6F97}" sibTransId="{10526AE3-BA23-429A-AAE9-B355259EA92D}"/>
    <dgm:cxn modelId="{92DE6C37-0C15-4C7E-8AC4-B7758778359A}" srcId="{29438EE6-FF94-45DA-934E-8CF57A757809}" destId="{D039170B-03BA-490E-B5CA-C967E3CDBBEB}" srcOrd="4" destOrd="0" parTransId="{86DA6F0B-575A-4C12-8ED5-9362DB105623}" sibTransId="{9129BE1E-ECC8-4E63-99A3-060B4CFDE768}"/>
    <dgm:cxn modelId="{D91E69E4-40EB-4DEC-AFED-889274B6BA19}" srcId="{29438EE6-FF94-45DA-934E-8CF57A757809}" destId="{813C92C9-BDEB-44E1-AA28-F3F339546CDB}" srcOrd="2" destOrd="0" parTransId="{93A8235C-7D92-47D8-8242-2F6EC58EBA64}" sibTransId="{96E44748-0080-41B5-AEB0-978E1A3100D5}"/>
    <dgm:cxn modelId="{BFED76CF-47DE-4F7B-AF8E-9E090D1F1979}" srcId="{29438EE6-FF94-45DA-934E-8CF57A757809}" destId="{B0705A96-B591-4FD1-9C7E-6842A5CAC756}" srcOrd="3" destOrd="0" parTransId="{0A08BBD5-5A71-499F-9481-AF6F89B5BB72}" sibTransId="{BB6D95DD-98B3-45FA-B90A-27671088CFCA}"/>
    <dgm:cxn modelId="{211B76AB-DCE6-45C7-86F8-9457404E4BFB}" type="presOf" srcId="{F93347CA-F604-4DBF-ACFE-DCE46444562F}" destId="{DF4C6D92-6624-4FBF-AA8D-72A65AE8C840}" srcOrd="0" destOrd="0" presId="urn:microsoft.com/office/officeart/2005/8/layout/default"/>
    <dgm:cxn modelId="{86A4A6E5-D314-432B-AEC7-727EA50BE658}" type="presOf" srcId="{C363917D-3B43-40A4-8F50-0B5125D4BB6B}" destId="{F5BCDCDE-09C6-4C4D-815C-6C6FC4E07511}" srcOrd="0" destOrd="0" presId="urn:microsoft.com/office/officeart/2005/8/layout/default"/>
    <dgm:cxn modelId="{D06BD51A-6C4C-4567-AACA-17507D811CD0}" type="presOf" srcId="{29438EE6-FF94-45DA-934E-8CF57A757809}" destId="{B78595AA-673A-4F0A-8B7A-F62ABBDEBFC9}" srcOrd="0" destOrd="0" presId="urn:microsoft.com/office/officeart/2005/8/layout/default"/>
    <dgm:cxn modelId="{07A03EB8-816D-426A-AE42-511206C06C86}" type="presOf" srcId="{813C92C9-BDEB-44E1-AA28-F3F339546CDB}" destId="{30D0EB82-BC0E-4CF8-811C-129C1796E331}" srcOrd="0" destOrd="0" presId="urn:microsoft.com/office/officeart/2005/8/layout/default"/>
    <dgm:cxn modelId="{F22F28AD-9A77-4533-B96B-8DBCFC0C76CD}" type="presParOf" srcId="{B78595AA-673A-4F0A-8B7A-F62ABBDEBFC9}" destId="{F5BCDCDE-09C6-4C4D-815C-6C6FC4E07511}" srcOrd="0" destOrd="0" presId="urn:microsoft.com/office/officeart/2005/8/layout/default"/>
    <dgm:cxn modelId="{A6B76E24-BA99-4EC3-9D11-D728A95A45BD}" type="presParOf" srcId="{B78595AA-673A-4F0A-8B7A-F62ABBDEBFC9}" destId="{BDCFE0DD-2EFA-4E0C-B182-177301C6AAA8}" srcOrd="1" destOrd="0" presId="urn:microsoft.com/office/officeart/2005/8/layout/default"/>
    <dgm:cxn modelId="{87BA4200-1409-43A8-900C-105AD2BA5541}" type="presParOf" srcId="{B78595AA-673A-4F0A-8B7A-F62ABBDEBFC9}" destId="{DF4C6D92-6624-4FBF-AA8D-72A65AE8C840}" srcOrd="2" destOrd="0" presId="urn:microsoft.com/office/officeart/2005/8/layout/default"/>
    <dgm:cxn modelId="{C5539CAA-94F2-40DA-8972-ACF5DC417E90}" type="presParOf" srcId="{B78595AA-673A-4F0A-8B7A-F62ABBDEBFC9}" destId="{50985058-E4F0-4387-80C1-CFEE41F4FD0C}" srcOrd="3" destOrd="0" presId="urn:microsoft.com/office/officeart/2005/8/layout/default"/>
    <dgm:cxn modelId="{D4E3375B-DFD6-4AD9-8FA5-24D9B1DD2665}" type="presParOf" srcId="{B78595AA-673A-4F0A-8B7A-F62ABBDEBFC9}" destId="{30D0EB82-BC0E-4CF8-811C-129C1796E331}" srcOrd="4" destOrd="0" presId="urn:microsoft.com/office/officeart/2005/8/layout/default"/>
    <dgm:cxn modelId="{BFC05E05-67E7-4E94-BBF0-CF74DA28E3C3}" type="presParOf" srcId="{B78595AA-673A-4F0A-8B7A-F62ABBDEBFC9}" destId="{5220499E-A2FD-40C4-87D0-A59251A31A89}" srcOrd="5" destOrd="0" presId="urn:microsoft.com/office/officeart/2005/8/layout/default"/>
    <dgm:cxn modelId="{57BEEA04-4DB9-47CA-ACC1-14C27F0102BA}" type="presParOf" srcId="{B78595AA-673A-4F0A-8B7A-F62ABBDEBFC9}" destId="{2B700C6B-32FC-4560-9696-B83DB79458C2}" srcOrd="6" destOrd="0" presId="urn:microsoft.com/office/officeart/2005/8/layout/default"/>
    <dgm:cxn modelId="{01E63EB7-A230-418A-A4A8-F5410FDD5A98}" type="presParOf" srcId="{B78595AA-673A-4F0A-8B7A-F62ABBDEBFC9}" destId="{3EF60AD0-8DA9-4167-AAE5-26D9FFCF5202}" srcOrd="7" destOrd="0" presId="urn:microsoft.com/office/officeart/2005/8/layout/default"/>
    <dgm:cxn modelId="{A2E43744-A246-4C7A-99B6-2A0C2F020821}" type="presParOf" srcId="{B78595AA-673A-4F0A-8B7A-F62ABBDEBFC9}" destId="{1C4FD32B-239C-4A54-B81D-1450C394853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2EE5-BB2A-48B5-ABFE-BB063895EBE6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5357-5924-4546-9066-9CD74DA54B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082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2EE5-BB2A-48B5-ABFE-BB063895EBE6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5357-5924-4546-9066-9CD74DA54B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437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2EE5-BB2A-48B5-ABFE-BB063895EBE6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5357-5924-4546-9066-9CD74DA54B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18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2EE5-BB2A-48B5-ABFE-BB063895EBE6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5357-5924-4546-9066-9CD74DA54B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804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2EE5-BB2A-48B5-ABFE-BB063895EBE6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5357-5924-4546-9066-9CD74DA54B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43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2EE5-BB2A-48B5-ABFE-BB063895EBE6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5357-5924-4546-9066-9CD74DA54B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3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2EE5-BB2A-48B5-ABFE-BB063895EBE6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5357-5924-4546-9066-9CD74DA54B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31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2EE5-BB2A-48B5-ABFE-BB063895EBE6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5357-5924-4546-9066-9CD74DA54B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257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2EE5-BB2A-48B5-ABFE-BB063895EBE6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5357-5924-4546-9066-9CD74DA54B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22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2EE5-BB2A-48B5-ABFE-BB063895EBE6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5357-5924-4546-9066-9CD74DA54B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7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2EE5-BB2A-48B5-ABFE-BB063895EBE6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C5357-5924-4546-9066-9CD74DA54B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870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52EE5-BB2A-48B5-ABFE-BB063895EBE6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C5357-5924-4546-9066-9CD74DA54B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14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74865" y="1385355"/>
            <a:ext cx="5994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Культура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українсько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ї мови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14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2790809"/>
            <a:ext cx="9294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Культура і норми </a:t>
            </a:r>
            <a:r>
              <a:rPr lang="uk-UA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української мови</a:t>
            </a:r>
            <a:endParaRPr lang="ru-RU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545699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466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Логічні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помилки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виявляють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увесь спектр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мисленнєво-смислових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порушень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Так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звані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алогізми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виникають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внаслідок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11545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поєднання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логічно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несумісних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напр.: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жахливо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добрий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страшно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гарний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67467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вживання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семантично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порожніх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зайвих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тавтологія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напр.: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місяць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травень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моя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особиста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справа,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захисний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імунітет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38597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зіставлення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незіставних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понять, напр.: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фірми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відрізняється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фірм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382" y="310968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розширення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звуження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поняття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напр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письменники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поети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32412" y="3636884"/>
            <a:ext cx="9123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нечітке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розмежування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конкретного й абстрактного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поняття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напр.: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Нам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розповіли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видатного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письменника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і прочитали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уривки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382" y="45091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невідповідність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причини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наслідку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напр.: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Збільшення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кількості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порушень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залежить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того,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наскільки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активно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ведуть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 ними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боротьбу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65956"/>
            <a:ext cx="7508308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3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4660"/>
          </a:xfrm>
        </p:spPr>
      </p:pic>
      <p:sp>
        <p:nvSpPr>
          <p:cNvPr id="5" name="Прямоугольная выноска 4"/>
          <p:cNvSpPr/>
          <p:nvPr/>
        </p:nvSpPr>
        <p:spPr>
          <a:xfrm>
            <a:off x="179512" y="0"/>
            <a:ext cx="8712968" cy="2348880"/>
          </a:xfrm>
          <a:prstGeom prst="wedge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Змістовність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глибоке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осмислення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теми й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головної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думки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висловлювання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докладне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ознайомлення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різнобічною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інформацією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теми,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добирати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потрібний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матеріал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підпорядковувати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обраній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повноту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розкриття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теми без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пустослів'я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багатослів'я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50988" y="2492896"/>
            <a:ext cx="8739806" cy="3960440"/>
          </a:xfrm>
          <a:prstGeom prst="wedge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Доречність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такий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добір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змістові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характерові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експресії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повідомлення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Доречність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мовлення-це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врахування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комунікативних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складу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слухачів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читачів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їхнього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стану, настрою,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зацікавлень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Передусім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належних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стильової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відповідності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стандартні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типові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вислови-кліше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доречні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діловому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зовсім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доречні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розмовному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текстах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недоречною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експресивна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емоційно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-образна лексика,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там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панують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терміни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формул,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графіків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схем і т.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20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677" cy="6858000"/>
          </a:xfrm>
        </p:spPr>
      </p:pic>
      <p:sp>
        <p:nvSpPr>
          <p:cNvPr id="5" name="Выноска-облако 4"/>
          <p:cNvSpPr/>
          <p:nvPr/>
        </p:nvSpPr>
        <p:spPr>
          <a:xfrm>
            <a:off x="395536" y="332656"/>
            <a:ext cx="8568952" cy="5544616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Мовознавець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 Бабич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пропонує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розкривати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поняття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доречність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усвідомлення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часто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вживаної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сполуки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"до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":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Кожний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історичний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кожний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конкретний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сучасний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момент,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предмет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співрозмовник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вимагають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нетотожних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вираження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Тому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гнучким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динамічним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функціонально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мобільним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4660"/>
          </a:xfrm>
        </p:spPr>
      </p:pic>
      <p:sp>
        <p:nvSpPr>
          <p:cNvPr id="5" name="Прямоугольная выноска 4"/>
          <p:cNvSpPr/>
          <p:nvPr/>
        </p:nvSpPr>
        <p:spPr>
          <a:xfrm>
            <a:off x="312973" y="190220"/>
            <a:ext cx="8640960" cy="2520280"/>
          </a:xfrm>
          <a:prstGeom prst="wedge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Показник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багатства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великий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обсяг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активного словника,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різноманітність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уживаних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морфологічних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синтаксичних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конструкцій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Звичайна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використовує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тис.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добре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освічена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- 6-9 тис.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хоча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розуміє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десять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295924" y="2915375"/>
            <a:ext cx="8640960" cy="2016224"/>
          </a:xfrm>
          <a:prstGeom prst="wedge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Виразність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невід'ємна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невичерпних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ресурсів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виражальних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лежить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володіння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словом.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Виразність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забезпечується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виразністю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дикції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чіткістю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вимови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12973" y="5085184"/>
            <a:ext cx="8606862" cy="1512168"/>
          </a:xfrm>
          <a:prstGeom prst="wedge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Чистота.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тоді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буде чистою, коли буде правильно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звучати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вживатимуться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літературно-нормативні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слова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словосполучення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правильні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граматичні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66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1" y="0"/>
            <a:ext cx="9151701" cy="6810391"/>
          </a:xfrm>
        </p:spPr>
      </p:pic>
      <p:sp>
        <p:nvSpPr>
          <p:cNvPr id="5" name="Прямоугольник 4"/>
          <p:cNvSpPr/>
          <p:nvPr/>
        </p:nvSpPr>
        <p:spPr>
          <a:xfrm>
            <a:off x="82352" y="205341"/>
            <a:ext cx="9036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характерні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культура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літературної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але 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форм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існування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усної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писемної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Вони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однаково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поширені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важливі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властиві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лексичні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граматичні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кожна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них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специфічні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особливості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Овал 6"/>
          <p:cNvSpPr/>
          <p:nvPr/>
        </p:nvSpPr>
        <p:spPr>
          <a:xfrm>
            <a:off x="82352" y="2151810"/>
            <a:ext cx="4932040" cy="314939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Усне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яка</a:t>
            </a:r>
          </a:p>
          <a:p>
            <a:pPr algn="just"/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вимовляється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виражається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звуків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являє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собою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говоріння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За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походженням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усне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algn="just"/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первинна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існування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Овал 7"/>
          <p:cNvSpPr/>
          <p:nvPr/>
        </p:nvSpPr>
        <p:spPr>
          <a:xfrm>
            <a:off x="4355976" y="3726508"/>
            <a:ext cx="4788024" cy="313149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Писемне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зафіксоване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папері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Воно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вторинною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формою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існування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розраховане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зорове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сприймання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034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2" y="0"/>
            <a:ext cx="9154632" cy="6812572"/>
          </a:xfrm>
        </p:spPr>
      </p:pic>
      <p:sp>
        <p:nvSpPr>
          <p:cNvPr id="5" name="Прямоугольник 4"/>
          <p:cNvSpPr/>
          <p:nvPr/>
        </p:nvSpPr>
        <p:spPr>
          <a:xfrm>
            <a:off x="355059" y="280666"/>
            <a:ext cx="8266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Усне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писемне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засобу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Будову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літературного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представити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такою схемою: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37994" y="1974031"/>
            <a:ext cx="3313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err="1">
                <a:latin typeface="Times New Roman" pitchFamily="18" charset="0"/>
                <a:cs typeface="Times New Roman" pitchFamily="18" charset="0"/>
              </a:rPr>
              <a:t>Літературне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2937994" y="2435696"/>
            <a:ext cx="1706014" cy="417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644008" y="2435696"/>
            <a:ext cx="1728192" cy="561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691680" y="2852936"/>
            <a:ext cx="1656184" cy="5040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усне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323" y="2852936"/>
            <a:ext cx="16764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394468" y="2874131"/>
            <a:ext cx="1288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писемне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1115616" y="3383161"/>
            <a:ext cx="1224136" cy="333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339752" y="3383161"/>
            <a:ext cx="0" cy="1197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339752" y="3383161"/>
            <a:ext cx="1008112" cy="333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23528" y="3717032"/>
            <a:ext cx="1584176" cy="57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діалогічне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27450"/>
            <a:ext cx="1816819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89" y="4581128"/>
            <a:ext cx="16097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619295" y="3774231"/>
            <a:ext cx="1825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монологічне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34889" y="4648745"/>
            <a:ext cx="1714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полілогічне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038523" y="3383161"/>
            <a:ext cx="0" cy="598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323" y="3729948"/>
            <a:ext cx="1825308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193" y="4581128"/>
            <a:ext cx="16097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048" y="4581128"/>
            <a:ext cx="16097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 flipH="1">
            <a:off x="5076056" y="4326848"/>
            <a:ext cx="962467" cy="321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970955" y="4293096"/>
            <a:ext cx="1193333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2" name="Прямоугольник 8191"/>
          <p:cNvSpPr/>
          <p:nvPr/>
        </p:nvSpPr>
        <p:spPr>
          <a:xfrm>
            <a:off x="5200323" y="3795067"/>
            <a:ext cx="1825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монологічне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3" name="Прямоугольник 8192"/>
          <p:cNvSpPr/>
          <p:nvPr/>
        </p:nvSpPr>
        <p:spPr>
          <a:xfrm>
            <a:off x="4344670" y="4645382"/>
            <a:ext cx="1543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рукописне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3" name="Прямоугольник 8202"/>
          <p:cNvSpPr/>
          <p:nvPr/>
        </p:nvSpPr>
        <p:spPr>
          <a:xfrm>
            <a:off x="6888651" y="4630897"/>
            <a:ext cx="1512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друковане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0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4660"/>
          </a:xfrm>
        </p:spPr>
      </p:pic>
      <p:sp>
        <p:nvSpPr>
          <p:cNvPr id="5" name="Прямоугольник 4"/>
          <p:cNvSpPr/>
          <p:nvPr/>
        </p:nvSpPr>
        <p:spPr>
          <a:xfrm>
            <a:off x="115645" y="404664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Найголовніша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ознака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літературної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унормованість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властиві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Мовною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нормою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виступає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будь яке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явище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звук,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сполучення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звуків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морфема,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слова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фразеологізму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форма слова,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словосполучення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сприймається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зразок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7773" y="2564904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літературної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сукупність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загальноприйнятих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правил,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користуються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мовці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усному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писемному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Опанування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норм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сприяє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підвищенню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висока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культура 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свідченням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думки.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29977"/>
            <a:ext cx="4112597" cy="2728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76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7" y="25775"/>
            <a:ext cx="9110343" cy="6779614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00"/>
            <a:ext cx="9304120" cy="687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15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6"/>
            <a:ext cx="9144000" cy="6804660"/>
          </a:xfrm>
        </p:spPr>
      </p:pic>
      <p:sp>
        <p:nvSpPr>
          <p:cNvPr id="7" name="Прямоугольник 6"/>
          <p:cNvSpPr/>
          <p:nvPr/>
        </p:nvSpPr>
        <p:spPr>
          <a:xfrm>
            <a:off x="755576" y="50457"/>
            <a:ext cx="78299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Джерела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норм </a:t>
            </a:r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літературної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008537705"/>
              </p:ext>
            </p:extLst>
          </p:nvPr>
        </p:nvGraphicFramePr>
        <p:xfrm>
          <a:off x="2513747" y="758343"/>
          <a:ext cx="6096000" cy="464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34964" y="5473005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Дотримання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літературних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норм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спілкуванні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визначальною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ознакою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високого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кожної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58601"/>
            <a:ext cx="3055040" cy="458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6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9"/>
            <a:ext cx="9144000" cy="6804660"/>
          </a:xfrm>
        </p:spPr>
      </p:pic>
      <p:sp>
        <p:nvSpPr>
          <p:cNvPr id="5" name="Прямоугольник 4"/>
          <p:cNvSpPr/>
          <p:nvPr/>
        </p:nvSpPr>
        <p:spPr>
          <a:xfrm>
            <a:off x="3131840" y="404664"/>
            <a:ext cx="58454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Творячи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висловлювання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люди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враховують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логічність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ясність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емоційність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Усі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ознаки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підпорядковуються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найголовнішій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правильності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основна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комунікативна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07504" y="2780928"/>
            <a:ext cx="9036496" cy="4077072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Правильність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об’ємна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складна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ділянка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забезпечити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правильність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треба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досконало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володіти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нормами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літературної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Відомо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норма –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загальноприйнятий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звичай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вимовляти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змінювати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записувати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слово,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будувати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текст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стилю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Правильне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користування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всіма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мовними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правилами,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уміння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будувати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висловлювання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типу і стилю.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Отже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говорити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правильно, треба добре знати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розділи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чинні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володіти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якостями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28" y="54289"/>
            <a:ext cx="2742580" cy="2742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36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4660"/>
          </a:xfrm>
        </p:spPr>
      </p:pic>
      <p:sp>
        <p:nvSpPr>
          <p:cNvPr id="5" name="Прямоугольник 4"/>
          <p:cNvSpPr/>
          <p:nvPr/>
        </p:nvSpPr>
        <p:spPr>
          <a:xfrm>
            <a:off x="291342" y="332656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Культура мовлення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— це дотримання сталих мовних норм усної і писемної літературної мови, а також свідоме, невимушене, цілеспрямоване, майстерне вживання мовно-виражальних засобів залежно від мети й обставин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342" y="2551837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Культура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дотримання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норм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вимови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наголосу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слововживання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побудови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висловів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точність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ясність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чистоту,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логічну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стрункість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багатство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доречність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дотримання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правил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мовленнєвого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етикету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81801"/>
            <a:ext cx="3995845" cy="264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31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" y="0"/>
            <a:ext cx="921567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Висока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культура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усного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вимагає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орфоепічної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правильності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55" y="1265858"/>
            <a:ext cx="8258613" cy="542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02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677" cy="6858000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2031"/>
            <a:ext cx="8138555" cy="6095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50"/>
            <a:ext cx="2448272" cy="23414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12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677" cy="6858000"/>
          </a:xfr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4874"/>
            <a:ext cx="8388424" cy="6283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" y="-29588"/>
            <a:ext cx="1282297" cy="28105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16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" y="0"/>
            <a:ext cx="9127794" cy="6792600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892480" cy="386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8892480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27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92" y="-6121"/>
            <a:ext cx="9223902" cy="6864121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116633"/>
            <a:ext cx="89644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Граматична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правильність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забезпечується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знаннями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граматики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морфології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синтаксису).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мовній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практиці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часто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трапляються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порушення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граматичних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норм. Так,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давальному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відмінку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однини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іменники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чоловічого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роду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паралельні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закінчення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чоловіку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чоловікові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Ковалю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Ковалеві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ректору –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ректорові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секретарю –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секретареві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Нормою 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чергування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форм,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забезпечити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милозвучність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(Бойку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Іванові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Петровичу –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Бойкові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Івану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Петровичу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дотримуватися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оформленні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документів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написанні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листів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Трапляються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помилки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вживанні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числівників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іменниками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(два дня, а треба 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дні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цілих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сім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десятих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гектарів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а треба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цілих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сім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десятих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гектара)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34186"/>
            <a:ext cx="751046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20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31687"/>
            <a:ext cx="9122296" cy="6788509"/>
          </a:xfr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88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95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57"/>
            <a:ext cx="921567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691680" y="260648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251520" y="38904"/>
            <a:ext cx="8784976" cy="1368152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Мовний етикет</a:t>
            </a:r>
            <a:endParaRPr lang="ru-RU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1537922"/>
            <a:ext cx="792088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Мовний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етикет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стійкі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формули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прийняте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певному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середовищі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певних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людей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включення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мовленнєвий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контакт,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підтримання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обраній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тональності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етикет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орієнтує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нас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правила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можливе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змістовне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3429000"/>
            <a:ext cx="2664296" cy="3455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89041"/>
            <a:ext cx="3494162" cy="3109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63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67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6305" y="188640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мовного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етикету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залежать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мовних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ситуацій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відносяться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22565" y="180373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2066" y="2963458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60401" y="717912"/>
            <a:ext cx="54726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Знайомство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Вітання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Прощання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Поздоровлення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Вибачення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Прохання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Запрошення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Пропозиція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Порада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Згода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Відмова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Співчуття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Комплімент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Схвалення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4" y="1628800"/>
            <a:ext cx="3451177" cy="4899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173" y="1628800"/>
            <a:ext cx="3679347" cy="44827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3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8" y="0"/>
            <a:ext cx="921567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961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Вітання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як один з </a:t>
            </a:r>
            <a:r>
              <a:rPr lang="ru-RU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найважливіших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знаків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мовного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етикету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889844"/>
            <a:ext cx="903649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Вітання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один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найважливіших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знаків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мовленнєвого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етикету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Звітання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розпочинається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Існує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чимало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вітання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них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переважно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розпочинається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Звичайно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супроводжують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посмішкою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потиском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руки.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жесту,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існує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багатьох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народів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йде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глибоких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Колись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розкрита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долоня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свідчила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мирні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наміри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Людина,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зустрівши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шляху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іншу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протягувала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руку,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показуючи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палиці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каменя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І в наш час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потиск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руки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свідчить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дружнє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Формули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вітання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тісно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пов’язані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формулами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побажання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найчастіше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ми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вітаємо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але 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проявляємо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інтерес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підтримуємо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встановлені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відносини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контакти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03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25" y="4156"/>
            <a:ext cx="9166025" cy="6821050"/>
          </a:xfrm>
        </p:spPr>
      </p:pic>
      <p:sp>
        <p:nvSpPr>
          <p:cNvPr id="5" name="Прямоугольник 4"/>
          <p:cNvSpPr/>
          <p:nvPr/>
        </p:nvSpPr>
        <p:spPr>
          <a:xfrm>
            <a:off x="971600" y="332656"/>
            <a:ext cx="6192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Добрий</a:t>
            </a:r>
            <a:r>
              <a:rPr lang="ru-RU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день! </a:t>
            </a:r>
            <a:r>
              <a:rPr lang="ru-RU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Добридень</a:t>
            </a:r>
            <a:r>
              <a:rPr lang="ru-RU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endParaRPr lang="ru-RU" sz="32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Здрастуйте</a:t>
            </a:r>
            <a:r>
              <a:rPr lang="ru-RU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Здорові</a:t>
            </a:r>
            <a:r>
              <a:rPr lang="ru-RU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будьте! </a:t>
            </a:r>
            <a:endParaRPr lang="ru-RU" sz="32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Добрий</a:t>
            </a: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ранок! Доброго ранку</a:t>
            </a: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Добрий</a:t>
            </a: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вечір</a:t>
            </a:r>
            <a:r>
              <a:rPr lang="ru-RU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Добривечір</a:t>
            </a: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Добраніч</a:t>
            </a:r>
            <a:r>
              <a:rPr lang="ru-RU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! На </a:t>
            </a:r>
            <a:r>
              <a:rPr lang="ru-RU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добраніч</a:t>
            </a:r>
            <a:r>
              <a:rPr lang="ru-RU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8"/>
            <a:ext cx="4896544" cy="40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7201"/>
            <a:ext cx="4283968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67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2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6672" y="594266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Виділяють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аспекти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вияву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68809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нормативність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дотримання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правил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усного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писемного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2836386"/>
            <a:ext cx="8357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адекватність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точність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висловлювань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ясність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зрозумілість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1776" y="3942794"/>
            <a:ext cx="838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естетичність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експресивно-стилістичних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роблять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багатим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виразним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42608" y="5301208"/>
            <a:ext cx="8357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поліфункціональність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сферах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життєдіяльності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7710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67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68145" y="338269"/>
            <a:ext cx="9756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Прощання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як один з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найважливіших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знаків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мовного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етикету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1914" y="1196752"/>
            <a:ext cx="86764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Прощання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слова,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вимовляються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перед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розлукою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розставанням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мовленнєвий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етикет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різноманітні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формули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прощання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51520" y="2852936"/>
            <a:ext cx="8676456" cy="3744416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побачення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(у будь-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algn="just"/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найкращого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доброго! На все добре! (у будь-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відтінком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побажання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зустрічі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(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побачення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передбачена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зустріч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До завтра! 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неділі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До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зустрічі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неділю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Хай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щастить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вам!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Щасти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тобі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(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невимушене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дружнє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побажанням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добраніч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Добраніч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Спокійної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ночі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(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прощання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ніч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1301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67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-15343" y="255289"/>
            <a:ext cx="9540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Вибачення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як один з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найважливіших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знаків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мовного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етикету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980728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Просити вибачення можна у формі: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Пробачте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вибачте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будь ласка.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Прошу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вибачення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(але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Вибачаюсь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!).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Простіть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Даруйте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розмовне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Перепрошую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діалектне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характерне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подільських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волинських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південно-західних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говірок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виникло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впливом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польської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56992"/>
            <a:ext cx="5529472" cy="35010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1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6" y="0"/>
            <a:ext cx="9215677" cy="6858000"/>
          </a:xfrm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755576" y="2708920"/>
            <a:ext cx="8064896" cy="3744416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жалкую...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шкода...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Прийміть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вибачення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Дозвольте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просити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вибачення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Я не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можу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попросити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вибачення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можеш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вибач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Не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сердься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мене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Вибачати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Будь ласка (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Вибачаю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Нічого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Нема за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розмовне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Ну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Ви! (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розмовне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834"/>
            <a:ext cx="8316416" cy="3131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4"/>
            <a:ext cx="9144000" cy="6804660"/>
          </a:xfrm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9625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Побажання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як один з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найважливіших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знаків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мовного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етикету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7873" y="1268760"/>
            <a:ext cx="853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Побажання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висловлене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виражене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бажання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здійснити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одержати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здобути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т.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що-небудь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23528" y="2420888"/>
            <a:ext cx="8532440" cy="417646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Вітаю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Слава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– Героям слава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Слава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Ісусу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Христу! – Слава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навіки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Христос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рождається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Славімо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(на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Святвечір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Різдво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Різдвом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Христовим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Христос воскрес! –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Воістину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воскрес! (на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Великдень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Дай, Боже,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щастя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приїздом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Вас!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Поздоровляю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Вас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святом Вас!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Щасливих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Вам свят!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Бажаю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Вам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приємно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провести свята (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відсвяткувати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)!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Вітаю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днем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народження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Бажаю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зичу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Вам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щастя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успіхів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Бажаю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зичу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щасливого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Нового року!</a:t>
            </a:r>
          </a:p>
        </p:txBody>
      </p:sp>
    </p:spTree>
    <p:extLst>
      <p:ext uri="{BB962C8B-B14F-4D97-AF65-F5344CB8AC3E}">
        <p14:creationId xmlns:p14="http://schemas.microsoft.com/office/powerpoint/2010/main" val="85075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" y="0"/>
            <a:ext cx="921567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043608" y="116632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правила </a:t>
            </a:r>
            <a:r>
              <a:rPr lang="ru-RU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мовленнєвого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етикету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Волна 5"/>
          <p:cNvSpPr/>
          <p:nvPr/>
        </p:nvSpPr>
        <p:spPr>
          <a:xfrm>
            <a:off x="323528" y="1124744"/>
            <a:ext cx="8712968" cy="1183775"/>
          </a:xfrm>
          <a:prstGeom prst="wav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Будьте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ввічливими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привітними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доброзичливими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повагою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ставтеся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співрозмовника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Волна 6"/>
          <p:cNvSpPr/>
          <p:nvPr/>
        </p:nvSpPr>
        <p:spPr>
          <a:xfrm>
            <a:off x="323528" y="2492896"/>
            <a:ext cx="8640960" cy="1080120"/>
          </a:xfrm>
          <a:prstGeom prst="wav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Умійте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слухати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ніколи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перебивайте.</a:t>
            </a:r>
          </a:p>
        </p:txBody>
      </p:sp>
      <p:sp>
        <p:nvSpPr>
          <p:cNvPr id="8" name="Волна 7"/>
          <p:cNvSpPr/>
          <p:nvPr/>
        </p:nvSpPr>
        <p:spPr>
          <a:xfrm>
            <a:off x="323528" y="3789040"/>
            <a:ext cx="8640960" cy="1368152"/>
          </a:xfrm>
          <a:prstGeom prst="wav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Не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бійтеся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розпочинати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розмову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незнайомими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людьми, але не будьте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нав’язливими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Волна 8"/>
          <p:cNvSpPr/>
          <p:nvPr/>
        </p:nvSpPr>
        <p:spPr>
          <a:xfrm>
            <a:off x="323528" y="5301208"/>
            <a:ext cx="8640960" cy="1368152"/>
          </a:xfrm>
          <a:prstGeom prst="wav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Говоріть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пишіть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про те,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зацікавити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слухачів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читачів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враховуйте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вік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характер,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інтереси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538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9"/>
            <a:ext cx="9144000" cy="6804660"/>
          </a:xfrm>
        </p:spPr>
      </p:pic>
      <p:sp>
        <p:nvSpPr>
          <p:cNvPr id="5" name="Волна 4"/>
          <p:cNvSpPr/>
          <p:nvPr/>
        </p:nvSpPr>
        <p:spPr>
          <a:xfrm>
            <a:off x="310839" y="332656"/>
            <a:ext cx="8568952" cy="1152128"/>
          </a:xfrm>
          <a:prstGeom prst="wave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Не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завдавайте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людям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словом. Не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ображайте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говоріть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неприєм­ного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іншим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виявляйте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неповаги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вживайте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грубих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Волна 5"/>
          <p:cNvSpPr/>
          <p:nvPr/>
        </p:nvSpPr>
        <p:spPr>
          <a:xfrm>
            <a:off x="310839" y="1628800"/>
            <a:ext cx="8574586" cy="1224136"/>
          </a:xfrm>
          <a:prstGeom prst="wave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Намагайтеся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ввічливо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попросити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ввічливо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відмовити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образивши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людину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відмовою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олна 6"/>
          <p:cNvSpPr/>
          <p:nvPr/>
        </p:nvSpPr>
        <p:spPr>
          <a:xfrm>
            <a:off x="310839" y="2996952"/>
            <a:ext cx="8568952" cy="1368152"/>
          </a:xfrm>
          <a:prstGeom prst="wave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Використовуйте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спілкуванні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звертання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ввічливі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слова: будь ласка,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вибачте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ображайтесь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змогли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на жаль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слідкуйте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 культурою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олна 7"/>
          <p:cNvSpPr/>
          <p:nvPr/>
        </p:nvSpPr>
        <p:spPr>
          <a:xfrm>
            <a:off x="340431" y="4495282"/>
            <a:ext cx="8568952" cy="1224136"/>
          </a:xfrm>
          <a:prstGeom prst="wave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8.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Намагайтеся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вами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людей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корисним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приємним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умійте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допомагати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людям словом та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ділом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42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241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Чистота </a:t>
            </a:r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відсутність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суржику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55817" y="119675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Суржик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штучно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змішану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нечисту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гібрид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російської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безперечно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загрозою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існування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рідної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соціальним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злом.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227687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Назва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сучасного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терміна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метафорична,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первісне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слова суржик 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суміш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зерна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злаків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борошно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суміші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яке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невисоким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якістю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вживалося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важкі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голодні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роки.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" y="2541672"/>
            <a:ext cx="4347944" cy="4347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87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4660"/>
          </a:xfrm>
        </p:spPr>
      </p:pic>
      <p:sp>
        <p:nvSpPr>
          <p:cNvPr id="5" name="Прямоугольник 4"/>
          <p:cNvSpPr/>
          <p:nvPr/>
        </p:nvSpPr>
        <p:spPr>
          <a:xfrm>
            <a:off x="25544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Суржик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охоплює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Особливо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потерпає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усне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українське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отже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вимова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Выноска-облако 5"/>
          <p:cNvSpPr/>
          <p:nvPr/>
        </p:nvSpPr>
        <p:spPr>
          <a:xfrm>
            <a:off x="251520" y="1245528"/>
            <a:ext cx="5256584" cy="311957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1820723"/>
            <a:ext cx="3600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Мовознавець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Масенко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зазначає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90 % лексики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змішаної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становлять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російські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слова,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однак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вимовляють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українською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3995936" y="3256580"/>
            <a:ext cx="5040560" cy="3340772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Лесюк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зауважує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цифра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стосується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східних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українців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Галичині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ступінь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становити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30-40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%.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241" y="842121"/>
            <a:ext cx="2417267" cy="31575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94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3" y="0"/>
            <a:ext cx="921567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983" y="116632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фонетичному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непрохані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відрізняються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автентичних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українських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звучанням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ноль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регістратура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двойка, хожу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сижу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замість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нуль, 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реєстратура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двійка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ходжу, 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сиджу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порушують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словотворчі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англічанка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лікарство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зварщик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осінню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весною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замість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англійка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ліки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зварювальник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восени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навесні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російські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граматичні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продажі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два студента, по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дорозі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замість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 продажу, два 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студенти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дорогою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83" y="269033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лексичних</a:t>
            </a:r>
            <a:r>
              <a:rPr lang="ru-RU" dirty="0"/>
              <a:t> </a:t>
            </a:r>
            <a:r>
              <a:rPr lang="ru-RU" dirty="0" err="1"/>
              <a:t>кальок</a:t>
            </a:r>
            <a:r>
              <a:rPr lang="ru-RU" dirty="0"/>
              <a:t>, напр.: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дивлячись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на,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фамілія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учбовий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рахую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любий</a:t>
            </a:r>
            <a:r>
              <a:rPr lang="ru-RU" dirty="0"/>
              <a:t> </a:t>
            </a:r>
            <a:r>
              <a:rPr lang="ru-RU" dirty="0" err="1"/>
              <a:t>замість</a:t>
            </a:r>
            <a:r>
              <a:rPr lang="ru-RU" dirty="0"/>
              <a:t> </a:t>
            </a:r>
            <a:r>
              <a:rPr lang="ru-RU" b="1" dirty="0" err="1">
                <a:solidFill>
                  <a:srgbClr val="00B050"/>
                </a:solidFill>
              </a:rPr>
              <a:t>незважаючи</a:t>
            </a:r>
            <a:r>
              <a:rPr lang="ru-RU" b="1" dirty="0">
                <a:solidFill>
                  <a:srgbClr val="00B050"/>
                </a:solidFill>
              </a:rPr>
              <a:t> на, </a:t>
            </a:r>
            <a:r>
              <a:rPr lang="ru-RU" b="1" dirty="0" err="1">
                <a:solidFill>
                  <a:srgbClr val="00B050"/>
                </a:solidFill>
              </a:rPr>
              <a:t>прізвище</a:t>
            </a:r>
            <a:r>
              <a:rPr lang="ru-RU" b="1" dirty="0">
                <a:solidFill>
                  <a:srgbClr val="00B050"/>
                </a:solidFill>
              </a:rPr>
              <a:t>, </a:t>
            </a:r>
            <a:r>
              <a:rPr lang="ru-RU" b="1" dirty="0" err="1">
                <a:solidFill>
                  <a:srgbClr val="00B050"/>
                </a:solidFill>
              </a:rPr>
              <a:t>навчальний</a:t>
            </a:r>
            <a:r>
              <a:rPr lang="ru-RU" b="1" dirty="0">
                <a:solidFill>
                  <a:srgbClr val="00B050"/>
                </a:solidFill>
              </a:rPr>
              <a:t>, </a:t>
            </a:r>
            <a:r>
              <a:rPr lang="ru-RU" b="1" dirty="0" err="1">
                <a:solidFill>
                  <a:srgbClr val="00B050"/>
                </a:solidFill>
              </a:rPr>
              <a:t>вважаю</a:t>
            </a:r>
            <a:r>
              <a:rPr lang="ru-RU" b="1" dirty="0">
                <a:solidFill>
                  <a:srgbClr val="00B050"/>
                </a:solidFill>
              </a:rPr>
              <a:t>, </a:t>
            </a:r>
            <a:r>
              <a:rPr lang="ru-RU" b="1" dirty="0" err="1">
                <a:solidFill>
                  <a:srgbClr val="00B050"/>
                </a:solidFill>
              </a:rPr>
              <a:t>щодо</a:t>
            </a:r>
            <a:r>
              <a:rPr lang="ru-RU" b="1" dirty="0">
                <a:solidFill>
                  <a:srgbClr val="00B050"/>
                </a:solidFill>
              </a:rPr>
              <a:t>, будь-</a:t>
            </a:r>
            <a:r>
              <a:rPr lang="ru-RU" b="1" dirty="0" err="1">
                <a:solidFill>
                  <a:srgbClr val="00B050"/>
                </a:solidFill>
              </a:rPr>
              <a:t>який</a:t>
            </a:r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79512" y="3933056"/>
            <a:ext cx="8856984" cy="2448272"/>
          </a:xfrm>
          <a:prstGeom prst="round2Diag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Інколи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мовець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підозрює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суржиком,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хоч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послуговується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ним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тривалий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всьо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здача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тоже, все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рівно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куда, сюда, туда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все,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решта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теж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все одно,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куди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сюди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туди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Але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частіше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ознака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байдужості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той,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промовляє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слова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вроді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вообще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ладно, ужас,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кашмар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прівєтік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добре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неправильно. </a:t>
            </a:r>
          </a:p>
        </p:txBody>
      </p:sp>
    </p:spTree>
    <p:extLst>
      <p:ext uri="{BB962C8B-B14F-4D97-AF65-F5344CB8AC3E}">
        <p14:creationId xmlns:p14="http://schemas.microsoft.com/office/powerpoint/2010/main" val="37094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4660"/>
          </a:xfrm>
        </p:spPr>
      </p:pic>
      <p:sp>
        <p:nvSpPr>
          <p:cNvPr id="5" name="Выноска-облако 4"/>
          <p:cNvSpPr/>
          <p:nvPr/>
        </p:nvSpPr>
        <p:spPr>
          <a:xfrm>
            <a:off x="94045" y="188640"/>
            <a:ext cx="7632848" cy="3744416"/>
          </a:xfrm>
          <a:prstGeom prst="cloudCallou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маємо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трактувати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наш суржик? 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наголошує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Сербенська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- Не як нашу вину, а як нашу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органічну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слабість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хворобу, яку треба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лікувати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4824536" cy="3811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2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3579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Висока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культура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досконале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володіння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літературною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мовою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мовленнєву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майстерність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391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" y="0"/>
            <a:ext cx="921567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043608" y="116632"/>
            <a:ext cx="69847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потреба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розвивати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культуру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формується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передусім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сім'ї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Батьки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закладають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найпевніші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основи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поваги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рідного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слова. Школа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додає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теоретичних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практики,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рамках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суспільних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впливів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культурного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оточення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масової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приходить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досвід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користування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словом,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збагачується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лексика,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поліпшується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чистота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Але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умови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подолання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лінощів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бажання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наполегливо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особистістю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89040"/>
            <a:ext cx="5940152" cy="3070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4543"/>
            <a:ext cx="3538634" cy="2359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21561" y="1495834"/>
            <a:ext cx="4260081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7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3068960"/>
            <a:ext cx="5229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42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2" y="0"/>
            <a:ext cx="9144000" cy="680466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2727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43508" y="258107"/>
            <a:ext cx="8856984" cy="3672408"/>
          </a:xfrm>
          <a:prstGeom prst="wedge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Правильність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одна з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визначальних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ознак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закони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відображаються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нормах.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Вільно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володіти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мовою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засвоїти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літературні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діють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мовній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До них належать правильна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вимова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звуків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звукових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комплексів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правила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наголошування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лексико-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фразеологічна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граматична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стилістична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нормативність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написання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правописних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пунктуаційних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норм.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14" y="3649018"/>
            <a:ext cx="4387399" cy="2927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53136"/>
            <a:ext cx="3513584" cy="2604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8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" y="16829"/>
            <a:ext cx="9127794" cy="6792600"/>
          </a:xfrm>
        </p:spPr>
      </p:pic>
      <p:sp>
        <p:nvSpPr>
          <p:cNvPr id="6" name="Выноска-облако 5"/>
          <p:cNvSpPr/>
          <p:nvPr/>
        </p:nvSpPr>
        <p:spPr>
          <a:xfrm>
            <a:off x="251520" y="332656"/>
            <a:ext cx="8568952" cy="4680520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деяких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людей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кажуть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чуття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"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Чуття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природних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вроджених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здібностей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відчувати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правильність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неправильність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слова,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вислову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граматичної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чуття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одним шляхом -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вдосконалюючи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власне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596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62"/>
            <a:ext cx="9144000" cy="6804660"/>
          </a:xfrm>
        </p:spPr>
      </p:pic>
      <p:sp>
        <p:nvSpPr>
          <p:cNvPr id="5" name="Прямоугольная выноска 4"/>
          <p:cNvSpPr/>
          <p:nvPr/>
        </p:nvSpPr>
        <p:spPr>
          <a:xfrm>
            <a:off x="346190" y="116632"/>
            <a:ext cx="8640960" cy="3600400"/>
          </a:xfrm>
          <a:prstGeom prst="wedge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Точність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пов'язується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ясністю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знанням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предмета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слова.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Уміння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оформляти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виражати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думки адекватно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предметові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явищу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дійсності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зумовлюється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знанням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об'єктивної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дійсності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постійним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прагненням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пізнавати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реальний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знанням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Точність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досягається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лексико-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семантичному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вона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тісно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пов'язана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граматичним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(особливо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синтаксичним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рівнем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Правильний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словолад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"душа ясности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Огієнко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323528" y="3906841"/>
            <a:ext cx="8640960" cy="2592288"/>
          </a:xfrm>
          <a:prstGeom prst="wedge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Треба так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побудувати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воно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зрозумілим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напруження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думки.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Отже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точність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уважне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правильний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вибір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слова, добре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відтінків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значень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слів-синонімів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правильне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вживання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фразеологізмів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крилатих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висловів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чіткість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синтаксично-смислових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зв'язків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членами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43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" y="0"/>
            <a:ext cx="914018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116632"/>
            <a:ext cx="9144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Точність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стилях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виявляється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по-різному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науковому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одна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найперших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вимог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тексту,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вживання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термінів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Недаремно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деякі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науки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називають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точними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Точність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науці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пряма,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емоційно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-нейтральна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Точність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офіційно-діловому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стилі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реалізується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передусім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лексичному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виявляється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слововживання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пов'язана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урахуванням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явищ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багатозначність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синонімія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омонімія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паронімія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Художня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точність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відображає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художньо-образне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сприйняття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підпорядкована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певній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пізнавальній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естетичній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меті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Неточність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розмовному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мовленні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компенсує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ситуація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міміка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жести.</a:t>
            </a:r>
          </a:p>
        </p:txBody>
      </p:sp>
    </p:spTree>
    <p:extLst>
      <p:ext uri="{BB962C8B-B14F-4D97-AF65-F5344CB8AC3E}">
        <p14:creationId xmlns:p14="http://schemas.microsoft.com/office/powerpoint/2010/main" val="401472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4660"/>
          </a:xfrm>
        </p:spPr>
      </p:pic>
      <p:sp>
        <p:nvSpPr>
          <p:cNvPr id="5" name="Прямоугольная выноска 4"/>
          <p:cNvSpPr/>
          <p:nvPr/>
        </p:nvSpPr>
        <p:spPr>
          <a:xfrm>
            <a:off x="179512" y="116632"/>
            <a:ext cx="8784976" cy="3024336"/>
          </a:xfrm>
          <a:prstGeom prst="wedgeRect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Логічність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Дотримання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ознаки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логічно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правильне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розумне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послідовне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внутрішня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закономірність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яке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законам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логіки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ґрунтується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знаннях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об'єктивної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реальної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дійсності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Логічність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виявляється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залежить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володіння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прийомами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розумової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490" y="32762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Розрізняють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предметну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логічність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понятійну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077072"/>
            <a:ext cx="4248472" cy="25649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Предметна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відповідності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смислових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зв'язків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відношень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одиниць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зв'язкам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відношенням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існують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предметами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явищами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об'єктивної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дійсності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57039" y="4077072"/>
            <a:ext cx="4392488" cy="25649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Понятійна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відображенням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логічної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думки і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логічного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семантичних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зв'язках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елементів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316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2650</Words>
  <Application>Microsoft Office PowerPoint</Application>
  <PresentationFormat>Экран (4:3)</PresentationFormat>
  <Paragraphs>153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50</cp:revision>
  <dcterms:created xsi:type="dcterms:W3CDTF">2018-11-19T16:45:26Z</dcterms:created>
  <dcterms:modified xsi:type="dcterms:W3CDTF">2021-01-09T14:26:17Z</dcterms:modified>
</cp:coreProperties>
</file>