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0"/>
  </p:notesMasterIdLst>
  <p:sldIdLst>
    <p:sldId id="257" r:id="rId2"/>
    <p:sldId id="258" r:id="rId3"/>
    <p:sldId id="259" r:id="rId4"/>
    <p:sldId id="260" r:id="rId5"/>
    <p:sldId id="262" r:id="rId6"/>
    <p:sldId id="263" r:id="rId7"/>
    <p:sldId id="268" r:id="rId8"/>
    <p:sldId id="264" r:id="rId9"/>
    <p:sldId id="265" r:id="rId10"/>
    <p:sldId id="266" r:id="rId11"/>
    <p:sldId id="267" r:id="rId12"/>
    <p:sldId id="269" r:id="rId13"/>
    <p:sldId id="275" r:id="rId14"/>
    <p:sldId id="276" r:id="rId15"/>
    <p:sldId id="270" r:id="rId16"/>
    <p:sldId id="274" r:id="rId17"/>
    <p:sldId id="271" r:id="rId18"/>
    <p:sldId id="272" r:id="rId19"/>
    <p:sldId id="273"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40" autoAdjust="0"/>
  </p:normalViewPr>
  <p:slideViewPr>
    <p:cSldViewPr>
      <p:cViewPr>
        <p:scale>
          <a:sx n="70" d="100"/>
          <a:sy n="70" d="100"/>
        </p:scale>
        <p:origin x="1218" y="-96"/>
      </p:cViewPr>
      <p:guideLst>
        <p:guide orient="horz" pos="2160"/>
        <p:guide pos="2880"/>
      </p:guideLst>
    </p:cSldViewPr>
  </p:slideViewPr>
  <p:outlineViewPr>
    <p:cViewPr>
      <p:scale>
        <a:sx n="33" d="100"/>
        <a:sy n="33" d="100"/>
      </p:scale>
      <p:origin x="0" y="45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48C12-B03A-41BE-82F5-58408F9A55AB}" type="datetimeFigureOut">
              <a:rPr lang="ru-RU" smtClean="0"/>
              <a:t>28.03.2022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CF302-7B32-4432-A00F-1E495F88CE80}"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B9CF302-7B32-4432-A00F-1E495F88CE80}" type="slidenum">
              <a:rPr lang="ru-RU" smtClean="0"/>
              <a:t>19</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B9CF302-7B32-4432-A00F-1E495F88CE80}" type="slidenum">
              <a:rPr lang="ru-RU" smtClean="0"/>
              <a:t>28</a:t>
            </a:fld>
            <a:endParaRPr lang="ru-RU"/>
          </a:p>
        </p:txBody>
      </p:sp>
    </p:spTree>
    <p:extLst>
      <p:ext uri="{BB962C8B-B14F-4D97-AF65-F5344CB8AC3E}">
        <p14:creationId xmlns:p14="http://schemas.microsoft.com/office/powerpoint/2010/main" val="195662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B9CF302-7B32-4432-A00F-1E495F88CE80}" type="slidenum">
              <a:rPr lang="ru-RU" smtClean="0"/>
              <a:t>20</a:t>
            </a:fld>
            <a:endParaRPr lang="ru-RU"/>
          </a:p>
        </p:txBody>
      </p:sp>
    </p:spTree>
    <p:extLst>
      <p:ext uri="{BB962C8B-B14F-4D97-AF65-F5344CB8AC3E}">
        <p14:creationId xmlns:p14="http://schemas.microsoft.com/office/powerpoint/2010/main" val="132055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B9CF302-7B32-4432-A00F-1E495F88CE80}" type="slidenum">
              <a:rPr lang="ru-RU" smtClean="0"/>
              <a:t>21</a:t>
            </a:fld>
            <a:endParaRPr lang="ru-RU"/>
          </a:p>
        </p:txBody>
      </p:sp>
    </p:spTree>
    <p:extLst>
      <p:ext uri="{BB962C8B-B14F-4D97-AF65-F5344CB8AC3E}">
        <p14:creationId xmlns:p14="http://schemas.microsoft.com/office/powerpoint/2010/main" val="163968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B9CF302-7B32-4432-A00F-1E495F88CE80}" type="slidenum">
              <a:rPr lang="ru-RU" smtClean="0"/>
              <a:t>22</a:t>
            </a:fld>
            <a:endParaRPr lang="ru-RU"/>
          </a:p>
        </p:txBody>
      </p:sp>
    </p:spTree>
    <p:extLst>
      <p:ext uri="{BB962C8B-B14F-4D97-AF65-F5344CB8AC3E}">
        <p14:creationId xmlns:p14="http://schemas.microsoft.com/office/powerpoint/2010/main" val="385512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B9CF302-7B32-4432-A00F-1E495F88CE80}" type="slidenum">
              <a:rPr lang="ru-RU" smtClean="0"/>
              <a:t>23</a:t>
            </a:fld>
            <a:endParaRPr lang="ru-RU"/>
          </a:p>
        </p:txBody>
      </p:sp>
    </p:spTree>
    <p:extLst>
      <p:ext uri="{BB962C8B-B14F-4D97-AF65-F5344CB8AC3E}">
        <p14:creationId xmlns:p14="http://schemas.microsoft.com/office/powerpoint/2010/main" val="368749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B9CF302-7B32-4432-A00F-1E495F88CE80}" type="slidenum">
              <a:rPr lang="ru-RU" smtClean="0"/>
              <a:t>24</a:t>
            </a:fld>
            <a:endParaRPr lang="ru-RU"/>
          </a:p>
        </p:txBody>
      </p:sp>
    </p:spTree>
    <p:extLst>
      <p:ext uri="{BB962C8B-B14F-4D97-AF65-F5344CB8AC3E}">
        <p14:creationId xmlns:p14="http://schemas.microsoft.com/office/powerpoint/2010/main" val="215850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B9CF302-7B32-4432-A00F-1E495F88CE80}" type="slidenum">
              <a:rPr lang="ru-RU" smtClean="0"/>
              <a:t>25</a:t>
            </a:fld>
            <a:endParaRPr lang="ru-RU"/>
          </a:p>
        </p:txBody>
      </p:sp>
    </p:spTree>
    <p:extLst>
      <p:ext uri="{BB962C8B-B14F-4D97-AF65-F5344CB8AC3E}">
        <p14:creationId xmlns:p14="http://schemas.microsoft.com/office/powerpoint/2010/main" val="164733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B9CF302-7B32-4432-A00F-1E495F88CE80}" type="slidenum">
              <a:rPr lang="ru-RU" smtClean="0"/>
              <a:t>26</a:t>
            </a:fld>
            <a:endParaRPr lang="ru-RU"/>
          </a:p>
        </p:txBody>
      </p:sp>
    </p:spTree>
    <p:extLst>
      <p:ext uri="{BB962C8B-B14F-4D97-AF65-F5344CB8AC3E}">
        <p14:creationId xmlns:p14="http://schemas.microsoft.com/office/powerpoint/2010/main" val="254173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B9CF302-7B32-4432-A00F-1E495F88CE80}" type="slidenum">
              <a:rPr lang="ru-RU" smtClean="0"/>
              <a:t>27</a:t>
            </a:fld>
            <a:endParaRPr lang="ru-RU"/>
          </a:p>
        </p:txBody>
      </p:sp>
    </p:spTree>
    <p:extLst>
      <p:ext uri="{BB962C8B-B14F-4D97-AF65-F5344CB8AC3E}">
        <p14:creationId xmlns:p14="http://schemas.microsoft.com/office/powerpoint/2010/main" val="2232162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19" name="Дата 18"/>
          <p:cNvSpPr>
            <a:spLocks noGrp="1"/>
          </p:cNvSpPr>
          <p:nvPr>
            <p:ph type="dt" sz="half" idx="10"/>
          </p:nvPr>
        </p:nvSpPr>
        <p:spPr/>
        <p:txBody>
          <a:bodyPr/>
          <a:lstStyle/>
          <a:p>
            <a:fld id="{54EC7A7E-3FE8-40A0-8CD5-37A81C287DEF}" type="datetimeFigureOut">
              <a:rPr lang="ru-RU" smtClean="0"/>
              <a:t>28.03.2022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11" name="Номер слайда 10"/>
          <p:cNvSpPr>
            <a:spLocks noGrp="1"/>
          </p:cNvSpPr>
          <p:nvPr>
            <p:ph type="sldNum" sz="quarter" idx="12"/>
          </p:nvPr>
        </p:nvSpPr>
        <p:spPr/>
        <p:txBody>
          <a:bodyPr/>
          <a:lstStyle/>
          <a:p>
            <a:fld id="{72C5C2AB-4C78-4E67-B711-120E4E27D9C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4EC7A7E-3FE8-40A0-8CD5-37A81C287DEF}" type="datetimeFigureOut">
              <a:rPr lang="ru-RU" smtClean="0"/>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C5C2AB-4C78-4E67-B711-120E4E27D9C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4EC7A7E-3FE8-40A0-8CD5-37A81C287DEF}" type="datetimeFigureOut">
              <a:rPr lang="ru-RU" smtClean="0"/>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C5C2AB-4C78-4E67-B711-120E4E27D9C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4EC7A7E-3FE8-40A0-8CD5-37A81C287DEF}" type="datetimeFigureOut">
              <a:rPr lang="ru-RU" smtClean="0"/>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C5C2AB-4C78-4E67-B711-120E4E27D9C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4EC7A7E-3FE8-40A0-8CD5-37A81C287DEF}" type="datetimeFigureOut">
              <a:rPr lang="ru-RU" smtClean="0"/>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C5C2AB-4C78-4E67-B711-120E4E27D9C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4EC7A7E-3FE8-40A0-8CD5-37A81C287DEF}" type="datetimeFigureOut">
              <a:rPr lang="ru-RU" smtClean="0"/>
              <a:t>28.03.2022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C5C2AB-4C78-4E67-B711-120E4E27D9C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4EC7A7E-3FE8-40A0-8CD5-37A81C287DEF}" type="datetimeFigureOut">
              <a:rPr lang="ru-RU" smtClean="0"/>
              <a:t>28.03.2022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C5C2AB-4C78-4E67-B711-120E4E27D9C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4EC7A7E-3FE8-40A0-8CD5-37A81C287DEF}" type="datetimeFigureOut">
              <a:rPr lang="ru-RU" smtClean="0"/>
              <a:t>28.03.2022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C5C2AB-4C78-4E67-B711-120E4E27D9C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54EC7A7E-3FE8-40A0-8CD5-37A81C287DEF}" type="datetimeFigureOut">
              <a:rPr lang="ru-RU" smtClean="0"/>
              <a:t>28.03.2022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C5C2AB-4C78-4E67-B711-120E4E27D9C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4EC7A7E-3FE8-40A0-8CD5-37A81C287DEF}" type="datetimeFigureOut">
              <a:rPr lang="ru-RU" smtClean="0"/>
              <a:t>28.03.2022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C5C2AB-4C78-4E67-B711-120E4E27D9C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4EC7A7E-3FE8-40A0-8CD5-37A81C287DEF}" type="datetimeFigureOut">
              <a:rPr lang="ru-RU" smtClean="0"/>
              <a:t>28.03.2022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C5C2AB-4C78-4E67-B711-120E4E27D9C8}"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4EC7A7E-3FE8-40A0-8CD5-37A81C287DEF}" type="datetimeFigureOut">
              <a:rPr lang="ru-RU" smtClean="0"/>
              <a:t>28.03.2022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C5C2AB-4C78-4E67-B711-120E4E27D9C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071546"/>
            <a:ext cx="7772400" cy="1470025"/>
          </a:xfrm>
        </p:spPr>
        <p:txBody>
          <a:bodyPr/>
          <a:lstStyle/>
          <a:p>
            <a:r>
              <a:rPr lang="uk-UA" dirty="0"/>
              <a:t>Підсилення кам’яних конструкцій</a:t>
            </a:r>
          </a:p>
        </p:txBody>
      </p:sp>
      <p:pic>
        <p:nvPicPr>
          <p:cNvPr id="222210" name="Picture 2" descr="http://shzvolgograd.ru/shzvolgograd_ru/i/db/dihdmek1ah75xug5_900x673.jpg"/>
          <p:cNvPicPr>
            <a:picLocks noChangeAspect="1" noChangeArrowheads="1"/>
          </p:cNvPicPr>
          <p:nvPr/>
        </p:nvPicPr>
        <p:blipFill>
          <a:blip r:embed="rId2" cstate="print"/>
          <a:srcRect/>
          <a:stretch>
            <a:fillRect/>
          </a:stretch>
        </p:blipFill>
        <p:spPr bwMode="auto">
          <a:xfrm>
            <a:off x="500034" y="3571876"/>
            <a:ext cx="2500330" cy="1869691"/>
          </a:xfrm>
          <a:prstGeom prst="rect">
            <a:avLst/>
          </a:prstGeom>
          <a:noFill/>
        </p:spPr>
      </p:pic>
      <p:pic>
        <p:nvPicPr>
          <p:cNvPr id="222211" name="Picture 3" descr="D:\ЮЛЯ\ВВЕДЕНИЕ В СПЕЦ\РЕКОНСТРУКЦИЯ\каменные\090413_0756_26.jpg"/>
          <p:cNvPicPr>
            <a:picLocks noChangeAspect="1" noChangeArrowheads="1"/>
          </p:cNvPicPr>
          <p:nvPr/>
        </p:nvPicPr>
        <p:blipFill>
          <a:blip r:embed="rId3"/>
          <a:srcRect/>
          <a:stretch>
            <a:fillRect/>
          </a:stretch>
        </p:blipFill>
        <p:spPr bwMode="auto">
          <a:xfrm>
            <a:off x="3286116" y="4286256"/>
            <a:ext cx="2620961" cy="2120542"/>
          </a:xfrm>
          <a:prstGeom prst="rect">
            <a:avLst/>
          </a:prstGeom>
          <a:noFill/>
        </p:spPr>
      </p:pic>
      <p:pic>
        <p:nvPicPr>
          <p:cNvPr id="6" name="Picture 3" descr="D:\ЮЛЯ\ВВЕДЕНИЕ В СПЕЦ\РЕКОНСТРУКЦИЯ\каменные\staraya-kirpichnaya-truba-s-metallicheskimi-obruchami-0000499051-preview.jpg"/>
          <p:cNvPicPr>
            <a:picLocks noChangeAspect="1" noChangeArrowheads="1"/>
          </p:cNvPicPr>
          <p:nvPr/>
        </p:nvPicPr>
        <p:blipFill>
          <a:blip r:embed="rId4"/>
          <a:srcRect/>
          <a:stretch>
            <a:fillRect/>
          </a:stretch>
        </p:blipFill>
        <p:spPr bwMode="auto">
          <a:xfrm>
            <a:off x="6357950" y="3571876"/>
            <a:ext cx="2185988" cy="298089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827606"/>
          </a:xfrm>
        </p:spPr>
        <p:txBody>
          <a:bodyPr>
            <a:noAutofit/>
          </a:bodyPr>
          <a:lstStyle/>
          <a:p>
            <a:pPr algn="just"/>
            <a:r>
              <a:rPr lang="uk-UA" sz="2000" b="1" u="sng" dirty="0" err="1"/>
              <a:t>Ін'єктування</a:t>
            </a:r>
            <a:r>
              <a:rPr lang="uk-UA" sz="2000" b="1" u="sng" dirty="0"/>
              <a:t> </a:t>
            </a:r>
            <a:r>
              <a:rPr lang="uk-UA" sz="2000" b="1" u="sng" dirty="0" err="1"/>
              <a:t>тріщин</a:t>
            </a:r>
            <a:r>
              <a:rPr lang="uk-UA" sz="2000" b="1" u="sng" dirty="0"/>
              <a:t> </a:t>
            </a:r>
            <a:r>
              <a:rPr lang="uk-UA" sz="2000" dirty="0"/>
              <a:t>- нагнітання в тріщини пошкодженої кладки розчинів рідкого цементу або </a:t>
            </a:r>
            <a:r>
              <a:rPr lang="uk-UA" sz="2000" dirty="0" err="1"/>
              <a:t>полімерцементного</a:t>
            </a:r>
            <a:r>
              <a:rPr lang="uk-UA" sz="2000" dirty="0"/>
              <a:t> розчину, бітуму, смоли. Цей спосіб відновлення несучої здатності кладки застосовується в залежності від виду конструкції, характеру її подальшого використання, наявних можливостей </a:t>
            </a:r>
            <a:r>
              <a:rPr lang="uk-UA" sz="2000" dirty="0" err="1"/>
              <a:t>ін'єктування</a:t>
            </a:r>
            <a:r>
              <a:rPr lang="uk-UA" sz="2000" dirty="0"/>
              <a:t>, а головне при локальному характері і невеликому розкритті тріщини. Воно може </a:t>
            </a:r>
            <a:r>
              <a:rPr lang="uk-UA" sz="2000" dirty="0" err="1"/>
              <a:t>здійснюватись</a:t>
            </a:r>
            <a:r>
              <a:rPr lang="uk-UA" sz="2000" dirty="0"/>
              <a:t> з використанням різних матеріалів. Залежно від їх виду розрізняють </a:t>
            </a:r>
            <a:r>
              <a:rPr lang="uk-UA" sz="2000" dirty="0" err="1"/>
              <a:t>силикатизацію</a:t>
            </a:r>
            <a:r>
              <a:rPr lang="uk-UA" sz="2000" dirty="0"/>
              <a:t>, бітумізацію, </a:t>
            </a:r>
            <a:r>
              <a:rPr lang="uk-UA" sz="2000" dirty="0" err="1"/>
              <a:t>смолізацію</a:t>
            </a:r>
            <a:r>
              <a:rPr lang="uk-UA" sz="2000" dirty="0"/>
              <a:t> і цементацію. </a:t>
            </a:r>
            <a:r>
              <a:rPr lang="uk-UA" sz="2000" dirty="0" err="1"/>
              <a:t>Ін'єктування</a:t>
            </a:r>
            <a:r>
              <a:rPr lang="uk-UA" sz="2000" dirty="0"/>
              <a:t> дозволяє не тільки </a:t>
            </a:r>
            <a:r>
              <a:rPr lang="uk-UA" sz="2000" dirty="0" err="1"/>
              <a:t>замонолитити</a:t>
            </a:r>
            <a:r>
              <a:rPr lang="uk-UA" sz="2000" dirty="0"/>
              <a:t> кладку, а й відновити, а в ряді випадків і збільшити її несучу здатність, що відбувається без збільшення поперечних розмірів конструкції.</a:t>
            </a:r>
          </a:p>
          <a:p>
            <a:pPr algn="just"/>
            <a:r>
              <a:rPr lang="uk-UA" sz="2000" dirty="0"/>
              <a:t>Найбільш широко застосовуються цементні та </a:t>
            </a:r>
            <a:r>
              <a:rPr lang="uk-UA" sz="2000" dirty="0" err="1"/>
              <a:t>полімерцементні</a:t>
            </a:r>
            <a:r>
              <a:rPr lang="uk-UA" sz="2000" dirty="0"/>
              <a:t> розчини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ЮЛЯ\ВВЕДЕНИЕ В СПЕЦ\РЕКОНСТРУКЦИЯ\каменные\090413_0756_7.png"/>
          <p:cNvPicPr>
            <a:picLocks noChangeAspect="1" noChangeArrowheads="1"/>
          </p:cNvPicPr>
          <p:nvPr/>
        </p:nvPicPr>
        <p:blipFill>
          <a:blip r:embed="rId2"/>
          <a:srcRect/>
          <a:stretch>
            <a:fillRect/>
          </a:stretch>
        </p:blipFill>
        <p:spPr bwMode="auto">
          <a:xfrm>
            <a:off x="2804822" y="642918"/>
            <a:ext cx="2754840" cy="3506162"/>
          </a:xfrm>
          <a:prstGeom prst="rect">
            <a:avLst/>
          </a:prstGeom>
          <a:noFill/>
        </p:spPr>
      </p:pic>
      <p:sp>
        <p:nvSpPr>
          <p:cNvPr id="3" name="Содержимое 2"/>
          <p:cNvSpPr>
            <a:spLocks noGrp="1"/>
          </p:cNvSpPr>
          <p:nvPr>
            <p:ph idx="1"/>
          </p:nvPr>
        </p:nvSpPr>
        <p:spPr>
          <a:xfrm>
            <a:off x="502920" y="530352"/>
            <a:ext cx="8183880" cy="5850976"/>
          </a:xfrm>
        </p:spPr>
        <p:txBody>
          <a:bodyPr>
            <a:normAutofit/>
          </a:bodyPr>
          <a:lstStyle/>
          <a:p>
            <a:pPr>
              <a:buNone/>
            </a:pPr>
            <a:endParaRPr lang="ru-RU" sz="1800" i="1" dirty="0"/>
          </a:p>
          <a:p>
            <a:pPr>
              <a:buNone/>
            </a:pPr>
            <a:endParaRPr lang="ru-RU" sz="1800" i="1" dirty="0"/>
          </a:p>
          <a:p>
            <a:pPr>
              <a:buNone/>
            </a:pPr>
            <a:endParaRPr lang="ru-RU" sz="1800" i="1" dirty="0"/>
          </a:p>
          <a:p>
            <a:pPr>
              <a:buNone/>
            </a:pPr>
            <a:endParaRPr lang="ru-RU" sz="1800" i="1" dirty="0"/>
          </a:p>
          <a:p>
            <a:pPr>
              <a:buNone/>
            </a:pPr>
            <a:endParaRPr lang="ru-RU" sz="1800" i="1" dirty="0"/>
          </a:p>
          <a:p>
            <a:pPr>
              <a:buNone/>
            </a:pPr>
            <a:endParaRPr lang="ru-RU" sz="1800" i="1" dirty="0"/>
          </a:p>
          <a:p>
            <a:pPr>
              <a:buNone/>
            </a:pPr>
            <a:endParaRPr lang="ru-RU" sz="1800" i="1" dirty="0"/>
          </a:p>
          <a:p>
            <a:pPr>
              <a:buNone/>
            </a:pPr>
            <a:endParaRPr lang="ru-RU" sz="1800" i="1" dirty="0"/>
          </a:p>
          <a:p>
            <a:pPr>
              <a:buNone/>
            </a:pPr>
            <a:endParaRPr lang="ru-RU" sz="1800" i="1" dirty="0"/>
          </a:p>
          <a:p>
            <a:pPr algn="ctr">
              <a:buNone/>
            </a:pPr>
            <a:r>
              <a:rPr lang="ru-RU" sz="1800" i="1" dirty="0"/>
              <a:t>         </a:t>
            </a:r>
          </a:p>
          <a:p>
            <a:pPr algn="ctr">
              <a:buNone/>
            </a:pPr>
            <a:endParaRPr lang="uk-UA" sz="1800" i="1" dirty="0"/>
          </a:p>
          <a:p>
            <a:pPr algn="just">
              <a:buNone/>
            </a:pPr>
            <a:r>
              <a:rPr lang="uk-UA" sz="1800" i="1" dirty="0"/>
              <a:t>                                    2               1</a:t>
            </a:r>
          </a:p>
          <a:p>
            <a:pPr algn="ctr">
              <a:buNone/>
            </a:pPr>
            <a:r>
              <a:rPr lang="uk-UA" sz="1800" i="1" dirty="0"/>
              <a:t>Рис. 4 </a:t>
            </a:r>
            <a:r>
              <a:rPr lang="uk-UA" sz="1800" i="1" dirty="0" err="1"/>
              <a:t>Ін'єктування</a:t>
            </a:r>
            <a:r>
              <a:rPr lang="uk-UA" sz="1800" i="1" dirty="0"/>
              <a:t> </a:t>
            </a:r>
            <a:r>
              <a:rPr lang="uk-UA" sz="1800" i="1" dirty="0" err="1"/>
              <a:t>тріщин</a:t>
            </a:r>
            <a:r>
              <a:rPr lang="uk-UA" sz="1800" i="1" dirty="0"/>
              <a:t> шириною до 10 мм цементно-піщаним розчином: 1 - кладка; 2- тріщина; 3 отвори для </a:t>
            </a:r>
            <a:r>
              <a:rPr lang="uk-UA" sz="1800" i="1" dirty="0" err="1"/>
              <a:t>ін’єкторів</a:t>
            </a:r>
            <a:r>
              <a:rPr lang="uk-UA" sz="1800" i="1" dirty="0"/>
              <a:t> через 800-1500 мм; 4 сталева трубка </a:t>
            </a:r>
            <a:r>
              <a:rPr lang="uk-UA" sz="1800" i="1" dirty="0" err="1"/>
              <a:t>ін’єктора</a:t>
            </a:r>
            <a:r>
              <a:rPr lang="uk-UA" sz="1800" i="1" dirty="0"/>
              <a:t>; 5- </a:t>
            </a:r>
            <a:r>
              <a:rPr lang="uk-UA" sz="1800" i="1" dirty="0" err="1"/>
              <a:t>пакля</a:t>
            </a:r>
            <a:r>
              <a:rPr lang="uk-UA" sz="1800" i="1" dirty="0"/>
              <a:t>, проконопачена на клею; 6-подача розчину</a:t>
            </a:r>
          </a:p>
          <a:p>
            <a:pPr>
              <a:buNone/>
            </a:pPr>
            <a:endParaRPr lang="uk-UA" sz="1800" dirty="0"/>
          </a:p>
          <a:p>
            <a:pPr>
              <a:buNone/>
            </a:pPr>
            <a:endParaRPr lang="ru-RU" dirty="0"/>
          </a:p>
        </p:txBody>
      </p:sp>
      <p:cxnSp>
        <p:nvCxnSpPr>
          <p:cNvPr id="8" name="Прямая соединительная линия 7"/>
          <p:cNvCxnSpPr/>
          <p:nvPr/>
        </p:nvCxnSpPr>
        <p:spPr>
          <a:xfrm rot="5400000">
            <a:off x="3708474" y="3904456"/>
            <a:ext cx="428628"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428604"/>
            <a:ext cx="8183880" cy="5786478"/>
          </a:xfrm>
        </p:spPr>
        <p:txBody>
          <a:bodyPr>
            <a:normAutofit/>
          </a:bodyPr>
          <a:lstStyle/>
          <a:p>
            <a:pPr algn="just">
              <a:buNone/>
            </a:pPr>
            <a:r>
              <a:rPr lang="uk-UA" sz="1800" dirty="0"/>
              <a:t>Одним з найбільш ефективних способів відновлення і посилення несучої здатності будівель, підвищення їх жорсткості та міцності у зв'язку з появою в процесі експлуатації неприпустимих </a:t>
            </a:r>
            <a:r>
              <a:rPr lang="uk-UA" sz="1800" dirty="0" err="1"/>
              <a:t>тріщин</a:t>
            </a:r>
            <a:r>
              <a:rPr lang="uk-UA" sz="1800" dirty="0"/>
              <a:t> і деформацій, є його об'ємне обтиснення за допомогою металічних тяжів, що розташовуються в рівні </a:t>
            </a:r>
            <a:r>
              <a:rPr lang="uk-UA" sz="1800" dirty="0" err="1"/>
              <a:t>перекриттів</a:t>
            </a:r>
            <a:r>
              <a:rPr lang="uk-UA" sz="1800" dirty="0"/>
              <a:t>, попередньо напружуваних стяжок.</a:t>
            </a:r>
          </a:p>
        </p:txBody>
      </p:sp>
      <p:pic>
        <p:nvPicPr>
          <p:cNvPr id="240644" name="Picture 4" descr="D:\ЮЛЯ\ВВЕДЕНИЕ В СПЕЦ\РЕКОНСТРУКЦИЯ\каменные\090413_0756_36.png"/>
          <p:cNvPicPr>
            <a:picLocks noChangeAspect="1" noChangeArrowheads="1"/>
          </p:cNvPicPr>
          <p:nvPr/>
        </p:nvPicPr>
        <p:blipFill>
          <a:blip r:embed="rId2"/>
          <a:srcRect/>
          <a:stretch>
            <a:fillRect/>
          </a:stretch>
        </p:blipFill>
        <p:spPr bwMode="auto">
          <a:xfrm>
            <a:off x="1636487" y="2520877"/>
            <a:ext cx="5871026" cy="390851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428604"/>
            <a:ext cx="8183880" cy="5786478"/>
          </a:xfrm>
        </p:spPr>
        <p:txBody>
          <a:bodyPr>
            <a:normAutofit/>
          </a:bodyPr>
          <a:lstStyle/>
          <a:p>
            <a:pPr algn="just">
              <a:buNone/>
            </a:pPr>
            <a:endParaRPr lang="uk-UA" sz="1800" dirty="0"/>
          </a:p>
        </p:txBody>
      </p:sp>
      <p:pic>
        <p:nvPicPr>
          <p:cNvPr id="240643" name="Picture 3" descr="D:\ЮЛЯ\ВВЕДЕНИЕ В СПЕЦ\РЕКОНСТРУКЦИЯ\каменные\staraya-kirpichnaya-truba-s-metallicheskimi-obruchami-0000499051-preview.jpg"/>
          <p:cNvPicPr>
            <a:picLocks noChangeAspect="1" noChangeArrowheads="1"/>
          </p:cNvPicPr>
          <p:nvPr/>
        </p:nvPicPr>
        <p:blipFill>
          <a:blip r:embed="rId2"/>
          <a:srcRect/>
          <a:stretch>
            <a:fillRect/>
          </a:stretch>
        </p:blipFill>
        <p:spPr bwMode="auto">
          <a:xfrm>
            <a:off x="371270" y="340307"/>
            <a:ext cx="4530081" cy="6177385"/>
          </a:xfrm>
          <a:prstGeom prst="rect">
            <a:avLst/>
          </a:prstGeom>
          <a:noFill/>
        </p:spPr>
      </p:pic>
      <p:pic>
        <p:nvPicPr>
          <p:cNvPr id="240642" name="Picture 2" descr="D:\ЮЛЯ\ВВЕДЕНИЕ В СПЕЦ\РЕКОНСТРУКЦИЯ\каменные\22_34.jpg"/>
          <p:cNvPicPr>
            <a:picLocks noChangeAspect="1" noChangeArrowheads="1"/>
          </p:cNvPicPr>
          <p:nvPr/>
        </p:nvPicPr>
        <p:blipFill>
          <a:blip r:embed="rId3"/>
          <a:srcRect/>
          <a:stretch>
            <a:fillRect/>
          </a:stretch>
        </p:blipFill>
        <p:spPr bwMode="auto">
          <a:xfrm>
            <a:off x="3563888" y="414081"/>
            <a:ext cx="5576062" cy="3590983"/>
          </a:xfrm>
          <a:prstGeom prst="rect">
            <a:avLst/>
          </a:prstGeom>
          <a:noFill/>
        </p:spPr>
      </p:pic>
    </p:spTree>
    <p:extLst>
      <p:ext uri="{BB962C8B-B14F-4D97-AF65-F5344CB8AC3E}">
        <p14:creationId xmlns:p14="http://schemas.microsoft.com/office/powerpoint/2010/main" val="373494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Усиление кирпичных стен, инъектирование стен | ПРАЙМ">
            <a:extLst>
              <a:ext uri="{FF2B5EF4-FFF2-40B4-BE49-F238E27FC236}">
                <a16:creationId xmlns:a16="http://schemas.microsoft.com/office/drawing/2014/main" id="{CA7DF263-DC7C-40D5-A360-495A5ABE37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7768"/>
            <a:ext cx="4655170" cy="3411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Ошибки усиления стены или как не нужно выполнять усиление. - YouTube">
            <a:extLst>
              <a:ext uri="{FF2B5EF4-FFF2-40B4-BE49-F238E27FC236}">
                <a16:creationId xmlns:a16="http://schemas.microsoft.com/office/drawing/2014/main" id="{21874FA7-7E97-42BD-8521-5D172B530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407872"/>
            <a:ext cx="6133561" cy="34501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Усиление кирпичных стен, инъектирование стен | ПРАЙМ">
            <a:extLst>
              <a:ext uri="{FF2B5EF4-FFF2-40B4-BE49-F238E27FC236}">
                <a16:creationId xmlns:a16="http://schemas.microsoft.com/office/drawing/2014/main" id="{0BA71245-D180-4F43-8466-7970CE3AD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04664"/>
            <a:ext cx="4134297" cy="275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58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6096" y="4485296"/>
            <a:ext cx="3517578" cy="2000264"/>
          </a:xfrm>
        </p:spPr>
        <p:txBody>
          <a:bodyPr>
            <a:noAutofit/>
          </a:bodyPr>
          <a:lstStyle/>
          <a:p>
            <a:r>
              <a:rPr lang="uk-UA" sz="1400" b="0" dirty="0">
                <a:solidFill>
                  <a:schemeClr val="tx1"/>
                </a:solidFill>
                <a:effectLst/>
                <a:latin typeface="+mn-lt"/>
              </a:rPr>
              <a:t>Рис. 5 Конструктивно-технологічні варіанти підсилення цегляних стін а - схема підсилення цегляних стін будівлі металевими тяжами; б, в, г - вузли розміщення металевих тяжів;</a:t>
            </a:r>
            <a:endParaRPr lang="uk-UA" sz="1050" b="0" dirty="0">
              <a:solidFill>
                <a:schemeClr val="tx1"/>
              </a:solidFill>
              <a:effectLst/>
              <a:latin typeface="+mn-lt"/>
            </a:endParaRPr>
          </a:p>
        </p:txBody>
      </p:sp>
      <p:sp>
        <p:nvSpPr>
          <p:cNvPr id="3" name="Содержимое 2"/>
          <p:cNvSpPr>
            <a:spLocks noGrp="1"/>
          </p:cNvSpPr>
          <p:nvPr>
            <p:ph idx="1"/>
          </p:nvPr>
        </p:nvSpPr>
        <p:spPr>
          <a:xfrm>
            <a:off x="314324" y="482143"/>
            <a:ext cx="4997774" cy="4000528"/>
          </a:xfrm>
        </p:spPr>
        <p:txBody>
          <a:bodyPr>
            <a:normAutofit fontScale="85000" lnSpcReduction="10000"/>
          </a:bodyPr>
          <a:lstStyle/>
          <a:p>
            <a:pPr algn="just">
              <a:buNone/>
            </a:pPr>
            <a:r>
              <a:rPr lang="uk-UA" sz="2400" dirty="0"/>
              <a:t>Об'ємне обтискання може здійснюватися для будівлі в цілому або його окремої частини. Тяжі можуть розташовуватися на поверхні стін або в борознах перетином </a:t>
            </a:r>
            <a:r>
              <a:rPr lang="ru-RU" sz="2400" dirty="0"/>
              <a:t>70</a:t>
            </a:r>
            <a:r>
              <a:rPr lang="en-US" sz="2400" dirty="0"/>
              <a:t>x80 </a:t>
            </a:r>
            <a:r>
              <a:rPr lang="ru-RU" sz="2400" dirty="0"/>
              <a:t>мм. </a:t>
            </a:r>
            <a:r>
              <a:rPr lang="uk-UA" sz="2400" dirty="0"/>
              <a:t>Після натягу борозни закладаються цементним розчином; тяжі, розташовані на поверхні стін, також оштукатурюються, утворюючи горизонтальні пояси, які повинні погіршувати архітектурний вигляд будівлі.</a:t>
            </a:r>
            <a:endParaRPr lang="uk-UA" dirty="0"/>
          </a:p>
        </p:txBody>
      </p:sp>
      <p:pic>
        <p:nvPicPr>
          <p:cNvPr id="241667" name="Picture 3" descr="D:\ЮЛЯ\ВВЕДЕНИЕ В СПЕЦ\РЕКОНСТРУКЦИЯ\каменные\x576 2.jpg"/>
          <p:cNvPicPr>
            <a:picLocks noChangeAspect="1" noChangeArrowheads="1"/>
          </p:cNvPicPr>
          <p:nvPr/>
        </p:nvPicPr>
        <p:blipFill>
          <a:blip r:embed="rId2"/>
          <a:srcRect/>
          <a:stretch>
            <a:fillRect/>
          </a:stretch>
        </p:blipFill>
        <p:spPr bwMode="auto">
          <a:xfrm>
            <a:off x="5312097" y="500041"/>
            <a:ext cx="4032867" cy="458514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476672"/>
            <a:ext cx="8183880" cy="5357850"/>
          </a:xfrm>
        </p:spPr>
        <p:txBody>
          <a:bodyPr>
            <a:noAutofit/>
          </a:bodyPr>
          <a:lstStyle/>
          <a:p>
            <a:pPr>
              <a:buNone/>
            </a:pPr>
            <a:r>
              <a:rPr lang="uk-UA" sz="1800" dirty="0"/>
              <a:t>Кріплення тяжів здійснюється до вертикальних куточків, що встановлюються на цементному розчині на кутах та виступах будівлі (рис.5). Натяг тяжів здійснюється за допомогою стяжних муфт одночасно по всьому контуру будівлі. Попередньо тяжі розігріваються автогеном, паяльними лампами або електронагрівом.</a:t>
            </a:r>
          </a:p>
          <a:p>
            <a:pPr>
              <a:buNone/>
            </a:pPr>
            <a:r>
              <a:rPr lang="uk-UA" sz="1800" dirty="0"/>
              <a:t>Механічний натяг здійснюється вручну за допомогою важеля довжиною 1,5 м із зусиллям 300...400 Н. Загальне зусилля натягу становить близько 50 </a:t>
            </a:r>
            <a:r>
              <a:rPr lang="uk-UA" sz="1800" dirty="0" err="1"/>
              <a:t>кН</a:t>
            </a:r>
            <a:r>
              <a:rPr lang="uk-UA" sz="1800" dirty="0"/>
              <a:t>, його контроль здійснюється за відсутністю провисання тяжів, різними приладами, індикаторами, простукуванням (добре натягнутий звук високого тону).</a:t>
            </a:r>
          </a:p>
          <a:p>
            <a:pPr>
              <a:buNone/>
            </a:pPr>
            <a:r>
              <a:rPr lang="uk-UA" sz="1800" dirty="0"/>
              <a:t>Пошкоджені або відхилені від вертикалі кути будівель посилюються металевими балками зі швелерів № 16...20, які встановлюються в рівні </a:t>
            </a:r>
            <a:r>
              <a:rPr lang="uk-UA" sz="1800" dirty="0" err="1"/>
              <a:t>перекриттів</a:t>
            </a:r>
            <a:r>
              <a:rPr lang="uk-UA" sz="1800" dirty="0"/>
              <a:t> у вирубані з обох боків стіни борозни або на поверхні стіни та з'єднуються один з одним стяжними болтами.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304790"/>
            <a:ext cx="8183880" cy="6338920"/>
          </a:xfrm>
        </p:spPr>
        <p:txBody>
          <a:bodyPr>
            <a:normAutofit/>
          </a:bodyPr>
          <a:lstStyle/>
          <a:p>
            <a:pPr algn="just">
              <a:buNone/>
            </a:pPr>
            <a:r>
              <a:rPr lang="uk-UA" sz="1800" dirty="0"/>
              <a:t>Проте посилення традиційними методами який завжди виявляється ефективним. На вітчизняному ринку з'являються сучасні методи посилення конструкцій, які широко застосовуються за кордоном. Подібні методи досить ефективні та прості.</a:t>
            </a:r>
          </a:p>
          <a:p>
            <a:pPr algn="just">
              <a:buNone/>
            </a:pPr>
            <a:r>
              <a:rPr lang="uk-UA" sz="1800" dirty="0"/>
              <a:t>Одним з таких способів є пристрій зовнішнього армування з високоміцних та </a:t>
            </a:r>
            <a:r>
              <a:rPr lang="uk-UA" sz="1800" dirty="0" err="1"/>
              <a:t>високомодульних</a:t>
            </a:r>
            <a:r>
              <a:rPr lang="uk-UA" sz="1800" dirty="0"/>
              <a:t> штучних волокон. Найбільшого поширення набули вуглецеві волокна, що мають найкраще на сьогоднішній день співвідношення ціна/якість.</a:t>
            </a:r>
          </a:p>
          <a:p>
            <a:pPr algn="just">
              <a:buNone/>
            </a:pPr>
            <a:r>
              <a:rPr lang="uk-UA" sz="1800" dirty="0"/>
              <a:t>Вуглецеве волокно - сучасний матеріал, що складається з найтонших ниток діаметром 5-15 мікрометрів, утворених переважно атомами вуглецю. Атоми об'єднані в найдрібніші кристали, розташовані паралельно один до одного. Завдяки такому вирівнюванню кристалів </a:t>
            </a:r>
            <a:r>
              <a:rPr lang="uk-UA" sz="1800" dirty="0" err="1"/>
              <a:t>вуглеволокно</a:t>
            </a:r>
            <a:r>
              <a:rPr lang="uk-UA" sz="1800" dirty="0"/>
              <a:t> має значну міцність на розтяг.</a:t>
            </a:r>
          </a:p>
          <a:p>
            <a:pPr>
              <a:buNone/>
            </a:pPr>
            <a:endParaRPr lang="ru-RU" dirty="0"/>
          </a:p>
        </p:txBody>
      </p:sp>
      <p:pic>
        <p:nvPicPr>
          <p:cNvPr id="244738" name="Picture 2" descr="D:\ЮЛЯ\ВВЕДЕНИЕ В СПЕЦ\РЕКОНСТРУКЦИЯ\каменные\a5700c91b6d88b809593dc79cc1a0a59.jpg"/>
          <p:cNvPicPr>
            <a:picLocks noChangeAspect="1" noChangeArrowheads="1"/>
          </p:cNvPicPr>
          <p:nvPr/>
        </p:nvPicPr>
        <p:blipFill>
          <a:blip r:embed="rId2"/>
          <a:srcRect/>
          <a:stretch>
            <a:fillRect/>
          </a:stretch>
        </p:blipFill>
        <p:spPr bwMode="auto">
          <a:xfrm>
            <a:off x="444937" y="4725144"/>
            <a:ext cx="3712707" cy="1847128"/>
          </a:xfrm>
          <a:prstGeom prst="rect">
            <a:avLst/>
          </a:prstGeom>
          <a:noFill/>
        </p:spPr>
      </p:pic>
      <p:pic>
        <p:nvPicPr>
          <p:cNvPr id="5" name="Picture 3" descr="D:\ЮЛЯ\ВВЕДЕНИЕ В СПЕЦ\РЕКОНСТРУКЦИЯ\каменные\img23 (1).jpg"/>
          <p:cNvPicPr>
            <a:picLocks noChangeAspect="1" noChangeArrowheads="1"/>
          </p:cNvPicPr>
          <p:nvPr/>
        </p:nvPicPr>
        <p:blipFill>
          <a:blip r:embed="rId3"/>
          <a:srcRect/>
          <a:stretch>
            <a:fillRect/>
          </a:stretch>
        </p:blipFill>
        <p:spPr bwMode="auto">
          <a:xfrm>
            <a:off x="4361331" y="4402957"/>
            <a:ext cx="4279749" cy="211609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00042"/>
            <a:ext cx="8183880" cy="4187952"/>
          </a:xfrm>
        </p:spPr>
        <p:txBody>
          <a:bodyPr>
            <a:normAutofit/>
          </a:bodyPr>
          <a:lstStyle/>
          <a:p>
            <a:pPr algn="ctr">
              <a:buNone/>
            </a:pPr>
            <a:r>
              <a:rPr lang="uk-UA" sz="1800" dirty="0"/>
              <a:t>Основні випадки застосування методу: </a:t>
            </a:r>
          </a:p>
          <a:p>
            <a:pPr algn="ctr">
              <a:buFontTx/>
              <a:buChar char="-"/>
            </a:pPr>
            <a:r>
              <a:rPr lang="uk-UA" sz="1800" dirty="0"/>
              <a:t>- Ушкодження будівельної конструкції, яке призвело до зниження її несучої здатності, жорсткості та тріщиностійкості; </a:t>
            </a:r>
          </a:p>
          <a:p>
            <a:pPr algn="ctr">
              <a:buFontTx/>
              <a:buChar char="-"/>
            </a:pPr>
            <a:r>
              <a:rPr lang="uk-UA" sz="1800" dirty="0"/>
              <a:t>- Зміна умов експлуатації, що виражається, перш за все, у зміні величини, характеру та розташування навантажень; </a:t>
            </a:r>
          </a:p>
          <a:p>
            <a:pPr algn="ctr">
              <a:buFontTx/>
              <a:buChar char="-"/>
            </a:pPr>
            <a:r>
              <a:rPr lang="uk-UA" sz="1800" dirty="0"/>
              <a:t>- Зміна розрахункової схеми конструкції; </a:t>
            </a:r>
          </a:p>
          <a:p>
            <a:pPr algn="ctr">
              <a:buFontTx/>
              <a:buChar char="-"/>
            </a:pPr>
            <a:r>
              <a:rPr lang="uk-UA" sz="1800" dirty="0"/>
              <a:t>- Необхідність підвищити надійність і довговічність конструкції.</a:t>
            </a:r>
          </a:p>
        </p:txBody>
      </p:sp>
      <p:pic>
        <p:nvPicPr>
          <p:cNvPr id="243715" name="Picture 3" descr="D:\ЮЛЯ\ВВЕДЕНИЕ В СПЕЦ\РЕКОНСТРУКЦИЯ\каменные\img42.png"/>
          <p:cNvPicPr>
            <a:picLocks noChangeAspect="1" noChangeArrowheads="1"/>
          </p:cNvPicPr>
          <p:nvPr/>
        </p:nvPicPr>
        <p:blipFill>
          <a:blip r:embed="rId2"/>
          <a:srcRect/>
          <a:stretch>
            <a:fillRect/>
          </a:stretch>
        </p:blipFill>
        <p:spPr bwMode="auto">
          <a:xfrm>
            <a:off x="-920087" y="3284984"/>
            <a:ext cx="3658495" cy="2663384"/>
          </a:xfrm>
          <a:prstGeom prst="rect">
            <a:avLst/>
          </a:prstGeom>
          <a:noFill/>
        </p:spPr>
      </p:pic>
      <p:pic>
        <p:nvPicPr>
          <p:cNvPr id="243714" name="Picture 2" descr="D:\ЮЛЯ\ВВЕДЕНИЕ В СПЕЦ\РЕКОНСТРУКЦИЯ\каменные\5512271.1eiaqzgj88.W665.jpeg"/>
          <p:cNvPicPr>
            <a:picLocks noChangeAspect="1" noChangeArrowheads="1"/>
          </p:cNvPicPr>
          <p:nvPr/>
        </p:nvPicPr>
        <p:blipFill>
          <a:blip r:embed="rId3"/>
          <a:srcRect/>
          <a:stretch>
            <a:fillRect/>
          </a:stretch>
        </p:blipFill>
        <p:spPr bwMode="auto">
          <a:xfrm>
            <a:off x="-832497" y="810897"/>
            <a:ext cx="7119009" cy="5150769"/>
          </a:xfrm>
          <a:prstGeom prst="rect">
            <a:avLst/>
          </a:prstGeom>
          <a:noFill/>
        </p:spPr>
      </p:pic>
      <p:pic>
        <p:nvPicPr>
          <p:cNvPr id="243716" name="Picture 4" descr="D:\ЮЛЯ\ВВЕДЕНИЕ В СПЕЦ\РЕКОНСТРУКЦИЯ\каменные\img43.png"/>
          <p:cNvPicPr>
            <a:picLocks noChangeAspect="1" noChangeArrowheads="1"/>
          </p:cNvPicPr>
          <p:nvPr/>
        </p:nvPicPr>
        <p:blipFill>
          <a:blip r:embed="rId4"/>
          <a:srcRect/>
          <a:stretch>
            <a:fillRect/>
          </a:stretch>
        </p:blipFill>
        <p:spPr bwMode="auto">
          <a:xfrm>
            <a:off x="-119472" y="458119"/>
            <a:ext cx="7604685" cy="558898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374628"/>
            <a:ext cx="8183880" cy="6054768"/>
          </a:xfrm>
        </p:spPr>
        <p:txBody>
          <a:bodyPr>
            <a:normAutofit/>
          </a:bodyPr>
          <a:lstStyle/>
          <a:p>
            <a:pPr algn="just">
              <a:buNone/>
            </a:pPr>
            <a:r>
              <a:rPr lang="uk-UA" sz="1600" dirty="0"/>
              <a:t>Основна сфера застосування елементів зовнішнього армування із </a:t>
            </a:r>
            <a:r>
              <a:rPr lang="uk-UA" sz="1600" dirty="0" err="1"/>
              <a:t>вуглеволокна</a:t>
            </a:r>
            <a:r>
              <a:rPr lang="uk-UA" sz="1600" dirty="0"/>
              <a:t> при посиленні кам'яних конструкцій - </a:t>
            </a:r>
            <a:r>
              <a:rPr lang="uk-UA" sz="1600" dirty="0" err="1"/>
              <a:t>позацентенно</a:t>
            </a:r>
            <a:r>
              <a:rPr lang="uk-UA" sz="1600" dirty="0"/>
              <a:t>-стислі елементи, тобто. стовпи, пілони та простінки.</a:t>
            </a:r>
          </a:p>
          <a:p>
            <a:pPr algn="just">
              <a:buNone/>
            </a:pPr>
            <a:r>
              <a:rPr lang="uk-UA" sz="1600" dirty="0"/>
              <a:t>Обойми з </a:t>
            </a:r>
            <a:r>
              <a:rPr lang="uk-UA" sz="1600" dirty="0" err="1"/>
              <a:t>вуглеволокна</a:t>
            </a:r>
            <a:r>
              <a:rPr lang="uk-UA" sz="1600" dirty="0"/>
              <a:t> (</a:t>
            </a:r>
            <a:r>
              <a:rPr lang="uk-UA" sz="1600" dirty="0" err="1"/>
              <a:t>вуглеполоту</a:t>
            </a:r>
            <a:r>
              <a:rPr lang="uk-UA" sz="1600" dirty="0"/>
              <a:t>) є ефективною альтернативою сталевим шпалерам, оскільки їх включення в роботу елемента, що посилюється, забезпечується просто під час монтажу полотна на підсилюваний елемент через клейовий шар.</a:t>
            </a:r>
          </a:p>
          <a:p>
            <a:pPr algn="just">
              <a:buNone/>
            </a:pPr>
            <a:r>
              <a:rPr lang="uk-UA" sz="1600" dirty="0"/>
              <a:t>Натурні випробування цегляних стовпів, проведені в лабораторії кам'яних конструкцій ЦНДІБК у 2004 р. з ініціативи та під керівництвом </a:t>
            </a:r>
            <a:r>
              <a:rPr lang="uk-UA" sz="1600" dirty="0" err="1"/>
              <a:t>к.т.н</a:t>
            </a:r>
            <a:r>
              <a:rPr lang="uk-UA" sz="1600" dirty="0"/>
              <a:t>. Грановського А.В. показали 1,5-2,0 кратне збільшення несучої здатності цегляних стовпів, посилених бандажами з </a:t>
            </a:r>
            <a:r>
              <a:rPr lang="uk-UA" sz="1600" dirty="0" err="1"/>
              <a:t>вуглеполотна</a:t>
            </a:r>
            <a:r>
              <a:rPr lang="uk-UA" sz="1600" dirty="0"/>
              <a:t>.</a:t>
            </a:r>
          </a:p>
          <a:p>
            <a:pPr algn="just">
              <a:buNone/>
            </a:pPr>
            <a:r>
              <a:rPr lang="uk-UA" sz="1600" dirty="0"/>
              <a:t>Застосування елементів зовнішнього армування з </a:t>
            </a:r>
            <a:r>
              <a:rPr lang="uk-UA" sz="1600" dirty="0" err="1"/>
              <a:t>вуглеволокна</a:t>
            </a:r>
            <a:r>
              <a:rPr lang="uk-UA" sz="1600" dirty="0"/>
              <a:t> дозволяє у межах регулювати зусилля в кам'яної конструкції, мінімально порушуючи її цілісність.</a:t>
            </a:r>
          </a:p>
          <a:p>
            <a:pPr algn="just">
              <a:buNone/>
            </a:pPr>
            <a:r>
              <a:rPr lang="uk-UA" sz="1600" dirty="0"/>
              <a:t>Окреме питання - це посилення кам'яних стін, пошкоджених в результаті просадок фундаментів або отвори у вигляді технологічних, дверних, віконних отворів.</a:t>
            </a:r>
          </a:p>
          <a:p>
            <a:pPr algn="just">
              <a:buNone/>
            </a:pPr>
            <a:r>
              <a:rPr lang="uk-UA" sz="1600" dirty="0"/>
              <a:t>Застосування елементів зовнішнього армування з </a:t>
            </a:r>
            <a:r>
              <a:rPr lang="uk-UA" sz="1600" dirty="0" err="1"/>
              <a:t>вуглеволокна</a:t>
            </a:r>
            <a:r>
              <a:rPr lang="uk-UA" sz="1600" dirty="0"/>
              <a:t> для посилення перерахованих конструкцій дозволяє уникнути установки точкових анкерів, залучити більший обсяг матеріалу в роботу окремого елемента, реалізувати наявні резерви конструкції, при цьому дбайливо поставитися до неушкоджених ділянок.</a:t>
            </a:r>
          </a:p>
        </p:txBody>
      </p:sp>
      <p:pic>
        <p:nvPicPr>
          <p:cNvPr id="245762" name="Picture 2" descr="D:\ЮЛЯ\ВВЕДЕНИЕ В СПЕЦ\РЕКОНСТРУКЦИЯ\каменные\a10499eaf745769ee18d7513d044245e.jpg"/>
          <p:cNvPicPr>
            <a:picLocks noChangeAspect="1" noChangeArrowheads="1"/>
          </p:cNvPicPr>
          <p:nvPr/>
        </p:nvPicPr>
        <p:blipFill>
          <a:blip r:embed="rId3" cstate="print"/>
          <a:srcRect/>
          <a:stretch>
            <a:fillRect/>
          </a:stretch>
        </p:blipFill>
        <p:spPr bwMode="auto">
          <a:xfrm>
            <a:off x="1304363" y="485510"/>
            <a:ext cx="7776864" cy="5833004"/>
          </a:xfrm>
          <a:prstGeom prst="rect">
            <a:avLst/>
          </a:prstGeom>
          <a:noFill/>
        </p:spPr>
      </p:pic>
      <p:pic>
        <p:nvPicPr>
          <p:cNvPr id="5" name="Picture 3" descr="D:\ЮЛЯ\ВВЕДЕНИЕ В СПЕЦ\РЕКОНСТРУКЦИЯ\каменные\img23 (1).jpg"/>
          <p:cNvPicPr>
            <a:picLocks noChangeAspect="1" noChangeArrowheads="1"/>
          </p:cNvPicPr>
          <p:nvPr/>
        </p:nvPicPr>
        <p:blipFill>
          <a:blip r:embed="rId4"/>
          <a:srcRect/>
          <a:stretch>
            <a:fillRect/>
          </a:stretch>
        </p:blipFill>
        <p:spPr bwMode="auto">
          <a:xfrm>
            <a:off x="-3006698" y="2974692"/>
            <a:ext cx="7074641" cy="349801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183880" cy="1051560"/>
          </a:xfrm>
        </p:spPr>
        <p:txBody>
          <a:bodyPr>
            <a:normAutofit fontScale="90000"/>
          </a:bodyPr>
          <a:lstStyle/>
          <a:p>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dirty="0"/>
            </a:br>
            <a:endParaRPr lang="ru-RU" dirty="0"/>
          </a:p>
        </p:txBody>
      </p:sp>
      <p:sp>
        <p:nvSpPr>
          <p:cNvPr id="3" name="Содержимое 2"/>
          <p:cNvSpPr>
            <a:spLocks noGrp="1"/>
          </p:cNvSpPr>
          <p:nvPr>
            <p:ph idx="1"/>
          </p:nvPr>
        </p:nvSpPr>
        <p:spPr>
          <a:xfrm>
            <a:off x="500034" y="571480"/>
            <a:ext cx="8183880" cy="5330960"/>
          </a:xfrm>
        </p:spPr>
        <p:txBody>
          <a:bodyPr>
            <a:normAutofit fontScale="92500" lnSpcReduction="10000"/>
          </a:bodyPr>
          <a:lstStyle/>
          <a:p>
            <a:pPr algn="just">
              <a:buNone/>
            </a:pPr>
            <a:endParaRPr lang="ru-RU" sz="2000" dirty="0"/>
          </a:p>
          <a:p>
            <a:pPr algn="just">
              <a:lnSpc>
                <a:spcPct val="150000"/>
              </a:lnSpc>
              <a:buNone/>
            </a:pPr>
            <a:r>
              <a:rPr lang="uk-UA" sz="1900" dirty="0"/>
              <a:t>При реконструкції будівель та споруд, виконаних із кам'яних конструкцій, важливо оцінити фактичну міцність несучих елементів.</a:t>
            </a:r>
          </a:p>
          <a:p>
            <a:pPr algn="just">
              <a:lnSpc>
                <a:spcPct val="150000"/>
              </a:lnSpc>
              <a:buNone/>
            </a:pPr>
            <a:r>
              <a:rPr lang="uk-UA" sz="1900" dirty="0"/>
              <a:t>Ця оцінка для армованих та неармованих конструкцій виконується методом руйнівних навантажень на основі фактичної міцності цегли, розчину та межі текучості сталі.</a:t>
            </a:r>
          </a:p>
          <a:p>
            <a:pPr algn="just">
              <a:lnSpc>
                <a:spcPct val="150000"/>
              </a:lnSpc>
              <a:buNone/>
            </a:pPr>
            <a:r>
              <a:rPr lang="uk-UA" sz="1900" dirty="0"/>
              <a:t>При цьому необхідно враховувати всі фактори, які можуть знизити несучу здатність конструкції (тріщини, локальні пошкодження, відхилення кладки по вертикалі та відповідне збільшення ексцентриситетів, порушення </a:t>
            </a:r>
            <a:r>
              <a:rPr lang="uk-UA" sz="1900" dirty="0" err="1"/>
              <a:t>зв'язків</a:t>
            </a:r>
            <a:r>
              <a:rPr lang="uk-UA" sz="1900" dirty="0"/>
              <a:t> між несучими конструкціями, зміщення плит покриттів та </a:t>
            </a:r>
            <a:r>
              <a:rPr lang="uk-UA" sz="1900" dirty="0" err="1"/>
              <a:t>перекриттів</a:t>
            </a:r>
            <a:r>
              <a:rPr lang="uk-UA" sz="1900" dirty="0"/>
              <a:t>, прогонів, кроквяних конструкцій тощо).</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descr="D:\ЮЛЯ\ВВЕДЕНИЕ В СПЕЦ\РЕКОНСТРУКЦИЯ\каменные\a10499eaf745769ee18d7513d044245e.jpg"/>
          <p:cNvPicPr>
            <a:picLocks noChangeAspect="1" noChangeArrowheads="1"/>
          </p:cNvPicPr>
          <p:nvPr/>
        </p:nvPicPr>
        <p:blipFill>
          <a:blip r:embed="rId3" cstate="print"/>
          <a:srcRect/>
          <a:stretch>
            <a:fillRect/>
          </a:stretch>
        </p:blipFill>
        <p:spPr bwMode="auto">
          <a:xfrm>
            <a:off x="4139952" y="2842264"/>
            <a:ext cx="4814469" cy="3611072"/>
          </a:xfrm>
          <a:prstGeom prst="rect">
            <a:avLst/>
          </a:prstGeom>
          <a:noFill/>
        </p:spPr>
      </p:pic>
      <p:pic>
        <p:nvPicPr>
          <p:cNvPr id="5" name="Picture 3" descr="D:\ЮЛЯ\ВВЕДЕНИЕ В СПЕЦ\РЕКОНСТРУКЦИЯ\каменные\img23 (1).jpg"/>
          <p:cNvPicPr>
            <a:picLocks noChangeAspect="1" noChangeArrowheads="1"/>
          </p:cNvPicPr>
          <p:nvPr/>
        </p:nvPicPr>
        <p:blipFill>
          <a:blip r:embed="rId4"/>
          <a:srcRect/>
          <a:stretch>
            <a:fillRect/>
          </a:stretch>
        </p:blipFill>
        <p:spPr bwMode="auto">
          <a:xfrm>
            <a:off x="395536" y="404664"/>
            <a:ext cx="5388462" cy="2664296"/>
          </a:xfrm>
          <a:prstGeom prst="rect">
            <a:avLst/>
          </a:prstGeom>
          <a:noFill/>
        </p:spPr>
      </p:pic>
    </p:spTree>
    <p:extLst>
      <p:ext uri="{BB962C8B-B14F-4D97-AF65-F5344CB8AC3E}">
        <p14:creationId xmlns:p14="http://schemas.microsoft.com/office/powerpoint/2010/main" val="1606307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07111E1-FECF-41AD-B855-DDD411891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843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661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626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20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703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526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994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93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5572164" cy="6215106"/>
          </a:xfrm>
        </p:spPr>
        <p:txBody>
          <a:bodyPr>
            <a:normAutofit fontScale="32500" lnSpcReduction="20000"/>
          </a:bodyPr>
          <a:lstStyle/>
          <a:p>
            <a:pPr>
              <a:buNone/>
            </a:pPr>
            <a:endParaRPr lang="ru-RU" b="1" dirty="0"/>
          </a:p>
          <a:p>
            <a:pPr>
              <a:lnSpc>
                <a:spcPct val="120000"/>
              </a:lnSpc>
              <a:buNone/>
            </a:pPr>
            <a:r>
              <a:rPr lang="uk-UA" sz="4400" b="1" dirty="0"/>
              <a:t>Як основні причини утворення дефектів виділяють:</a:t>
            </a:r>
          </a:p>
          <a:p>
            <a:pPr>
              <a:lnSpc>
                <a:spcPct val="120000"/>
              </a:lnSpc>
              <a:buNone/>
            </a:pPr>
            <a:r>
              <a:rPr lang="uk-UA" sz="4400" dirty="0"/>
              <a:t>1) низька якість кладки (погані розчинні шви, недотримання перев'язки, забутовка з порушенням технології тощо);</a:t>
            </a:r>
          </a:p>
          <a:p>
            <a:pPr>
              <a:lnSpc>
                <a:spcPct val="120000"/>
              </a:lnSpc>
              <a:buNone/>
            </a:pPr>
            <a:r>
              <a:rPr lang="uk-UA" sz="4400" dirty="0"/>
              <a:t>2) недостатня міцність цегли та розчину;</a:t>
            </a:r>
          </a:p>
          <a:p>
            <a:pPr>
              <a:lnSpc>
                <a:spcPct val="120000"/>
              </a:lnSpc>
              <a:buNone/>
            </a:pPr>
            <a:r>
              <a:rPr lang="uk-UA" sz="4400" dirty="0"/>
              <a:t>3) спільне застосування у кладці різнорідних</a:t>
            </a:r>
          </a:p>
          <a:p>
            <a:pPr>
              <a:lnSpc>
                <a:spcPct val="120000"/>
              </a:lnSpc>
              <a:buNone/>
            </a:pPr>
            <a:r>
              <a:rPr lang="uk-UA" sz="4400" dirty="0"/>
              <a:t>по міцності та деформативності кам'яних</a:t>
            </a:r>
          </a:p>
          <a:p>
            <a:pPr>
              <a:lnSpc>
                <a:spcPct val="120000"/>
              </a:lnSpc>
              <a:buNone/>
            </a:pPr>
            <a:r>
              <a:rPr lang="uk-UA" sz="4400" dirty="0"/>
              <a:t> матеріалів (наприклад, глиняної цегли</a:t>
            </a:r>
          </a:p>
          <a:p>
            <a:pPr>
              <a:lnSpc>
                <a:spcPct val="120000"/>
              </a:lnSpc>
              <a:buNone/>
            </a:pPr>
            <a:r>
              <a:rPr lang="uk-UA" sz="4400" dirty="0"/>
              <a:t>разом із силікатною або шлакоблоками);</a:t>
            </a:r>
          </a:p>
          <a:p>
            <a:pPr>
              <a:lnSpc>
                <a:spcPct val="120000"/>
              </a:lnSpc>
              <a:buNone/>
            </a:pPr>
            <a:r>
              <a:rPr lang="uk-UA" sz="4400" dirty="0"/>
              <a:t>4) використання кам'яних матеріалів не за призначенням (наприклад, силікатної цеглини в умовах підвищеної вологості);</a:t>
            </a:r>
          </a:p>
          <a:p>
            <a:pPr>
              <a:lnSpc>
                <a:spcPct val="120000"/>
              </a:lnSpc>
              <a:buNone/>
            </a:pPr>
            <a:r>
              <a:rPr lang="uk-UA" sz="4400" dirty="0"/>
              <a:t>5) низька якість робіт, що виконуються в зимовий</a:t>
            </a:r>
          </a:p>
          <a:p>
            <a:pPr>
              <a:lnSpc>
                <a:spcPct val="120000"/>
              </a:lnSpc>
              <a:buNone/>
            </a:pPr>
            <a:r>
              <a:rPr lang="uk-UA" sz="4400" dirty="0"/>
              <a:t> час (використання неочищеної від криги цегли; застосування змерзлого розчину,</a:t>
            </a:r>
          </a:p>
          <a:p>
            <a:pPr>
              <a:lnSpc>
                <a:spcPct val="120000"/>
              </a:lnSpc>
              <a:buNone/>
            </a:pPr>
            <a:r>
              <a:rPr lang="uk-UA" sz="4400" dirty="0"/>
              <a:t>відсутність у розчині протиморозних добавок);</a:t>
            </a:r>
          </a:p>
          <a:p>
            <a:pPr>
              <a:lnSpc>
                <a:spcPct val="120000"/>
              </a:lnSpc>
              <a:buNone/>
            </a:pPr>
            <a:r>
              <a:rPr lang="uk-UA" sz="4400" dirty="0"/>
              <a:t>6) невиконання температурно-усадкових швів</a:t>
            </a:r>
          </a:p>
          <a:p>
            <a:pPr>
              <a:lnSpc>
                <a:spcPct val="120000"/>
              </a:lnSpc>
              <a:buNone/>
            </a:pPr>
            <a:r>
              <a:rPr lang="uk-UA" sz="4400" dirty="0"/>
              <a:t>або неприпустима велика відстань між ними;</a:t>
            </a:r>
          </a:p>
          <a:p>
            <a:pPr>
              <a:lnSpc>
                <a:spcPct val="120000"/>
              </a:lnSpc>
              <a:buNone/>
            </a:pPr>
            <a:r>
              <a:rPr lang="uk-UA" sz="4400" dirty="0"/>
              <a:t>7) агресивні впливи зовнішнього середовища (кислотне, лужне сольове впливу; поперемінне заморожування та відтавання, зволоження та висушування);</a:t>
            </a:r>
          </a:p>
          <a:p>
            <a:pPr>
              <a:lnSpc>
                <a:spcPct val="120000"/>
              </a:lnSpc>
              <a:buNone/>
            </a:pPr>
            <a:r>
              <a:rPr lang="uk-UA" sz="4400" dirty="0"/>
              <a:t>8) нерівномірна осадка фундаменту будівлі.</a:t>
            </a:r>
            <a:endParaRPr lang="uk-UA" dirty="0"/>
          </a:p>
        </p:txBody>
      </p:sp>
      <p:sp>
        <p:nvSpPr>
          <p:cNvPr id="6" name="Прямоугольник 5"/>
          <p:cNvSpPr/>
          <p:nvPr/>
        </p:nvSpPr>
        <p:spPr>
          <a:xfrm>
            <a:off x="5643570" y="5286388"/>
            <a:ext cx="3286148" cy="954107"/>
          </a:xfrm>
          <a:prstGeom prst="rect">
            <a:avLst/>
          </a:prstGeom>
        </p:spPr>
        <p:txBody>
          <a:bodyPr wrap="square">
            <a:spAutoFit/>
          </a:bodyPr>
          <a:lstStyle/>
          <a:p>
            <a:r>
              <a:rPr lang="ru-RU" sz="1400" dirty="0"/>
              <a:t>1 – </a:t>
            </a:r>
            <a:r>
              <a:rPr lang="uk-UA" sz="1400" dirty="0"/>
              <a:t>осадові тріщини;</a:t>
            </a:r>
          </a:p>
          <a:p>
            <a:r>
              <a:rPr lang="uk-UA" sz="1400" dirty="0"/>
              <a:t>2 – осадова воронка; </a:t>
            </a:r>
          </a:p>
          <a:p>
            <a:r>
              <a:rPr lang="uk-UA" sz="1400" dirty="0"/>
              <a:t>3 – відхилення стіни від вертикалі.</a:t>
            </a:r>
          </a:p>
        </p:txBody>
      </p:sp>
      <p:pic>
        <p:nvPicPr>
          <p:cNvPr id="242691" name="Picture 3" descr="D:\ЮЛЯ\ВВЕДЕНИЕ В СПЕЦ\РЕКОНСТРУКЦИЯ\каменные\treshini_v_stenah_doma_1.jpg"/>
          <p:cNvPicPr>
            <a:picLocks noChangeAspect="1" noChangeArrowheads="1"/>
          </p:cNvPicPr>
          <p:nvPr/>
        </p:nvPicPr>
        <p:blipFill>
          <a:blip r:embed="rId2"/>
          <a:srcRect/>
          <a:stretch>
            <a:fillRect/>
          </a:stretch>
        </p:blipFill>
        <p:spPr bwMode="auto">
          <a:xfrm>
            <a:off x="3267178" y="357166"/>
            <a:ext cx="5643569" cy="610426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500034" y="428604"/>
            <a:ext cx="8183880" cy="6000792"/>
          </a:xfrm>
        </p:spPr>
        <p:txBody>
          <a:bodyPr>
            <a:normAutofit/>
          </a:bodyPr>
          <a:lstStyle/>
          <a:p>
            <a:pPr algn="just">
              <a:lnSpc>
                <a:spcPct val="120000"/>
              </a:lnSpc>
              <a:buNone/>
            </a:pPr>
            <a:r>
              <a:rPr lang="uk-UA" sz="1600" dirty="0"/>
              <a:t>Кам'яні конструкції відчувають переважно стискаючі зусилля.</a:t>
            </a:r>
          </a:p>
          <a:p>
            <a:pPr algn="just">
              <a:lnSpc>
                <a:spcPct val="120000"/>
              </a:lnSpc>
              <a:buNone/>
            </a:pPr>
            <a:r>
              <a:rPr lang="uk-UA" sz="1600" dirty="0"/>
              <a:t>Підвищення несучої здатності та стійкості простінків може бути забезпечене збільшенням площі перерізу, влаштуванням сталевих, залізобетонних та армованих розчинних </a:t>
            </a:r>
            <a:r>
              <a:rPr lang="ru-RU" sz="1600" dirty="0"/>
              <a:t>обойм</a:t>
            </a:r>
            <a:endParaRPr lang="ru-RU" sz="1600" b="1" u="sng" dirty="0"/>
          </a:p>
          <a:p>
            <a:pPr algn="just">
              <a:lnSpc>
                <a:spcPct val="150000"/>
              </a:lnSpc>
              <a:buNone/>
            </a:pPr>
            <a:endParaRPr lang="ru-RU" sz="1800" b="1" u="sng" dirty="0"/>
          </a:p>
          <a:p>
            <a:pPr algn="just">
              <a:lnSpc>
                <a:spcPct val="150000"/>
              </a:lnSpc>
              <a:buNone/>
            </a:pPr>
            <a:endParaRPr lang="ru-RU" sz="1800" b="1" u="sng" dirty="0"/>
          </a:p>
          <a:p>
            <a:pPr algn="just">
              <a:lnSpc>
                <a:spcPct val="150000"/>
              </a:lnSpc>
              <a:buNone/>
            </a:pPr>
            <a:endParaRPr lang="ru-RU" sz="1800" b="1" u="sng" dirty="0"/>
          </a:p>
          <a:p>
            <a:pPr algn="just">
              <a:lnSpc>
                <a:spcPct val="150000"/>
              </a:lnSpc>
              <a:buNone/>
            </a:pPr>
            <a:endParaRPr lang="ru-RU" sz="1800" b="1" u="sng" dirty="0"/>
          </a:p>
          <a:p>
            <a:pPr algn="just">
              <a:lnSpc>
                <a:spcPct val="150000"/>
              </a:lnSpc>
              <a:buNone/>
            </a:pPr>
            <a:endParaRPr lang="ru-RU" sz="1800" b="1" u="sng" dirty="0"/>
          </a:p>
          <a:p>
            <a:pPr algn="just">
              <a:lnSpc>
                <a:spcPct val="150000"/>
              </a:lnSpc>
              <a:buNone/>
            </a:pPr>
            <a:endParaRPr lang="ru-RU" sz="1800" b="1" u="sng" dirty="0"/>
          </a:p>
          <a:p>
            <a:pPr>
              <a:buNone/>
            </a:pPr>
            <a:endParaRPr lang="ru-RU" sz="1500" dirty="0"/>
          </a:p>
          <a:p>
            <a:pPr>
              <a:buNone/>
            </a:pPr>
            <a:endParaRPr lang="ru-RU" sz="1500" dirty="0"/>
          </a:p>
          <a:p>
            <a:pPr algn="ctr">
              <a:buNone/>
            </a:pPr>
            <a:r>
              <a:rPr lang="uk-UA" sz="1500" dirty="0"/>
              <a:t>Рис. 1 Підсилення кам’яних стовпів сталевою (</a:t>
            </a:r>
            <a:r>
              <a:rPr lang="uk-UA" sz="1500" i="1" dirty="0"/>
              <a:t>а</a:t>
            </a:r>
            <a:r>
              <a:rPr lang="uk-UA" sz="1500" dirty="0"/>
              <a:t>), залізобетонною (</a:t>
            </a:r>
            <a:r>
              <a:rPr lang="uk-UA" sz="1500" i="1" dirty="0"/>
              <a:t>б</a:t>
            </a:r>
            <a:r>
              <a:rPr lang="uk-UA" sz="1500" dirty="0"/>
              <a:t>) та армованою розчинною (</a:t>
            </a:r>
            <a:r>
              <a:rPr lang="uk-UA" sz="1500" i="1" dirty="0"/>
              <a:t>в</a:t>
            </a:r>
            <a:r>
              <a:rPr lang="uk-UA" sz="1500" dirty="0"/>
              <a:t>) обоймами:</a:t>
            </a:r>
          </a:p>
          <a:p>
            <a:pPr algn="ctr">
              <a:buNone/>
            </a:pPr>
            <a:r>
              <a:rPr lang="uk-UA" sz="1500" dirty="0"/>
              <a:t>1-планки 35х5…60х12 мм; 2- кутики; 3 - зварювання; 4- стрижні Ф 5…12 мм;5 – хомути Ф 4…10 мм; 6 -бетон В12,5...В15; 7 -стрижні Ф  6...12 мм;</a:t>
            </a:r>
          </a:p>
          <a:p>
            <a:pPr algn="ctr">
              <a:buNone/>
            </a:pPr>
            <a:r>
              <a:rPr lang="uk-UA" sz="1500" dirty="0"/>
              <a:t>  8-розчин марки 50...75;  9 – кладка</a:t>
            </a:r>
          </a:p>
          <a:p>
            <a:pPr algn="just">
              <a:lnSpc>
                <a:spcPct val="150000"/>
              </a:lnSpc>
              <a:buNone/>
            </a:pPr>
            <a:endParaRPr lang="ru-RU" sz="1800" b="1" u="sng" dirty="0"/>
          </a:p>
        </p:txBody>
      </p:sp>
      <p:pic>
        <p:nvPicPr>
          <p:cNvPr id="8" name="Picture 2" descr="D:\ЮЛЯ\ВВЕДЕНИЕ В СПЕЦ\РЕКОНСТРУКЦИЯ\каменные\image125.jpg"/>
          <p:cNvPicPr>
            <a:picLocks noGrp="1" noChangeAspect="1" noChangeArrowheads="1"/>
          </p:cNvPicPr>
          <p:nvPr>
            <p:ph idx="1"/>
          </p:nvPr>
        </p:nvPicPr>
        <p:blipFill>
          <a:blip r:embed="rId2"/>
          <a:srcRect/>
          <a:stretch>
            <a:fillRect/>
          </a:stretch>
        </p:blipFill>
        <p:spPr bwMode="auto">
          <a:xfrm>
            <a:off x="808144" y="620689"/>
            <a:ext cx="5853275" cy="434422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1928802"/>
            <a:ext cx="8183880" cy="3143272"/>
          </a:xfrm>
        </p:spPr>
        <p:txBody>
          <a:bodyPr>
            <a:noAutofit/>
          </a:bodyPr>
          <a:lstStyle/>
          <a:p>
            <a:pPr algn="just"/>
            <a:r>
              <a:rPr lang="uk-UA" sz="2000" b="1" u="sng" dirty="0"/>
              <a:t>Підвищення площі перерізу простінка </a:t>
            </a:r>
            <a:r>
              <a:rPr lang="uk-UA" sz="2000" dirty="0"/>
              <a:t>досягають збільшенням його ширини. В цьому випадку з двох боків простінка викладають нові ділянки кладки, яку надійно перев'язують зі старою, а при необхідності і армують. Пошкоджені несучі простінки розвантажуються, площа перетину простінків збільшується, відповідно зменшується площа віконних отворів, тому віконні блоки підлягають заміні.</a:t>
            </a:r>
            <a:endParaRPr lang="uk-UA" sz="1400" i="1" dirty="0"/>
          </a:p>
          <a:p>
            <a:pPr algn="just"/>
            <a:endParaRPr lang="ru-RU" sz="1400" i="1" dirty="0"/>
          </a:p>
          <a:p>
            <a:pPr algn="just"/>
            <a:endParaRPr lang="ru-RU" sz="1400" i="1" dirty="0"/>
          </a:p>
          <a:p>
            <a:pPr algn="just"/>
            <a:endParaRPr lang="ru-RU" sz="1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0060" y="464323"/>
            <a:ext cx="8183880" cy="5072098"/>
          </a:xfrm>
        </p:spPr>
        <p:txBody>
          <a:bodyPr>
            <a:normAutofit/>
          </a:bodyPr>
          <a:lstStyle/>
          <a:p>
            <a:pPr algn="just"/>
            <a:r>
              <a:rPr lang="uk-UA" sz="1800" b="1" u="sng" dirty="0"/>
              <a:t>Сталева обойма </a:t>
            </a:r>
            <a:r>
              <a:rPr lang="uk-UA" sz="1800" dirty="0"/>
              <a:t>складається з двох основних елементів - вертикальних сталевих куточків, які встановлюються по кутах простінків або стовпів на цементному розчині, та хомутів із смугової або круглої сталі. Для включення обойми в роботу кладки необхідно ретельно </a:t>
            </a:r>
            <a:r>
              <a:rPr lang="uk-UA" sz="1800" dirty="0" err="1"/>
              <a:t>ін'єкувати</a:t>
            </a:r>
            <a:r>
              <a:rPr lang="uk-UA" sz="1800" dirty="0"/>
              <a:t> зазори між сталевими елементами обойми і кам'яною кладкою цементним розчином. Після влаштування металевої обойми її елементи захищають від корозії цементним розчином товщиною 25...30 мм металевою сіткою.</a:t>
            </a:r>
            <a:endParaRPr lang="uk-UA" dirty="0"/>
          </a:p>
        </p:txBody>
      </p:sp>
      <p:pic>
        <p:nvPicPr>
          <p:cNvPr id="4" name="Рисунок 3" descr="http://shzvolgograd.ru/shzvolgograd_ru/cache/r/dihdm5mebgnvmx3h_200x150.jpg"/>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068960"/>
            <a:ext cx="4968552" cy="33247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922984"/>
          </a:xfrm>
        </p:spPr>
        <p:txBody>
          <a:bodyPr>
            <a:normAutofit/>
          </a:bodyPr>
          <a:lstStyle/>
          <a:p>
            <a:r>
              <a:rPr lang="uk-UA" sz="1600" dirty="0"/>
              <a:t>Іноді сталеві обойми підсилення цегляної кладки на будівлях, що постійно експлуатуються, залишають без захисного покриття розчином або бетоном, влаштовуючи металевий каркас підсилення.</a:t>
            </a:r>
          </a:p>
          <a:p>
            <a:endParaRPr lang="uk-UA" sz="1600" dirty="0"/>
          </a:p>
          <a:p>
            <a:endParaRPr lang="ru-RU" sz="1800" dirty="0"/>
          </a:p>
          <a:p>
            <a:endParaRPr lang="ru-RU" sz="1800" dirty="0"/>
          </a:p>
          <a:p>
            <a:pPr>
              <a:buNone/>
            </a:pPr>
            <a:endParaRPr lang="ru-RU" sz="1800" dirty="0"/>
          </a:p>
          <a:p>
            <a:pPr>
              <a:buNone/>
            </a:pPr>
            <a:endParaRPr lang="ru-RU" sz="1800" dirty="0"/>
          </a:p>
          <a:p>
            <a:pPr>
              <a:buNone/>
            </a:pPr>
            <a:endParaRPr lang="ru-RU" sz="1800" dirty="0"/>
          </a:p>
          <a:p>
            <a:pPr>
              <a:buNone/>
            </a:pPr>
            <a:endParaRPr lang="ru-RU" sz="1800" dirty="0"/>
          </a:p>
          <a:p>
            <a:pPr>
              <a:buNone/>
            </a:pPr>
            <a:endParaRPr lang="ru-RU" sz="1800" i="1" dirty="0"/>
          </a:p>
          <a:p>
            <a:pPr>
              <a:buNone/>
            </a:pPr>
            <a:endParaRPr lang="ru-RU" sz="1800" i="1" dirty="0"/>
          </a:p>
          <a:p>
            <a:pPr>
              <a:buNone/>
            </a:pPr>
            <a:endParaRPr lang="ru-RU" sz="1600" i="1" dirty="0"/>
          </a:p>
          <a:p>
            <a:pPr>
              <a:buNone/>
            </a:pPr>
            <a:endParaRPr lang="ru-RU" sz="1600" i="1" dirty="0"/>
          </a:p>
          <a:p>
            <a:pPr algn="ctr">
              <a:buNone/>
            </a:pPr>
            <a:endParaRPr lang="ru-RU" sz="1600" i="1" dirty="0"/>
          </a:p>
          <a:p>
            <a:pPr algn="ctr">
              <a:buNone/>
            </a:pPr>
            <a:endParaRPr lang="uk-UA" sz="1600" dirty="0"/>
          </a:p>
          <a:p>
            <a:pPr algn="ctr">
              <a:buNone/>
            </a:pPr>
            <a:r>
              <a:rPr lang="uk-UA" sz="1600" dirty="0"/>
              <a:t>Рис. 2 Підсилення простінків металевим каркасом:</a:t>
            </a:r>
          </a:p>
          <a:p>
            <a:pPr algn="ctr">
              <a:buNone/>
            </a:pPr>
            <a:r>
              <a:rPr lang="uk-UA" sz="1600" dirty="0"/>
              <a:t> а- вузького простінка; б- широкого простінка; </a:t>
            </a:r>
          </a:p>
          <a:p>
            <a:pPr algn="ctr">
              <a:buNone/>
            </a:pPr>
            <a:r>
              <a:rPr lang="uk-UA" sz="1600" dirty="0"/>
              <a:t>1-цегляний елемент; 2-сталеві кутики; 3-планка; 4-поперечний зв’язок</a:t>
            </a:r>
          </a:p>
        </p:txBody>
      </p:sp>
      <p:pic>
        <p:nvPicPr>
          <p:cNvPr id="6" name="Picture 2"/>
          <p:cNvPicPr>
            <a:picLocks noChangeAspect="1" noChangeArrowheads="1"/>
          </p:cNvPicPr>
          <p:nvPr/>
        </p:nvPicPr>
        <p:blipFill>
          <a:blip r:embed="rId2"/>
          <a:srcRect/>
          <a:stretch>
            <a:fillRect/>
          </a:stretch>
        </p:blipFill>
        <p:spPr bwMode="auto">
          <a:xfrm>
            <a:off x="4592071" y="1412776"/>
            <a:ext cx="3091206" cy="3851742"/>
          </a:xfrm>
          <a:prstGeom prst="rect">
            <a:avLst/>
          </a:prstGeom>
          <a:noFill/>
          <a:ln w="9525">
            <a:noFill/>
            <a:miter lim="800000"/>
            <a:headEnd/>
            <a:tailEnd/>
          </a:ln>
          <a:effectLst/>
        </p:spPr>
      </p:pic>
      <p:pic>
        <p:nvPicPr>
          <p:cNvPr id="239619" name="Picture 3"/>
          <p:cNvPicPr>
            <a:picLocks noChangeAspect="1" noChangeArrowheads="1"/>
          </p:cNvPicPr>
          <p:nvPr/>
        </p:nvPicPr>
        <p:blipFill>
          <a:blip r:embed="rId3"/>
          <a:srcRect/>
          <a:stretch>
            <a:fillRect/>
          </a:stretch>
        </p:blipFill>
        <p:spPr bwMode="auto">
          <a:xfrm>
            <a:off x="582109" y="1412776"/>
            <a:ext cx="3428805" cy="388843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476672"/>
            <a:ext cx="8183880" cy="5952724"/>
          </a:xfrm>
        </p:spPr>
        <p:txBody>
          <a:bodyPr>
            <a:normAutofit/>
          </a:bodyPr>
          <a:lstStyle/>
          <a:p>
            <a:pPr algn="just"/>
            <a:r>
              <a:rPr lang="uk-UA" sz="1600" dirty="0"/>
              <a:t>Залізобетонна обойма виконується з бетону класу </a:t>
            </a:r>
            <a:r>
              <a:rPr lang="en-US" sz="1600" dirty="0"/>
              <a:t>B10 </a:t>
            </a:r>
            <a:r>
              <a:rPr lang="ru-RU" sz="1600" dirty="0"/>
              <a:t>і </a:t>
            </a:r>
            <a:r>
              <a:rPr lang="uk-UA" sz="1600" dirty="0"/>
              <a:t>вище з поздовжньою арматурою класів </a:t>
            </a:r>
            <a:r>
              <a:rPr lang="en-US" sz="1600" dirty="0"/>
              <a:t>A-240, </a:t>
            </a:r>
            <a:r>
              <a:rPr lang="ru-RU" sz="1600" dirty="0"/>
              <a:t>А-300, А-400 </a:t>
            </a:r>
            <a:r>
              <a:rPr lang="uk-UA" sz="1600" dirty="0"/>
              <a:t>та поперечною арматурою класу </a:t>
            </a:r>
            <a:r>
              <a:rPr lang="en-US" sz="1600" dirty="0"/>
              <a:t>A-500. </a:t>
            </a:r>
            <a:r>
              <a:rPr lang="uk-UA" sz="1600" dirty="0"/>
              <a:t>Крок поперечної арматури приймається не більше 15 см. Товщина обойми визначається розрахунком і приймається в межах 4...12 см. Влаштування залізобетонної обойми ефективно при поверхневому руйнуванні матеріалу простінків і стовпів на незначну глибину або при виникненні глибоких </a:t>
            </a:r>
            <a:r>
              <a:rPr lang="uk-UA" sz="1600" dirty="0" err="1"/>
              <a:t>тріщин</a:t>
            </a:r>
            <a:r>
              <a:rPr lang="uk-UA" sz="1600" dirty="0"/>
              <a:t>, коли можливе розширення простінків.</a:t>
            </a:r>
            <a:endParaRPr lang="uk-UA" dirty="0"/>
          </a:p>
          <a:p>
            <a:pPr>
              <a:buNone/>
            </a:pPr>
            <a:endParaRPr lang="ru-RU" dirty="0"/>
          </a:p>
          <a:p>
            <a:pPr>
              <a:buNone/>
            </a:pPr>
            <a:endParaRPr lang="ru-RU" dirty="0"/>
          </a:p>
          <a:p>
            <a:pPr>
              <a:buNone/>
            </a:pPr>
            <a:endParaRPr lang="ru-RU" dirty="0"/>
          </a:p>
          <a:p>
            <a:pPr>
              <a:buNone/>
            </a:pPr>
            <a:endParaRPr lang="ru-RU" dirty="0"/>
          </a:p>
          <a:p>
            <a:pPr>
              <a:buNone/>
            </a:pPr>
            <a:endParaRPr lang="ru-RU" dirty="0"/>
          </a:p>
          <a:p>
            <a:pPr>
              <a:buNone/>
            </a:pPr>
            <a:endParaRPr lang="ru-RU" sz="1800" i="1" dirty="0"/>
          </a:p>
          <a:p>
            <a:pPr>
              <a:buNone/>
            </a:pPr>
            <a:endParaRPr lang="uk-UA" sz="1600" dirty="0"/>
          </a:p>
          <a:p>
            <a:pPr>
              <a:buNone/>
            </a:pPr>
            <a:endParaRPr lang="uk-UA" sz="1600" dirty="0"/>
          </a:p>
          <a:p>
            <a:pPr>
              <a:buNone/>
            </a:pPr>
            <a:r>
              <a:rPr lang="uk-UA" sz="1600" dirty="0"/>
              <a:t>Рис. 3 Влаштування залізобетонних обойм: а—без збільшення перерізу простінку; б—зі збільшенням перерізу простінку</a:t>
            </a:r>
          </a:p>
          <a:p>
            <a:pPr>
              <a:buNone/>
            </a:pPr>
            <a:endParaRPr lang="ru-RU" dirty="0"/>
          </a:p>
        </p:txBody>
      </p:sp>
      <p:pic>
        <p:nvPicPr>
          <p:cNvPr id="7" name="Picture 3" descr="D:\ЮЛЯ\ВВЕДЕНИЕ В СПЕЦ\РЕКОНСТРУКЦИЯ\каменные\090413_0756_16.png"/>
          <p:cNvPicPr>
            <a:picLocks noChangeAspect="1" noChangeArrowheads="1"/>
          </p:cNvPicPr>
          <p:nvPr/>
        </p:nvPicPr>
        <p:blipFill>
          <a:blip r:embed="rId2"/>
          <a:srcRect/>
          <a:stretch>
            <a:fillRect/>
          </a:stretch>
        </p:blipFill>
        <p:spPr bwMode="auto">
          <a:xfrm>
            <a:off x="951080" y="2564904"/>
            <a:ext cx="3168352" cy="3168352"/>
          </a:xfrm>
          <a:prstGeom prst="rect">
            <a:avLst/>
          </a:prstGeom>
          <a:noFill/>
        </p:spPr>
      </p:pic>
      <p:pic>
        <p:nvPicPr>
          <p:cNvPr id="8" name="Рисунок 7" descr="http://shzvolgograd.ru/shzvolgograd_ru/cache/r/dihdmek1ah75xug5_200x150.jpg"/>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564904"/>
            <a:ext cx="3816424" cy="31683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285860"/>
            <a:ext cx="8183880" cy="4214842"/>
          </a:xfrm>
        </p:spPr>
        <p:txBody>
          <a:bodyPr>
            <a:normAutofit/>
          </a:bodyPr>
          <a:lstStyle/>
          <a:p>
            <a:pPr algn="just"/>
            <a:r>
              <a:rPr lang="uk-UA" sz="1800" dirty="0"/>
              <a:t>Армована розчинна обойма відрізняється від залізобетонної тим, що замість бетону застосовується цементний розчин марки 75...100, яким захищається арматура посилення.</a:t>
            </a:r>
          </a:p>
          <a:p>
            <a:pPr marL="0" indent="0" algn="just">
              <a:buNone/>
            </a:pPr>
            <a:r>
              <a:rPr lang="uk-UA" sz="1800" dirty="0"/>
              <a:t>Ефективність залізобетонних та цементних обойм визначається відсотком поперечного армування, міцністю бетону або розчину, перетином обойми, станом кам'яної кладки та характером застосування навантаження на конструкцію.</a:t>
            </a:r>
          </a:p>
          <a:p>
            <a:pPr algn="just"/>
            <a:r>
              <a:rPr lang="uk-UA" sz="1800" dirty="0"/>
              <a:t>Одночасно з підсиленням стін обоймами рекомендується також виконувати ін'єкцію в наявні тріщини в цегляному цементному розчині.</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1737</TotalTime>
  <Words>1478</Words>
  <Application>Microsoft Office PowerPoint</Application>
  <PresentationFormat>Экран (4:3)</PresentationFormat>
  <Paragraphs>116</Paragraphs>
  <Slides>28</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Calibri</vt:lpstr>
      <vt:lpstr>Verdana</vt:lpstr>
      <vt:lpstr>Wingdings 2</vt:lpstr>
      <vt:lpstr>Аспект</vt:lpstr>
      <vt:lpstr>Підсилення кам’яних конструкцій</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Рис. 5 Конструктивно-технологічні варіанти підсилення цегляних стін а - схема підсилення цегляних стін будівлі металевими тяжами; б, в, г - вузли розміщення металевих тяжів;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Ноутбук</dc:creator>
  <cp:lastModifiedBy>Ekaterina</cp:lastModifiedBy>
  <cp:revision>24</cp:revision>
  <dcterms:created xsi:type="dcterms:W3CDTF">2016-10-19T18:39:37Z</dcterms:created>
  <dcterms:modified xsi:type="dcterms:W3CDTF">2022-03-29T10:48:08Z</dcterms:modified>
</cp:coreProperties>
</file>