
<file path=[Content_Types].xml><?xml version="1.0" encoding="utf-8"?>
<Types xmlns="http://schemas.openxmlformats.org/package/2006/content-types">
  <Default ContentType="image/png" Extension="png"/>
  <Default ContentType="image/svg+xml" Extension="sv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6" r:id="rId15"/>
    <p:sldId id="273" r:id="rId16"/>
    <p:sldId id="274" r:id="rId17"/>
    <p:sldId id="275" r:id="rId18"/>
    <p:sldId id="277" r:id="rId19"/>
    <p:sldId id="261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3273" autoAdjust="0"/>
  </p:normalViewPr>
  <p:slideViewPr>
    <p:cSldViewPr>
      <p:cViewPr varScale="1">
        <p:scale>
          <a:sx n="68" d="100"/>
          <a:sy n="68" d="100"/>
        </p:scale>
        <p:origin x="81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1842" y="60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4841CAF-A07E-41D8-BD8F-52F73295D5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188BD95-FBAB-4D16-BD86-CE51C95070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3847C-6236-49F0-8959-82DC0EBC11E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7E1B677-B06C-4E64-BFEC-82AE7D552D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768CD68-BDDA-40E2-B24A-A8ACE53D9E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8E3F0-51D1-4467-BF31-1BD72ECE43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802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EB5F3-46D5-4827-9176-87B3ED408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C46714-EA01-4BA8-B3F4-1804E1ADD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FA0AC6-9EBA-40E1-BBC8-87B9F008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DAAFA1-B9E1-4CF6-9E6D-87613776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847870-C82B-4F62-91CF-02C2A8DE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00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F60D616-074D-47B4-B726-E9928A98B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9EA2C6B-320E-404F-B8A0-821D10932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BFE942B-7393-4B73-A8D9-DB6C1218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425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7CEB6D-ED6D-4526-81A8-6B48D4500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52732C-DB42-4FF4-B63F-BDB95C239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427B4B-0BA1-4E32-AC35-3A7656175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EFE849-CF36-4DF7-B3AA-B5613D278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B612AF-149D-40FD-81B8-0BEF0CA21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86FBBA-6EDD-41C1-83F2-A92D6A1E1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24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E0E3E9-2EA0-4F93-ACF3-69B3BFD81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8FF30DC-8368-4617-B796-6D8CD1AA9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90E88DC-1E9E-475D-B470-7C75BF6F8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651535-13B0-4736-B6E0-8114A25C3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5029B0-26CA-4FD7-8F74-A59107346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FDCF4F-29F3-434F-93BF-7145496C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50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19624-59D1-41E3-AEA2-748028B57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761F556-4960-4FFB-84B0-6DD9DECFF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3852AA-44AB-40DE-ABB5-D989F49F6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F99121-21B5-44CE-A3CC-FB750D001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A2C88A-CBD1-4F5D-AFDA-B87C66F4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63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D2C97F-DA00-4FE0-831A-7C4145CC87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9E203A0-4947-4CC0-B314-D5F901EC7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9999C7-CA6F-4918-9A59-E4F9979B2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F7D328-60F9-4536-BF6F-A15329120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5CB392-EC5F-4163-9BD2-AD0959FD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441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CF96D8-8510-4EF3-B422-332DC57E5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3007763-0BB5-4DD5-BC47-1C50AB65A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048DF2C-669A-4DCA-8793-1F7410D7F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933E309-0F6F-484F-98FA-46AB4551E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06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EB5F3-46D5-4827-9176-87B3ED408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00" y="4464000"/>
            <a:ext cx="9144000" cy="1305000"/>
          </a:xfrm>
        </p:spPr>
        <p:txBody>
          <a:bodyPr anchor="b"/>
          <a:lstStyle>
            <a:lvl1pPr algn="ctr">
              <a:defRPr sz="6000" b="1">
                <a:solidFill>
                  <a:schemeClr val="accent2"/>
                </a:solidFill>
                <a:effectLst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90464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4EC29-EC9D-4966-9B2F-5A81BAAA1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00" y="63255"/>
            <a:ext cx="10342800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AF823D-AA6C-41CE-8369-D43088671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000" y="2034000"/>
            <a:ext cx="10515600" cy="40979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3379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687A894-023D-4237-87D6-74D11C874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00" y="63255"/>
            <a:ext cx="10342800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1703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8A106-66FA-4DD6-BAB3-B8D8393A6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6B7C11-BF9E-408C-887F-6B9BC1863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79E133-BC16-4FB3-9BC0-B6A568D98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5CB5E0-055B-4886-BB25-0C7618D30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10B8AC-7215-4E96-8E27-FC440628E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50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456F72-33A8-4910-A853-F0EF915F0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EF7DE8-23CA-4D99-8CC9-4903DDD55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C177F8-D6AF-47A0-B490-1B3CDFEE6E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72E65B-AF1C-4F65-9941-D855AC96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8AAEDA-38B0-46A7-BB17-DB378E2D8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7335DD-857A-49BC-BF94-7878B3D9B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99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7FFB23-FD3E-408F-A23F-485521549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57B89F-6135-4F2B-893F-E89610007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95CA68-6719-40C1-95A2-F647EA7FA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4B353A-0A39-4E56-A1C1-2DDA22C59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2A394CB-908A-4E67-874E-EA58FD2B2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A4D78FF-9BDC-47EE-AD08-F85FEF056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B64B697-85E0-44B7-99FA-9C7AC685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D574AC-5168-4E22-8835-2D38CC2B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35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9317D4-8ACB-498D-8524-425777540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8D9979-8217-47E8-9E8D-B2D0F8032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87BFD1B-2793-4D83-B874-8CE6EE8A1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293DF3D-5BBD-49D4-B217-881FB1389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23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7ACF60-303D-438B-ADDF-FD8A00C5B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57D61A-5D1E-48D1-8F9F-72DCC6131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97FC-8D71-4940-B6BB-6862C7659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DCA0-1BB0-4A78-B9FD-CBA4791AF177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017A4A-6BE4-47CB-9CD4-A285E2D43D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B2747D-D825-4A66-8A60-C4EE4BC746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25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5.xml" Type="http://schemas.openxmlformats.org/officeDocument/2006/relationships/slideLayout"/><Relationship Id="rId4" Target="../media/image18.jpeg" Type="http://schemas.openxmlformats.org/officeDocument/2006/relationships/image"/></Relationships>
</file>

<file path=ppt/slides/_rels/slide12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21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3" Target="../media/image23.jpeg" Type="http://schemas.openxmlformats.org/officeDocument/2006/relationships/image"/><Relationship Id="rId2" Target="../media/image22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24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17.xml.rels><?xml version="1.0" encoding="UTF-8" standalone="yes" ?><Relationships xmlns="http://schemas.openxmlformats.org/package/2006/relationships"><Relationship Id="rId2" Target="../media/image25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18.xml.rels><?xml version="1.0" encoding="UTF-8" standalone="yes" ?><Relationships xmlns="http://schemas.openxmlformats.org/package/2006/relationships"><Relationship Id="rId2" Target="../media/image26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 ?><Relationships xmlns="http://schemas.openxmlformats.org/package/2006/relationships"><Relationship Id="rId3" Target="../media/image4.svg" Type="http://schemas.openxmlformats.org/officeDocument/2006/relationships/image"/><Relationship Id="rId2" Target="../media/image3.png" Type="http://schemas.openxmlformats.org/officeDocument/2006/relationships/image"/><Relationship Id="rId1" Target="../slideLayouts/slideLayout5.xml" Type="http://schemas.openxmlformats.org/officeDocument/2006/relationships/slideLayout"/><Relationship Id="rId6" Target="../media/image5.png" Type="http://schemas.openxmlformats.org/officeDocument/2006/relationships/image"/><Relationship Id="rId5" Target="../media/image6.svg" Type="http://schemas.openxmlformats.org/officeDocument/2006/relationships/image"/><Relationship Id="rId10" Target="../media/image6.jpeg" Type="http://schemas.openxmlformats.org/officeDocument/2006/relationships/image"/><Relationship Id="rId4" Target="../media/image4.png" Type="http://schemas.openxmlformats.org/officeDocument/2006/relationships/image"/><Relationship Id="rId9" Target="../media/image10.sv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4.svg" Type="http://schemas.openxmlformats.org/officeDocument/2006/relationships/image"/><Relationship Id="rId2" Target="../media/image3.png" Type="http://schemas.openxmlformats.org/officeDocument/2006/relationships/image"/><Relationship Id="rId1" Target="../slideLayouts/slideLayout5.xml" Type="http://schemas.openxmlformats.org/officeDocument/2006/relationships/slideLayout"/><Relationship Id="rId6" Target="../media/image5.png" Type="http://schemas.openxmlformats.org/officeDocument/2006/relationships/image"/><Relationship Id="rId5" Target="../media/image6.svg" Type="http://schemas.openxmlformats.org/officeDocument/2006/relationships/image"/><Relationship Id="rId10" Target="../media/image7.jpeg" Type="http://schemas.openxmlformats.org/officeDocument/2006/relationships/image"/><Relationship Id="rId4" Target="../media/image4.png" Type="http://schemas.openxmlformats.org/officeDocument/2006/relationships/image"/><Relationship Id="rId9" Target="../media/image10.sv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4.svg" Type="http://schemas.openxmlformats.org/officeDocument/2006/relationships/image"/><Relationship Id="rId2" Target="../media/image3.png" Type="http://schemas.openxmlformats.org/officeDocument/2006/relationships/image"/><Relationship Id="rId1" Target="../slideLayouts/slideLayout5.xml" Type="http://schemas.openxmlformats.org/officeDocument/2006/relationships/slideLayout"/><Relationship Id="rId6" Target="../media/image5.png" Type="http://schemas.openxmlformats.org/officeDocument/2006/relationships/image"/><Relationship Id="rId11" Target="../media/image9.jpeg" Type="http://schemas.openxmlformats.org/officeDocument/2006/relationships/image"/><Relationship Id="rId5" Target="../media/image6.svg" Type="http://schemas.openxmlformats.org/officeDocument/2006/relationships/image"/><Relationship Id="rId10" Target="../media/image8.jpeg" Type="http://schemas.openxmlformats.org/officeDocument/2006/relationships/image"/><Relationship Id="rId4" Target="../media/image4.png" Type="http://schemas.openxmlformats.org/officeDocument/2006/relationships/image"/><Relationship Id="rId9" Target="../media/image10.svg" Type="http://schemas.openxmlformats.org/officeDocument/2006/relationships/image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6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0.svg"/></Relationships>
</file>

<file path=ppt/slides/_rels/slide6.xml.rels><?xml version="1.0" encoding="UTF-8" standalone="yes" ?><Relationships xmlns="http://schemas.openxmlformats.org/package/2006/relationships"><Relationship Id="rId3" Target="../media/image4.svg" Type="http://schemas.openxmlformats.org/officeDocument/2006/relationships/image"/><Relationship Id="rId2" Target="../media/image3.png" Type="http://schemas.openxmlformats.org/officeDocument/2006/relationships/image"/><Relationship Id="rId1" Target="../slideLayouts/slideLayout5.xml" Type="http://schemas.openxmlformats.org/officeDocument/2006/relationships/slideLayout"/><Relationship Id="rId6" Target="../media/image5.png" Type="http://schemas.openxmlformats.org/officeDocument/2006/relationships/image"/><Relationship Id="rId5" Target="../media/image6.svg" Type="http://schemas.openxmlformats.org/officeDocument/2006/relationships/image"/><Relationship Id="rId10" Target="../media/image11.jpeg" Type="http://schemas.openxmlformats.org/officeDocument/2006/relationships/image"/><Relationship Id="rId4" Target="../media/image4.png" Type="http://schemas.openxmlformats.org/officeDocument/2006/relationships/image"/><Relationship Id="rId9" Target="../media/image10.sv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9DE0BE0-A2C4-4428-86D8-D9DE377D5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00" y="4464000"/>
            <a:ext cx="7650000" cy="1305000"/>
          </a:xfrm>
        </p:spPr>
        <p:txBody>
          <a:bodyPr>
            <a:normAutofit/>
          </a:bodyPr>
          <a:lstStyle/>
          <a:p>
            <a:r>
              <a:rPr lang="ru-RU" sz="4000" dirty="0" err="1" smtClean="0">
                <a:latin typeface="Arial Narrow" panose="020B0606020202030204" pitchFamily="34" charset="0"/>
              </a:rPr>
              <a:t>Орієнтовані</a:t>
            </a:r>
            <a:r>
              <a:rPr lang="ru-RU" sz="4000" dirty="0" smtClean="0">
                <a:latin typeface="Arial Narrow" panose="020B0606020202030204" pitchFamily="34" charset="0"/>
              </a:rPr>
              <a:t> </a:t>
            </a:r>
            <a:r>
              <a:rPr lang="ru-RU" sz="4000" dirty="0" err="1" smtClean="0">
                <a:latin typeface="Arial Narrow" panose="020B0606020202030204" pitchFamily="34" charset="0"/>
              </a:rPr>
              <a:t>компоненти</a:t>
            </a:r>
            <a:r>
              <a:rPr lang="ru-RU" sz="4000" dirty="0" smtClean="0">
                <a:latin typeface="Arial Narrow" panose="020B0606020202030204" pitchFamily="34" charset="0"/>
              </a:rPr>
              <a:t> </a:t>
            </a:r>
            <a:br>
              <a:rPr lang="ru-RU" sz="4000" dirty="0" smtClean="0">
                <a:latin typeface="Arial Narrow" panose="020B0606020202030204" pitchFamily="34" charset="0"/>
              </a:rPr>
            </a:br>
            <a:r>
              <a:rPr lang="ru-RU" sz="2700" dirty="0" smtClean="0">
                <a:latin typeface="Arial Narrow" panose="020B0606020202030204" pitchFamily="34" charset="0"/>
              </a:rPr>
              <a:t>плану-конспекту </a:t>
            </a:r>
            <a:r>
              <a:rPr lang="ru-RU" sz="2700" dirty="0" err="1" smtClean="0">
                <a:latin typeface="Arial Narrow" panose="020B0606020202030204" pitchFamily="34" charset="0"/>
              </a:rPr>
              <a:t>власної</a:t>
            </a:r>
            <a:r>
              <a:rPr lang="ru-RU" sz="2700" dirty="0" smtClean="0">
                <a:latin typeface="Arial Narrow" panose="020B0606020202030204" pitchFamily="34" charset="0"/>
              </a:rPr>
              <a:t> </a:t>
            </a:r>
            <a:r>
              <a:rPr lang="ru-RU" sz="2700" dirty="0" err="1" smtClean="0">
                <a:latin typeface="Arial Narrow" panose="020B0606020202030204" pitchFamily="34" charset="0"/>
              </a:rPr>
              <a:t>риторичної</a:t>
            </a:r>
            <a:r>
              <a:rPr lang="ru-RU" sz="2700" dirty="0" smtClean="0">
                <a:latin typeface="Arial Narrow" panose="020B0606020202030204" pitchFamily="34" charset="0"/>
              </a:rPr>
              <a:t> практики</a:t>
            </a:r>
            <a:endParaRPr lang="ru-RU" sz="2700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41000" y="5139000"/>
            <a:ext cx="391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 smtClean="0"/>
              <a:t>Виконала: студентка 2-го курсу</a:t>
            </a:r>
          </a:p>
          <a:p>
            <a:pPr algn="r"/>
            <a:r>
              <a:rPr lang="uk-UA" dirty="0" smtClean="0"/>
              <a:t>Історичного факультету гр. 6.0149-і</a:t>
            </a:r>
          </a:p>
          <a:p>
            <a:pPr algn="r"/>
            <a:r>
              <a:rPr lang="uk-UA" dirty="0" err="1" smtClean="0"/>
              <a:t>Іванцова</a:t>
            </a:r>
            <a:r>
              <a:rPr lang="uk-UA" dirty="0" smtClean="0"/>
              <a:t> Марія Дмитрівна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784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Arial Black" panose="020B0A04020102020204" pitchFamily="34" charset="0"/>
              </a:rPr>
              <a:t>Форми шкільного </a:t>
            </a:r>
            <a:r>
              <a:rPr lang="uk-UA" sz="3200" dirty="0" err="1" smtClean="0">
                <a:latin typeface="Arial Black" panose="020B0A04020102020204" pitchFamily="34" charset="0"/>
              </a:rPr>
              <a:t>булінгу</a:t>
            </a:r>
            <a:r>
              <a:rPr lang="uk-UA" sz="3200" dirty="0" smtClean="0">
                <a:latin typeface="Arial Black" panose="020B0A04020102020204" pitchFamily="34" charset="0"/>
              </a:rPr>
              <a:t>: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76000" y="1854000"/>
            <a:ext cx="657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b="1" dirty="0" err="1">
                <a:latin typeface="Arial Narrow" panose="020B0606020202030204" pitchFamily="34" charset="0"/>
              </a:rPr>
              <a:t>фізичний</a:t>
            </a:r>
            <a:r>
              <a:rPr lang="ru-RU" sz="2400" b="1" dirty="0">
                <a:latin typeface="Arial Narrow" panose="020B0606020202030204" pitchFamily="34" charset="0"/>
              </a:rPr>
              <a:t> (</a:t>
            </a:r>
            <a:r>
              <a:rPr lang="ru-RU" sz="2400" b="1" dirty="0" err="1">
                <a:latin typeface="Arial Narrow" panose="020B0606020202030204" pitchFamily="34" charset="0"/>
              </a:rPr>
              <a:t>умисні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штовхання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удари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стусани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побої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нанесення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інших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тілесних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ушкоджень</a:t>
            </a:r>
            <a:r>
              <a:rPr lang="ru-RU" sz="2400" b="1" dirty="0">
                <a:latin typeface="Arial Narrow" panose="020B0606020202030204" pitchFamily="34" charset="0"/>
              </a:rPr>
              <a:t> та </a:t>
            </a:r>
            <a:r>
              <a:rPr lang="ru-RU" sz="2400" b="1" dirty="0" err="1">
                <a:latin typeface="Arial Narrow" panose="020B0606020202030204" pitchFamily="34" charset="0"/>
              </a:rPr>
              <a:t>ін</a:t>
            </a:r>
            <a:r>
              <a:rPr lang="ru-RU" sz="2400" b="1" dirty="0">
                <a:latin typeface="Arial Narrow" panose="020B0606020202030204" pitchFamily="34" charset="0"/>
              </a:rPr>
              <a:t>.);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b="1" dirty="0" err="1">
                <a:latin typeface="Arial Narrow" panose="020B0606020202030204" pitchFamily="34" charset="0"/>
              </a:rPr>
              <a:t>психологічний</a:t>
            </a:r>
            <a:r>
              <a:rPr lang="ru-RU" sz="2400" b="1" dirty="0">
                <a:latin typeface="Arial Narrow" panose="020B0606020202030204" pitchFamily="34" charset="0"/>
              </a:rPr>
              <a:t> (</a:t>
            </a:r>
            <a:r>
              <a:rPr lang="ru-RU" sz="2400" b="1" dirty="0" err="1">
                <a:latin typeface="Arial Narrow" panose="020B0606020202030204" pitchFamily="34" charset="0"/>
              </a:rPr>
              <a:t>насильство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пов’язане</a:t>
            </a:r>
            <a:r>
              <a:rPr lang="ru-RU" sz="2400" b="1" dirty="0">
                <a:latin typeface="Arial Narrow" panose="020B0606020202030204" pitchFamily="34" charset="0"/>
              </a:rPr>
              <a:t> з </a:t>
            </a:r>
            <a:r>
              <a:rPr lang="ru-RU" sz="2400" b="1" dirty="0" err="1">
                <a:latin typeface="Arial Narrow" panose="020B0606020202030204" pitchFamily="34" charset="0"/>
              </a:rPr>
              <a:t>дією</a:t>
            </a:r>
            <a:r>
              <a:rPr lang="ru-RU" sz="2400" b="1" dirty="0">
                <a:latin typeface="Arial Narrow" panose="020B0606020202030204" pitchFamily="34" charset="0"/>
              </a:rPr>
              <a:t> на </a:t>
            </a:r>
            <a:r>
              <a:rPr lang="ru-RU" sz="2400" b="1" dirty="0" err="1">
                <a:latin typeface="Arial Narrow" panose="020B0606020202030204" pitchFamily="34" charset="0"/>
              </a:rPr>
              <a:t>психіку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що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завдає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психологічну</a:t>
            </a:r>
            <a:r>
              <a:rPr lang="ru-RU" sz="2400" b="1" dirty="0">
                <a:latin typeface="Arial Narrow" panose="020B0606020202030204" pitchFamily="34" charset="0"/>
              </a:rPr>
              <a:t> травму шляхом </a:t>
            </a:r>
            <a:r>
              <a:rPr lang="ru-RU" sz="2400" b="1" dirty="0" err="1">
                <a:latin typeface="Arial Narrow" panose="020B0606020202030204" pitchFamily="34" charset="0"/>
              </a:rPr>
              <a:t>словесних</a:t>
            </a:r>
            <a:r>
              <a:rPr lang="ru-RU" sz="2400" b="1" dirty="0">
                <a:latin typeface="Arial Narrow" panose="020B0606020202030204" pitchFamily="34" charset="0"/>
              </a:rPr>
              <a:t> образ </a:t>
            </a:r>
            <a:r>
              <a:rPr lang="ru-RU" sz="2400" b="1" dirty="0" err="1">
                <a:latin typeface="Arial Narrow" panose="020B0606020202030204" pitchFamily="34" charset="0"/>
              </a:rPr>
              <a:t>або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погроз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переслідування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залякування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якими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навмисно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заподіюється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емоційна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невпевненість</a:t>
            </a:r>
            <a:r>
              <a:rPr lang="ru-RU" sz="2400" b="1" dirty="0">
                <a:latin typeface="Arial Narrow" panose="020B0606020202030204" pitchFamily="34" charset="0"/>
              </a:rPr>
              <a:t>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1563" y="1854000"/>
            <a:ext cx="5516046" cy="3512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43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Arial Black" panose="020B0A04020102020204" pitchFamily="34" charset="0"/>
              </a:rPr>
              <a:t>Соціальна структура </a:t>
            </a:r>
            <a:r>
              <a:rPr lang="uk-UA" sz="3200" dirty="0" err="1" smtClean="0">
                <a:latin typeface="Arial Black" panose="020B0A04020102020204" pitchFamily="34" charset="0"/>
              </a:rPr>
              <a:t>булінгу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000" y="1854000"/>
            <a:ext cx="2943789" cy="2205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482" y="1836415"/>
            <a:ext cx="4119914" cy="222258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1000" y="1836415"/>
            <a:ext cx="3375000" cy="224820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1000" y="4509000"/>
            <a:ext cx="2943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latin typeface="Arial Narrow" panose="020B0606020202030204" pitchFamily="34" charset="0"/>
              </a:rPr>
              <a:t>переслідувач</a:t>
            </a:r>
            <a:r>
              <a:rPr lang="ru-RU" sz="2400" b="1" dirty="0">
                <a:latin typeface="Arial Narrow" panose="020B0606020202030204" pitchFamily="34" charset="0"/>
              </a:rPr>
              <a:t> (</a:t>
            </a:r>
            <a:r>
              <a:rPr lang="ru-RU" sz="2400" b="1" dirty="0" err="1">
                <a:latin typeface="Arial Narrow" panose="020B0606020202030204" pitchFamily="34" charset="0"/>
              </a:rPr>
              <a:t>кривдник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агресор</a:t>
            </a:r>
            <a:r>
              <a:rPr lang="ru-RU" sz="2400" b="1" dirty="0">
                <a:latin typeface="Arial Narrow" panose="020B0606020202030204" pitchFamily="34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1000" y="4599000"/>
            <a:ext cx="364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latin typeface="Arial Narrow" panose="020B0606020202030204" pitchFamily="34" charset="0"/>
              </a:rPr>
              <a:t>постраждала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дитина</a:t>
            </a:r>
            <a:r>
              <a:rPr lang="ru-RU" sz="2400" b="1" dirty="0">
                <a:latin typeface="Arial Narrow" panose="020B0606020202030204" pitchFamily="34" charset="0"/>
              </a:rPr>
              <a:t> (жертва)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96000" y="4734000"/>
            <a:ext cx="315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Arial Narrow" panose="020B0606020202030204" pitchFamily="34" charset="0"/>
              </a:rPr>
              <a:t>с</a:t>
            </a:r>
            <a:r>
              <a:rPr lang="uk-UA" sz="2400" b="1" dirty="0" smtClean="0">
                <a:latin typeface="Arial Narrow" panose="020B0606020202030204" pitchFamily="34" charset="0"/>
              </a:rPr>
              <a:t>постерігач</a:t>
            </a:r>
            <a:endParaRPr lang="ru-RU" sz="2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81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Arial Black" panose="020B0A04020102020204" pitchFamily="34" charset="0"/>
              </a:rPr>
              <a:t>Як розпізнати жертву: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000" y="1989000"/>
            <a:ext cx="5400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2400" b="1" dirty="0" err="1">
                <a:latin typeface="Arial Narrow" panose="020B0606020202030204" pitchFamily="34" charset="0"/>
              </a:rPr>
              <a:t>діти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які</a:t>
            </a:r>
            <a:r>
              <a:rPr lang="ru-RU" sz="2400" b="1" dirty="0">
                <a:latin typeface="Arial Narrow" panose="020B0606020202030204" pitchFamily="34" charset="0"/>
              </a:rPr>
              <a:t> не </a:t>
            </a:r>
            <a:r>
              <a:rPr lang="ru-RU" sz="2400" b="1" dirty="0" err="1">
                <a:latin typeface="Arial Narrow" panose="020B0606020202030204" pitchFamily="34" charset="0"/>
              </a:rPr>
              <a:t>можуть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захистити</a:t>
            </a:r>
            <a:r>
              <a:rPr lang="ru-RU" sz="2400" b="1" dirty="0">
                <a:latin typeface="Arial Narrow" panose="020B0606020202030204" pitchFamily="34" charset="0"/>
              </a:rPr>
              <a:t> себе, </a:t>
            </a:r>
            <a:r>
              <a:rPr lang="ru-RU" sz="2400" b="1" dirty="0" err="1">
                <a:latin typeface="Arial Narrow" panose="020B0606020202030204" pitchFamily="34" charset="0"/>
              </a:rPr>
              <a:t>фізично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слабші</a:t>
            </a:r>
            <a:r>
              <a:rPr lang="ru-RU" sz="2400" b="1" dirty="0">
                <a:latin typeface="Arial Narrow" panose="020B0606020202030204" pitchFamily="34" charset="0"/>
              </a:rPr>
              <a:t> за </a:t>
            </a:r>
            <a:r>
              <a:rPr lang="ru-RU" sz="2400" b="1" dirty="0" err="1">
                <a:latin typeface="Arial Narrow" panose="020B0606020202030204" pitchFamily="34" charset="0"/>
              </a:rPr>
              <a:t>своїх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однолітків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400" b="1" dirty="0" err="1">
                <a:latin typeface="Arial Narrow" panose="020B0606020202030204" pitchFamily="34" charset="0"/>
              </a:rPr>
              <a:t>невпевнені</a:t>
            </a:r>
            <a:r>
              <a:rPr lang="ru-RU" sz="2400" b="1" dirty="0">
                <a:latin typeface="Arial Narrow" panose="020B0606020202030204" pitchFamily="34" charset="0"/>
              </a:rPr>
              <a:t> в </a:t>
            </a:r>
            <a:r>
              <a:rPr lang="ru-RU" sz="2400" b="1" dirty="0" err="1">
                <a:latin typeface="Arial Narrow" panose="020B0606020202030204" pitchFamily="34" charset="0"/>
              </a:rPr>
              <a:t>собі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діти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замкнуті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мовчазні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400" b="1" dirty="0" err="1">
                <a:latin typeface="Arial Narrow" panose="020B0606020202030204" pitchFamily="34" charset="0"/>
              </a:rPr>
              <a:t>діти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які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мають</a:t>
            </a:r>
            <a:r>
              <a:rPr lang="ru-RU" sz="2400" b="1" dirty="0">
                <a:latin typeface="Arial Narrow" panose="020B0606020202030204" pitchFamily="34" charset="0"/>
              </a:rPr>
              <a:t> руде </a:t>
            </a:r>
            <a:r>
              <a:rPr lang="ru-RU" sz="2400" b="1" dirty="0" err="1">
                <a:latin typeface="Arial Narrow" panose="020B0606020202030204" pitchFamily="34" charset="0"/>
              </a:rPr>
              <a:t>волосся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повні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чи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худі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400" b="1" dirty="0" err="1">
                <a:latin typeface="Arial Narrow" panose="020B0606020202030204" pitchFamily="34" charset="0"/>
              </a:rPr>
              <a:t>діти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які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уникають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певних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місць</a:t>
            </a:r>
            <a:r>
              <a:rPr lang="ru-RU" sz="2400" b="1" dirty="0">
                <a:latin typeface="Arial Narrow" panose="020B0606020202030204" pitchFamily="34" charset="0"/>
              </a:rPr>
              <a:t> у </a:t>
            </a:r>
            <a:r>
              <a:rPr lang="ru-RU" sz="2400" b="1" dirty="0" err="1">
                <a:latin typeface="Arial Narrow" panose="020B0606020202030204" pitchFamily="34" charset="0"/>
              </a:rPr>
              <a:t>школі</a:t>
            </a:r>
            <a:r>
              <a:rPr lang="ru-RU" sz="2400" b="1" dirty="0">
                <a:latin typeface="Arial Narrow" panose="020B0606020202030204" pitchFamily="34" charset="0"/>
              </a:rPr>
              <a:t> (</a:t>
            </a:r>
            <a:r>
              <a:rPr lang="ru-RU" sz="2400" b="1" dirty="0" err="1">
                <a:latin typeface="Arial Narrow" panose="020B0606020202030204" pitchFamily="34" charset="0"/>
              </a:rPr>
              <a:t>наприклад</a:t>
            </a:r>
            <a:r>
              <a:rPr lang="ru-RU" sz="2400" b="1" dirty="0">
                <a:latin typeface="Arial Narrow" panose="020B0606020202030204" pitchFamily="34" charset="0"/>
              </a:rPr>
              <a:t>, на </a:t>
            </a:r>
            <a:r>
              <a:rPr lang="ru-RU" sz="2400" b="1" dirty="0" err="1">
                <a:latin typeface="Arial Narrow" panose="020B0606020202030204" pitchFamily="34" charset="0"/>
              </a:rPr>
              <a:t>перерві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сидять</a:t>
            </a:r>
            <a:r>
              <a:rPr lang="ru-RU" sz="2400" b="1" dirty="0">
                <a:latin typeface="Arial Narrow" panose="020B0606020202030204" pitchFamily="34" charset="0"/>
              </a:rPr>
              <a:t> у </a:t>
            </a:r>
            <a:r>
              <a:rPr lang="ru-RU" sz="2400" b="1" dirty="0" err="1">
                <a:latin typeface="Arial Narrow" panose="020B0606020202030204" pitchFamily="34" charset="0"/>
              </a:rPr>
              <a:t>класі</a:t>
            </a:r>
            <a:r>
              <a:rPr lang="ru-RU" sz="2400" b="1" dirty="0">
                <a:latin typeface="Arial Narrow" panose="020B0606020202030204" pitchFamily="34" charset="0"/>
              </a:rPr>
              <a:t>);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400" b="1" dirty="0" err="1">
                <a:latin typeface="Arial Narrow" panose="020B0606020202030204" pitchFamily="34" charset="0"/>
              </a:rPr>
              <a:t>діти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які</a:t>
            </a:r>
            <a:r>
              <a:rPr lang="ru-RU" sz="2400" b="1" dirty="0">
                <a:latin typeface="Arial Narrow" panose="020B0606020202030204" pitchFamily="34" charset="0"/>
              </a:rPr>
              <a:t> часто не </a:t>
            </a:r>
            <a:r>
              <a:rPr lang="ru-RU" sz="2400" b="1" dirty="0" err="1">
                <a:latin typeface="Arial Narrow" panose="020B0606020202030204" pitchFamily="34" charset="0"/>
              </a:rPr>
              <a:t>мають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ні</a:t>
            </a:r>
            <a:r>
              <a:rPr lang="ru-RU" sz="2400" b="1" dirty="0">
                <a:latin typeface="Arial Narrow" panose="020B0606020202030204" pitchFamily="34" charset="0"/>
              </a:rPr>
              <a:t> одного </a:t>
            </a:r>
            <a:r>
              <a:rPr lang="ru-RU" sz="2400" b="1" dirty="0" err="1">
                <a:latin typeface="Arial Narrow" panose="020B0606020202030204" pitchFamily="34" charset="0"/>
              </a:rPr>
              <a:t>близького</a:t>
            </a:r>
            <a:r>
              <a:rPr lang="ru-RU" sz="2400" b="1" dirty="0">
                <a:latin typeface="Arial Narrow" panose="020B0606020202030204" pitchFamily="34" charset="0"/>
              </a:rPr>
              <a:t> друга, </a:t>
            </a:r>
            <a:r>
              <a:rPr lang="ru-RU" sz="2400" b="1" dirty="0" err="1">
                <a:latin typeface="Arial Narrow" panose="020B0606020202030204" pitchFamily="34" charset="0"/>
              </a:rPr>
              <a:t>краще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спілкуються</a:t>
            </a:r>
            <a:r>
              <a:rPr lang="ru-RU" sz="2400" b="1" dirty="0">
                <a:latin typeface="Arial Narrow" panose="020B0606020202030204" pitchFamily="34" charset="0"/>
              </a:rPr>
              <a:t> з </a:t>
            </a:r>
            <a:r>
              <a:rPr lang="ru-RU" sz="2400" b="1" dirty="0" err="1">
                <a:latin typeface="Arial Narrow" panose="020B0606020202030204" pitchFamily="34" charset="0"/>
              </a:rPr>
              <a:t>дорослими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ніж</a:t>
            </a:r>
            <a:r>
              <a:rPr lang="ru-RU" sz="2400" b="1" dirty="0">
                <a:latin typeface="Arial Narrow" panose="020B0606020202030204" pitchFamily="34" charset="0"/>
              </a:rPr>
              <a:t> з </a:t>
            </a:r>
            <a:r>
              <a:rPr lang="ru-RU" sz="2400" b="1" dirty="0" err="1">
                <a:latin typeface="Arial Narrow" panose="020B0606020202030204" pitchFamily="34" charset="0"/>
              </a:rPr>
              <a:t>однолітками</a:t>
            </a:r>
            <a:r>
              <a:rPr lang="ru-RU" sz="2400" b="1" dirty="0">
                <a:latin typeface="Arial Narrow" panose="020B060602020203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6000" y="2259000"/>
            <a:ext cx="5804999" cy="3268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66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Arial Black" panose="020B0A04020102020204" pitchFamily="34" charset="0"/>
              </a:rPr>
              <a:t>Як розпізнати агресора: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6000" y="1899000"/>
            <a:ext cx="5535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2400" b="1" dirty="0" err="1">
                <a:latin typeface="Arial Narrow" panose="020B0606020202030204" pitchFamily="34" charset="0"/>
              </a:rPr>
              <a:t>якщо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це</a:t>
            </a:r>
            <a:r>
              <a:rPr lang="ru-RU" sz="2400" b="1" dirty="0">
                <a:latin typeface="Arial Narrow" panose="020B0606020202030204" pitchFamily="34" charset="0"/>
              </a:rPr>
              <a:t> хлопчики, вони </a:t>
            </a:r>
            <a:r>
              <a:rPr lang="ru-RU" sz="2400" b="1" dirty="0" err="1">
                <a:latin typeface="Arial Narrow" panose="020B0606020202030204" pitchFamily="34" charset="0"/>
              </a:rPr>
              <a:t>зазвичай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фізично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сильніші</a:t>
            </a:r>
            <a:r>
              <a:rPr lang="ru-RU" sz="2400" b="1" dirty="0">
                <a:latin typeface="Arial Narrow" panose="020B0606020202030204" pitchFamily="34" charset="0"/>
              </a:rPr>
              <a:t> за </a:t>
            </a:r>
            <a:r>
              <a:rPr lang="ru-RU" sz="2400" b="1" dirty="0" err="1">
                <a:latin typeface="Arial Narrow" panose="020B0606020202030204" pitchFamily="34" charset="0"/>
              </a:rPr>
              <a:t>інших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400" b="1" dirty="0" err="1">
                <a:latin typeface="Arial Narrow" panose="020B0606020202030204" pitchFamily="34" charset="0"/>
              </a:rPr>
              <a:t>виділяються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зовнішністю</a:t>
            </a:r>
            <a:r>
              <a:rPr lang="ru-RU" sz="2400" b="1" dirty="0">
                <a:latin typeface="Arial Narrow" panose="020B0606020202030204" pitchFamily="34" charset="0"/>
              </a:rPr>
              <a:t>, манерою </a:t>
            </a:r>
            <a:r>
              <a:rPr lang="ru-RU" sz="2400" b="1" dirty="0" err="1">
                <a:latin typeface="Arial Narrow" panose="020B0606020202030204" pitchFamily="34" charset="0"/>
              </a:rPr>
              <a:t>поведінки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одягом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400" b="1" dirty="0">
                <a:latin typeface="Arial Narrow" panose="020B0606020202030204" pitchFamily="34" charset="0"/>
              </a:rPr>
              <a:t>вони часто </a:t>
            </a:r>
            <a:r>
              <a:rPr lang="ru-RU" sz="2400" b="1" dirty="0" err="1">
                <a:latin typeface="Arial Narrow" panose="020B0606020202030204" pitchFamily="34" charset="0"/>
              </a:rPr>
              <a:t>зухвалі</a:t>
            </a:r>
            <a:r>
              <a:rPr lang="ru-RU" sz="2400" b="1" dirty="0">
                <a:latin typeface="Arial Narrow" panose="020B0606020202030204" pitchFamily="34" charset="0"/>
              </a:rPr>
              <a:t> та </a:t>
            </a:r>
            <a:r>
              <a:rPr lang="ru-RU" sz="2400" b="1" dirty="0" err="1">
                <a:latin typeface="Arial Narrow" panose="020B0606020202030204" pitchFamily="34" charset="0"/>
              </a:rPr>
              <a:t>агресивні</a:t>
            </a:r>
            <a:r>
              <a:rPr lang="ru-RU" sz="2400" b="1" dirty="0">
                <a:latin typeface="Arial Narrow" panose="020B0606020202030204" pitchFamily="34" charset="0"/>
              </a:rPr>
              <a:t> в </a:t>
            </a:r>
            <a:r>
              <a:rPr lang="ru-RU" sz="2400" b="1" dirty="0" err="1">
                <a:latin typeface="Arial Narrow" panose="020B0606020202030204" pitchFamily="34" charset="0"/>
              </a:rPr>
              <a:t>ставленні</a:t>
            </a:r>
            <a:r>
              <a:rPr lang="ru-RU" sz="2400" b="1" dirty="0">
                <a:latin typeface="Arial Narrow" panose="020B0606020202030204" pitchFamily="34" charset="0"/>
              </a:rPr>
              <a:t> до </a:t>
            </a:r>
            <a:r>
              <a:rPr lang="ru-RU" sz="2400" b="1" dirty="0" err="1">
                <a:latin typeface="Arial Narrow" panose="020B0606020202030204" pitchFamily="34" charset="0"/>
              </a:rPr>
              <a:t>дітей</a:t>
            </a:r>
            <a:r>
              <a:rPr lang="ru-RU" sz="2400" b="1" dirty="0">
                <a:latin typeface="Arial Narrow" panose="020B0606020202030204" pitchFamily="34" charset="0"/>
              </a:rPr>
              <a:t> та </a:t>
            </a:r>
            <a:r>
              <a:rPr lang="ru-RU" sz="2400" b="1" dirty="0" err="1">
                <a:latin typeface="Arial Narrow" panose="020B0606020202030204" pitchFamily="34" charset="0"/>
              </a:rPr>
              <a:t>дорослих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400" b="1" dirty="0">
                <a:latin typeface="Arial Narrow" panose="020B0606020202030204" pitchFamily="34" charset="0"/>
              </a:rPr>
              <a:t>не </a:t>
            </a:r>
            <a:r>
              <a:rPr lang="ru-RU" sz="2400" b="1" dirty="0" err="1">
                <a:latin typeface="Arial Narrow" panose="020B0606020202030204" pitchFamily="34" charset="0"/>
              </a:rPr>
              <a:t>дуже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гарно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вчаться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400" b="1" dirty="0" err="1">
                <a:latin typeface="Arial Narrow" panose="020B0606020202030204" pitchFamily="34" charset="0"/>
              </a:rPr>
              <a:t>мають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досить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велике</a:t>
            </a:r>
            <a:r>
              <a:rPr lang="ru-RU" sz="2400" b="1" dirty="0">
                <a:latin typeface="Arial Narrow" panose="020B0606020202030204" pitchFamily="34" charset="0"/>
              </a:rPr>
              <a:t> коло </a:t>
            </a:r>
            <a:r>
              <a:rPr lang="ru-RU" sz="2400" b="1" dirty="0" err="1">
                <a:latin typeface="Arial Narrow" panose="020B0606020202030204" pitchFamily="34" charset="0"/>
              </a:rPr>
              <a:t>друзів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або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однодумців</a:t>
            </a:r>
            <a:r>
              <a:rPr lang="ru-RU" sz="2400" b="1" dirty="0">
                <a:latin typeface="Arial Narrow" panose="020B0606020202030204" pitchFamily="34" charset="0"/>
              </a:rPr>
              <a:t> та </a:t>
            </a:r>
            <a:r>
              <a:rPr lang="ru-RU" sz="2400" b="1" dirty="0" err="1">
                <a:latin typeface="Arial Narrow" panose="020B0606020202030204" pitchFamily="34" charset="0"/>
              </a:rPr>
              <a:t>ін</a:t>
            </a:r>
            <a:r>
              <a:rPr lang="ru-RU" sz="2400" b="1" dirty="0">
                <a:latin typeface="Arial Narrow" panose="020B060602020203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000" y="2214000"/>
            <a:ext cx="5512500" cy="297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9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Arial Black" panose="020B0A04020102020204" pitchFamily="34" charset="0"/>
              </a:rPr>
              <a:t>Як розпізнати спостерігача: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6000" y="1809000"/>
            <a:ext cx="459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 err="1">
                <a:latin typeface="Arial Narrow" panose="020B0606020202030204" pitchFamily="34" charset="0"/>
              </a:rPr>
              <a:t>діти</a:t>
            </a:r>
            <a:r>
              <a:rPr lang="ru-RU" sz="2400" b="1" dirty="0">
                <a:latin typeface="Arial Narrow" panose="020B0606020202030204" pitchFamily="34" charset="0"/>
              </a:rPr>
              <a:t> з кола </a:t>
            </a:r>
            <a:r>
              <a:rPr lang="ru-RU" sz="2400" b="1" dirty="0" err="1">
                <a:latin typeface="Arial Narrow" panose="020B0606020202030204" pitchFamily="34" charset="0"/>
              </a:rPr>
              <a:t>кривдника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 err="1">
                <a:latin typeface="Arial Narrow" panose="020B0606020202030204" pitchFamily="34" charset="0"/>
              </a:rPr>
              <a:t>однокласники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 err="1">
                <a:latin typeface="Arial Narrow" panose="020B0606020202030204" pitchFamily="34" charset="0"/>
              </a:rPr>
              <a:t>випадкові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учні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або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ін</a:t>
            </a:r>
            <a:r>
              <a:rPr lang="ru-RU" sz="2400" b="1" dirty="0">
                <a:latin typeface="Arial Narrow" panose="020B0606020202030204" pitchFamily="34" charset="0"/>
              </a:rPr>
              <a:t>..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1000" y="1539000"/>
            <a:ext cx="7191375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4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Arial Black" panose="020B0A04020102020204" pitchFamily="34" charset="0"/>
              </a:rPr>
              <a:t>Робота з аудиторією: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000" y="1809000"/>
            <a:ext cx="4095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/>
              <a:t>Бесіда</a:t>
            </a:r>
            <a:r>
              <a:rPr lang="ru-RU" sz="2400" b="1" dirty="0" smtClean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/>
              <a:t>спостерігали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, коли в </a:t>
            </a:r>
            <a:r>
              <a:rPr lang="ru-RU" dirty="0" err="1"/>
              <a:t>дитячому</a:t>
            </a:r>
            <a:r>
              <a:rPr lang="ru-RU" dirty="0"/>
              <a:t> </a:t>
            </a:r>
            <a:r>
              <a:rPr lang="ru-RU" dirty="0" err="1"/>
              <a:t>колективі</a:t>
            </a:r>
            <a:r>
              <a:rPr lang="ru-RU" dirty="0"/>
              <a:t> «</a:t>
            </a:r>
            <a:r>
              <a:rPr lang="ru-RU" dirty="0" err="1"/>
              <a:t>обирають</a:t>
            </a:r>
            <a:r>
              <a:rPr lang="ru-RU" dirty="0"/>
              <a:t>» </a:t>
            </a:r>
            <a:r>
              <a:rPr lang="ru-RU" dirty="0" err="1"/>
              <a:t>дитину</a:t>
            </a:r>
            <a:r>
              <a:rPr lang="ru-RU" dirty="0"/>
              <a:t> (так </a:t>
            </a:r>
            <a:r>
              <a:rPr lang="ru-RU" dirty="0" err="1"/>
              <a:t>звану</a:t>
            </a:r>
            <a:r>
              <a:rPr lang="ru-RU" dirty="0"/>
              <a:t> «</a:t>
            </a:r>
            <a:r>
              <a:rPr lang="ru-RU" dirty="0" err="1"/>
              <a:t>білу</a:t>
            </a:r>
            <a:r>
              <a:rPr lang="ru-RU" dirty="0"/>
              <a:t> ворону»), яка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зовнішнім</a:t>
            </a:r>
            <a:r>
              <a:rPr lang="ru-RU" dirty="0"/>
              <a:t> </a:t>
            </a:r>
            <a:r>
              <a:rPr lang="ru-RU" dirty="0" err="1"/>
              <a:t>виглядом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розумовими</a:t>
            </a:r>
            <a:r>
              <a:rPr lang="ru-RU" dirty="0"/>
              <a:t> </a:t>
            </a:r>
            <a:r>
              <a:rPr lang="ru-RU" dirty="0" err="1"/>
              <a:t>здібностями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поведінкою</a:t>
            </a:r>
            <a:r>
              <a:rPr lang="ru-RU" dirty="0"/>
              <a:t> і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дитину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зневажають</a:t>
            </a:r>
            <a:r>
              <a:rPr lang="ru-RU" dirty="0"/>
              <a:t> та </a:t>
            </a:r>
            <a:r>
              <a:rPr lang="ru-RU" dirty="0" err="1"/>
              <a:t>застосовують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прізвиська</a:t>
            </a:r>
            <a:r>
              <a:rPr lang="ru-RU" dirty="0"/>
              <a:t>, </a:t>
            </a:r>
            <a:r>
              <a:rPr lang="ru-RU" dirty="0" err="1"/>
              <a:t>штовхають</a:t>
            </a:r>
            <a:r>
              <a:rPr lang="ru-RU" dirty="0"/>
              <a:t>, </a:t>
            </a:r>
            <a:r>
              <a:rPr lang="ru-RU" dirty="0" err="1"/>
              <a:t>чіпляються</a:t>
            </a:r>
            <a:r>
              <a:rPr lang="ru-RU" dirty="0"/>
              <a:t> , </a:t>
            </a:r>
            <a:r>
              <a:rPr lang="ru-RU" dirty="0" err="1"/>
              <a:t>псують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та </a:t>
            </a:r>
            <a:r>
              <a:rPr lang="ru-RU" dirty="0" err="1"/>
              <a:t>інше</a:t>
            </a:r>
            <a:r>
              <a:rPr lang="ru-RU" dirty="0"/>
              <a:t>?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/>
              <a:t>відчуття</a:t>
            </a:r>
            <a:r>
              <a:rPr lang="ru-RU" dirty="0"/>
              <a:t> у вас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?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вважаєте</a:t>
            </a:r>
            <a:r>
              <a:rPr lang="ru-RU" dirty="0"/>
              <a:t> </a:t>
            </a:r>
            <a:r>
              <a:rPr lang="ru-RU" dirty="0" err="1"/>
              <a:t>почуває</a:t>
            </a:r>
            <a:r>
              <a:rPr lang="ru-RU" dirty="0"/>
              <a:t> себе </a:t>
            </a:r>
            <a:r>
              <a:rPr lang="ru-RU" dirty="0" err="1"/>
              <a:t>дитина</a:t>
            </a:r>
            <a:r>
              <a:rPr lang="ru-RU" dirty="0"/>
              <a:t>, яку «</a:t>
            </a:r>
            <a:r>
              <a:rPr lang="ru-RU" dirty="0" err="1"/>
              <a:t>обрали</a:t>
            </a:r>
            <a:r>
              <a:rPr lang="ru-RU" dirty="0"/>
              <a:t> «</a:t>
            </a:r>
            <a:r>
              <a:rPr lang="ru-RU" dirty="0" err="1"/>
              <a:t>білою</a:t>
            </a:r>
            <a:r>
              <a:rPr lang="ru-RU" dirty="0"/>
              <a:t> вороною»?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76000" y="1809000"/>
            <a:ext cx="2925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Робота в групах: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Практичне опрацювання історій «</a:t>
            </a:r>
            <a:r>
              <a:rPr lang="uk-UA" dirty="0" err="1" smtClean="0"/>
              <a:t>Булінг</a:t>
            </a:r>
            <a:r>
              <a:rPr lang="uk-UA" dirty="0" smtClean="0"/>
              <a:t> в дитячому середовищі»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53" y="1388818"/>
            <a:ext cx="3661048" cy="21966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3674" y="3651656"/>
            <a:ext cx="5105349" cy="288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866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Arial Black" panose="020B0A04020102020204" pitchFamily="34" charset="0"/>
              </a:rPr>
              <a:t>Поради, як уникнути </a:t>
            </a:r>
            <a:r>
              <a:rPr lang="uk-UA" sz="3200" dirty="0" err="1" smtClean="0">
                <a:latin typeface="Arial Black" panose="020B0A04020102020204" pitchFamily="34" charset="0"/>
              </a:rPr>
              <a:t>булінгу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000" y="1809000"/>
            <a:ext cx="5490000" cy="3660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56000" y="1854000"/>
            <a:ext cx="4905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2000" dirty="0" err="1">
                <a:latin typeface="Arial Narrow" panose="020B0606020202030204" pitchFamily="34" charset="0"/>
              </a:rPr>
              <a:t>Упевнися</a:t>
            </a:r>
            <a:r>
              <a:rPr lang="ru-RU" sz="2000" dirty="0">
                <a:latin typeface="Arial Narrow" panose="020B0606020202030204" pitchFamily="34" charset="0"/>
              </a:rPr>
              <a:t>, </a:t>
            </a:r>
            <a:r>
              <a:rPr lang="ru-RU" sz="2000" dirty="0" err="1">
                <a:latin typeface="Arial Narrow" panose="020B0606020202030204" pitchFamily="34" charset="0"/>
              </a:rPr>
              <a:t>що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ти</a:t>
            </a:r>
            <a:r>
              <a:rPr lang="ru-RU" sz="2000" dirty="0">
                <a:latin typeface="Arial Narrow" panose="020B0606020202030204" pitchFamily="34" charset="0"/>
              </a:rPr>
              <a:t> не є </a:t>
            </a:r>
            <a:r>
              <a:rPr lang="ru-RU" sz="2000" dirty="0" err="1">
                <a:latin typeface="Arial Narrow" panose="020B0606020202030204" pitchFamily="34" charset="0"/>
              </a:rPr>
              <a:t>кривдником</a:t>
            </a:r>
            <a:r>
              <a:rPr lang="ru-RU" sz="2000" dirty="0">
                <a:latin typeface="Arial Narrow" panose="020B0606020202030204" pitchFamily="34" charset="0"/>
              </a:rPr>
              <a:t>/</a:t>
            </a:r>
            <a:r>
              <a:rPr lang="ru-RU" sz="2000" dirty="0" err="1">
                <a:latin typeface="Arial Narrow" panose="020B0606020202030204" pitchFamily="34" charset="0"/>
              </a:rPr>
              <a:t>кривдницею</a:t>
            </a:r>
            <a:r>
              <a:rPr lang="ru-RU" sz="2000" dirty="0">
                <a:latin typeface="Arial Narrow" panose="020B0606020202030204" pitchFamily="34" charset="0"/>
              </a:rPr>
              <a:t> по </a:t>
            </a:r>
            <a:r>
              <a:rPr lang="ru-RU" sz="2000" dirty="0" err="1">
                <a:latin typeface="Arial Narrow" panose="020B0606020202030204" pitchFamily="34" charset="0"/>
              </a:rPr>
              <a:t>відношенню</a:t>
            </a:r>
            <a:r>
              <a:rPr lang="ru-RU" sz="2000" dirty="0">
                <a:latin typeface="Arial Narrow" panose="020B0606020202030204" pitchFamily="34" charset="0"/>
              </a:rPr>
              <a:t> до </a:t>
            </a:r>
            <a:r>
              <a:rPr lang="ru-RU" sz="2000" dirty="0" err="1">
                <a:latin typeface="Arial Narrow" panose="020B0606020202030204" pitchFamily="34" charset="0"/>
              </a:rPr>
              <a:t>інших</a:t>
            </a:r>
            <a:r>
              <a:rPr lang="ru-RU" sz="2000" dirty="0"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latin typeface="Arial Narrow" panose="020B0606020202030204" pitchFamily="34" charset="0"/>
              </a:rPr>
              <a:t>Заступайся за тих, кого </a:t>
            </a:r>
            <a:r>
              <a:rPr lang="ru-RU" sz="2000" dirty="0" err="1">
                <a:latin typeface="Arial Narrow" panose="020B0606020202030204" pitchFamily="34" charset="0"/>
              </a:rPr>
              <a:t>ображають</a:t>
            </a:r>
            <a:endParaRPr lang="ru-RU" sz="2000" dirty="0">
              <a:latin typeface="Arial Narrow" panose="020B0606020202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 err="1">
                <a:latin typeface="Arial Narrow" panose="020B0606020202030204" pitchFamily="34" charset="0"/>
              </a:rPr>
              <a:t>Якщо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ти</a:t>
            </a:r>
            <a:r>
              <a:rPr lang="ru-RU" sz="2000" dirty="0">
                <a:latin typeface="Arial Narrow" panose="020B0606020202030204" pitchFamily="34" charset="0"/>
              </a:rPr>
              <a:t> став/стала жертвою </a:t>
            </a:r>
            <a:r>
              <a:rPr lang="ru-RU" sz="2000" dirty="0" err="1">
                <a:latin typeface="Arial Narrow" panose="020B0606020202030204" pitchFamily="34" charset="0"/>
              </a:rPr>
              <a:t>булінгу</a:t>
            </a:r>
            <a:r>
              <a:rPr lang="ru-RU" sz="2000" dirty="0">
                <a:latin typeface="Arial Narrow" panose="020B0606020202030204" pitchFamily="34" charset="0"/>
              </a:rPr>
              <a:t> – </a:t>
            </a:r>
            <a:r>
              <a:rPr lang="ru-RU" sz="2000" dirty="0" err="1">
                <a:latin typeface="Arial Narrow" panose="020B0606020202030204" pitchFamily="34" charset="0"/>
              </a:rPr>
              <a:t>розкажи</a:t>
            </a:r>
            <a:r>
              <a:rPr lang="ru-RU" sz="2000" dirty="0">
                <a:latin typeface="Arial Narrow" panose="020B0606020202030204" pitchFamily="34" charset="0"/>
              </a:rPr>
              <a:t> про </a:t>
            </a:r>
            <a:r>
              <a:rPr lang="ru-RU" sz="2000" dirty="0" err="1">
                <a:latin typeface="Arial Narrow" panose="020B0606020202030204" pitchFamily="34" charset="0"/>
              </a:rPr>
              <a:t>це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дорослим</a:t>
            </a:r>
            <a:r>
              <a:rPr lang="ru-RU" sz="2000" dirty="0">
                <a:latin typeface="Arial Narrow" panose="020B0606020202030204" pitchFamily="34" charset="0"/>
              </a:rPr>
              <a:t> ( батькам </a:t>
            </a:r>
            <a:r>
              <a:rPr lang="ru-RU" sz="2000" dirty="0" err="1">
                <a:latin typeface="Arial Narrow" panose="020B0606020202030204" pitchFamily="34" charset="0"/>
              </a:rPr>
              <a:t>або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вчителю</a:t>
            </a:r>
            <a:r>
              <a:rPr lang="ru-RU" sz="2000" dirty="0">
                <a:latin typeface="Arial Narrow" panose="020B0606020202030204" pitchFamily="34" charset="0"/>
              </a:rPr>
              <a:t>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 err="1">
                <a:latin typeface="Arial Narrow" panose="020B0606020202030204" pitchFamily="34" charset="0"/>
              </a:rPr>
              <a:t>Якщо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ти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побачив</a:t>
            </a:r>
            <a:r>
              <a:rPr lang="ru-RU" sz="2000" dirty="0">
                <a:latin typeface="Arial Narrow" panose="020B0606020202030204" pitchFamily="34" charset="0"/>
              </a:rPr>
              <a:t>/</a:t>
            </a:r>
            <a:r>
              <a:rPr lang="ru-RU" sz="2000" dirty="0" err="1">
                <a:latin typeface="Arial Narrow" panose="020B0606020202030204" pitchFamily="34" charset="0"/>
              </a:rPr>
              <a:t>побачила</a:t>
            </a:r>
            <a:r>
              <a:rPr lang="ru-RU" sz="2000" dirty="0">
                <a:latin typeface="Arial Narrow" panose="020B0606020202030204" pitchFamily="34" charset="0"/>
              </a:rPr>
              <a:t>, </a:t>
            </a:r>
            <a:r>
              <a:rPr lang="ru-RU" sz="2000" dirty="0" err="1">
                <a:latin typeface="Arial Narrow" panose="020B0606020202030204" pitchFamily="34" charset="0"/>
              </a:rPr>
              <a:t>що</a:t>
            </a:r>
            <a:r>
              <a:rPr lang="ru-RU" sz="2000" dirty="0">
                <a:latin typeface="Arial Narrow" panose="020B0606020202030204" pitchFamily="34" charset="0"/>
              </a:rPr>
              <a:t> над </a:t>
            </a:r>
            <a:r>
              <a:rPr lang="ru-RU" sz="2000" dirty="0" err="1">
                <a:latin typeface="Arial Narrow" panose="020B0606020202030204" pitchFamily="34" charset="0"/>
              </a:rPr>
              <a:t>кимось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знущаються</a:t>
            </a:r>
            <a:r>
              <a:rPr lang="ru-RU" sz="2000" dirty="0">
                <a:latin typeface="Arial Narrow" panose="020B0606020202030204" pitchFamily="34" charset="0"/>
              </a:rPr>
              <a:t>, – </a:t>
            </a:r>
            <a:r>
              <a:rPr lang="ru-RU" sz="2000" dirty="0" err="1">
                <a:latin typeface="Arial Narrow" panose="020B0606020202030204" pitchFamily="34" charset="0"/>
              </a:rPr>
              <a:t>кклич</a:t>
            </a:r>
            <a:r>
              <a:rPr lang="ru-RU" sz="2000" dirty="0">
                <a:latin typeface="Arial Narrow" panose="020B0606020202030204" pitchFamily="34" charset="0"/>
              </a:rPr>
              <a:t> на </a:t>
            </a:r>
            <a:r>
              <a:rPr lang="ru-RU" sz="2000" dirty="0" err="1">
                <a:latin typeface="Arial Narrow" panose="020B0606020202030204" pitchFamily="34" charset="0"/>
              </a:rPr>
              <a:t>допомогу</a:t>
            </a:r>
            <a:r>
              <a:rPr lang="ru-RU" sz="2000" dirty="0">
                <a:latin typeface="Arial Narrow" panose="020B0606020202030204" pitchFamily="34" charset="0"/>
              </a:rPr>
              <a:t>, </a:t>
            </a:r>
            <a:r>
              <a:rPr lang="ru-RU" sz="2000" dirty="0" err="1">
                <a:latin typeface="Arial Narrow" panose="020B0606020202030204" pitchFamily="34" charset="0"/>
              </a:rPr>
              <a:t>привертай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увагу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дорослих</a:t>
            </a:r>
            <a:r>
              <a:rPr lang="ru-RU" sz="2000" dirty="0"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 err="1">
                <a:latin typeface="Arial Narrow" panose="020B0606020202030204" pitchFamily="34" charset="0"/>
              </a:rPr>
              <a:t>Стався</a:t>
            </a:r>
            <a:r>
              <a:rPr lang="ru-RU" sz="2000" dirty="0">
                <a:latin typeface="Arial Narrow" panose="020B0606020202030204" pitchFamily="34" charset="0"/>
              </a:rPr>
              <a:t> до </a:t>
            </a:r>
            <a:r>
              <a:rPr lang="ru-RU" sz="2000" dirty="0" err="1">
                <a:latin typeface="Arial Narrow" panose="020B0606020202030204" pitchFamily="34" charset="0"/>
              </a:rPr>
              <a:t>інших</a:t>
            </a:r>
            <a:r>
              <a:rPr lang="ru-RU" sz="2000" dirty="0">
                <a:latin typeface="Arial Narrow" panose="020B0606020202030204" pitchFamily="34" charset="0"/>
              </a:rPr>
              <a:t> так, як </a:t>
            </a:r>
            <a:r>
              <a:rPr lang="ru-RU" sz="2000" dirty="0" err="1">
                <a:latin typeface="Arial Narrow" panose="020B0606020202030204" pitchFamily="34" charset="0"/>
              </a:rPr>
              <a:t>хочеш</a:t>
            </a:r>
            <a:r>
              <a:rPr lang="ru-RU" sz="2000" dirty="0">
                <a:latin typeface="Arial Narrow" panose="020B0606020202030204" pitchFamily="34" charset="0"/>
              </a:rPr>
              <a:t>, </a:t>
            </a:r>
            <a:r>
              <a:rPr lang="ru-RU" sz="2000" dirty="0" err="1">
                <a:latin typeface="Arial Narrow" panose="020B0606020202030204" pitchFamily="34" charset="0"/>
              </a:rPr>
              <a:t>щоб</a:t>
            </a:r>
            <a:r>
              <a:rPr lang="ru-RU" sz="2000" dirty="0">
                <a:latin typeface="Arial Narrow" panose="020B0606020202030204" pitchFamily="34" charset="0"/>
              </a:rPr>
              <a:t> вони </a:t>
            </a:r>
            <a:r>
              <a:rPr lang="ru-RU" sz="2000" dirty="0" err="1">
                <a:latin typeface="Arial Narrow" panose="020B0606020202030204" pitchFamily="34" charset="0"/>
              </a:rPr>
              <a:t>ставилися</a:t>
            </a:r>
            <a:r>
              <a:rPr lang="ru-RU" sz="2000" dirty="0">
                <a:latin typeface="Arial Narrow" panose="020B0606020202030204" pitchFamily="34" charset="0"/>
              </a:rPr>
              <a:t> до тебе.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dirty="0">
                <a:latin typeface="Arial Narrow" panose="020B0606020202030204" pitchFamily="34" charset="0"/>
              </a:rPr>
              <a:t>Є </a:t>
            </a:r>
            <a:r>
              <a:rPr lang="ru-RU" sz="2000" dirty="0" err="1">
                <a:latin typeface="Arial Narrow" panose="020B0606020202030204" pitchFamily="34" charset="0"/>
              </a:rPr>
              <a:t>питання</a:t>
            </a:r>
            <a:r>
              <a:rPr lang="ru-RU" sz="2000" dirty="0">
                <a:latin typeface="Arial Narrow" panose="020B0606020202030204" pitchFamily="34" charset="0"/>
              </a:rPr>
              <a:t> – </a:t>
            </a:r>
            <a:r>
              <a:rPr lang="ru-RU" sz="2000" dirty="0" err="1">
                <a:latin typeface="Arial Narrow" panose="020B0606020202030204" pitchFamily="34" charset="0"/>
              </a:rPr>
              <a:t>телефонуй</a:t>
            </a:r>
            <a:r>
              <a:rPr lang="ru-RU" sz="2000" dirty="0">
                <a:latin typeface="Arial Narrow" panose="020B0606020202030204" pitchFamily="34" charset="0"/>
              </a:rPr>
              <a:t> на </a:t>
            </a:r>
            <a:r>
              <a:rPr lang="ru-RU" sz="2000" dirty="0" err="1">
                <a:latin typeface="Arial Narrow" panose="020B0606020202030204" pitchFamily="34" charset="0"/>
              </a:rPr>
              <a:t>Національну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дитячу</a:t>
            </a:r>
            <a:r>
              <a:rPr lang="ru-RU" sz="2000" dirty="0">
                <a:latin typeface="Arial Narrow" panose="020B0606020202030204" pitchFamily="34" charset="0"/>
              </a:rPr>
              <a:t> «</a:t>
            </a:r>
            <a:r>
              <a:rPr lang="ru-RU" sz="2000" dirty="0" err="1">
                <a:latin typeface="Arial Narrow" panose="020B0606020202030204" pitchFamily="34" charset="0"/>
              </a:rPr>
              <a:t>гарячу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лінію</a:t>
            </a:r>
            <a:r>
              <a:rPr lang="ru-RU" sz="2000" dirty="0">
                <a:latin typeface="Arial Narrow" panose="020B0606020202030204" pitchFamily="34" charset="0"/>
              </a:rPr>
              <a:t>» : 0 800 500 225 </a:t>
            </a:r>
            <a:r>
              <a:rPr lang="ru-RU" sz="2000" dirty="0" err="1">
                <a:latin typeface="Arial Narrow" panose="020B0606020202030204" pitchFamily="34" charset="0"/>
              </a:rPr>
              <a:t>або</a:t>
            </a:r>
            <a:r>
              <a:rPr lang="ru-RU" sz="2000" dirty="0">
                <a:latin typeface="Arial Narrow" panose="020B0606020202030204" pitchFamily="34" charset="0"/>
              </a:rPr>
              <a:t> 772.</a:t>
            </a:r>
          </a:p>
        </p:txBody>
      </p:sp>
    </p:spTree>
    <p:extLst>
      <p:ext uri="{BB962C8B-B14F-4D97-AF65-F5344CB8AC3E}">
        <p14:creationId xmlns:p14="http://schemas.microsoft.com/office/powerpoint/2010/main" val="77708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Arial Black" panose="020B0A04020102020204" pitchFamily="34" charset="0"/>
              </a:rPr>
              <a:t>Висновок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000" y="1388818"/>
            <a:ext cx="1035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>
                <a:latin typeface="Arial Narrow" panose="020B0606020202030204" pitchFamily="34" charset="0"/>
              </a:rPr>
              <a:t>Наслідки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булінгу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можуть</a:t>
            </a:r>
            <a:r>
              <a:rPr lang="ru-RU" sz="2000" b="1" dirty="0">
                <a:latin typeface="Arial Narrow" panose="020B0606020202030204" pitchFamily="34" charset="0"/>
              </a:rPr>
              <a:t> бути </a:t>
            </a:r>
            <a:r>
              <a:rPr lang="ru-RU" sz="2000" b="1" dirty="0" err="1">
                <a:latin typeface="Arial Narrow" panose="020B0606020202030204" pitchFamily="34" charset="0"/>
              </a:rPr>
              <a:t>різноманітні</a:t>
            </a:r>
            <a:r>
              <a:rPr lang="ru-RU" sz="2000" b="1" dirty="0">
                <a:latin typeface="Arial Narrow" panose="020B0606020202030204" pitchFamily="34" charset="0"/>
              </a:rPr>
              <a:t>. </a:t>
            </a:r>
            <a:r>
              <a:rPr lang="ru-RU" sz="2000" b="1" dirty="0" err="1">
                <a:latin typeface="Arial Narrow" panose="020B0606020202030204" pitchFamily="34" charset="0"/>
              </a:rPr>
              <a:t>Їх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жертви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зазнають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чимало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страждань</a:t>
            </a:r>
            <a:r>
              <a:rPr lang="ru-RU" sz="2000" b="1" dirty="0">
                <a:latin typeface="Arial Narrow" panose="020B0606020202030204" pitchFamily="34" charset="0"/>
              </a:rPr>
              <a:t>. </a:t>
            </a:r>
            <a:r>
              <a:rPr lang="ru-RU" sz="2000" b="1" dirty="0" err="1">
                <a:latin typeface="Arial Narrow" panose="020B0606020202030204" pitchFamily="34" charset="0"/>
              </a:rPr>
              <a:t>Це</a:t>
            </a:r>
            <a:r>
              <a:rPr lang="ru-RU" sz="2000" b="1" dirty="0">
                <a:latin typeface="Arial Narrow" panose="020B0606020202030204" pitchFamily="34" charset="0"/>
              </a:rPr>
              <a:t> і </a:t>
            </a:r>
            <a:r>
              <a:rPr lang="ru-RU" sz="2000" b="1" dirty="0" err="1">
                <a:latin typeface="Arial Narrow" panose="020B0606020202030204" pitchFamily="34" charset="0"/>
              </a:rPr>
              <a:t>зниження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самооцінки</a:t>
            </a:r>
            <a:r>
              <a:rPr lang="ru-RU" sz="2000" b="1" dirty="0">
                <a:latin typeface="Arial Narrow" panose="020B0606020202030204" pitchFamily="34" charset="0"/>
              </a:rPr>
              <a:t>, </a:t>
            </a:r>
            <a:r>
              <a:rPr lang="ru-RU" sz="2000" b="1" dirty="0" err="1">
                <a:latin typeface="Arial Narrow" panose="020B0606020202030204" pitchFamily="34" charset="0"/>
              </a:rPr>
              <a:t>поганий</a:t>
            </a:r>
            <a:r>
              <a:rPr lang="ru-RU" sz="2000" b="1" dirty="0">
                <a:latin typeface="Arial Narrow" panose="020B0606020202030204" pitchFamily="34" charset="0"/>
              </a:rPr>
              <a:t> сон та </a:t>
            </a:r>
            <a:r>
              <a:rPr lang="ru-RU" sz="2000" b="1" dirty="0" err="1">
                <a:latin typeface="Arial Narrow" panose="020B0606020202030204" pitchFamily="34" charset="0"/>
              </a:rPr>
              <a:t>апетит</a:t>
            </a:r>
            <a:r>
              <a:rPr lang="ru-RU" sz="2000" b="1" dirty="0">
                <a:latin typeface="Arial Narrow" panose="020B0606020202030204" pitchFamily="34" charset="0"/>
              </a:rPr>
              <a:t>, </a:t>
            </a:r>
            <a:r>
              <a:rPr lang="ru-RU" sz="2000" b="1" dirty="0" err="1">
                <a:latin typeface="Arial Narrow" panose="020B0606020202030204" pitchFamily="34" charset="0"/>
              </a:rPr>
              <a:t>тривожність</a:t>
            </a:r>
            <a:r>
              <a:rPr lang="ru-RU" sz="2000" b="1" dirty="0">
                <a:latin typeface="Arial Narrow" panose="020B0606020202030204" pitchFamily="34" charset="0"/>
              </a:rPr>
              <a:t>, </a:t>
            </a:r>
            <a:r>
              <a:rPr lang="ru-RU" sz="2000" b="1" dirty="0" err="1">
                <a:latin typeface="Arial Narrow" panose="020B0606020202030204" pitchFamily="34" charset="0"/>
              </a:rPr>
              <a:t>вживання</a:t>
            </a:r>
            <a:r>
              <a:rPr lang="ru-RU" sz="2000" b="1" dirty="0">
                <a:latin typeface="Arial Narrow" panose="020B0606020202030204" pitchFamily="34" charset="0"/>
              </a:rPr>
              <a:t> алкоголю, </a:t>
            </a:r>
            <a:r>
              <a:rPr lang="ru-RU" sz="2000" b="1" dirty="0" err="1">
                <a:latin typeface="Arial Narrow" panose="020B0606020202030204" pitchFamily="34" charset="0"/>
              </a:rPr>
              <a:t>паління</a:t>
            </a:r>
            <a:r>
              <a:rPr lang="ru-RU" sz="2000" b="1" dirty="0">
                <a:latin typeface="Arial Narrow" panose="020B0606020202030204" pitchFamily="34" charset="0"/>
              </a:rPr>
              <a:t>, думки про </a:t>
            </a:r>
            <a:r>
              <a:rPr lang="ru-RU" sz="2000" b="1" dirty="0" err="1">
                <a:latin typeface="Arial Narrow" panose="020B0606020202030204" pitchFamily="34" charset="0"/>
              </a:rPr>
              <a:t>самогубство</a:t>
            </a:r>
            <a:r>
              <a:rPr lang="ru-RU" sz="2000" b="1" dirty="0">
                <a:latin typeface="Arial Narrow" panose="020B0606020202030204" pitchFamily="34" charset="0"/>
              </a:rPr>
              <a:t> та </a:t>
            </a:r>
            <a:r>
              <a:rPr lang="ru-RU" sz="2000" b="1" dirty="0" err="1">
                <a:latin typeface="Arial Narrow" panose="020B0606020202030204" pitchFamily="34" charset="0"/>
              </a:rPr>
              <a:t>інші</a:t>
            </a:r>
            <a:r>
              <a:rPr lang="ru-RU" sz="2000" b="1" dirty="0">
                <a:latin typeface="Arial Narrow" panose="020B0606020202030204" pitchFamily="34" charset="0"/>
              </a:rPr>
              <a:t>.</a:t>
            </a:r>
          </a:p>
          <a:p>
            <a:pPr algn="ctr"/>
            <a:endParaRPr lang="ru-RU" sz="2000" b="1" dirty="0">
              <a:latin typeface="Arial Narrow" panose="020B0606020202030204" pitchFamily="34" charset="0"/>
            </a:endParaRPr>
          </a:p>
          <a:p>
            <a:pPr algn="ctr"/>
            <a:r>
              <a:rPr lang="ru-RU" sz="2000" b="1" dirty="0" err="1">
                <a:latin typeface="Arial Narrow" panose="020B0606020202030204" pitchFamily="34" charset="0"/>
              </a:rPr>
              <a:t>Отже</a:t>
            </a:r>
            <a:r>
              <a:rPr lang="ru-RU" sz="2000" b="1" dirty="0">
                <a:latin typeface="Arial Narrow" panose="020B0606020202030204" pitchFamily="34" charset="0"/>
              </a:rPr>
              <a:t>, як </a:t>
            </a:r>
            <a:r>
              <a:rPr lang="ru-RU" sz="2000" b="1" dirty="0" err="1">
                <a:latin typeface="Arial Narrow" panose="020B0606020202030204" pitchFamily="34" charset="0"/>
              </a:rPr>
              <a:t>бачимо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явище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булінгу</a:t>
            </a:r>
            <a:r>
              <a:rPr lang="ru-RU" sz="2000" b="1" dirty="0">
                <a:latin typeface="Arial Narrow" panose="020B0606020202030204" pitchFamily="34" charset="0"/>
              </a:rPr>
              <a:t> є </a:t>
            </a:r>
            <a:r>
              <a:rPr lang="ru-RU" sz="2000" b="1" dirty="0" err="1">
                <a:latin typeface="Arial Narrow" panose="020B0606020202030204" pitchFamily="34" charset="0"/>
              </a:rPr>
              <a:t>поширеним</a:t>
            </a:r>
            <a:r>
              <a:rPr lang="ru-RU" sz="2000" b="1" dirty="0">
                <a:latin typeface="Arial Narrow" panose="020B0606020202030204" pitchFamily="34" charset="0"/>
              </a:rPr>
              <a:t>, але в наших силах </a:t>
            </a:r>
            <a:r>
              <a:rPr lang="ru-RU" sz="2000" b="1" dirty="0" err="1">
                <a:latin typeface="Arial Narrow" panose="020B0606020202030204" pitchFamily="34" charset="0"/>
              </a:rPr>
              <a:t>його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зупинити</a:t>
            </a:r>
            <a:r>
              <a:rPr lang="ru-RU" sz="2000" b="1" dirty="0">
                <a:latin typeface="Arial Narrow" panose="020B0606020202030204" pitchFamily="34" charset="0"/>
              </a:rPr>
              <a:t> і не </a:t>
            </a:r>
            <a:r>
              <a:rPr lang="ru-RU" sz="2000" b="1" dirty="0" err="1">
                <a:latin typeface="Arial Narrow" panose="020B0606020202030204" pitchFamily="34" charset="0"/>
              </a:rPr>
              <a:t>лишатися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осторонь</a:t>
            </a:r>
            <a:r>
              <a:rPr lang="ru-RU" sz="2000" b="1" dirty="0">
                <a:latin typeface="Arial Narrow" panose="020B0606020202030204" pitchFamily="34" charset="0"/>
              </a:rPr>
              <a:t>. </a:t>
            </a:r>
            <a:r>
              <a:rPr lang="ru-RU" sz="2000" b="1" dirty="0" err="1">
                <a:latin typeface="Arial Narrow" panose="020B0606020202030204" pitchFamily="34" charset="0"/>
              </a:rPr>
              <a:t>Адже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слід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пам’ятати</a:t>
            </a:r>
            <a:r>
              <a:rPr lang="ru-RU" sz="2000" b="1" dirty="0">
                <a:latin typeface="Arial Narrow" panose="020B0606020202030204" pitchFamily="34" charset="0"/>
              </a:rPr>
              <a:t>, </a:t>
            </a:r>
            <a:r>
              <a:rPr lang="ru-RU" sz="2000" b="1" dirty="0" err="1">
                <a:latin typeface="Arial Narrow" panose="020B0606020202030204" pitchFamily="34" charset="0"/>
              </a:rPr>
              <a:t>що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сьогодні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ти</a:t>
            </a:r>
            <a:r>
              <a:rPr lang="ru-RU" sz="2000" b="1" dirty="0">
                <a:latin typeface="Arial Narrow" panose="020B0606020202030204" pitchFamily="34" charset="0"/>
              </a:rPr>
              <a:t> – </a:t>
            </a:r>
            <a:r>
              <a:rPr lang="ru-RU" sz="2000" b="1" dirty="0" err="1">
                <a:latin typeface="Arial Narrow" panose="020B0606020202030204" pitchFamily="34" charset="0"/>
              </a:rPr>
              <a:t>спостерігач</a:t>
            </a:r>
            <a:r>
              <a:rPr lang="ru-RU" sz="2000" b="1" dirty="0">
                <a:latin typeface="Arial Narrow" panose="020B0606020202030204" pitchFamily="34" charset="0"/>
              </a:rPr>
              <a:t>, а завтра — жертва.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1001" y="3422022"/>
            <a:ext cx="5625000" cy="3091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83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Arial Black" panose="020B0A04020102020204" pitchFamily="34" charset="0"/>
              </a:rPr>
              <a:t>Рекомендації риторичної практики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5409" y="1871252"/>
            <a:ext cx="445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sz="2400" dirty="0" smtClean="0"/>
              <a:t>Робота з аудиторією;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400" dirty="0" smtClean="0"/>
              <a:t>Закріплення нової інформації;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400" dirty="0" smtClean="0"/>
              <a:t>Демонстрація набутого досвіду.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6000" y="1842992"/>
            <a:ext cx="7239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44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D7062D2-87BA-47CB-AA8D-848BE686EE02}"/>
              </a:ext>
            </a:extLst>
          </p:cNvPr>
          <p:cNvSpPr txBox="1"/>
          <p:nvPr/>
        </p:nvSpPr>
        <p:spPr>
          <a:xfrm>
            <a:off x="3372000" y="3114000"/>
            <a:ext cx="580800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6600" dirty="0" smtClean="0">
                <a:solidFill>
                  <a:schemeClr val="accent2"/>
                </a:solidFill>
              </a:rPr>
              <a:t>Дякую за увагу!</a:t>
            </a:r>
            <a:endParaRPr lang="ru-RU" sz="6600" dirty="0">
              <a:solidFill>
                <a:schemeClr val="accent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4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C60F4178-6426-4622-9522-43826F96CF54}"/>
              </a:ext>
            </a:extLst>
          </p:cNvPr>
          <p:cNvSpPr txBox="1"/>
          <p:nvPr/>
        </p:nvSpPr>
        <p:spPr>
          <a:xfrm>
            <a:off x="4247935" y="3061911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180843-7FBF-4691-B34B-59512CE3A474}"/>
              </a:ext>
            </a:extLst>
          </p:cNvPr>
          <p:cNvSpPr txBox="1"/>
          <p:nvPr/>
        </p:nvSpPr>
        <p:spPr>
          <a:xfrm>
            <a:off x="7175375" y="256816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8FD914-AE6F-463C-A045-02FFA962142E}"/>
              </a:ext>
            </a:extLst>
          </p:cNvPr>
          <p:cNvSpPr txBox="1"/>
          <p:nvPr/>
        </p:nvSpPr>
        <p:spPr>
          <a:xfrm>
            <a:off x="10102134" y="2073168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2025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D60C65D1-41FA-4A55-AD14-C385D923D5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667100" y="4236252"/>
            <a:ext cx="432000" cy="43200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AC3C22AE-6121-49D1-9BD1-B3E87BC97B4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3688846" y="3732626"/>
            <a:ext cx="432000" cy="432000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AB38B191-52F0-4D55-8A06-7DFBCE2E6BB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9525143" y="2769750"/>
            <a:ext cx="396000" cy="3960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4417080-A692-44A8-B1BB-FAA635371D19}"/>
              </a:ext>
            </a:extLst>
          </p:cNvPr>
          <p:cNvSpPr txBox="1"/>
          <p:nvPr/>
        </p:nvSpPr>
        <p:spPr>
          <a:xfrm>
            <a:off x="1323616" y="360081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0883D-ACBF-462A-8056-050E3BA47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>
                <a:latin typeface="Arial Black" panose="020B0A04020102020204" pitchFamily="34" charset="0"/>
              </a:rPr>
              <a:t>«Що таке </a:t>
            </a:r>
            <a:r>
              <a:rPr lang="uk-UA" sz="2800" dirty="0" err="1" smtClean="0">
                <a:latin typeface="Arial Black" panose="020B0A04020102020204" pitchFamily="34" charset="0"/>
              </a:rPr>
              <a:t>булінг</a:t>
            </a:r>
            <a:r>
              <a:rPr lang="en-US" sz="2800" dirty="0" smtClean="0">
                <a:latin typeface="Arial Black" panose="020B0A04020102020204" pitchFamily="34" charset="0"/>
              </a:rPr>
              <a:t>? </a:t>
            </a:r>
            <a:r>
              <a:rPr lang="uk-UA" sz="2800" dirty="0" smtClean="0">
                <a:latin typeface="Arial Black" panose="020B0A04020102020204" pitchFamily="34" charset="0"/>
              </a:rPr>
              <a:t>Профілактика </a:t>
            </a:r>
            <a:r>
              <a:rPr lang="uk-UA" sz="2800" dirty="0" err="1" smtClean="0">
                <a:latin typeface="Arial Black" panose="020B0A04020102020204" pitchFamily="34" charset="0"/>
              </a:rPr>
              <a:t>булінгу</a:t>
            </a:r>
            <a:r>
              <a:rPr lang="uk-UA" sz="2800" dirty="0" smtClean="0">
                <a:latin typeface="Arial Black" panose="020B0A04020102020204" pitchFamily="34" charset="0"/>
              </a:rPr>
              <a:t> в учнівському середовищі»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08478" y="1388818"/>
            <a:ext cx="8981148" cy="506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65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C60F4178-6426-4622-9522-43826F96CF54}"/>
              </a:ext>
            </a:extLst>
          </p:cNvPr>
          <p:cNvSpPr txBox="1"/>
          <p:nvPr/>
        </p:nvSpPr>
        <p:spPr>
          <a:xfrm>
            <a:off x="4247935" y="3061911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180843-7FBF-4691-B34B-59512CE3A474}"/>
              </a:ext>
            </a:extLst>
          </p:cNvPr>
          <p:cNvSpPr txBox="1"/>
          <p:nvPr/>
        </p:nvSpPr>
        <p:spPr>
          <a:xfrm>
            <a:off x="7175375" y="256816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8FD914-AE6F-463C-A045-02FFA962142E}"/>
              </a:ext>
            </a:extLst>
          </p:cNvPr>
          <p:cNvSpPr txBox="1"/>
          <p:nvPr/>
        </p:nvSpPr>
        <p:spPr>
          <a:xfrm>
            <a:off x="10102134" y="2073168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2025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D60C65D1-41FA-4A55-AD14-C385D923D5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667100" y="4236252"/>
            <a:ext cx="432000" cy="43200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AC3C22AE-6121-49D1-9BD1-B3E87BC97B4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3688846" y="3732626"/>
            <a:ext cx="432000" cy="432000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AB38B191-52F0-4D55-8A06-7DFBCE2E6BB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9525143" y="2769750"/>
            <a:ext cx="396000" cy="3960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4417080-A692-44A8-B1BB-FAA635371D19}"/>
              </a:ext>
            </a:extLst>
          </p:cNvPr>
          <p:cNvSpPr txBox="1"/>
          <p:nvPr/>
        </p:nvSpPr>
        <p:spPr>
          <a:xfrm>
            <a:off x="1323616" y="360081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0883D-ACBF-462A-8056-050E3BA47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00" y="63255"/>
            <a:ext cx="10342800" cy="1520745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latin typeface="Arial Black" panose="020B0A04020102020204" pitchFamily="34" charset="0"/>
              </a:rPr>
              <a:t>Форма вираження риторичної практики: </a:t>
            </a:r>
            <a:r>
              <a:rPr lang="uk-UA" sz="3600" dirty="0" smtClean="0">
                <a:latin typeface="Arial Narrow" panose="020B0606020202030204" pitchFamily="34" charset="0"/>
              </a:rPr>
              <a:t>тренінг для вчителів середньої школи</a:t>
            </a:r>
            <a:endParaRPr lang="ru-RU" sz="3600" dirty="0">
              <a:latin typeface="Arial Narrow" panose="020B060602020203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08225" y="1344087"/>
            <a:ext cx="7816918" cy="520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491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C60F4178-6426-4622-9522-43826F96CF54}"/>
              </a:ext>
            </a:extLst>
          </p:cNvPr>
          <p:cNvSpPr txBox="1"/>
          <p:nvPr/>
        </p:nvSpPr>
        <p:spPr>
          <a:xfrm>
            <a:off x="4247935" y="3061911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180843-7FBF-4691-B34B-59512CE3A474}"/>
              </a:ext>
            </a:extLst>
          </p:cNvPr>
          <p:cNvSpPr txBox="1"/>
          <p:nvPr/>
        </p:nvSpPr>
        <p:spPr>
          <a:xfrm>
            <a:off x="7175375" y="256816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8FD914-AE6F-463C-A045-02FFA962142E}"/>
              </a:ext>
            </a:extLst>
          </p:cNvPr>
          <p:cNvSpPr txBox="1"/>
          <p:nvPr/>
        </p:nvSpPr>
        <p:spPr>
          <a:xfrm>
            <a:off x="10102134" y="2073168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2025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D60C65D1-41FA-4A55-AD14-C385D923D5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667100" y="4236252"/>
            <a:ext cx="432000" cy="43200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AC3C22AE-6121-49D1-9BD1-B3E87BC97B4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3688846" y="3732626"/>
            <a:ext cx="432000" cy="432000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AB38B191-52F0-4D55-8A06-7DFBCE2E6BB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9525143" y="2769750"/>
            <a:ext cx="396000" cy="3960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4417080-A692-44A8-B1BB-FAA635371D19}"/>
              </a:ext>
            </a:extLst>
          </p:cNvPr>
          <p:cNvSpPr txBox="1"/>
          <p:nvPr/>
        </p:nvSpPr>
        <p:spPr>
          <a:xfrm>
            <a:off x="1323616" y="360081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0883D-ACBF-462A-8056-050E3BA47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Arial Black" panose="020B0A04020102020204" pitchFamily="34" charset="0"/>
              </a:rPr>
              <a:t>Цільова аудиторія:</a:t>
            </a:r>
            <a:br>
              <a:rPr lang="uk-UA" sz="3200" dirty="0" smtClean="0">
                <a:latin typeface="Arial Black" panose="020B0A04020102020204" pitchFamily="34" charset="0"/>
              </a:rPr>
            </a:br>
            <a:r>
              <a:rPr lang="uk-UA" sz="3200" b="0" dirty="0" smtClean="0">
                <a:latin typeface="Arial Narrow" panose="020B0606020202030204" pitchFamily="34" charset="0"/>
              </a:rPr>
              <a:t>вчителі закладів середньої освіти</a:t>
            </a:r>
            <a:endParaRPr lang="ru-RU" sz="3200" b="0" dirty="0">
              <a:latin typeface="Arial Narrow" panose="020B060602020203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5346" y="1431000"/>
            <a:ext cx="6939000" cy="34695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71000" y="3406325"/>
            <a:ext cx="5244099" cy="307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93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C60F4178-6426-4622-9522-43826F96CF54}"/>
              </a:ext>
            </a:extLst>
          </p:cNvPr>
          <p:cNvSpPr txBox="1"/>
          <p:nvPr/>
        </p:nvSpPr>
        <p:spPr>
          <a:xfrm>
            <a:off x="4247935" y="3061911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180843-7FBF-4691-B34B-59512CE3A474}"/>
              </a:ext>
            </a:extLst>
          </p:cNvPr>
          <p:cNvSpPr txBox="1"/>
          <p:nvPr/>
        </p:nvSpPr>
        <p:spPr>
          <a:xfrm>
            <a:off x="7175375" y="256816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8FD914-AE6F-463C-A045-02FFA962142E}"/>
              </a:ext>
            </a:extLst>
          </p:cNvPr>
          <p:cNvSpPr txBox="1"/>
          <p:nvPr/>
        </p:nvSpPr>
        <p:spPr>
          <a:xfrm>
            <a:off x="10102134" y="2073168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2025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D60C65D1-41FA-4A55-AD14-C385D923D5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667100" y="4236252"/>
            <a:ext cx="432000" cy="43200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AC3C22AE-6121-49D1-9BD1-B3E87BC97B4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3688846" y="3732626"/>
            <a:ext cx="432000" cy="432000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AB38B191-52F0-4D55-8A06-7DFBCE2E6BB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9525143" y="2769750"/>
            <a:ext cx="396000" cy="3960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4417080-A692-44A8-B1BB-FAA635371D19}"/>
              </a:ext>
            </a:extLst>
          </p:cNvPr>
          <p:cNvSpPr txBox="1"/>
          <p:nvPr/>
        </p:nvSpPr>
        <p:spPr>
          <a:xfrm>
            <a:off x="1323616" y="360081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0883D-ACBF-462A-8056-050E3BA47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Arial Black" panose="020B0A04020102020204" pitchFamily="34" charset="0"/>
              </a:rPr>
              <a:t>Види навчальних матеріалів: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5326" y="2499054"/>
            <a:ext cx="504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b="1" dirty="0" smtClean="0">
                <a:latin typeface="Arial Narrow" panose="020B0606020202030204" pitchFamily="34" charset="0"/>
              </a:rPr>
              <a:t>Використання мультимедіа: презентація, схеми, таблиці.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b="1" dirty="0" smtClean="0">
                <a:latin typeface="Arial Narrow" panose="020B0606020202030204" pitchFamily="34" charset="0"/>
              </a:rPr>
              <a:t>Картки з поняттями.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b="1" dirty="0" smtClean="0">
                <a:latin typeface="Arial Narrow" panose="020B0606020202030204" pitchFamily="34" charset="0"/>
              </a:rPr>
              <a:t>Картки з завданнями (опрацювати запропоновану історію</a:t>
            </a:r>
            <a:r>
              <a:rPr lang="en-US" sz="2000" b="1" dirty="0" smtClean="0">
                <a:latin typeface="Arial Narrow" panose="020B060602020203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b="1" dirty="0" smtClean="0">
                <a:latin typeface="Arial Narrow" panose="020B0606020202030204" pitchFamily="34" charset="0"/>
              </a:rPr>
              <a:t>Таблиця- «Правила роботи на тренінгу»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34000" y="2225642"/>
            <a:ext cx="68580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72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C60F4178-6426-4622-9522-43826F96CF54}"/>
              </a:ext>
            </a:extLst>
          </p:cNvPr>
          <p:cNvSpPr txBox="1"/>
          <p:nvPr/>
        </p:nvSpPr>
        <p:spPr>
          <a:xfrm>
            <a:off x="4247935" y="3061911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180843-7FBF-4691-B34B-59512CE3A474}"/>
              </a:ext>
            </a:extLst>
          </p:cNvPr>
          <p:cNvSpPr txBox="1"/>
          <p:nvPr/>
        </p:nvSpPr>
        <p:spPr>
          <a:xfrm>
            <a:off x="7175375" y="256816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8FD914-AE6F-463C-A045-02FFA962142E}"/>
              </a:ext>
            </a:extLst>
          </p:cNvPr>
          <p:cNvSpPr txBox="1"/>
          <p:nvPr/>
        </p:nvSpPr>
        <p:spPr>
          <a:xfrm>
            <a:off x="10102134" y="2073168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2025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D60C65D1-41FA-4A55-AD14-C385D923D5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667100" y="4236252"/>
            <a:ext cx="432000" cy="43200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AC3C22AE-6121-49D1-9BD1-B3E87BC97B4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3688846" y="3732626"/>
            <a:ext cx="432000" cy="432000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AB38B191-52F0-4D55-8A06-7DFBCE2E6BB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9525143" y="2769750"/>
            <a:ext cx="396000" cy="3960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4417080-A692-44A8-B1BB-FAA635371D19}"/>
              </a:ext>
            </a:extLst>
          </p:cNvPr>
          <p:cNvSpPr txBox="1"/>
          <p:nvPr/>
        </p:nvSpPr>
        <p:spPr>
          <a:xfrm>
            <a:off x="1323616" y="360081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2010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0883D-ACBF-462A-8056-050E3BA47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Arial Black" panose="020B0A04020102020204" pitchFamily="34" charset="0"/>
              </a:rPr>
              <a:t>Мета та завдання: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98149" y="2326403"/>
            <a:ext cx="639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2000" b="1" dirty="0" err="1" smtClean="0">
                <a:latin typeface="Arial Narrow" panose="020B0606020202030204" pitchFamily="34" charset="0"/>
              </a:rPr>
              <a:t>Ознайомити</a:t>
            </a:r>
            <a:r>
              <a:rPr lang="ru-RU" sz="2000" b="1" dirty="0" smtClean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педагогів</a:t>
            </a:r>
            <a:r>
              <a:rPr lang="ru-RU" sz="2000" b="1" dirty="0">
                <a:latin typeface="Arial Narrow" panose="020B0606020202030204" pitchFamily="34" charset="0"/>
              </a:rPr>
              <a:t> з </a:t>
            </a:r>
            <a:r>
              <a:rPr lang="ru-RU" sz="2000" b="1" dirty="0" err="1">
                <a:latin typeface="Arial Narrow" panose="020B0606020202030204" pitchFamily="34" charset="0"/>
              </a:rPr>
              <a:t>поняттям</a:t>
            </a:r>
            <a:r>
              <a:rPr lang="ru-RU" sz="2000" b="1" dirty="0">
                <a:latin typeface="Arial Narrow" panose="020B0606020202030204" pitchFamily="34" charset="0"/>
              </a:rPr>
              <a:t>, формами та структурою </a:t>
            </a:r>
            <a:r>
              <a:rPr lang="ru-RU" sz="2000" b="1" dirty="0" err="1" smtClean="0">
                <a:latin typeface="Arial Narrow" panose="020B0606020202030204" pitchFamily="34" charset="0"/>
              </a:rPr>
              <a:t>булінгу</a:t>
            </a:r>
            <a:r>
              <a:rPr lang="ru-RU" sz="2000" b="1" dirty="0" smtClean="0"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b="1" dirty="0" err="1" smtClean="0">
                <a:latin typeface="Arial Narrow" panose="020B0606020202030204" pitchFamily="34" charset="0"/>
              </a:rPr>
              <a:t>Розвивати</a:t>
            </a:r>
            <a:r>
              <a:rPr lang="ru-RU" sz="2000" b="1" dirty="0" smtClean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вміння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пошуку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шляхів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виходу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зі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складної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 smtClean="0">
                <a:latin typeface="Arial Narrow" panose="020B0606020202030204" pitchFamily="34" charset="0"/>
              </a:rPr>
              <a:t>ситуації</a:t>
            </a:r>
            <a:r>
              <a:rPr lang="ru-RU" sz="2000" b="1" dirty="0" smtClean="0"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b="1" dirty="0" err="1" smtClean="0">
                <a:latin typeface="Arial Narrow" panose="020B0606020202030204" pitchFamily="34" charset="0"/>
              </a:rPr>
              <a:t>Виховувати</a:t>
            </a:r>
            <a:r>
              <a:rPr lang="ru-RU" sz="2000" b="1" dirty="0" smtClean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почуття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емпатії</a:t>
            </a:r>
            <a:r>
              <a:rPr lang="ru-RU" sz="2000" b="1" dirty="0">
                <a:latin typeface="Arial Narrow" panose="020B0606020202030204" pitchFamily="34" charset="0"/>
              </a:rPr>
              <a:t> та </a:t>
            </a:r>
            <a:r>
              <a:rPr lang="ru-RU" sz="2000" b="1" dirty="0" err="1">
                <a:latin typeface="Arial Narrow" panose="020B0606020202030204" pitchFamily="34" charset="0"/>
              </a:rPr>
              <a:t>переживання</a:t>
            </a:r>
            <a:r>
              <a:rPr lang="ru-RU" sz="2000" b="1" dirty="0">
                <a:latin typeface="Arial Narrow" panose="020B0606020202030204" pitchFamily="34" charset="0"/>
              </a:rPr>
              <a:t> до </a:t>
            </a:r>
            <a:r>
              <a:rPr lang="ru-RU" sz="2000" b="1" dirty="0" err="1">
                <a:latin typeface="Arial Narrow" panose="020B0606020202030204" pitchFamily="34" charset="0"/>
              </a:rPr>
              <a:t>дитини</a:t>
            </a:r>
            <a:r>
              <a:rPr lang="ru-RU" sz="2000" b="1" dirty="0">
                <a:latin typeface="Arial Narrow" panose="020B0606020202030204" pitchFamily="34" charset="0"/>
              </a:rPr>
              <a:t>, яка </a:t>
            </a:r>
            <a:r>
              <a:rPr lang="ru-RU" sz="2000" b="1" dirty="0" err="1">
                <a:latin typeface="Arial Narrow" panose="020B0606020202030204" pitchFamily="34" charset="0"/>
              </a:rPr>
              <a:t>зазнає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 smtClean="0">
                <a:latin typeface="Arial Narrow" panose="020B0606020202030204" pitchFamily="34" charset="0"/>
              </a:rPr>
              <a:t>насильства</a:t>
            </a:r>
            <a:r>
              <a:rPr lang="ru-RU" sz="2000" b="1" dirty="0" smtClean="0"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b="1" dirty="0" err="1" smtClean="0">
                <a:latin typeface="Arial Narrow" panose="020B0606020202030204" pitchFamily="34" charset="0"/>
              </a:rPr>
              <a:t>Формувати</a:t>
            </a:r>
            <a:r>
              <a:rPr lang="ru-RU" sz="2000" b="1" dirty="0" smtClean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навики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відповідальної</a:t>
            </a:r>
            <a:r>
              <a:rPr lang="ru-RU" sz="2000" b="1" dirty="0">
                <a:latin typeface="Arial Narrow" panose="020B0606020202030204" pitchFamily="34" charset="0"/>
              </a:rPr>
              <a:t> та </a:t>
            </a:r>
            <a:r>
              <a:rPr lang="ru-RU" sz="2000" b="1" dirty="0" err="1">
                <a:latin typeface="Arial Narrow" panose="020B0606020202030204" pitchFamily="34" charset="0"/>
              </a:rPr>
              <a:t>безпечної</a:t>
            </a:r>
            <a:r>
              <a:rPr lang="ru-RU" sz="2000" b="1" dirty="0"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latin typeface="Arial Narrow" panose="020B0606020202030204" pitchFamily="34" charset="0"/>
              </a:rPr>
              <a:t>поведінки</a:t>
            </a:r>
            <a:r>
              <a:rPr lang="ru-RU" sz="2000" b="1" dirty="0">
                <a:latin typeface="Arial Narrow" panose="020B060602020203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1000" y="2281119"/>
            <a:ext cx="5148591" cy="289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3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Arial Black" panose="020B0A04020102020204" pitchFamily="34" charset="0"/>
              </a:rPr>
              <a:t>Очікувані результати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394" y="1719000"/>
            <a:ext cx="6330000" cy="3560625"/>
          </a:xfrm>
          <a:prstGeom prst="rect">
            <a:avLst/>
          </a:prstGeom>
        </p:spPr>
      </p:pic>
      <p:sp>
        <p:nvSpPr>
          <p:cNvPr id="4" name="Стрелка вправо 3"/>
          <p:cNvSpPr/>
          <p:nvPr/>
        </p:nvSpPr>
        <p:spPr>
          <a:xfrm>
            <a:off x="6861000" y="1899000"/>
            <a:ext cx="1035000" cy="54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140597" y="1719000"/>
            <a:ext cx="360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latin typeface="Arial Narrow" panose="020B0606020202030204" pitchFamily="34" charset="0"/>
              </a:rPr>
              <a:t>Вироблення системи дій при виникненні </a:t>
            </a:r>
            <a:r>
              <a:rPr lang="uk-UA" b="1" dirty="0" err="1" smtClean="0">
                <a:latin typeface="Arial Narrow" panose="020B0606020202030204" pitchFamily="34" charset="0"/>
              </a:rPr>
              <a:t>булінгу</a:t>
            </a:r>
            <a:r>
              <a:rPr lang="uk-UA" b="1" dirty="0" smtClean="0">
                <a:latin typeface="Arial Narrow" panose="020B0606020202030204" pitchFamily="34" charset="0"/>
              </a:rPr>
              <a:t> у навчальному закладі  </a:t>
            </a:r>
            <a:endParaRPr lang="ru-RU" b="1" dirty="0">
              <a:latin typeface="Arial Narrow" panose="020B060602020203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6861000" y="2971087"/>
            <a:ext cx="1035000" cy="54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256000" y="2934000"/>
            <a:ext cx="34845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latin typeface="Arial Narrow" panose="020B0606020202030204" pitchFamily="34" charset="0"/>
              </a:rPr>
              <a:t>Удосконалення навиків ефективного спілкування та раціональної поведінки педагогів під час конфлікту</a:t>
            </a:r>
            <a:endParaRPr lang="ru-RU" b="1" dirty="0">
              <a:latin typeface="Arial Narrow" panose="020B060602020203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6861000" y="4419000"/>
            <a:ext cx="1035000" cy="585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256000" y="4419000"/>
            <a:ext cx="34845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latin typeface="Arial Narrow" panose="020B0606020202030204" pitchFamily="34" charset="0"/>
              </a:rPr>
              <a:t>Розширення інформації про явище- шкільного </a:t>
            </a:r>
            <a:r>
              <a:rPr lang="uk-UA" b="1" dirty="0" err="1" smtClean="0">
                <a:latin typeface="Arial Narrow" panose="020B0606020202030204" pitchFamily="34" charset="0"/>
              </a:rPr>
              <a:t>булінгу</a:t>
            </a:r>
            <a:r>
              <a:rPr lang="uk-UA" b="1" dirty="0" smtClean="0">
                <a:latin typeface="Arial Narrow" panose="020B0606020202030204" pitchFamily="34" charset="0"/>
              </a:rPr>
              <a:t> (саморозвиток педагогічних працівників)</a:t>
            </a:r>
            <a:endParaRPr lang="ru-RU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84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Arial Black" panose="020B0A04020102020204" pitchFamily="34" charset="0"/>
              </a:rPr>
              <a:t>Фрагменти риторичної практики: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000" y="1809000"/>
            <a:ext cx="11205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2C2F34"/>
                </a:solidFill>
                <a:latin typeface="Arial Narrow" panose="020B0606020202030204" pitchFamily="34" charset="0"/>
              </a:rPr>
              <a:t>Булінг</a:t>
            </a:r>
            <a:r>
              <a:rPr lang="ru-RU" sz="2400" b="1" dirty="0" smtClean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у 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перекладі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з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англійської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 –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хуліганити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грубіянити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визначається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, як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утиск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цькування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дискримінація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.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Це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тривалий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процес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свідомого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жорстокого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ставлення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(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фізичного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і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психічного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) з боку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дитини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або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групи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дітей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до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іншої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дитини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або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solidFill>
                  <a:srgbClr val="2C2F34"/>
                </a:solidFill>
                <a:latin typeface="Arial Narrow" panose="020B0606020202030204" pitchFamily="34" charset="0"/>
              </a:rPr>
              <a:t>дітей</a:t>
            </a:r>
            <a:r>
              <a:rPr lang="ru-RU" sz="2400" dirty="0">
                <a:solidFill>
                  <a:srgbClr val="2C2F34"/>
                </a:solidFill>
                <a:latin typeface="Arial Narrow" panose="020B0606020202030204" pitchFamily="34" charset="0"/>
              </a:rPr>
              <a:t>.</a:t>
            </a:r>
          </a:p>
          <a:p>
            <a:endParaRPr lang="ru-RU" b="0" i="0" dirty="0">
              <a:solidFill>
                <a:srgbClr val="2C2F34"/>
              </a:solidFill>
              <a:effectLst/>
              <a:latin typeface="Verdana" panose="020B060403050404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1000" y="2979000"/>
            <a:ext cx="5805000" cy="3265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35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Arial Black" panose="020B0A04020102020204" pitchFamily="34" charset="0"/>
              </a:rPr>
              <a:t>4 головні компоненти </a:t>
            </a:r>
            <a:r>
              <a:rPr lang="uk-UA" sz="3200" dirty="0" err="1" smtClean="0">
                <a:latin typeface="Arial Black" panose="020B0A04020102020204" pitchFamily="34" charset="0"/>
              </a:rPr>
              <a:t>булінгу</a:t>
            </a:r>
            <a:r>
              <a:rPr lang="uk-UA" sz="3200" dirty="0" smtClean="0">
                <a:latin typeface="Arial Black" panose="020B0A04020102020204" pitchFamily="34" charset="0"/>
              </a:rPr>
              <a:t>: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6000" y="1764000"/>
            <a:ext cx="6525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– </a:t>
            </a:r>
            <a:r>
              <a:rPr lang="ru-RU" sz="2400" b="1" dirty="0" err="1">
                <a:latin typeface="Arial Narrow" panose="020B0606020202030204" pitchFamily="34" charset="0"/>
              </a:rPr>
              <a:t>агресивна</a:t>
            </a:r>
            <a:r>
              <a:rPr lang="ru-RU" sz="2400" b="1" dirty="0">
                <a:latin typeface="Arial Narrow" panose="020B0606020202030204" pitchFamily="34" charset="0"/>
              </a:rPr>
              <a:t> і негативна </a:t>
            </a:r>
            <a:r>
              <a:rPr lang="ru-RU" sz="2400" b="1" dirty="0" err="1">
                <a:latin typeface="Arial Narrow" panose="020B0606020202030204" pitchFamily="34" charset="0"/>
              </a:rPr>
              <a:t>поведінка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endParaRPr lang="ru-RU" sz="2400" b="1" dirty="0">
              <a:latin typeface="Arial Narrow" panose="020B0606020202030204" pitchFamily="34" charset="0"/>
            </a:endParaRPr>
          </a:p>
          <a:p>
            <a:r>
              <a:rPr lang="ru-RU" sz="2400" b="1" dirty="0">
                <a:latin typeface="Arial Narrow" panose="020B0606020202030204" pitchFamily="34" charset="0"/>
              </a:rPr>
              <a:t>– </a:t>
            </a:r>
            <a:r>
              <a:rPr lang="ru-RU" sz="2400" b="1" dirty="0" err="1">
                <a:latin typeface="Arial Narrow" panose="020B0606020202030204" pitchFamily="34" charset="0"/>
              </a:rPr>
              <a:t>здійснюється</a:t>
            </a:r>
            <a:r>
              <a:rPr lang="ru-RU" sz="2400" b="1" dirty="0">
                <a:latin typeface="Arial Narrow" panose="020B0606020202030204" pitchFamily="34" charset="0"/>
              </a:rPr>
              <a:t> регулярно;</a:t>
            </a:r>
          </a:p>
          <a:p>
            <a:endParaRPr lang="ru-RU" sz="2400" b="1" dirty="0">
              <a:latin typeface="Arial Narrow" panose="020B0606020202030204" pitchFamily="34" charset="0"/>
            </a:endParaRPr>
          </a:p>
          <a:p>
            <a:r>
              <a:rPr lang="ru-RU" sz="2400" b="1" dirty="0">
                <a:latin typeface="Arial Narrow" panose="020B0606020202030204" pitchFamily="34" charset="0"/>
              </a:rPr>
              <a:t>– </a:t>
            </a:r>
            <a:r>
              <a:rPr lang="ru-RU" sz="2400" b="1" dirty="0" err="1">
                <a:latin typeface="Arial Narrow" panose="020B0606020202030204" pitchFamily="34" charset="0"/>
              </a:rPr>
              <a:t>відбувається</a:t>
            </a:r>
            <a:r>
              <a:rPr lang="ru-RU" sz="2400" b="1" dirty="0">
                <a:latin typeface="Arial Narrow" panose="020B0606020202030204" pitchFamily="34" charset="0"/>
              </a:rPr>
              <a:t> у </a:t>
            </a:r>
            <a:r>
              <a:rPr lang="ru-RU" sz="2400" b="1" dirty="0" err="1">
                <a:latin typeface="Arial Narrow" panose="020B0606020202030204" pitchFamily="34" charset="0"/>
              </a:rPr>
              <a:t>відносинах</a:t>
            </a:r>
            <a:r>
              <a:rPr lang="ru-RU" sz="2400" b="1" dirty="0">
                <a:latin typeface="Arial Narrow" panose="020B0606020202030204" pitchFamily="34" charset="0"/>
              </a:rPr>
              <a:t>, </a:t>
            </a:r>
            <a:r>
              <a:rPr lang="ru-RU" sz="2400" b="1" dirty="0" err="1">
                <a:latin typeface="Arial Narrow" panose="020B0606020202030204" pitchFamily="34" charset="0"/>
              </a:rPr>
              <a:t>учасники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яких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мають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неоднакову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владу</a:t>
            </a:r>
            <a:r>
              <a:rPr lang="ru-RU" sz="2400" b="1" dirty="0">
                <a:latin typeface="Arial Narrow" panose="020B0606020202030204" pitchFamily="34" charset="0"/>
              </a:rPr>
              <a:t>;</a:t>
            </a:r>
          </a:p>
          <a:p>
            <a:endParaRPr lang="ru-RU" sz="2400" b="1" dirty="0">
              <a:latin typeface="Arial Narrow" panose="020B0606020202030204" pitchFamily="34" charset="0"/>
            </a:endParaRPr>
          </a:p>
          <a:p>
            <a:r>
              <a:rPr lang="ru-RU" sz="2400" b="1" dirty="0">
                <a:latin typeface="Arial Narrow" panose="020B0606020202030204" pitchFamily="34" charset="0"/>
              </a:rPr>
              <a:t>– </a:t>
            </a:r>
            <a:r>
              <a:rPr lang="ru-RU" sz="2400" b="1" dirty="0" err="1">
                <a:latin typeface="Arial Narrow" panose="020B0606020202030204" pitchFamily="34" charset="0"/>
              </a:rPr>
              <a:t>така</a:t>
            </a:r>
            <a:r>
              <a:rPr lang="ru-RU" sz="2400" b="1" dirty="0"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latin typeface="Arial Narrow" panose="020B0606020202030204" pitchFamily="34" charset="0"/>
              </a:rPr>
              <a:t>поведінка</a:t>
            </a:r>
            <a:r>
              <a:rPr lang="ru-RU" sz="2400" b="1" dirty="0">
                <a:latin typeface="Arial Narrow" panose="020B0606020202030204" pitchFamily="34" charset="0"/>
              </a:rPr>
              <a:t> є </a:t>
            </a:r>
            <a:r>
              <a:rPr lang="ru-RU" sz="2400" b="1" dirty="0" err="1">
                <a:latin typeface="Arial Narrow" panose="020B0606020202030204" pitchFamily="34" charset="0"/>
              </a:rPr>
              <a:t>навмисною</a:t>
            </a:r>
            <a:r>
              <a:rPr lang="ru-RU" sz="2400" b="1" dirty="0">
                <a:latin typeface="Arial Narrow" panose="020B0606020202030204" pitchFamily="34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1000" y="1269000"/>
            <a:ext cx="5186123" cy="5186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35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025373"/>
      </a:dk2>
      <a:lt2>
        <a:srgbClr val="E7E6E6"/>
      </a:lt2>
      <a:accent1>
        <a:srgbClr val="025373"/>
      </a:accent1>
      <a:accent2>
        <a:srgbClr val="0378A6"/>
      </a:accent2>
      <a:accent3>
        <a:srgbClr val="F2CB05"/>
      </a:accent3>
      <a:accent4>
        <a:srgbClr val="D6D6D6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687</Words>
  <Application>Microsoft Office PowerPoint</Application>
  <PresentationFormat>Широкоэкранный</PresentationFormat>
  <Paragraphs>97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Arial Black</vt:lpstr>
      <vt:lpstr>Arial Narrow</vt:lpstr>
      <vt:lpstr>Calibri</vt:lpstr>
      <vt:lpstr>Calibri Light</vt:lpstr>
      <vt:lpstr>Verdana</vt:lpstr>
      <vt:lpstr>Тема Office</vt:lpstr>
      <vt:lpstr>Орієнтовані компоненти  плану-конспекту власної риторичної практики</vt:lpstr>
      <vt:lpstr>«Що таке булінг? Профілактика булінгу в учнівському середовищі»</vt:lpstr>
      <vt:lpstr>Форма вираження риторичної практики: тренінг для вчителів середньої школи</vt:lpstr>
      <vt:lpstr>Цільова аудиторія: вчителі закладів середньої освіти</vt:lpstr>
      <vt:lpstr>Види навчальних матеріалів:</vt:lpstr>
      <vt:lpstr>Мета та завдання:</vt:lpstr>
      <vt:lpstr>Очікувані результати</vt:lpstr>
      <vt:lpstr>Фрагменти риторичної практики:</vt:lpstr>
      <vt:lpstr>4 головні компоненти булінгу:</vt:lpstr>
      <vt:lpstr>Форми шкільного булінгу:</vt:lpstr>
      <vt:lpstr>Соціальна структура булінгу</vt:lpstr>
      <vt:lpstr>Як розпізнати жертву:</vt:lpstr>
      <vt:lpstr>Як розпізнати агресора:</vt:lpstr>
      <vt:lpstr>Як розпізнати спостерігача:</vt:lpstr>
      <vt:lpstr>Робота з аудиторією:</vt:lpstr>
      <vt:lpstr>Поради, як уникнути булінгу</vt:lpstr>
      <vt:lpstr>Висновок</vt:lpstr>
      <vt:lpstr>Рекомендації риторичної практики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ДОМ</cp:lastModifiedBy>
  <cp:revision>28</cp:revision>
  <dcterms:created xsi:type="dcterms:W3CDTF">2020-07-05T17:04:43Z</dcterms:created>
  <dcterms:modified xsi:type="dcterms:W3CDTF">2021-05-12T23:00:37Z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513181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