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6" r:id="rId15"/>
    <p:sldId id="273" r:id="rId16"/>
    <p:sldId id="274" r:id="rId17"/>
    <p:sldId id="275" r:id="rId18"/>
    <p:sldId id="277" r:id="rId19"/>
    <p:sldId id="26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3273" autoAdjust="0"/>
  </p:normalViewPr>
  <p:slideViewPr>
    <p:cSldViewPr>
      <p:cViewPr varScale="1">
        <p:scale>
          <a:sx n="68" d="100"/>
          <a:sy n="68" d="100"/>
        </p:scale>
        <p:origin x="8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 ?><Relationships xmlns="http://schemas.openxmlformats.org/package/2006/relationships"><Relationship Id="rId3" Target="../media/image4.svg" Type="http://schemas.openxmlformats.org/officeDocument/2006/relationships/image"/><Relationship Id="rId2" Target="../media/image3.png" Type="http://schemas.openxmlformats.org/officeDocument/2006/relationships/image"/><Relationship Id="rId1" Target="../slideLayouts/slideLayout5.xml" Type="http://schemas.openxmlformats.org/officeDocument/2006/relationships/slideLayout"/><Relationship Id="rId6" Target="../media/image5.png" Type="http://schemas.openxmlformats.org/officeDocument/2006/relationships/image"/><Relationship Id="rId5" Target="../media/image6.svg" Type="http://schemas.openxmlformats.org/officeDocument/2006/relationships/image"/><Relationship Id="rId10" Target="../media/image6.jpeg" Type="http://schemas.openxmlformats.org/officeDocument/2006/relationships/image"/><Relationship Id="rId4" Target="../media/image4.png" Type="http://schemas.openxmlformats.org/officeDocument/2006/relationships/image"/><Relationship Id="rId9" Target="../media/image10.sv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4.svg" Type="http://schemas.openxmlformats.org/officeDocument/2006/relationships/image"/><Relationship Id="rId2" Target="../media/image3.png" Type="http://schemas.openxmlformats.org/officeDocument/2006/relationships/image"/><Relationship Id="rId1" Target="../slideLayouts/slideLayout5.xml" Type="http://schemas.openxmlformats.org/officeDocument/2006/relationships/slideLayout"/><Relationship Id="rId6" Target="../media/image5.png" Type="http://schemas.openxmlformats.org/officeDocument/2006/relationships/image"/><Relationship Id="rId5" Target="../media/image6.svg" Type="http://schemas.openxmlformats.org/officeDocument/2006/relationships/image"/><Relationship Id="rId10" Target="../media/image7.jpeg" Type="http://schemas.openxmlformats.org/officeDocument/2006/relationships/image"/><Relationship Id="rId4" Target="../media/image4.png" Type="http://schemas.openxmlformats.org/officeDocument/2006/relationships/image"/><Relationship Id="rId9" Target="../media/image10.sv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4.svg" Type="http://schemas.openxmlformats.org/officeDocument/2006/relationships/image"/><Relationship Id="rId2" Target="../media/image3.png" Type="http://schemas.openxmlformats.org/officeDocument/2006/relationships/image"/><Relationship Id="rId1" Target="../slideLayouts/slideLayout5.xml" Type="http://schemas.openxmlformats.org/officeDocument/2006/relationships/slideLayout"/><Relationship Id="rId6" Target="../media/image5.png" Type="http://schemas.openxmlformats.org/officeDocument/2006/relationships/image"/><Relationship Id="rId11" Target="../media/image9.jpeg" Type="http://schemas.openxmlformats.org/officeDocument/2006/relationships/image"/><Relationship Id="rId5" Target="../media/image6.svg" Type="http://schemas.openxmlformats.org/officeDocument/2006/relationships/image"/><Relationship Id="rId10" Target="../media/image8.jpeg" Type="http://schemas.openxmlformats.org/officeDocument/2006/relationships/image"/><Relationship Id="rId4" Target="../media/image4.png" Type="http://schemas.openxmlformats.org/officeDocument/2006/relationships/image"/><Relationship Id="rId9" Target="../media/image10.sv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6.xml.rels><?xml version="1.0" encoding="UTF-8" standalone="yes" ?><Relationships xmlns="http://schemas.openxmlformats.org/package/2006/relationships"><Relationship Id="rId3" Target="../media/image4.svg" Type="http://schemas.openxmlformats.org/officeDocument/2006/relationships/image"/><Relationship Id="rId2" Target="../media/image3.png" Type="http://schemas.openxmlformats.org/officeDocument/2006/relationships/image"/><Relationship Id="rId1" Target="../slideLayouts/slideLayout5.xml" Type="http://schemas.openxmlformats.org/officeDocument/2006/relationships/slideLayout"/><Relationship Id="rId6" Target="../media/image5.png" Type="http://schemas.openxmlformats.org/officeDocument/2006/relationships/image"/><Relationship Id="rId5" Target="../media/image6.svg" Type="http://schemas.openxmlformats.org/officeDocument/2006/relationships/image"/><Relationship Id="rId10" Target="../media/image11.jpeg" Type="http://schemas.openxmlformats.org/officeDocument/2006/relationships/image"/><Relationship Id="rId4" Target="../media/image4.png" Type="http://schemas.openxmlformats.org/officeDocument/2006/relationships/image"/><Relationship Id="rId9" Target="../media/image10.sv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7650000" cy="130500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atin typeface="Arial Narrow" panose="020B0606020202030204" pitchFamily="34" charset="0"/>
              </a:rPr>
              <a:t>Орієнтовані</a:t>
            </a:r>
            <a:r>
              <a:rPr lang="ru-RU" sz="4000" dirty="0" smtClean="0">
                <a:latin typeface="Arial Narrow" panose="020B0606020202030204" pitchFamily="34" charset="0"/>
              </a:rPr>
              <a:t> </a:t>
            </a:r>
            <a:r>
              <a:rPr lang="ru-RU" sz="4000" dirty="0" err="1" smtClean="0">
                <a:latin typeface="Arial Narrow" panose="020B0606020202030204" pitchFamily="34" charset="0"/>
              </a:rPr>
              <a:t>компоненти</a:t>
            </a:r>
            <a:r>
              <a:rPr lang="ru-RU" sz="4000" dirty="0" smtClean="0">
                <a:latin typeface="Arial Narrow" panose="020B0606020202030204" pitchFamily="34" charset="0"/>
              </a:rPr>
              <a:t> </a:t>
            </a:r>
            <a:br>
              <a:rPr lang="ru-RU" sz="4000" dirty="0" smtClean="0">
                <a:latin typeface="Arial Narrow" panose="020B0606020202030204" pitchFamily="34" charset="0"/>
              </a:rPr>
            </a:br>
            <a:r>
              <a:rPr lang="ru-RU" sz="2700" dirty="0" smtClean="0">
                <a:latin typeface="Arial Narrow" panose="020B0606020202030204" pitchFamily="34" charset="0"/>
              </a:rPr>
              <a:t>плану-конспекту </a:t>
            </a:r>
            <a:r>
              <a:rPr lang="ru-RU" sz="2700" dirty="0" err="1" smtClean="0">
                <a:latin typeface="Arial Narrow" panose="020B0606020202030204" pitchFamily="34" charset="0"/>
              </a:rPr>
              <a:t>власної</a:t>
            </a:r>
            <a:r>
              <a:rPr lang="ru-RU" sz="2700" dirty="0" smtClean="0">
                <a:latin typeface="Arial Narrow" panose="020B0606020202030204" pitchFamily="34" charset="0"/>
              </a:rPr>
              <a:t> </a:t>
            </a:r>
            <a:r>
              <a:rPr lang="ru-RU" sz="2700" dirty="0" err="1" smtClean="0">
                <a:latin typeface="Arial Narrow" panose="020B0606020202030204" pitchFamily="34" charset="0"/>
              </a:rPr>
              <a:t>риторичної</a:t>
            </a:r>
            <a:r>
              <a:rPr lang="ru-RU" sz="2700" dirty="0" smtClean="0">
                <a:latin typeface="Arial Narrow" panose="020B0606020202030204" pitchFamily="34" charset="0"/>
              </a:rPr>
              <a:t> практики</a:t>
            </a:r>
            <a:endParaRPr lang="ru-RU" sz="2700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41000" y="5139000"/>
            <a:ext cx="39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/>
              <a:t>Виконала: студентка 2-го курсу</a:t>
            </a:r>
          </a:p>
          <a:p>
            <a:pPr algn="r"/>
            <a:r>
              <a:rPr lang="uk-UA" dirty="0" smtClean="0"/>
              <a:t>Історичного факультету гр. 6.0149-і</a:t>
            </a:r>
          </a:p>
          <a:p>
            <a:pPr algn="r"/>
            <a:r>
              <a:rPr lang="uk-UA" dirty="0" err="1" smtClean="0"/>
              <a:t>Іванцова</a:t>
            </a:r>
            <a:r>
              <a:rPr lang="uk-UA" dirty="0" smtClean="0"/>
              <a:t> Марія Дмитрівна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Форми шкільного </a:t>
            </a:r>
            <a:r>
              <a:rPr lang="uk-UA" sz="3200" dirty="0" err="1" smtClean="0">
                <a:latin typeface="Arial Black" panose="020B0A04020102020204" pitchFamily="34" charset="0"/>
              </a:rPr>
              <a:t>булінгу</a:t>
            </a:r>
            <a:r>
              <a:rPr lang="uk-UA" sz="3200" dirty="0" smtClean="0">
                <a:latin typeface="Arial Black" panose="020B0A04020102020204" pitchFamily="34" charset="0"/>
              </a:rPr>
              <a:t>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6000" y="1854000"/>
            <a:ext cx="657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b="1" dirty="0" err="1">
                <a:latin typeface="Arial Narrow" panose="020B0606020202030204" pitchFamily="34" charset="0"/>
              </a:rPr>
              <a:t>фізичний</a:t>
            </a:r>
            <a:r>
              <a:rPr lang="ru-RU" sz="2400" b="1" dirty="0">
                <a:latin typeface="Arial Narrow" panose="020B0606020202030204" pitchFamily="34" charset="0"/>
              </a:rPr>
              <a:t> (</a:t>
            </a:r>
            <a:r>
              <a:rPr lang="ru-RU" sz="2400" b="1" dirty="0" err="1">
                <a:latin typeface="Arial Narrow" panose="020B0606020202030204" pitchFamily="34" charset="0"/>
              </a:rPr>
              <a:t>умисні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штовхання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удари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стусани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побої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нанесення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інших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тілесних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ушкоджень</a:t>
            </a:r>
            <a:r>
              <a:rPr lang="ru-RU" sz="2400" b="1" dirty="0">
                <a:latin typeface="Arial Narrow" panose="020B0606020202030204" pitchFamily="34" charset="0"/>
              </a:rPr>
              <a:t> та </a:t>
            </a:r>
            <a:r>
              <a:rPr lang="ru-RU" sz="2400" b="1" dirty="0" err="1">
                <a:latin typeface="Arial Narrow" panose="020B0606020202030204" pitchFamily="34" charset="0"/>
              </a:rPr>
              <a:t>ін</a:t>
            </a:r>
            <a:r>
              <a:rPr lang="ru-RU" sz="2400" b="1" dirty="0">
                <a:latin typeface="Arial Narrow" panose="020B0606020202030204" pitchFamily="34" charset="0"/>
              </a:rPr>
              <a:t>.);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b="1" dirty="0" err="1">
                <a:latin typeface="Arial Narrow" panose="020B0606020202030204" pitchFamily="34" charset="0"/>
              </a:rPr>
              <a:t>психологічний</a:t>
            </a:r>
            <a:r>
              <a:rPr lang="ru-RU" sz="2400" b="1" dirty="0">
                <a:latin typeface="Arial Narrow" panose="020B0606020202030204" pitchFamily="34" charset="0"/>
              </a:rPr>
              <a:t> (</a:t>
            </a:r>
            <a:r>
              <a:rPr lang="ru-RU" sz="2400" b="1" dirty="0" err="1">
                <a:latin typeface="Arial Narrow" panose="020B0606020202030204" pitchFamily="34" charset="0"/>
              </a:rPr>
              <a:t>насильство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пов’язане</a:t>
            </a:r>
            <a:r>
              <a:rPr lang="ru-RU" sz="2400" b="1" dirty="0">
                <a:latin typeface="Arial Narrow" panose="020B0606020202030204" pitchFamily="34" charset="0"/>
              </a:rPr>
              <a:t> з </a:t>
            </a:r>
            <a:r>
              <a:rPr lang="ru-RU" sz="2400" b="1" dirty="0" err="1">
                <a:latin typeface="Arial Narrow" panose="020B0606020202030204" pitchFamily="34" charset="0"/>
              </a:rPr>
              <a:t>дією</a:t>
            </a:r>
            <a:r>
              <a:rPr lang="ru-RU" sz="2400" b="1" dirty="0">
                <a:latin typeface="Arial Narrow" panose="020B0606020202030204" pitchFamily="34" charset="0"/>
              </a:rPr>
              <a:t> на </a:t>
            </a:r>
            <a:r>
              <a:rPr lang="ru-RU" sz="2400" b="1" dirty="0" err="1">
                <a:latin typeface="Arial Narrow" panose="020B0606020202030204" pitchFamily="34" charset="0"/>
              </a:rPr>
              <a:t>психіку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що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завдає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психологічну</a:t>
            </a:r>
            <a:r>
              <a:rPr lang="ru-RU" sz="2400" b="1" dirty="0">
                <a:latin typeface="Arial Narrow" panose="020B0606020202030204" pitchFamily="34" charset="0"/>
              </a:rPr>
              <a:t> травму шляхом </a:t>
            </a:r>
            <a:r>
              <a:rPr lang="ru-RU" sz="2400" b="1" dirty="0" err="1">
                <a:latin typeface="Arial Narrow" panose="020B0606020202030204" pitchFamily="34" charset="0"/>
              </a:rPr>
              <a:t>словесних</a:t>
            </a:r>
            <a:r>
              <a:rPr lang="ru-RU" sz="2400" b="1" dirty="0">
                <a:latin typeface="Arial Narrow" panose="020B0606020202030204" pitchFamily="34" charset="0"/>
              </a:rPr>
              <a:t> образ </a:t>
            </a:r>
            <a:r>
              <a:rPr lang="ru-RU" sz="2400" b="1" dirty="0" err="1">
                <a:latin typeface="Arial Narrow" panose="020B0606020202030204" pitchFamily="34" charset="0"/>
              </a:rPr>
              <a:t>або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погроз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переслідування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залякування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якими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навмисно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заподіюється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емоційна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невпевненість</a:t>
            </a:r>
            <a:r>
              <a:rPr lang="ru-RU" sz="2400" b="1" dirty="0">
                <a:latin typeface="Arial Narrow" panose="020B0606020202030204" pitchFamily="34" charset="0"/>
              </a:rPr>
              <a:t>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1563" y="1854000"/>
            <a:ext cx="5516046" cy="351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3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Соціальна структура </a:t>
            </a:r>
            <a:r>
              <a:rPr lang="uk-UA" sz="3200" dirty="0" err="1" smtClean="0">
                <a:latin typeface="Arial Black" panose="020B0A04020102020204" pitchFamily="34" charset="0"/>
              </a:rPr>
              <a:t>булінгу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00" y="1854000"/>
            <a:ext cx="2943789" cy="2205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482" y="1836415"/>
            <a:ext cx="4119914" cy="22225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1000" y="1836415"/>
            <a:ext cx="3375000" cy="22482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000" y="4509000"/>
            <a:ext cx="2943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latin typeface="Arial Narrow" panose="020B0606020202030204" pitchFamily="34" charset="0"/>
              </a:rPr>
              <a:t>переслідувач</a:t>
            </a:r>
            <a:r>
              <a:rPr lang="ru-RU" sz="2400" b="1" dirty="0">
                <a:latin typeface="Arial Narrow" panose="020B0606020202030204" pitchFamily="34" charset="0"/>
              </a:rPr>
              <a:t> (</a:t>
            </a:r>
            <a:r>
              <a:rPr lang="ru-RU" sz="2400" b="1" dirty="0" err="1">
                <a:latin typeface="Arial Narrow" panose="020B0606020202030204" pitchFamily="34" charset="0"/>
              </a:rPr>
              <a:t>кривдник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агресор</a:t>
            </a:r>
            <a:r>
              <a:rPr lang="ru-RU" sz="2400" b="1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1000" y="4599000"/>
            <a:ext cx="364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latin typeface="Arial Narrow" panose="020B0606020202030204" pitchFamily="34" charset="0"/>
              </a:rPr>
              <a:t>постраждала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дитина</a:t>
            </a:r>
            <a:r>
              <a:rPr lang="ru-RU" sz="2400" b="1" dirty="0">
                <a:latin typeface="Arial Narrow" panose="020B0606020202030204" pitchFamily="34" charset="0"/>
              </a:rPr>
              <a:t> (жертва)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96000" y="4734000"/>
            <a:ext cx="315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Arial Narrow" panose="020B0606020202030204" pitchFamily="34" charset="0"/>
              </a:rPr>
              <a:t>с</a:t>
            </a:r>
            <a:r>
              <a:rPr lang="uk-UA" sz="2400" b="1" dirty="0" smtClean="0">
                <a:latin typeface="Arial Narrow" panose="020B0606020202030204" pitchFamily="34" charset="0"/>
              </a:rPr>
              <a:t>постерігач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anose="020B0A04020102020204" pitchFamily="34" charset="0"/>
              </a:rPr>
              <a:t>Як розпізнати жертву: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000" y="1989000"/>
            <a:ext cx="540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діти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які</a:t>
            </a:r>
            <a:r>
              <a:rPr lang="ru-RU" sz="2400" b="1" dirty="0">
                <a:latin typeface="Arial Narrow" panose="020B0606020202030204" pitchFamily="34" charset="0"/>
              </a:rPr>
              <a:t> не </a:t>
            </a:r>
            <a:r>
              <a:rPr lang="ru-RU" sz="2400" b="1" dirty="0" err="1">
                <a:latin typeface="Arial Narrow" panose="020B0606020202030204" pitchFamily="34" charset="0"/>
              </a:rPr>
              <a:t>можуть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захистити</a:t>
            </a:r>
            <a:r>
              <a:rPr lang="ru-RU" sz="2400" b="1" dirty="0">
                <a:latin typeface="Arial Narrow" panose="020B0606020202030204" pitchFamily="34" charset="0"/>
              </a:rPr>
              <a:t> себе, </a:t>
            </a:r>
            <a:r>
              <a:rPr lang="ru-RU" sz="2400" b="1" dirty="0" err="1">
                <a:latin typeface="Arial Narrow" panose="020B0606020202030204" pitchFamily="34" charset="0"/>
              </a:rPr>
              <a:t>фізично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слабші</a:t>
            </a:r>
            <a:r>
              <a:rPr lang="ru-RU" sz="2400" b="1" dirty="0">
                <a:latin typeface="Arial Narrow" panose="020B0606020202030204" pitchFamily="34" charset="0"/>
              </a:rPr>
              <a:t> за </a:t>
            </a:r>
            <a:r>
              <a:rPr lang="ru-RU" sz="2400" b="1" dirty="0" err="1">
                <a:latin typeface="Arial Narrow" panose="020B0606020202030204" pitchFamily="34" charset="0"/>
              </a:rPr>
              <a:t>своїх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однолітків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невпевнені</a:t>
            </a:r>
            <a:r>
              <a:rPr lang="ru-RU" sz="2400" b="1" dirty="0">
                <a:latin typeface="Arial Narrow" panose="020B0606020202030204" pitchFamily="34" charset="0"/>
              </a:rPr>
              <a:t> в </a:t>
            </a:r>
            <a:r>
              <a:rPr lang="ru-RU" sz="2400" b="1" dirty="0" err="1">
                <a:latin typeface="Arial Narrow" panose="020B0606020202030204" pitchFamily="34" charset="0"/>
              </a:rPr>
              <a:t>собі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діти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замкнуті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мовчазні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діти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які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мають</a:t>
            </a:r>
            <a:r>
              <a:rPr lang="ru-RU" sz="2400" b="1" dirty="0">
                <a:latin typeface="Arial Narrow" panose="020B0606020202030204" pitchFamily="34" charset="0"/>
              </a:rPr>
              <a:t> руде </a:t>
            </a:r>
            <a:r>
              <a:rPr lang="ru-RU" sz="2400" b="1" dirty="0" err="1">
                <a:latin typeface="Arial Narrow" panose="020B0606020202030204" pitchFamily="34" charset="0"/>
              </a:rPr>
              <a:t>волосся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повні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чи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худі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діти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які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уникають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певних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місць</a:t>
            </a:r>
            <a:r>
              <a:rPr lang="ru-RU" sz="2400" b="1" dirty="0">
                <a:latin typeface="Arial Narrow" panose="020B0606020202030204" pitchFamily="34" charset="0"/>
              </a:rPr>
              <a:t> у </a:t>
            </a:r>
            <a:r>
              <a:rPr lang="ru-RU" sz="2400" b="1" dirty="0" err="1">
                <a:latin typeface="Arial Narrow" panose="020B0606020202030204" pitchFamily="34" charset="0"/>
              </a:rPr>
              <a:t>школі</a:t>
            </a:r>
            <a:r>
              <a:rPr lang="ru-RU" sz="2400" b="1" dirty="0">
                <a:latin typeface="Arial Narrow" panose="020B0606020202030204" pitchFamily="34" charset="0"/>
              </a:rPr>
              <a:t> (</a:t>
            </a:r>
            <a:r>
              <a:rPr lang="ru-RU" sz="2400" b="1" dirty="0" err="1">
                <a:latin typeface="Arial Narrow" panose="020B0606020202030204" pitchFamily="34" charset="0"/>
              </a:rPr>
              <a:t>наприклад</a:t>
            </a:r>
            <a:r>
              <a:rPr lang="ru-RU" sz="2400" b="1" dirty="0">
                <a:latin typeface="Arial Narrow" panose="020B0606020202030204" pitchFamily="34" charset="0"/>
              </a:rPr>
              <a:t>, на </a:t>
            </a:r>
            <a:r>
              <a:rPr lang="ru-RU" sz="2400" b="1" dirty="0" err="1">
                <a:latin typeface="Arial Narrow" panose="020B0606020202030204" pitchFamily="34" charset="0"/>
              </a:rPr>
              <a:t>перерві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сидять</a:t>
            </a:r>
            <a:r>
              <a:rPr lang="ru-RU" sz="2400" b="1" dirty="0">
                <a:latin typeface="Arial Narrow" panose="020B0606020202030204" pitchFamily="34" charset="0"/>
              </a:rPr>
              <a:t> у </a:t>
            </a:r>
            <a:r>
              <a:rPr lang="ru-RU" sz="2400" b="1" dirty="0" err="1">
                <a:latin typeface="Arial Narrow" panose="020B0606020202030204" pitchFamily="34" charset="0"/>
              </a:rPr>
              <a:t>класі</a:t>
            </a:r>
            <a:r>
              <a:rPr lang="ru-RU" sz="2400" b="1" dirty="0">
                <a:latin typeface="Arial Narrow" panose="020B0606020202030204" pitchFamily="34" charset="0"/>
              </a:rPr>
              <a:t>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діти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які</a:t>
            </a:r>
            <a:r>
              <a:rPr lang="ru-RU" sz="2400" b="1" dirty="0">
                <a:latin typeface="Arial Narrow" panose="020B0606020202030204" pitchFamily="34" charset="0"/>
              </a:rPr>
              <a:t> часто не </a:t>
            </a:r>
            <a:r>
              <a:rPr lang="ru-RU" sz="2400" b="1" dirty="0" err="1">
                <a:latin typeface="Arial Narrow" panose="020B0606020202030204" pitchFamily="34" charset="0"/>
              </a:rPr>
              <a:t>мають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ні</a:t>
            </a:r>
            <a:r>
              <a:rPr lang="ru-RU" sz="2400" b="1" dirty="0">
                <a:latin typeface="Arial Narrow" panose="020B0606020202030204" pitchFamily="34" charset="0"/>
              </a:rPr>
              <a:t> одного </a:t>
            </a:r>
            <a:r>
              <a:rPr lang="ru-RU" sz="2400" b="1" dirty="0" err="1">
                <a:latin typeface="Arial Narrow" panose="020B0606020202030204" pitchFamily="34" charset="0"/>
              </a:rPr>
              <a:t>близького</a:t>
            </a:r>
            <a:r>
              <a:rPr lang="ru-RU" sz="2400" b="1" dirty="0">
                <a:latin typeface="Arial Narrow" panose="020B0606020202030204" pitchFamily="34" charset="0"/>
              </a:rPr>
              <a:t> друга, </a:t>
            </a:r>
            <a:r>
              <a:rPr lang="ru-RU" sz="2400" b="1" dirty="0" err="1">
                <a:latin typeface="Arial Narrow" panose="020B0606020202030204" pitchFamily="34" charset="0"/>
              </a:rPr>
              <a:t>краще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спілкуються</a:t>
            </a:r>
            <a:r>
              <a:rPr lang="ru-RU" sz="2400" b="1" dirty="0">
                <a:latin typeface="Arial Narrow" panose="020B0606020202030204" pitchFamily="34" charset="0"/>
              </a:rPr>
              <a:t> з </a:t>
            </a:r>
            <a:r>
              <a:rPr lang="ru-RU" sz="2400" b="1" dirty="0" err="1">
                <a:latin typeface="Arial Narrow" panose="020B0606020202030204" pitchFamily="34" charset="0"/>
              </a:rPr>
              <a:t>дорослими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ніж</a:t>
            </a:r>
            <a:r>
              <a:rPr lang="ru-RU" sz="2400" b="1" dirty="0">
                <a:latin typeface="Arial Narrow" panose="020B0606020202030204" pitchFamily="34" charset="0"/>
              </a:rPr>
              <a:t> з </a:t>
            </a:r>
            <a:r>
              <a:rPr lang="ru-RU" sz="2400" b="1" dirty="0" err="1">
                <a:latin typeface="Arial Narrow" panose="020B0606020202030204" pitchFamily="34" charset="0"/>
              </a:rPr>
              <a:t>однолітками</a:t>
            </a:r>
            <a:r>
              <a:rPr lang="ru-RU" sz="2400" b="1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000" y="2259000"/>
            <a:ext cx="5804999" cy="326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6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anose="020B0A04020102020204" pitchFamily="34" charset="0"/>
              </a:rPr>
              <a:t>Як розпізнати агресора: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000" y="1899000"/>
            <a:ext cx="553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якщо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це</a:t>
            </a:r>
            <a:r>
              <a:rPr lang="ru-RU" sz="2400" b="1" dirty="0">
                <a:latin typeface="Arial Narrow" panose="020B0606020202030204" pitchFamily="34" charset="0"/>
              </a:rPr>
              <a:t> хлопчики, вони </a:t>
            </a:r>
            <a:r>
              <a:rPr lang="ru-RU" sz="2400" b="1" dirty="0" err="1">
                <a:latin typeface="Arial Narrow" panose="020B0606020202030204" pitchFamily="34" charset="0"/>
              </a:rPr>
              <a:t>зазвичай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фізично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сильніші</a:t>
            </a:r>
            <a:r>
              <a:rPr lang="ru-RU" sz="2400" b="1" dirty="0">
                <a:latin typeface="Arial Narrow" panose="020B0606020202030204" pitchFamily="34" charset="0"/>
              </a:rPr>
              <a:t> за </a:t>
            </a:r>
            <a:r>
              <a:rPr lang="ru-RU" sz="2400" b="1" dirty="0" err="1">
                <a:latin typeface="Arial Narrow" panose="020B0606020202030204" pitchFamily="34" charset="0"/>
              </a:rPr>
              <a:t>інших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виділяються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зовнішністю</a:t>
            </a:r>
            <a:r>
              <a:rPr lang="ru-RU" sz="2400" b="1" dirty="0">
                <a:latin typeface="Arial Narrow" panose="020B0606020202030204" pitchFamily="34" charset="0"/>
              </a:rPr>
              <a:t>, манерою </a:t>
            </a:r>
            <a:r>
              <a:rPr lang="ru-RU" sz="2400" b="1" dirty="0" err="1">
                <a:latin typeface="Arial Narrow" panose="020B0606020202030204" pitchFamily="34" charset="0"/>
              </a:rPr>
              <a:t>поведінки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одягом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>
                <a:latin typeface="Arial Narrow" panose="020B0606020202030204" pitchFamily="34" charset="0"/>
              </a:rPr>
              <a:t>вони часто </a:t>
            </a:r>
            <a:r>
              <a:rPr lang="ru-RU" sz="2400" b="1" dirty="0" err="1">
                <a:latin typeface="Arial Narrow" panose="020B0606020202030204" pitchFamily="34" charset="0"/>
              </a:rPr>
              <a:t>зухвалі</a:t>
            </a:r>
            <a:r>
              <a:rPr lang="ru-RU" sz="2400" b="1" dirty="0">
                <a:latin typeface="Arial Narrow" panose="020B0606020202030204" pitchFamily="34" charset="0"/>
              </a:rPr>
              <a:t> та </a:t>
            </a:r>
            <a:r>
              <a:rPr lang="ru-RU" sz="2400" b="1" dirty="0" err="1">
                <a:latin typeface="Arial Narrow" panose="020B0606020202030204" pitchFamily="34" charset="0"/>
              </a:rPr>
              <a:t>агресивні</a:t>
            </a:r>
            <a:r>
              <a:rPr lang="ru-RU" sz="2400" b="1" dirty="0">
                <a:latin typeface="Arial Narrow" panose="020B0606020202030204" pitchFamily="34" charset="0"/>
              </a:rPr>
              <a:t> в </a:t>
            </a:r>
            <a:r>
              <a:rPr lang="ru-RU" sz="2400" b="1" dirty="0" err="1">
                <a:latin typeface="Arial Narrow" panose="020B0606020202030204" pitchFamily="34" charset="0"/>
              </a:rPr>
              <a:t>ставленні</a:t>
            </a:r>
            <a:r>
              <a:rPr lang="ru-RU" sz="2400" b="1" dirty="0">
                <a:latin typeface="Arial Narrow" panose="020B0606020202030204" pitchFamily="34" charset="0"/>
              </a:rPr>
              <a:t> до </a:t>
            </a:r>
            <a:r>
              <a:rPr lang="ru-RU" sz="2400" b="1" dirty="0" err="1">
                <a:latin typeface="Arial Narrow" panose="020B0606020202030204" pitchFamily="34" charset="0"/>
              </a:rPr>
              <a:t>дітей</a:t>
            </a:r>
            <a:r>
              <a:rPr lang="ru-RU" sz="2400" b="1" dirty="0">
                <a:latin typeface="Arial Narrow" panose="020B0606020202030204" pitchFamily="34" charset="0"/>
              </a:rPr>
              <a:t> та </a:t>
            </a:r>
            <a:r>
              <a:rPr lang="ru-RU" sz="2400" b="1" dirty="0" err="1">
                <a:latin typeface="Arial Narrow" panose="020B0606020202030204" pitchFamily="34" charset="0"/>
              </a:rPr>
              <a:t>дорослих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>
                <a:latin typeface="Arial Narrow" panose="020B0606020202030204" pitchFamily="34" charset="0"/>
              </a:rPr>
              <a:t>не </a:t>
            </a:r>
            <a:r>
              <a:rPr lang="ru-RU" sz="2400" b="1" dirty="0" err="1">
                <a:latin typeface="Arial Narrow" panose="020B0606020202030204" pitchFamily="34" charset="0"/>
              </a:rPr>
              <a:t>дуже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гарно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вчаться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 err="1">
                <a:latin typeface="Arial Narrow" panose="020B0606020202030204" pitchFamily="34" charset="0"/>
              </a:rPr>
              <a:t>мають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досить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велике</a:t>
            </a:r>
            <a:r>
              <a:rPr lang="ru-RU" sz="2400" b="1" dirty="0">
                <a:latin typeface="Arial Narrow" panose="020B0606020202030204" pitchFamily="34" charset="0"/>
              </a:rPr>
              <a:t> коло </a:t>
            </a:r>
            <a:r>
              <a:rPr lang="ru-RU" sz="2400" b="1" dirty="0" err="1">
                <a:latin typeface="Arial Narrow" panose="020B0606020202030204" pitchFamily="34" charset="0"/>
              </a:rPr>
              <a:t>друзів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або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однодумців</a:t>
            </a:r>
            <a:r>
              <a:rPr lang="ru-RU" sz="2400" b="1" dirty="0">
                <a:latin typeface="Arial Narrow" panose="020B0606020202030204" pitchFamily="34" charset="0"/>
              </a:rPr>
              <a:t> та </a:t>
            </a:r>
            <a:r>
              <a:rPr lang="ru-RU" sz="2400" b="1" dirty="0" err="1">
                <a:latin typeface="Arial Narrow" panose="020B0606020202030204" pitchFamily="34" charset="0"/>
              </a:rPr>
              <a:t>ін</a:t>
            </a:r>
            <a:r>
              <a:rPr lang="ru-RU" sz="2400" b="1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000" y="2214000"/>
            <a:ext cx="5512500" cy="29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anose="020B0A04020102020204" pitchFamily="34" charset="0"/>
              </a:rPr>
              <a:t>Як розпізнати спостерігача: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000" y="1809000"/>
            <a:ext cx="459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>
                <a:latin typeface="Arial Narrow" panose="020B0606020202030204" pitchFamily="34" charset="0"/>
              </a:rPr>
              <a:t>діти</a:t>
            </a:r>
            <a:r>
              <a:rPr lang="ru-RU" sz="2400" b="1" dirty="0">
                <a:latin typeface="Arial Narrow" panose="020B0606020202030204" pitchFamily="34" charset="0"/>
              </a:rPr>
              <a:t> з кола </a:t>
            </a:r>
            <a:r>
              <a:rPr lang="ru-RU" sz="2400" b="1" dirty="0" err="1">
                <a:latin typeface="Arial Narrow" panose="020B0606020202030204" pitchFamily="34" charset="0"/>
              </a:rPr>
              <a:t>кривдника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>
                <a:latin typeface="Arial Narrow" panose="020B0606020202030204" pitchFamily="34" charset="0"/>
              </a:rPr>
              <a:t>однокласники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err="1">
                <a:latin typeface="Arial Narrow" panose="020B0606020202030204" pitchFamily="34" charset="0"/>
              </a:rPr>
              <a:t>випадкові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учні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або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ін</a:t>
            </a:r>
            <a:r>
              <a:rPr lang="ru-RU" sz="2400" b="1" dirty="0">
                <a:latin typeface="Arial Narrow" panose="020B0606020202030204" pitchFamily="34" charset="0"/>
              </a:rPr>
              <a:t>..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00" y="1539000"/>
            <a:ext cx="719137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anose="020B0A04020102020204" pitchFamily="34" charset="0"/>
              </a:rPr>
              <a:t>Робота з аудиторією: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00" y="1809000"/>
            <a:ext cx="4095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Бесіда</a:t>
            </a:r>
            <a:r>
              <a:rPr lang="ru-RU" sz="2400" b="1" dirty="0" smtClean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/>
              <a:t>спостерігали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коли в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 dirty="0"/>
              <a:t> «</a:t>
            </a:r>
            <a:r>
              <a:rPr lang="ru-RU" dirty="0" err="1"/>
              <a:t>обирають</a:t>
            </a:r>
            <a:r>
              <a:rPr lang="ru-RU" dirty="0"/>
              <a:t>» </a:t>
            </a:r>
            <a:r>
              <a:rPr lang="ru-RU" dirty="0" err="1"/>
              <a:t>дитину</a:t>
            </a:r>
            <a:r>
              <a:rPr lang="ru-RU" dirty="0"/>
              <a:t> (так </a:t>
            </a:r>
            <a:r>
              <a:rPr lang="ru-RU" dirty="0" err="1"/>
              <a:t>звану</a:t>
            </a:r>
            <a:r>
              <a:rPr lang="ru-RU" dirty="0"/>
              <a:t> «</a:t>
            </a:r>
            <a:r>
              <a:rPr lang="ru-RU" dirty="0" err="1"/>
              <a:t>білу</a:t>
            </a:r>
            <a:r>
              <a:rPr lang="ru-RU" dirty="0"/>
              <a:t> ворону»), яка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виглядом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розумовими</a:t>
            </a:r>
            <a:r>
              <a:rPr lang="ru-RU" dirty="0"/>
              <a:t> </a:t>
            </a:r>
            <a:r>
              <a:rPr lang="ru-RU" dirty="0" err="1"/>
              <a:t>здібностями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і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зневажають</a:t>
            </a:r>
            <a:r>
              <a:rPr lang="ru-RU" dirty="0"/>
              <a:t> та </a:t>
            </a:r>
            <a:r>
              <a:rPr lang="ru-RU" dirty="0" err="1"/>
              <a:t>застосовують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прізвиська</a:t>
            </a:r>
            <a:r>
              <a:rPr lang="ru-RU" dirty="0"/>
              <a:t>, </a:t>
            </a:r>
            <a:r>
              <a:rPr lang="ru-RU" dirty="0" err="1"/>
              <a:t>штовхають</a:t>
            </a:r>
            <a:r>
              <a:rPr lang="ru-RU" dirty="0"/>
              <a:t>, </a:t>
            </a:r>
            <a:r>
              <a:rPr lang="ru-RU" dirty="0" err="1"/>
              <a:t>чіпляються</a:t>
            </a:r>
            <a:r>
              <a:rPr lang="ru-RU" dirty="0"/>
              <a:t> , </a:t>
            </a:r>
            <a:r>
              <a:rPr lang="ru-RU" dirty="0" err="1"/>
              <a:t>псують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та </a:t>
            </a:r>
            <a:r>
              <a:rPr lang="ru-RU" dirty="0" err="1"/>
              <a:t>інше</a:t>
            </a:r>
            <a:r>
              <a:rPr lang="ru-RU" dirty="0"/>
              <a:t>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відчуття</a:t>
            </a:r>
            <a:r>
              <a:rPr lang="ru-RU" dirty="0"/>
              <a:t> у вас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вважаєте</a:t>
            </a:r>
            <a:r>
              <a:rPr lang="ru-RU" dirty="0"/>
              <a:t> </a:t>
            </a:r>
            <a:r>
              <a:rPr lang="ru-RU" dirty="0" err="1"/>
              <a:t>почуває</a:t>
            </a:r>
            <a:r>
              <a:rPr lang="ru-RU" dirty="0"/>
              <a:t> себе </a:t>
            </a:r>
            <a:r>
              <a:rPr lang="ru-RU" dirty="0" err="1"/>
              <a:t>дитина</a:t>
            </a:r>
            <a:r>
              <a:rPr lang="ru-RU" dirty="0"/>
              <a:t>, яку «</a:t>
            </a:r>
            <a:r>
              <a:rPr lang="ru-RU" dirty="0" err="1"/>
              <a:t>обрали</a:t>
            </a:r>
            <a:r>
              <a:rPr lang="ru-RU" dirty="0"/>
              <a:t> «</a:t>
            </a:r>
            <a:r>
              <a:rPr lang="ru-RU" dirty="0" err="1"/>
              <a:t>білою</a:t>
            </a:r>
            <a:r>
              <a:rPr lang="ru-RU" dirty="0"/>
              <a:t> вороною»?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76000" y="1809000"/>
            <a:ext cx="2925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Робота в групах: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Практичне опрацювання історій «</a:t>
            </a:r>
            <a:r>
              <a:rPr lang="uk-UA" dirty="0" err="1" smtClean="0"/>
              <a:t>Булінг</a:t>
            </a:r>
            <a:r>
              <a:rPr lang="uk-UA" dirty="0" smtClean="0"/>
              <a:t> в дитячому середовищі»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53" y="1388818"/>
            <a:ext cx="3661048" cy="21966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674" y="3651656"/>
            <a:ext cx="5105349" cy="288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6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Поради, як уникнути </a:t>
            </a:r>
            <a:r>
              <a:rPr lang="uk-UA" sz="3200" dirty="0" err="1" smtClean="0">
                <a:latin typeface="Arial Black" panose="020B0A04020102020204" pitchFamily="34" charset="0"/>
              </a:rPr>
              <a:t>булінгу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00" y="1809000"/>
            <a:ext cx="5490000" cy="366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56000" y="1854000"/>
            <a:ext cx="4905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err="1">
                <a:latin typeface="Arial Narrow" panose="020B0606020202030204" pitchFamily="34" charset="0"/>
              </a:rPr>
              <a:t>Упевнися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що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ти</a:t>
            </a:r>
            <a:r>
              <a:rPr lang="ru-RU" sz="2000" dirty="0">
                <a:latin typeface="Arial Narrow" panose="020B0606020202030204" pitchFamily="34" charset="0"/>
              </a:rPr>
              <a:t> не є </a:t>
            </a:r>
            <a:r>
              <a:rPr lang="ru-RU" sz="2000" dirty="0" err="1">
                <a:latin typeface="Arial Narrow" panose="020B0606020202030204" pitchFamily="34" charset="0"/>
              </a:rPr>
              <a:t>кривдником</a:t>
            </a:r>
            <a:r>
              <a:rPr lang="ru-RU" sz="2000" dirty="0">
                <a:latin typeface="Arial Narrow" panose="020B0606020202030204" pitchFamily="34" charset="0"/>
              </a:rPr>
              <a:t>/</a:t>
            </a:r>
            <a:r>
              <a:rPr lang="ru-RU" sz="2000" dirty="0" err="1">
                <a:latin typeface="Arial Narrow" panose="020B0606020202030204" pitchFamily="34" charset="0"/>
              </a:rPr>
              <a:t>кривдницею</a:t>
            </a:r>
            <a:r>
              <a:rPr lang="ru-RU" sz="2000" dirty="0">
                <a:latin typeface="Arial Narrow" panose="020B0606020202030204" pitchFamily="34" charset="0"/>
              </a:rPr>
              <a:t> по </a:t>
            </a:r>
            <a:r>
              <a:rPr lang="ru-RU" sz="2000" dirty="0" err="1">
                <a:latin typeface="Arial Narrow" panose="020B0606020202030204" pitchFamily="34" charset="0"/>
              </a:rPr>
              <a:t>відношенню</a:t>
            </a:r>
            <a:r>
              <a:rPr lang="ru-RU" sz="2000" dirty="0">
                <a:latin typeface="Arial Narrow" panose="020B0606020202030204" pitchFamily="34" charset="0"/>
              </a:rPr>
              <a:t> до </a:t>
            </a:r>
            <a:r>
              <a:rPr lang="ru-RU" sz="2000" dirty="0" err="1">
                <a:latin typeface="Arial Narrow" panose="020B0606020202030204" pitchFamily="34" charset="0"/>
              </a:rPr>
              <a:t>інших</a:t>
            </a:r>
            <a:r>
              <a:rPr lang="ru-RU" sz="20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Заступайся за тих, кого </a:t>
            </a:r>
            <a:r>
              <a:rPr lang="ru-RU" sz="2000" dirty="0" err="1">
                <a:latin typeface="Arial Narrow" panose="020B0606020202030204" pitchFamily="34" charset="0"/>
              </a:rPr>
              <a:t>ображають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err="1">
                <a:latin typeface="Arial Narrow" panose="020B0606020202030204" pitchFamily="34" charset="0"/>
              </a:rPr>
              <a:t>Якщо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ти</a:t>
            </a:r>
            <a:r>
              <a:rPr lang="ru-RU" sz="2000" dirty="0">
                <a:latin typeface="Arial Narrow" panose="020B0606020202030204" pitchFamily="34" charset="0"/>
              </a:rPr>
              <a:t> став/стала жертвою </a:t>
            </a:r>
            <a:r>
              <a:rPr lang="ru-RU" sz="2000" dirty="0" err="1">
                <a:latin typeface="Arial Narrow" panose="020B0606020202030204" pitchFamily="34" charset="0"/>
              </a:rPr>
              <a:t>булінгу</a:t>
            </a:r>
            <a:r>
              <a:rPr lang="ru-RU" sz="2000" dirty="0">
                <a:latin typeface="Arial Narrow" panose="020B0606020202030204" pitchFamily="34" charset="0"/>
              </a:rPr>
              <a:t> – </a:t>
            </a:r>
            <a:r>
              <a:rPr lang="ru-RU" sz="2000" dirty="0" err="1">
                <a:latin typeface="Arial Narrow" panose="020B0606020202030204" pitchFamily="34" charset="0"/>
              </a:rPr>
              <a:t>розкажи</a:t>
            </a:r>
            <a:r>
              <a:rPr lang="ru-RU" sz="2000" dirty="0">
                <a:latin typeface="Arial Narrow" panose="020B0606020202030204" pitchFamily="34" charset="0"/>
              </a:rPr>
              <a:t> про </a:t>
            </a:r>
            <a:r>
              <a:rPr lang="ru-RU" sz="2000" dirty="0" err="1">
                <a:latin typeface="Arial Narrow" panose="020B0606020202030204" pitchFamily="34" charset="0"/>
              </a:rPr>
              <a:t>це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дорослим</a:t>
            </a:r>
            <a:r>
              <a:rPr lang="ru-RU" sz="2000" dirty="0">
                <a:latin typeface="Arial Narrow" panose="020B0606020202030204" pitchFamily="34" charset="0"/>
              </a:rPr>
              <a:t> ( батькам </a:t>
            </a:r>
            <a:r>
              <a:rPr lang="ru-RU" sz="2000" dirty="0" err="1">
                <a:latin typeface="Arial Narrow" panose="020B0606020202030204" pitchFamily="34" charset="0"/>
              </a:rPr>
              <a:t>або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вчителю</a:t>
            </a:r>
            <a:r>
              <a:rPr lang="ru-RU" sz="2000" dirty="0">
                <a:latin typeface="Arial Narrow" panose="020B0606020202030204" pitchFamily="34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err="1">
                <a:latin typeface="Arial Narrow" panose="020B0606020202030204" pitchFamily="34" charset="0"/>
              </a:rPr>
              <a:t>Якщо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ти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побачив</a:t>
            </a:r>
            <a:r>
              <a:rPr lang="ru-RU" sz="2000" dirty="0">
                <a:latin typeface="Arial Narrow" panose="020B0606020202030204" pitchFamily="34" charset="0"/>
              </a:rPr>
              <a:t>/</a:t>
            </a:r>
            <a:r>
              <a:rPr lang="ru-RU" sz="2000" dirty="0" err="1">
                <a:latin typeface="Arial Narrow" panose="020B0606020202030204" pitchFamily="34" charset="0"/>
              </a:rPr>
              <a:t>побачила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що</a:t>
            </a:r>
            <a:r>
              <a:rPr lang="ru-RU" sz="2000" dirty="0">
                <a:latin typeface="Arial Narrow" panose="020B0606020202030204" pitchFamily="34" charset="0"/>
              </a:rPr>
              <a:t> над </a:t>
            </a:r>
            <a:r>
              <a:rPr lang="ru-RU" sz="2000" dirty="0" err="1">
                <a:latin typeface="Arial Narrow" panose="020B0606020202030204" pitchFamily="34" charset="0"/>
              </a:rPr>
              <a:t>кимось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знущаються</a:t>
            </a:r>
            <a:r>
              <a:rPr lang="ru-RU" sz="2000" dirty="0">
                <a:latin typeface="Arial Narrow" panose="020B0606020202030204" pitchFamily="34" charset="0"/>
              </a:rPr>
              <a:t>, – </a:t>
            </a:r>
            <a:r>
              <a:rPr lang="ru-RU" sz="2000" dirty="0" err="1">
                <a:latin typeface="Arial Narrow" panose="020B0606020202030204" pitchFamily="34" charset="0"/>
              </a:rPr>
              <a:t>кклич</a:t>
            </a:r>
            <a:r>
              <a:rPr lang="ru-RU" sz="2000" dirty="0"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latin typeface="Arial Narrow" panose="020B0606020202030204" pitchFamily="34" charset="0"/>
              </a:rPr>
              <a:t>допомогу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привертай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увагу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дорослих</a:t>
            </a:r>
            <a:r>
              <a:rPr lang="ru-RU" sz="20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err="1">
                <a:latin typeface="Arial Narrow" panose="020B0606020202030204" pitchFamily="34" charset="0"/>
              </a:rPr>
              <a:t>Стався</a:t>
            </a:r>
            <a:r>
              <a:rPr lang="ru-RU" sz="2000" dirty="0">
                <a:latin typeface="Arial Narrow" panose="020B0606020202030204" pitchFamily="34" charset="0"/>
              </a:rPr>
              <a:t> до </a:t>
            </a:r>
            <a:r>
              <a:rPr lang="ru-RU" sz="2000" dirty="0" err="1">
                <a:latin typeface="Arial Narrow" panose="020B0606020202030204" pitchFamily="34" charset="0"/>
              </a:rPr>
              <a:t>інших</a:t>
            </a:r>
            <a:r>
              <a:rPr lang="ru-RU" sz="2000" dirty="0">
                <a:latin typeface="Arial Narrow" panose="020B0606020202030204" pitchFamily="34" charset="0"/>
              </a:rPr>
              <a:t> так, як </a:t>
            </a:r>
            <a:r>
              <a:rPr lang="ru-RU" sz="2000" dirty="0" err="1">
                <a:latin typeface="Arial Narrow" panose="020B0606020202030204" pitchFamily="34" charset="0"/>
              </a:rPr>
              <a:t>хочеш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щоб</a:t>
            </a:r>
            <a:r>
              <a:rPr lang="ru-RU" sz="2000" dirty="0">
                <a:latin typeface="Arial Narrow" panose="020B0606020202030204" pitchFamily="34" charset="0"/>
              </a:rPr>
              <a:t> вони </a:t>
            </a:r>
            <a:r>
              <a:rPr lang="ru-RU" sz="2000" dirty="0" err="1">
                <a:latin typeface="Arial Narrow" panose="020B0606020202030204" pitchFamily="34" charset="0"/>
              </a:rPr>
              <a:t>ставилися</a:t>
            </a:r>
            <a:r>
              <a:rPr lang="ru-RU" sz="2000" dirty="0">
                <a:latin typeface="Arial Narrow" panose="020B0606020202030204" pitchFamily="34" charset="0"/>
              </a:rPr>
              <a:t> до тебе.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Arial Narrow" panose="020B0606020202030204" pitchFamily="34" charset="0"/>
              </a:rPr>
              <a:t>Є </a:t>
            </a:r>
            <a:r>
              <a:rPr lang="ru-RU" sz="2000" dirty="0" err="1">
                <a:latin typeface="Arial Narrow" panose="020B0606020202030204" pitchFamily="34" charset="0"/>
              </a:rPr>
              <a:t>питання</a:t>
            </a:r>
            <a:r>
              <a:rPr lang="ru-RU" sz="2000" dirty="0">
                <a:latin typeface="Arial Narrow" panose="020B0606020202030204" pitchFamily="34" charset="0"/>
              </a:rPr>
              <a:t> – </a:t>
            </a:r>
            <a:r>
              <a:rPr lang="ru-RU" sz="2000" dirty="0" err="1">
                <a:latin typeface="Arial Narrow" panose="020B0606020202030204" pitchFamily="34" charset="0"/>
              </a:rPr>
              <a:t>телефонуй</a:t>
            </a:r>
            <a:r>
              <a:rPr lang="ru-RU" sz="2000" dirty="0">
                <a:latin typeface="Arial Narrow" panose="020B0606020202030204" pitchFamily="34" charset="0"/>
              </a:rPr>
              <a:t> на </a:t>
            </a:r>
            <a:r>
              <a:rPr lang="ru-RU" sz="2000" dirty="0" err="1">
                <a:latin typeface="Arial Narrow" panose="020B0606020202030204" pitchFamily="34" charset="0"/>
              </a:rPr>
              <a:t>Національну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дитячу</a:t>
            </a:r>
            <a:r>
              <a:rPr lang="ru-RU" sz="2000" dirty="0">
                <a:latin typeface="Arial Narrow" panose="020B0606020202030204" pitchFamily="34" charset="0"/>
              </a:rPr>
              <a:t> «</a:t>
            </a:r>
            <a:r>
              <a:rPr lang="ru-RU" sz="2000" dirty="0" err="1">
                <a:latin typeface="Arial Narrow" panose="020B0606020202030204" pitchFamily="34" charset="0"/>
              </a:rPr>
              <a:t>гарячу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лінію</a:t>
            </a:r>
            <a:r>
              <a:rPr lang="ru-RU" sz="2000" dirty="0">
                <a:latin typeface="Arial Narrow" panose="020B0606020202030204" pitchFamily="34" charset="0"/>
              </a:rPr>
              <a:t>» : 0 800 500 225 </a:t>
            </a:r>
            <a:r>
              <a:rPr lang="ru-RU" sz="2000" dirty="0" err="1">
                <a:latin typeface="Arial Narrow" panose="020B0606020202030204" pitchFamily="34" charset="0"/>
              </a:rPr>
              <a:t>або</a:t>
            </a:r>
            <a:r>
              <a:rPr lang="ru-RU" sz="2000" dirty="0">
                <a:latin typeface="Arial Narrow" panose="020B0606020202030204" pitchFamily="34" charset="0"/>
              </a:rPr>
              <a:t> 772.</a:t>
            </a:r>
          </a:p>
        </p:txBody>
      </p:sp>
    </p:spTree>
    <p:extLst>
      <p:ext uri="{BB962C8B-B14F-4D97-AF65-F5344CB8AC3E}">
        <p14:creationId xmlns:p14="http://schemas.microsoft.com/office/powerpoint/2010/main" val="77708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Висновок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000" y="1388818"/>
            <a:ext cx="1035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latin typeface="Arial Narrow" panose="020B0606020202030204" pitchFamily="34" charset="0"/>
              </a:rPr>
              <a:t>Наслідки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булінгу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можуть</a:t>
            </a:r>
            <a:r>
              <a:rPr lang="ru-RU" sz="2000" b="1" dirty="0">
                <a:latin typeface="Arial Narrow" panose="020B0606020202030204" pitchFamily="34" charset="0"/>
              </a:rPr>
              <a:t> бути </a:t>
            </a:r>
            <a:r>
              <a:rPr lang="ru-RU" sz="2000" b="1" dirty="0" err="1">
                <a:latin typeface="Arial Narrow" panose="020B0606020202030204" pitchFamily="34" charset="0"/>
              </a:rPr>
              <a:t>різноманітні</a:t>
            </a:r>
            <a:r>
              <a:rPr lang="ru-RU" sz="2000" b="1" dirty="0">
                <a:latin typeface="Arial Narrow" panose="020B0606020202030204" pitchFamily="34" charset="0"/>
              </a:rPr>
              <a:t>. </a:t>
            </a:r>
            <a:r>
              <a:rPr lang="ru-RU" sz="2000" b="1" dirty="0" err="1">
                <a:latin typeface="Arial Narrow" panose="020B0606020202030204" pitchFamily="34" charset="0"/>
              </a:rPr>
              <a:t>Їх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жертви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зазнають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чимало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страждань</a:t>
            </a:r>
            <a:r>
              <a:rPr lang="ru-RU" sz="2000" b="1" dirty="0">
                <a:latin typeface="Arial Narrow" panose="020B0606020202030204" pitchFamily="34" charset="0"/>
              </a:rPr>
              <a:t>. </a:t>
            </a:r>
            <a:r>
              <a:rPr lang="ru-RU" sz="2000" b="1" dirty="0" err="1">
                <a:latin typeface="Arial Narrow" panose="020B0606020202030204" pitchFamily="34" charset="0"/>
              </a:rPr>
              <a:t>Це</a:t>
            </a:r>
            <a:r>
              <a:rPr lang="ru-RU" sz="2000" b="1" dirty="0">
                <a:latin typeface="Arial Narrow" panose="020B0606020202030204" pitchFamily="34" charset="0"/>
              </a:rPr>
              <a:t> і </a:t>
            </a:r>
            <a:r>
              <a:rPr lang="ru-RU" sz="2000" b="1" dirty="0" err="1">
                <a:latin typeface="Arial Narrow" panose="020B0606020202030204" pitchFamily="34" charset="0"/>
              </a:rPr>
              <a:t>зниження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самооцінки</a:t>
            </a:r>
            <a:r>
              <a:rPr lang="ru-RU" sz="2000" b="1" dirty="0">
                <a:latin typeface="Arial Narrow" panose="020B0606020202030204" pitchFamily="34" charset="0"/>
              </a:rPr>
              <a:t>, </a:t>
            </a:r>
            <a:r>
              <a:rPr lang="ru-RU" sz="2000" b="1" dirty="0" err="1">
                <a:latin typeface="Arial Narrow" panose="020B0606020202030204" pitchFamily="34" charset="0"/>
              </a:rPr>
              <a:t>поганий</a:t>
            </a:r>
            <a:r>
              <a:rPr lang="ru-RU" sz="2000" b="1" dirty="0">
                <a:latin typeface="Arial Narrow" panose="020B0606020202030204" pitchFamily="34" charset="0"/>
              </a:rPr>
              <a:t> сон та </a:t>
            </a:r>
            <a:r>
              <a:rPr lang="ru-RU" sz="2000" b="1" dirty="0" err="1">
                <a:latin typeface="Arial Narrow" panose="020B0606020202030204" pitchFamily="34" charset="0"/>
              </a:rPr>
              <a:t>апетит</a:t>
            </a:r>
            <a:r>
              <a:rPr lang="ru-RU" sz="2000" b="1" dirty="0">
                <a:latin typeface="Arial Narrow" panose="020B0606020202030204" pitchFamily="34" charset="0"/>
              </a:rPr>
              <a:t>, </a:t>
            </a:r>
            <a:r>
              <a:rPr lang="ru-RU" sz="2000" b="1" dirty="0" err="1">
                <a:latin typeface="Arial Narrow" panose="020B0606020202030204" pitchFamily="34" charset="0"/>
              </a:rPr>
              <a:t>тривожність</a:t>
            </a:r>
            <a:r>
              <a:rPr lang="ru-RU" sz="2000" b="1" dirty="0">
                <a:latin typeface="Arial Narrow" panose="020B0606020202030204" pitchFamily="34" charset="0"/>
              </a:rPr>
              <a:t>, </a:t>
            </a:r>
            <a:r>
              <a:rPr lang="ru-RU" sz="2000" b="1" dirty="0" err="1">
                <a:latin typeface="Arial Narrow" panose="020B0606020202030204" pitchFamily="34" charset="0"/>
              </a:rPr>
              <a:t>вживання</a:t>
            </a:r>
            <a:r>
              <a:rPr lang="ru-RU" sz="2000" b="1" dirty="0">
                <a:latin typeface="Arial Narrow" panose="020B0606020202030204" pitchFamily="34" charset="0"/>
              </a:rPr>
              <a:t> алкоголю, </a:t>
            </a:r>
            <a:r>
              <a:rPr lang="ru-RU" sz="2000" b="1" dirty="0" err="1">
                <a:latin typeface="Arial Narrow" panose="020B0606020202030204" pitchFamily="34" charset="0"/>
              </a:rPr>
              <a:t>паління</a:t>
            </a:r>
            <a:r>
              <a:rPr lang="ru-RU" sz="2000" b="1" dirty="0">
                <a:latin typeface="Arial Narrow" panose="020B0606020202030204" pitchFamily="34" charset="0"/>
              </a:rPr>
              <a:t>, думки про </a:t>
            </a:r>
            <a:r>
              <a:rPr lang="ru-RU" sz="2000" b="1" dirty="0" err="1">
                <a:latin typeface="Arial Narrow" panose="020B0606020202030204" pitchFamily="34" charset="0"/>
              </a:rPr>
              <a:t>самогубство</a:t>
            </a:r>
            <a:r>
              <a:rPr lang="ru-RU" sz="2000" b="1" dirty="0">
                <a:latin typeface="Arial Narrow" panose="020B0606020202030204" pitchFamily="34" charset="0"/>
              </a:rPr>
              <a:t> та </a:t>
            </a:r>
            <a:r>
              <a:rPr lang="ru-RU" sz="2000" b="1" dirty="0" err="1">
                <a:latin typeface="Arial Narrow" panose="020B0606020202030204" pitchFamily="34" charset="0"/>
              </a:rPr>
              <a:t>інші</a:t>
            </a:r>
            <a:r>
              <a:rPr lang="ru-RU" sz="2000" b="1" dirty="0">
                <a:latin typeface="Arial Narrow" panose="020B0606020202030204" pitchFamily="34" charset="0"/>
              </a:rPr>
              <a:t>.</a:t>
            </a:r>
          </a:p>
          <a:p>
            <a:pPr algn="ctr"/>
            <a:endParaRPr lang="ru-RU" sz="2000" b="1" dirty="0"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err="1">
                <a:latin typeface="Arial Narrow" panose="020B0606020202030204" pitchFamily="34" charset="0"/>
              </a:rPr>
              <a:t>Отже</a:t>
            </a:r>
            <a:r>
              <a:rPr lang="ru-RU" sz="2000" b="1" dirty="0">
                <a:latin typeface="Arial Narrow" panose="020B0606020202030204" pitchFamily="34" charset="0"/>
              </a:rPr>
              <a:t>, як </a:t>
            </a:r>
            <a:r>
              <a:rPr lang="ru-RU" sz="2000" b="1" dirty="0" err="1">
                <a:latin typeface="Arial Narrow" panose="020B0606020202030204" pitchFamily="34" charset="0"/>
              </a:rPr>
              <a:t>бачимо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явище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булінгу</a:t>
            </a:r>
            <a:r>
              <a:rPr lang="ru-RU" sz="2000" b="1" dirty="0">
                <a:latin typeface="Arial Narrow" panose="020B0606020202030204" pitchFamily="34" charset="0"/>
              </a:rPr>
              <a:t> є </a:t>
            </a:r>
            <a:r>
              <a:rPr lang="ru-RU" sz="2000" b="1" dirty="0" err="1">
                <a:latin typeface="Arial Narrow" panose="020B0606020202030204" pitchFamily="34" charset="0"/>
              </a:rPr>
              <a:t>поширеним</a:t>
            </a:r>
            <a:r>
              <a:rPr lang="ru-RU" sz="2000" b="1" dirty="0">
                <a:latin typeface="Arial Narrow" panose="020B0606020202030204" pitchFamily="34" charset="0"/>
              </a:rPr>
              <a:t>, але в наших силах </a:t>
            </a:r>
            <a:r>
              <a:rPr lang="ru-RU" sz="2000" b="1" dirty="0" err="1">
                <a:latin typeface="Arial Narrow" panose="020B0606020202030204" pitchFamily="34" charset="0"/>
              </a:rPr>
              <a:t>його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зупинити</a:t>
            </a:r>
            <a:r>
              <a:rPr lang="ru-RU" sz="2000" b="1" dirty="0">
                <a:latin typeface="Arial Narrow" panose="020B0606020202030204" pitchFamily="34" charset="0"/>
              </a:rPr>
              <a:t> і не </a:t>
            </a:r>
            <a:r>
              <a:rPr lang="ru-RU" sz="2000" b="1" dirty="0" err="1">
                <a:latin typeface="Arial Narrow" panose="020B0606020202030204" pitchFamily="34" charset="0"/>
              </a:rPr>
              <a:t>лишатися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осторонь</a:t>
            </a:r>
            <a:r>
              <a:rPr lang="ru-RU" sz="2000" b="1" dirty="0">
                <a:latin typeface="Arial Narrow" panose="020B0606020202030204" pitchFamily="34" charset="0"/>
              </a:rPr>
              <a:t>. </a:t>
            </a:r>
            <a:r>
              <a:rPr lang="ru-RU" sz="2000" b="1" dirty="0" err="1">
                <a:latin typeface="Arial Narrow" panose="020B0606020202030204" pitchFamily="34" charset="0"/>
              </a:rPr>
              <a:t>Адже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слід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пам’ятати</a:t>
            </a:r>
            <a:r>
              <a:rPr lang="ru-RU" sz="2000" b="1" dirty="0">
                <a:latin typeface="Arial Narrow" panose="020B0606020202030204" pitchFamily="34" charset="0"/>
              </a:rPr>
              <a:t>, </a:t>
            </a:r>
            <a:r>
              <a:rPr lang="ru-RU" sz="2000" b="1" dirty="0" err="1">
                <a:latin typeface="Arial Narrow" panose="020B0606020202030204" pitchFamily="34" charset="0"/>
              </a:rPr>
              <a:t>що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сьогодні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ти</a:t>
            </a:r>
            <a:r>
              <a:rPr lang="ru-RU" sz="2000" b="1" dirty="0">
                <a:latin typeface="Arial Narrow" panose="020B0606020202030204" pitchFamily="34" charset="0"/>
              </a:rPr>
              <a:t> – </a:t>
            </a:r>
            <a:r>
              <a:rPr lang="ru-RU" sz="2000" b="1" dirty="0" err="1">
                <a:latin typeface="Arial Narrow" panose="020B0606020202030204" pitchFamily="34" charset="0"/>
              </a:rPr>
              <a:t>спостерігач</a:t>
            </a:r>
            <a:r>
              <a:rPr lang="ru-RU" sz="2000" b="1" dirty="0">
                <a:latin typeface="Arial Narrow" panose="020B0606020202030204" pitchFamily="34" charset="0"/>
              </a:rPr>
              <a:t>, а завтра — жертва.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001" y="3422022"/>
            <a:ext cx="5625000" cy="309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3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Рекомендації риторичної практики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409" y="1871252"/>
            <a:ext cx="445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400" dirty="0" smtClean="0"/>
              <a:t>Робота з аудиторією;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 smtClean="0"/>
              <a:t>Закріплення нової інформації;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 smtClean="0"/>
              <a:t>Демонстрація набутого досвіду.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000" y="1842992"/>
            <a:ext cx="723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4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7062D2-87BA-47CB-AA8D-848BE686EE02}"/>
              </a:ext>
            </a:extLst>
          </p:cNvPr>
          <p:cNvSpPr txBox="1"/>
          <p:nvPr/>
        </p:nvSpPr>
        <p:spPr>
          <a:xfrm>
            <a:off x="3372000" y="3114000"/>
            <a:ext cx="58080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6600" dirty="0" smtClean="0">
                <a:solidFill>
                  <a:schemeClr val="accent2"/>
                </a:solidFill>
              </a:rPr>
              <a:t>Дякую за увагу!</a:t>
            </a:r>
            <a:endParaRPr lang="ru-RU" sz="6600" dirty="0"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30619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25681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20731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667100" y="42362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3688846" y="3732626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25143" y="2769750"/>
            <a:ext cx="396000" cy="3960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36008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0883D-ACBF-462A-8056-050E3BA4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Arial Black" panose="020B0A04020102020204" pitchFamily="34" charset="0"/>
              </a:rPr>
              <a:t>«Що таке </a:t>
            </a:r>
            <a:r>
              <a:rPr lang="uk-UA" sz="2800" dirty="0" err="1" smtClean="0">
                <a:latin typeface="Arial Black" panose="020B0A04020102020204" pitchFamily="34" charset="0"/>
              </a:rPr>
              <a:t>булінг</a:t>
            </a:r>
            <a:r>
              <a:rPr lang="en-US" sz="2800" dirty="0" smtClean="0">
                <a:latin typeface="Arial Black" panose="020B0A04020102020204" pitchFamily="34" charset="0"/>
              </a:rPr>
              <a:t>? </a:t>
            </a:r>
            <a:r>
              <a:rPr lang="uk-UA" sz="2800" dirty="0" smtClean="0">
                <a:latin typeface="Arial Black" panose="020B0A04020102020204" pitchFamily="34" charset="0"/>
              </a:rPr>
              <a:t>Профілактика </a:t>
            </a:r>
            <a:r>
              <a:rPr lang="uk-UA" sz="2800" dirty="0" err="1" smtClean="0">
                <a:latin typeface="Arial Black" panose="020B0A04020102020204" pitchFamily="34" charset="0"/>
              </a:rPr>
              <a:t>булінгу</a:t>
            </a:r>
            <a:r>
              <a:rPr lang="uk-UA" sz="2800" dirty="0" smtClean="0">
                <a:latin typeface="Arial Black" panose="020B0A04020102020204" pitchFamily="34" charset="0"/>
              </a:rPr>
              <a:t> в учнівському середовищі»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08478" y="1388818"/>
            <a:ext cx="8981148" cy="506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30619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25681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20731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667100" y="42362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3688846" y="3732626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25143" y="2769750"/>
            <a:ext cx="396000" cy="3960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36008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0883D-ACBF-462A-8056-050E3BA4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520745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Arial Black" panose="020B0A04020102020204" pitchFamily="34" charset="0"/>
              </a:rPr>
              <a:t>Форма вираження риторичної практики: </a:t>
            </a:r>
            <a:r>
              <a:rPr lang="uk-UA" sz="3600" dirty="0" smtClean="0">
                <a:latin typeface="Arial Narrow" panose="020B0606020202030204" pitchFamily="34" charset="0"/>
              </a:rPr>
              <a:t>тренінг для вчителів середньої школи</a:t>
            </a:r>
            <a:endParaRPr lang="ru-RU" sz="3600" dirty="0"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08225" y="1344087"/>
            <a:ext cx="7816918" cy="520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9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30619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25681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20731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667100" y="42362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3688846" y="3732626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25143" y="2769750"/>
            <a:ext cx="396000" cy="3960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36008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0883D-ACBF-462A-8056-050E3BA4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Цільова аудиторія:</a:t>
            </a:r>
            <a:br>
              <a:rPr lang="uk-UA" sz="3200" dirty="0" smtClean="0">
                <a:latin typeface="Arial Black" panose="020B0A04020102020204" pitchFamily="34" charset="0"/>
              </a:rPr>
            </a:br>
            <a:r>
              <a:rPr lang="uk-UA" sz="3200" b="0" dirty="0" smtClean="0">
                <a:latin typeface="Arial Narrow" panose="020B0606020202030204" pitchFamily="34" charset="0"/>
              </a:rPr>
              <a:t>вчителі закладів середньої освіти</a:t>
            </a:r>
            <a:endParaRPr lang="ru-RU" sz="3200" b="0" dirty="0"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5346" y="1431000"/>
            <a:ext cx="6939000" cy="34695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71000" y="3406325"/>
            <a:ext cx="5244099" cy="307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30619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25681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20731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667100" y="42362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3688846" y="3732626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25143" y="2769750"/>
            <a:ext cx="396000" cy="3960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36008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0883D-ACBF-462A-8056-050E3BA4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anose="020B0A04020102020204" pitchFamily="34" charset="0"/>
              </a:rPr>
              <a:t>Види навчальних матеріалів: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326" y="2499054"/>
            <a:ext cx="504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>
                <a:latin typeface="Arial Narrow" panose="020B0606020202030204" pitchFamily="34" charset="0"/>
              </a:rPr>
              <a:t>Використання мультимедіа: презентація, схеми, таблиці.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>
                <a:latin typeface="Arial Narrow" panose="020B0606020202030204" pitchFamily="34" charset="0"/>
              </a:rPr>
              <a:t>Картки з поняттями.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>
                <a:latin typeface="Arial Narrow" panose="020B0606020202030204" pitchFamily="34" charset="0"/>
              </a:rPr>
              <a:t>Картки з завданнями (опрацювати запропоновану історію</a:t>
            </a:r>
            <a:r>
              <a:rPr lang="en-US" sz="2000" b="1" dirty="0" smtClean="0">
                <a:latin typeface="Arial Narrow" panose="020B0606020202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>
                <a:latin typeface="Arial Narrow" panose="020B0606020202030204" pitchFamily="34" charset="0"/>
              </a:rPr>
              <a:t>Таблиця- «Правила роботи на тренінгу»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34000" y="2225642"/>
            <a:ext cx="68580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2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30619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25681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20731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667100" y="42362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3688846" y="3732626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525143" y="2769750"/>
            <a:ext cx="396000" cy="3960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36008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0883D-ACBF-462A-8056-050E3BA4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Arial Black" panose="020B0A04020102020204" pitchFamily="34" charset="0"/>
              </a:rPr>
              <a:t>Мета та завдання: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8149" y="2326403"/>
            <a:ext cx="639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b="1" dirty="0" err="1" smtClean="0">
                <a:latin typeface="Arial Narrow" panose="020B0606020202030204" pitchFamily="34" charset="0"/>
              </a:rPr>
              <a:t>Ознайомити</a:t>
            </a:r>
            <a:r>
              <a:rPr lang="ru-RU" sz="2000" b="1" dirty="0" smtClean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педагогів</a:t>
            </a:r>
            <a:r>
              <a:rPr lang="ru-RU" sz="2000" b="1" dirty="0">
                <a:latin typeface="Arial Narrow" panose="020B0606020202030204" pitchFamily="34" charset="0"/>
              </a:rPr>
              <a:t> з </a:t>
            </a:r>
            <a:r>
              <a:rPr lang="ru-RU" sz="2000" b="1" dirty="0" err="1">
                <a:latin typeface="Arial Narrow" panose="020B0606020202030204" pitchFamily="34" charset="0"/>
              </a:rPr>
              <a:t>поняттям</a:t>
            </a:r>
            <a:r>
              <a:rPr lang="ru-RU" sz="2000" b="1" dirty="0">
                <a:latin typeface="Arial Narrow" panose="020B0606020202030204" pitchFamily="34" charset="0"/>
              </a:rPr>
              <a:t>, формами та структурою </a:t>
            </a:r>
            <a:r>
              <a:rPr lang="ru-RU" sz="2000" b="1" dirty="0" err="1" smtClean="0">
                <a:latin typeface="Arial Narrow" panose="020B0606020202030204" pitchFamily="34" charset="0"/>
              </a:rPr>
              <a:t>булінгу</a:t>
            </a:r>
            <a:r>
              <a:rPr lang="ru-RU" sz="2000" b="1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err="1" smtClean="0">
                <a:latin typeface="Arial Narrow" panose="020B0606020202030204" pitchFamily="34" charset="0"/>
              </a:rPr>
              <a:t>Розвивати</a:t>
            </a:r>
            <a:r>
              <a:rPr lang="ru-RU" sz="2000" b="1" dirty="0" smtClean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вміння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пошуку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шляхів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виходу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зі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складної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 smtClean="0">
                <a:latin typeface="Arial Narrow" panose="020B0606020202030204" pitchFamily="34" charset="0"/>
              </a:rPr>
              <a:t>ситуації</a:t>
            </a:r>
            <a:r>
              <a:rPr lang="ru-RU" sz="2000" b="1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err="1" smtClean="0">
                <a:latin typeface="Arial Narrow" panose="020B0606020202030204" pitchFamily="34" charset="0"/>
              </a:rPr>
              <a:t>Виховувати</a:t>
            </a:r>
            <a:r>
              <a:rPr lang="ru-RU" sz="2000" b="1" dirty="0" smtClean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почуття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емпатії</a:t>
            </a:r>
            <a:r>
              <a:rPr lang="ru-RU" sz="2000" b="1" dirty="0">
                <a:latin typeface="Arial Narrow" panose="020B0606020202030204" pitchFamily="34" charset="0"/>
              </a:rPr>
              <a:t> та </a:t>
            </a:r>
            <a:r>
              <a:rPr lang="ru-RU" sz="2000" b="1" dirty="0" err="1">
                <a:latin typeface="Arial Narrow" panose="020B0606020202030204" pitchFamily="34" charset="0"/>
              </a:rPr>
              <a:t>переживання</a:t>
            </a:r>
            <a:r>
              <a:rPr lang="ru-RU" sz="2000" b="1" dirty="0">
                <a:latin typeface="Arial Narrow" panose="020B0606020202030204" pitchFamily="34" charset="0"/>
              </a:rPr>
              <a:t> до </a:t>
            </a:r>
            <a:r>
              <a:rPr lang="ru-RU" sz="2000" b="1" dirty="0" err="1">
                <a:latin typeface="Arial Narrow" panose="020B0606020202030204" pitchFamily="34" charset="0"/>
              </a:rPr>
              <a:t>дитини</a:t>
            </a:r>
            <a:r>
              <a:rPr lang="ru-RU" sz="2000" b="1" dirty="0">
                <a:latin typeface="Arial Narrow" panose="020B0606020202030204" pitchFamily="34" charset="0"/>
              </a:rPr>
              <a:t>, яка </a:t>
            </a:r>
            <a:r>
              <a:rPr lang="ru-RU" sz="2000" b="1" dirty="0" err="1">
                <a:latin typeface="Arial Narrow" panose="020B0606020202030204" pitchFamily="34" charset="0"/>
              </a:rPr>
              <a:t>зазнає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 smtClean="0">
                <a:latin typeface="Arial Narrow" panose="020B0606020202030204" pitchFamily="34" charset="0"/>
              </a:rPr>
              <a:t>насильства</a:t>
            </a:r>
            <a:r>
              <a:rPr lang="ru-RU" sz="2000" b="1" dirty="0" smtClean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err="1" smtClean="0">
                <a:latin typeface="Arial Narrow" panose="020B0606020202030204" pitchFamily="34" charset="0"/>
              </a:rPr>
              <a:t>Формувати</a:t>
            </a:r>
            <a:r>
              <a:rPr lang="ru-RU" sz="2000" b="1" dirty="0" smtClean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навики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відповідальної</a:t>
            </a:r>
            <a:r>
              <a:rPr lang="ru-RU" sz="2000" b="1" dirty="0">
                <a:latin typeface="Arial Narrow" panose="020B0606020202030204" pitchFamily="34" charset="0"/>
              </a:rPr>
              <a:t> та </a:t>
            </a:r>
            <a:r>
              <a:rPr lang="ru-RU" sz="2000" b="1" dirty="0" err="1">
                <a:latin typeface="Arial Narrow" panose="020B0606020202030204" pitchFamily="34" charset="0"/>
              </a:rPr>
              <a:t>безпечної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поведінки</a:t>
            </a:r>
            <a:r>
              <a:rPr lang="ru-RU" sz="2000" b="1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1000" y="2281119"/>
            <a:ext cx="5148591" cy="289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3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Очікувані результати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94" y="1719000"/>
            <a:ext cx="6330000" cy="3560625"/>
          </a:xfrm>
          <a:prstGeom prst="rect">
            <a:avLst/>
          </a:prstGeom>
        </p:spPr>
      </p:pic>
      <p:sp>
        <p:nvSpPr>
          <p:cNvPr id="4" name="Стрелка вправо 3"/>
          <p:cNvSpPr/>
          <p:nvPr/>
        </p:nvSpPr>
        <p:spPr>
          <a:xfrm>
            <a:off x="6861000" y="1899000"/>
            <a:ext cx="1035000" cy="5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40597" y="1719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Arial Narrow" panose="020B0606020202030204" pitchFamily="34" charset="0"/>
              </a:rPr>
              <a:t>Вироблення системи дій при виникненні </a:t>
            </a:r>
            <a:r>
              <a:rPr lang="uk-UA" b="1" dirty="0" err="1" smtClean="0">
                <a:latin typeface="Arial Narrow" panose="020B0606020202030204" pitchFamily="34" charset="0"/>
              </a:rPr>
              <a:t>булінгу</a:t>
            </a:r>
            <a:r>
              <a:rPr lang="uk-UA" b="1" dirty="0" smtClean="0">
                <a:latin typeface="Arial Narrow" panose="020B0606020202030204" pitchFamily="34" charset="0"/>
              </a:rPr>
              <a:t> у навчальному закладі  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861000" y="2971087"/>
            <a:ext cx="1035000" cy="5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56000" y="2934000"/>
            <a:ext cx="3484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Arial Narrow" panose="020B0606020202030204" pitchFamily="34" charset="0"/>
              </a:rPr>
              <a:t>Удосконалення навиків ефективного спілкування та раціональної поведінки педагогів під час конфлікту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861000" y="4419000"/>
            <a:ext cx="1035000" cy="58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56000" y="4419000"/>
            <a:ext cx="3484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Arial Narrow" panose="020B0606020202030204" pitchFamily="34" charset="0"/>
              </a:rPr>
              <a:t>Розширення інформації про явище- шкільного </a:t>
            </a:r>
            <a:r>
              <a:rPr lang="uk-UA" b="1" dirty="0" err="1" smtClean="0">
                <a:latin typeface="Arial Narrow" panose="020B0606020202030204" pitchFamily="34" charset="0"/>
              </a:rPr>
              <a:t>булінгу</a:t>
            </a:r>
            <a:r>
              <a:rPr lang="uk-UA" b="1" dirty="0" smtClean="0">
                <a:latin typeface="Arial Narrow" panose="020B0606020202030204" pitchFamily="34" charset="0"/>
              </a:rPr>
              <a:t> (саморозвиток педагогічних працівників)</a:t>
            </a:r>
            <a:endParaRPr lang="ru-R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4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Фрагменти риторичної практики: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00" y="1809000"/>
            <a:ext cx="112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2C2F34"/>
                </a:solidFill>
                <a:latin typeface="Arial Narrow" panose="020B0606020202030204" pitchFamily="34" charset="0"/>
              </a:rPr>
              <a:t>Булінг</a:t>
            </a:r>
            <a:r>
              <a:rPr lang="ru-RU" sz="2400" b="1" dirty="0" smtClean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у 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перекладі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з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англійської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 –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хуліганити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грубіянити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визначається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, як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утиск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цькування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,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дискримінація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.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Це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тривалий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процес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свідомого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жорстокого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ставлення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(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фізичного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і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психічного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) з боку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дитини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або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групи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дітей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до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іншої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дитини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або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solidFill>
                  <a:srgbClr val="2C2F34"/>
                </a:solidFill>
                <a:latin typeface="Arial Narrow" panose="020B0606020202030204" pitchFamily="34" charset="0"/>
              </a:rPr>
              <a:t>дітей</a:t>
            </a:r>
            <a:r>
              <a:rPr lang="ru-RU" sz="2400" dirty="0">
                <a:solidFill>
                  <a:srgbClr val="2C2F34"/>
                </a:solidFill>
                <a:latin typeface="Arial Narrow" panose="020B0606020202030204" pitchFamily="34" charset="0"/>
              </a:rPr>
              <a:t>.</a:t>
            </a:r>
          </a:p>
          <a:p>
            <a:endParaRPr lang="ru-RU" b="0" i="0" dirty="0">
              <a:solidFill>
                <a:srgbClr val="2C2F34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000" y="2979000"/>
            <a:ext cx="5805000" cy="32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5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Arial Black" panose="020B0A04020102020204" pitchFamily="34" charset="0"/>
              </a:rPr>
              <a:t>4 головні компоненти </a:t>
            </a:r>
            <a:r>
              <a:rPr lang="uk-UA" sz="3200" dirty="0" err="1" smtClean="0">
                <a:latin typeface="Arial Black" panose="020B0A04020102020204" pitchFamily="34" charset="0"/>
              </a:rPr>
              <a:t>булінгу</a:t>
            </a:r>
            <a:r>
              <a:rPr lang="uk-UA" sz="3200" dirty="0" smtClean="0">
                <a:latin typeface="Arial Black" panose="020B0A04020102020204" pitchFamily="34" charset="0"/>
              </a:rPr>
              <a:t>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000" y="1764000"/>
            <a:ext cx="6525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– </a:t>
            </a:r>
            <a:r>
              <a:rPr lang="ru-RU" sz="2400" b="1" dirty="0" err="1">
                <a:latin typeface="Arial Narrow" panose="020B0606020202030204" pitchFamily="34" charset="0"/>
              </a:rPr>
              <a:t>агресивна</a:t>
            </a:r>
            <a:r>
              <a:rPr lang="ru-RU" sz="2400" b="1" dirty="0">
                <a:latin typeface="Arial Narrow" panose="020B0606020202030204" pitchFamily="34" charset="0"/>
              </a:rPr>
              <a:t> і негативна </a:t>
            </a:r>
            <a:r>
              <a:rPr lang="ru-RU" sz="2400" b="1" dirty="0" err="1">
                <a:latin typeface="Arial Narrow" panose="020B0606020202030204" pitchFamily="34" charset="0"/>
              </a:rPr>
              <a:t>поведінка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– </a:t>
            </a:r>
            <a:r>
              <a:rPr lang="ru-RU" sz="2400" b="1" dirty="0" err="1">
                <a:latin typeface="Arial Narrow" panose="020B0606020202030204" pitchFamily="34" charset="0"/>
              </a:rPr>
              <a:t>здійснюється</a:t>
            </a:r>
            <a:r>
              <a:rPr lang="ru-RU" sz="2400" b="1" dirty="0">
                <a:latin typeface="Arial Narrow" panose="020B0606020202030204" pitchFamily="34" charset="0"/>
              </a:rPr>
              <a:t> регулярно;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– </a:t>
            </a:r>
            <a:r>
              <a:rPr lang="ru-RU" sz="2400" b="1" dirty="0" err="1">
                <a:latin typeface="Arial Narrow" panose="020B0606020202030204" pitchFamily="34" charset="0"/>
              </a:rPr>
              <a:t>відбувається</a:t>
            </a:r>
            <a:r>
              <a:rPr lang="ru-RU" sz="2400" b="1" dirty="0">
                <a:latin typeface="Arial Narrow" panose="020B0606020202030204" pitchFamily="34" charset="0"/>
              </a:rPr>
              <a:t> у </a:t>
            </a:r>
            <a:r>
              <a:rPr lang="ru-RU" sz="2400" b="1" dirty="0" err="1">
                <a:latin typeface="Arial Narrow" panose="020B0606020202030204" pitchFamily="34" charset="0"/>
              </a:rPr>
              <a:t>відносинах</a:t>
            </a:r>
            <a:r>
              <a:rPr lang="ru-RU" sz="2400" b="1" dirty="0">
                <a:latin typeface="Arial Narrow" panose="020B0606020202030204" pitchFamily="34" charset="0"/>
              </a:rPr>
              <a:t>, </a:t>
            </a:r>
            <a:r>
              <a:rPr lang="ru-RU" sz="2400" b="1" dirty="0" err="1">
                <a:latin typeface="Arial Narrow" panose="020B0606020202030204" pitchFamily="34" charset="0"/>
              </a:rPr>
              <a:t>учасники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яких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мають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неоднакову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владу</a:t>
            </a:r>
            <a:r>
              <a:rPr lang="ru-RU" sz="2400" b="1" dirty="0">
                <a:latin typeface="Arial Narrow" panose="020B0606020202030204" pitchFamily="34" charset="0"/>
              </a:rPr>
              <a:t>;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– </a:t>
            </a:r>
            <a:r>
              <a:rPr lang="ru-RU" sz="2400" b="1" dirty="0" err="1">
                <a:latin typeface="Arial Narrow" panose="020B0606020202030204" pitchFamily="34" charset="0"/>
              </a:rPr>
              <a:t>така</a:t>
            </a:r>
            <a:r>
              <a:rPr lang="ru-RU" sz="2400" b="1" dirty="0">
                <a:latin typeface="Arial Narrow" panose="020B0606020202030204" pitchFamily="34" charset="0"/>
              </a:rPr>
              <a:t> </a:t>
            </a:r>
            <a:r>
              <a:rPr lang="ru-RU" sz="2400" b="1" dirty="0" err="1">
                <a:latin typeface="Arial Narrow" panose="020B0606020202030204" pitchFamily="34" charset="0"/>
              </a:rPr>
              <a:t>поведінка</a:t>
            </a:r>
            <a:r>
              <a:rPr lang="ru-RU" sz="2400" b="1" dirty="0">
                <a:latin typeface="Arial Narrow" panose="020B0606020202030204" pitchFamily="34" charset="0"/>
              </a:rPr>
              <a:t> є </a:t>
            </a:r>
            <a:r>
              <a:rPr lang="ru-RU" sz="2400" b="1" dirty="0" err="1">
                <a:latin typeface="Arial Narrow" panose="020B0606020202030204" pitchFamily="34" charset="0"/>
              </a:rPr>
              <a:t>навмисною</a:t>
            </a:r>
            <a:r>
              <a:rPr lang="ru-RU" sz="2400" b="1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000" y="1269000"/>
            <a:ext cx="5186123" cy="518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3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687</Words>
  <Application>Microsoft Office PowerPoint</Application>
  <PresentationFormat>Широкоэкранный</PresentationFormat>
  <Paragraphs>97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Calibri Light</vt:lpstr>
      <vt:lpstr>Verdana</vt:lpstr>
      <vt:lpstr>Тема Office</vt:lpstr>
      <vt:lpstr>Орієнтовані компоненти  плану-конспекту власної риторичної практики</vt:lpstr>
      <vt:lpstr>«Що таке булінг? Профілактика булінгу в учнівському середовищі»</vt:lpstr>
      <vt:lpstr>Форма вираження риторичної практики: тренінг для вчителів середньої школи</vt:lpstr>
      <vt:lpstr>Цільова аудиторія: вчителі закладів середньої освіти</vt:lpstr>
      <vt:lpstr>Види навчальних матеріалів:</vt:lpstr>
      <vt:lpstr>Мета та завдання:</vt:lpstr>
      <vt:lpstr>Очікувані результати</vt:lpstr>
      <vt:lpstr>Фрагменти риторичної практики:</vt:lpstr>
      <vt:lpstr>4 головні компоненти булінгу:</vt:lpstr>
      <vt:lpstr>Форми шкільного булінгу:</vt:lpstr>
      <vt:lpstr>Соціальна структура булінгу</vt:lpstr>
      <vt:lpstr>Як розпізнати жертву:</vt:lpstr>
      <vt:lpstr>Як розпізнати агресора:</vt:lpstr>
      <vt:lpstr>Як розпізнати спостерігача:</vt:lpstr>
      <vt:lpstr>Робота з аудиторією:</vt:lpstr>
      <vt:lpstr>Поради, як уникнути булінгу</vt:lpstr>
      <vt:lpstr>Висновок</vt:lpstr>
      <vt:lpstr>Рекомендації риторичної практики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ДОМ</cp:lastModifiedBy>
  <cp:revision>28</cp:revision>
  <dcterms:created xsi:type="dcterms:W3CDTF">2020-07-05T17:04:43Z</dcterms:created>
  <dcterms:modified xsi:type="dcterms:W3CDTF">2021-05-12T23:00:37Z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513181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