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0" r:id="rId12"/>
    <p:sldId id="269" r:id="rId13"/>
    <p:sldId id="267" r:id="rId14"/>
    <p:sldId id="272" r:id="rId15"/>
    <p:sldId id="273" r:id="rId16"/>
    <p:sldId id="274" r:id="rId17"/>
    <p:sldId id="268" r:id="rId18"/>
    <p:sldId id="276" r:id="rId19"/>
    <p:sldId id="270" r:id="rId20"/>
    <p:sldId id="271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5F2634-E76A-4E77-8E01-D3341A14C0F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3431EC3-6334-483C-BE5B-D2B860E269D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endParaRPr lang="ru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2E0114-69F6-437A-AA8C-ABEEA2A61FC7}" type="parTrans" cxnId="{1C331388-B9A9-423F-9E45-1ADB19CAB5CD}">
      <dgm:prSet/>
      <dgm:spPr/>
      <dgm:t>
        <a:bodyPr/>
        <a:lstStyle/>
        <a:p>
          <a:endParaRPr lang="ru-UA"/>
        </a:p>
      </dgm:t>
    </dgm:pt>
    <dgm:pt modelId="{E53ED6BF-F55C-470E-98AE-7B8370B9DE4E}" type="sibTrans" cxnId="{1C331388-B9A9-423F-9E45-1ADB19CAB5CD}">
      <dgm:prSet/>
      <dgm:spPr/>
      <dgm:t>
        <a:bodyPr/>
        <a:lstStyle/>
        <a:p>
          <a:endParaRPr lang="ru-UA"/>
        </a:p>
      </dgm:t>
    </dgm:pt>
    <dgm:pt modelId="{BD0C5889-3FC6-4559-AB5E-E1C81C2F36C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зв’язків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категоріями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різних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секторах  </a:t>
          </a:r>
          <a:b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endParaRPr lang="ru-UA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E75483-F679-4520-8CAB-8389D6B5D312}" type="parTrans" cxnId="{9E902837-A40F-425E-B937-9094ABEE74A3}">
      <dgm:prSet/>
      <dgm:spPr/>
      <dgm:t>
        <a:bodyPr/>
        <a:lstStyle/>
        <a:p>
          <a:endParaRPr lang="ru-UA"/>
        </a:p>
      </dgm:t>
    </dgm:pt>
    <dgm:pt modelId="{21B4F6E8-D213-4542-BA11-3EA4EE19E905}" type="sibTrans" cxnId="{9E902837-A40F-425E-B937-9094ABEE74A3}">
      <dgm:prSet/>
      <dgm:spPr/>
      <dgm:t>
        <a:bodyPr/>
        <a:lstStyle/>
        <a:p>
          <a:endParaRPr lang="ru-UA"/>
        </a:p>
      </dgm:t>
    </dgm:pt>
    <dgm:pt modelId="{C6A39090-2FC7-49AA-9F84-E64751A10E4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Побудова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TOWS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endParaRPr lang="ru-RU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EEA4FD-195E-4B69-9067-F38711F0166F}" type="parTrans" cxnId="{C88C3085-DF63-4941-8047-10EEEE1AA572}">
      <dgm:prSet/>
      <dgm:spPr/>
      <dgm:t>
        <a:bodyPr/>
        <a:lstStyle/>
        <a:p>
          <a:endParaRPr lang="ru-UA"/>
        </a:p>
      </dgm:t>
    </dgm:pt>
    <dgm:pt modelId="{5609FB92-A698-4EF2-A2DB-9F42D637CA44}" type="sibTrans" cxnId="{C88C3085-DF63-4941-8047-10EEEE1AA572}">
      <dgm:prSet/>
      <dgm:spPr/>
      <dgm:t>
        <a:bodyPr/>
        <a:lstStyle/>
        <a:p>
          <a:endParaRPr lang="ru-UA"/>
        </a:p>
      </dgm:t>
    </dgm:pt>
    <dgm:pt modelId="{731D6326-3097-4237-AED1-45B1AA558BC2}">
      <dgm:prSet custT="1"/>
      <dgm:spPr/>
      <dgm:t>
        <a:bodyPr/>
        <a:lstStyle/>
        <a:p>
          <a:r>
            <a:rPr lang="ru-RU" sz="2000" b="0" i="0" dirty="0"/>
            <a:t>4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основі</a:t>
          </a:r>
          <a:r>
            <a:rPr lang="ru-RU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TOWS </a:t>
          </a:r>
          <a:r>
            <a:rPr lang="ru-RU" sz="2000" b="1" i="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endParaRPr lang="ru-RU" sz="2000" b="1" i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82C032-B741-477A-987D-1F98A03F41A0}" type="parTrans" cxnId="{F4122E81-14E6-4FFE-B649-BE1A89DF4789}">
      <dgm:prSet/>
      <dgm:spPr/>
      <dgm:t>
        <a:bodyPr/>
        <a:lstStyle/>
        <a:p>
          <a:endParaRPr lang="ru-UA"/>
        </a:p>
      </dgm:t>
    </dgm:pt>
    <dgm:pt modelId="{850000B1-5AA4-4C0D-A6F1-E047FB5F4711}" type="sibTrans" cxnId="{F4122E81-14E6-4FFE-B649-BE1A89DF4789}">
      <dgm:prSet/>
      <dgm:spPr/>
      <dgm:t>
        <a:bodyPr/>
        <a:lstStyle/>
        <a:p>
          <a:endParaRPr lang="ru-UA"/>
        </a:p>
      </dgm:t>
    </dgm:pt>
    <dgm:pt modelId="{DAFEE1C1-F988-4100-9EBF-CA15C70702A1}">
      <dgm:prSet custT="1"/>
      <dgm:spPr/>
      <dgm:t>
        <a:bodyPr/>
        <a:lstStyle/>
        <a:p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5. </a:t>
          </a: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Приоріте-зація</a:t>
          </a: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стратегій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9DF2AA-7707-474C-8D53-E6472D4B1EA3}" type="parTrans" cxnId="{F14CB2B7-839F-4D2D-A6AB-271CA0454CDE}">
      <dgm:prSet/>
      <dgm:spPr/>
      <dgm:t>
        <a:bodyPr/>
        <a:lstStyle/>
        <a:p>
          <a:endParaRPr lang="ru-UA"/>
        </a:p>
      </dgm:t>
    </dgm:pt>
    <dgm:pt modelId="{2EC52122-4B33-41F3-98FD-7BC519C3553A}" type="sibTrans" cxnId="{F14CB2B7-839F-4D2D-A6AB-271CA0454CDE}">
      <dgm:prSet/>
      <dgm:spPr/>
      <dgm:t>
        <a:bodyPr/>
        <a:lstStyle/>
        <a:p>
          <a:endParaRPr lang="ru-UA"/>
        </a:p>
      </dgm:t>
    </dgm:pt>
    <dgm:pt modelId="{FFAA306D-A7C1-4F1C-A4DE-4954E7F148F3}" type="pres">
      <dgm:prSet presAssocID="{D25F2634-E76A-4E77-8E01-D3341A14C0F8}" presName="Name0" presStyleCnt="0">
        <dgm:presLayoutVars>
          <dgm:dir/>
          <dgm:resizeHandles val="exact"/>
        </dgm:presLayoutVars>
      </dgm:prSet>
      <dgm:spPr/>
    </dgm:pt>
    <dgm:pt modelId="{FC79547E-A7C9-4485-A56E-4AE6F1A801D5}" type="pres">
      <dgm:prSet presAssocID="{23431EC3-6334-483C-BE5B-D2B860E269DC}" presName="node" presStyleLbl="node1" presStyleIdx="0" presStyleCnt="5" custScaleY="170352">
        <dgm:presLayoutVars>
          <dgm:bulletEnabled val="1"/>
        </dgm:presLayoutVars>
      </dgm:prSet>
      <dgm:spPr/>
    </dgm:pt>
    <dgm:pt modelId="{B585E07A-F552-497C-992A-20D5AF25F019}" type="pres">
      <dgm:prSet presAssocID="{E53ED6BF-F55C-470E-98AE-7B8370B9DE4E}" presName="sibTrans" presStyleLbl="sibTrans2D1" presStyleIdx="0" presStyleCnt="4"/>
      <dgm:spPr/>
    </dgm:pt>
    <dgm:pt modelId="{2B62909F-840E-4DB3-A98D-B0171EE070B4}" type="pres">
      <dgm:prSet presAssocID="{E53ED6BF-F55C-470E-98AE-7B8370B9DE4E}" presName="connectorText" presStyleLbl="sibTrans2D1" presStyleIdx="0" presStyleCnt="4"/>
      <dgm:spPr/>
    </dgm:pt>
    <dgm:pt modelId="{D449884B-75B6-45C1-AAEE-5D42520B710C}" type="pres">
      <dgm:prSet presAssocID="{BD0C5889-3FC6-4559-AB5E-E1C81C2F36CD}" presName="node" presStyleLbl="node1" presStyleIdx="1" presStyleCnt="5" custScaleY="170352">
        <dgm:presLayoutVars>
          <dgm:bulletEnabled val="1"/>
        </dgm:presLayoutVars>
      </dgm:prSet>
      <dgm:spPr/>
    </dgm:pt>
    <dgm:pt modelId="{904DE4C7-7D9C-40BB-8022-84813E1CE860}" type="pres">
      <dgm:prSet presAssocID="{21B4F6E8-D213-4542-BA11-3EA4EE19E905}" presName="sibTrans" presStyleLbl="sibTrans2D1" presStyleIdx="1" presStyleCnt="4"/>
      <dgm:spPr/>
    </dgm:pt>
    <dgm:pt modelId="{94C4E1C0-C211-4C72-B092-2C1D2996EE1A}" type="pres">
      <dgm:prSet presAssocID="{21B4F6E8-D213-4542-BA11-3EA4EE19E905}" presName="connectorText" presStyleLbl="sibTrans2D1" presStyleIdx="1" presStyleCnt="4"/>
      <dgm:spPr/>
    </dgm:pt>
    <dgm:pt modelId="{1F7F0CA1-38AA-4014-BE7B-250450717747}" type="pres">
      <dgm:prSet presAssocID="{C6A39090-2FC7-49AA-9F84-E64751A10E48}" presName="node" presStyleLbl="node1" presStyleIdx="2" presStyleCnt="5" custScaleY="164719">
        <dgm:presLayoutVars>
          <dgm:bulletEnabled val="1"/>
        </dgm:presLayoutVars>
      </dgm:prSet>
      <dgm:spPr/>
    </dgm:pt>
    <dgm:pt modelId="{9E058489-B153-4CC9-887C-51DEF80426C8}" type="pres">
      <dgm:prSet presAssocID="{5609FB92-A698-4EF2-A2DB-9F42D637CA44}" presName="sibTrans" presStyleLbl="sibTrans2D1" presStyleIdx="2" presStyleCnt="4"/>
      <dgm:spPr/>
    </dgm:pt>
    <dgm:pt modelId="{EDE30274-EB8D-455F-8071-FF844DFB75DD}" type="pres">
      <dgm:prSet presAssocID="{5609FB92-A698-4EF2-A2DB-9F42D637CA44}" presName="connectorText" presStyleLbl="sibTrans2D1" presStyleIdx="2" presStyleCnt="4"/>
      <dgm:spPr/>
    </dgm:pt>
    <dgm:pt modelId="{FB8C1D28-6C6A-466B-B7BC-E28D45094367}" type="pres">
      <dgm:prSet presAssocID="{731D6326-3097-4237-AED1-45B1AA558BC2}" presName="node" presStyleLbl="node1" presStyleIdx="3" presStyleCnt="5" custScaleY="170352" custLinFactNeighborX="-12687">
        <dgm:presLayoutVars>
          <dgm:bulletEnabled val="1"/>
        </dgm:presLayoutVars>
      </dgm:prSet>
      <dgm:spPr/>
    </dgm:pt>
    <dgm:pt modelId="{C7B7427F-965B-43E6-B605-753C6C058EB4}" type="pres">
      <dgm:prSet presAssocID="{850000B1-5AA4-4C0D-A6F1-E047FB5F4711}" presName="sibTrans" presStyleLbl="sibTrans2D1" presStyleIdx="3" presStyleCnt="4"/>
      <dgm:spPr/>
    </dgm:pt>
    <dgm:pt modelId="{70796B19-3C60-4387-8500-69B17EE14DE7}" type="pres">
      <dgm:prSet presAssocID="{850000B1-5AA4-4C0D-A6F1-E047FB5F4711}" presName="connectorText" presStyleLbl="sibTrans2D1" presStyleIdx="3" presStyleCnt="4"/>
      <dgm:spPr/>
    </dgm:pt>
    <dgm:pt modelId="{2A6A85C8-85D5-4C5F-BEA7-F7CBC6F8C4DB}" type="pres">
      <dgm:prSet presAssocID="{DAFEE1C1-F988-4100-9EBF-CA15C70702A1}" presName="node" presStyleLbl="node1" presStyleIdx="4" presStyleCnt="5" custScaleY="175986">
        <dgm:presLayoutVars>
          <dgm:bulletEnabled val="1"/>
        </dgm:presLayoutVars>
      </dgm:prSet>
      <dgm:spPr/>
    </dgm:pt>
  </dgm:ptLst>
  <dgm:cxnLst>
    <dgm:cxn modelId="{9EC38405-052F-433E-A61E-722B5272B40B}" type="presOf" srcId="{21B4F6E8-D213-4542-BA11-3EA4EE19E905}" destId="{94C4E1C0-C211-4C72-B092-2C1D2996EE1A}" srcOrd="1" destOrd="0" presId="urn:microsoft.com/office/officeart/2005/8/layout/process1"/>
    <dgm:cxn modelId="{ED209522-403A-4223-B1DB-EDEFCFEE8AA3}" type="presOf" srcId="{5609FB92-A698-4EF2-A2DB-9F42D637CA44}" destId="{9E058489-B153-4CC9-887C-51DEF80426C8}" srcOrd="0" destOrd="0" presId="urn:microsoft.com/office/officeart/2005/8/layout/process1"/>
    <dgm:cxn modelId="{9E902837-A40F-425E-B937-9094ABEE74A3}" srcId="{D25F2634-E76A-4E77-8E01-D3341A14C0F8}" destId="{BD0C5889-3FC6-4559-AB5E-E1C81C2F36CD}" srcOrd="1" destOrd="0" parTransId="{48E75483-F679-4520-8CAB-8389D6B5D312}" sibTransId="{21B4F6E8-D213-4542-BA11-3EA4EE19E905}"/>
    <dgm:cxn modelId="{A16CF73A-DFA7-4740-9BA9-B7ECE0910060}" type="presOf" srcId="{21B4F6E8-D213-4542-BA11-3EA4EE19E905}" destId="{904DE4C7-7D9C-40BB-8022-84813E1CE860}" srcOrd="0" destOrd="0" presId="urn:microsoft.com/office/officeart/2005/8/layout/process1"/>
    <dgm:cxn modelId="{50107067-1B46-431E-BCC7-7533730B1A1D}" type="presOf" srcId="{E53ED6BF-F55C-470E-98AE-7B8370B9DE4E}" destId="{2B62909F-840E-4DB3-A98D-B0171EE070B4}" srcOrd="1" destOrd="0" presId="urn:microsoft.com/office/officeart/2005/8/layout/process1"/>
    <dgm:cxn modelId="{8AAE334A-8813-4A86-BD49-20A652DAD1B9}" type="presOf" srcId="{DAFEE1C1-F988-4100-9EBF-CA15C70702A1}" destId="{2A6A85C8-85D5-4C5F-BEA7-F7CBC6F8C4DB}" srcOrd="0" destOrd="0" presId="urn:microsoft.com/office/officeart/2005/8/layout/process1"/>
    <dgm:cxn modelId="{F0CB1B73-1F33-44D1-A355-6AF690DF5F07}" type="presOf" srcId="{731D6326-3097-4237-AED1-45B1AA558BC2}" destId="{FB8C1D28-6C6A-466B-B7BC-E28D45094367}" srcOrd="0" destOrd="0" presId="urn:microsoft.com/office/officeart/2005/8/layout/process1"/>
    <dgm:cxn modelId="{F4122E81-14E6-4FFE-B649-BE1A89DF4789}" srcId="{D25F2634-E76A-4E77-8E01-D3341A14C0F8}" destId="{731D6326-3097-4237-AED1-45B1AA558BC2}" srcOrd="3" destOrd="0" parTransId="{2382C032-B741-477A-987D-1F98A03F41A0}" sibTransId="{850000B1-5AA4-4C0D-A6F1-E047FB5F4711}"/>
    <dgm:cxn modelId="{A4327882-5411-4F4C-8BB6-4EC66B6BED5D}" type="presOf" srcId="{5609FB92-A698-4EF2-A2DB-9F42D637CA44}" destId="{EDE30274-EB8D-455F-8071-FF844DFB75DD}" srcOrd="1" destOrd="0" presId="urn:microsoft.com/office/officeart/2005/8/layout/process1"/>
    <dgm:cxn modelId="{C88C3085-DF63-4941-8047-10EEEE1AA572}" srcId="{D25F2634-E76A-4E77-8E01-D3341A14C0F8}" destId="{C6A39090-2FC7-49AA-9F84-E64751A10E48}" srcOrd="2" destOrd="0" parTransId="{0FEEA4FD-195E-4B69-9067-F38711F0166F}" sibTransId="{5609FB92-A698-4EF2-A2DB-9F42D637CA44}"/>
    <dgm:cxn modelId="{1C331388-B9A9-423F-9E45-1ADB19CAB5CD}" srcId="{D25F2634-E76A-4E77-8E01-D3341A14C0F8}" destId="{23431EC3-6334-483C-BE5B-D2B860E269DC}" srcOrd="0" destOrd="0" parTransId="{812E0114-69F6-437A-AA8C-ABEEA2A61FC7}" sibTransId="{E53ED6BF-F55C-470E-98AE-7B8370B9DE4E}"/>
    <dgm:cxn modelId="{6039228B-5687-4B1D-B6EC-BFA444ABF9FE}" type="presOf" srcId="{E53ED6BF-F55C-470E-98AE-7B8370B9DE4E}" destId="{B585E07A-F552-497C-992A-20D5AF25F019}" srcOrd="0" destOrd="0" presId="urn:microsoft.com/office/officeart/2005/8/layout/process1"/>
    <dgm:cxn modelId="{901C1F8D-B6DB-434A-B12D-7AFB6AFD3DCF}" type="presOf" srcId="{BD0C5889-3FC6-4559-AB5E-E1C81C2F36CD}" destId="{D449884B-75B6-45C1-AAEE-5D42520B710C}" srcOrd="0" destOrd="0" presId="urn:microsoft.com/office/officeart/2005/8/layout/process1"/>
    <dgm:cxn modelId="{1CF7D89E-FE20-4093-A75C-2EF3C07F87F7}" type="presOf" srcId="{850000B1-5AA4-4C0D-A6F1-E047FB5F4711}" destId="{C7B7427F-965B-43E6-B605-753C6C058EB4}" srcOrd="0" destOrd="0" presId="urn:microsoft.com/office/officeart/2005/8/layout/process1"/>
    <dgm:cxn modelId="{F14CB2B7-839F-4D2D-A6AB-271CA0454CDE}" srcId="{D25F2634-E76A-4E77-8E01-D3341A14C0F8}" destId="{DAFEE1C1-F988-4100-9EBF-CA15C70702A1}" srcOrd="4" destOrd="0" parTransId="{B39DF2AA-7707-474C-8D53-E6472D4B1EA3}" sibTransId="{2EC52122-4B33-41F3-98FD-7BC519C3553A}"/>
    <dgm:cxn modelId="{BD1D50C3-61C9-4C6E-85E0-25CC1514D626}" type="presOf" srcId="{23431EC3-6334-483C-BE5B-D2B860E269DC}" destId="{FC79547E-A7C9-4485-A56E-4AE6F1A801D5}" srcOrd="0" destOrd="0" presId="urn:microsoft.com/office/officeart/2005/8/layout/process1"/>
    <dgm:cxn modelId="{8B6823C7-E136-4289-BD52-E8A39AC2AE4A}" type="presOf" srcId="{D25F2634-E76A-4E77-8E01-D3341A14C0F8}" destId="{FFAA306D-A7C1-4F1C-A4DE-4954E7F148F3}" srcOrd="0" destOrd="0" presId="urn:microsoft.com/office/officeart/2005/8/layout/process1"/>
    <dgm:cxn modelId="{0955B8DD-4E07-4023-857D-27D581A32996}" type="presOf" srcId="{C6A39090-2FC7-49AA-9F84-E64751A10E48}" destId="{1F7F0CA1-38AA-4014-BE7B-250450717747}" srcOrd="0" destOrd="0" presId="urn:microsoft.com/office/officeart/2005/8/layout/process1"/>
    <dgm:cxn modelId="{9125F0E1-6BEF-4DCD-85E4-C7CC64FFF07D}" type="presOf" srcId="{850000B1-5AA4-4C0D-A6F1-E047FB5F4711}" destId="{70796B19-3C60-4387-8500-69B17EE14DE7}" srcOrd="1" destOrd="0" presId="urn:microsoft.com/office/officeart/2005/8/layout/process1"/>
    <dgm:cxn modelId="{65B3A7E1-E9A9-45A8-83D7-A0340A9253B7}" type="presParOf" srcId="{FFAA306D-A7C1-4F1C-A4DE-4954E7F148F3}" destId="{FC79547E-A7C9-4485-A56E-4AE6F1A801D5}" srcOrd="0" destOrd="0" presId="urn:microsoft.com/office/officeart/2005/8/layout/process1"/>
    <dgm:cxn modelId="{42A0FF81-9B9D-45D9-AA0B-2B7759BB63E8}" type="presParOf" srcId="{FFAA306D-A7C1-4F1C-A4DE-4954E7F148F3}" destId="{B585E07A-F552-497C-992A-20D5AF25F019}" srcOrd="1" destOrd="0" presId="urn:microsoft.com/office/officeart/2005/8/layout/process1"/>
    <dgm:cxn modelId="{F7492C29-60A0-4524-82FB-4452E57158DD}" type="presParOf" srcId="{B585E07A-F552-497C-992A-20D5AF25F019}" destId="{2B62909F-840E-4DB3-A98D-B0171EE070B4}" srcOrd="0" destOrd="0" presId="urn:microsoft.com/office/officeart/2005/8/layout/process1"/>
    <dgm:cxn modelId="{0EAF048B-783F-43AF-BEC3-F31FFF74E49F}" type="presParOf" srcId="{FFAA306D-A7C1-4F1C-A4DE-4954E7F148F3}" destId="{D449884B-75B6-45C1-AAEE-5D42520B710C}" srcOrd="2" destOrd="0" presId="urn:microsoft.com/office/officeart/2005/8/layout/process1"/>
    <dgm:cxn modelId="{6E60900E-47E5-4E13-A1E9-05D29FDBDA8C}" type="presParOf" srcId="{FFAA306D-A7C1-4F1C-A4DE-4954E7F148F3}" destId="{904DE4C7-7D9C-40BB-8022-84813E1CE860}" srcOrd="3" destOrd="0" presId="urn:microsoft.com/office/officeart/2005/8/layout/process1"/>
    <dgm:cxn modelId="{627B42E5-FE52-449D-B875-9B0586CF3A5F}" type="presParOf" srcId="{904DE4C7-7D9C-40BB-8022-84813E1CE860}" destId="{94C4E1C0-C211-4C72-B092-2C1D2996EE1A}" srcOrd="0" destOrd="0" presId="urn:microsoft.com/office/officeart/2005/8/layout/process1"/>
    <dgm:cxn modelId="{913D5550-4AD5-4695-85A4-778E4A64FD6D}" type="presParOf" srcId="{FFAA306D-A7C1-4F1C-A4DE-4954E7F148F3}" destId="{1F7F0CA1-38AA-4014-BE7B-250450717747}" srcOrd="4" destOrd="0" presId="urn:microsoft.com/office/officeart/2005/8/layout/process1"/>
    <dgm:cxn modelId="{82048AB7-0FE1-4137-8E15-B4F709A54756}" type="presParOf" srcId="{FFAA306D-A7C1-4F1C-A4DE-4954E7F148F3}" destId="{9E058489-B153-4CC9-887C-51DEF80426C8}" srcOrd="5" destOrd="0" presId="urn:microsoft.com/office/officeart/2005/8/layout/process1"/>
    <dgm:cxn modelId="{C12CE3F5-0449-4E7C-82DF-A7E5B8A16F7C}" type="presParOf" srcId="{9E058489-B153-4CC9-887C-51DEF80426C8}" destId="{EDE30274-EB8D-455F-8071-FF844DFB75DD}" srcOrd="0" destOrd="0" presId="urn:microsoft.com/office/officeart/2005/8/layout/process1"/>
    <dgm:cxn modelId="{CA5BB1A4-EBD8-4299-AD2D-6461CAE4CC1A}" type="presParOf" srcId="{FFAA306D-A7C1-4F1C-A4DE-4954E7F148F3}" destId="{FB8C1D28-6C6A-466B-B7BC-E28D45094367}" srcOrd="6" destOrd="0" presId="urn:microsoft.com/office/officeart/2005/8/layout/process1"/>
    <dgm:cxn modelId="{DC7C18BD-F558-4FB0-A697-123AFFFEF489}" type="presParOf" srcId="{FFAA306D-A7C1-4F1C-A4DE-4954E7F148F3}" destId="{C7B7427F-965B-43E6-B605-753C6C058EB4}" srcOrd="7" destOrd="0" presId="urn:microsoft.com/office/officeart/2005/8/layout/process1"/>
    <dgm:cxn modelId="{52B3C101-88CD-4450-AC88-779F1D55A990}" type="presParOf" srcId="{C7B7427F-965B-43E6-B605-753C6C058EB4}" destId="{70796B19-3C60-4387-8500-69B17EE14DE7}" srcOrd="0" destOrd="0" presId="urn:microsoft.com/office/officeart/2005/8/layout/process1"/>
    <dgm:cxn modelId="{193978E7-1B1A-4CFE-95CF-B6B20BD3DFE7}" type="presParOf" srcId="{FFAA306D-A7C1-4F1C-A4DE-4954E7F148F3}" destId="{2A6A85C8-85D5-4C5F-BEA7-F7CBC6F8C4D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9547E-A7C9-4485-A56E-4AE6F1A801D5}">
      <dsp:nvSpPr>
        <dsp:cNvPr id="0" name=""/>
        <dsp:cNvSpPr/>
      </dsp:nvSpPr>
      <dsp:spPr>
        <a:xfrm>
          <a:off x="10488" y="0"/>
          <a:ext cx="1624929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endParaRPr lang="ru-UA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081" y="47593"/>
        <a:ext cx="1529743" cy="3786251"/>
      </dsp:txXfrm>
    </dsp:sp>
    <dsp:sp modelId="{B585E07A-F552-497C-992A-20D5AF25F019}">
      <dsp:nvSpPr>
        <dsp:cNvPr id="0" name=""/>
        <dsp:cNvSpPr/>
      </dsp:nvSpPr>
      <dsp:spPr>
        <a:xfrm>
          <a:off x="1797911" y="1739227"/>
          <a:ext cx="344485" cy="4029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800" kern="1200"/>
        </a:p>
      </dsp:txBody>
      <dsp:txXfrm>
        <a:off x="1797911" y="1819823"/>
        <a:ext cx="241140" cy="241790"/>
      </dsp:txXfrm>
    </dsp:sp>
    <dsp:sp modelId="{D449884B-75B6-45C1-AAEE-5D42520B710C}">
      <dsp:nvSpPr>
        <dsp:cNvPr id="0" name=""/>
        <dsp:cNvSpPr/>
      </dsp:nvSpPr>
      <dsp:spPr>
        <a:xfrm>
          <a:off x="2285389" y="0"/>
          <a:ext cx="1624929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зв’язків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категоріями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різних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секторах  </a:t>
          </a:r>
          <a:b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SWOT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endParaRPr lang="ru-UA" sz="2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32982" y="47593"/>
        <a:ext cx="1529743" cy="3786251"/>
      </dsp:txXfrm>
    </dsp:sp>
    <dsp:sp modelId="{904DE4C7-7D9C-40BB-8022-84813E1CE860}">
      <dsp:nvSpPr>
        <dsp:cNvPr id="0" name=""/>
        <dsp:cNvSpPr/>
      </dsp:nvSpPr>
      <dsp:spPr>
        <a:xfrm>
          <a:off x="4072812" y="1739227"/>
          <a:ext cx="344485" cy="4029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800" kern="1200"/>
        </a:p>
      </dsp:txBody>
      <dsp:txXfrm>
        <a:off x="4072812" y="1819823"/>
        <a:ext cx="241140" cy="241790"/>
      </dsp:txXfrm>
    </dsp:sp>
    <dsp:sp modelId="{1F7F0CA1-38AA-4014-BE7B-250450717747}">
      <dsp:nvSpPr>
        <dsp:cNvPr id="0" name=""/>
        <dsp:cNvSpPr/>
      </dsp:nvSpPr>
      <dsp:spPr>
        <a:xfrm>
          <a:off x="4560291" y="64173"/>
          <a:ext cx="1624929" cy="3753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Побудова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TOWS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endParaRPr lang="ru-RU" sz="2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07884" y="111766"/>
        <a:ext cx="1529743" cy="3657904"/>
      </dsp:txXfrm>
    </dsp:sp>
    <dsp:sp modelId="{9E058489-B153-4CC9-887C-51DEF80426C8}">
      <dsp:nvSpPr>
        <dsp:cNvPr id="0" name=""/>
        <dsp:cNvSpPr/>
      </dsp:nvSpPr>
      <dsp:spPr>
        <a:xfrm>
          <a:off x="6327098" y="1739227"/>
          <a:ext cx="300780" cy="4029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800" kern="1200"/>
        </a:p>
      </dsp:txBody>
      <dsp:txXfrm>
        <a:off x="6327098" y="1819823"/>
        <a:ext cx="210546" cy="241790"/>
      </dsp:txXfrm>
    </dsp:sp>
    <dsp:sp modelId="{FB8C1D28-6C6A-466B-B7BC-E28D45094367}">
      <dsp:nvSpPr>
        <dsp:cNvPr id="0" name=""/>
        <dsp:cNvSpPr/>
      </dsp:nvSpPr>
      <dsp:spPr>
        <a:xfrm>
          <a:off x="6752730" y="0"/>
          <a:ext cx="1624929" cy="3881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/>
            <a:t>4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основі</a:t>
          </a:r>
          <a:r>
            <a:rPr lang="ru-RU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TOWS </a:t>
          </a:r>
          <a:r>
            <a:rPr lang="ru-RU" sz="2000" b="1" i="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матриці</a:t>
          </a:r>
          <a:endParaRPr lang="ru-RU" sz="2000" b="1" i="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00323" y="47593"/>
        <a:ext cx="1529743" cy="3786251"/>
      </dsp:txXfrm>
    </dsp:sp>
    <dsp:sp modelId="{C7B7427F-965B-43E6-B605-753C6C058EB4}">
      <dsp:nvSpPr>
        <dsp:cNvPr id="0" name=""/>
        <dsp:cNvSpPr/>
      </dsp:nvSpPr>
      <dsp:spPr>
        <a:xfrm>
          <a:off x="8560768" y="1739227"/>
          <a:ext cx="388189" cy="4029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800" kern="1200"/>
        </a:p>
      </dsp:txBody>
      <dsp:txXfrm>
        <a:off x="8560768" y="1819823"/>
        <a:ext cx="271732" cy="241790"/>
      </dsp:txXfrm>
    </dsp:sp>
    <dsp:sp modelId="{2A6A85C8-85D5-4C5F-BEA7-F7CBC6F8C4DB}">
      <dsp:nvSpPr>
        <dsp:cNvPr id="0" name=""/>
        <dsp:cNvSpPr/>
      </dsp:nvSpPr>
      <dsp:spPr>
        <a:xfrm>
          <a:off x="9110093" y="-64184"/>
          <a:ext cx="1624929" cy="4009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5. </a:t>
          </a: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Приоріте-зація</a:t>
          </a: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стратегій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57686" y="-16591"/>
        <a:ext cx="1529743" cy="3914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045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1664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7583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61095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6900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6476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58314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2845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1405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105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90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6996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9652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4507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3343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1966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67BD0-4C03-4D17-935F-E8C9BE674431}" type="datetimeFigureOut">
              <a:rPr lang="ru-UA" smtClean="0"/>
              <a:t>29.10.2025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5D1498-61A5-419D-8850-276C7FC74CD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9623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3072B-3E1E-44D8-A093-58D8C3547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931" y="490331"/>
            <a:ext cx="9687339" cy="1060174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 середовище організації та</a:t>
            </a:r>
            <a:b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ресурсного потенціалу підприємства</a:t>
            </a:r>
            <a:endParaRPr lang="ru-UA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B3ED9C-45DB-4D41-82D7-2D2F36FEB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0154" y="1997765"/>
            <a:ext cx="8704994" cy="3472069"/>
          </a:xfrm>
        </p:spPr>
        <p:txBody>
          <a:bodyPr/>
          <a:lstStyle/>
          <a:p>
            <a:pPr lvl="0" algn="just">
              <a:spcBef>
                <a:spcPts val="0"/>
              </a:spcBef>
              <a:tabLst>
                <a:tab pos="685800" algn="l"/>
              </a:tabLst>
            </a:pPr>
            <a:r>
              <a:rPr lang="uk-UA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Внутрішнє середовище організації. Профіль внутрішнього середовища.</a:t>
            </a:r>
            <a:endParaRPr lang="ru-UA" sz="3200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tabLst>
                <a:tab pos="685800" algn="l"/>
              </a:tabLst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Аналіз ресурсного потенціалу підприємства. Оцінка конкурентних переваг та сильних і слабких сторін організації.</a:t>
            </a:r>
          </a:p>
          <a:p>
            <a:pPr lvl="0" algn="just">
              <a:spcBef>
                <a:spcPts val="0"/>
              </a:spcBef>
              <a:tabLst>
                <a:tab pos="685800" algn="l"/>
              </a:tabLst>
            </a:pPr>
            <a:r>
              <a:rPr lang="uk-UA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SWOT</a:t>
            </a:r>
            <a:r>
              <a:rPr lang="uk-UA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-аналіз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3200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2526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132171-BF82-465A-975F-75C21EE4A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924"/>
            <a:ext cx="9129275" cy="4837042"/>
          </a:xfrm>
        </p:spPr>
        <p:txBody>
          <a:bodyPr>
            <a:normAutofit/>
          </a:bodyPr>
          <a:lstStyle/>
          <a:p>
            <a:pPr marL="180000" indent="0" algn="just">
              <a:buNone/>
            </a:pP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конкурентні переваги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характеристики внутрішніх аспектів діяльності підприємства (рівень витрат, продуктивність праці, організація процесів, система менеджменту, тощо), які перевищують аналогічні характеристики пріоритетних конкурентів.</a:t>
            </a:r>
            <a:endParaRPr lang="ru-UA" sz="28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000" indent="0" algn="just">
              <a:buNone/>
            </a:pP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 конкурентні переваги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 ті, які базуються на можливості підприємства створити більш значущі цінності для споживачів його продукції, що створює можливості більш повного задоволення їх потреб. </a:t>
            </a:r>
            <a:endParaRPr lang="ru-UA" sz="28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033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46029A5-EF6E-43B1-82EF-6F5463FE4E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186998"/>
              </p:ext>
            </p:extLst>
          </p:nvPr>
        </p:nvGraphicFramePr>
        <p:xfrm>
          <a:off x="583097" y="432690"/>
          <a:ext cx="10442712" cy="598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886">
                  <a:extLst>
                    <a:ext uri="{9D8B030D-6E8A-4147-A177-3AD203B41FA5}">
                      <a16:colId xmlns:a16="http://schemas.microsoft.com/office/drawing/2014/main" val="540351918"/>
                    </a:ext>
                  </a:extLst>
                </a:gridCol>
                <a:gridCol w="5035826">
                  <a:extLst>
                    <a:ext uri="{9D8B030D-6E8A-4147-A177-3AD203B41FA5}">
                      <a16:colId xmlns:a16="http://schemas.microsoft.com/office/drawing/2014/main" val="123223383"/>
                    </a:ext>
                  </a:extLst>
                </a:gridCol>
              </a:tblGrid>
              <a:tr h="640736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Внутрішні конкурентні переваги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 конкурентні переваги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764846"/>
                  </a:ext>
                </a:extLst>
              </a:tr>
              <a:tr h="5343645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 – продуктивність праці, ощадливість витрат, раціональність експлуатації основних фондів, забезпеченість матеріально-технічними ресурсами, відсутність дефектів;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технологічні – сучасність, досконалість, гнучкість технологічних процесів, використання досягнень науково-технічного прогресу;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кваліфікаційні – професійність, майстерність, активність, творчість персоналу, схильність до нововведень;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організаційні – сучасність, прогресивність, гнучкість, структурованість наявної організаційної структури;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управлінські – ефективність і результативність діючої системи менеджменту, ефективність управління оборотними коштами, якістю, виробничими, закупівельними та збутовими процесами, дієвість системи мотивування персоналу;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інноваційні – системи і методи розробки та впровадження нових технологій, продуктів, послуг, наявність і впровадження «ноу-хау»;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спадкоємні – ринкова культура підприємства, традиції, історія розвитку;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 – наявність джерел фінансування, платоспроможність, ліквідність, прибутковість, рентабельність.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– діючі на підприємстві системи збору і обробки даних, ступінь поінформованості підприємства про стан і тенденції розвитку ринку, діючих сил і умов навколишнього середовища, про поведінку споживачів, конкурентів та інших господарських суб'єктів;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конструктивні – технічні характеристики продукції, її дизайн, упаковка;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якісні – рівень якості продукції за оцінками споживачів;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поведінкові – ступінь поширення філософії маркетингу серед працівників підприємства, націленість його діяльності на задоволення потреб споживачів конкретних цільових ринків;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сервісні – рівень і якість послуг, які надаються підприємством;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іміджеві – загальні уявлення споживачів про підприємство та його товари, популярність;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цінові – можливості зміни цін;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збутові – портфель замовлень, прийоми і методи розподілу продукції;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комунікаційні – канали і способи поширення інформації про підприємство, наявність і використання зворотного зв'язку.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07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303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5FE08B-5E7E-4827-B6F9-6896F7239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151" y="1415485"/>
            <a:ext cx="8596668" cy="446848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внутрішнього середовища спрямоване на виявлення сильних та слабких сторін підприємства.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Сильні сторони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базою, на яку підприємство спирається в конкурентній боротьбі та яку воно повинно намагатися розширити та закріпити.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Слабкі сторони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це предмет постійної уваги з боку керівництва, яке повинно робити все можливе, щоб позбавитись їх.</a:t>
            </a:r>
            <a:endParaRPr lang="uk-U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91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86CB6-DD63-42C7-9C24-9520E1D9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53344" cy="967409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Набір характеристик, за якими визначається список слабких і сильних сторін організації</a:t>
            </a:r>
            <a:endParaRPr lang="uk-UA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46029A5-EF6E-43B1-82EF-6F5463FE4E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942322"/>
              </p:ext>
            </p:extLst>
          </p:nvPr>
        </p:nvGraphicFramePr>
        <p:xfrm>
          <a:off x="848138" y="1802296"/>
          <a:ext cx="9819862" cy="4081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4280">
                  <a:extLst>
                    <a:ext uri="{9D8B030D-6E8A-4147-A177-3AD203B41FA5}">
                      <a16:colId xmlns:a16="http://schemas.microsoft.com/office/drawing/2014/main" val="540351918"/>
                    </a:ext>
                  </a:extLst>
                </a:gridCol>
                <a:gridCol w="5075582">
                  <a:extLst>
                    <a:ext uri="{9D8B030D-6E8A-4147-A177-3AD203B41FA5}">
                      <a16:colId xmlns:a16="http://schemas.microsoft.com/office/drawing/2014/main" val="123223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 сторони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Слабкі сторони</a:t>
                      </a:r>
                      <a:endParaRPr lang="ru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764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достатні фінансові ресурси;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висока кваліфікація персоналу;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лояльність з боку покупців;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лідерство на ринку;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конкурентоспроможність продукції;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сучасні  технології;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переваги в області витрат;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наявність інноваційних здібностей і можливості їх реалізації;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ефективний менеджмент. 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конкурентна позиція, що погіршується;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застаріле обладнання;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низька прибутковість;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недоліки управління;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відсутність деяких типів ключової кваліфікації і компетентності;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внутрішні виробничі проблеми;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відставання в області досліджень і розробок;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вузька виробнича лінія;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слабке уявлення про ринок</a:t>
                      </a:r>
                      <a:endParaRPr lang="ru-UA" sz="1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U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07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20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8CA8F08-E210-4DB1-96E0-F9BDC58FA5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852067"/>
              </p:ext>
            </p:extLst>
          </p:nvPr>
        </p:nvGraphicFramePr>
        <p:xfrm>
          <a:off x="1007165" y="313083"/>
          <a:ext cx="10177670" cy="6231833"/>
        </p:xfrm>
        <a:graphic>
          <a:graphicData uri="http://schemas.openxmlformats.org/drawingml/2006/table">
            <a:tbl>
              <a:tblPr/>
              <a:tblGrid>
                <a:gridCol w="10177670">
                  <a:extLst>
                    <a:ext uri="{9D8B030D-6E8A-4147-A177-3AD203B41FA5}">
                      <a16:colId xmlns:a16="http://schemas.microsoft.com/office/drawing/2014/main" val="870155811"/>
                    </a:ext>
                  </a:extLst>
                </a:gridCol>
              </a:tblGrid>
              <a:tr h="414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 сторони </a:t>
                      </a:r>
                      <a:r>
                        <a:rPr lang="uk-UA" sz="2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Carlsberg</a:t>
                      </a: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Ukraine</a:t>
                      </a: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62" marR="679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06158"/>
                  </a:ext>
                </a:extLst>
              </a:tr>
              <a:tr h="5817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Виробництво: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компанія є одним з лідерів ринку пива в Україні з часткою близько 30%;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сучасні технології виробництва;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лідер впровадження інновацій у виробництво;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сумарні виробничі потужності трьох заводів в Україні – більше 900 млн літрів пива на рік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Управління: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висококваліфіковані менеджери на всіх рівнях управління;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ефективна організація логістики постачання і дистрибуції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Маркетинг: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лідер впровадження маркетингових інновацій;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широкий та глибокий асортимент, представлений у різних категоріях напоїв;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напої розраховані на різні сегменти споживачів;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наявність у портфелі сильних міжнародних та національних брендів зі сформованою ідентичністю;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експорт пива до більш, ніж 20 країн світу;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підтримка з боку українського населення через відмову ТНК </a:t>
                      </a:r>
                      <a:r>
                        <a:rPr lang="en-US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Carlsberg </a:t>
                      </a: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працювати в РФ;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noProof="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компанія є активним учасником соціального життя країни (різдвяна гуманітарна ініціатива, спонсор національної збірної України з футболу, фінансова та реабілітаційна допомога бійцям ЗСУ та їх сім’ям тощо)</a:t>
                      </a:r>
                    </a:p>
                  </a:txBody>
                  <a:tcPr marL="67962" marR="679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436215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F086CA-B109-4603-A4E8-222C4E4B1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097" y="2664514"/>
            <a:ext cx="177165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72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B813C6B-8216-4EE1-A0B4-5AFD98CB92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2259"/>
              </p:ext>
            </p:extLst>
          </p:nvPr>
        </p:nvGraphicFramePr>
        <p:xfrm>
          <a:off x="795132" y="543340"/>
          <a:ext cx="10098156" cy="6022398"/>
        </p:xfrm>
        <a:graphic>
          <a:graphicData uri="http://schemas.openxmlformats.org/drawingml/2006/table">
            <a:tbl>
              <a:tblPr/>
              <a:tblGrid>
                <a:gridCol w="10098156">
                  <a:extLst>
                    <a:ext uri="{9D8B030D-6E8A-4147-A177-3AD203B41FA5}">
                      <a16:colId xmlns:a16="http://schemas.microsoft.com/office/drawing/2014/main" val="1925399117"/>
                    </a:ext>
                  </a:extLst>
                </a:gridCol>
              </a:tblGrid>
              <a:tr h="569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Конкурентні переваги мережі «Вина Світу»</a:t>
                      </a:r>
                      <a:endParaRPr lang="ru-UA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592045"/>
                  </a:ext>
                </a:extLst>
              </a:tr>
              <a:tr h="46831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прямі поставки сертифікованої продукції з країн Європи та українських виробників;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прийнятні ціни, пропозиція продукції в різних цінових сегментах;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широка та глибока пропозиція алкогольної та гастрономічної продукції (за асортиментом та географією);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зручне розташування магазинів мережі у форматі «магазин біля дому»;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наявність інтернет-магазину; 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зручний графік роботи магазинів;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висококваліфікований, ввічливий персонал;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ефективна політика стимулювання попиту (знижки, святкові пропозиції, дегустації тощо)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гарний імідж компанії;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досвід роботи на українському ринку алкогольних напоїв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28616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5716F6A-CE03-4525-93FD-E401B05B8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5633" y="3511469"/>
            <a:ext cx="1620907" cy="150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335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B5EB6-BBE4-47BB-BE2F-9723A1110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100" y="238539"/>
            <a:ext cx="8596668" cy="55659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 та слабкі сторони фабрики ISLA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F2D3EB-C838-4885-9FE0-5294E6695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292069"/>
              </p:ext>
            </p:extLst>
          </p:nvPr>
        </p:nvGraphicFramePr>
        <p:xfrm>
          <a:off x="728870" y="887895"/>
          <a:ext cx="10260813" cy="5875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0078">
                  <a:extLst>
                    <a:ext uri="{9D8B030D-6E8A-4147-A177-3AD203B41FA5}">
                      <a16:colId xmlns:a16="http://schemas.microsoft.com/office/drawing/2014/main" val="1673865630"/>
                    </a:ext>
                  </a:extLst>
                </a:gridCol>
                <a:gridCol w="3820735">
                  <a:extLst>
                    <a:ext uri="{9D8B030D-6E8A-4147-A177-3AD203B41FA5}">
                      <a16:colId xmlns:a16="http://schemas.microsoft.com/office/drawing/2014/main" val="4180017059"/>
                    </a:ext>
                  </a:extLst>
                </a:gridCol>
              </a:tblGrid>
              <a:tr h="4498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 сторони</a:t>
                      </a:r>
                      <a:endParaRPr lang="ru-UA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Слабкі сторони</a:t>
                      </a:r>
                      <a:endParaRPr lang="ru-UA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8644916"/>
                  </a:ext>
                </a:extLst>
              </a:tr>
              <a:tr h="38798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Сертифіковане за міжнародними стандартами виробництво та контроль якості на кожному етапі.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Відмінні умови зберігання зеленого зерна на складі (контроль температури та вологості)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Оптичне сортування зерна на швейцарському обладнанні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Bühler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сучасного німецького обладнання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Probat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обсмажування кавового зерна.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Наявність сертифікованих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фахівців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обсмажування кави.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Ефективна логістика.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Команда професіоналів однодумців.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Багаторічний досвід роботи на ринку кави.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Високий рівень інновацій.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Широкий асортимент кави в зернах.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Обсмажування кави невеликими партіями, внаслідок чого кава завжди свіжа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Активна робота с підприємствами сектору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HoReCa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постачання обладнання, навчання персоналу тощо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Широке охоплення ринку за межами Запорізької області (міста Київ, Одеса, Харків)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Internet-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магазину. 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 лояльності для постійних клієнтів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UA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Обмежена присутність бренда в торговельних мережах, що створює складності її придбання для покупців.</a:t>
                      </a:r>
                    </a:p>
                    <a:p>
                      <a:pPr algn="just"/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Відсутність у продажі в роздрібних точках багатьох позицій кави та чаю.</a:t>
                      </a:r>
                    </a:p>
                    <a:p>
                      <a:pPr algn="just"/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Більш висока ціна на продукцію у порівнянні з конкурентами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Недостатня обізнаність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бренд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ISLA </a:t>
                      </a:r>
                      <a:r>
                        <a:rPr lang="uk-UA" sz="16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 споживачів кави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endParaRPr lang="ru-UA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720248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581843B-41E2-436D-B1E4-705AC9DA5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51" y="409347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37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35001-1BFF-4ACB-B97E-18077436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30" y="477079"/>
            <a:ext cx="8596668" cy="675861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-аналіз</a:t>
            </a:r>
            <a:endParaRPr lang="ru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5023DC-22B0-4958-AB4E-FA0364E71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16" y="1364975"/>
            <a:ext cx="8596668" cy="480391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аналізу середовища </a:t>
            </a:r>
            <a:r>
              <a:rPr lang="en-US" sz="28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 (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Strengths),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 (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Weaknesses),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(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Opportunities)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загрози (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Threats)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широко визнаним підходом, що дозволяє провести спільне вивчення зовнішнього і внутрішнього середовища.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виявлення сильних і слабких сторін організації, а також зовнішніх загроз і можливостей для встановлення </a:t>
            </a:r>
            <a:r>
              <a:rPr lang="uk-UA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ними, що надалі можуть бути використані для формулювання стратегії організації.</a:t>
            </a:r>
          </a:p>
          <a:p>
            <a:pPr marL="0" indent="0" algn="just">
              <a:buNone/>
            </a:pPr>
            <a:endParaRPr lang="uk-UA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06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59201-6F39-4A74-99AA-14D22EDE6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5362" y="516835"/>
            <a:ext cx="6081275" cy="70236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Етапи реалізації SWOT-аналізу </a:t>
            </a:r>
            <a:endParaRPr lang="ru-UA" sz="2800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4447C8AD-F51D-4D5F-A87D-18D4A11D62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840612"/>
              </p:ext>
            </p:extLst>
          </p:nvPr>
        </p:nvGraphicFramePr>
        <p:xfrm>
          <a:off x="518836" y="1488281"/>
          <a:ext cx="107455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3600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8EDEE-7F6E-459B-A515-88662B13C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661" y="5927596"/>
            <a:ext cx="8596668" cy="457201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</a:t>
            </a:r>
            <a:r>
              <a:rPr lang="en-US" sz="2800" b="1" dirty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TOWS</a:t>
            </a:r>
            <a:endParaRPr lang="ru-UA" sz="2800" dirty="0">
              <a:solidFill>
                <a:srgbClr val="FF7C8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13422DF-389F-4EAC-B987-C4DD81140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868950"/>
              </p:ext>
            </p:extLst>
          </p:nvPr>
        </p:nvGraphicFramePr>
        <p:xfrm>
          <a:off x="980661" y="1092898"/>
          <a:ext cx="8372852" cy="4761357"/>
        </p:xfrm>
        <a:graphic>
          <a:graphicData uri="http://schemas.openxmlformats.org/drawingml/2006/table">
            <a:tbl>
              <a:tblPr/>
              <a:tblGrid>
                <a:gridCol w="2843398">
                  <a:extLst>
                    <a:ext uri="{9D8B030D-6E8A-4147-A177-3AD203B41FA5}">
                      <a16:colId xmlns:a16="http://schemas.microsoft.com/office/drawing/2014/main" val="2617563161"/>
                    </a:ext>
                  </a:extLst>
                </a:gridCol>
                <a:gridCol w="2764727">
                  <a:extLst>
                    <a:ext uri="{9D8B030D-6E8A-4147-A177-3AD203B41FA5}">
                      <a16:colId xmlns:a16="http://schemas.microsoft.com/office/drawing/2014/main" val="2146309937"/>
                    </a:ext>
                  </a:extLst>
                </a:gridCol>
                <a:gridCol w="2764727">
                  <a:extLst>
                    <a:ext uri="{9D8B030D-6E8A-4147-A177-3AD203B41FA5}">
                      <a16:colId xmlns:a16="http://schemas.microsoft.com/office/drawing/2014/main" val="4054267201"/>
                    </a:ext>
                  </a:extLst>
                </a:gridCol>
              </a:tblGrid>
              <a:tr h="1306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8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Можливості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Загрози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252115"/>
                  </a:ext>
                </a:extLst>
              </a:tr>
              <a:tr h="1386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Сильні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сторони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ПОЛЕ СМ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ПОЛЕ СЗ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83092"/>
                  </a:ext>
                </a:extLst>
              </a:tr>
              <a:tr h="1306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Слабкі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20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сторони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...</a:t>
                      </a:r>
                      <a:endParaRPr lang="ru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ПОЛЕ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СлМ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ПОЛЕ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СлЗ</a:t>
                      </a:r>
                      <a:endParaRPr lang="ru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5879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454C35F-ABB0-49E7-8674-0EB972D37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8363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BB658-E292-45B6-82A1-C4B1F9CCB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865" y="609601"/>
            <a:ext cx="8731710" cy="15240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 середовище організації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сукупність елементів, з яких складається організація, та які забезпечують її цілісність і життєздатність як відкритої системи.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DC5962-C8CF-4F57-91A5-CADB4C911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865" y="2133601"/>
            <a:ext cx="8731710" cy="411479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rgbClr val="FF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Внутрішній конкурентний потенціал підприємства</a:t>
            </a:r>
            <a:r>
              <a:rPr lang="uk-UA" sz="2400" b="1" dirty="0">
                <a:solidFill>
                  <a:srgbClr val="FF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це сукупність виробничої, управлінської, фінансової, маркетингової та кадрової системи підприємства, що формують його конкурентний потенціал, визначають його довготермінову прибутковість і перебувають під безпосереднім контролем керівництва підприємства.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400" b="1" i="1" dirty="0">
              <a:solidFill>
                <a:srgbClr val="FF7C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 оцінювання внутрішнього конкурентного потенціалу підприємства</a:t>
            </a:r>
            <a:r>
              <a:rPr lang="uk-UA" sz="2400" b="1" dirty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визначення того, чи має воно достатні внутрішні ресурси, щоб скористатися зовнішніми можливостями</a:t>
            </a:r>
            <a:r>
              <a:rPr lang="uk-UA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4316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D70237-72B4-44AA-80BB-D6CAF6836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95130"/>
            <a:ext cx="9089518" cy="5433391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кожному з полів дослідник повинен розглянути всі можливі парні комбінації і виділити ті, які повинні бути враховані при розробці стратегії організації.</a:t>
            </a:r>
            <a:endParaRPr lang="ru-UA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 СМ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варто розробляти стратегію по використанню сильних сторін організації для того, щоб одержати віддачу від можливостей, що з'явилися у зовнішньому середовищі.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 </a:t>
            </a:r>
            <a:r>
              <a:rPr lang="uk-UA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СлМ</a:t>
            </a:r>
            <a:r>
              <a:rPr lang="uk-UA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стратегія повинна бути побудована таким чином, щоб за рахунок можливостей, що з'явилися, спробувати подолати наявні в організації слабкі сторони.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 СЗ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стратегія повинна припускати використання сили організації для усунення загрози.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 </a:t>
            </a:r>
            <a:r>
              <a:rPr lang="uk-UA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СлЗ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організація повинна розробити таку стратегію, що дозволила б їй як </a:t>
            </a:r>
            <a:r>
              <a:rPr lang="uk-UA" sz="24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позбутися слабких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сторін, так і спробувати запобігти загрозам.</a:t>
            </a:r>
          </a:p>
        </p:txBody>
      </p:sp>
    </p:spTree>
    <p:extLst>
      <p:ext uri="{BB962C8B-B14F-4D97-AF65-F5344CB8AC3E}">
        <p14:creationId xmlns:p14="http://schemas.microsoft.com/office/powerpoint/2010/main" val="2551958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1E2EA-54AA-45B8-A3D7-0E492EB6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5962" y="377686"/>
            <a:ext cx="8347396" cy="5830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SWOT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-аналіз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мережі фірмових магазинів «Вина Світу»</a:t>
            </a:r>
            <a:endParaRPr lang="uk-UA" sz="24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4853F98-9940-4A45-87D2-555D52798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D9FDADD1-BAA9-4440-8C0E-F2710AE9A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729249"/>
              </p:ext>
            </p:extLst>
          </p:nvPr>
        </p:nvGraphicFramePr>
        <p:xfrm>
          <a:off x="808382" y="960782"/>
          <a:ext cx="9925878" cy="5377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5133">
                  <a:extLst>
                    <a:ext uri="{9D8B030D-6E8A-4147-A177-3AD203B41FA5}">
                      <a16:colId xmlns:a16="http://schemas.microsoft.com/office/drawing/2014/main" val="3154735891"/>
                    </a:ext>
                  </a:extLst>
                </a:gridCol>
                <a:gridCol w="4780745">
                  <a:extLst>
                    <a:ext uri="{9D8B030D-6E8A-4147-A177-3AD203B41FA5}">
                      <a16:colId xmlns:a16="http://schemas.microsoft.com/office/drawing/2014/main" val="1762357543"/>
                    </a:ext>
                  </a:extLst>
                </a:gridCol>
              </a:tblGrid>
              <a:tr h="250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Можливості</a:t>
                      </a:r>
                      <a:endParaRPr lang="ru-UA" sz="16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Загрози</a:t>
                      </a:r>
                      <a:endParaRPr lang="ru-UA" sz="16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extLst>
                  <a:ext uri="{0D108BD9-81ED-4DB2-BD59-A6C34878D82A}">
                    <a16:rowId xmlns:a16="http://schemas.microsoft.com/office/drawing/2014/main" val="2020483157"/>
                  </a:ext>
                </a:extLst>
              </a:tr>
              <a:tr h="22741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відсутність мита на алкогольні напої та інші продукти, імпортовані з країн ЄС;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збільшення попиту на міцні алкогольні напої під час війни; 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підвищення культури споживання алкоголю в Україні;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тенденція до зростання обсягів споживання преміального алкоголю;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200" b="1" dirty="0" err="1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диджиталізація</a:t>
                      </a: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бізнесу;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вихід з ринку м. Запоріжжя гіпермаркету «Ашан»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велика кількість конкурентів на роздрібному ринку;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економічна та політична криза в країні, спричинена війною;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продовження бойових дій на території України і, як наслідок, руйнація підприємств і логістичних шляхів;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інфляція в країні;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девальвація гривні;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зменшення платоспроможності українського населення; 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зменшення кількості покупців через мобілізацію чоловіків, міграцію населення; втрати населення через війну;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зменшення споживачів серед молоді тощо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extLst>
                  <a:ext uri="{0D108BD9-81ED-4DB2-BD59-A6C34878D82A}">
                    <a16:rowId xmlns:a16="http://schemas.microsoft.com/office/drawing/2014/main" val="4089100920"/>
                  </a:ext>
                </a:extLst>
              </a:tr>
              <a:tr h="250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 сторони</a:t>
                      </a:r>
                      <a:endParaRPr lang="ru-UA" sz="16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Слабкі сторони</a:t>
                      </a:r>
                      <a:endParaRPr lang="ru-UA" sz="1600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extLst>
                  <a:ext uri="{0D108BD9-81ED-4DB2-BD59-A6C34878D82A}">
                    <a16:rowId xmlns:a16="http://schemas.microsoft.com/office/drawing/2014/main" val="1773258098"/>
                  </a:ext>
                </a:extLst>
              </a:tr>
              <a:tr h="26024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прямі поставки сертифікованої продукції з країн Європи та українських виробників;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прийнятні ціни, пропозиція продукції в різних цінових сегментах;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широка та глибока пропозиція алкогольної та гастрономічної продукції (за асортиментом та географією);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зручне розташування магазинів мережі у форматі «магазин біля дому»;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наявність інтернет-магазину; 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зручний графік роботи магазинів;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ефективна політика стимулювання попиту (знижки, святкові пропозиції, дегустації тощо);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гарний імідж компанії;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значний досвід роботи на українському ринку алкогольних напоїв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відсутність чітких стратегічних напрямків;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висока плинність кадрів;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недостатньо кваліфікований персонал тощо</a:t>
                      </a:r>
                      <a:endParaRPr lang="ru-UA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218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UA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UA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38" marR="51838" marT="0" marB="0" anchor="ctr"/>
                </a:tc>
                <a:extLst>
                  <a:ext uri="{0D108BD9-81ED-4DB2-BD59-A6C34878D82A}">
                    <a16:rowId xmlns:a16="http://schemas.microsoft.com/office/drawing/2014/main" val="399509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563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98EB6B-B8E9-4F18-98C1-D4E057A9E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66596" cy="1320800"/>
          </a:xfrm>
        </p:spPr>
        <p:txBody>
          <a:bodyPr>
            <a:noAutofit/>
          </a:bodyPr>
          <a:lstStyle/>
          <a:p>
            <a:pPr algn="just"/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 фактори внутрішнього середовища варто розглядати п’ять сфер дослідження: маркетинг, виробництво, фінанси, персонал та організаційну культуру</a:t>
            </a: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sz="2800" b="1" dirty="0">
              <a:solidFill>
                <a:srgbClr val="FF0000"/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971712-1A56-4041-BDF8-091C8AE4D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54087"/>
            <a:ext cx="8596668" cy="433346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endParaRPr lang="uk-UA" sz="2600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Профіль внутрішнього середовища</a:t>
            </a:r>
            <a:endParaRPr lang="ru-UA" sz="26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A568EDFD-58EF-475D-BB73-EC088F65BF67}"/>
              </a:ext>
            </a:extLst>
          </p:cNvPr>
          <p:cNvSpPr/>
          <p:nvPr/>
        </p:nvSpPr>
        <p:spPr>
          <a:xfrm>
            <a:off x="2097894" y="2382078"/>
            <a:ext cx="2464904" cy="1046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3A8A91E-7435-4848-B47F-644F8017D715}"/>
              </a:ext>
            </a:extLst>
          </p:cNvPr>
          <p:cNvSpPr/>
          <p:nvPr/>
        </p:nvSpPr>
        <p:spPr>
          <a:xfrm>
            <a:off x="5983357" y="2382078"/>
            <a:ext cx="2464904" cy="1046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862AE0A1-4240-408A-BE08-A6CE71805ABB}"/>
              </a:ext>
            </a:extLst>
          </p:cNvPr>
          <p:cNvSpPr/>
          <p:nvPr/>
        </p:nvSpPr>
        <p:spPr>
          <a:xfrm>
            <a:off x="2097894" y="4155041"/>
            <a:ext cx="2464904" cy="1046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91F5B690-8E02-4AA7-83F0-3F0FB44EC30F}"/>
              </a:ext>
            </a:extLst>
          </p:cNvPr>
          <p:cNvSpPr/>
          <p:nvPr/>
        </p:nvSpPr>
        <p:spPr>
          <a:xfrm>
            <a:off x="5983357" y="4155041"/>
            <a:ext cx="2464904" cy="1046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CAD4D47-4090-43C8-B932-73362AF32B50}"/>
              </a:ext>
            </a:extLst>
          </p:cNvPr>
          <p:cNvSpPr/>
          <p:nvPr/>
        </p:nvSpPr>
        <p:spPr>
          <a:xfrm>
            <a:off x="3670853" y="3173895"/>
            <a:ext cx="2955234" cy="118607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культура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1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C69D7-7BF0-499C-9970-81002813D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708" y="225287"/>
            <a:ext cx="8596668" cy="74168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  <a:endParaRPr lang="ru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A33CAC1-AC07-4F35-9034-35AF84298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433012"/>
              </p:ext>
            </p:extLst>
          </p:nvPr>
        </p:nvGraphicFramePr>
        <p:xfrm>
          <a:off x="927651" y="1125993"/>
          <a:ext cx="9647584" cy="5257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7584">
                  <a:extLst>
                    <a:ext uri="{9D8B030D-6E8A-4147-A177-3AD203B41FA5}">
                      <a16:colId xmlns:a16="http://schemas.microsoft.com/office/drawing/2014/main" val="2629488360"/>
                    </a:ext>
                  </a:extLst>
                </a:gridCol>
              </a:tblGrid>
              <a:tr h="594115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 для </a:t>
                      </a:r>
                      <a:r>
                        <a:rPr lang="uk-UA" sz="2400" noProof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 внутрішнього середовища підприємства </a:t>
                      </a:r>
                      <a:endParaRPr lang="uk-UA" sz="2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4955"/>
                  </a:ext>
                </a:extLst>
              </a:tr>
              <a:tr h="4574675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637155" algn="ctr"/>
                          <a:tab pos="5274310" algn="r"/>
                          <a:tab pos="228600" algn="l"/>
                          <a:tab pos="342900" algn="l"/>
                          <a:tab pos="4572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Частка ринку підприємства та його конкурентоздатність.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637155" algn="ctr"/>
                          <a:tab pos="5274310" algn="r"/>
                          <a:tab pos="228600" algn="l"/>
                          <a:tab pos="342900" algn="l"/>
                          <a:tab pos="4572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Різноманітність і якість асортименту продукції/послуг.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637155" algn="ctr"/>
                          <a:tab pos="5274310" algn="r"/>
                          <a:tab pos="228600" algn="l"/>
                          <a:tab pos="342900" algn="l"/>
                          <a:tab pos="4572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Вплив на збут продукції/послуг: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зміни чисельності населення;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старіння населення;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міграції населення;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зміни складу сімей жителів України, а також інших країн;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  <a:tab pos="252095" algn="l"/>
                          <a:tab pos="342900" algn="l"/>
                          <a:tab pos="678815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підвищення освітнього рівня.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637155" algn="ctr"/>
                          <a:tab pos="5274310" algn="r"/>
                          <a:tab pos="2286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 Дослідження та розробка нових товарів та послуг.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637155" algn="ctr"/>
                          <a:tab pos="5274310" algn="r"/>
                          <a:tab pos="2286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 </a:t>
                      </a:r>
                      <a:r>
                        <a:rPr lang="uk-UA" sz="24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Післяпродажне</a:t>
                      </a: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обслуговування клієнтів.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637155" algn="ctr"/>
                          <a:tab pos="5274310" algn="r"/>
                          <a:tab pos="2286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 Реклама та просування товару. Ефективний збут.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637155" algn="ctr"/>
                          <a:tab pos="5274310" algn="r"/>
                          <a:tab pos="228600" algn="l"/>
                        </a:tabLst>
                      </a:pPr>
                      <a:r>
                        <a:rPr lang="uk-UA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 </a:t>
                      </a:r>
                      <a:r>
                        <a:rPr lang="uk-UA" sz="2400" b="1" noProof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Прибутковість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маркетингу</a:t>
                      </a:r>
                      <a:endParaRPr lang="ru-UA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501932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F5E2F0F-5677-4C9C-B0F0-372CF7A60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3672" y="194661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9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4B796-A4D8-4625-88AD-62F5ACCB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54" y="349136"/>
            <a:ext cx="8596668" cy="66260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endParaRPr lang="ru-UA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537B8105-8A13-4910-9FB9-1692C5479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143163"/>
              </p:ext>
            </p:extLst>
          </p:nvPr>
        </p:nvGraphicFramePr>
        <p:xfrm>
          <a:off x="861393" y="1255588"/>
          <a:ext cx="8485529" cy="480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5529">
                  <a:extLst>
                    <a:ext uri="{9D8B030D-6E8A-4147-A177-3AD203B41FA5}">
                      <a16:colId xmlns:a16="http://schemas.microsoft.com/office/drawing/2014/main" val="1517425993"/>
                    </a:ext>
                  </a:extLst>
                </a:gridCol>
              </a:tblGrid>
              <a:tr h="75695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Фактори для </a:t>
                      </a: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 внутрішнього середовища підприємства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93496"/>
                  </a:ext>
                </a:extLst>
              </a:tr>
              <a:tr h="3977446">
                <a:tc>
                  <a:txBody>
                    <a:bodyPr/>
                    <a:lstStyle/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	Доступ підприємства до нових матеріалів.</a:t>
                      </a:r>
                    </a:p>
                    <a:p>
                      <a:pPr marL="457200" indent="-457200" algn="just">
                        <a:buAutoNum type="arabicPeriod" startAt="2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 (сучасність) технологій.</a:t>
                      </a:r>
                    </a:p>
                    <a:p>
                      <a:pPr marL="36000" indent="-457200" algn="just">
                        <a:buAutoNum type="arabicPeriod" startAt="2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Налагодженість співпраці з постачальниками та посередниками</a:t>
                      </a:r>
                      <a:r>
                        <a:rPr lang="ru-RU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2400" b="1" noProof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	Структура витрат.</a:t>
                      </a:r>
                    </a:p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	Здатність підприємства знижувати матеріальні запаси і час реалізації замовлень.</a:t>
                      </a:r>
                    </a:p>
                    <a:p>
                      <a:pPr marL="36000" indent="-457200" algn="just">
                        <a:buAutoNum type="arabicPeriod" startAt="6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 і результативність системи контролю якості продукції.</a:t>
                      </a:r>
                    </a:p>
                    <a:p>
                      <a:pPr marL="457200" indent="-457200" algn="just">
                        <a:buAutoNum type="arabicPeriod" startAt="6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Здійснення досліджень і розробок товарів-новинок</a:t>
                      </a:r>
                      <a:r>
                        <a:rPr lang="ru-RU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486428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7E67E62-679C-4071-AB5F-34C465047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965" y="2189300"/>
            <a:ext cx="2421008" cy="247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9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4B796-A4D8-4625-88AD-62F5ACCB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132" y="626551"/>
            <a:ext cx="8596668" cy="66260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Фінанси</a:t>
            </a:r>
            <a:endParaRPr lang="ru-UA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537B8105-8A13-4910-9FB9-1692C5479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6700654"/>
              </p:ext>
            </p:extLst>
          </p:nvPr>
        </p:nvGraphicFramePr>
        <p:xfrm>
          <a:off x="1168688" y="1289160"/>
          <a:ext cx="796355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3555">
                  <a:extLst>
                    <a:ext uri="{9D8B030D-6E8A-4147-A177-3AD203B41FA5}">
                      <a16:colId xmlns:a16="http://schemas.microsoft.com/office/drawing/2014/main" val="15174259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Фактори для </a:t>
                      </a: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 внутрішнього середовища підприємства </a:t>
                      </a:r>
                      <a:endParaRPr kumimoji="0" lang="uk-UA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93496"/>
                  </a:ext>
                </a:extLst>
              </a:tr>
              <a:tr h="2030287"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величини власного та залученого капіталу;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платоспроможності та ліквідності активів підприємства;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основних фінансових коефіцієнтів;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загальної ефективності фінансової роботи підприємства.</a:t>
                      </a: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486428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AFB5648-4100-4789-A103-ED59C8666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9339" y="4544336"/>
            <a:ext cx="4158686" cy="213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80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4B796-A4D8-4625-88AD-62F5ACCB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783" y="479229"/>
            <a:ext cx="8596668" cy="66260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</a:t>
            </a:r>
            <a:endParaRPr lang="ru-UA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537B8105-8A13-4910-9FB9-1692C5479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355458"/>
              </p:ext>
            </p:extLst>
          </p:nvPr>
        </p:nvGraphicFramePr>
        <p:xfrm>
          <a:off x="850831" y="1141838"/>
          <a:ext cx="9594573" cy="4203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4573">
                  <a:extLst>
                    <a:ext uri="{9D8B030D-6E8A-4147-A177-3AD203B41FA5}">
                      <a16:colId xmlns:a16="http://schemas.microsoft.com/office/drawing/2014/main" val="1517425993"/>
                    </a:ext>
                  </a:extLst>
                </a:gridCol>
              </a:tblGrid>
              <a:tr h="58103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Фактори для </a:t>
                      </a: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 внутрішнього середовища підприємства </a:t>
                      </a:r>
                      <a:endParaRPr kumimoji="0" lang="uk-UA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93496"/>
                  </a:ext>
                </a:extLst>
              </a:tr>
              <a:tr h="3472444">
                <a:tc>
                  <a:txBody>
                    <a:bodyPr/>
                    <a:lstStyle/>
                    <a:p>
                      <a:pPr algn="just"/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	Компетенція і підготовка вищого керівництва.</a:t>
                      </a:r>
                    </a:p>
                    <a:p>
                      <a:pPr marL="457200" indent="-457200" algn="just">
                        <a:buAutoNum type="arabicPeriod" startAt="2"/>
                      </a:pPr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 і конкурентоспроможність системи винагород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(мотивація персоналу).</a:t>
                      </a:r>
                    </a:p>
                    <a:p>
                      <a:pPr algn="just"/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	Порядок наступності керівних посад.</a:t>
                      </a:r>
                    </a:p>
                    <a:p>
                      <a:pPr algn="just"/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	Система підготовки та підвищення кваліфікації працівників.</a:t>
                      </a:r>
                    </a:p>
                    <a:p>
                      <a:pPr algn="just"/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	Плинність кадрів – провідних спеціалістів підприємства.</a:t>
                      </a:r>
                    </a:p>
                    <a:p>
                      <a:pPr algn="just"/>
                      <a:r>
                        <a:rPr lang="uk-UA" sz="25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	Система оцінки діяльності персоналу.</a:t>
                      </a:r>
                    </a:p>
                    <a:p>
                      <a:pPr algn="just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486428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F9C513-1708-45DF-A2FC-814A7F9772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831" y="4794411"/>
            <a:ext cx="2486025" cy="184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82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4B796-A4D8-4625-88AD-62F5ACCB0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940" y="367692"/>
            <a:ext cx="8596668" cy="66260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Корпоративна культура</a:t>
            </a:r>
            <a:endParaRPr lang="ru-UA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537B8105-8A13-4910-9FB9-1692C5479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374898"/>
              </p:ext>
            </p:extLst>
          </p:nvPr>
        </p:nvGraphicFramePr>
        <p:xfrm>
          <a:off x="914400" y="1327018"/>
          <a:ext cx="9491248" cy="4609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1248">
                  <a:extLst>
                    <a:ext uri="{9D8B030D-6E8A-4147-A177-3AD203B41FA5}">
                      <a16:colId xmlns:a16="http://schemas.microsoft.com/office/drawing/2014/main" val="1517425993"/>
                    </a:ext>
                  </a:extLst>
                </a:gridCol>
              </a:tblGrid>
              <a:tr h="77364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Фактори для </a:t>
                      </a:r>
                      <a:r>
                        <a:rPr kumimoji="0" lang="uk-U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 внутрішнього середовища підприємства </a:t>
                      </a:r>
                      <a:endParaRPr kumimoji="0" lang="uk-UA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93496"/>
                  </a:ext>
                </a:extLst>
              </a:tr>
              <a:tr h="3836311">
                <a:tc>
                  <a:txBody>
                    <a:bodyPr/>
                    <a:lstStyle/>
                    <a:p>
                      <a:pPr marL="457200" indent="-457200" algn="just">
                        <a:buAutoNum type="arabicPeriod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Відповідність корпоративної культури стратегії організації.</a:t>
                      </a:r>
                    </a:p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Гнучкість та адаптивність (готовність працівників до нових викликів та швидкої адаптації до нових умов</a:t>
                      </a:r>
                      <a:r>
                        <a:rPr lang="ru-RU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	Забезпечення відкритості та прозорості в організації (ефективність комунікації, двостороннє спілкування з керівництвом</a:t>
                      </a:r>
                      <a:r>
                        <a:rPr lang="ru-RU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 algn="just">
                        <a:buAutoNum type="arabicPeriod" startAt="4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задоволеності та відданості (лояльності) працівників.</a:t>
                      </a:r>
                    </a:p>
                    <a:p>
                      <a:pPr algn="just"/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	Залучення працівників до процесу прийняття рішень.</a:t>
                      </a:r>
                    </a:p>
                    <a:p>
                      <a:pPr marL="457200" indent="-457200" algn="just">
                        <a:buAutoNum type="arabicPeriod" startAt="6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Стимулювання позитивних змін та покращень.</a:t>
                      </a:r>
                    </a:p>
                    <a:p>
                      <a:pPr marL="457200" indent="-457200" algn="just">
                        <a:buAutoNum type="arabicPeriod" startAt="6"/>
                      </a:pPr>
                      <a:r>
                        <a:rPr lang="uk-UA" sz="2400" b="1" noProof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Соціально-психологічний клімат у компанії.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486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7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5C231-27D5-4BE2-A0E4-2FDA406D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403" y="636104"/>
            <a:ext cx="8596668" cy="715617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 переваги підприємства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AEF983-C3B0-4ADE-9A1D-9BCE95B69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403" y="1351721"/>
            <a:ext cx="8596668" cy="5022575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 переваги підприємства </a:t>
            </a:r>
            <a:r>
              <a:rPr lang="uk-UA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сукупність усіх матеріальних та нематеріальних активів, які дозволяють вести успішну конкурентну боротьбу в стратегічно важливому сегменті як на внутрішньому, так і на зовнішньому ринках.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endParaRPr lang="ru-UA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2D01FE3-116B-40BB-970C-DD71943BE5D5}"/>
              </a:ext>
            </a:extLst>
          </p:cNvPr>
          <p:cNvSpPr/>
          <p:nvPr/>
        </p:nvSpPr>
        <p:spPr>
          <a:xfrm>
            <a:off x="2849216" y="3405808"/>
            <a:ext cx="520810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Переваги підприємства за джерелами їх виникнення</a:t>
            </a:r>
            <a:endParaRPr lang="ru-UA" sz="2400" b="1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DFEF83C-5A22-45D3-84E0-DAC0044AB9F5}"/>
              </a:ext>
            </a:extLst>
          </p:cNvPr>
          <p:cNvSpPr/>
          <p:nvPr/>
        </p:nvSpPr>
        <p:spPr>
          <a:xfrm>
            <a:off x="1768370" y="5049076"/>
            <a:ext cx="3399182" cy="10469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 конкурентні переваги</a:t>
            </a:r>
            <a:endParaRPr lang="ru-UA" sz="2400" b="1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163498F-F4DE-4651-B40E-B6BA4BBB28EA}"/>
              </a:ext>
            </a:extLst>
          </p:cNvPr>
          <p:cNvSpPr/>
          <p:nvPr/>
        </p:nvSpPr>
        <p:spPr>
          <a:xfrm>
            <a:off x="5733220" y="5049076"/>
            <a:ext cx="3399182" cy="10469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 конкурентні переваги</a:t>
            </a:r>
            <a:endParaRPr lang="ru-UA" sz="2400" b="1" dirty="0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2EDA5FC6-D24E-462C-9C03-A6B3841977E3}"/>
              </a:ext>
            </a:extLst>
          </p:cNvPr>
          <p:cNvSpPr/>
          <p:nvPr/>
        </p:nvSpPr>
        <p:spPr>
          <a:xfrm>
            <a:off x="3595553" y="4416285"/>
            <a:ext cx="484632" cy="5963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33BFEB7A-CADF-4794-8400-189884FB0E7E}"/>
              </a:ext>
            </a:extLst>
          </p:cNvPr>
          <p:cNvSpPr/>
          <p:nvPr/>
        </p:nvSpPr>
        <p:spPr>
          <a:xfrm>
            <a:off x="6574335" y="4416285"/>
            <a:ext cx="484632" cy="5963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6112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635</TotalTime>
  <Words>1679</Words>
  <Application>Microsoft Office PowerPoint</Application>
  <PresentationFormat>Широкоэкранный</PresentationFormat>
  <Paragraphs>243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Внутрішнє середовище організації та аналіз ресурсного потенціалу підприємства</vt:lpstr>
      <vt:lpstr>Внутрішнє середовище організації – сукупність елементів, з яких складається організація, та які забезпечують її цілісність і життєздатність як відкритої системи. </vt:lpstr>
      <vt:lpstr>Як фактори внутрішнього середовища варто розглядати п’ять сфер дослідження: маркетинг, виробництво, фінанси, персонал та організаційну культуру          </vt:lpstr>
      <vt:lpstr>Маркетинг</vt:lpstr>
      <vt:lpstr>Виробництво</vt:lpstr>
      <vt:lpstr>Фінанси</vt:lpstr>
      <vt:lpstr>Персонал</vt:lpstr>
      <vt:lpstr>Корпоративна культура</vt:lpstr>
      <vt:lpstr>Конкурентні переваги підприємства</vt:lpstr>
      <vt:lpstr>Презентация PowerPoint</vt:lpstr>
      <vt:lpstr>Презентация PowerPoint</vt:lpstr>
      <vt:lpstr>Презентация PowerPoint</vt:lpstr>
      <vt:lpstr>Набір характеристик, за якими визначається список слабких і сильних сторін організації</vt:lpstr>
      <vt:lpstr>Презентация PowerPoint</vt:lpstr>
      <vt:lpstr>Презентация PowerPoint</vt:lpstr>
      <vt:lpstr>Сильні та слабкі сторони фабрики ISLA </vt:lpstr>
      <vt:lpstr>SWOT-аналіз</vt:lpstr>
      <vt:lpstr>Етапи реалізації SWOT-аналізу </vt:lpstr>
      <vt:lpstr>Матриця TOWS</vt:lpstr>
      <vt:lpstr>Презентация PowerPoint</vt:lpstr>
      <vt:lpstr>SWOT-аналіз для мережі фірмових магазинів «Вина Світу»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Внутрішнє середовище організації</dc:title>
  <dc:creator>Оля</dc:creator>
  <cp:lastModifiedBy>Оля</cp:lastModifiedBy>
  <cp:revision>59</cp:revision>
  <dcterms:created xsi:type="dcterms:W3CDTF">2024-09-15T09:58:20Z</dcterms:created>
  <dcterms:modified xsi:type="dcterms:W3CDTF">2025-10-29T11:49:34Z</dcterms:modified>
</cp:coreProperties>
</file>