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13"/>
  </p:notesMasterIdLst>
  <p:sldIdLst>
    <p:sldId id="256" r:id="rId2"/>
    <p:sldId id="257" r:id="rId3"/>
    <p:sldId id="259" r:id="rId4"/>
    <p:sldId id="284" r:id="rId5"/>
    <p:sldId id="283" r:id="rId6"/>
    <p:sldId id="282" r:id="rId7"/>
    <p:sldId id="294" r:id="rId8"/>
    <p:sldId id="295" r:id="rId9"/>
    <p:sldId id="285" r:id="rId10"/>
    <p:sldId id="286" r:id="rId11"/>
    <p:sldId id="26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D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1" autoAdjust="0"/>
    <p:restoredTop sz="94660"/>
  </p:normalViewPr>
  <p:slideViewPr>
    <p:cSldViewPr snapToGrid="0">
      <p:cViewPr>
        <p:scale>
          <a:sx n="88" d="100"/>
          <a:sy n="88" d="100"/>
        </p:scale>
        <p:origin x="-259" y="23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17BD9-FE61-420E-8F48-67DB8C42880F}" type="datetimeFigureOut">
              <a:rPr lang="ru-UA" smtClean="0"/>
              <a:t>03.12.2024</a:t>
            </a:fld>
            <a:endParaRPr lang="ru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5521F-5DF8-416B-B6FE-33876C05932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7998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5521F-5DF8-416B-B6FE-33876C05932B}" type="slidenum">
              <a:rPr lang="ru-UA" smtClean="0"/>
              <a:t>4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65330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03.12.2024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03.12.2024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03.12.2024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03.12.2024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03.12.2024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03.12.2024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03.12.2024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03.12.2024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03.12.2024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03.12.2024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03.12.2024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14F97C1-9614-4B39-974F-3B9B49849869}" type="datetimeFigureOut">
              <a:rPr lang="ru-RU" smtClean="0"/>
              <a:t>03.12.2024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C6168F1-F037-49CF-9C25-A8D7A79186E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617" y="783770"/>
            <a:ext cx="7802470" cy="838201"/>
          </a:xfr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/>
          </a:bodyPr>
          <a:lstStyle/>
          <a:p>
            <a:r>
              <a:rPr lang="ru-RU" sz="2400" b="1" i="1" dirty="0">
                <a:solidFill>
                  <a:schemeClr val="accent2"/>
                </a:solidFill>
                <a:latin typeface="Cambria" panose="02040503050406030204" pitchFamily="18" charset="0"/>
              </a:rPr>
              <a:t>ДИСЦИПЛІНА ЗА ВИБОРОМ СТУДЕНТА: </a:t>
            </a:r>
            <a:r>
              <a:rPr lang="ru-RU" sz="2400" b="1" i="1" dirty="0">
                <a:solidFill>
                  <a:srgbClr val="FF0000"/>
                </a:solidFill>
                <a:latin typeface="Cambria" panose="02040503050406030204" pitchFamily="18" charset="0"/>
              </a:rPr>
              <a:t/>
            </a:r>
            <a:br>
              <a:rPr lang="ru-RU" sz="2400" b="1" i="1" dirty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ru-RU" sz="2400" b="1" i="1" dirty="0" err="1">
                <a:solidFill>
                  <a:srgbClr val="002060"/>
                </a:solidFill>
                <a:latin typeface="Cambria" panose="02040503050406030204" pitchFamily="18" charset="0"/>
              </a:rPr>
              <a:t>Необанкінг</a:t>
            </a:r>
            <a:r>
              <a:rPr lang="ru-RU" sz="2400" b="1" i="1" dirty="0">
                <a:solidFill>
                  <a:srgbClr val="002060"/>
                </a:solidFill>
                <a:latin typeface="Cambria" panose="02040503050406030204" pitchFamily="18" charset="0"/>
              </a:rPr>
              <a:t> та </a:t>
            </a:r>
            <a:r>
              <a:rPr lang="ru-RU" sz="2400" b="1" i="1" dirty="0" err="1">
                <a:solidFill>
                  <a:srgbClr val="002060"/>
                </a:solidFill>
                <a:latin typeface="Cambria" panose="02040503050406030204" pitchFamily="18" charset="0"/>
              </a:rPr>
              <a:t>фінансові</a:t>
            </a:r>
            <a:r>
              <a:rPr lang="ru-RU" sz="2400" b="1" i="1" dirty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Cambria" panose="02040503050406030204" pitchFamily="18" charset="0"/>
              </a:rPr>
              <a:t>технології</a:t>
            </a:r>
            <a:r>
              <a:rPr lang="ru-RU" sz="2400" b="1" i="1" dirty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Cambria" panose="02040503050406030204" pitchFamily="18" charset="0"/>
              </a:rPr>
              <a:t>країн</a:t>
            </a:r>
            <a:r>
              <a:rPr lang="ru-RU" sz="2400" b="1" i="1" dirty="0">
                <a:solidFill>
                  <a:srgbClr val="002060"/>
                </a:solidFill>
                <a:latin typeface="Cambria" panose="02040503050406030204" pitchFamily="18" charset="0"/>
              </a:rPr>
              <a:t> ЄС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370" y="3167744"/>
            <a:ext cx="8000254" cy="2351314"/>
          </a:xfrm>
          <a:gradFill>
            <a:gsLst>
              <a:gs pos="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10000"/>
          </a:bodyPr>
          <a:lstStyle/>
          <a:p>
            <a:pPr algn="l">
              <a:spcBef>
                <a:spcPts val="0"/>
              </a:spcBef>
            </a:pPr>
            <a:r>
              <a:rPr lang="uk-UA" sz="2400" b="1" i="1" dirty="0">
                <a:solidFill>
                  <a:schemeClr val="tx1"/>
                </a:solidFill>
                <a:latin typeface="Cambria" panose="02040503050406030204" pitchFamily="18" charset="0"/>
              </a:rPr>
              <a:t>розробник дисципліни, лектор:</a:t>
            </a:r>
          </a:p>
          <a:p>
            <a:pPr algn="l">
              <a:spcBef>
                <a:spcPts val="0"/>
              </a:spcBef>
            </a:pPr>
            <a:r>
              <a:rPr lang="uk-UA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Фатюха Вікторія Володимирівна</a:t>
            </a:r>
          </a:p>
          <a:p>
            <a:pPr algn="l">
              <a:spcBef>
                <a:spcPts val="0"/>
              </a:spcBef>
            </a:pPr>
            <a:r>
              <a:rPr lang="uk-UA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к.е.н</a:t>
            </a: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., </a:t>
            </a:r>
            <a:r>
              <a:rPr lang="uk-UA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доцент </a:t>
            </a:r>
          </a:p>
          <a:p>
            <a:pPr algn="l">
              <a:spcBef>
                <a:spcPts val="0"/>
              </a:spcBef>
            </a:pPr>
            <a:r>
              <a:rPr lang="uk-UA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Доцент кафедри </a:t>
            </a: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інформаційної економіки, підприємництва та фінансів</a:t>
            </a:r>
          </a:p>
          <a:p>
            <a:pPr algn="l">
              <a:spcBef>
                <a:spcPts val="0"/>
              </a:spcBef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Інженерний </a:t>
            </a:r>
            <a:r>
              <a:rPr lang="uk-UA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навчально-науковий інститут ім. Ю.М. Потебні</a:t>
            </a: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 Запорізького національного університету</a:t>
            </a:r>
          </a:p>
          <a:p>
            <a:pPr algn="l">
              <a:spcBef>
                <a:spcPts val="0"/>
              </a:spcBef>
            </a:pP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uk-UA" sz="2400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ru-RU" sz="2400" dirty="0">
              <a:latin typeface="Cambria" panose="020405030504060302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8087" y="239486"/>
            <a:ext cx="3809999" cy="5475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0446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="" xmlns:a16="http://schemas.microsoft.com/office/drawing/2014/main" id="{4B7FA532-FEF8-4DDD-A7AC-A89196B97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943" y="1968285"/>
            <a:ext cx="11723913" cy="4225686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230" y="555171"/>
            <a:ext cx="8599714" cy="5551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0410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="" xmlns:a16="http://schemas.microsoft.com/office/drawing/2014/main" id="{4B7FA532-FEF8-4DDD-A7AC-A89196B97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983" y="250371"/>
            <a:ext cx="11666903" cy="6357258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62500" lnSpcReduction="20000"/>
          </a:bodyPr>
          <a:lstStyle/>
          <a:p>
            <a:pPr indent="4500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6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Напрями </a:t>
            </a:r>
            <a:r>
              <a:rPr lang="uk-UA" sz="2600" b="1" i="1" dirty="0">
                <a:latin typeface="Cambria" panose="02040503050406030204" pitchFamily="18" charset="0"/>
                <a:ea typeface="Cambria" panose="02040503050406030204" pitchFamily="18" charset="0"/>
              </a:rPr>
              <a:t>інституціональних змін фінансових систем, які </a:t>
            </a:r>
            <a:r>
              <a:rPr lang="uk-UA" sz="26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відбуваються у </a:t>
            </a:r>
            <a:r>
              <a:rPr lang="uk-UA" sz="2600" b="1" i="1" dirty="0">
                <a:latin typeface="Cambria" panose="02040503050406030204" pitchFamily="18" charset="0"/>
                <a:ea typeface="Cambria" panose="02040503050406030204" pitchFamily="18" charset="0"/>
              </a:rPr>
              <a:t>світі та в Україні:</a:t>
            </a:r>
          </a:p>
          <a:p>
            <a:pPr indent="4500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– зміни нормативно-правового забезпечення щодо розвитку </a:t>
            </a:r>
            <a:r>
              <a:rPr lang="uk-UA" sz="2600" i="1" dirty="0" err="1">
                <a:latin typeface="Cambria" panose="02040503050406030204" pitchFamily="18" charset="0"/>
                <a:ea typeface="Cambria" panose="02040503050406030204" pitchFamily="18" charset="0"/>
              </a:rPr>
              <a:t>фінтех-сектору</a:t>
            </a: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 та функціонування </a:t>
            </a:r>
            <a:r>
              <a:rPr lang="uk-UA" sz="2600" i="1" dirty="0" err="1">
                <a:latin typeface="Cambria" panose="02040503050406030204" pitchFamily="18" charset="0"/>
                <a:ea typeface="Cambria" panose="02040503050406030204" pitchFamily="18" charset="0"/>
              </a:rPr>
              <a:t>нефінансових</a:t>
            </a: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 компаній, які надають фінансові послуги;</a:t>
            </a:r>
          </a:p>
          <a:p>
            <a:pPr indent="4500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– розвиток спеціалізованої інфраструктури (</a:t>
            </a:r>
            <a:r>
              <a:rPr lang="uk-UA" sz="2600" i="1" dirty="0" err="1">
                <a:latin typeface="Cambria" panose="02040503050406030204" pitchFamily="18" charset="0"/>
                <a:ea typeface="Cambria" panose="02040503050406030204" pitchFamily="18" charset="0"/>
              </a:rPr>
              <a:t>хакатони</a:t>
            </a: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uk-UA" sz="2600" i="1" dirty="0" err="1">
                <a:latin typeface="Cambria" panose="02040503050406030204" pitchFamily="18" charset="0"/>
                <a:ea typeface="Cambria" panose="02040503050406030204" pitchFamily="18" charset="0"/>
              </a:rPr>
              <a:t>хаби</a:t>
            </a: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uk-UA" sz="2600" i="1" dirty="0" err="1">
                <a:latin typeface="Cambria" panose="02040503050406030204" pitchFamily="18" charset="0"/>
                <a:ea typeface="Cambria" panose="02040503050406030204" pitchFamily="18" charset="0"/>
              </a:rPr>
              <a:t>інтернет-платформи</a:t>
            </a: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);</a:t>
            </a:r>
          </a:p>
          <a:p>
            <a:pPr indent="4500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– впровадження нових </a:t>
            </a:r>
            <a:r>
              <a:rPr lang="uk-UA" sz="2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бізнес-моделей надання </a:t>
            </a: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фінансових послуг (</a:t>
            </a:r>
            <a:r>
              <a:rPr lang="uk-UA" sz="2600" i="1" dirty="0" err="1">
                <a:latin typeface="Cambria" panose="02040503050406030204" pitchFamily="18" charset="0"/>
                <a:ea typeface="Cambria" panose="02040503050406030204" pitchFamily="18" charset="0"/>
              </a:rPr>
              <a:t>шерінгова</a:t>
            </a: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 економіка) та функціонування фінансових </a:t>
            </a:r>
            <a:r>
              <a:rPr lang="uk-UA" sz="2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установ (</a:t>
            </a: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бізнес-екосистема);</a:t>
            </a:r>
          </a:p>
          <a:p>
            <a:pPr indent="4500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– децентралізація мережі надання фінансових послуг</a:t>
            </a:r>
            <a:r>
              <a:rPr lang="uk-UA" sz="2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; </a:t>
            </a:r>
            <a:endParaRPr lang="uk-UA" sz="26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indent="4500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– поширення </a:t>
            </a:r>
            <a:r>
              <a:rPr lang="uk-UA" sz="2600" i="1" dirty="0" err="1">
                <a:latin typeface="Cambria" panose="02040503050406030204" pitchFamily="18" charset="0"/>
                <a:ea typeface="Cambria" panose="02040503050406030204" pitchFamily="18" charset="0"/>
              </a:rPr>
              <a:t>фінтеху</a:t>
            </a: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 на сектор небанківських установ (</a:t>
            </a:r>
            <a:r>
              <a:rPr lang="uk-UA" sz="2600" i="1" dirty="0" err="1">
                <a:latin typeface="Cambria" panose="02040503050406030204" pitchFamily="18" charset="0"/>
                <a:ea typeface="Cambria" panose="02040503050406030204" pitchFamily="18" charset="0"/>
              </a:rPr>
              <a:t>іншуртех</a:t>
            </a: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).</a:t>
            </a:r>
          </a:p>
          <a:p>
            <a:pPr indent="4500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Розвиток цифрових технологій дає </a:t>
            </a:r>
            <a:r>
              <a:rPr lang="uk-UA" sz="2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змогу прибрати </a:t>
            </a: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прив’язку споживання </a:t>
            </a:r>
            <a:r>
              <a:rPr lang="uk-UA" sz="2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фінансових послуг </a:t>
            </a: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до місцезнаходження їх споживача</a:t>
            </a:r>
            <a:r>
              <a:rPr lang="uk-UA" sz="2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, робити </a:t>
            </a: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комплексні фінансові продукти, які </a:t>
            </a:r>
            <a:r>
              <a:rPr lang="uk-UA" sz="2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не прив’язані </a:t>
            </a: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жорстко до каналу поширення.</a:t>
            </a:r>
          </a:p>
          <a:p>
            <a:pPr indent="4500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Потенціал </a:t>
            </a:r>
            <a:r>
              <a:rPr lang="uk-UA" sz="2600" i="1" dirty="0" err="1">
                <a:latin typeface="Cambria" panose="02040503050406030204" pitchFamily="18" charset="0"/>
                <a:ea typeface="Cambria" panose="02040503050406030204" pitchFamily="18" charset="0"/>
              </a:rPr>
              <a:t>дигіталізації</a:t>
            </a: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 може бути реалізований у разі, якщо уряд і фінансові регулятори будуть мати активну позицію. Їх </a:t>
            </a:r>
            <a:r>
              <a:rPr lang="uk-UA" sz="2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внесок повинен </a:t>
            </a: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бути перш за все у створенні чітких правил гри, які практично не </a:t>
            </a:r>
            <a:r>
              <a:rPr lang="uk-UA" sz="2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допускають вилучень </a:t>
            </a: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з принципів електронної взаємодії</a:t>
            </a:r>
            <a:r>
              <a:rPr lang="uk-UA" sz="2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, примусі </a:t>
            </a: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державних органів виконавчої </a:t>
            </a:r>
            <a:r>
              <a:rPr lang="uk-UA" sz="2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влади до </a:t>
            </a: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використання цифрових технологій і створення рівних умов щодо доступу до державної інфраструктури для всіх учасників ринку</a:t>
            </a:r>
            <a:r>
              <a:rPr lang="uk-UA" sz="2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. Цифрові </a:t>
            </a: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фінансові послуги містять величезний потенціал для підвищення </a:t>
            </a:r>
            <a:r>
              <a:rPr lang="uk-UA" sz="2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фінансової доступності</a:t>
            </a: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, з боку регулятора необхідні пропорційне і розумне </a:t>
            </a:r>
            <a:r>
              <a:rPr lang="uk-UA" sz="2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 регулювання </a:t>
            </a: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і нагляд</a:t>
            </a:r>
            <a:r>
              <a:rPr lang="uk-UA" sz="2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  <a:p>
            <a:pPr indent="4500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Загальним </a:t>
            </a: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принципом для </a:t>
            </a:r>
            <a:r>
              <a:rPr lang="uk-UA" sz="2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регулювання фінансових </a:t>
            </a: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послуг повинен стати ризик-орієнтований підхід, тобто рівень захисту </a:t>
            </a:r>
            <a:r>
              <a:rPr lang="uk-UA" sz="2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повинен залежати </a:t>
            </a: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від рівня ризиків під час </a:t>
            </a:r>
            <a:r>
              <a:rPr lang="uk-UA" sz="2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здійснення тієї </a:t>
            </a: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чи іншої фінансової операції. </a:t>
            </a:r>
            <a:r>
              <a:rPr lang="uk-UA" sz="2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Регулятор повинен </a:t>
            </a: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здійснювати постійний </a:t>
            </a:r>
            <a:r>
              <a:rPr lang="uk-UA" sz="2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моніторинг нових </a:t>
            </a: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технологій і сегментів </a:t>
            </a:r>
            <a:r>
              <a:rPr lang="uk-UA" sz="2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фінансового ринку</a:t>
            </a: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, бути в діалозі з його учасниками і здійснювати регуляторний вплив за </a:t>
            </a:r>
            <a:r>
              <a:rPr lang="uk-UA" sz="2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ступенем виникнення </a:t>
            </a: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системних ризиків для споживачів фінансових послуг.</a:t>
            </a:r>
          </a:p>
          <a:p>
            <a:pPr indent="4500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Під час оцінювання </a:t>
            </a:r>
            <a:r>
              <a:rPr lang="uk-UA" sz="2600" i="1" dirty="0" err="1">
                <a:latin typeface="Cambria" panose="02040503050406030204" pitchFamily="18" charset="0"/>
                <a:ea typeface="Cambria" panose="02040503050406030204" pitchFamily="18" charset="0"/>
              </a:rPr>
              <a:t>фінтех-інновацій</a:t>
            </a: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 важливим є розуміння всіх можливостей </a:t>
            </a:r>
            <a:r>
              <a:rPr lang="uk-UA" sz="2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базової технології </a:t>
            </a: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(наприклад, </a:t>
            </a:r>
            <a:r>
              <a:rPr lang="en-US" sz="2600" i="1" dirty="0" err="1">
                <a:latin typeface="Cambria" panose="02040503050406030204" pitchFamily="18" charset="0"/>
                <a:ea typeface="Cambria" panose="02040503050406030204" pitchFamily="18" charset="0"/>
              </a:rPr>
              <a:t>blockchain</a:t>
            </a:r>
            <a:r>
              <a:rPr lang="en-US" sz="2600" i="1" dirty="0">
                <a:latin typeface="Cambria" panose="02040503050406030204" pitchFamily="18" charset="0"/>
                <a:ea typeface="Cambria" panose="02040503050406030204" pitchFamily="18" charset="0"/>
              </a:rPr>
              <a:t>), </a:t>
            </a: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а не </a:t>
            </a:r>
            <a:r>
              <a:rPr lang="uk-UA" sz="2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тільки її </a:t>
            </a: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конкретної реалізації (наприклад, </a:t>
            </a:r>
            <a:r>
              <a:rPr lang="en-US" sz="2600" i="1" dirty="0" err="1">
                <a:latin typeface="Cambria" panose="02040503050406030204" pitchFamily="18" charset="0"/>
                <a:ea typeface="Cambria" panose="02040503050406030204" pitchFamily="18" charset="0"/>
              </a:rPr>
              <a:t>bitcoin</a:t>
            </a:r>
            <a:r>
              <a:rPr lang="en-US" sz="2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).</a:t>
            </a:r>
            <a:r>
              <a:rPr lang="uk-UA" sz="2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 Протиріччя </a:t>
            </a: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з наявною нормативною </a:t>
            </a:r>
            <a:r>
              <a:rPr lang="uk-UA" sz="2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базою повинні </a:t>
            </a: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усуватися в рамках «експериментальних зон» із залученням експертизи з </a:t>
            </a:r>
            <a:r>
              <a:rPr lang="uk-UA" sz="2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боку учасників </a:t>
            </a: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ринку.</a:t>
            </a:r>
          </a:p>
          <a:p>
            <a:pPr indent="4500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Нагляд з боку регулятора є не самоціллю</a:t>
            </a:r>
            <a:r>
              <a:rPr lang="uk-UA" sz="2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, а </a:t>
            </a: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способом демпфірування системних ризиків на найбільш ранній стадії. Для того </a:t>
            </a:r>
            <a:r>
              <a:rPr lang="uk-UA" sz="2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щоб зробити </a:t>
            </a: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нагляд більш корисним і </a:t>
            </a:r>
            <a:r>
              <a:rPr lang="uk-UA" sz="2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менш витратним </a:t>
            </a: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для учасників фінансового ринку</a:t>
            </a:r>
            <a:r>
              <a:rPr lang="uk-UA" sz="2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, необхідно </a:t>
            </a: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продовжувати розвиток електронної взаємодії, поступовий перехід від </a:t>
            </a:r>
            <a:r>
              <a:rPr lang="uk-UA" sz="2600" i="1" dirty="0" err="1">
                <a:latin typeface="Cambria" panose="02040503050406030204" pitchFamily="18" charset="0"/>
                <a:ea typeface="Cambria" panose="02040503050406030204" pitchFamily="18" charset="0"/>
              </a:rPr>
              <a:t>формоцентричної</a:t>
            </a: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 звітності до </a:t>
            </a:r>
            <a:r>
              <a:rPr lang="uk-UA" sz="2600" i="1" dirty="0" err="1">
                <a:latin typeface="Cambria" panose="02040503050406030204" pitchFamily="18" charset="0"/>
                <a:ea typeface="Cambria" panose="02040503050406030204" pitchFamily="18" charset="0"/>
              </a:rPr>
              <a:t>датацентричної</a:t>
            </a:r>
            <a:r>
              <a:rPr lang="uk-UA" sz="2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, активне </a:t>
            </a: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використання технологій </a:t>
            </a:r>
            <a:r>
              <a:rPr lang="uk-UA" sz="2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обробки великих </a:t>
            </a: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обсягів даних (</a:t>
            </a:r>
            <a:r>
              <a:rPr lang="en-US" sz="2600" i="1" dirty="0" err="1">
                <a:latin typeface="Cambria" panose="02040503050406030204" pitchFamily="18" charset="0"/>
                <a:ea typeface="Cambria" panose="02040503050406030204" pitchFamily="18" charset="0"/>
              </a:rPr>
              <a:t>BigData</a:t>
            </a:r>
            <a:r>
              <a:rPr lang="en-US" sz="2600" i="1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і </a:t>
            </a:r>
            <a:r>
              <a:rPr lang="uk-UA" sz="2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надання учасникам </a:t>
            </a: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фінансового ринку якісного зворотного зв’язку через роботу зі скаргами </a:t>
            </a:r>
            <a:r>
              <a:rPr lang="uk-UA" sz="2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і зверненнями </a:t>
            </a: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споживачів фінансових послуг</a:t>
            </a:r>
            <a:r>
              <a:rPr lang="uk-UA" sz="2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, відмову </a:t>
            </a: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від «дозвільної» логіки в регулюванні, а також перехід до практики, коли </a:t>
            </a:r>
            <a:r>
              <a:rPr lang="uk-UA" sz="2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чітко визначаються </a:t>
            </a: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заборонені види діяльності</a:t>
            </a:r>
            <a:r>
              <a:rPr lang="uk-UA" sz="2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, використання </a:t>
            </a: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диференційованого підходу </a:t>
            </a:r>
            <a:r>
              <a:rPr lang="uk-UA" sz="2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до регулювання</a:t>
            </a: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345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>
            <a:extLst>
              <a:ext uri="{FF2B5EF4-FFF2-40B4-BE49-F238E27FC236}">
                <a16:creationId xmlns="" xmlns:a16="http://schemas.microsoft.com/office/drawing/2014/main" id="{CC3D2C69-7154-4132-B0AE-DE1001374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968830"/>
            <a:ext cx="11240085" cy="5061856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2000">
                <a:schemeClr val="accent5">
                  <a:lumMod val="60000"/>
                  <a:lumOff val="4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uk-UA" sz="20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Наукові напрями досліджень: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0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розвиток фінансової системи України; державне регулювання грошової сфери України; </a:t>
            </a:r>
            <a:r>
              <a:rPr lang="ru-RU" sz="20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стійкість </a:t>
            </a:r>
            <a:r>
              <a:rPr lang="ru-RU" sz="20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фінансових установ країни та їх контрагентів із сектору корпорацій та сектору домашніх </a:t>
            </a:r>
            <a:r>
              <a:rPr lang="ru-RU" sz="20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господарств; аналіз </a:t>
            </a:r>
            <a:r>
              <a:rPr lang="ru-RU" sz="20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та прогнозування стабільності функціонування банківських і фінансових </a:t>
            </a:r>
            <a:r>
              <a:rPr lang="ru-RU" sz="20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систем;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0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аналіз монетарної політики НБУ, інфляції, міжнародних резервів, облікової ставки, платіжного балансу, валютного курсу та  дослідження їх впливу на  економічне становище України;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0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аналітичний </a:t>
            </a:r>
            <a:r>
              <a:rPr lang="uk-UA" sz="20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інструментарій досліджень </a:t>
            </a:r>
            <a:r>
              <a:rPr lang="uk-UA" sz="20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фінансової діяльності банківського сектору України на макро- та мікрорівні; </a:t>
            </a:r>
            <a:r>
              <a:rPr lang="uk-UA" sz="20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моніторинг фінансового стану </a:t>
            </a:r>
            <a:r>
              <a:rPr lang="uk-UA" sz="20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банків; аналіз окремих банківських операцій; банківський менеджмент, </a:t>
            </a:r>
            <a:r>
              <a:rPr lang="ru-RU" sz="20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інноваційні </a:t>
            </a:r>
            <a:r>
              <a:rPr lang="ru-RU" sz="20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технології в банківській </a:t>
            </a:r>
            <a:r>
              <a:rPr lang="ru-RU" sz="20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діяльності</a:t>
            </a:r>
            <a:r>
              <a:rPr lang="ru-RU" sz="20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 </a:t>
            </a:r>
            <a:r>
              <a:rPr lang="ru-RU" sz="20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загальні </a:t>
            </a:r>
            <a:r>
              <a:rPr lang="ru-RU" sz="20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тенденції розвитку банківської справи  та банківських  систем у глобальному фінансовому </a:t>
            </a:r>
            <a:r>
              <a:rPr lang="ru-RU" sz="20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просторі;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0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</a:t>
            </a:r>
            <a:r>
              <a:rPr lang="uk-UA" sz="20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учасні тенденції глобалістики</a:t>
            </a:r>
            <a:r>
              <a:rPr lang="uk-UA" sz="20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 </a:t>
            </a:r>
            <a:r>
              <a:rPr lang="uk-UA" sz="20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загрози економічній безпеці України в умовах глобалізації; фінансова глобалізація та її вплив на фінансово-економічний стан України.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Clr>
                <a:srgbClr val="F0A22E"/>
              </a:buClr>
              <a:buNone/>
            </a:pPr>
            <a:r>
              <a:rPr lang="uk-UA" sz="20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Досвід роботи: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Clr>
                <a:srgbClr val="F0A22E"/>
              </a:buClr>
              <a:buNone/>
            </a:pPr>
            <a:r>
              <a:rPr lang="uk-UA" sz="20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uk-UA" sz="20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5 </a:t>
            </a:r>
            <a:r>
              <a:rPr lang="uk-UA" sz="20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років  практичної роботи в банківській установі Запорізької області.</a:t>
            </a:r>
          </a:p>
          <a:p>
            <a:pPr marL="0" indent="0" algn="just">
              <a:spcBef>
                <a:spcPts val="0"/>
              </a:spcBef>
              <a:buNone/>
            </a:pPr>
            <a:endParaRPr lang="uk-UA" sz="2100" i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uk-UA" sz="2100" i="1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600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ru-UA" sz="3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Заголовок 6">
            <a:extLst>
              <a:ext uri="{FF2B5EF4-FFF2-40B4-BE49-F238E27FC236}">
                <a16:creationId xmlns="" xmlns:a16="http://schemas.microsoft.com/office/drawing/2014/main" id="{C6FB0BB8-7B58-4245-AF72-4FBE4F69B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739" y="296594"/>
            <a:ext cx="10788832" cy="639577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2000">
                <a:schemeClr val="accent5">
                  <a:lumMod val="60000"/>
                  <a:lumOff val="4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algn="ctr"/>
            <a:r>
              <a:rPr lang="uk-UA" sz="20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Фатюха Вікторія Володимирівна </a:t>
            </a:r>
            <a:r>
              <a:rPr lang="uk-UA" sz="20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uk-UA" sz="20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наукові напрями досліджень, практичний досвід, досвід науково – педагогічної діяльності</a:t>
            </a:r>
            <a:endParaRPr lang="ru-UA" sz="2000" b="1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189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2513" y="1012874"/>
            <a:ext cx="10839100" cy="4658583"/>
          </a:xfrm>
          <a:gradFill>
            <a:gsLst>
              <a:gs pos="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Стаж роботи у закладах вищої освіти України </a:t>
            </a:r>
            <a:r>
              <a:rPr lang="uk-UA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 18 років (Запорізька </a:t>
            </a: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державна інженерна академія, Запорізький національний </a:t>
            </a:r>
            <a:r>
              <a:rPr lang="uk-UA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університет);</a:t>
            </a: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Підготовка </a:t>
            </a: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магістерських робіт з впровадженням результатів досліджень у практичну діяльність </a:t>
            </a:r>
            <a:r>
              <a:rPr lang="uk-UA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банківських установ регіону</a:t>
            </a: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Підготовка студентів до олімпіад банківського напряму</a:t>
            </a: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Викладання дисциплін</a:t>
            </a:r>
            <a:r>
              <a:rPr lang="uk-UA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: Гроші та кредит, Банківська справа, Банківська система, Банківські операції, Аналіз банківської діяльності, Банківський менеджмент, Сучасні тенденції глобалізації, Ціноутворення та цінова політика. </a:t>
            </a: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63236"/>
            <a:ext cx="9163352" cy="620167"/>
          </a:xfrm>
          <a:gradFill>
            <a:gsLst>
              <a:gs pos="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ru-RU" sz="2400" b="1" i="1" dirty="0">
                <a:solidFill>
                  <a:schemeClr val="tx1"/>
                </a:solidFill>
                <a:latin typeface="Cambria" panose="02040503050406030204" pitchFamily="18" charset="0"/>
              </a:rPr>
              <a:t>Науково – педагогічна діяльність:</a:t>
            </a:r>
          </a:p>
        </p:txBody>
      </p:sp>
    </p:spTree>
    <p:extLst>
      <p:ext uri="{BB962C8B-B14F-4D97-AF65-F5344CB8AC3E}">
        <p14:creationId xmlns:p14="http://schemas.microsoft.com/office/powerpoint/2010/main" val="226313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="" xmlns:a16="http://schemas.microsoft.com/office/drawing/2014/main" id="{4B7FA532-FEF8-4DDD-A7AC-A89196B97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930" y="1676400"/>
            <a:ext cx="11513499" cy="4691743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32500" lnSpcReduction="20000"/>
          </a:bodyPr>
          <a:lstStyle/>
          <a:p>
            <a:pPr marL="3600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56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 сучасному етапі поряд з швидким розвитком інформаційних технологій, які значно спрощують </a:t>
            </a:r>
            <a:r>
              <a:rPr lang="uk-UA" sz="56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життя і </a:t>
            </a:r>
            <a:r>
              <a:rPr lang="uk-UA" sz="56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економлять час, люди по всьому світу все частіше надають перевагу </a:t>
            </a:r>
            <a:r>
              <a:rPr lang="uk-UA" sz="56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інтернет-послугам</a:t>
            </a:r>
            <a:r>
              <a:rPr lang="uk-UA" sz="56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Всесвітні процеси інформатизації та </a:t>
            </a:r>
            <a:r>
              <a:rPr lang="uk-UA" sz="56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глобалізації вимагають </a:t>
            </a:r>
            <a:r>
              <a:rPr lang="uk-UA" sz="56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спрощення доступу до </a:t>
            </a:r>
            <a:r>
              <a:rPr lang="uk-UA" sz="56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банківських послуг</a:t>
            </a:r>
            <a:r>
              <a:rPr lang="uk-UA" sz="56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Для того, щоб залишатись конкурентоспроможною банківська система змушена підлаштовуватись під сучасні реалії, </a:t>
            </a:r>
            <a:r>
              <a:rPr lang="uk-UA" sz="56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запроваджуючи інноваційні </a:t>
            </a:r>
            <a:r>
              <a:rPr lang="uk-UA" sz="56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технології, нові напрями та послуги</a:t>
            </a:r>
            <a:r>
              <a:rPr lang="uk-UA" sz="56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що </a:t>
            </a:r>
            <a:r>
              <a:rPr lang="uk-UA" sz="56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здійснюються </a:t>
            </a:r>
            <a:r>
              <a:rPr lang="en-US" sz="56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online</a:t>
            </a:r>
            <a:r>
              <a:rPr lang="uk-UA" sz="56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Тому, з кожним </a:t>
            </a:r>
            <a:r>
              <a:rPr lang="uk-UA" sz="56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днем роль </a:t>
            </a:r>
            <a:r>
              <a:rPr lang="uk-UA" sz="56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самого банку, як установи, відсувається </a:t>
            </a:r>
            <a:r>
              <a:rPr lang="uk-UA" sz="56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 задній </a:t>
            </a:r>
            <a:r>
              <a:rPr lang="uk-UA" sz="56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план, цьому свідчить те, що </a:t>
            </a:r>
            <a:r>
              <a:rPr lang="uk-UA" sz="56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більшість клієнтів </a:t>
            </a:r>
            <a:r>
              <a:rPr lang="uk-UA" sz="56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або майже перестали відвідувати відділення банків, або дуже рідко його відвідують</a:t>
            </a:r>
            <a:r>
              <a:rPr lang="uk-UA" sz="56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Це </a:t>
            </a:r>
            <a:r>
              <a:rPr lang="uk-UA" sz="56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зумовило появу інноваційного типу банків </a:t>
            </a:r>
            <a:r>
              <a:rPr lang="uk-UA" sz="56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– «</a:t>
            </a:r>
            <a:r>
              <a:rPr lang="uk-UA" sz="56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необанк</a:t>
            </a:r>
            <a:r>
              <a:rPr lang="uk-UA" sz="56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». Для більшості країн світу поняття </a:t>
            </a:r>
            <a:r>
              <a:rPr lang="uk-UA" sz="56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необанкінгу</a:t>
            </a:r>
            <a:r>
              <a:rPr lang="uk-UA" sz="56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давно стало звичним, проте в </a:t>
            </a:r>
            <a:r>
              <a:rPr lang="uk-UA" sz="56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Україні воно </a:t>
            </a:r>
            <a:r>
              <a:rPr lang="uk-UA" sz="56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лише починає розвиватись, тому дана </a:t>
            </a:r>
            <a:r>
              <a:rPr lang="uk-UA" sz="56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тема на </a:t>
            </a:r>
            <a:r>
              <a:rPr lang="uk-UA" sz="56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сьогодні є надзвичайно актуальною.</a:t>
            </a:r>
            <a:r>
              <a:rPr lang="uk-UA" sz="56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</a:p>
          <a:p>
            <a:pPr marL="3600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5600" b="1" i="1" u="sng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Метою </a:t>
            </a:r>
            <a:r>
              <a:rPr lang="uk-UA" sz="56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дисципліни є </a:t>
            </a:r>
            <a:r>
              <a:rPr lang="ru-RU" sz="5600" b="1" i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формування</a:t>
            </a:r>
            <a:r>
              <a:rPr lang="ru-RU" sz="56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у </a:t>
            </a:r>
            <a:r>
              <a:rPr lang="ru-RU" sz="5600" b="1" i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студентів</a:t>
            </a:r>
            <a:r>
              <a:rPr lang="ru-RU" sz="56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5600" b="1" i="1" dirty="0" err="1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уявлення</a:t>
            </a:r>
            <a:r>
              <a:rPr lang="ru-RU" sz="5600" b="1" i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5600" b="1" i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про </a:t>
            </a:r>
            <a:r>
              <a:rPr lang="ru-RU" sz="5600" b="1" i="1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комплексне</a:t>
            </a:r>
            <a:r>
              <a:rPr lang="ru-RU" sz="5600" b="1" i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5600" b="1" i="1" dirty="0" err="1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бачення</a:t>
            </a:r>
            <a:r>
              <a:rPr lang="ru-RU" sz="5600" b="1" i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5600" b="1" i="1" dirty="0" err="1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запровадження</a:t>
            </a:r>
            <a:r>
              <a:rPr lang="ru-RU" sz="5600" b="1" i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5600" b="1" i="1" dirty="0" err="1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фінансових</a:t>
            </a:r>
            <a:r>
              <a:rPr lang="ru-RU" sz="5600" b="1" i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5600" b="1" i="1" dirty="0" err="1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технологій</a:t>
            </a:r>
            <a:r>
              <a:rPr lang="ru-RU" sz="5600" b="1" i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5600" b="1" i="1" dirty="0" err="1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країн</a:t>
            </a:r>
            <a:r>
              <a:rPr lang="ru-RU" sz="5600" b="1" i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ЄС в </a:t>
            </a:r>
            <a:r>
              <a:rPr lang="ru-RU" sz="5600" b="1" i="1" dirty="0" err="1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Україні</a:t>
            </a:r>
            <a:r>
              <a:rPr lang="ru-RU" sz="5600" b="1" i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, </a:t>
            </a:r>
            <a:r>
              <a:rPr lang="ru-RU" sz="5600" b="1" i="1" dirty="0" err="1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формування</a:t>
            </a:r>
            <a:r>
              <a:rPr lang="ru-RU" sz="5600" b="1" i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 </a:t>
            </a:r>
            <a:r>
              <a:rPr lang="ru-RU" sz="56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системи</a:t>
            </a:r>
            <a:r>
              <a:rPr lang="ru-RU" sz="56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56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знань</a:t>
            </a:r>
            <a:r>
              <a:rPr lang="ru-RU" sz="5600" b="1" i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5600" b="1" i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стосовно</a:t>
            </a:r>
            <a:r>
              <a:rPr lang="ru-RU" sz="56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5600" b="1" i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фінансових</a:t>
            </a:r>
            <a:r>
              <a:rPr lang="ru-RU" sz="56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5600" b="1" i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інновацій</a:t>
            </a:r>
            <a:r>
              <a:rPr lang="ru-RU" sz="56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 </a:t>
            </a:r>
            <a:r>
              <a:rPr lang="ru-RU" sz="5600" b="1" i="1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ознайомлення</a:t>
            </a:r>
            <a:r>
              <a:rPr lang="ru-RU" sz="5600" b="1" i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5600" b="1" i="1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студентів</a:t>
            </a:r>
            <a:r>
              <a:rPr lang="ru-RU" sz="5600" b="1" i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з </a:t>
            </a:r>
            <a:r>
              <a:rPr lang="ru-RU" sz="5600" b="1" i="1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особливостями</a:t>
            </a:r>
            <a:r>
              <a:rPr lang="ru-RU" sz="5600" b="1" i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та проблемами </a:t>
            </a:r>
            <a:r>
              <a:rPr lang="ru-RU" sz="5600" b="1" i="1" dirty="0" err="1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національного</a:t>
            </a:r>
            <a:r>
              <a:rPr lang="ru-RU" sz="5600" b="1" i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5600" b="1" i="1" dirty="0" err="1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необанкінгу</a:t>
            </a:r>
            <a:r>
              <a:rPr lang="ru-RU" sz="5600" b="1" i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; </a:t>
            </a:r>
            <a:r>
              <a:rPr lang="ru-RU" sz="5600" b="1" i="1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набуття</a:t>
            </a:r>
            <a:r>
              <a:rPr lang="ru-RU" sz="5600" b="1" i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5600" b="1" i="1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навик</a:t>
            </a:r>
            <a:r>
              <a:rPr lang="ru-RU" sz="5600" b="1" i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5600" b="1" i="1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щодо</a:t>
            </a:r>
            <a:r>
              <a:rPr lang="ru-RU" sz="5600" b="1" i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5600" b="1" i="1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здійснення</a:t>
            </a:r>
            <a:r>
              <a:rPr lang="ru-RU" sz="5600" b="1" i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комплексного </a:t>
            </a:r>
            <a:r>
              <a:rPr lang="ru-RU" sz="5600" b="1" i="1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аналізу</a:t>
            </a:r>
            <a:r>
              <a:rPr lang="ru-RU" sz="5600" b="1" i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5600" b="1" i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ринку </a:t>
            </a:r>
            <a:r>
              <a:rPr lang="ru-RU" sz="5600" b="1" i="1" dirty="0" err="1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фінансових</a:t>
            </a:r>
            <a:r>
              <a:rPr lang="ru-RU" sz="5600" b="1" i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5600" b="1" i="1" dirty="0" err="1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послуг</a:t>
            </a:r>
            <a:r>
              <a:rPr lang="ru-RU" sz="5600" b="1" i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5600" b="1" i="1" dirty="0" err="1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із</a:t>
            </a:r>
            <a:r>
              <a:rPr lang="ru-RU" sz="5600" b="1" i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5600" b="1" i="1" dirty="0" err="1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із</a:t>
            </a:r>
            <a:r>
              <a:rPr lang="ru-RU" sz="5600" b="1" i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5600" b="1" i="1" dirty="0" err="1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застосуванням</a:t>
            </a:r>
            <a:r>
              <a:rPr lang="ru-RU" sz="5600" b="1" i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5600" b="1" i="1" dirty="0" err="1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інноваційних</a:t>
            </a:r>
            <a:r>
              <a:rPr lang="ru-RU" sz="5600" b="1" i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5600" b="1" i="1" dirty="0" err="1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фінансових</a:t>
            </a:r>
            <a:r>
              <a:rPr lang="ru-RU" sz="5600" b="1" i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5600" b="1" i="1" dirty="0" err="1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технологій</a:t>
            </a:r>
            <a:r>
              <a:rPr lang="ru-RU" sz="5600" b="1" i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ru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35430"/>
            <a:ext cx="9505052" cy="859970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uk-UA" sz="2400" b="1" i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Необанкінг</a:t>
            </a:r>
            <a:r>
              <a:rPr lang="uk-UA" sz="24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та </a:t>
            </a:r>
            <a:r>
              <a:rPr lang="ru-RU" sz="24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фінансові</a:t>
            </a:r>
            <a:r>
              <a:rPr lang="ru-RU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4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технології</a:t>
            </a:r>
            <a:r>
              <a:rPr lang="ru-RU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400" b="1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країн</a:t>
            </a:r>
            <a:r>
              <a:rPr lang="ru-RU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ЄС</a:t>
            </a:r>
            <a:endParaRPr lang="uk-UA" sz="2400" b="1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104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="" xmlns:a16="http://schemas.microsoft.com/office/drawing/2014/main" id="{4B7FA532-FEF8-4DDD-A7AC-A89196B97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254" y="511629"/>
            <a:ext cx="11675946" cy="5965371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77500" lnSpcReduction="20000"/>
          </a:bodyPr>
          <a:lstStyle/>
          <a:p>
            <a:pPr indent="4500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32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За останні кілька десятиліть фінансові системи зазнали значних змін </a:t>
            </a:r>
            <a:r>
              <a:rPr lang="uk-UA" sz="32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через реальні </a:t>
            </a:r>
            <a:r>
              <a:rPr lang="uk-UA" sz="32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економічні тенденції, досягнення технології, глобалізації, зміни регуляторної парадигми та глобальну фінансову кризу.</a:t>
            </a:r>
          </a:p>
          <a:p>
            <a:pPr indent="4500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32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Бурхливий розвиток технологічних та фінансових інновацій зумовив появу </a:t>
            </a:r>
            <a:r>
              <a:rPr lang="uk-UA" sz="3200" i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нефінансових</a:t>
            </a:r>
            <a:r>
              <a:rPr lang="uk-UA" sz="32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компаній</a:t>
            </a:r>
            <a:r>
              <a:rPr lang="uk-UA" sz="32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які надають традиційні </a:t>
            </a:r>
            <a:r>
              <a:rPr lang="uk-UA" sz="32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фінансові послуги </a:t>
            </a:r>
            <a:r>
              <a:rPr lang="uk-UA" sz="32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(галузь «</a:t>
            </a:r>
            <a:r>
              <a:rPr lang="uk-UA" sz="3200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фінтех</a:t>
            </a:r>
            <a:r>
              <a:rPr lang="uk-UA" sz="32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» (“</a:t>
            </a:r>
            <a:r>
              <a:rPr lang="en-US" sz="3200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FinTech</a:t>
            </a:r>
            <a:r>
              <a:rPr lang="en-US" sz="32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” – </a:t>
            </a:r>
            <a:r>
              <a:rPr lang="uk-UA" sz="32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скорочене від “</a:t>
            </a:r>
            <a:r>
              <a:rPr lang="en-US" sz="32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financial technology”, </a:t>
            </a:r>
            <a:r>
              <a:rPr lang="uk-UA" sz="32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тобто «фінансова технологія»)). У широкому розумінні </a:t>
            </a:r>
            <a:r>
              <a:rPr lang="uk-UA" sz="32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це поняття </a:t>
            </a:r>
            <a:r>
              <a:rPr lang="uk-UA" sz="32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означає галузь економіки, яка </a:t>
            </a:r>
            <a:r>
              <a:rPr lang="uk-UA" sz="32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об’єднує компанії</a:t>
            </a:r>
            <a:r>
              <a:rPr lang="uk-UA" sz="32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що використовують новітні </a:t>
            </a:r>
            <a:r>
              <a:rPr lang="uk-UA" sz="32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розробки для </a:t>
            </a:r>
            <a:r>
              <a:rPr lang="uk-UA" sz="32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надання якісніших фінансових послуг</a:t>
            </a:r>
            <a:r>
              <a:rPr lang="uk-UA" sz="32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endParaRPr lang="uk-UA" sz="3200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indent="4500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32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 вужчому значенні </a:t>
            </a:r>
            <a:r>
              <a:rPr lang="uk-UA" sz="3200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фінтехами</a:t>
            </a:r>
            <a:r>
              <a:rPr lang="uk-UA" sz="32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називають </a:t>
            </a:r>
            <a:r>
              <a:rPr lang="uk-UA" sz="32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самі компанії</a:t>
            </a:r>
            <a:r>
              <a:rPr lang="uk-UA" sz="32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які належать до цієї галузі. </a:t>
            </a:r>
            <a:r>
              <a:rPr lang="uk-UA" sz="32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Сьогодні </a:t>
            </a:r>
            <a:r>
              <a:rPr lang="uk-UA" sz="3200" i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фінтех</a:t>
            </a:r>
            <a:r>
              <a:rPr lang="uk-UA" sz="32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uk-UA" sz="32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– це десятки або й сотні </a:t>
            </a:r>
            <a:r>
              <a:rPr lang="uk-UA" sz="32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мільярдів доларів </a:t>
            </a:r>
            <a:r>
              <a:rPr lang="uk-UA" sz="32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інвестицій щороку, значний потік якісних змін, які, взявши початок у </a:t>
            </a:r>
            <a:r>
              <a:rPr lang="uk-UA" sz="32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фінансовому секторі</a:t>
            </a:r>
            <a:r>
              <a:rPr lang="uk-UA" sz="32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виходять далеко за його межі й торкаються більшості сфер людської </a:t>
            </a:r>
            <a:r>
              <a:rPr lang="uk-UA" sz="32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життєдіяльності</a:t>
            </a:r>
            <a:r>
              <a:rPr lang="uk-UA" sz="32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зокрема економічних та соціальних.</a:t>
            </a:r>
          </a:p>
          <a:p>
            <a:pPr indent="4500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32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Термін «</a:t>
            </a:r>
            <a:r>
              <a:rPr lang="uk-UA" sz="3200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фінтех</a:t>
            </a:r>
            <a:r>
              <a:rPr lang="uk-UA" sz="32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» з’явився в 90-х рр. </a:t>
            </a:r>
            <a:r>
              <a:rPr lang="uk-UA" sz="32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ХХ століття</a:t>
            </a:r>
            <a:r>
              <a:rPr lang="uk-UA" sz="32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але явище, яке він позначає, значно старше. 	</a:t>
            </a: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977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="" xmlns:a16="http://schemas.microsoft.com/office/drawing/2014/main" id="{4B7FA532-FEF8-4DDD-A7AC-A89196B97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1643743"/>
            <a:ext cx="11560629" cy="4833257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035629"/>
            <a:ext cx="9731829" cy="3831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4003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53887" y="620486"/>
            <a:ext cx="9274628" cy="5505677"/>
          </a:xfrm>
        </p:spPr>
        <p:txBody>
          <a:bodyPr/>
          <a:lstStyle/>
          <a:p>
            <a:pPr algn="ctr"/>
            <a:r>
              <a:rPr lang="ru-RU" b="1" i="1" dirty="0" err="1">
                <a:latin typeface="Arial Black" pitchFamily="34" charset="0"/>
              </a:rPr>
              <a:t>Ключові</a:t>
            </a:r>
            <a:r>
              <a:rPr lang="ru-RU" b="1" i="1" dirty="0">
                <a:latin typeface="Arial Black" pitchFamily="34" charset="0"/>
              </a:rPr>
              <a:t> </a:t>
            </a:r>
            <a:r>
              <a:rPr lang="ru-RU" b="1" i="1" dirty="0" err="1">
                <a:latin typeface="Arial Black" pitchFamily="34" charset="0"/>
              </a:rPr>
              <a:t>технології</a:t>
            </a:r>
            <a:r>
              <a:rPr lang="ru-RU" b="1" i="1" dirty="0">
                <a:latin typeface="Arial Black" pitchFamily="34" charset="0"/>
              </a:rPr>
              <a:t> “</a:t>
            </a:r>
            <a:r>
              <a:rPr lang="en-US" b="1" i="1" dirty="0" err="1">
                <a:latin typeface="Arial Black" pitchFamily="34" charset="0"/>
              </a:rPr>
              <a:t>FinTech</a:t>
            </a:r>
            <a:r>
              <a:rPr lang="en-US" b="1" i="1" dirty="0">
                <a:latin typeface="Arial Black" pitchFamily="34" charset="0"/>
              </a:rPr>
              <a:t>”</a:t>
            </a:r>
            <a:endParaRPr lang="ru-RU" b="1" i="1" dirty="0">
              <a:latin typeface="Arial Black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172" y="1519238"/>
            <a:ext cx="10199914" cy="4642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0691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62757" y="1197429"/>
            <a:ext cx="9877777" cy="492873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029" y="576942"/>
            <a:ext cx="10036628" cy="5519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9435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="" xmlns:a16="http://schemas.microsoft.com/office/drawing/2014/main" id="{4B7FA532-FEF8-4DDD-A7AC-A89196B97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914" y="1968285"/>
            <a:ext cx="11593286" cy="4410744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b="1" i="1" dirty="0" smtClean="0">
                <a:solidFill>
                  <a:prstClr val="black"/>
                </a:solidFill>
                <a:latin typeface="Cambria" pitchFamily="18" charset="0"/>
                <a:ea typeface="Cambria" pitchFamily="18" charset="0"/>
                <a:cs typeface="Times New Roman" panose="02020603050405020304" pitchFamily="18" charset="0"/>
              </a:rPr>
              <a:t>ТЕМА 1</a:t>
            </a:r>
            <a:r>
              <a:rPr lang="ru-RU" sz="2000" b="1" i="1" dirty="0">
                <a:solidFill>
                  <a:prstClr val="black"/>
                </a:solidFill>
                <a:latin typeface="Cambria" pitchFamily="18" charset="0"/>
                <a:ea typeface="Cambria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i="1" dirty="0" err="1">
                <a:solidFill>
                  <a:prstClr val="black"/>
                </a:solidFill>
                <a:latin typeface="Cambria" pitchFamily="18" charset="0"/>
                <a:ea typeface="Cambria" pitchFamily="18" charset="0"/>
                <a:cs typeface="Times New Roman" panose="02020603050405020304" pitchFamily="18" charset="0"/>
              </a:rPr>
              <a:t>Економічна</a:t>
            </a:r>
            <a:r>
              <a:rPr lang="ru-RU" sz="2000" b="1" i="1" dirty="0">
                <a:solidFill>
                  <a:prstClr val="black"/>
                </a:solidFill>
                <a:latin typeface="Cambria" pitchFamily="18" charset="0"/>
                <a:ea typeface="Cambria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prstClr val="black"/>
                </a:solidFill>
                <a:latin typeface="Cambria" pitchFamily="18" charset="0"/>
                <a:ea typeface="Cambria" pitchFamily="18" charset="0"/>
                <a:cs typeface="Times New Roman" panose="02020603050405020304" pitchFamily="18" charset="0"/>
              </a:rPr>
              <a:t>сутність</a:t>
            </a:r>
            <a:r>
              <a:rPr lang="ru-RU" sz="2000" b="1" i="1" dirty="0">
                <a:solidFill>
                  <a:prstClr val="black"/>
                </a:solidFill>
                <a:latin typeface="Cambria" pitchFamily="18" charset="0"/>
                <a:ea typeface="Cambria" pitchFamily="18" charset="0"/>
                <a:cs typeface="Times New Roman" panose="02020603050405020304" pitchFamily="18" charset="0"/>
              </a:rPr>
              <a:t> та </a:t>
            </a:r>
            <a:r>
              <a:rPr lang="ru-RU" sz="2000" b="1" i="1" dirty="0" err="1">
                <a:solidFill>
                  <a:prstClr val="black"/>
                </a:solidFill>
                <a:latin typeface="Cambria" pitchFamily="18" charset="0"/>
                <a:ea typeface="Cambria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2000" b="1" i="1" dirty="0">
                <a:solidFill>
                  <a:prstClr val="black"/>
                </a:solidFill>
                <a:latin typeface="Cambria" pitchFamily="18" charset="0"/>
                <a:ea typeface="Cambria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prstClr val="black"/>
                </a:solidFill>
                <a:latin typeface="Cambria" pitchFamily="18" charset="0"/>
                <a:ea typeface="Cambria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2000" b="1" i="1" dirty="0">
                <a:solidFill>
                  <a:prstClr val="black"/>
                </a:solidFill>
                <a:latin typeface="Cambria" pitchFamily="18" charset="0"/>
                <a:ea typeface="Cambria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prstClr val="black"/>
                </a:solidFill>
                <a:latin typeface="Cambria" pitchFamily="18" charset="0"/>
                <a:ea typeface="Cambria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sz="2000" b="1" i="1" dirty="0">
                <a:solidFill>
                  <a:prstClr val="black"/>
                </a:solidFill>
                <a:latin typeface="Cambria" pitchFamily="18" charset="0"/>
                <a:ea typeface="Cambria" pitchFamily="18" charset="0"/>
                <a:cs typeface="Times New Roman" panose="02020603050405020304" pitchFamily="18" charset="0"/>
              </a:rPr>
              <a:t> у </a:t>
            </a:r>
            <a:r>
              <a:rPr lang="ru-RU" sz="2000" b="1" i="1" dirty="0" err="1">
                <a:solidFill>
                  <a:prstClr val="black"/>
                </a:solidFill>
                <a:latin typeface="Cambria" pitchFamily="18" charset="0"/>
                <a:ea typeface="Cambria" pitchFamily="18" charset="0"/>
                <a:cs typeface="Times New Roman" panose="02020603050405020304" pitchFamily="18" charset="0"/>
              </a:rPr>
              <a:t>сучасному</a:t>
            </a:r>
            <a:r>
              <a:rPr lang="ru-RU" sz="2000" b="1" i="1" dirty="0">
                <a:solidFill>
                  <a:prstClr val="black"/>
                </a:solidFill>
                <a:latin typeface="Cambria" pitchFamily="18" charset="0"/>
                <a:ea typeface="Cambria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prstClr val="black"/>
                </a:solidFill>
                <a:latin typeface="Cambria" pitchFamily="18" charset="0"/>
                <a:ea typeface="Cambria" pitchFamily="18" charset="0"/>
                <a:cs typeface="Times New Roman" panose="02020603050405020304" pitchFamily="18" charset="0"/>
              </a:rPr>
              <a:t>світі</a:t>
            </a:r>
            <a:r>
              <a:rPr lang="ru-UA" sz="2000" b="1" i="1" dirty="0">
                <a:solidFill>
                  <a:prstClr val="black"/>
                </a:solidFill>
                <a:latin typeface="Cambria" pitchFamily="18" charset="0"/>
                <a:ea typeface="Cambria" pitchFamily="18" charset="0"/>
                <a:cs typeface="Times New Roman" panose="02020603050405020304" pitchFamily="18" charset="0"/>
              </a:rPr>
              <a:t/>
            </a:r>
            <a:br>
              <a:rPr lang="ru-UA" sz="2000" b="1" i="1" dirty="0">
                <a:solidFill>
                  <a:prstClr val="black"/>
                </a:solidFill>
                <a:latin typeface="Cambria" pitchFamily="18" charset="0"/>
                <a:ea typeface="Cambria" pitchFamily="18" charset="0"/>
                <a:cs typeface="Times New Roman" panose="02020603050405020304" pitchFamily="18" charset="0"/>
              </a:rPr>
            </a:br>
            <a:endParaRPr lang="uk-UA" sz="2000" b="1" i="1" dirty="0" smtClean="0">
              <a:solidFill>
                <a:prstClr val="black"/>
              </a:solidFill>
              <a:latin typeface="Cambria" pitchFamily="18" charset="0"/>
              <a:ea typeface="Cambria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b="1" i="1" dirty="0" smtClean="0">
                <a:solidFill>
                  <a:prstClr val="black"/>
                </a:solidFill>
                <a:latin typeface="Cambria" pitchFamily="18" charset="0"/>
                <a:ea typeface="Cambria" pitchFamily="18" charset="0"/>
                <a:cs typeface="+mj-cs"/>
              </a:rPr>
              <a:t>ТЕМА </a:t>
            </a:r>
            <a:r>
              <a:rPr lang="ru-RU" sz="2000" b="1" i="1" dirty="0">
                <a:solidFill>
                  <a:prstClr val="black"/>
                </a:solidFill>
                <a:latin typeface="Cambria" pitchFamily="18" charset="0"/>
                <a:ea typeface="Cambria" pitchFamily="18" charset="0"/>
                <a:cs typeface="+mj-cs"/>
              </a:rPr>
              <a:t>2. </a:t>
            </a:r>
            <a:r>
              <a:rPr lang="ru-RU" sz="2000" b="1" i="1" dirty="0" err="1">
                <a:solidFill>
                  <a:prstClr val="black"/>
                </a:solidFill>
                <a:latin typeface="Cambria" pitchFamily="18" charset="0"/>
                <a:ea typeface="Cambria" pitchFamily="18" charset="0"/>
                <a:cs typeface="+mj-cs"/>
              </a:rPr>
              <a:t>Особливості</a:t>
            </a:r>
            <a:r>
              <a:rPr lang="ru-RU" sz="2000" b="1" i="1" dirty="0">
                <a:solidFill>
                  <a:prstClr val="black"/>
                </a:solidFill>
                <a:latin typeface="Cambria" pitchFamily="18" charset="0"/>
                <a:ea typeface="Cambria" pitchFamily="18" charset="0"/>
                <a:cs typeface="+mj-cs"/>
              </a:rPr>
              <a:t> </a:t>
            </a:r>
            <a:r>
              <a:rPr lang="ru-RU" sz="2000" b="1" i="1" dirty="0" err="1">
                <a:solidFill>
                  <a:prstClr val="black"/>
                </a:solidFill>
                <a:latin typeface="Cambria" pitchFamily="18" charset="0"/>
                <a:ea typeface="Cambria" pitchFamily="18" charset="0"/>
                <a:cs typeface="+mj-cs"/>
              </a:rPr>
              <a:t>застосування</a:t>
            </a:r>
            <a:r>
              <a:rPr lang="ru-RU" sz="2000" b="1" i="1" dirty="0">
                <a:solidFill>
                  <a:prstClr val="black"/>
                </a:solidFill>
                <a:latin typeface="Cambria" pitchFamily="18" charset="0"/>
                <a:ea typeface="Cambria" pitchFamily="18" charset="0"/>
                <a:cs typeface="+mj-cs"/>
              </a:rPr>
              <a:t> </a:t>
            </a:r>
            <a:r>
              <a:rPr lang="uk-UA" sz="2000" b="1" i="1" dirty="0">
                <a:solidFill>
                  <a:prstClr val="black"/>
                </a:solidFill>
                <a:latin typeface="Cambria" pitchFamily="18" charset="0"/>
                <a:ea typeface="Cambria" pitchFamily="18" charset="0"/>
                <a:cs typeface="+mj-cs"/>
              </a:rPr>
              <a:t>фінансових технологій в країнах  </a:t>
            </a:r>
            <a:r>
              <a:rPr lang="uk-UA" sz="2000" b="1" i="1" dirty="0" smtClean="0">
                <a:solidFill>
                  <a:prstClr val="black"/>
                </a:solidFill>
                <a:latin typeface="Cambria" pitchFamily="18" charset="0"/>
                <a:ea typeface="Cambria" pitchFamily="18" charset="0"/>
                <a:cs typeface="+mj-cs"/>
              </a:rPr>
              <a:t>ЄС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000" b="1" i="1" dirty="0" smtClean="0">
              <a:solidFill>
                <a:prstClr val="black"/>
              </a:solidFill>
              <a:latin typeface="Cambria" pitchFamily="18" charset="0"/>
              <a:ea typeface="Cambria" pitchFamily="18" charset="0"/>
              <a:cs typeface="+mj-cs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000" b="1" i="1" dirty="0" smtClean="0">
                <a:solidFill>
                  <a:prstClr val="black"/>
                </a:solidFill>
                <a:latin typeface="Cambria" pitchFamily="18" charset="0"/>
                <a:ea typeface="Cambria" pitchFamily="18" charset="0"/>
                <a:cs typeface="+mj-cs"/>
              </a:rPr>
              <a:t>ТЕМА 3. Класифікація фінансових інновацій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000" b="1" i="1" dirty="0">
              <a:solidFill>
                <a:prstClr val="black"/>
              </a:solidFill>
              <a:latin typeface="Cambria" pitchFamily="18" charset="0"/>
              <a:ea typeface="Cambria" pitchFamily="18" charset="0"/>
              <a:cs typeface="+mj-cs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000" b="1" i="1" dirty="0" smtClean="0">
                <a:solidFill>
                  <a:prstClr val="black"/>
                </a:solidFill>
                <a:latin typeface="Cambria" pitchFamily="18" charset="0"/>
                <a:ea typeface="Cambria" pitchFamily="18" charset="0"/>
                <a:cs typeface="+mj-cs"/>
              </a:rPr>
              <a:t>ТЕМА 4. Економічна сутність поняття </a:t>
            </a:r>
            <a:r>
              <a:rPr lang="uk-UA" sz="2000" b="1" i="1" dirty="0" err="1" smtClean="0">
                <a:solidFill>
                  <a:prstClr val="black"/>
                </a:solidFill>
                <a:latin typeface="Cambria" pitchFamily="18" charset="0"/>
                <a:ea typeface="Cambria" pitchFamily="18" charset="0"/>
                <a:cs typeface="+mj-cs"/>
              </a:rPr>
              <a:t>необанкінг</a:t>
            </a:r>
            <a:endParaRPr lang="uk-UA" sz="2000" b="1" i="1" dirty="0" smtClean="0">
              <a:solidFill>
                <a:prstClr val="black"/>
              </a:solidFill>
              <a:latin typeface="Cambria" pitchFamily="18" charset="0"/>
              <a:ea typeface="Cambria" pitchFamily="18" charset="0"/>
              <a:cs typeface="+mj-cs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000" b="1" i="1" dirty="0" smtClean="0">
              <a:solidFill>
                <a:prstClr val="black"/>
              </a:solidFill>
              <a:latin typeface="Cambria" pitchFamily="18" charset="0"/>
              <a:ea typeface="Cambria" pitchFamily="18" charset="0"/>
              <a:cs typeface="+mj-cs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000" b="1" i="1" dirty="0" smtClean="0">
                <a:solidFill>
                  <a:prstClr val="black"/>
                </a:solidFill>
                <a:latin typeface="Cambria" pitchFamily="18" charset="0"/>
                <a:ea typeface="Cambria" pitchFamily="18" charset="0"/>
                <a:cs typeface="+mj-cs"/>
              </a:rPr>
              <a:t>ТЕМА 5. Класифікація сучасних </a:t>
            </a:r>
            <a:r>
              <a:rPr lang="uk-UA" sz="2000" b="1" i="1" dirty="0" err="1" smtClean="0">
                <a:solidFill>
                  <a:prstClr val="black"/>
                </a:solidFill>
                <a:latin typeface="Cambria" pitchFamily="18" charset="0"/>
                <a:ea typeface="Cambria" pitchFamily="18" charset="0"/>
                <a:cs typeface="+mj-cs"/>
              </a:rPr>
              <a:t>необанків</a:t>
            </a:r>
            <a:endParaRPr lang="uk-UA" sz="2000" b="1" i="1" dirty="0" smtClean="0">
              <a:solidFill>
                <a:prstClr val="black"/>
              </a:solidFill>
              <a:latin typeface="Cambria" pitchFamily="18" charset="0"/>
              <a:ea typeface="Cambria" pitchFamily="18" charset="0"/>
              <a:cs typeface="+mj-cs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000" b="1" i="1" dirty="0" smtClean="0">
              <a:solidFill>
                <a:prstClr val="black"/>
              </a:solidFill>
              <a:latin typeface="Cambria" pitchFamily="18" charset="0"/>
              <a:ea typeface="Cambria" pitchFamily="18" charset="0"/>
              <a:cs typeface="+mj-cs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000" b="1" i="1" dirty="0" smtClean="0">
                <a:solidFill>
                  <a:prstClr val="black"/>
                </a:solidFill>
                <a:latin typeface="Cambria" pitchFamily="18" charset="0"/>
                <a:ea typeface="Cambria" pitchFamily="18" charset="0"/>
                <a:cs typeface="+mj-cs"/>
              </a:rPr>
              <a:t>ТЕМА 6. </a:t>
            </a:r>
            <a:r>
              <a:rPr lang="uk-UA" sz="2000" b="1" i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Загальні принцип </a:t>
            </a:r>
            <a:r>
              <a:rPr lang="uk-UA" sz="2000" b="1" i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регулювання фінансових </a:t>
            </a:r>
            <a:r>
              <a:rPr lang="uk-UA" sz="2000" b="1" i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послуг в Україні </a:t>
            </a:r>
            <a:r>
              <a:rPr lang="ru-RU" sz="2000" b="1" i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  <a:cs typeface="+mj-cs"/>
              </a:rPr>
              <a:t/>
            </a:r>
            <a:br>
              <a:rPr lang="ru-RU" sz="2000" b="1" i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  <a:cs typeface="+mj-cs"/>
              </a:rPr>
            </a:br>
            <a:endParaRPr lang="uk-UA" sz="2000" b="1" i="1" dirty="0">
              <a:solidFill>
                <a:schemeClr val="tx1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435430"/>
            <a:ext cx="10926837" cy="1196422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uk-UA" sz="2800" b="1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Перелік тем</a:t>
            </a:r>
            <a:endParaRPr lang="uk-UA" sz="2800" b="1" i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7321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2132</TotalTime>
  <Words>1011</Words>
  <Application>Microsoft Office PowerPoint</Application>
  <PresentationFormat>Произвольный</PresentationFormat>
  <Paragraphs>65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ДИСЦИПЛІНА ЗА ВИБОРОМ СТУДЕНТА:  Необанкінг та фінансові технології країн ЄС</vt:lpstr>
      <vt:lpstr>Фатюха Вікторія Володимирівна – наукові напрями досліджень, практичний досвід, досвід науково – педагогічної діяльності</vt:lpstr>
      <vt:lpstr>Науково – педагогічна діяльність:</vt:lpstr>
      <vt:lpstr>Необанкінг та фінансові технології країн ЄС</vt:lpstr>
      <vt:lpstr>Презентация PowerPoint</vt:lpstr>
      <vt:lpstr>Презентация PowerPoint</vt:lpstr>
      <vt:lpstr>Презентация PowerPoint</vt:lpstr>
      <vt:lpstr>Презентация PowerPoint</vt:lpstr>
      <vt:lpstr>Перелік тем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ПІДПРИЄМНИЦЬКІ РИЗИКИ ВТРАТИ ФІНАНСОВОЇ БЕЗПЕКИ ПРОМИСЛОВИМИ ПІДПРИЄМСТВАМИ УКРАЇНИ</dc:title>
  <dc:creator>Buh</dc:creator>
  <cp:lastModifiedBy>Семен</cp:lastModifiedBy>
  <cp:revision>154</cp:revision>
  <dcterms:created xsi:type="dcterms:W3CDTF">2019-11-02T14:16:53Z</dcterms:created>
  <dcterms:modified xsi:type="dcterms:W3CDTF">2024-12-03T12:51:13Z</dcterms:modified>
</cp:coreProperties>
</file>