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94" r:id="rId3"/>
    <p:sldId id="289" r:id="rId4"/>
    <p:sldId id="304" r:id="rId5"/>
    <p:sldId id="329" r:id="rId6"/>
    <p:sldId id="297" r:id="rId7"/>
    <p:sldId id="339" r:id="rId8"/>
    <p:sldId id="328" r:id="rId9"/>
    <p:sldId id="311" r:id="rId10"/>
    <p:sldId id="312" r:id="rId11"/>
    <p:sldId id="313" r:id="rId12"/>
    <p:sldId id="314" r:id="rId13"/>
    <p:sldId id="315" r:id="rId14"/>
    <p:sldId id="330" r:id="rId15"/>
    <p:sldId id="316" r:id="rId16"/>
    <p:sldId id="331" r:id="rId17"/>
    <p:sldId id="336" r:id="rId18"/>
    <p:sldId id="337" r:id="rId19"/>
    <p:sldId id="338" r:id="rId20"/>
    <p:sldId id="332" r:id="rId21"/>
    <p:sldId id="333" r:id="rId22"/>
    <p:sldId id="321" r:id="rId23"/>
    <p:sldId id="322" r:id="rId24"/>
    <p:sldId id="324" r:id="rId25"/>
    <p:sldId id="325" r:id="rId26"/>
    <p:sldId id="326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380" autoAdjust="0"/>
    <p:restoredTop sz="94721"/>
  </p:normalViewPr>
  <p:slideViewPr>
    <p:cSldViewPr>
      <p:cViewPr>
        <p:scale>
          <a:sx n="76" d="100"/>
          <a:sy n="76" d="100"/>
        </p:scale>
        <p:origin x="-97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5DD066-5C70-4556-9B33-95CF4328A6C0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41D71-DDAA-41A8-AA2B-CFBB27A950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990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2395-50C7-4C60-B3DE-10FA167DE6B2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0054-A818-4775-B264-511D699D8A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2395-50C7-4C60-B3DE-10FA167DE6B2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0054-A818-4775-B264-511D699D8A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2395-50C7-4C60-B3DE-10FA167DE6B2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0054-A818-4775-B264-511D699D8A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2395-50C7-4C60-B3DE-10FA167DE6B2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0054-A818-4775-B264-511D699D8A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2395-50C7-4C60-B3DE-10FA167DE6B2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0054-A818-4775-B264-511D699D8A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2395-50C7-4C60-B3DE-10FA167DE6B2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0054-A818-4775-B264-511D699D8A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2395-50C7-4C60-B3DE-10FA167DE6B2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0054-A818-4775-B264-511D699D8A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2395-50C7-4C60-B3DE-10FA167DE6B2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0054-A818-4775-B264-511D699D8A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2395-50C7-4C60-B3DE-10FA167DE6B2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0054-A818-4775-B264-511D699D8A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2395-50C7-4C60-B3DE-10FA167DE6B2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0054-A818-4775-B264-511D699D8A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2395-50C7-4C60-B3DE-10FA167DE6B2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0054-A818-4775-B264-511D699D8A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52395-50C7-4C60-B3DE-10FA167DE6B2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00054-A818-4775-B264-511D699D8A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974_852#n49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base.garant.ru/2540800/5633a92d35b966c2ba2f1e859e7bdd69/#block_503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980_39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Право на </a:t>
            </a:r>
            <a:r>
              <a:rPr lang="en-US" dirty="0" err="1" smtClean="0">
                <a:solidFill>
                  <a:srgbClr val="00B050"/>
                </a:solidFill>
              </a:rPr>
              <a:t>свободу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та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особисту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недоторканність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у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практиці</a:t>
            </a:r>
            <a:r>
              <a:rPr lang="ru-RU" dirty="0" smtClean="0">
                <a:solidFill>
                  <a:srgbClr val="00B050"/>
                </a:solidFill>
              </a:rPr>
              <a:t> ЄСПЛ</a:t>
            </a:r>
            <a:r>
              <a:rPr lang="en-US" dirty="0" smtClean="0">
                <a:solidFill>
                  <a:srgbClr val="00B050"/>
                </a:solidFill>
              </a:rPr>
              <a:t>. </a:t>
            </a:r>
            <a:r>
              <a:rPr lang="en-US" dirty="0" err="1" smtClean="0">
                <a:solidFill>
                  <a:srgbClr val="00B050"/>
                </a:solidFill>
              </a:rPr>
              <a:t>Частина</a:t>
            </a:r>
            <a:r>
              <a:rPr lang="en-US" dirty="0" smtClean="0">
                <a:solidFill>
                  <a:srgbClr val="00B050"/>
                </a:solidFill>
              </a:rPr>
              <a:t> 2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Ризик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втечі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256584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має оцінюватися у світлі факторів, пов'язаних з характером особи, </a:t>
            </a:r>
            <a:r>
              <a:rPr lang="uk-UA" dirty="0" err="1"/>
              <a:t>їі</a:t>
            </a:r>
            <a:r>
              <a:rPr lang="uk-UA" dirty="0"/>
              <a:t>̈ моральністю, місцем проживання, родом занять, </a:t>
            </a:r>
            <a:r>
              <a:rPr lang="uk-UA" dirty="0" err="1"/>
              <a:t>майновим</a:t>
            </a:r>
            <a:r>
              <a:rPr lang="uk-UA" dirty="0"/>
              <a:t> станом, </a:t>
            </a:r>
            <a:r>
              <a:rPr lang="uk-UA" dirty="0" err="1"/>
              <a:t>сімейними</a:t>
            </a:r>
            <a:r>
              <a:rPr lang="uk-UA" dirty="0"/>
              <a:t> зв’язками та усіма видами зв'язку з </a:t>
            </a:r>
            <a:r>
              <a:rPr lang="uk-UA" dirty="0" err="1"/>
              <a:t>країною</a:t>
            </a:r>
            <a:r>
              <a:rPr lang="uk-UA" dirty="0"/>
              <a:t>, в </a:t>
            </a:r>
            <a:r>
              <a:rPr lang="uk-UA" dirty="0" err="1"/>
              <a:t>якіи</a:t>
            </a:r>
            <a:r>
              <a:rPr lang="uk-UA" dirty="0"/>
              <a:t>̆ така особа піддається кримінальному переслідуванню (</a:t>
            </a:r>
            <a:r>
              <a:rPr lang="uk-UA" b="1" i="1" dirty="0" err="1"/>
              <a:t>Becciev</a:t>
            </a:r>
            <a:r>
              <a:rPr lang="uk-UA" b="1" i="1" dirty="0"/>
              <a:t> </a:t>
            </a:r>
            <a:r>
              <a:rPr lang="en-US" b="1" i="1" dirty="0" smtClean="0"/>
              <a:t>v</a:t>
            </a:r>
            <a:r>
              <a:rPr lang="en-US" b="1" i="1" dirty="0"/>
              <a:t>.</a:t>
            </a:r>
            <a:r>
              <a:rPr lang="en-US" b="1" i="1" dirty="0" smtClean="0"/>
              <a:t> Moldova</a:t>
            </a:r>
            <a:r>
              <a:rPr lang="uk-UA" dirty="0" smtClean="0"/>
              <a:t>, </a:t>
            </a:r>
            <a:r>
              <a:rPr lang="de-DE" dirty="0" err="1"/>
              <a:t>п</a:t>
            </a:r>
            <a:r>
              <a:rPr lang="de-DE" dirty="0"/>
              <a:t>.</a:t>
            </a:r>
            <a:r>
              <a:rPr lang="uk-UA" dirty="0" smtClean="0"/>
              <a:t> </a:t>
            </a:r>
            <a:r>
              <a:rPr lang="uk-UA" dirty="0"/>
              <a:t>58). </a:t>
            </a:r>
          </a:p>
          <a:p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обумовлюється</a:t>
            </a:r>
            <a:r>
              <a:rPr lang="en-US" dirty="0" smtClean="0"/>
              <a:t> </a:t>
            </a:r>
            <a:r>
              <a:rPr lang="en-US" dirty="0" err="1" smtClean="0"/>
              <a:t>лише</a:t>
            </a:r>
            <a:r>
              <a:rPr lang="en-US" dirty="0" smtClean="0"/>
              <a:t> </a:t>
            </a:r>
            <a:r>
              <a:rPr lang="en-US" dirty="0" err="1" smtClean="0"/>
              <a:t>суворістю</a:t>
            </a:r>
            <a:r>
              <a:rPr lang="en-US" dirty="0" smtClean="0"/>
              <a:t> </a:t>
            </a:r>
            <a:r>
              <a:rPr lang="en-US" dirty="0" err="1" smtClean="0"/>
              <a:t>покарання</a:t>
            </a:r>
            <a:r>
              <a:rPr lang="en-US" dirty="0" smtClean="0"/>
              <a:t> </a:t>
            </a:r>
            <a:r>
              <a:rPr lang="de-DE" dirty="0"/>
              <a:t>(</a:t>
            </a:r>
            <a:r>
              <a:rPr lang="de-DE" b="1" i="1" dirty="0" err="1"/>
              <a:t>Panchenko</a:t>
            </a:r>
            <a:r>
              <a:rPr lang="de-DE" b="1" i="1" dirty="0"/>
              <a:t> </a:t>
            </a:r>
            <a:r>
              <a:rPr lang="de-DE" b="1" i="1" dirty="0" smtClean="0"/>
              <a:t>v. </a:t>
            </a:r>
            <a:r>
              <a:rPr lang="de-DE" b="1" i="1" dirty="0" err="1" smtClean="0"/>
              <a:t>Russia</a:t>
            </a:r>
            <a:r>
              <a:rPr lang="de-DE" dirty="0" smtClean="0"/>
              <a:t>, </a:t>
            </a:r>
            <a:r>
              <a:rPr lang="de-DE" dirty="0" err="1"/>
              <a:t>п</a:t>
            </a:r>
            <a:r>
              <a:rPr lang="de-DE" dirty="0"/>
              <a:t>.</a:t>
            </a:r>
            <a:r>
              <a:rPr lang="de-DE" dirty="0" smtClean="0"/>
              <a:t> </a:t>
            </a:r>
            <a:r>
              <a:rPr lang="de-DE" dirty="0"/>
              <a:t>106</a:t>
            </a:r>
            <a:r>
              <a:rPr lang="de-DE" dirty="0" smtClean="0"/>
              <a:t>) </a:t>
            </a:r>
            <a:endParaRPr lang="en-US" dirty="0" smtClean="0"/>
          </a:p>
          <a:p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обумовлюється</a:t>
            </a:r>
            <a:r>
              <a:rPr lang="en-US" dirty="0" smtClean="0"/>
              <a:t> </a:t>
            </a:r>
            <a:r>
              <a:rPr lang="en-US" dirty="0" err="1" smtClean="0"/>
              <a:t>лише</a:t>
            </a:r>
            <a:r>
              <a:rPr lang="en-US" dirty="0" smtClean="0"/>
              <a:t> </a:t>
            </a:r>
            <a:r>
              <a:rPr lang="en-US" dirty="0" err="1" smtClean="0"/>
              <a:t>станом</a:t>
            </a:r>
            <a:r>
              <a:rPr lang="en-US" dirty="0" smtClean="0"/>
              <a:t> </a:t>
            </a:r>
            <a:r>
              <a:rPr lang="en-US" dirty="0" err="1" smtClean="0"/>
              <a:t>доказів</a:t>
            </a:r>
            <a:r>
              <a:rPr lang="en-US" dirty="0" smtClean="0"/>
              <a:t> </a:t>
            </a:r>
            <a:r>
              <a:rPr lang="mr-IN" dirty="0"/>
              <a:t>(</a:t>
            </a:r>
            <a:r>
              <a:rPr lang="mr-IN" b="1" i="1" dirty="0" err="1"/>
              <a:t>Dereci</a:t>
            </a:r>
            <a:r>
              <a:rPr lang="mr-IN" b="1" i="1" dirty="0"/>
              <a:t> </a:t>
            </a:r>
            <a:r>
              <a:rPr lang="en-US" b="1" i="1" dirty="0" smtClean="0"/>
              <a:t>v. Turkey</a:t>
            </a:r>
            <a:r>
              <a:rPr lang="en-US" dirty="0" smtClean="0"/>
              <a:t>, </a:t>
            </a:r>
            <a:r>
              <a:rPr lang="en-US" dirty="0" err="1" smtClean="0"/>
              <a:t>п</a:t>
            </a:r>
            <a:r>
              <a:rPr lang="en-US" dirty="0" smtClean="0"/>
              <a:t>. 38)</a:t>
            </a:r>
            <a:r>
              <a:rPr lang="mr-IN" dirty="0" smtClean="0"/>
              <a:t> </a:t>
            </a:r>
            <a:endParaRPr lang="en-US" dirty="0" smtClean="0"/>
          </a:p>
          <a:p>
            <a:r>
              <a:rPr lang="en-US" dirty="0" err="1" smtClean="0"/>
              <a:t>Відсутність</a:t>
            </a:r>
            <a:r>
              <a:rPr lang="en-US" dirty="0" smtClean="0"/>
              <a:t> </a:t>
            </a:r>
            <a:r>
              <a:rPr lang="en-US" dirty="0" err="1" smtClean="0"/>
              <a:t>постійного</a:t>
            </a:r>
            <a:r>
              <a:rPr lang="en-US" dirty="0" smtClean="0"/>
              <a:t> </a:t>
            </a:r>
            <a:r>
              <a:rPr lang="en-US" dirty="0" err="1" smtClean="0"/>
              <a:t>місця</a:t>
            </a:r>
            <a:r>
              <a:rPr lang="en-US" dirty="0" smtClean="0"/>
              <a:t> </a:t>
            </a:r>
            <a:r>
              <a:rPr lang="en-US" dirty="0" err="1" smtClean="0"/>
              <a:t>проживання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означає</a:t>
            </a:r>
            <a:r>
              <a:rPr lang="en-US" dirty="0" smtClean="0"/>
              <a:t> </a:t>
            </a:r>
            <a:r>
              <a:rPr lang="en-US" dirty="0" err="1" smtClean="0"/>
              <a:t>ризик</a:t>
            </a:r>
            <a:r>
              <a:rPr lang="en-US" dirty="0" smtClean="0"/>
              <a:t> </a:t>
            </a:r>
            <a:r>
              <a:rPr lang="en-US" dirty="0" err="1" smtClean="0"/>
              <a:t>втечі</a:t>
            </a:r>
            <a:r>
              <a:rPr lang="en-US" dirty="0" smtClean="0"/>
              <a:t> </a:t>
            </a:r>
            <a:r>
              <a:rPr lang="hr-HR" dirty="0"/>
              <a:t>(</a:t>
            </a:r>
            <a:r>
              <a:rPr lang="hr-HR" b="1" i="1" dirty="0" err="1"/>
              <a:t>Sulaoja</a:t>
            </a:r>
            <a:r>
              <a:rPr lang="hr-HR" b="1" i="1" dirty="0"/>
              <a:t> </a:t>
            </a:r>
            <a:r>
              <a:rPr lang="hr-HR" b="1" i="1" dirty="0" smtClean="0"/>
              <a:t>v. </a:t>
            </a:r>
            <a:r>
              <a:rPr lang="hr-HR" b="1" i="1" dirty="0" err="1" smtClean="0"/>
              <a:t>Estonia</a:t>
            </a:r>
            <a:r>
              <a:rPr lang="hr-HR" b="1" i="1" dirty="0" smtClean="0"/>
              <a:t>̈</a:t>
            </a:r>
            <a:r>
              <a:rPr lang="hr-HR" dirty="0"/>
              <a:t>, </a:t>
            </a:r>
            <a:r>
              <a:rPr lang="de-DE" dirty="0" err="1"/>
              <a:t>п</a:t>
            </a:r>
            <a:r>
              <a:rPr lang="de-DE" dirty="0"/>
              <a:t>.</a:t>
            </a:r>
            <a:r>
              <a:rPr lang="hr-HR" dirty="0" smtClean="0"/>
              <a:t> </a:t>
            </a:r>
            <a:r>
              <a:rPr lang="hr-HR" dirty="0"/>
              <a:t>64). </a:t>
            </a:r>
            <a:endParaRPr lang="en-US" dirty="0" smtClean="0"/>
          </a:p>
          <a:p>
            <a:r>
              <a:rPr lang="en-US" dirty="0" err="1" smtClean="0">
                <a:solidFill>
                  <a:srgbClr val="00B050"/>
                </a:solidFill>
              </a:rPr>
              <a:t>Знижується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з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часом</a:t>
            </a:r>
            <a:r>
              <a:rPr lang="en-US" dirty="0" smtClean="0"/>
              <a:t>, </a:t>
            </a:r>
            <a:r>
              <a:rPr lang="en-US" dirty="0" err="1" smtClean="0"/>
              <a:t>проведеним</a:t>
            </a:r>
            <a:r>
              <a:rPr lang="en-US" dirty="0" smtClean="0"/>
              <a:t> </a:t>
            </a:r>
            <a:r>
              <a:rPr lang="en-US" dirty="0" err="1" smtClean="0"/>
              <a:t>під</a:t>
            </a:r>
            <a:r>
              <a:rPr lang="en-US" dirty="0" smtClean="0"/>
              <a:t> </a:t>
            </a:r>
            <a:r>
              <a:rPr lang="en-US" dirty="0" err="1" smtClean="0"/>
              <a:t>вартою</a:t>
            </a:r>
            <a:r>
              <a:rPr lang="en-US" dirty="0" smtClean="0"/>
              <a:t> </a:t>
            </a:r>
            <a:r>
              <a:rPr lang="de-DE" dirty="0"/>
              <a:t>(</a:t>
            </a:r>
            <a:r>
              <a:rPr lang="de-DE" b="1" i="1" dirty="0"/>
              <a:t>Neumeister </a:t>
            </a:r>
            <a:r>
              <a:rPr lang="de-DE" b="1" i="1" dirty="0" smtClean="0"/>
              <a:t>v. Austria,</a:t>
            </a:r>
            <a:r>
              <a:rPr lang="de-DE" dirty="0" smtClean="0"/>
              <a:t> </a:t>
            </a:r>
            <a:r>
              <a:rPr lang="de-DE" dirty="0" err="1" smtClean="0"/>
              <a:t>п</a:t>
            </a:r>
            <a:r>
              <a:rPr lang="de-DE" dirty="0" smtClean="0"/>
              <a:t>. </a:t>
            </a:r>
            <a:r>
              <a:rPr lang="de-DE" dirty="0"/>
              <a:t>10).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43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Ризик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перешкоджання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правосуддю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5001419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З</a:t>
            </a:r>
            <a:r>
              <a:rPr lang="en-US" dirty="0" smtClean="0"/>
              <a:t> </a:t>
            </a:r>
            <a:r>
              <a:rPr lang="en-US" dirty="0" err="1" smtClean="0"/>
              <a:t>часом</a:t>
            </a:r>
            <a:r>
              <a:rPr lang="en-US" dirty="0" smtClean="0"/>
              <a:t> </a:t>
            </a:r>
            <a:r>
              <a:rPr lang="en-US" dirty="0" err="1" smtClean="0"/>
              <a:t>ризик</a:t>
            </a:r>
            <a:r>
              <a:rPr lang="en-US" dirty="0" smtClean="0"/>
              <a:t> </a:t>
            </a:r>
            <a:r>
              <a:rPr lang="en-US" dirty="0" err="1" smtClean="0"/>
              <a:t>зменшується</a:t>
            </a:r>
            <a:r>
              <a:rPr lang="en-US" dirty="0" smtClean="0"/>
              <a:t> (</a:t>
            </a:r>
            <a:r>
              <a:rPr lang="en-US" dirty="0" err="1" smtClean="0"/>
              <a:t>перевірки</a:t>
            </a:r>
            <a:r>
              <a:rPr lang="en-US" dirty="0" smtClean="0"/>
              <a:t> </a:t>
            </a:r>
            <a:r>
              <a:rPr lang="en-US" dirty="0" err="1" smtClean="0"/>
              <a:t>проведені</a:t>
            </a:r>
            <a:r>
              <a:rPr lang="en-US" dirty="0" smtClean="0"/>
              <a:t>, </a:t>
            </a:r>
            <a:r>
              <a:rPr lang="en-US" dirty="0" err="1" smtClean="0"/>
              <a:t>показання</a:t>
            </a:r>
            <a:r>
              <a:rPr lang="en-US" dirty="0" smtClean="0"/>
              <a:t> </a:t>
            </a:r>
            <a:r>
              <a:rPr lang="en-US" dirty="0" err="1" smtClean="0"/>
              <a:t>свідків</a:t>
            </a:r>
            <a:r>
              <a:rPr lang="en-US" dirty="0" smtClean="0"/>
              <a:t> </a:t>
            </a:r>
            <a:r>
              <a:rPr lang="en-US" dirty="0" err="1" smtClean="0"/>
              <a:t>взяті</a:t>
            </a:r>
            <a:r>
              <a:rPr lang="en-US" dirty="0" smtClean="0"/>
              <a:t> </a:t>
            </a:r>
            <a:r>
              <a:rPr lang="en-US" dirty="0" err="1" smtClean="0"/>
              <a:t>і</a:t>
            </a:r>
            <a:r>
              <a:rPr lang="en-US" dirty="0" smtClean="0"/>
              <a:t> </a:t>
            </a:r>
            <a:r>
              <a:rPr lang="en-US" dirty="0" err="1" smtClean="0"/>
              <a:t>т.д</a:t>
            </a:r>
            <a:r>
              <a:rPr lang="en-US" dirty="0" smtClean="0"/>
              <a:t>), </a:t>
            </a:r>
            <a:r>
              <a:rPr lang="uk-UA" dirty="0" smtClean="0"/>
              <a:t>інтереси </a:t>
            </a:r>
            <a:r>
              <a:rPr lang="uk-UA" dirty="0"/>
              <a:t>слідства </a:t>
            </a:r>
            <a:r>
              <a:rPr lang="en-US" dirty="0" err="1" smtClean="0"/>
              <a:t>з</a:t>
            </a:r>
            <a:r>
              <a:rPr lang="en-US" dirty="0" smtClean="0"/>
              <a:t> </a:t>
            </a:r>
            <a:r>
              <a:rPr lang="en-US" dirty="0" err="1" smtClean="0"/>
              <a:t>часом</a:t>
            </a:r>
            <a:r>
              <a:rPr lang="en-US" dirty="0" smtClean="0"/>
              <a:t> </a:t>
            </a:r>
            <a:r>
              <a:rPr lang="uk-UA" dirty="0" smtClean="0"/>
              <a:t>стають </a:t>
            </a:r>
            <a:r>
              <a:rPr lang="uk-UA" dirty="0"/>
              <a:t>недостатніми для тримання підозрюваного під </a:t>
            </a:r>
            <a:r>
              <a:rPr lang="uk-UA" dirty="0" smtClean="0"/>
              <a:t>вартою (</a:t>
            </a:r>
            <a:r>
              <a:rPr lang="uk-UA" b="1" i="1" dirty="0" err="1"/>
              <a:t>Clooth</a:t>
            </a:r>
            <a:r>
              <a:rPr lang="uk-UA" b="1" i="1" dirty="0"/>
              <a:t> </a:t>
            </a:r>
            <a:r>
              <a:rPr lang="en-US" b="1" i="1" dirty="0" smtClean="0"/>
              <a:t>v. Belgium</a:t>
            </a:r>
            <a:r>
              <a:rPr lang="uk-UA" dirty="0" smtClean="0"/>
              <a:t>, </a:t>
            </a:r>
            <a:r>
              <a:rPr lang="uk-UA" dirty="0"/>
              <a:t>§ 44). </a:t>
            </a:r>
          </a:p>
          <a:p>
            <a:r>
              <a:rPr lang="uk-UA" dirty="0" smtClean="0"/>
              <a:t>не </a:t>
            </a:r>
            <a:r>
              <a:rPr lang="uk-UA" dirty="0"/>
              <a:t>може оцінюватись </a:t>
            </a:r>
            <a:r>
              <a:rPr lang="uk-UA" dirty="0" err="1"/>
              <a:t>абстрактно</a:t>
            </a:r>
            <a:r>
              <a:rPr lang="uk-UA" dirty="0"/>
              <a:t>, факт </a:t>
            </a:r>
            <a:r>
              <a:rPr lang="uk-UA" dirty="0" smtClean="0"/>
              <a:t>перешкоджання </a:t>
            </a:r>
            <a:r>
              <a:rPr lang="uk-UA" dirty="0"/>
              <a:t>має бути підтверджено доказами (</a:t>
            </a:r>
            <a:r>
              <a:rPr lang="uk-UA" b="1" i="1" dirty="0" err="1"/>
              <a:t>Becciev</a:t>
            </a:r>
            <a:r>
              <a:rPr lang="uk-UA" b="1" i="1" dirty="0"/>
              <a:t> </a:t>
            </a:r>
            <a:r>
              <a:rPr lang="en-US" b="1" i="1" dirty="0" smtClean="0"/>
              <a:t>v. Moldova</a:t>
            </a:r>
            <a:r>
              <a:rPr lang="uk-UA" dirty="0" smtClean="0"/>
              <a:t>, </a:t>
            </a:r>
            <a:r>
              <a:rPr lang="uk-UA" dirty="0"/>
              <a:t>§ 59). </a:t>
            </a:r>
          </a:p>
          <a:p>
            <a:r>
              <a:rPr lang="en-US" dirty="0" err="1"/>
              <a:t>р</a:t>
            </a:r>
            <a:r>
              <a:rPr lang="uk-UA" dirty="0" err="1" smtClean="0"/>
              <a:t>изик</a:t>
            </a:r>
            <a:r>
              <a:rPr lang="uk-UA" dirty="0" smtClean="0"/>
              <a:t> </a:t>
            </a:r>
            <a:r>
              <a:rPr lang="uk-UA" dirty="0"/>
              <a:t>тиску на свідків може бути визнано на початкових стадіях процесу (</a:t>
            </a:r>
            <a:r>
              <a:rPr lang="uk-UA" b="1" i="1" dirty="0" err="1"/>
              <a:t>Jarzynski</a:t>
            </a:r>
            <a:r>
              <a:rPr lang="uk-UA" b="1" i="1" dirty="0"/>
              <a:t> </a:t>
            </a:r>
            <a:r>
              <a:rPr lang="en-US" b="1" i="1" dirty="0" smtClean="0"/>
              <a:t>v. Poland</a:t>
            </a:r>
            <a:r>
              <a:rPr lang="uk-UA" dirty="0" smtClean="0"/>
              <a:t>, </a:t>
            </a:r>
            <a:r>
              <a:rPr lang="uk-UA" dirty="0"/>
              <a:t>§ 43).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48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B050"/>
                </a:solidFill>
              </a:rPr>
              <a:t>Ризик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вчинення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правопорушень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Відсутність</a:t>
            </a:r>
            <a:r>
              <a:rPr lang="en-US" dirty="0" smtClean="0"/>
              <a:t> </a:t>
            </a:r>
            <a:r>
              <a:rPr lang="en-US" dirty="0" err="1" smtClean="0"/>
              <a:t>роботи</a:t>
            </a:r>
            <a:r>
              <a:rPr lang="en-US" dirty="0" smtClean="0"/>
              <a:t> </a:t>
            </a:r>
            <a:r>
              <a:rPr lang="en-US" dirty="0" err="1" smtClean="0"/>
              <a:t>або</a:t>
            </a:r>
            <a:r>
              <a:rPr lang="en-US" dirty="0" smtClean="0"/>
              <a:t> </a:t>
            </a:r>
            <a:r>
              <a:rPr lang="en-US" dirty="0" err="1" smtClean="0"/>
              <a:t>сімї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свідчить</a:t>
            </a:r>
            <a:r>
              <a:rPr lang="en-US" dirty="0" smtClean="0"/>
              <a:t> </a:t>
            </a:r>
            <a:r>
              <a:rPr lang="en-US" dirty="0" err="1" smtClean="0"/>
              <a:t>про</a:t>
            </a:r>
            <a:r>
              <a:rPr lang="en-US" dirty="0" smtClean="0"/>
              <a:t> </a:t>
            </a:r>
            <a:r>
              <a:rPr lang="en-US" dirty="0" err="1" smtClean="0"/>
              <a:t>те</a:t>
            </a:r>
            <a:r>
              <a:rPr lang="en-US" dirty="0" smtClean="0"/>
              <a:t>, </a:t>
            </a:r>
            <a:r>
              <a:rPr lang="en-US" dirty="0" err="1" smtClean="0"/>
              <a:t>що</a:t>
            </a:r>
            <a:r>
              <a:rPr lang="en-US" dirty="0" smtClean="0"/>
              <a:t> </a:t>
            </a:r>
            <a:r>
              <a:rPr lang="en-US" dirty="0" err="1" smtClean="0"/>
              <a:t>особа</a:t>
            </a:r>
            <a:r>
              <a:rPr lang="en-US" dirty="0" smtClean="0"/>
              <a:t> </a:t>
            </a:r>
            <a:r>
              <a:rPr lang="en-US" dirty="0" err="1" smtClean="0"/>
              <a:t>схильна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нового</a:t>
            </a:r>
            <a:r>
              <a:rPr lang="en-US" dirty="0" smtClean="0"/>
              <a:t> </a:t>
            </a:r>
            <a:r>
              <a:rPr lang="en-US" dirty="0" err="1" smtClean="0"/>
              <a:t>вчинення</a:t>
            </a:r>
            <a:r>
              <a:rPr lang="en-US" dirty="0" smtClean="0"/>
              <a:t> </a:t>
            </a:r>
            <a:r>
              <a:rPr lang="en-US" dirty="0" err="1" smtClean="0"/>
              <a:t>злочинів</a:t>
            </a:r>
            <a:r>
              <a:rPr lang="en-US" dirty="0" smtClean="0"/>
              <a:t> </a:t>
            </a:r>
            <a:r>
              <a:rPr lang="hr-HR" dirty="0"/>
              <a:t>(</a:t>
            </a:r>
            <a:r>
              <a:rPr lang="hr-HR" b="1" i="1" dirty="0" err="1"/>
              <a:t>Sulaoja</a:t>
            </a:r>
            <a:r>
              <a:rPr lang="hr-HR" b="1" i="1" dirty="0"/>
              <a:t> </a:t>
            </a:r>
            <a:r>
              <a:rPr lang="hr-HR" b="1" i="1" dirty="0" smtClean="0"/>
              <a:t>v. </a:t>
            </a:r>
            <a:r>
              <a:rPr lang="hr-HR" b="1" i="1" dirty="0" err="1" smtClean="0"/>
              <a:t>Estonia</a:t>
            </a:r>
            <a:r>
              <a:rPr lang="hr-HR" dirty="0" smtClean="0"/>
              <a:t>, </a:t>
            </a:r>
            <a:r>
              <a:rPr lang="hr-HR" dirty="0" err="1" smtClean="0"/>
              <a:t>п</a:t>
            </a:r>
            <a:r>
              <a:rPr lang="hr-HR" dirty="0" smtClean="0"/>
              <a:t>. </a:t>
            </a:r>
            <a:r>
              <a:rPr lang="hr-HR" dirty="0"/>
              <a:t>64). </a:t>
            </a:r>
            <a:endParaRPr lang="en-US" dirty="0" smtClean="0"/>
          </a:p>
          <a:p>
            <a:r>
              <a:rPr lang="en-US" dirty="0" err="1" smtClean="0"/>
              <a:t>Наявність</a:t>
            </a:r>
            <a:r>
              <a:rPr lang="en-US" dirty="0" smtClean="0"/>
              <a:t> </a:t>
            </a:r>
            <a:r>
              <a:rPr lang="en-US" dirty="0" err="1" smtClean="0"/>
              <a:t>судимості</a:t>
            </a:r>
            <a:r>
              <a:rPr lang="en-US" dirty="0" smtClean="0"/>
              <a:t> </a:t>
            </a:r>
            <a:r>
              <a:rPr lang="en-US" dirty="0" err="1" smtClean="0"/>
              <a:t>може</a:t>
            </a:r>
            <a:r>
              <a:rPr lang="en-US" dirty="0" smtClean="0"/>
              <a:t> </a:t>
            </a:r>
            <a:r>
              <a:rPr lang="en-US" dirty="0" err="1" smtClean="0"/>
              <a:t>свідчити</a:t>
            </a:r>
            <a:r>
              <a:rPr lang="en-US" dirty="0" smtClean="0"/>
              <a:t> </a:t>
            </a:r>
            <a:r>
              <a:rPr lang="en-US" dirty="0" err="1" smtClean="0"/>
              <a:t>про</a:t>
            </a:r>
            <a:r>
              <a:rPr lang="en-US" dirty="0" smtClean="0"/>
              <a:t> </a:t>
            </a:r>
            <a:r>
              <a:rPr lang="en-US" dirty="0" err="1" smtClean="0"/>
              <a:t>цей</a:t>
            </a:r>
            <a:r>
              <a:rPr lang="en-US" dirty="0" smtClean="0"/>
              <a:t> </a:t>
            </a:r>
            <a:r>
              <a:rPr lang="en-US" dirty="0" err="1" smtClean="0"/>
              <a:t>ризик</a:t>
            </a:r>
            <a:r>
              <a:rPr lang="en-US" dirty="0" smtClean="0"/>
              <a:t> </a:t>
            </a:r>
            <a:r>
              <a:rPr lang="de-DE" dirty="0"/>
              <a:t>(</a:t>
            </a:r>
            <a:r>
              <a:rPr lang="de-DE" b="1" i="1" dirty="0" err="1"/>
              <a:t>Selçuk</a:t>
            </a:r>
            <a:r>
              <a:rPr lang="de-DE" b="1" i="1" dirty="0"/>
              <a:t> </a:t>
            </a:r>
            <a:r>
              <a:rPr lang="de-DE" b="1" i="1" dirty="0" smtClean="0"/>
              <a:t>v. Turkey</a:t>
            </a:r>
            <a:r>
              <a:rPr lang="de-DE" dirty="0" smtClean="0"/>
              <a:t>, </a:t>
            </a:r>
            <a:r>
              <a:rPr lang="de-DE" dirty="0" err="1" smtClean="0"/>
              <a:t>п</a:t>
            </a:r>
            <a:r>
              <a:rPr lang="de-DE" dirty="0" smtClean="0"/>
              <a:t>. </a:t>
            </a:r>
            <a:r>
              <a:rPr lang="de-DE" dirty="0"/>
              <a:t>34; </a:t>
            </a:r>
            <a:r>
              <a:rPr lang="de-DE" b="1" i="1" dirty="0" err="1" smtClean="0"/>
              <a:t>Matznetter</a:t>
            </a:r>
            <a:r>
              <a:rPr lang="de-DE" b="1" i="1" dirty="0" smtClean="0"/>
              <a:t>  v Austria, </a:t>
            </a:r>
            <a:r>
              <a:rPr lang="de-DE" dirty="0" err="1" smtClean="0"/>
              <a:t>п</a:t>
            </a:r>
            <a:r>
              <a:rPr lang="de-DE" dirty="0" smtClean="0"/>
              <a:t>. </a:t>
            </a:r>
            <a:r>
              <a:rPr lang="de-DE" dirty="0"/>
              <a:t>9).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1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Конкретність</a:t>
            </a:r>
            <a:r>
              <a:rPr lang="en-US" dirty="0" smtClean="0"/>
              <a:t> </a:t>
            </a:r>
            <a:r>
              <a:rPr lang="en-US" dirty="0" err="1" smtClean="0"/>
              <a:t>ризику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8326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b="1" dirty="0"/>
              <a:t>64.</a:t>
            </a:r>
            <a:r>
              <a:rPr lang="uk-UA" dirty="0"/>
              <a:t> Крім того, затримання заявника </a:t>
            </a:r>
            <a:r>
              <a:rPr lang="uk-UA" b="1" dirty="0">
                <a:solidFill>
                  <a:srgbClr val="00B050"/>
                </a:solidFill>
              </a:rPr>
              <a:t>не видається «необхідним запобігти вчиненню ... правопорушення чи ... втечі після його вчинення»</a:t>
            </a:r>
            <a:r>
              <a:rPr lang="uk-UA" dirty="0"/>
              <a:t>. Дійсно, постанова про обрання заявнику запобіжного заходу у вигляді взяття під варту серед підстав для її постановлення передбачала запобігання його ухиленню від участі в розслідуванні та продовженню його злочинної діяльності, </a:t>
            </a:r>
            <a:r>
              <a:rPr lang="uk-UA" b="1" dirty="0"/>
              <a:t>проте державні органи не пояснили, як саме заявник, якого обвинувачували у зловживанні службовим становищем, міг продовжувати цей вид діяльності майже через рік після того, як він був звільнений з посади Міністра внутрішніх справ України. </a:t>
            </a:r>
            <a:r>
              <a:rPr lang="uk-UA" dirty="0"/>
              <a:t>Щодо необхідності забезпечення участі заявника в подальших слідчих діях Уряд стверджував, що відновлення досудового слідства було необхідне для об'єднання двох кримінальних справ щодо заявника (див. </a:t>
            </a:r>
            <a:r>
              <a:rPr lang="uk-UA" u="sng" dirty="0">
                <a:hlinkClick r:id="rId2"/>
              </a:rPr>
              <a:t>пункт 25</a:t>
            </a:r>
            <a:r>
              <a:rPr lang="uk-UA" dirty="0"/>
              <a:t> вище). Проте Уряд не стверджував того, що будь-які слідчі дії в рамках першої кримінальної справи були необхідними або фактично були проведені. Що стосується </a:t>
            </a:r>
            <a:r>
              <a:rPr lang="uk-UA" b="1" dirty="0">
                <a:solidFill>
                  <a:srgbClr val="00B050"/>
                </a:solidFill>
              </a:rPr>
              <a:t>ризику втечі</a:t>
            </a:r>
            <a:r>
              <a:rPr lang="uk-UA" b="1" dirty="0"/>
              <a:t>, то заявник був під підпискою про невиїзд, яку він надав тому ж самому слідчому В., який затримав його та який начебто не мав жодних попередніх скарг щодо дотримання заявником вказаної підписки</a:t>
            </a:r>
            <a:r>
              <a:rPr lang="uk-UA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en-US" b="1" i="1" dirty="0" err="1" smtClean="0"/>
              <a:t>Луценко</a:t>
            </a:r>
            <a:r>
              <a:rPr lang="en-US" b="1" i="1" dirty="0" smtClean="0"/>
              <a:t> </a:t>
            </a:r>
            <a:r>
              <a:rPr lang="en-US" b="1" i="1" dirty="0" err="1" smtClean="0"/>
              <a:t>проти</a:t>
            </a:r>
            <a:r>
              <a:rPr lang="en-US" b="1" i="1" dirty="0" smtClean="0"/>
              <a:t> </a:t>
            </a:r>
            <a:r>
              <a:rPr lang="en-US" b="1" i="1" dirty="0" err="1" smtClean="0"/>
              <a:t>України</a:t>
            </a:r>
            <a:r>
              <a:rPr lang="en-US" b="1" i="1" dirty="0" smtClean="0"/>
              <a:t>, </a:t>
            </a:r>
            <a:r>
              <a:rPr lang="en-US" b="1" i="1" dirty="0" err="1" smtClean="0"/>
              <a:t>п</a:t>
            </a:r>
            <a:r>
              <a:rPr lang="en-US" b="1" i="1" dirty="0" smtClean="0"/>
              <a:t>. 64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61974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dirty="0" err="1" smtClean="0">
                <a:solidFill>
                  <a:srgbClr val="00B050"/>
                </a:solidFill>
              </a:rPr>
              <a:t>Недостатність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самої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обгрунтованої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підозри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для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продовжуваного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тримання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під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вартою</a:t>
            </a:r>
            <a:endParaRPr lang="en-US" sz="25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Чим</a:t>
            </a:r>
            <a:r>
              <a:rPr lang="en-US" dirty="0" smtClean="0"/>
              <a:t> </a:t>
            </a:r>
            <a:r>
              <a:rPr lang="en-US" dirty="0" err="1" smtClean="0"/>
              <a:t>довше</a:t>
            </a:r>
            <a:r>
              <a:rPr lang="en-US" dirty="0" smtClean="0"/>
              <a:t> </a:t>
            </a:r>
            <a:r>
              <a:rPr lang="en-US" dirty="0" err="1" smtClean="0"/>
              <a:t>людина</a:t>
            </a:r>
            <a:r>
              <a:rPr lang="en-US" dirty="0" smtClean="0"/>
              <a:t> </a:t>
            </a:r>
            <a:r>
              <a:rPr lang="en-US" dirty="0" err="1" smtClean="0"/>
              <a:t>під</a:t>
            </a:r>
            <a:r>
              <a:rPr lang="en-US" dirty="0" smtClean="0"/>
              <a:t> </a:t>
            </a:r>
            <a:r>
              <a:rPr lang="en-US" dirty="0" err="1" smtClean="0"/>
              <a:t>вартою</a:t>
            </a:r>
            <a:r>
              <a:rPr lang="en-US" dirty="0" smtClean="0"/>
              <a:t>, </a:t>
            </a:r>
            <a:r>
              <a:rPr lang="en-US" dirty="0" err="1" smtClean="0"/>
              <a:t>тим</a:t>
            </a:r>
            <a:r>
              <a:rPr lang="en-US" dirty="0" smtClean="0"/>
              <a:t> </a:t>
            </a:r>
            <a:r>
              <a:rPr lang="en-US" dirty="0" err="1" smtClean="0"/>
              <a:t>більш</a:t>
            </a:r>
            <a:r>
              <a:rPr lang="en-US" dirty="0" smtClean="0"/>
              <a:t> </a:t>
            </a:r>
            <a:r>
              <a:rPr lang="en-US" dirty="0" err="1" smtClean="0"/>
              <a:t>обгрунтованою</a:t>
            </a:r>
            <a:r>
              <a:rPr lang="en-US" dirty="0" smtClean="0"/>
              <a:t> </a:t>
            </a:r>
            <a:r>
              <a:rPr lang="en-US" dirty="0" err="1" smtClean="0"/>
              <a:t>має</a:t>
            </a:r>
            <a:r>
              <a:rPr lang="en-US" dirty="0" smtClean="0"/>
              <a:t> </a:t>
            </a:r>
            <a:r>
              <a:rPr lang="en-US" dirty="0" err="1" smtClean="0"/>
              <a:t>бути</a:t>
            </a:r>
            <a:r>
              <a:rPr lang="en-US" dirty="0" smtClean="0"/>
              <a:t> </a:t>
            </a:r>
            <a:r>
              <a:rPr lang="en-US" dirty="0" err="1" smtClean="0"/>
              <a:t>підозра</a:t>
            </a:r>
            <a:endParaRPr lang="en-US" dirty="0" smtClean="0"/>
          </a:p>
          <a:p>
            <a:r>
              <a:rPr lang="en-US" dirty="0" err="1" smtClean="0"/>
              <a:t>З</a:t>
            </a:r>
            <a:r>
              <a:rPr lang="en-US" dirty="0" smtClean="0"/>
              <a:t> </a:t>
            </a:r>
            <a:r>
              <a:rPr lang="en-US" dirty="0" err="1" smtClean="0"/>
              <a:t>часом</a:t>
            </a:r>
            <a:r>
              <a:rPr lang="en-US" dirty="0" smtClean="0"/>
              <a:t> </a:t>
            </a:r>
            <a:r>
              <a:rPr lang="en-US" dirty="0" err="1" smtClean="0"/>
              <a:t>початкові</a:t>
            </a:r>
            <a:r>
              <a:rPr lang="en-US" dirty="0" smtClean="0"/>
              <a:t> </a:t>
            </a:r>
            <a:r>
              <a:rPr lang="en-US" dirty="0" err="1" smtClean="0"/>
              <a:t>докази</a:t>
            </a:r>
            <a:r>
              <a:rPr lang="en-US" dirty="0" smtClean="0"/>
              <a:t> </a:t>
            </a:r>
            <a:r>
              <a:rPr lang="en-US" dirty="0" err="1" smtClean="0"/>
              <a:t>мають</a:t>
            </a:r>
            <a:r>
              <a:rPr lang="en-US" dirty="0" smtClean="0"/>
              <a:t> </a:t>
            </a:r>
            <a:r>
              <a:rPr lang="en-US" dirty="0" err="1" smtClean="0"/>
              <a:t>підтверджуватися</a:t>
            </a:r>
            <a:r>
              <a:rPr lang="en-US" dirty="0" smtClean="0"/>
              <a:t> </a:t>
            </a:r>
            <a:r>
              <a:rPr lang="en-US" dirty="0" err="1" smtClean="0"/>
              <a:t>іншими</a:t>
            </a:r>
            <a:r>
              <a:rPr lang="en-US" dirty="0" smtClean="0"/>
              <a:t> </a:t>
            </a:r>
            <a:r>
              <a:rPr lang="en-US" dirty="0" err="1" smtClean="0"/>
              <a:t>доказами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959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US" sz="2500" dirty="0" err="1" smtClean="0">
                <a:solidFill>
                  <a:srgbClr val="00B050"/>
                </a:solidFill>
              </a:rPr>
              <a:t>Альтернативний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запобіжний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захід</a:t>
            </a:r>
            <a:r>
              <a:rPr lang="en-US" sz="2500" dirty="0" smtClean="0">
                <a:solidFill>
                  <a:srgbClr val="00B050"/>
                </a:solidFill>
              </a:rPr>
              <a:t>, </a:t>
            </a:r>
            <a:r>
              <a:rPr lang="en-US" sz="2500" dirty="0" err="1" smtClean="0">
                <a:solidFill>
                  <a:srgbClr val="00B050"/>
                </a:solidFill>
              </a:rPr>
              <a:t>зокрема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застава</a:t>
            </a:r>
            <a:endParaRPr lang="en-US" sz="25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en-US" dirty="0" err="1" smtClean="0"/>
              <a:t>Суд</a:t>
            </a:r>
            <a:r>
              <a:rPr lang="en-US" dirty="0" smtClean="0"/>
              <a:t> </a:t>
            </a:r>
            <a:r>
              <a:rPr lang="en-US" dirty="0" err="1" smtClean="0"/>
              <a:t>повинен</a:t>
            </a:r>
            <a:r>
              <a:rPr lang="en-US" dirty="0" smtClean="0"/>
              <a:t> </a:t>
            </a:r>
            <a:r>
              <a:rPr lang="en-US" dirty="0" err="1" smtClean="0"/>
              <a:t>розглянути</a:t>
            </a:r>
            <a:r>
              <a:rPr lang="en-US" dirty="0" smtClean="0"/>
              <a:t> </a:t>
            </a:r>
            <a:r>
              <a:rPr lang="en-US" dirty="0" err="1" smtClean="0"/>
              <a:t>альтернативні</a:t>
            </a:r>
            <a:r>
              <a:rPr lang="en-US" dirty="0" smtClean="0"/>
              <a:t> </a:t>
            </a:r>
            <a:r>
              <a:rPr lang="en-US" dirty="0" err="1" smtClean="0"/>
              <a:t>запобіжні</a:t>
            </a:r>
            <a:r>
              <a:rPr lang="en-US" dirty="0" smtClean="0"/>
              <a:t> </a:t>
            </a:r>
            <a:r>
              <a:rPr lang="en-US" dirty="0" err="1" smtClean="0"/>
              <a:t>заходи</a:t>
            </a:r>
            <a:r>
              <a:rPr lang="en-US" dirty="0" smtClean="0"/>
              <a:t> (</a:t>
            </a:r>
            <a:r>
              <a:rPr lang="en-US" dirty="0" err="1" smtClean="0"/>
              <a:t>крім</a:t>
            </a:r>
            <a:r>
              <a:rPr lang="en-US" dirty="0" smtClean="0"/>
              <a:t> </a:t>
            </a:r>
            <a:r>
              <a:rPr lang="en-US" dirty="0" err="1" smtClean="0"/>
              <a:t>тримання</a:t>
            </a:r>
            <a:r>
              <a:rPr lang="en-US" dirty="0" smtClean="0"/>
              <a:t> </a:t>
            </a:r>
            <a:r>
              <a:rPr lang="en-US" dirty="0" err="1" smtClean="0"/>
              <a:t>під</a:t>
            </a:r>
            <a:r>
              <a:rPr lang="en-US" dirty="0" smtClean="0"/>
              <a:t> </a:t>
            </a:r>
            <a:r>
              <a:rPr lang="en-US" dirty="0" err="1" smtClean="0"/>
              <a:t>вартою</a:t>
            </a:r>
            <a:r>
              <a:rPr lang="en-US" dirty="0" smtClean="0"/>
              <a:t>), </a:t>
            </a:r>
            <a:r>
              <a:rPr lang="en-US" dirty="0" err="1" smtClean="0"/>
              <a:t>зокрема</a:t>
            </a:r>
            <a:r>
              <a:rPr lang="en-US" dirty="0" smtClean="0"/>
              <a:t>, </a:t>
            </a:r>
            <a:r>
              <a:rPr lang="en-US" dirty="0" err="1" smtClean="0"/>
              <a:t>заставу</a:t>
            </a:r>
            <a:endParaRPr lang="en-US" dirty="0" smtClean="0"/>
          </a:p>
          <a:p>
            <a:r>
              <a:rPr lang="en-US" dirty="0" err="1" smtClean="0"/>
              <a:t>Обов’язкове</a:t>
            </a:r>
            <a:r>
              <a:rPr lang="en-US" dirty="0" smtClean="0"/>
              <a:t> </a:t>
            </a:r>
            <a:r>
              <a:rPr lang="en-US" dirty="0" err="1" smtClean="0"/>
              <a:t>тримання</a:t>
            </a:r>
            <a:r>
              <a:rPr lang="en-US" dirty="0" smtClean="0"/>
              <a:t> </a:t>
            </a:r>
            <a:r>
              <a:rPr lang="en-US" dirty="0" err="1" smtClean="0"/>
              <a:t>під</a:t>
            </a:r>
            <a:r>
              <a:rPr lang="en-US" dirty="0" smtClean="0"/>
              <a:t> </a:t>
            </a:r>
            <a:r>
              <a:rPr lang="en-US" dirty="0" err="1" smtClean="0"/>
              <a:t>вартою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суду</a:t>
            </a:r>
            <a:r>
              <a:rPr lang="en-US" dirty="0" smtClean="0"/>
              <a:t> </a:t>
            </a:r>
            <a:r>
              <a:rPr lang="en-US" dirty="0" err="1" smtClean="0"/>
              <a:t>несумісне</a:t>
            </a:r>
            <a:r>
              <a:rPr lang="en-US" dirty="0" smtClean="0"/>
              <a:t> </a:t>
            </a:r>
            <a:r>
              <a:rPr lang="en-US" dirty="0" err="1" smtClean="0"/>
              <a:t>зі</a:t>
            </a:r>
            <a:r>
              <a:rPr lang="en-US" dirty="0" smtClean="0"/>
              <a:t> </a:t>
            </a:r>
            <a:r>
              <a:rPr lang="en-US" dirty="0" err="1" smtClean="0"/>
              <a:t>ст</a:t>
            </a:r>
            <a:r>
              <a:rPr lang="en-US" dirty="0" smtClean="0"/>
              <a:t>. 5 (next slides)</a:t>
            </a:r>
          </a:p>
          <a:p>
            <a:r>
              <a:rPr lang="en-US" dirty="0" err="1" smtClean="0"/>
              <a:t>Застава</a:t>
            </a:r>
            <a:r>
              <a:rPr lang="en-US" dirty="0" smtClean="0"/>
              <a:t> </a:t>
            </a:r>
            <a:r>
              <a:rPr lang="en-US" dirty="0" err="1" smtClean="0"/>
              <a:t>необхідна</a:t>
            </a:r>
            <a:r>
              <a:rPr lang="en-US" dirty="0" smtClean="0"/>
              <a:t> </a:t>
            </a:r>
            <a:r>
              <a:rPr lang="en-US" dirty="0" err="1" smtClean="0"/>
              <a:t>лише</a:t>
            </a:r>
            <a:r>
              <a:rPr lang="en-US" dirty="0" smtClean="0"/>
              <a:t> </a:t>
            </a:r>
            <a:r>
              <a:rPr lang="en-US" dirty="0" err="1" smtClean="0"/>
              <a:t>тоді</a:t>
            </a:r>
            <a:r>
              <a:rPr lang="en-US" dirty="0" smtClean="0"/>
              <a:t>, </a:t>
            </a:r>
            <a:r>
              <a:rPr lang="en-US" dirty="0" err="1" smtClean="0"/>
              <a:t>коли</a:t>
            </a:r>
            <a:r>
              <a:rPr lang="en-US" dirty="0" smtClean="0"/>
              <a:t> </a:t>
            </a:r>
            <a:r>
              <a:rPr lang="en-US" dirty="0" err="1" smtClean="0"/>
              <a:t>є</a:t>
            </a:r>
            <a:r>
              <a:rPr lang="en-US" dirty="0" smtClean="0"/>
              <a:t> </a:t>
            </a:r>
            <a:r>
              <a:rPr lang="en-US" dirty="0" err="1" smtClean="0"/>
              <a:t>підстави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тримання</a:t>
            </a:r>
            <a:r>
              <a:rPr lang="en-US" dirty="0" smtClean="0"/>
              <a:t> </a:t>
            </a:r>
            <a:r>
              <a:rPr lang="en-US" dirty="0" err="1" smtClean="0"/>
              <a:t>під</a:t>
            </a:r>
            <a:r>
              <a:rPr lang="en-US" dirty="0" smtClean="0"/>
              <a:t> </a:t>
            </a:r>
            <a:r>
              <a:rPr lang="en-US" dirty="0" err="1" smtClean="0"/>
              <a:t>вартою</a:t>
            </a:r>
            <a:r>
              <a:rPr lang="en-US" dirty="0" smtClean="0"/>
              <a:t> (</a:t>
            </a:r>
            <a:r>
              <a:rPr lang="en-US" dirty="0" err="1" smtClean="0"/>
              <a:t>наявність</a:t>
            </a:r>
            <a:r>
              <a:rPr lang="en-US" dirty="0" smtClean="0"/>
              <a:t> </a:t>
            </a:r>
            <a:r>
              <a:rPr lang="en-US" dirty="0" err="1" smtClean="0"/>
              <a:t>ризиків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706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507288" cy="64087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84.  The Court reiterates that continued detention can be justified in a given case only if there are specific indications of a genuine requirement of public interest which, notwithstanding the presumption of innocence, outweighs the rule of respect for individual liberty. </a:t>
            </a:r>
            <a:r>
              <a:rPr lang="en-US" b="1" dirty="0"/>
              <a:t>Any system of mandatory detention on remand is per se incompatible with Article 5 § 3 of the Convention</a:t>
            </a:r>
            <a:r>
              <a:rPr lang="en-US" dirty="0"/>
              <a:t> (see the </a:t>
            </a:r>
            <a:r>
              <a:rPr lang="en-US" dirty="0" err="1"/>
              <a:t>Letellier</a:t>
            </a:r>
            <a:r>
              <a:rPr lang="en-US" dirty="0"/>
              <a:t> v. France judgment of 26 June 1991, Series A no. 207, §§ 35-53; the </a:t>
            </a:r>
            <a:r>
              <a:rPr lang="en-US" dirty="0" err="1"/>
              <a:t>Clooth</a:t>
            </a:r>
            <a:r>
              <a:rPr lang="en-US" dirty="0"/>
              <a:t> v. Belgium judgment of 12 December 1991, Series A no. 225, § 44; the Muller v. France judgment of 17 March 1997, Reports of Judgments and Decisions 1997-II, §§ 35-45; the above cited </a:t>
            </a:r>
            <a:r>
              <a:rPr lang="en-US" dirty="0" err="1"/>
              <a:t>Labita</a:t>
            </a:r>
            <a:r>
              <a:rPr lang="en-US" dirty="0"/>
              <a:t> judgment, §§ 152 and 162-165; and the above cited </a:t>
            </a:r>
            <a:r>
              <a:rPr lang="en-US" dirty="0" err="1"/>
              <a:t>Ječius</a:t>
            </a:r>
            <a:r>
              <a:rPr lang="en-US" dirty="0"/>
              <a:t> v. Lithuania, §§ 93 and 94).</a:t>
            </a:r>
          </a:p>
          <a:p>
            <a:pPr marL="0" indent="0">
              <a:buNone/>
            </a:pPr>
            <a:r>
              <a:rPr lang="en-US" dirty="0"/>
              <a:t>Where the law provides for a presumption in respect of factors relevant to the grounds for continued detention (see the </a:t>
            </a:r>
            <a:r>
              <a:rPr lang="en-US" dirty="0" err="1"/>
              <a:t>Contrada</a:t>
            </a:r>
            <a:r>
              <a:rPr lang="en-US" dirty="0"/>
              <a:t> v. Italy judgment of 24 August 1998, </a:t>
            </a:r>
            <a:r>
              <a:rPr lang="en-US" i="1" dirty="0"/>
              <a:t>Reports</a:t>
            </a:r>
            <a:r>
              <a:rPr lang="en-US" dirty="0"/>
              <a:t>1998-V, §§ 14, 16, 18, 23-30, 58-62), the existence of the concrete facts outweighing the rule of respect for individual liberty must be nevertheless convincingly demonstrated.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ru-RU" b="1" dirty="0"/>
              <a:t>CASE OF ILIJKOV </a:t>
            </a:r>
            <a:r>
              <a:rPr lang="ru-RU" b="1" dirty="0" err="1"/>
              <a:t>v</a:t>
            </a:r>
            <a:r>
              <a:rPr lang="ru-RU" b="1" dirty="0"/>
              <a:t>. </a:t>
            </a:r>
            <a:r>
              <a:rPr lang="ru-RU" b="1" dirty="0" smtClean="0"/>
              <a:t>BULGARIA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015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04664"/>
            <a:ext cx="8712968" cy="61926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ru-RU" b="1" dirty="0"/>
              <a:t>CABALLERO </a:t>
            </a:r>
            <a:r>
              <a:rPr lang="ru-RU" b="1" dirty="0" err="1"/>
              <a:t>v</a:t>
            </a:r>
            <a:r>
              <a:rPr lang="ru-RU" b="1" dirty="0"/>
              <a:t>. THE UK </a:t>
            </a:r>
            <a:r>
              <a:rPr lang="ru-RU" dirty="0" smtClean="0"/>
              <a:t>6</a:t>
            </a:r>
            <a:r>
              <a:rPr lang="ru-RU" dirty="0"/>
              <a:t>. У 1987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Центральний</a:t>
            </a:r>
            <a:r>
              <a:rPr lang="ru-RU" dirty="0"/>
              <a:t> суд </a:t>
            </a:r>
            <a:r>
              <a:rPr lang="ru-RU" dirty="0" err="1"/>
              <a:t>міста</a:t>
            </a:r>
            <a:r>
              <a:rPr lang="ru-RU" dirty="0"/>
              <a:t> Лондона з </a:t>
            </a:r>
            <a:r>
              <a:rPr lang="ru-RU" dirty="0" err="1"/>
              <a:t>кримінальних</a:t>
            </a:r>
            <a:r>
              <a:rPr lang="ru-RU" dirty="0"/>
              <a:t> справ </a:t>
            </a:r>
            <a:r>
              <a:rPr lang="ru-RU" dirty="0" err="1"/>
              <a:t>визнав</a:t>
            </a:r>
            <a:r>
              <a:rPr lang="ru-RU" dirty="0"/>
              <a:t> </a:t>
            </a:r>
            <a:r>
              <a:rPr lang="ru-RU" dirty="0" err="1"/>
              <a:t>заявника</a:t>
            </a:r>
            <a:r>
              <a:rPr lang="ru-RU" dirty="0"/>
              <a:t> (1926 року </a:t>
            </a:r>
            <a:r>
              <a:rPr lang="ru-RU" dirty="0" err="1"/>
              <a:t>народження</a:t>
            </a:r>
            <a:r>
              <a:rPr lang="ru-RU" dirty="0"/>
              <a:t>) </a:t>
            </a:r>
            <a:r>
              <a:rPr lang="ru-RU" dirty="0" err="1"/>
              <a:t>винним</a:t>
            </a:r>
            <a:r>
              <a:rPr lang="ru-RU" dirty="0"/>
              <a:t> у </a:t>
            </a:r>
            <a:r>
              <a:rPr lang="ru-RU" dirty="0" err="1"/>
              <a:t>неумисному</a:t>
            </a:r>
            <a:r>
              <a:rPr lang="ru-RU" dirty="0"/>
              <a:t> </a:t>
            </a:r>
            <a:r>
              <a:rPr lang="ru-RU" dirty="0" err="1"/>
              <a:t>вбивстві</a:t>
            </a:r>
            <a:r>
              <a:rPr lang="ru-RU" dirty="0"/>
              <a:t>. У </a:t>
            </a:r>
            <a:r>
              <a:rPr lang="ru-RU" dirty="0" err="1"/>
              <a:t>протоколі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зафіксовано</a:t>
            </a:r>
            <a:r>
              <a:rPr lang="ru-RU" dirty="0"/>
              <a:t>: «</a:t>
            </a:r>
            <a:r>
              <a:rPr lang="ru-RU" dirty="0" err="1"/>
              <a:t>Неумисне</a:t>
            </a:r>
            <a:r>
              <a:rPr lang="ru-RU" dirty="0"/>
              <a:t> </a:t>
            </a:r>
            <a:r>
              <a:rPr lang="ru-RU" dirty="0" err="1"/>
              <a:t>вбивство</a:t>
            </a:r>
            <a:r>
              <a:rPr lang="ru-RU" dirty="0"/>
              <a:t> — </a:t>
            </a:r>
            <a:r>
              <a:rPr lang="ru-RU" dirty="0" err="1"/>
              <a:t>розпиття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спиртного з </a:t>
            </a:r>
            <a:r>
              <a:rPr lang="ru-RU" dirty="0" err="1"/>
              <a:t>жінкою</a:t>
            </a:r>
            <a:r>
              <a:rPr lang="ru-RU" dirty="0"/>
              <a:t>; у </a:t>
            </a:r>
            <a:r>
              <a:rPr lang="ru-RU" dirty="0" err="1"/>
              <a:t>ліжку</a:t>
            </a:r>
            <a:r>
              <a:rPr lang="ru-RU" dirty="0"/>
              <a:t>, де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з нею </a:t>
            </a:r>
            <a:r>
              <a:rPr lang="ru-RU" dirty="0" err="1"/>
              <a:t>статеві</a:t>
            </a:r>
            <a:r>
              <a:rPr lang="ru-RU" dirty="0"/>
              <a:t> </a:t>
            </a:r>
            <a:r>
              <a:rPr lang="ru-RU" dirty="0" err="1"/>
              <a:t>стосунки</a:t>
            </a:r>
            <a:r>
              <a:rPr lang="ru-RU" dirty="0"/>
              <a:t>, </a:t>
            </a:r>
            <a:r>
              <a:rPr lang="ru-RU" dirty="0" err="1"/>
              <a:t>між</a:t>
            </a:r>
            <a:r>
              <a:rPr lang="ru-RU" dirty="0"/>
              <a:t> ними </a:t>
            </a:r>
            <a:r>
              <a:rPr lang="ru-RU" dirty="0" err="1"/>
              <a:t>виникла</a:t>
            </a:r>
            <a:r>
              <a:rPr lang="ru-RU" dirty="0"/>
              <a:t> </a:t>
            </a:r>
            <a:r>
              <a:rPr lang="ru-RU" dirty="0" err="1"/>
              <a:t>сутичка</a:t>
            </a:r>
            <a:r>
              <a:rPr lang="ru-RU" dirty="0"/>
              <a:t>,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якої</a:t>
            </a:r>
            <a:r>
              <a:rPr lang="ru-RU" dirty="0"/>
              <a:t> вона померла». </a:t>
            </a:r>
            <a:r>
              <a:rPr lang="ru-RU" dirty="0" err="1"/>
              <a:t>Загорнуте</a:t>
            </a:r>
            <a:r>
              <a:rPr lang="ru-RU" dirty="0"/>
              <a:t> у </a:t>
            </a:r>
            <a:r>
              <a:rPr lang="ru-RU" dirty="0" err="1"/>
              <a:t>простирадло</a:t>
            </a:r>
            <a:r>
              <a:rPr lang="ru-RU" dirty="0"/>
              <a:t> </a:t>
            </a:r>
            <a:r>
              <a:rPr lang="ru-RU" dirty="0" err="1"/>
              <a:t>оголене</a:t>
            </a:r>
            <a:r>
              <a:rPr lang="ru-RU" dirty="0"/>
              <a:t> </a:t>
            </a:r>
            <a:r>
              <a:rPr lang="ru-RU" dirty="0" err="1"/>
              <a:t>тіло</a:t>
            </a:r>
            <a:r>
              <a:rPr lang="ru-RU" dirty="0"/>
              <a:t> потер% </a:t>
            </a:r>
            <a:r>
              <a:rPr lang="ru-RU" dirty="0" err="1"/>
              <a:t>пілої</a:t>
            </a:r>
            <a:r>
              <a:rPr lang="ru-RU" dirty="0"/>
              <a:t>, </a:t>
            </a:r>
            <a:r>
              <a:rPr lang="ru-RU" dirty="0" err="1"/>
              <a:t>сусідки</a:t>
            </a:r>
            <a:r>
              <a:rPr lang="ru-RU" dirty="0"/>
              <a:t> </a:t>
            </a:r>
            <a:r>
              <a:rPr lang="ru-RU" dirty="0" err="1"/>
              <a:t>заявника</a:t>
            </a:r>
            <a:r>
              <a:rPr lang="ru-RU" dirty="0"/>
              <a:t>,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знайдено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дверей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помешкання</a:t>
            </a:r>
            <a:r>
              <a:rPr lang="ru-RU" dirty="0"/>
              <a:t>. </a:t>
            </a:r>
            <a:r>
              <a:rPr lang="ru-RU" dirty="0" err="1"/>
              <a:t>Заявника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засуджено</a:t>
            </a:r>
            <a:r>
              <a:rPr lang="ru-RU" dirty="0"/>
              <a:t> до </a:t>
            </a:r>
            <a:r>
              <a:rPr lang="ru-RU" dirty="0" err="1"/>
              <a:t>чотирьох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ув'язнення</a:t>
            </a:r>
            <a:r>
              <a:rPr lang="ru-RU" dirty="0"/>
              <a:t>; </a:t>
            </a:r>
            <a:r>
              <a:rPr lang="ru-RU" dirty="0" err="1"/>
              <a:t>звільнено</a:t>
            </a:r>
            <a:r>
              <a:rPr lang="ru-RU" dirty="0"/>
              <a:t> у </a:t>
            </a:r>
            <a:r>
              <a:rPr lang="ru-RU" dirty="0" err="1"/>
              <a:t>серпні</a:t>
            </a:r>
            <a:r>
              <a:rPr lang="ru-RU" dirty="0"/>
              <a:t> 1988 року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7. 2 </a:t>
            </a:r>
            <a:r>
              <a:rPr lang="ru-RU" dirty="0" err="1"/>
              <a:t>січня</a:t>
            </a:r>
            <a:r>
              <a:rPr lang="ru-RU" dirty="0"/>
              <a:t> 1996 року </a:t>
            </a:r>
            <a:r>
              <a:rPr lang="ru-RU" dirty="0" err="1"/>
              <a:t>заявника</a:t>
            </a:r>
            <a:r>
              <a:rPr lang="ru-RU" dirty="0"/>
              <a:t> </a:t>
            </a:r>
            <a:r>
              <a:rPr lang="ru-RU" dirty="0" err="1"/>
              <a:t>заарештувала</a:t>
            </a:r>
            <a:r>
              <a:rPr lang="ru-RU" dirty="0"/>
              <a:t> </a:t>
            </a:r>
            <a:r>
              <a:rPr lang="ru-RU" dirty="0" err="1"/>
              <a:t>поліція</a:t>
            </a:r>
            <a:r>
              <a:rPr lang="ru-RU" dirty="0"/>
              <a:t> за </a:t>
            </a:r>
            <a:r>
              <a:rPr lang="ru-RU" dirty="0" err="1"/>
              <a:t>підозрою</a:t>
            </a:r>
            <a:r>
              <a:rPr lang="ru-RU" dirty="0"/>
              <a:t> у </a:t>
            </a:r>
            <a:r>
              <a:rPr lang="ru-RU" dirty="0" err="1"/>
              <a:t>спробі</a:t>
            </a:r>
            <a:r>
              <a:rPr lang="ru-RU" dirty="0"/>
              <a:t> </a:t>
            </a:r>
            <a:r>
              <a:rPr lang="ru-RU" dirty="0" err="1"/>
              <a:t>зґвалтування</a:t>
            </a:r>
            <a:r>
              <a:rPr lang="ru-RU" dirty="0"/>
              <a:t> </a:t>
            </a:r>
            <a:r>
              <a:rPr lang="ru-RU" dirty="0" err="1"/>
              <a:t>жінки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мешкала в </a:t>
            </a:r>
            <a:r>
              <a:rPr lang="ru-RU" dirty="0" err="1"/>
              <a:t>сусідній</a:t>
            </a:r>
            <a:r>
              <a:rPr lang="ru-RU" dirty="0"/>
              <a:t> </a:t>
            </a:r>
            <a:r>
              <a:rPr lang="ru-RU" dirty="0" err="1"/>
              <a:t>квартирі</a:t>
            </a:r>
            <a:r>
              <a:rPr lang="ru-RU" dirty="0"/>
              <a:t>. За </a:t>
            </a:r>
            <a:r>
              <a:rPr lang="ru-RU" dirty="0" err="1"/>
              <a:t>його</a:t>
            </a:r>
            <a:r>
              <a:rPr lang="ru-RU" dirty="0"/>
              <a:t> словами,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з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жінкою</a:t>
            </a:r>
            <a:r>
              <a:rPr lang="ru-RU" dirty="0"/>
              <a:t> </a:t>
            </a:r>
            <a:r>
              <a:rPr lang="ru-RU" dirty="0" err="1"/>
              <a:t>статеві</a:t>
            </a:r>
            <a:r>
              <a:rPr lang="ru-RU" dirty="0"/>
              <a:t> </a:t>
            </a:r>
            <a:r>
              <a:rPr lang="ru-RU" dirty="0" err="1"/>
              <a:t>стосунки</a:t>
            </a:r>
            <a:r>
              <a:rPr lang="ru-RU" dirty="0"/>
              <a:t> з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згоди</a:t>
            </a:r>
            <a:r>
              <a:rPr lang="ru-RU" dirty="0"/>
              <a:t>, </a:t>
            </a:r>
            <a:r>
              <a:rPr lang="ru-RU" dirty="0" err="1"/>
              <a:t>тимчасом</a:t>
            </a:r>
            <a:r>
              <a:rPr lang="ru-RU" dirty="0"/>
              <a:t> як вона </a:t>
            </a:r>
            <a:r>
              <a:rPr lang="ru-RU" dirty="0" err="1"/>
              <a:t>стверджувала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трапилося</a:t>
            </a:r>
            <a:r>
              <a:rPr lang="ru-RU" dirty="0"/>
              <a:t>, коли вона </a:t>
            </a:r>
            <a:r>
              <a:rPr lang="ru-RU" dirty="0" err="1"/>
              <a:t>знепритомніла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випитого</a:t>
            </a:r>
            <a:r>
              <a:rPr lang="ru-RU" dirty="0"/>
              <a:t>. 4 </a:t>
            </a:r>
            <a:r>
              <a:rPr lang="ru-RU" dirty="0" err="1"/>
              <a:t>січня</a:t>
            </a:r>
            <a:r>
              <a:rPr lang="ru-RU" dirty="0"/>
              <a:t> 1996 року </a:t>
            </a:r>
            <a:r>
              <a:rPr lang="ru-RU" dirty="0" err="1"/>
              <a:t>заявник</a:t>
            </a:r>
            <a:r>
              <a:rPr lang="ru-RU" dirty="0"/>
              <a:t> постав перед судом </a:t>
            </a:r>
            <a:r>
              <a:rPr lang="ru-RU" dirty="0" err="1"/>
              <a:t>маґістрату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доручив</a:t>
            </a:r>
            <a:r>
              <a:rPr lang="ru-RU" dirty="0"/>
              <a:t>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адвокатові</a:t>
            </a:r>
            <a:r>
              <a:rPr lang="ru-RU" dirty="0"/>
              <a:t> подати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</a:t>
            </a:r>
            <a:r>
              <a:rPr lang="ru-RU" dirty="0" err="1"/>
              <a:t>клопотання</a:t>
            </a:r>
            <a:r>
              <a:rPr lang="ru-RU" dirty="0"/>
              <a:t> про </a:t>
            </a:r>
            <a:r>
              <a:rPr lang="ru-RU" dirty="0" err="1"/>
              <a:t>звільнення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заставу, але </a:t>
            </a:r>
            <a:r>
              <a:rPr lang="ru-RU" dirty="0" err="1"/>
              <a:t>клопотання</a:t>
            </a:r>
            <a:r>
              <a:rPr lang="ru-RU" dirty="0"/>
              <a:t> не </a:t>
            </a:r>
            <a:r>
              <a:rPr lang="ru-RU" dirty="0" err="1"/>
              <a:t>було</a:t>
            </a:r>
            <a:r>
              <a:rPr lang="ru-RU" dirty="0"/>
              <a:t> і не могло бути </a:t>
            </a:r>
            <a:r>
              <a:rPr lang="ru-RU" dirty="0" err="1"/>
              <a:t>подане</a:t>
            </a:r>
            <a:r>
              <a:rPr lang="ru-RU" dirty="0"/>
              <a:t> з </a:t>
            </a:r>
            <a:r>
              <a:rPr lang="ru-RU" dirty="0" err="1"/>
              <a:t>огляду</a:t>
            </a:r>
            <a:r>
              <a:rPr lang="ru-RU" dirty="0"/>
              <a:t> на </a:t>
            </a:r>
            <a:r>
              <a:rPr lang="ru-RU" dirty="0" err="1"/>
              <a:t>статтю</a:t>
            </a:r>
            <a:r>
              <a:rPr lang="ru-RU" dirty="0"/>
              <a:t> 25 Закону 1994 року про </a:t>
            </a:r>
            <a:r>
              <a:rPr lang="ru-RU" dirty="0" err="1"/>
              <a:t>кримінальне</a:t>
            </a:r>
            <a:r>
              <a:rPr lang="ru-RU" dirty="0"/>
              <a:t> </a:t>
            </a:r>
            <a:r>
              <a:rPr lang="ru-RU" dirty="0" err="1"/>
              <a:t>судочинство</a:t>
            </a:r>
            <a:r>
              <a:rPr lang="ru-RU" dirty="0"/>
              <a:t> і </a:t>
            </a:r>
            <a:r>
              <a:rPr lang="ru-RU" dirty="0" err="1"/>
              <a:t>громадський</a:t>
            </a:r>
            <a:r>
              <a:rPr lang="ru-RU" dirty="0"/>
              <a:t> порядок. Протокол </a:t>
            </a:r>
            <a:r>
              <a:rPr lang="ru-RU" dirty="0" err="1"/>
              <a:t>слухання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4 </a:t>
            </a:r>
            <a:r>
              <a:rPr lang="ru-RU" dirty="0" err="1"/>
              <a:t>січня</a:t>
            </a:r>
            <a:r>
              <a:rPr lang="ru-RU" dirty="0"/>
              <a:t> 1996 року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посилання</a:t>
            </a:r>
            <a:r>
              <a:rPr lang="ru-RU" dirty="0"/>
              <a:t> на </a:t>
            </a:r>
            <a:r>
              <a:rPr lang="ru-RU" dirty="0" err="1"/>
              <a:t>статтю</a:t>
            </a:r>
            <a:r>
              <a:rPr lang="ru-RU" dirty="0"/>
              <a:t> 25 Закону 1994 року як </a:t>
            </a:r>
            <a:r>
              <a:rPr lang="ru-RU" dirty="0" err="1"/>
              <a:t>підставу</a:t>
            </a:r>
            <a:r>
              <a:rPr lang="ru-RU" dirty="0"/>
              <a:t> для </a:t>
            </a:r>
            <a:r>
              <a:rPr lang="ru-RU" dirty="0" err="1"/>
              <a:t>відмови</a:t>
            </a:r>
            <a:r>
              <a:rPr lang="ru-RU" dirty="0"/>
              <a:t> у </a:t>
            </a:r>
            <a:r>
              <a:rPr lang="ru-RU" dirty="0" err="1"/>
              <a:t>наданні</a:t>
            </a:r>
            <a:r>
              <a:rPr lang="ru-RU" dirty="0"/>
              <a:t> </a:t>
            </a:r>
            <a:r>
              <a:rPr lang="ru-RU" dirty="0" err="1"/>
              <a:t>дозволу</a:t>
            </a:r>
            <a:r>
              <a:rPr lang="ru-RU" dirty="0"/>
              <a:t> на </a:t>
            </a:r>
            <a:r>
              <a:rPr lang="ru-RU" dirty="0" err="1"/>
              <a:t>звільнення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заставу. 4 і 11 </a:t>
            </a:r>
            <a:r>
              <a:rPr lang="ru-RU" dirty="0" err="1"/>
              <a:t>січня</a:t>
            </a:r>
            <a:r>
              <a:rPr lang="ru-RU" dirty="0"/>
              <a:t> 1996 року </a:t>
            </a:r>
            <a:r>
              <a:rPr lang="ru-RU" dirty="0" err="1"/>
              <a:t>маґістрат</a:t>
            </a:r>
            <a:r>
              <a:rPr lang="ru-RU" dirty="0"/>
              <a:t> </a:t>
            </a:r>
            <a:r>
              <a:rPr lang="ru-RU" dirty="0" err="1"/>
              <a:t>виносив</a:t>
            </a:r>
            <a:r>
              <a:rPr lang="ru-RU" dirty="0"/>
              <a:t> </a:t>
            </a:r>
            <a:r>
              <a:rPr lang="ru-RU" dirty="0" err="1"/>
              <a:t>ухвали</a:t>
            </a:r>
            <a:r>
              <a:rPr lang="ru-RU" dirty="0"/>
              <a:t> про подальше </a:t>
            </a:r>
            <a:r>
              <a:rPr lang="ru-RU" dirty="0" err="1"/>
              <a:t>тримання</a:t>
            </a:r>
            <a:r>
              <a:rPr lang="ru-RU" dirty="0"/>
              <a:t> </a:t>
            </a:r>
            <a:r>
              <a:rPr lang="ru-RU" dirty="0" err="1"/>
              <a:t>заявника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вартою</a:t>
            </a:r>
            <a:r>
              <a:rPr lang="ru-RU" dirty="0"/>
              <a:t>; </a:t>
            </a:r>
            <a:r>
              <a:rPr lang="ru-RU" dirty="0" err="1"/>
              <a:t>необхідність</a:t>
            </a:r>
            <a:r>
              <a:rPr lang="ru-RU" dirty="0"/>
              <a:t> повторного </a:t>
            </a:r>
            <a:r>
              <a:rPr lang="ru-RU" dirty="0" err="1"/>
              <a:t>припровадження</a:t>
            </a:r>
            <a:r>
              <a:rPr lang="ru-RU" dirty="0"/>
              <a:t> </a:t>
            </a:r>
            <a:r>
              <a:rPr lang="ru-RU" dirty="0" err="1"/>
              <a:t>заявника</a:t>
            </a:r>
            <a:r>
              <a:rPr lang="ru-RU" dirty="0"/>
              <a:t> до </a:t>
            </a:r>
            <a:r>
              <a:rPr lang="ru-RU" dirty="0" err="1"/>
              <a:t>маґістрату</a:t>
            </a:r>
            <a:r>
              <a:rPr lang="ru-RU" dirty="0"/>
              <a:t> </a:t>
            </a:r>
            <a:r>
              <a:rPr lang="ru-RU" dirty="0" err="1"/>
              <a:t>виникла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можливістю</a:t>
            </a:r>
            <a:r>
              <a:rPr lang="ru-RU" dirty="0"/>
              <a:t> (яку так і не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реалізовано</a:t>
            </a:r>
            <a:r>
              <a:rPr lang="ru-RU" dirty="0"/>
              <a:t>) того, </a:t>
            </a:r>
            <a:r>
              <a:rPr lang="ru-RU" dirty="0" err="1"/>
              <a:t>що</a:t>
            </a:r>
            <a:r>
              <a:rPr lang="ru-RU" dirty="0"/>
              <a:t> прокуратура </a:t>
            </a:r>
            <a:r>
              <a:rPr lang="ru-RU" dirty="0" err="1"/>
              <a:t>перекваліфікує</a:t>
            </a:r>
            <a:r>
              <a:rPr lang="ru-RU" dirty="0"/>
              <a:t> </a:t>
            </a:r>
            <a:r>
              <a:rPr lang="ru-RU" dirty="0" err="1"/>
              <a:t>обвинувачення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8. У </a:t>
            </a:r>
            <a:r>
              <a:rPr lang="ru-RU" dirty="0" err="1"/>
              <a:t>жовтні</a:t>
            </a:r>
            <a:r>
              <a:rPr lang="ru-RU" dirty="0"/>
              <a:t> 1996 року </a:t>
            </a:r>
            <a:r>
              <a:rPr lang="ru-RU" dirty="0" err="1"/>
              <a:t>заявника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визнано</a:t>
            </a:r>
            <a:r>
              <a:rPr lang="ru-RU" dirty="0"/>
              <a:t> </a:t>
            </a:r>
            <a:r>
              <a:rPr lang="ru-RU" dirty="0" err="1"/>
              <a:t>винним</a:t>
            </a:r>
            <a:r>
              <a:rPr lang="ru-RU" dirty="0"/>
              <a:t> у </a:t>
            </a:r>
            <a:r>
              <a:rPr lang="ru-RU" dirty="0" err="1"/>
              <a:t>спробі</a:t>
            </a:r>
            <a:r>
              <a:rPr lang="ru-RU" dirty="0"/>
              <a:t> </a:t>
            </a:r>
            <a:r>
              <a:rPr lang="ru-RU" dirty="0" err="1"/>
              <a:t>зґвалтування</a:t>
            </a:r>
            <a:r>
              <a:rPr lang="ru-RU" dirty="0"/>
              <a:t> і </a:t>
            </a:r>
            <a:r>
              <a:rPr lang="ru-RU" dirty="0" err="1"/>
              <a:t>нападі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заподіянням</a:t>
            </a:r>
            <a:r>
              <a:rPr lang="ru-RU" dirty="0"/>
              <a:t> </a:t>
            </a:r>
            <a:r>
              <a:rPr lang="ru-RU" dirty="0" err="1"/>
              <a:t>тілесних</a:t>
            </a:r>
            <a:r>
              <a:rPr lang="ru-RU" dirty="0"/>
              <a:t> </a:t>
            </a:r>
            <a:r>
              <a:rPr lang="ru-RU" dirty="0" err="1"/>
              <a:t>ушкоджень</a:t>
            </a:r>
            <a:r>
              <a:rPr lang="ru-RU" dirty="0"/>
              <a:t>. 17 </a:t>
            </a:r>
            <a:r>
              <a:rPr lang="ru-RU" dirty="0" err="1"/>
              <a:t>січня</a:t>
            </a:r>
            <a:r>
              <a:rPr lang="ru-RU" dirty="0"/>
              <a:t> 1997 року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 smtClean="0"/>
              <a:t>засуджено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чотирьох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ув'язнення</a:t>
            </a:r>
            <a:r>
              <a:rPr lang="ru-RU" dirty="0"/>
              <a:t> за </a:t>
            </a:r>
            <a:r>
              <a:rPr lang="ru-RU" dirty="0" err="1"/>
              <a:t>обвинуваченням</a:t>
            </a:r>
            <a:r>
              <a:rPr lang="ru-RU" dirty="0"/>
              <a:t> у </a:t>
            </a:r>
            <a:r>
              <a:rPr lang="ru-RU" dirty="0" err="1"/>
              <a:t>нападі</a:t>
            </a:r>
            <a:r>
              <a:rPr lang="ru-RU" dirty="0"/>
              <a:t> і до </a:t>
            </a:r>
            <a:r>
              <a:rPr lang="ru-RU" dirty="0" err="1"/>
              <a:t>довічного</a:t>
            </a:r>
            <a:r>
              <a:rPr lang="ru-RU" dirty="0"/>
              <a:t> </a:t>
            </a:r>
            <a:r>
              <a:rPr lang="ru-RU" dirty="0" err="1"/>
              <a:t>ув'язнення</a:t>
            </a:r>
            <a:r>
              <a:rPr lang="ru-RU" dirty="0"/>
              <a:t> за </a:t>
            </a:r>
            <a:r>
              <a:rPr lang="ru-RU" dirty="0" err="1"/>
              <a:t>обвинуваченням</a:t>
            </a:r>
            <a:r>
              <a:rPr lang="ru-RU" dirty="0"/>
              <a:t> у </a:t>
            </a:r>
            <a:r>
              <a:rPr lang="ru-RU" dirty="0" err="1"/>
              <a:t>спробі</a:t>
            </a:r>
            <a:r>
              <a:rPr lang="ru-RU" dirty="0"/>
              <a:t> </a:t>
            </a:r>
            <a:r>
              <a:rPr lang="ru-RU" dirty="0" err="1"/>
              <a:t>зґвалтування</a:t>
            </a:r>
            <a:r>
              <a:rPr lang="ru-RU" dirty="0"/>
              <a:t>. Суд,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розглядав</a:t>
            </a:r>
            <a:r>
              <a:rPr lang="ru-RU" dirty="0"/>
              <a:t> </a:t>
            </a:r>
            <a:r>
              <a:rPr lang="ru-RU" dirty="0" smtClean="0"/>
              <a:t>справу</a:t>
            </a:r>
            <a:r>
              <a:rPr lang="ru-RU" dirty="0"/>
              <a:t>, </a:t>
            </a:r>
            <a:r>
              <a:rPr lang="ru-RU" dirty="0" err="1"/>
              <a:t>вирахував</a:t>
            </a:r>
            <a:r>
              <a:rPr lang="ru-RU" dirty="0"/>
              <a:t> строк </a:t>
            </a:r>
            <a:r>
              <a:rPr lang="ru-RU" dirty="0" err="1"/>
              <a:t>досудового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вартою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строку, </a:t>
            </a:r>
            <a:r>
              <a:rPr lang="ru-RU" dirty="0" err="1"/>
              <a:t>зазначеного</a:t>
            </a:r>
            <a:r>
              <a:rPr lang="ru-RU" dirty="0"/>
              <a:t> у </a:t>
            </a:r>
            <a:r>
              <a:rPr lang="ru-RU" dirty="0" err="1"/>
              <a:t>вироку</a:t>
            </a:r>
            <a:r>
              <a:rPr lang="ru-RU" dirty="0"/>
              <a:t>, </a:t>
            </a:r>
            <a:r>
              <a:rPr lang="ru-RU" dirty="0" err="1"/>
              <a:t>винесеному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статтею</a:t>
            </a:r>
            <a:r>
              <a:rPr lang="ru-RU" dirty="0"/>
              <a:t> 67 Закону 1967 року про </a:t>
            </a:r>
            <a:r>
              <a:rPr lang="ru-RU" dirty="0" err="1"/>
              <a:t>кримінальне</a:t>
            </a:r>
            <a:r>
              <a:rPr lang="ru-RU" dirty="0"/>
              <a:t> </a:t>
            </a:r>
            <a:r>
              <a:rPr lang="ru-RU" dirty="0" err="1" smtClean="0"/>
              <a:t>судочинство</a:t>
            </a:r>
            <a:r>
              <a:rPr lang="ru-RU" dirty="0"/>
              <a:t>. 11 </a:t>
            </a:r>
            <a:r>
              <a:rPr lang="ru-RU" dirty="0" err="1"/>
              <a:t>липня</a:t>
            </a:r>
            <a:r>
              <a:rPr lang="ru-RU" dirty="0"/>
              <a:t> 1997 року </a:t>
            </a:r>
            <a:r>
              <a:rPr lang="ru-RU" dirty="0" err="1"/>
              <a:t>апеляційний</a:t>
            </a:r>
            <a:r>
              <a:rPr lang="ru-RU" dirty="0"/>
              <a:t> суд </a:t>
            </a:r>
            <a:r>
              <a:rPr lang="ru-RU" dirty="0" err="1"/>
              <a:t>відхилив</a:t>
            </a:r>
            <a:r>
              <a:rPr lang="ru-RU" dirty="0"/>
              <a:t> </a:t>
            </a:r>
            <a:r>
              <a:rPr lang="ru-RU" dirty="0" err="1"/>
              <a:t>апеляцію</a:t>
            </a:r>
            <a:r>
              <a:rPr lang="ru-RU" dirty="0"/>
              <a:t> </a:t>
            </a:r>
            <a:r>
              <a:rPr lang="ru-RU" dirty="0" err="1"/>
              <a:t>заявника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 smtClean="0"/>
              <a:t>вироку</a:t>
            </a:r>
            <a:r>
              <a:rPr lang="mr-IN" dirty="0" smtClean="0"/>
              <a:t>…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233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04664"/>
            <a:ext cx="8712968" cy="61926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/>
              <a:t>CABALLERO </a:t>
            </a:r>
            <a:r>
              <a:rPr lang="ru-RU" b="1" dirty="0" err="1"/>
              <a:t>v</a:t>
            </a:r>
            <a:r>
              <a:rPr lang="ru-RU" b="1" dirty="0"/>
              <a:t>. THE UK </a:t>
            </a:r>
            <a:r>
              <a:rPr lang="en-US" b="1" dirty="0" smtClean="0"/>
              <a:t>(</a:t>
            </a:r>
            <a:r>
              <a:rPr lang="en-US" b="1" dirty="0" err="1" smtClean="0"/>
              <a:t>продовження</a:t>
            </a:r>
            <a:r>
              <a:rPr lang="en-US" b="1" dirty="0" smtClean="0"/>
              <a:t>) </a:t>
            </a:r>
            <a:r>
              <a:rPr lang="ru-RU" dirty="0" smtClean="0"/>
              <a:t>II</a:t>
            </a:r>
            <a:r>
              <a:rPr lang="ru-RU" dirty="0"/>
              <a:t>. ВІДПОВІДНЕ НАЦІОНАЛЬНЕ ПРАВО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9. </a:t>
            </a:r>
            <a:r>
              <a:rPr lang="ru-RU" dirty="0" err="1"/>
              <a:t>Стаття</a:t>
            </a:r>
            <a:r>
              <a:rPr lang="ru-RU" dirty="0"/>
              <a:t> 4 Закону 1976 року про </a:t>
            </a:r>
            <a:r>
              <a:rPr lang="ru-RU" dirty="0" err="1"/>
              <a:t>звільнення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заставу з </a:t>
            </a:r>
            <a:r>
              <a:rPr lang="ru-RU" dirty="0" err="1"/>
              <a:t>відповідними</a:t>
            </a:r>
            <a:r>
              <a:rPr lang="ru-RU" dirty="0"/>
              <a:t> поправками (Закон 1976 року) </a:t>
            </a:r>
            <a:r>
              <a:rPr lang="ru-RU" dirty="0" err="1"/>
              <a:t>передбачає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особа, </a:t>
            </a:r>
            <a:r>
              <a:rPr lang="ru-RU" dirty="0" err="1"/>
              <a:t>обвинувачена</a:t>
            </a:r>
            <a:r>
              <a:rPr lang="ru-RU" dirty="0"/>
              <a:t> у </a:t>
            </a:r>
            <a:r>
              <a:rPr lang="ru-RU" dirty="0" err="1"/>
              <a:t>вчиненні</a:t>
            </a:r>
            <a:r>
              <a:rPr lang="ru-RU" dirty="0"/>
              <a:t> </a:t>
            </a:r>
            <a:r>
              <a:rPr lang="ru-RU" dirty="0" err="1"/>
              <a:t>кримінального</a:t>
            </a:r>
            <a:r>
              <a:rPr lang="ru-RU" dirty="0"/>
              <a:t> </a:t>
            </a:r>
            <a:r>
              <a:rPr lang="ru-RU" dirty="0" err="1"/>
              <a:t>правопорушення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звільнена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заставу, 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зазначених</a:t>
            </a:r>
            <a:r>
              <a:rPr lang="ru-RU" dirty="0"/>
              <a:t> у </a:t>
            </a:r>
            <a:r>
              <a:rPr lang="ru-RU" dirty="0" err="1"/>
              <a:t>Додатку</a:t>
            </a:r>
            <a:r>
              <a:rPr lang="ru-RU" dirty="0"/>
              <a:t> 1 до Закону. Як сказано у </a:t>
            </a:r>
            <a:r>
              <a:rPr lang="ru-RU" dirty="0" err="1"/>
              <a:t>пункті</a:t>
            </a:r>
            <a:r>
              <a:rPr lang="ru-RU" dirty="0"/>
              <a:t> 2 </a:t>
            </a:r>
            <a:r>
              <a:rPr lang="ru-RU" dirty="0" err="1"/>
              <a:t>Додатку</a:t>
            </a:r>
            <a:r>
              <a:rPr lang="ru-RU" dirty="0"/>
              <a:t> 1, </a:t>
            </a:r>
            <a:r>
              <a:rPr lang="ru-RU" dirty="0" err="1"/>
              <a:t>обвинуваченого</a:t>
            </a:r>
            <a:r>
              <a:rPr lang="ru-RU" dirty="0"/>
              <a:t> не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звільняти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заставу, коли суд </a:t>
            </a:r>
            <a:r>
              <a:rPr lang="ru-RU" dirty="0" err="1"/>
              <a:t>переконався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вагомі</a:t>
            </a:r>
            <a:r>
              <a:rPr lang="ru-RU" dirty="0"/>
              <a:t> </a:t>
            </a:r>
            <a:r>
              <a:rPr lang="ru-RU" dirty="0" err="1"/>
              <a:t>підстави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обвинувачений</a:t>
            </a:r>
            <a:r>
              <a:rPr lang="ru-RU" dirty="0"/>
              <a:t> </a:t>
            </a:r>
            <a:r>
              <a:rPr lang="ru-RU" dirty="0" err="1"/>
              <a:t>переховуватиметься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правосуддя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звільнення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заставу, вчинить </a:t>
            </a:r>
            <a:r>
              <a:rPr lang="ru-RU" dirty="0" err="1"/>
              <a:t>правопорушення</a:t>
            </a:r>
            <a:r>
              <a:rPr lang="ru-RU" dirty="0"/>
              <a:t> у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звільнення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тиснутиме</a:t>
            </a:r>
            <a:r>
              <a:rPr lang="ru-RU" dirty="0"/>
              <a:t> на </a:t>
            </a:r>
            <a:r>
              <a:rPr lang="ru-RU" dirty="0" err="1"/>
              <a:t>свідків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в </a:t>
            </a:r>
            <a:r>
              <a:rPr lang="ru-RU" dirty="0" err="1"/>
              <a:t>інший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перешкоджатиме</a:t>
            </a:r>
            <a:r>
              <a:rPr lang="ru-RU" dirty="0"/>
              <a:t> </a:t>
            </a:r>
            <a:r>
              <a:rPr lang="ru-RU" dirty="0" err="1"/>
              <a:t>здійсненню</a:t>
            </a:r>
            <a:r>
              <a:rPr lang="ru-RU" dirty="0"/>
              <a:t> </a:t>
            </a:r>
            <a:r>
              <a:rPr lang="ru-RU" dirty="0" err="1"/>
              <a:t>правосуддя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себе </a:t>
            </a:r>
            <a:r>
              <a:rPr lang="ru-RU" dirty="0" err="1"/>
              <a:t>чи</a:t>
            </a:r>
            <a:r>
              <a:rPr lang="ru-RU" dirty="0"/>
              <a:t> будь-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особи.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12. </a:t>
            </a:r>
            <a:r>
              <a:rPr lang="ru-RU" dirty="0" err="1"/>
              <a:t>Стаття</a:t>
            </a:r>
            <a:r>
              <a:rPr lang="ru-RU" dirty="0"/>
              <a:t> 25 Закону 1994 року про </a:t>
            </a:r>
            <a:r>
              <a:rPr lang="ru-RU" dirty="0" err="1"/>
              <a:t>кримінальне</a:t>
            </a:r>
            <a:r>
              <a:rPr lang="ru-RU" dirty="0"/>
              <a:t> </a:t>
            </a:r>
            <a:r>
              <a:rPr lang="ru-RU" dirty="0" err="1"/>
              <a:t>судочинство</a:t>
            </a:r>
            <a:r>
              <a:rPr lang="ru-RU" dirty="0"/>
              <a:t> і </a:t>
            </a:r>
            <a:r>
              <a:rPr lang="ru-RU" dirty="0" err="1"/>
              <a:t>громадський</a:t>
            </a:r>
            <a:r>
              <a:rPr lang="ru-RU" dirty="0"/>
              <a:t> порядок (Закон 1994 року), </a:t>
            </a:r>
            <a:r>
              <a:rPr lang="ru-RU" dirty="0" err="1"/>
              <a:t>що</a:t>
            </a:r>
            <a:r>
              <a:rPr lang="ru-RU" dirty="0"/>
              <a:t> набрала </a:t>
            </a:r>
            <a:r>
              <a:rPr lang="ru-RU" dirty="0" err="1"/>
              <a:t>чинності</a:t>
            </a:r>
            <a:r>
              <a:rPr lang="ru-RU" dirty="0"/>
              <a:t> 10 </a:t>
            </a:r>
            <a:r>
              <a:rPr lang="ru-RU" dirty="0" err="1"/>
              <a:t>квітня</a:t>
            </a:r>
            <a:r>
              <a:rPr lang="ru-RU" dirty="0"/>
              <a:t> 1995 року, </a:t>
            </a:r>
            <a:r>
              <a:rPr lang="ru-RU" dirty="0" err="1"/>
              <a:t>передбачає</a:t>
            </a:r>
            <a:r>
              <a:rPr lang="ru-RU" dirty="0"/>
              <a:t>: 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«1. Особу, яку в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провадженні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обвинувачено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визнано</a:t>
            </a:r>
            <a:r>
              <a:rPr lang="ru-RU" dirty="0"/>
              <a:t> винною у </a:t>
            </a:r>
            <a:r>
              <a:rPr lang="ru-RU" dirty="0" err="1"/>
              <a:t>вчиненні</a:t>
            </a:r>
            <a:r>
              <a:rPr lang="ru-RU" dirty="0"/>
              <a:t> </a:t>
            </a:r>
            <a:r>
              <a:rPr lang="ru-RU" dirty="0" err="1"/>
              <a:t>правопорушення</a:t>
            </a:r>
            <a:r>
              <a:rPr lang="ru-RU" dirty="0"/>
              <a:t>, до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стаття</a:t>
            </a:r>
            <a:r>
              <a:rPr lang="ru-RU" dirty="0"/>
              <a:t>, і за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яких</a:t>
            </a:r>
            <a:r>
              <a:rPr lang="ru-RU" dirty="0"/>
              <a:t> вона </a:t>
            </a:r>
            <a:r>
              <a:rPr lang="ru-RU" dirty="0" err="1"/>
              <a:t>стосується</a:t>
            </a:r>
            <a:r>
              <a:rPr lang="ru-RU" dirty="0"/>
              <a:t>,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звільнено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заставу в такому </a:t>
            </a:r>
            <a:r>
              <a:rPr lang="ru-RU" dirty="0" err="1"/>
              <a:t>провадженні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 2.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стаття</a:t>
            </a:r>
            <a:r>
              <a:rPr lang="ru-RU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,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зазначеної</a:t>
            </a:r>
            <a:r>
              <a:rPr lang="ru-RU" dirty="0"/>
              <a:t> у </a:t>
            </a:r>
            <a:r>
              <a:rPr lang="ru-RU" dirty="0" err="1"/>
              <a:t>пункті</a:t>
            </a:r>
            <a:r>
              <a:rPr lang="ru-RU" dirty="0"/>
              <a:t> (3) </a:t>
            </a:r>
            <a:r>
              <a:rPr lang="ru-RU" dirty="0" err="1"/>
              <a:t>нижче</a:t>
            </a:r>
            <a:r>
              <a:rPr lang="ru-RU" dirty="0"/>
              <a:t>, до таких </a:t>
            </a:r>
            <a:r>
              <a:rPr lang="ru-RU" dirty="0" err="1"/>
              <a:t>правопорушень</a:t>
            </a:r>
            <a:r>
              <a:rPr lang="ru-RU" dirty="0"/>
              <a:t> ... — </a:t>
            </a:r>
            <a:r>
              <a:rPr lang="ru-RU" dirty="0" err="1"/>
              <a:t>a</a:t>
            </a:r>
            <a:r>
              <a:rPr lang="ru-RU" dirty="0"/>
              <a:t>) </a:t>
            </a:r>
            <a:r>
              <a:rPr lang="ru-RU" dirty="0" err="1"/>
              <a:t>умисне</a:t>
            </a:r>
            <a:r>
              <a:rPr lang="ru-RU" dirty="0"/>
              <a:t> </a:t>
            </a:r>
            <a:r>
              <a:rPr lang="ru-RU" dirty="0" err="1"/>
              <a:t>вбивство</a:t>
            </a:r>
            <a:r>
              <a:rPr lang="ru-RU" dirty="0"/>
              <a:t>; </a:t>
            </a:r>
            <a:r>
              <a:rPr lang="ru-RU" dirty="0" err="1"/>
              <a:t>b</a:t>
            </a:r>
            <a:r>
              <a:rPr lang="ru-RU" dirty="0"/>
              <a:t>) </a:t>
            </a:r>
            <a:r>
              <a:rPr lang="ru-RU" dirty="0" err="1"/>
              <a:t>спроба</a:t>
            </a:r>
            <a:r>
              <a:rPr lang="ru-RU" dirty="0"/>
              <a:t> </a:t>
            </a:r>
            <a:r>
              <a:rPr lang="ru-RU" dirty="0" err="1"/>
              <a:t>вбивства</a:t>
            </a:r>
            <a:r>
              <a:rPr lang="ru-RU" dirty="0"/>
              <a:t>; </a:t>
            </a:r>
            <a:r>
              <a:rPr lang="ru-RU" dirty="0" err="1"/>
              <a:t>c</a:t>
            </a:r>
            <a:r>
              <a:rPr lang="ru-RU" dirty="0"/>
              <a:t>) </a:t>
            </a:r>
            <a:r>
              <a:rPr lang="ru-RU" dirty="0" err="1"/>
              <a:t>неумисне</a:t>
            </a:r>
            <a:r>
              <a:rPr lang="ru-RU" dirty="0"/>
              <a:t> </a:t>
            </a:r>
            <a:r>
              <a:rPr lang="ru-RU" dirty="0" err="1"/>
              <a:t>вбивство</a:t>
            </a:r>
            <a:r>
              <a:rPr lang="ru-RU" dirty="0"/>
              <a:t>; </a:t>
            </a:r>
            <a:r>
              <a:rPr lang="ru-RU" dirty="0" err="1"/>
              <a:t>d</a:t>
            </a:r>
            <a:r>
              <a:rPr lang="ru-RU" dirty="0"/>
              <a:t>) </a:t>
            </a:r>
            <a:r>
              <a:rPr lang="ru-RU" dirty="0" err="1"/>
              <a:t>зґвалтування</a:t>
            </a:r>
            <a:r>
              <a:rPr lang="ru-RU" dirty="0"/>
              <a:t>; і </a:t>
            </a:r>
            <a:r>
              <a:rPr lang="ru-RU" dirty="0" err="1"/>
              <a:t>e</a:t>
            </a:r>
            <a:r>
              <a:rPr lang="ru-RU" dirty="0"/>
              <a:t>) </a:t>
            </a:r>
            <a:r>
              <a:rPr lang="ru-RU" dirty="0" err="1"/>
              <a:t>спроба</a:t>
            </a:r>
            <a:r>
              <a:rPr lang="ru-RU" dirty="0"/>
              <a:t> </a:t>
            </a:r>
            <a:r>
              <a:rPr lang="ru-RU" dirty="0" err="1"/>
              <a:t>зґвалтування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стаття</a:t>
            </a:r>
            <a:r>
              <a:rPr lang="ru-RU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 до особи, </a:t>
            </a:r>
            <a:r>
              <a:rPr lang="ru-RU" dirty="0" err="1"/>
              <a:t>обвинуваченої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визнаної</a:t>
            </a:r>
            <a:r>
              <a:rPr lang="ru-RU" dirty="0"/>
              <a:t> винною у </a:t>
            </a:r>
            <a:r>
              <a:rPr lang="ru-RU" dirty="0" err="1"/>
              <a:t>вчиненні</a:t>
            </a:r>
            <a:r>
              <a:rPr lang="ru-RU" dirty="0"/>
              <a:t> будь-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зазначених</a:t>
            </a:r>
            <a:r>
              <a:rPr lang="ru-RU" dirty="0"/>
              <a:t> </a:t>
            </a:r>
            <a:r>
              <a:rPr lang="ru-RU" dirty="0" err="1"/>
              <a:t>правопорушень</a:t>
            </a:r>
            <a:r>
              <a:rPr lang="ru-RU" dirty="0"/>
              <a:t>,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, коли </a:t>
            </a:r>
            <a:r>
              <a:rPr lang="ru-RU" dirty="0" err="1"/>
              <a:t>раніше</a:t>
            </a:r>
            <a:r>
              <a:rPr lang="ru-RU" dirty="0"/>
              <a:t> суд у будь-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Сполученого</a:t>
            </a:r>
            <a:r>
              <a:rPr lang="ru-RU" dirty="0"/>
              <a:t> </a:t>
            </a:r>
            <a:r>
              <a:rPr lang="ru-RU" dirty="0" err="1"/>
              <a:t>Королівства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визнав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винною у </a:t>
            </a:r>
            <a:r>
              <a:rPr lang="ru-RU" dirty="0" err="1"/>
              <a:t>вчиненні</a:t>
            </a:r>
            <a:r>
              <a:rPr lang="ru-RU" dirty="0"/>
              <a:t> </a:t>
            </a:r>
            <a:r>
              <a:rPr lang="ru-RU" dirty="0" err="1"/>
              <a:t>якогось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зазначених</a:t>
            </a:r>
            <a:r>
              <a:rPr lang="ru-RU" dirty="0"/>
              <a:t> </a:t>
            </a:r>
            <a:r>
              <a:rPr lang="ru-RU" dirty="0" err="1"/>
              <a:t>правопорушень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злочинного</a:t>
            </a:r>
            <a:r>
              <a:rPr lang="ru-RU" dirty="0"/>
              <a:t> </a:t>
            </a:r>
            <a:r>
              <a:rPr lang="ru-RU" dirty="0" err="1"/>
              <a:t>вбивства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колишнього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вини у </a:t>
            </a:r>
            <a:r>
              <a:rPr lang="ru-RU" dirty="0" err="1"/>
              <a:t>вчиненні</a:t>
            </a:r>
            <a:r>
              <a:rPr lang="ru-RU" dirty="0"/>
              <a:t> </a:t>
            </a:r>
            <a:r>
              <a:rPr lang="ru-RU" dirty="0" err="1"/>
              <a:t>неумисного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зловбивства</a:t>
            </a:r>
            <a:r>
              <a:rPr lang="ru-RU" dirty="0"/>
              <a:t> — за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засуджено</a:t>
            </a:r>
            <a:r>
              <a:rPr lang="ru-RU" dirty="0"/>
              <a:t> до </a:t>
            </a:r>
            <a:r>
              <a:rPr lang="ru-RU" dirty="0" err="1"/>
              <a:t>позбавлення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, а в </a:t>
            </a:r>
            <a:r>
              <a:rPr lang="ru-RU" dirty="0" err="1"/>
              <a:t>разі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 вона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дитиною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молодою </a:t>
            </a:r>
            <a:r>
              <a:rPr lang="ru-RU" dirty="0" err="1"/>
              <a:t>людиною</a:t>
            </a:r>
            <a:r>
              <a:rPr lang="ru-RU" dirty="0"/>
              <a:t>, — до </a:t>
            </a:r>
            <a:r>
              <a:rPr lang="ru-RU" dirty="0" err="1"/>
              <a:t>тривалого</a:t>
            </a:r>
            <a:r>
              <a:rPr lang="ru-RU" dirty="0"/>
              <a:t> строку </a:t>
            </a:r>
            <a:r>
              <a:rPr lang="ru-RU" dirty="0" err="1"/>
              <a:t>позбавлення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з будь-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відповідними</a:t>
            </a:r>
            <a:r>
              <a:rPr lang="ru-RU" dirty="0"/>
              <a:t> законами…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964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04664"/>
            <a:ext cx="8712968" cy="619268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/>
              <a:t>CABALLERO </a:t>
            </a:r>
            <a:r>
              <a:rPr lang="ru-RU" b="1" dirty="0" err="1"/>
              <a:t>v</a:t>
            </a:r>
            <a:r>
              <a:rPr lang="ru-RU" b="1" dirty="0"/>
              <a:t>. THE UK </a:t>
            </a:r>
            <a:r>
              <a:rPr lang="en-US" b="1" dirty="0" smtClean="0"/>
              <a:t>(</a:t>
            </a:r>
            <a:r>
              <a:rPr lang="en-US" b="1" dirty="0" err="1" smtClean="0"/>
              <a:t>закінчення</a:t>
            </a:r>
            <a:r>
              <a:rPr lang="en-US" b="1" dirty="0" smtClean="0"/>
              <a:t>)</a:t>
            </a:r>
          </a:p>
          <a:p>
            <a:pPr marL="0" indent="0">
              <a:buNone/>
            </a:pPr>
            <a:r>
              <a:rPr lang="ru-RU" dirty="0" smtClean="0"/>
              <a:t>18</a:t>
            </a:r>
            <a:r>
              <a:rPr lang="ru-RU" dirty="0"/>
              <a:t>. </a:t>
            </a:r>
            <a:r>
              <a:rPr lang="ru-RU" dirty="0" err="1"/>
              <a:t>Заявник</a:t>
            </a:r>
            <a:r>
              <a:rPr lang="ru-RU" dirty="0"/>
              <a:t> </a:t>
            </a:r>
            <a:r>
              <a:rPr lang="ru-RU" dirty="0" err="1"/>
              <a:t>стверджував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автоматична </a:t>
            </a:r>
            <a:r>
              <a:rPr lang="ru-RU" dirty="0" err="1"/>
              <a:t>відмова</a:t>
            </a:r>
            <a:r>
              <a:rPr lang="ru-RU" dirty="0"/>
              <a:t> у </a:t>
            </a:r>
            <a:r>
              <a:rPr lang="ru-RU" dirty="0" err="1"/>
              <a:t>звільненні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заставу до початку судового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статтею</a:t>
            </a:r>
            <a:r>
              <a:rPr lang="ru-RU" dirty="0"/>
              <a:t> 25 Закону 1994 року про </a:t>
            </a:r>
            <a:r>
              <a:rPr lang="ru-RU" dirty="0" err="1"/>
              <a:t>кримінальне</a:t>
            </a:r>
            <a:r>
              <a:rPr lang="ru-RU" dirty="0"/>
              <a:t> </a:t>
            </a:r>
            <a:r>
              <a:rPr lang="ru-RU" dirty="0" err="1"/>
              <a:t>судочинство</a:t>
            </a:r>
            <a:r>
              <a:rPr lang="ru-RU" dirty="0"/>
              <a:t> і </a:t>
            </a:r>
            <a:r>
              <a:rPr lang="ru-RU" dirty="0" err="1"/>
              <a:t>громадський</a:t>
            </a:r>
            <a:r>
              <a:rPr lang="ru-RU" dirty="0"/>
              <a:t> порядок (Закон 1994 року) становила </a:t>
            </a:r>
            <a:r>
              <a:rPr lang="ru-RU" dirty="0" err="1"/>
              <a:t>порушення</a:t>
            </a:r>
            <a:r>
              <a:rPr lang="ru-RU" dirty="0"/>
              <a:t> пункту 3 </a:t>
            </a:r>
            <a:r>
              <a:rPr lang="ru-RU" dirty="0" err="1"/>
              <a:t>статті</a:t>
            </a:r>
            <a:r>
              <a:rPr lang="ru-RU" dirty="0"/>
              <a:t> 5 </a:t>
            </a:r>
            <a:r>
              <a:rPr lang="ru-RU" dirty="0" err="1"/>
              <a:t>Конвенції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скаржився</a:t>
            </a:r>
            <a:r>
              <a:rPr lang="ru-RU" dirty="0"/>
              <a:t> на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засобу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права на </a:t>
            </a:r>
            <a:r>
              <a:rPr lang="ru-RU" dirty="0" err="1"/>
              <a:t>відшкодування</a:t>
            </a:r>
            <a:r>
              <a:rPr lang="ru-RU" dirty="0"/>
              <a:t>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, </a:t>
            </a:r>
            <a:r>
              <a:rPr lang="ru-RU" dirty="0" err="1"/>
              <a:t>передбаченого</a:t>
            </a:r>
            <a:r>
              <a:rPr lang="ru-RU" dirty="0"/>
              <a:t> пунктом 5 </a:t>
            </a:r>
            <a:r>
              <a:rPr lang="ru-RU" dirty="0" err="1"/>
              <a:t>статті</a:t>
            </a:r>
            <a:r>
              <a:rPr lang="ru-RU" dirty="0"/>
              <a:t> 5 </a:t>
            </a:r>
            <a:r>
              <a:rPr lang="ru-RU" dirty="0" err="1"/>
              <a:t>Конвенції</a:t>
            </a:r>
            <a:r>
              <a:rPr lang="ru-RU" dirty="0"/>
              <a:t>. ..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20.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Комісії</a:t>
            </a:r>
            <a:r>
              <a:rPr lang="ru-RU" dirty="0"/>
              <a:t> </a:t>
            </a:r>
            <a:r>
              <a:rPr lang="ru-RU" dirty="0" err="1"/>
              <a:t>висловила</a:t>
            </a:r>
            <a:r>
              <a:rPr lang="ru-RU" dirty="0"/>
              <a:t> думку, </a:t>
            </a:r>
            <a:r>
              <a:rPr lang="ru-RU" dirty="0" err="1"/>
              <a:t>що</a:t>
            </a:r>
            <a:r>
              <a:rPr lang="ru-RU" dirty="0"/>
              <a:t> мало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пунктів</a:t>
            </a:r>
            <a:r>
              <a:rPr lang="ru-RU" dirty="0"/>
              <a:t> 3 і 5 </a:t>
            </a:r>
            <a:r>
              <a:rPr lang="ru-RU" dirty="0" err="1"/>
              <a:t>статті</a:t>
            </a:r>
            <a:r>
              <a:rPr lang="ru-RU" dirty="0"/>
              <a:t> 5 </a:t>
            </a:r>
            <a:r>
              <a:rPr lang="ru-RU" dirty="0" err="1"/>
              <a:t>Конвенції</a:t>
            </a:r>
            <a:r>
              <a:rPr lang="ru-RU" dirty="0"/>
              <a:t>. У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меморандумі</a:t>
            </a:r>
            <a:r>
              <a:rPr lang="ru-RU" dirty="0"/>
              <a:t>, </a:t>
            </a:r>
            <a:r>
              <a:rPr lang="ru-RU" dirty="0" err="1"/>
              <a:t>поданому</a:t>
            </a:r>
            <a:r>
              <a:rPr lang="ru-RU" dirty="0"/>
              <a:t> до Суду, Уряд </a:t>
            </a:r>
            <a:r>
              <a:rPr lang="ru-RU" dirty="0" err="1"/>
              <a:t>визнав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допущено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зазначених</a:t>
            </a:r>
            <a:r>
              <a:rPr lang="ru-RU" dirty="0"/>
              <a:t> </a:t>
            </a:r>
            <a:r>
              <a:rPr lang="ru-RU" dirty="0" err="1"/>
              <a:t>положень</a:t>
            </a:r>
            <a:r>
              <a:rPr lang="ru-RU" dirty="0"/>
              <a:t>. </a:t>
            </a:r>
            <a:endParaRPr lang="en-US" dirty="0"/>
          </a:p>
          <a:p>
            <a:pPr marL="0" indent="0">
              <a:buNone/>
            </a:pPr>
            <a:r>
              <a:rPr lang="uk-UA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НА ЦИХ ПІДСТАВАХ СУД ОДНОГОЛОСНО 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1. </a:t>
            </a:r>
            <a:r>
              <a:rPr lang="ru-RU" dirty="0" err="1"/>
              <a:t>Приймає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Уряду,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допущено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пунктів</a:t>
            </a:r>
            <a:r>
              <a:rPr lang="ru-RU" dirty="0"/>
              <a:t> 3 і 5 </a:t>
            </a:r>
            <a:r>
              <a:rPr lang="ru-RU" dirty="0" err="1"/>
              <a:t>статті</a:t>
            </a:r>
            <a:r>
              <a:rPr lang="ru-RU" dirty="0"/>
              <a:t> 5 </a:t>
            </a:r>
            <a:r>
              <a:rPr lang="ru-RU" dirty="0" err="1"/>
              <a:t>Конвенції</a:t>
            </a:r>
            <a:r>
              <a:rPr lang="ru-RU" dirty="0"/>
              <a:t>. 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(CABALLERO </a:t>
            </a:r>
            <a:r>
              <a:rPr lang="ru-RU" dirty="0" err="1"/>
              <a:t>v</a:t>
            </a:r>
            <a:r>
              <a:rPr lang="ru-RU" dirty="0"/>
              <a:t>. THE UK)</a:t>
            </a:r>
            <a:r>
              <a:rPr lang="uk-UA" dirty="0"/>
              <a:t>…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1516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B050"/>
                </a:solidFill>
              </a:rPr>
              <a:t>Вступні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питання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63" y="399206"/>
            <a:ext cx="8640960" cy="5832648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</a:pPr>
            <a:endParaRPr lang="uk-UA" sz="2500" dirty="0" smtClean="0">
              <a:solidFill>
                <a:srgbClr val="0070C0"/>
              </a:solidFill>
            </a:endParaRPr>
          </a:p>
          <a:p>
            <a:pPr marL="0">
              <a:spcBef>
                <a:spcPts val="0"/>
              </a:spcBef>
            </a:pPr>
            <a:endParaRPr lang="uk-UA" sz="2500" dirty="0">
              <a:solidFill>
                <a:srgbClr val="0070C0"/>
              </a:solidFill>
            </a:endParaRPr>
          </a:p>
          <a:p>
            <a:pPr marL="0">
              <a:spcBef>
                <a:spcPts val="0"/>
              </a:spcBef>
            </a:pPr>
            <a:r>
              <a:rPr lang="en-US" sz="2500" dirty="0" err="1" smtClean="0">
                <a:solidFill>
                  <a:srgbClr val="0070C0"/>
                </a:solidFill>
              </a:rPr>
              <a:t>Чи</a:t>
            </a:r>
            <a:r>
              <a:rPr lang="en-US" sz="2500" dirty="0" smtClean="0">
                <a:solidFill>
                  <a:srgbClr val="0070C0"/>
                </a:solidFill>
              </a:rPr>
              <a:t> </a:t>
            </a:r>
            <a:r>
              <a:rPr lang="en-US" sz="2500" dirty="0" err="1" smtClean="0">
                <a:solidFill>
                  <a:srgbClr val="0070C0"/>
                </a:solidFill>
              </a:rPr>
              <a:t>повинна</a:t>
            </a:r>
            <a:r>
              <a:rPr lang="en-US" sz="2500" dirty="0" smtClean="0">
                <a:solidFill>
                  <a:srgbClr val="0070C0"/>
                </a:solidFill>
              </a:rPr>
              <a:t> </a:t>
            </a:r>
            <a:r>
              <a:rPr lang="en-US" sz="2500" dirty="0" err="1" smtClean="0">
                <a:solidFill>
                  <a:srgbClr val="0070C0"/>
                </a:solidFill>
              </a:rPr>
              <a:t>широко</a:t>
            </a:r>
            <a:r>
              <a:rPr lang="en-US" sz="2500" dirty="0" smtClean="0">
                <a:solidFill>
                  <a:srgbClr val="0070C0"/>
                </a:solidFill>
              </a:rPr>
              <a:t> </a:t>
            </a:r>
            <a:r>
              <a:rPr lang="en-US" sz="2500" dirty="0" err="1" smtClean="0">
                <a:solidFill>
                  <a:srgbClr val="0070C0"/>
                </a:solidFill>
              </a:rPr>
              <a:t>застосовуватись</a:t>
            </a:r>
            <a:r>
              <a:rPr lang="en-US" sz="2500" dirty="0" smtClean="0">
                <a:solidFill>
                  <a:srgbClr val="0070C0"/>
                </a:solidFill>
              </a:rPr>
              <a:t> </a:t>
            </a:r>
            <a:r>
              <a:rPr lang="en-US" sz="2500" dirty="0" err="1" smtClean="0">
                <a:solidFill>
                  <a:srgbClr val="0070C0"/>
                </a:solidFill>
              </a:rPr>
              <a:t>застава</a:t>
            </a:r>
            <a:r>
              <a:rPr lang="en-US" sz="2500" dirty="0" smtClean="0">
                <a:solidFill>
                  <a:srgbClr val="0070C0"/>
                </a:solidFill>
              </a:rPr>
              <a:t>, і </a:t>
            </a:r>
            <a:r>
              <a:rPr lang="en-US" sz="2500" dirty="0" err="1" smtClean="0">
                <a:solidFill>
                  <a:srgbClr val="0070C0"/>
                </a:solidFill>
              </a:rPr>
              <a:t>чому</a:t>
            </a:r>
            <a:r>
              <a:rPr lang="en-US" sz="2500" dirty="0" smtClean="0">
                <a:solidFill>
                  <a:srgbClr val="0070C0"/>
                </a:solidFill>
              </a:rPr>
              <a:t>?</a:t>
            </a:r>
          </a:p>
          <a:p>
            <a:pPr marL="0">
              <a:spcBef>
                <a:spcPts val="0"/>
              </a:spcBef>
            </a:pPr>
            <a:r>
              <a:rPr lang="en-US" sz="2500" dirty="0" err="1" smtClean="0">
                <a:solidFill>
                  <a:srgbClr val="00B050"/>
                </a:solidFill>
              </a:rPr>
              <a:t>Якими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мають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бути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випадки</a:t>
            </a:r>
            <a:r>
              <a:rPr lang="en-US" sz="2500" dirty="0" smtClean="0">
                <a:solidFill>
                  <a:srgbClr val="00B050"/>
                </a:solidFill>
              </a:rPr>
              <a:t>, </a:t>
            </a:r>
            <a:r>
              <a:rPr lang="en-US" sz="2500" dirty="0" err="1" smtClean="0">
                <a:solidFill>
                  <a:srgbClr val="00B050"/>
                </a:solidFill>
              </a:rPr>
              <a:t>коли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застава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не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допускається</a:t>
            </a:r>
            <a:r>
              <a:rPr lang="en-US" sz="2500" dirty="0" smtClean="0">
                <a:solidFill>
                  <a:srgbClr val="00B050"/>
                </a:solidFill>
              </a:rPr>
              <a:t>?</a:t>
            </a:r>
          </a:p>
          <a:p>
            <a:pPr marL="0">
              <a:spcBef>
                <a:spcPts val="0"/>
              </a:spcBef>
            </a:pPr>
            <a:r>
              <a:rPr lang="en-US" sz="2500" dirty="0" err="1" smtClean="0">
                <a:solidFill>
                  <a:srgbClr val="0070C0"/>
                </a:solidFill>
              </a:rPr>
              <a:t>Чи</a:t>
            </a:r>
            <a:r>
              <a:rPr lang="en-US" sz="2500" dirty="0" smtClean="0">
                <a:solidFill>
                  <a:srgbClr val="0070C0"/>
                </a:solidFill>
              </a:rPr>
              <a:t> </a:t>
            </a:r>
            <a:r>
              <a:rPr lang="en-US" sz="2500" dirty="0" err="1" smtClean="0">
                <a:solidFill>
                  <a:srgbClr val="0070C0"/>
                </a:solidFill>
              </a:rPr>
              <a:t>повинен</a:t>
            </a:r>
            <a:r>
              <a:rPr lang="en-US" sz="2500" dirty="0" smtClean="0">
                <a:solidFill>
                  <a:srgbClr val="0070C0"/>
                </a:solidFill>
              </a:rPr>
              <a:t> </a:t>
            </a:r>
            <a:r>
              <a:rPr lang="en-US" sz="2500" dirty="0" err="1" smtClean="0">
                <a:solidFill>
                  <a:srgbClr val="0070C0"/>
                </a:solidFill>
              </a:rPr>
              <a:t>суд</a:t>
            </a:r>
            <a:r>
              <a:rPr lang="en-US" sz="2500" dirty="0" smtClean="0">
                <a:solidFill>
                  <a:srgbClr val="0070C0"/>
                </a:solidFill>
              </a:rPr>
              <a:t> </a:t>
            </a:r>
            <a:r>
              <a:rPr lang="en-US" sz="2500" dirty="0" err="1" smtClean="0">
                <a:solidFill>
                  <a:srgbClr val="0070C0"/>
                </a:solidFill>
              </a:rPr>
              <a:t>звільняти</a:t>
            </a:r>
            <a:r>
              <a:rPr lang="en-US" sz="2500" dirty="0" smtClean="0">
                <a:solidFill>
                  <a:srgbClr val="0070C0"/>
                </a:solidFill>
              </a:rPr>
              <a:t> </a:t>
            </a:r>
            <a:r>
              <a:rPr lang="en-US" sz="2500" dirty="0" err="1" smtClean="0">
                <a:solidFill>
                  <a:srgbClr val="0070C0"/>
                </a:solidFill>
              </a:rPr>
              <a:t>обвинуваченого</a:t>
            </a:r>
            <a:r>
              <a:rPr lang="en-US" sz="2500" dirty="0" smtClean="0">
                <a:solidFill>
                  <a:srgbClr val="0070C0"/>
                </a:solidFill>
              </a:rPr>
              <a:t>, </a:t>
            </a:r>
            <a:r>
              <a:rPr lang="en-US" sz="2500" dirty="0" err="1" smtClean="0">
                <a:solidFill>
                  <a:srgbClr val="0070C0"/>
                </a:solidFill>
              </a:rPr>
              <a:t>якщо</a:t>
            </a:r>
            <a:r>
              <a:rPr lang="en-US" sz="2500" dirty="0" smtClean="0">
                <a:solidFill>
                  <a:srgbClr val="0070C0"/>
                </a:solidFill>
              </a:rPr>
              <a:t> </a:t>
            </a:r>
            <a:r>
              <a:rPr lang="en-US" sz="2500" dirty="0" err="1" smtClean="0">
                <a:solidFill>
                  <a:srgbClr val="0070C0"/>
                </a:solidFill>
              </a:rPr>
              <a:t>строки</a:t>
            </a:r>
            <a:r>
              <a:rPr lang="en-US" sz="2500" dirty="0" smtClean="0">
                <a:solidFill>
                  <a:srgbClr val="0070C0"/>
                </a:solidFill>
              </a:rPr>
              <a:t> </a:t>
            </a:r>
            <a:r>
              <a:rPr lang="en-US" sz="2500" dirty="0" err="1" smtClean="0">
                <a:solidFill>
                  <a:srgbClr val="0070C0"/>
                </a:solidFill>
              </a:rPr>
              <a:t>розслідування</a:t>
            </a:r>
            <a:r>
              <a:rPr lang="en-US" sz="2500" dirty="0" smtClean="0">
                <a:solidFill>
                  <a:srgbClr val="0070C0"/>
                </a:solidFill>
              </a:rPr>
              <a:t> </a:t>
            </a:r>
            <a:r>
              <a:rPr lang="en-US" sz="2500" dirty="0" err="1" smtClean="0">
                <a:solidFill>
                  <a:srgbClr val="0070C0"/>
                </a:solidFill>
              </a:rPr>
              <a:t>затягуються</a:t>
            </a:r>
            <a:r>
              <a:rPr lang="en-US" sz="2500" dirty="0" smtClean="0">
                <a:solidFill>
                  <a:srgbClr val="0070C0"/>
                </a:solidFill>
              </a:rPr>
              <a:t> </a:t>
            </a:r>
            <a:r>
              <a:rPr lang="en-US" sz="2500" dirty="0" err="1" smtClean="0">
                <a:solidFill>
                  <a:srgbClr val="0070C0"/>
                </a:solidFill>
              </a:rPr>
              <a:t>стороною</a:t>
            </a:r>
            <a:r>
              <a:rPr lang="en-US" sz="2500" dirty="0" smtClean="0">
                <a:solidFill>
                  <a:srgbClr val="0070C0"/>
                </a:solidFill>
              </a:rPr>
              <a:t> </a:t>
            </a:r>
            <a:r>
              <a:rPr lang="en-US" sz="2500" dirty="0" err="1" smtClean="0">
                <a:solidFill>
                  <a:srgbClr val="0070C0"/>
                </a:solidFill>
              </a:rPr>
              <a:t>обвинувачення</a:t>
            </a:r>
            <a:r>
              <a:rPr lang="en-US" sz="2500" dirty="0" smtClean="0">
                <a:solidFill>
                  <a:srgbClr val="0070C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8021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26469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83.  On the other hand, the Court observes that under Article 5 § 3 </a:t>
            </a:r>
            <a:r>
              <a:rPr lang="en-US" dirty="0">
                <a:solidFill>
                  <a:srgbClr val="00B050"/>
                </a:solidFill>
              </a:rPr>
              <a:t>the authorities, when deciding whether a person should be released or detained, are obliged to consider alternative measures of ensuring his appearance at trial</a:t>
            </a:r>
            <a:r>
              <a:rPr lang="en-US" dirty="0"/>
              <a:t>. Indeed, that Article lays down not only the right to “trial within a reasonable time or release pending trial” but also provides that “release may be conditioned by guarantees to appear for trial” (see, </a:t>
            </a:r>
            <a:r>
              <a:rPr lang="en-US" i="1" dirty="0"/>
              <a:t>mutatis mutandis</a:t>
            </a:r>
            <a:r>
              <a:rPr lang="en-US" dirty="0"/>
              <a:t>, the </a:t>
            </a:r>
            <a:r>
              <a:rPr lang="en-US" dirty="0" err="1"/>
              <a:t>Neumeister</a:t>
            </a:r>
            <a:r>
              <a:rPr lang="en-US" dirty="0"/>
              <a:t> v. Austria judgment of 27 June 1968, Series A no. 8, p. 3, § 3).</a:t>
            </a:r>
          </a:p>
          <a:p>
            <a:pPr marL="0" indent="0">
              <a:buNone/>
            </a:pPr>
            <a:r>
              <a:rPr lang="en-US" dirty="0"/>
              <a:t>That provision does not give the judicial authorities a choice between either bringing the accused to trial within a reasonable time or granting him provisional release – even subject to guarantees. Until conviction he must be presumed innocent, and the purpose of Article 5 § 3 is essentially to require his provisional release once his continuing detention ceases to be reasonable (see the </a:t>
            </a:r>
            <a:r>
              <a:rPr lang="en-US" dirty="0" err="1"/>
              <a:t>Neumeister</a:t>
            </a:r>
            <a:r>
              <a:rPr lang="en-US" dirty="0"/>
              <a:t> judgment cited above, § 4).</a:t>
            </a:r>
          </a:p>
          <a:p>
            <a:pPr marL="0" indent="0" algn="r">
              <a:buNone/>
            </a:pPr>
            <a:r>
              <a:rPr lang="ru-RU" b="1" dirty="0"/>
              <a:t>CASE OF JABŁOŃSKI </a:t>
            </a:r>
            <a:r>
              <a:rPr lang="ru-RU" b="1" dirty="0" err="1"/>
              <a:t>v</a:t>
            </a:r>
            <a:r>
              <a:rPr lang="ru-RU" b="1" dirty="0"/>
              <a:t>. POLAND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912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33670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140. Наличие обоснованного подозрения в том, что задержанное лицо совершило преступление, является обязательным условием (условием </a:t>
            </a:r>
            <a:r>
              <a:rPr lang="ru-RU" dirty="0" err="1"/>
              <a:t>sine</a:t>
            </a:r>
            <a:r>
              <a:rPr lang="ru-RU" dirty="0"/>
              <a:t> </a:t>
            </a:r>
            <a:r>
              <a:rPr lang="ru-RU" dirty="0" err="1"/>
              <a:t>qua</a:t>
            </a:r>
            <a:r>
              <a:rPr lang="ru-RU" dirty="0"/>
              <a:t> </a:t>
            </a:r>
            <a:r>
              <a:rPr lang="ru-RU" dirty="0" err="1"/>
              <a:t>non</a:t>
            </a:r>
            <a:r>
              <a:rPr lang="ru-RU" dirty="0"/>
              <a:t>* (* </a:t>
            </a:r>
            <a:r>
              <a:rPr lang="ru-RU" dirty="0" err="1"/>
              <a:t>Sine</a:t>
            </a:r>
            <a:r>
              <a:rPr lang="ru-RU" dirty="0"/>
              <a:t> </a:t>
            </a:r>
            <a:r>
              <a:rPr lang="ru-RU" dirty="0" err="1"/>
              <a:t>qua</a:t>
            </a:r>
            <a:r>
              <a:rPr lang="ru-RU" dirty="0"/>
              <a:t> </a:t>
            </a:r>
            <a:r>
              <a:rPr lang="ru-RU" dirty="0" err="1"/>
              <a:t>non</a:t>
            </a:r>
            <a:r>
              <a:rPr lang="ru-RU" dirty="0"/>
              <a:t> (лат.) - то, без чего нельзя обойтись, необходимое условие (прим. переводчика).)) для законности продления срока содержания его под стражей, а после истечения определенного срока и оно перестает быть достаточным. В таких случаях Европейский Суд должен установить, оправдывали ли иные условия, на которые ссылались судебные власти, продление срока содержания лица под стражей. Если такие основания являлись "относящимися к делу" и "достаточными", Европейский Суд должен также убедиться, что компетентные органы власти проявили "особое усердие" при проведении судебного разбирательства (см. </a:t>
            </a:r>
            <a:r>
              <a:rPr lang="ru-RU" dirty="0" err="1"/>
              <a:t>упоминавшееся</a:t>
            </a:r>
            <a:r>
              <a:rPr lang="ru-RU" dirty="0"/>
              <a:t> выше Постановление Большой Палаты по делу "</a:t>
            </a:r>
            <a:r>
              <a:rPr lang="ru-RU" dirty="0" err="1"/>
              <a:t>Лабита</a:t>
            </a:r>
            <a:r>
              <a:rPr lang="ru-RU" dirty="0"/>
              <a:t> против Италии", §§ 152 и 153). </a:t>
            </a:r>
            <a:r>
              <a:rPr lang="ru-RU" dirty="0">
                <a:solidFill>
                  <a:srgbClr val="00B050"/>
                </a:solidFill>
              </a:rPr>
              <a:t>Принимая решение об оставлении лица под стражей или освобождении его из-под стражи, власти обязаны в соответствии с </a:t>
            </a:r>
            <a:r>
              <a:rPr lang="ru-RU" dirty="0">
                <a:solidFill>
                  <a:srgbClr val="00B050"/>
                </a:solidFill>
                <a:hlinkClick r:id="rId2"/>
              </a:rPr>
              <a:t>пунктом 3 статьи 5</a:t>
            </a:r>
            <a:r>
              <a:rPr lang="ru-RU" dirty="0">
                <a:solidFill>
                  <a:srgbClr val="00B050"/>
                </a:solidFill>
              </a:rPr>
              <a:t> Конвенции рассмотреть альтернативные способы обеспечения его или ее явки в суд</a:t>
            </a:r>
            <a:r>
              <a:rPr lang="ru-RU" dirty="0"/>
              <a:t> (см. Постановление Европейского Суда от 21 декабря 2000 г. по делу "</a:t>
            </a:r>
            <a:r>
              <a:rPr lang="ru-RU" dirty="0" err="1"/>
              <a:t>Яблоньский</a:t>
            </a:r>
            <a:r>
              <a:rPr lang="ru-RU" dirty="0"/>
              <a:t> против Польши" (</a:t>
            </a:r>
            <a:r>
              <a:rPr lang="ru-RU" dirty="0" err="1"/>
              <a:t>Jablonski</a:t>
            </a:r>
            <a:r>
              <a:rPr lang="ru-RU" dirty="0"/>
              <a:t> </a:t>
            </a:r>
            <a:r>
              <a:rPr lang="ru-RU" dirty="0" err="1"/>
              <a:t>v</a:t>
            </a:r>
            <a:r>
              <a:rPr lang="ru-RU" dirty="0"/>
              <a:t>. </a:t>
            </a:r>
            <a:r>
              <a:rPr lang="ru-RU" dirty="0" err="1"/>
              <a:t>Poland</a:t>
            </a:r>
            <a:r>
              <a:rPr lang="ru-RU" dirty="0"/>
              <a:t>), жалоба </a:t>
            </a:r>
            <a:r>
              <a:rPr lang="ru-RU" dirty="0" err="1"/>
              <a:t>N</a:t>
            </a:r>
            <a:r>
              <a:rPr lang="ru-RU" dirty="0"/>
              <a:t> 33492/96, § 83).</a:t>
            </a:r>
            <a:endParaRPr lang="en-US" dirty="0"/>
          </a:p>
          <a:p>
            <a:pPr marL="0" indent="0">
              <a:buNone/>
            </a:pPr>
            <a:r>
              <a:rPr lang="ru-RU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b="1" dirty="0"/>
              <a:t>Дело </a:t>
            </a:r>
            <a:r>
              <a:rPr lang="ru-RU" b="1" dirty="0" err="1"/>
              <a:t>Идалов</a:t>
            </a:r>
            <a:r>
              <a:rPr lang="ru-RU" b="1" dirty="0"/>
              <a:t> (</a:t>
            </a:r>
            <a:r>
              <a:rPr lang="ru-RU" b="1" dirty="0" err="1"/>
              <a:t>Idalov</a:t>
            </a:r>
            <a:r>
              <a:rPr lang="ru-RU" b="1" dirty="0"/>
              <a:t>) против Российской Федерации</a:t>
            </a:r>
            <a:r>
              <a:rPr lang="uk-UA" b="1" dirty="0"/>
              <a:t> (</a:t>
            </a:r>
            <a:r>
              <a:rPr lang="ru-RU" b="1" dirty="0"/>
              <a:t>Большая палата)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3239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solidFill>
                  <a:srgbClr val="7030A0"/>
                </a:solidFill>
              </a:rPr>
              <a:t>Три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різні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підстави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для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судового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контролю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9046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Я</a:t>
            </a:r>
            <a:r>
              <a:rPr lang="en-US" dirty="0" err="1" smtClean="0"/>
              <a:t>к</a:t>
            </a:r>
            <a:r>
              <a:rPr lang="en-US" dirty="0" smtClean="0"/>
              <a:t> </a:t>
            </a:r>
            <a:r>
              <a:rPr lang="en-US" dirty="0" err="1" smtClean="0"/>
              <a:t>видно</a:t>
            </a:r>
            <a:r>
              <a:rPr lang="en-US" dirty="0" smtClean="0"/>
              <a:t> </a:t>
            </a:r>
            <a:r>
              <a:rPr lang="en-US" dirty="0" err="1" smtClean="0"/>
              <a:t>з</a:t>
            </a:r>
            <a:r>
              <a:rPr lang="en-US" dirty="0" smtClean="0"/>
              <a:t> </a:t>
            </a:r>
            <a:r>
              <a:rPr lang="en-US" dirty="0" err="1" smtClean="0"/>
              <a:t>розглянутого</a:t>
            </a:r>
            <a:r>
              <a:rPr lang="en-US" dirty="0" smtClean="0"/>
              <a:t> </a:t>
            </a:r>
            <a:r>
              <a:rPr lang="en-US" dirty="0" err="1" smtClean="0"/>
              <a:t>вище</a:t>
            </a:r>
            <a:r>
              <a:rPr lang="en-US" dirty="0" smtClean="0"/>
              <a:t>, </a:t>
            </a:r>
            <a:r>
              <a:rPr lang="en-US" dirty="0" err="1" smtClean="0"/>
              <a:t>є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50"/>
                </a:solidFill>
              </a:rPr>
              <a:t>три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різні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підстави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для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судового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контролю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 err="1" smtClean="0"/>
              <a:t>правомірність</a:t>
            </a:r>
            <a:r>
              <a:rPr lang="en-US" dirty="0" smtClean="0"/>
              <a:t> </a:t>
            </a:r>
            <a:r>
              <a:rPr lang="en-US" dirty="0" err="1" smtClean="0"/>
              <a:t>затримання</a:t>
            </a:r>
            <a:r>
              <a:rPr lang="en-US" dirty="0" smtClean="0"/>
              <a:t> (</a:t>
            </a:r>
            <a:r>
              <a:rPr lang="en-US" dirty="0" err="1" smtClean="0"/>
              <a:t>п</a:t>
            </a:r>
            <a:r>
              <a:rPr lang="en-US" dirty="0" smtClean="0"/>
              <a:t>. 1 </a:t>
            </a:r>
            <a:r>
              <a:rPr lang="en-US" dirty="0" err="1" smtClean="0"/>
              <a:t>ст</a:t>
            </a:r>
            <a:r>
              <a:rPr lang="en-US" dirty="0" smtClean="0"/>
              <a:t>. 5), </a:t>
            </a:r>
          </a:p>
          <a:p>
            <a:r>
              <a:rPr lang="en-US" dirty="0" err="1" smtClean="0"/>
              <a:t>правомірність</a:t>
            </a:r>
            <a:r>
              <a:rPr lang="en-US" dirty="0" smtClean="0"/>
              <a:t> </a:t>
            </a:r>
            <a:r>
              <a:rPr lang="en-US" dirty="0" err="1" smtClean="0"/>
              <a:t>обрання</a:t>
            </a:r>
            <a:r>
              <a:rPr lang="en-US" dirty="0" smtClean="0"/>
              <a:t> </a:t>
            </a:r>
            <a:r>
              <a:rPr lang="en-US" dirty="0" err="1" smtClean="0"/>
              <a:t>запобіжного</a:t>
            </a:r>
            <a:r>
              <a:rPr lang="en-US" dirty="0" smtClean="0"/>
              <a:t> </a:t>
            </a:r>
            <a:r>
              <a:rPr lang="en-US" dirty="0" err="1" smtClean="0"/>
              <a:t>заходу</a:t>
            </a:r>
            <a:r>
              <a:rPr lang="en-US" dirty="0" smtClean="0"/>
              <a:t> </a:t>
            </a:r>
            <a:r>
              <a:rPr lang="en-US" dirty="0" err="1" smtClean="0"/>
              <a:t>у</a:t>
            </a:r>
            <a:r>
              <a:rPr lang="en-US" dirty="0" smtClean="0"/>
              <a:t> </a:t>
            </a:r>
            <a:r>
              <a:rPr lang="en-US" dirty="0" err="1" smtClean="0"/>
              <a:t>вигляді</a:t>
            </a:r>
            <a:r>
              <a:rPr lang="en-US" dirty="0" smtClean="0"/>
              <a:t> </a:t>
            </a:r>
            <a:r>
              <a:rPr lang="en-US" dirty="0" err="1" smtClean="0"/>
              <a:t>тримання</a:t>
            </a:r>
            <a:r>
              <a:rPr lang="en-US" dirty="0" smtClean="0"/>
              <a:t> </a:t>
            </a:r>
            <a:r>
              <a:rPr lang="en-US" dirty="0" err="1" smtClean="0"/>
              <a:t>під</a:t>
            </a:r>
            <a:r>
              <a:rPr lang="en-US" dirty="0" smtClean="0"/>
              <a:t> </a:t>
            </a:r>
            <a:r>
              <a:rPr lang="en-US" dirty="0" err="1" smtClean="0"/>
              <a:t>вартою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п</a:t>
            </a:r>
            <a:r>
              <a:rPr lang="en-US" dirty="0"/>
              <a:t>. </a:t>
            </a:r>
            <a:r>
              <a:rPr lang="en-US" dirty="0" smtClean="0"/>
              <a:t>3 </a:t>
            </a:r>
            <a:r>
              <a:rPr lang="en-US" dirty="0" err="1"/>
              <a:t>ст</a:t>
            </a:r>
            <a:r>
              <a:rPr lang="en-US" dirty="0"/>
              <a:t>. 5)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правомірність</a:t>
            </a:r>
            <a:r>
              <a:rPr lang="en-US" dirty="0" smtClean="0"/>
              <a:t> </a:t>
            </a:r>
            <a:r>
              <a:rPr lang="en-US" dirty="0" err="1" smtClean="0"/>
              <a:t>тримання</a:t>
            </a:r>
            <a:r>
              <a:rPr lang="en-US" dirty="0" smtClean="0"/>
              <a:t> </a:t>
            </a:r>
            <a:r>
              <a:rPr lang="en-US" dirty="0" err="1" smtClean="0"/>
              <a:t>під</a:t>
            </a:r>
            <a:r>
              <a:rPr lang="en-US" dirty="0" smtClean="0"/>
              <a:t> </a:t>
            </a:r>
            <a:r>
              <a:rPr lang="en-US" dirty="0" err="1" smtClean="0"/>
              <a:t>вартою</a:t>
            </a:r>
            <a:r>
              <a:rPr lang="en-US" dirty="0" smtClean="0"/>
              <a:t> (</a:t>
            </a:r>
            <a:r>
              <a:rPr lang="en-US" dirty="0" err="1" smtClean="0"/>
              <a:t>продовження</a:t>
            </a:r>
            <a:r>
              <a:rPr lang="en-US" dirty="0" smtClean="0"/>
              <a:t> </a:t>
            </a:r>
            <a:r>
              <a:rPr lang="en-US" dirty="0" err="1" smtClean="0"/>
              <a:t>тримання</a:t>
            </a:r>
            <a:r>
              <a:rPr lang="en-US" dirty="0" smtClean="0"/>
              <a:t> </a:t>
            </a:r>
            <a:r>
              <a:rPr lang="en-US" dirty="0" err="1" smtClean="0"/>
              <a:t>під</a:t>
            </a:r>
            <a:r>
              <a:rPr lang="en-US" dirty="0" smtClean="0"/>
              <a:t> </a:t>
            </a:r>
            <a:r>
              <a:rPr lang="en-US" dirty="0" err="1" smtClean="0"/>
              <a:t>вартою</a:t>
            </a:r>
            <a:r>
              <a:rPr lang="en-US" dirty="0" smtClean="0"/>
              <a:t>) </a:t>
            </a:r>
            <a:r>
              <a:rPr lang="en-US" dirty="0"/>
              <a:t>(</a:t>
            </a:r>
            <a:r>
              <a:rPr lang="en-US" dirty="0" err="1"/>
              <a:t>п</a:t>
            </a:r>
            <a:r>
              <a:rPr lang="en-US" dirty="0"/>
              <a:t>. </a:t>
            </a:r>
            <a:r>
              <a:rPr lang="en-US" dirty="0" smtClean="0"/>
              <a:t>4 </a:t>
            </a:r>
            <a:r>
              <a:rPr lang="en-US" dirty="0" err="1"/>
              <a:t>ст</a:t>
            </a:r>
            <a:r>
              <a:rPr lang="en-US" dirty="0"/>
              <a:t>. </a:t>
            </a:r>
            <a:r>
              <a:rPr lang="en-US" dirty="0" smtClean="0"/>
              <a:t>5, </a:t>
            </a:r>
            <a:r>
              <a:rPr lang="en-US" dirty="0" err="1" smtClean="0"/>
              <a:t>але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цим</a:t>
            </a:r>
            <a:r>
              <a:rPr lang="en-US" dirty="0" smtClean="0"/>
              <a:t> </a:t>
            </a:r>
            <a:r>
              <a:rPr lang="en-US" dirty="0" err="1" smtClean="0"/>
              <a:t>пунктом</a:t>
            </a:r>
            <a:r>
              <a:rPr lang="en-US" dirty="0" smtClean="0"/>
              <a:t> </a:t>
            </a:r>
            <a:r>
              <a:rPr lang="en-US" dirty="0" err="1" smtClean="0"/>
              <a:t>також</a:t>
            </a:r>
            <a:r>
              <a:rPr lang="en-US" dirty="0" smtClean="0"/>
              <a:t> </a:t>
            </a:r>
            <a:r>
              <a:rPr lang="en-US" dirty="0" err="1" smtClean="0"/>
              <a:t>мають</a:t>
            </a:r>
            <a:r>
              <a:rPr lang="en-US" dirty="0" smtClean="0"/>
              <a:t> </a:t>
            </a:r>
            <a:r>
              <a:rPr lang="en-US" dirty="0" err="1" smtClean="0"/>
              <a:t>перевірятися</a:t>
            </a:r>
            <a:r>
              <a:rPr lang="en-US" dirty="0" smtClean="0"/>
              <a:t> </a:t>
            </a:r>
            <a:r>
              <a:rPr lang="en-US" dirty="0" err="1" smtClean="0"/>
              <a:t>обставини</a:t>
            </a:r>
            <a:r>
              <a:rPr lang="en-US" dirty="0" smtClean="0"/>
              <a:t>, </a:t>
            </a:r>
            <a:r>
              <a:rPr lang="en-US" dirty="0" err="1" smtClean="0"/>
              <a:t>передбачені</a:t>
            </a:r>
            <a:r>
              <a:rPr lang="en-US" dirty="0" smtClean="0"/>
              <a:t> </a:t>
            </a:r>
            <a:r>
              <a:rPr lang="en-US" dirty="0" err="1" smtClean="0"/>
              <a:t>в</a:t>
            </a:r>
            <a:r>
              <a:rPr lang="en-US" dirty="0" smtClean="0"/>
              <a:t> </a:t>
            </a:r>
            <a:r>
              <a:rPr lang="en-US" dirty="0" err="1" smtClean="0"/>
              <a:t>п</a:t>
            </a:r>
            <a:r>
              <a:rPr lang="en-US" dirty="0" smtClean="0"/>
              <a:t>. 3 </a:t>
            </a:r>
            <a:r>
              <a:rPr lang="en-US" dirty="0" err="1" smtClean="0"/>
              <a:t>ст</a:t>
            </a:r>
            <a:r>
              <a:rPr lang="en-US" dirty="0" smtClean="0"/>
              <a:t>. 5), next slide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Суд</a:t>
            </a:r>
            <a:r>
              <a:rPr lang="en-US" dirty="0" smtClean="0"/>
              <a:t> </a:t>
            </a:r>
            <a:r>
              <a:rPr lang="en-US" dirty="0" err="1" smtClean="0"/>
              <a:t>наприклад</a:t>
            </a:r>
            <a:r>
              <a:rPr lang="en-US" dirty="0" smtClean="0"/>
              <a:t> </a:t>
            </a:r>
            <a:r>
              <a:rPr lang="en-US" dirty="0" err="1" smtClean="0"/>
              <a:t>може</a:t>
            </a:r>
            <a:r>
              <a:rPr lang="en-US" dirty="0" smtClean="0"/>
              <a:t> </a:t>
            </a:r>
            <a:r>
              <a:rPr lang="en-US" dirty="0" err="1" smtClean="0"/>
              <a:t>встановити</a:t>
            </a:r>
            <a:r>
              <a:rPr lang="en-US" dirty="0" smtClean="0"/>
              <a:t> </a:t>
            </a:r>
            <a:r>
              <a:rPr lang="en-US" dirty="0" err="1" smtClean="0"/>
              <a:t>правомірність</a:t>
            </a:r>
            <a:r>
              <a:rPr lang="en-US" dirty="0" smtClean="0"/>
              <a:t> </a:t>
            </a:r>
            <a:r>
              <a:rPr lang="en-US" dirty="0" err="1" smtClean="0"/>
              <a:t>затримання</a:t>
            </a:r>
            <a:r>
              <a:rPr lang="en-US" dirty="0" smtClean="0"/>
              <a:t>, </a:t>
            </a:r>
            <a:r>
              <a:rPr lang="en-US" dirty="0" err="1" smtClean="0"/>
              <a:t>і</a:t>
            </a:r>
            <a:r>
              <a:rPr lang="en-US" dirty="0" smtClean="0"/>
              <a:t> </a:t>
            </a:r>
            <a:r>
              <a:rPr lang="en-US" dirty="0" err="1" smtClean="0"/>
              <a:t>неправомірність</a:t>
            </a:r>
            <a:r>
              <a:rPr lang="en-US" dirty="0" smtClean="0"/>
              <a:t> </a:t>
            </a:r>
            <a:r>
              <a:rPr lang="en-US" dirty="0" err="1" smtClean="0"/>
              <a:t>тримання</a:t>
            </a:r>
            <a:r>
              <a:rPr lang="en-US" dirty="0" smtClean="0"/>
              <a:t> </a:t>
            </a:r>
            <a:r>
              <a:rPr lang="en-US" dirty="0" err="1" smtClean="0"/>
              <a:t>під</a:t>
            </a:r>
            <a:r>
              <a:rPr lang="en-US" dirty="0" smtClean="0"/>
              <a:t> </a:t>
            </a:r>
            <a:r>
              <a:rPr lang="en-US" dirty="0" err="1" smtClean="0"/>
              <a:t>вартою</a:t>
            </a:r>
            <a:r>
              <a:rPr lang="en-US" dirty="0" smtClean="0"/>
              <a:t>, </a:t>
            </a:r>
            <a:r>
              <a:rPr lang="en-US" dirty="0" err="1" smtClean="0"/>
              <a:t>і</a:t>
            </a:r>
            <a:r>
              <a:rPr lang="en-US" dirty="0" smtClean="0"/>
              <a:t> </a:t>
            </a:r>
            <a:r>
              <a:rPr lang="en-US" dirty="0" err="1" smtClean="0"/>
              <a:t>навпаки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19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sz="2500" dirty="0" err="1">
                <a:solidFill>
                  <a:srgbClr val="7030A0"/>
                </a:solidFill>
              </a:rPr>
              <a:t>Право</a:t>
            </a:r>
            <a:r>
              <a:rPr lang="en-US" sz="2500" dirty="0">
                <a:solidFill>
                  <a:srgbClr val="7030A0"/>
                </a:solidFill>
              </a:rPr>
              <a:t> </a:t>
            </a:r>
            <a:r>
              <a:rPr lang="en-US" sz="2500" dirty="0" err="1">
                <a:solidFill>
                  <a:srgbClr val="7030A0"/>
                </a:solidFill>
              </a:rPr>
              <a:t>вимагати</a:t>
            </a:r>
            <a:r>
              <a:rPr lang="en-US" sz="2500" dirty="0">
                <a:solidFill>
                  <a:srgbClr val="7030A0"/>
                </a:solidFill>
              </a:rPr>
              <a:t> </a:t>
            </a:r>
            <a:r>
              <a:rPr lang="en-US" sz="2500" dirty="0" err="1">
                <a:solidFill>
                  <a:srgbClr val="7030A0"/>
                </a:solidFill>
              </a:rPr>
              <a:t>перевірки</a:t>
            </a:r>
            <a:r>
              <a:rPr lang="en-US" sz="2500" dirty="0">
                <a:solidFill>
                  <a:srgbClr val="7030A0"/>
                </a:solidFill>
              </a:rPr>
              <a:t> </a:t>
            </a:r>
            <a:r>
              <a:rPr lang="en-US" sz="2500" dirty="0" err="1">
                <a:solidFill>
                  <a:srgbClr val="7030A0"/>
                </a:solidFill>
              </a:rPr>
              <a:t>судом</a:t>
            </a:r>
            <a:r>
              <a:rPr lang="en-US" sz="2500" dirty="0">
                <a:solidFill>
                  <a:srgbClr val="7030A0"/>
                </a:solidFill>
              </a:rPr>
              <a:t> </a:t>
            </a:r>
            <a:r>
              <a:rPr lang="en-US" sz="2500" dirty="0" err="1">
                <a:solidFill>
                  <a:srgbClr val="7030A0"/>
                </a:solidFill>
              </a:rPr>
              <a:t>правомірності</a:t>
            </a:r>
            <a:r>
              <a:rPr lang="en-US" sz="2500" dirty="0">
                <a:solidFill>
                  <a:srgbClr val="7030A0"/>
                </a:solidFill>
              </a:rPr>
              <a:t> </a:t>
            </a:r>
            <a:r>
              <a:rPr lang="en-US" sz="2500" dirty="0" err="1">
                <a:solidFill>
                  <a:srgbClr val="7030A0"/>
                </a:solidFill>
              </a:rPr>
              <a:t>тримання</a:t>
            </a:r>
            <a:r>
              <a:rPr lang="en-US" sz="2500" dirty="0">
                <a:solidFill>
                  <a:srgbClr val="7030A0"/>
                </a:solidFill>
              </a:rPr>
              <a:t> </a:t>
            </a:r>
            <a:r>
              <a:rPr lang="en-US" sz="2500" dirty="0" err="1">
                <a:solidFill>
                  <a:srgbClr val="7030A0"/>
                </a:solidFill>
              </a:rPr>
              <a:t>під</a:t>
            </a:r>
            <a:r>
              <a:rPr lang="en-US" sz="2500" dirty="0">
                <a:solidFill>
                  <a:srgbClr val="7030A0"/>
                </a:solidFill>
              </a:rPr>
              <a:t> </a:t>
            </a:r>
            <a:r>
              <a:rPr lang="en-US" sz="2500" dirty="0" err="1">
                <a:solidFill>
                  <a:srgbClr val="7030A0"/>
                </a:solidFill>
              </a:rPr>
              <a:t>вартою</a:t>
            </a:r>
            <a:r>
              <a:rPr lang="en-US" sz="2500" dirty="0">
                <a:solidFill>
                  <a:srgbClr val="7030A0"/>
                </a:solidFill>
              </a:rPr>
              <a:t> </a:t>
            </a:r>
            <a:r>
              <a:rPr lang="mr-IN" sz="2500" dirty="0">
                <a:solidFill>
                  <a:srgbClr val="7030A0"/>
                </a:solidFill>
              </a:rPr>
              <a:t>–</a:t>
            </a:r>
            <a:r>
              <a:rPr lang="en-US" sz="2500" dirty="0">
                <a:solidFill>
                  <a:srgbClr val="7030A0"/>
                </a:solidFill>
              </a:rPr>
              <a:t> </a:t>
            </a:r>
            <a:r>
              <a:rPr lang="en-US" sz="2500" b="1" i="1" dirty="0">
                <a:solidFill>
                  <a:srgbClr val="7030A0"/>
                </a:solidFill>
              </a:rPr>
              <a:t>habeas corpus </a:t>
            </a:r>
            <a:r>
              <a:rPr lang="en-US" sz="2500" dirty="0">
                <a:solidFill>
                  <a:srgbClr val="7030A0"/>
                </a:solidFill>
              </a:rPr>
              <a:t>(</a:t>
            </a:r>
            <a:r>
              <a:rPr lang="en-US" sz="2500" dirty="0" err="1">
                <a:solidFill>
                  <a:srgbClr val="7030A0"/>
                </a:solidFill>
              </a:rPr>
              <a:t>п</a:t>
            </a:r>
            <a:r>
              <a:rPr lang="en-US" sz="2500" dirty="0">
                <a:solidFill>
                  <a:srgbClr val="7030A0"/>
                </a:solidFill>
              </a:rPr>
              <a:t>. 4 </a:t>
            </a:r>
            <a:r>
              <a:rPr lang="en-US" sz="2500" dirty="0" err="1">
                <a:solidFill>
                  <a:srgbClr val="7030A0"/>
                </a:solidFill>
              </a:rPr>
              <a:t>ст</a:t>
            </a:r>
            <a:r>
              <a:rPr lang="en-US" sz="2500" dirty="0">
                <a:solidFill>
                  <a:srgbClr val="7030A0"/>
                </a:solidFill>
              </a:rPr>
              <a:t>. 5)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5001419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Таке</a:t>
            </a:r>
            <a:r>
              <a:rPr lang="en-US" dirty="0" smtClean="0"/>
              <a:t> </a:t>
            </a:r>
            <a:r>
              <a:rPr lang="en-US" dirty="0" err="1" smtClean="0"/>
              <a:t>право</a:t>
            </a:r>
            <a:r>
              <a:rPr lang="en-US" dirty="0" smtClean="0"/>
              <a:t> </a:t>
            </a:r>
            <a:r>
              <a:rPr lang="en-US" dirty="0" err="1" smtClean="0"/>
              <a:t>має</a:t>
            </a:r>
            <a:r>
              <a:rPr lang="en-US" dirty="0" smtClean="0"/>
              <a:t> </a:t>
            </a:r>
            <a:r>
              <a:rPr lang="en-US" dirty="0" err="1" smtClean="0"/>
              <a:t>кожна</a:t>
            </a:r>
            <a:r>
              <a:rPr lang="en-US" dirty="0" smtClean="0"/>
              <a:t> </a:t>
            </a:r>
            <a:r>
              <a:rPr lang="en-US" dirty="0" err="1" smtClean="0"/>
              <a:t>особа</a:t>
            </a:r>
            <a:r>
              <a:rPr lang="en-US" dirty="0" smtClean="0"/>
              <a:t>, </a:t>
            </a:r>
            <a:r>
              <a:rPr lang="en-US" dirty="0" err="1" smtClean="0"/>
              <a:t>що</a:t>
            </a:r>
            <a:r>
              <a:rPr lang="en-US" dirty="0" smtClean="0"/>
              <a:t> </a:t>
            </a:r>
            <a:r>
              <a:rPr lang="en-US" dirty="0" err="1" smtClean="0"/>
              <a:t>тримається</a:t>
            </a:r>
            <a:r>
              <a:rPr lang="en-US" dirty="0" smtClean="0"/>
              <a:t> </a:t>
            </a:r>
            <a:r>
              <a:rPr lang="en-US" dirty="0" err="1" smtClean="0"/>
              <a:t>під</a:t>
            </a:r>
            <a:r>
              <a:rPr lang="en-US" dirty="0" smtClean="0"/>
              <a:t> </a:t>
            </a:r>
            <a:r>
              <a:rPr lang="en-US" dirty="0" err="1" smtClean="0"/>
              <a:t>вартою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вимогу</a:t>
            </a:r>
            <a:r>
              <a:rPr lang="en-US" dirty="0" smtClean="0"/>
              <a:t> </a:t>
            </a:r>
            <a:r>
              <a:rPr lang="en-US" dirty="0" err="1" smtClean="0"/>
              <a:t>особи</a:t>
            </a:r>
            <a:r>
              <a:rPr lang="en-US" dirty="0" smtClean="0"/>
              <a:t> </a:t>
            </a:r>
            <a:r>
              <a:rPr lang="en-US" dirty="0" err="1" smtClean="0"/>
              <a:t>суд</a:t>
            </a:r>
            <a:r>
              <a:rPr lang="en-US" dirty="0" smtClean="0"/>
              <a:t> </a:t>
            </a:r>
            <a:r>
              <a:rPr lang="en-US" dirty="0" err="1" smtClean="0"/>
              <a:t>зобовязаний</a:t>
            </a:r>
            <a:r>
              <a:rPr lang="en-US" dirty="0" smtClean="0"/>
              <a:t> </a:t>
            </a:r>
            <a:r>
              <a:rPr lang="en-US" dirty="0" err="1" smtClean="0"/>
              <a:t>без</a:t>
            </a:r>
            <a:r>
              <a:rPr lang="en-US" dirty="0" smtClean="0"/>
              <a:t> </a:t>
            </a:r>
            <a:r>
              <a:rPr lang="en-US" dirty="0" err="1" smtClean="0"/>
              <a:t>зволікання</a:t>
            </a:r>
            <a:r>
              <a:rPr lang="en-US" dirty="0" smtClean="0"/>
              <a:t> (</a:t>
            </a:r>
            <a:r>
              <a:rPr lang="en-US" dirty="0" err="1" smtClean="0"/>
              <a:t>але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негайно</a:t>
            </a:r>
            <a:r>
              <a:rPr lang="en-US" dirty="0" smtClean="0"/>
              <a:t>) </a:t>
            </a:r>
            <a:r>
              <a:rPr lang="en-US" dirty="0" err="1" smtClean="0"/>
              <a:t>перевірити</a:t>
            </a:r>
            <a:r>
              <a:rPr lang="en-US" dirty="0" smtClean="0"/>
              <a:t>: </a:t>
            </a:r>
            <a:r>
              <a:rPr lang="en-US" dirty="0" err="1" smtClean="0"/>
              <a:t>законність</a:t>
            </a:r>
            <a:r>
              <a:rPr lang="en-US" dirty="0" smtClean="0"/>
              <a:t> </a:t>
            </a:r>
            <a:r>
              <a:rPr lang="en-US" dirty="0" err="1" smtClean="0"/>
              <a:t>затримання</a:t>
            </a:r>
            <a:r>
              <a:rPr lang="en-US" dirty="0" smtClean="0"/>
              <a:t>, </a:t>
            </a:r>
            <a:r>
              <a:rPr lang="en-US" dirty="0" err="1" smtClean="0"/>
              <a:t>наявність</a:t>
            </a:r>
            <a:r>
              <a:rPr lang="en-US" dirty="0" smtClean="0"/>
              <a:t> </a:t>
            </a:r>
            <a:r>
              <a:rPr lang="en-US" dirty="0" err="1" smtClean="0"/>
              <a:t>підстав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його</a:t>
            </a:r>
            <a:r>
              <a:rPr lang="en-US" dirty="0" smtClean="0"/>
              <a:t> </a:t>
            </a:r>
            <a:r>
              <a:rPr lang="en-US" dirty="0" err="1" smtClean="0"/>
              <a:t>продовження</a:t>
            </a:r>
            <a:r>
              <a:rPr lang="en-US" dirty="0" smtClean="0"/>
              <a:t>, </a:t>
            </a:r>
            <a:r>
              <a:rPr lang="en-US" dirty="0" err="1" smtClean="0"/>
              <a:t>зокрема</a:t>
            </a:r>
            <a:r>
              <a:rPr lang="en-US" dirty="0" smtClean="0"/>
              <a:t> </a:t>
            </a:r>
            <a:r>
              <a:rPr lang="en-US" dirty="0" err="1" smtClean="0"/>
              <a:t>обгрунтованої</a:t>
            </a:r>
            <a:r>
              <a:rPr lang="en-US" dirty="0" smtClean="0"/>
              <a:t> </a:t>
            </a:r>
            <a:r>
              <a:rPr lang="en-US" dirty="0" err="1" smtClean="0"/>
              <a:t>підозри</a:t>
            </a:r>
            <a:endParaRPr lang="en-US" dirty="0" smtClean="0"/>
          </a:p>
          <a:p>
            <a:r>
              <a:rPr lang="en-US" dirty="0" err="1" smtClean="0"/>
              <a:t>Наявність</a:t>
            </a:r>
            <a:r>
              <a:rPr lang="en-US" dirty="0" smtClean="0"/>
              <a:t> </a:t>
            </a:r>
            <a:r>
              <a:rPr lang="en-US" dirty="0" err="1" smtClean="0"/>
              <a:t>системи</a:t>
            </a:r>
            <a:r>
              <a:rPr lang="en-US" dirty="0" smtClean="0"/>
              <a:t> </a:t>
            </a:r>
            <a:r>
              <a:rPr lang="en-US" dirty="0" err="1" smtClean="0"/>
              <a:t>автоматичної</a:t>
            </a:r>
            <a:r>
              <a:rPr lang="en-US" dirty="0" smtClean="0"/>
              <a:t> </a:t>
            </a:r>
            <a:r>
              <a:rPr lang="en-US" dirty="0" err="1" smtClean="0"/>
              <a:t>перевірки</a:t>
            </a:r>
            <a:r>
              <a:rPr lang="en-US" dirty="0" smtClean="0"/>
              <a:t> </a:t>
            </a:r>
            <a:r>
              <a:rPr lang="en-US" dirty="0" err="1" smtClean="0"/>
              <a:t>законності</a:t>
            </a:r>
            <a:r>
              <a:rPr lang="en-US" dirty="0" smtClean="0"/>
              <a:t> </a:t>
            </a:r>
            <a:r>
              <a:rPr lang="en-US" dirty="0" err="1" smtClean="0"/>
              <a:t>тримання</a:t>
            </a:r>
            <a:r>
              <a:rPr lang="en-US" dirty="0" smtClean="0"/>
              <a:t> </a:t>
            </a:r>
            <a:r>
              <a:rPr lang="en-US" dirty="0" err="1" smtClean="0"/>
              <a:t>під</a:t>
            </a:r>
            <a:r>
              <a:rPr lang="en-US" dirty="0" smtClean="0"/>
              <a:t> </a:t>
            </a:r>
            <a:r>
              <a:rPr lang="en-US" dirty="0" err="1" smtClean="0"/>
              <a:t>вартою</a:t>
            </a:r>
            <a:r>
              <a:rPr lang="en-US" dirty="0" smtClean="0"/>
              <a:t> </a:t>
            </a:r>
            <a:r>
              <a:rPr lang="en-US" dirty="0" err="1" smtClean="0"/>
              <a:t>через</a:t>
            </a:r>
            <a:r>
              <a:rPr lang="en-US" dirty="0" smtClean="0"/>
              <a:t> </a:t>
            </a:r>
            <a:r>
              <a:rPr lang="en-US" dirty="0" err="1" smtClean="0"/>
              <a:t>розумні</a:t>
            </a:r>
            <a:r>
              <a:rPr lang="en-US" dirty="0" smtClean="0"/>
              <a:t> </a:t>
            </a:r>
            <a:r>
              <a:rPr lang="en-US" dirty="0" err="1" smtClean="0"/>
              <a:t>строки</a:t>
            </a:r>
            <a:r>
              <a:rPr lang="en-US" dirty="0" smtClean="0"/>
              <a:t> (</a:t>
            </a:r>
            <a:r>
              <a:rPr lang="en-US" dirty="0" err="1" smtClean="0"/>
              <a:t>наприклад</a:t>
            </a:r>
            <a:r>
              <a:rPr lang="en-US" dirty="0" smtClean="0"/>
              <a:t> </a:t>
            </a:r>
            <a:r>
              <a:rPr lang="en-US" dirty="0" err="1" smtClean="0"/>
              <a:t>кожні</a:t>
            </a:r>
            <a:r>
              <a:rPr lang="en-US" dirty="0" smtClean="0"/>
              <a:t> 2 </a:t>
            </a:r>
            <a:r>
              <a:rPr lang="en-US" dirty="0" err="1" smtClean="0"/>
              <a:t>місяці</a:t>
            </a:r>
            <a:r>
              <a:rPr lang="en-US" dirty="0" smtClean="0"/>
              <a:t>)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повинно</a:t>
            </a:r>
            <a:r>
              <a:rPr lang="en-US" dirty="0" smtClean="0"/>
              <a:t> </a:t>
            </a:r>
            <a:r>
              <a:rPr lang="en-US" dirty="0" err="1" smtClean="0"/>
              <a:t>позбавляти</a:t>
            </a:r>
            <a:r>
              <a:rPr lang="en-US" dirty="0" smtClean="0"/>
              <a:t> </a:t>
            </a:r>
            <a:r>
              <a:rPr lang="en-US" dirty="0" err="1" smtClean="0"/>
              <a:t>права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оскарження</a:t>
            </a:r>
            <a:r>
              <a:rPr lang="en-US" dirty="0" smtClean="0"/>
              <a:t> </a:t>
            </a:r>
            <a:r>
              <a:rPr lang="en-US" dirty="0" err="1" smtClean="0"/>
              <a:t>законності</a:t>
            </a:r>
            <a:r>
              <a:rPr lang="en-US" dirty="0" smtClean="0"/>
              <a:t> </a:t>
            </a:r>
            <a:r>
              <a:rPr lang="en-US" dirty="0" err="1" smtClean="0"/>
              <a:t>тримання</a:t>
            </a:r>
            <a:r>
              <a:rPr lang="en-US" dirty="0" smtClean="0"/>
              <a:t> </a:t>
            </a:r>
            <a:r>
              <a:rPr lang="en-US" dirty="0" err="1" smtClean="0"/>
              <a:t>під</a:t>
            </a:r>
            <a:r>
              <a:rPr lang="en-US" dirty="0" smtClean="0"/>
              <a:t> </a:t>
            </a:r>
            <a:r>
              <a:rPr lang="en-US" dirty="0" err="1" smtClean="0"/>
              <a:t>вартою</a:t>
            </a:r>
            <a:endParaRPr lang="en-US" dirty="0" smtClean="0"/>
          </a:p>
          <a:p>
            <a:r>
              <a:rPr lang="en-US" dirty="0" err="1" smtClean="0"/>
              <a:t>Суд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зобовязаний</a:t>
            </a:r>
            <a:r>
              <a:rPr lang="en-US" dirty="0" smtClean="0"/>
              <a:t> </a:t>
            </a:r>
            <a:r>
              <a:rPr lang="en-US" dirty="0" err="1" smtClean="0"/>
              <a:t>дати</a:t>
            </a:r>
            <a:r>
              <a:rPr lang="en-US" dirty="0" smtClean="0"/>
              <a:t> </a:t>
            </a:r>
            <a:r>
              <a:rPr lang="en-US" dirty="0" err="1" smtClean="0"/>
              <a:t>відповідь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кожен</a:t>
            </a:r>
            <a:r>
              <a:rPr lang="en-US" dirty="0" smtClean="0"/>
              <a:t> </a:t>
            </a:r>
            <a:r>
              <a:rPr lang="en-US" dirty="0" err="1" smtClean="0"/>
              <a:t>аргумент</a:t>
            </a:r>
            <a:r>
              <a:rPr lang="en-US" dirty="0" smtClean="0"/>
              <a:t>, </a:t>
            </a:r>
            <a:r>
              <a:rPr lang="en-US" dirty="0" err="1" smtClean="0"/>
              <a:t>однак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може</a:t>
            </a:r>
            <a:r>
              <a:rPr lang="en-US" dirty="0" smtClean="0"/>
              <a:t> </a:t>
            </a:r>
            <a:r>
              <a:rPr lang="en-US" dirty="0" err="1" smtClean="0"/>
              <a:t>ігнорувати</a:t>
            </a:r>
            <a:r>
              <a:rPr lang="en-US" dirty="0" smtClean="0"/>
              <a:t> </a:t>
            </a:r>
            <a:r>
              <a:rPr lang="en-US" dirty="0" err="1" smtClean="0"/>
              <a:t>важливі</a:t>
            </a:r>
            <a:r>
              <a:rPr lang="en-US" dirty="0" smtClean="0"/>
              <a:t> </a:t>
            </a:r>
            <a:r>
              <a:rPr lang="en-US" dirty="0" err="1" smtClean="0"/>
              <a:t>аргументи</a:t>
            </a:r>
            <a:r>
              <a:rPr lang="en-US" dirty="0" smtClean="0"/>
              <a:t>, </a:t>
            </a:r>
            <a:r>
              <a:rPr lang="en-US" dirty="0" err="1" smtClean="0"/>
              <a:t>що</a:t>
            </a:r>
            <a:r>
              <a:rPr lang="en-US" dirty="0" smtClean="0"/>
              <a:t> </a:t>
            </a:r>
            <a:r>
              <a:rPr lang="en-US" dirty="0" err="1" smtClean="0"/>
              <a:t>могли</a:t>
            </a:r>
            <a:r>
              <a:rPr lang="en-US" dirty="0" smtClean="0"/>
              <a:t> </a:t>
            </a:r>
            <a:r>
              <a:rPr lang="en-US" dirty="0" err="1" smtClean="0"/>
              <a:t>би</a:t>
            </a:r>
            <a:r>
              <a:rPr lang="en-US" dirty="0" smtClean="0"/>
              <a:t> </a:t>
            </a:r>
            <a:r>
              <a:rPr lang="en-US" dirty="0" err="1" smtClean="0"/>
              <a:t>бути</a:t>
            </a:r>
            <a:r>
              <a:rPr lang="en-US" dirty="0" smtClean="0"/>
              <a:t> </a:t>
            </a:r>
            <a:r>
              <a:rPr lang="en-US" dirty="0" err="1" smtClean="0"/>
              <a:t>підставою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звільнення</a:t>
            </a:r>
            <a:endParaRPr lang="en-US" dirty="0" smtClean="0"/>
          </a:p>
          <a:p>
            <a:r>
              <a:rPr lang="en-US" dirty="0" err="1" smtClean="0"/>
              <a:t>Якщо</a:t>
            </a:r>
            <a:r>
              <a:rPr lang="en-US" dirty="0" smtClean="0"/>
              <a:t> </a:t>
            </a:r>
            <a:r>
              <a:rPr lang="en-US" dirty="0" err="1" smtClean="0"/>
              <a:t>тримання</a:t>
            </a:r>
            <a:r>
              <a:rPr lang="en-US" dirty="0" smtClean="0"/>
              <a:t> </a:t>
            </a:r>
            <a:r>
              <a:rPr lang="en-US" dirty="0" err="1" smtClean="0"/>
              <a:t>під</a:t>
            </a:r>
            <a:r>
              <a:rPr lang="en-US" dirty="0" smtClean="0"/>
              <a:t> </a:t>
            </a:r>
            <a:r>
              <a:rPr lang="en-US" dirty="0" err="1" smtClean="0"/>
              <a:t>вартою</a:t>
            </a:r>
            <a:r>
              <a:rPr lang="en-US" dirty="0" smtClean="0"/>
              <a:t> </a:t>
            </a:r>
            <a:r>
              <a:rPr lang="en-US" dirty="0" err="1" smtClean="0"/>
              <a:t>засудженого</a:t>
            </a:r>
            <a:r>
              <a:rPr lang="en-US" dirty="0" smtClean="0"/>
              <a:t> </a:t>
            </a:r>
            <a:r>
              <a:rPr lang="en-US" dirty="0" err="1" smtClean="0"/>
              <a:t>є</a:t>
            </a:r>
            <a:r>
              <a:rPr lang="en-US" dirty="0" smtClean="0"/>
              <a:t> </a:t>
            </a:r>
            <a:r>
              <a:rPr lang="en-US" dirty="0" err="1" smtClean="0"/>
              <a:t>результатом</a:t>
            </a:r>
            <a:r>
              <a:rPr lang="en-US" dirty="0" smtClean="0"/>
              <a:t> </a:t>
            </a:r>
            <a:r>
              <a:rPr lang="en-US" dirty="0" err="1" smtClean="0"/>
              <a:t>вироку</a:t>
            </a:r>
            <a:r>
              <a:rPr lang="en-US" dirty="0" smtClean="0"/>
              <a:t> </a:t>
            </a:r>
            <a:r>
              <a:rPr lang="en-US" dirty="0" err="1" smtClean="0"/>
              <a:t>суду</a:t>
            </a:r>
            <a:r>
              <a:rPr lang="en-US" dirty="0" smtClean="0"/>
              <a:t>, </a:t>
            </a:r>
            <a:r>
              <a:rPr lang="en-US" dirty="0" err="1" smtClean="0"/>
              <a:t>то</a:t>
            </a:r>
            <a:r>
              <a:rPr lang="en-US" dirty="0" smtClean="0"/>
              <a:t> </a:t>
            </a:r>
            <a:r>
              <a:rPr lang="en-US" dirty="0" err="1" smtClean="0"/>
              <a:t>особа</a:t>
            </a:r>
            <a:r>
              <a:rPr lang="en-US" dirty="0" smtClean="0"/>
              <a:t> </a:t>
            </a:r>
            <a:r>
              <a:rPr lang="en-US" dirty="0" err="1" smtClean="0"/>
              <a:t>все</a:t>
            </a:r>
            <a:r>
              <a:rPr lang="en-US" dirty="0" smtClean="0"/>
              <a:t> </a:t>
            </a:r>
            <a:r>
              <a:rPr lang="en-US" dirty="0" err="1" smtClean="0"/>
              <a:t>одно</a:t>
            </a:r>
            <a:r>
              <a:rPr lang="en-US" dirty="0" smtClean="0"/>
              <a:t> </a:t>
            </a:r>
            <a:r>
              <a:rPr lang="en-US" dirty="0" err="1" smtClean="0"/>
              <a:t>повинна</a:t>
            </a:r>
            <a:r>
              <a:rPr lang="en-US" dirty="0" smtClean="0"/>
              <a:t> </a:t>
            </a:r>
            <a:r>
              <a:rPr lang="en-US" dirty="0" err="1" smtClean="0"/>
              <a:t>мати</a:t>
            </a:r>
            <a:r>
              <a:rPr lang="en-US" dirty="0" smtClean="0"/>
              <a:t> </a:t>
            </a:r>
            <a:r>
              <a:rPr lang="en-US" dirty="0" err="1" smtClean="0"/>
              <a:t>права</a:t>
            </a:r>
            <a:r>
              <a:rPr lang="en-US" dirty="0" smtClean="0"/>
              <a:t> </a:t>
            </a:r>
            <a:r>
              <a:rPr lang="en-US" dirty="0" err="1" smtClean="0"/>
              <a:t>вимагати</a:t>
            </a:r>
            <a:r>
              <a:rPr lang="en-US" dirty="0" smtClean="0"/>
              <a:t> </a:t>
            </a:r>
            <a:r>
              <a:rPr lang="en-US" dirty="0" err="1" smtClean="0"/>
              <a:t>перегляду</a:t>
            </a:r>
            <a:r>
              <a:rPr lang="en-US" dirty="0" smtClean="0"/>
              <a:t>, </a:t>
            </a:r>
            <a:r>
              <a:rPr lang="en-US" dirty="0" err="1" smtClean="0"/>
              <a:t>якщо</a:t>
            </a:r>
            <a:r>
              <a:rPr lang="en-US" dirty="0" smtClean="0"/>
              <a:t> </a:t>
            </a:r>
            <a:r>
              <a:rPr lang="en-US" dirty="0" err="1" smtClean="0"/>
              <a:t>обставини</a:t>
            </a:r>
            <a:r>
              <a:rPr lang="en-US" dirty="0" smtClean="0"/>
              <a:t> </a:t>
            </a:r>
            <a:r>
              <a:rPr lang="en-US" dirty="0" err="1" smtClean="0"/>
              <a:t>змінилися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2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400"/>
            <a:ext cx="9144000" cy="56981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710" y="5373216"/>
            <a:ext cx="9144000" cy="1137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00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" y="22324"/>
            <a:ext cx="8229600" cy="562074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Процесуальні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вимоги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до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перевірки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судом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законності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584398"/>
            <a:ext cx="8856984" cy="6084962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Перевірку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обов’язково</a:t>
            </a:r>
            <a:r>
              <a:rPr lang="en-US" dirty="0" smtClean="0"/>
              <a:t> </a:t>
            </a:r>
            <a:r>
              <a:rPr lang="en-US" dirty="0" err="1" smtClean="0"/>
              <a:t>має</a:t>
            </a:r>
            <a:r>
              <a:rPr lang="en-US" dirty="0" smtClean="0"/>
              <a:t> </a:t>
            </a:r>
            <a:r>
              <a:rPr lang="en-US" dirty="0" err="1" smtClean="0"/>
              <a:t>проводити</a:t>
            </a:r>
            <a:r>
              <a:rPr lang="en-US" dirty="0" smtClean="0"/>
              <a:t> </a:t>
            </a:r>
            <a:r>
              <a:rPr lang="en-US" dirty="0" err="1" smtClean="0"/>
              <a:t>класичний</a:t>
            </a:r>
            <a:r>
              <a:rPr lang="en-US" dirty="0" smtClean="0"/>
              <a:t> </a:t>
            </a:r>
            <a:r>
              <a:rPr lang="en-US" dirty="0" err="1" smtClean="0"/>
              <a:t>суд</a:t>
            </a:r>
            <a:r>
              <a:rPr lang="en-US" dirty="0" smtClean="0"/>
              <a:t>, </a:t>
            </a:r>
            <a:r>
              <a:rPr lang="en-US" dirty="0" err="1" smtClean="0"/>
              <a:t>але</a:t>
            </a:r>
            <a:r>
              <a:rPr lang="en-US" dirty="0" smtClean="0"/>
              <a:t> </a:t>
            </a:r>
            <a:r>
              <a:rPr lang="en-US" dirty="0" err="1" smtClean="0"/>
              <a:t>має</a:t>
            </a:r>
            <a:r>
              <a:rPr lang="en-US" dirty="0" smtClean="0"/>
              <a:t> </a:t>
            </a:r>
            <a:r>
              <a:rPr lang="en-US" dirty="0" err="1" smtClean="0"/>
              <a:t>бути</a:t>
            </a:r>
            <a:r>
              <a:rPr lang="en-US" dirty="0" smtClean="0"/>
              <a:t> </a:t>
            </a:r>
            <a:r>
              <a:rPr lang="en-US" dirty="0" err="1" smtClean="0"/>
              <a:t>незалежний</a:t>
            </a:r>
            <a:r>
              <a:rPr lang="en-US" dirty="0" smtClean="0"/>
              <a:t> </a:t>
            </a:r>
            <a:r>
              <a:rPr lang="en-US" dirty="0" err="1" smtClean="0"/>
              <a:t>від</a:t>
            </a:r>
            <a:r>
              <a:rPr lang="en-US" dirty="0" smtClean="0"/>
              <a:t> </a:t>
            </a:r>
            <a:r>
              <a:rPr lang="en-US" dirty="0" err="1" smtClean="0"/>
              <a:t>сторін</a:t>
            </a:r>
            <a:r>
              <a:rPr lang="en-US" dirty="0" smtClean="0"/>
              <a:t> </a:t>
            </a:r>
            <a:r>
              <a:rPr lang="en-US" dirty="0" err="1" smtClean="0"/>
              <a:t>процесуальний</a:t>
            </a:r>
            <a:r>
              <a:rPr lang="en-US" dirty="0" smtClean="0"/>
              <a:t> </a:t>
            </a:r>
            <a:r>
              <a:rPr lang="en-US" dirty="0" err="1" smtClean="0"/>
              <a:t>орган</a:t>
            </a:r>
            <a:endParaRPr lang="en-US" dirty="0" smtClean="0"/>
          </a:p>
          <a:p>
            <a:r>
              <a:rPr lang="en-US" dirty="0" err="1" smtClean="0"/>
              <a:t>Перевірка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обов’язково</a:t>
            </a:r>
            <a:r>
              <a:rPr lang="en-US" dirty="0" smtClean="0"/>
              <a:t> </a:t>
            </a:r>
            <a:r>
              <a:rPr lang="en-US" dirty="0" err="1" smtClean="0"/>
              <a:t>має</a:t>
            </a:r>
            <a:r>
              <a:rPr lang="en-US" dirty="0" smtClean="0"/>
              <a:t> </a:t>
            </a:r>
            <a:r>
              <a:rPr lang="en-US" dirty="0" err="1" smtClean="0"/>
              <a:t>проводитися</a:t>
            </a:r>
            <a:r>
              <a:rPr lang="en-US" dirty="0" smtClean="0"/>
              <a:t> </a:t>
            </a:r>
            <a:r>
              <a:rPr lang="en-US" dirty="0" err="1" smtClean="0"/>
              <a:t>кожного</a:t>
            </a:r>
            <a:r>
              <a:rPr lang="en-US" dirty="0" smtClean="0"/>
              <a:t> </a:t>
            </a:r>
            <a:r>
              <a:rPr lang="en-US" dirty="0" err="1" smtClean="0"/>
              <a:t>разу</a:t>
            </a:r>
            <a:r>
              <a:rPr lang="en-US" dirty="0" smtClean="0"/>
              <a:t>, </a:t>
            </a:r>
            <a:r>
              <a:rPr lang="en-US" dirty="0" err="1" smtClean="0"/>
              <a:t>коли</a:t>
            </a:r>
            <a:r>
              <a:rPr lang="en-US" dirty="0" smtClean="0"/>
              <a:t> </a:t>
            </a:r>
            <a:r>
              <a:rPr lang="en-US" dirty="0" err="1" smtClean="0"/>
              <a:t>особа</a:t>
            </a:r>
            <a:r>
              <a:rPr lang="en-US" dirty="0" smtClean="0"/>
              <a:t> </a:t>
            </a:r>
            <a:r>
              <a:rPr lang="en-US" dirty="0" err="1" smtClean="0"/>
              <a:t>її</a:t>
            </a:r>
            <a:r>
              <a:rPr lang="en-US" dirty="0" smtClean="0"/>
              <a:t> </a:t>
            </a:r>
            <a:r>
              <a:rPr lang="en-US" dirty="0" err="1" smtClean="0"/>
              <a:t>ініціює</a:t>
            </a:r>
            <a:r>
              <a:rPr lang="en-US" dirty="0" smtClean="0"/>
              <a:t>, </a:t>
            </a:r>
            <a:r>
              <a:rPr lang="en-US" dirty="0" err="1" smtClean="0"/>
              <a:t>але</a:t>
            </a:r>
            <a:r>
              <a:rPr lang="en-US" dirty="0" smtClean="0"/>
              <a:t> </a:t>
            </a:r>
            <a:r>
              <a:rPr lang="en-US" dirty="0" err="1" smtClean="0"/>
              <a:t>принаймні</a:t>
            </a:r>
            <a:r>
              <a:rPr lang="en-US" dirty="0" smtClean="0"/>
              <a:t> </a:t>
            </a:r>
            <a:r>
              <a:rPr lang="en-US" dirty="0" err="1" smtClean="0"/>
              <a:t>в</a:t>
            </a:r>
            <a:r>
              <a:rPr lang="en-US" dirty="0" smtClean="0"/>
              <a:t> </a:t>
            </a:r>
            <a:r>
              <a:rPr lang="en-US" dirty="0" err="1" smtClean="0"/>
              <a:t>розумні</a:t>
            </a:r>
            <a:r>
              <a:rPr lang="en-US" dirty="0" smtClean="0"/>
              <a:t> </a:t>
            </a:r>
            <a:r>
              <a:rPr lang="en-US" dirty="0" err="1" smtClean="0"/>
              <a:t>періоди</a:t>
            </a:r>
            <a:r>
              <a:rPr lang="en-US" dirty="0" smtClean="0"/>
              <a:t> </a:t>
            </a:r>
            <a:r>
              <a:rPr lang="en-US" dirty="0" err="1" smtClean="0"/>
              <a:t>часу</a:t>
            </a:r>
            <a:r>
              <a:rPr lang="en-US" dirty="0" smtClean="0"/>
              <a:t> </a:t>
            </a:r>
            <a:r>
              <a:rPr lang="tr-TR" dirty="0"/>
              <a:t>(</a:t>
            </a:r>
            <a:r>
              <a:rPr lang="tr-TR" b="1" i="1" dirty="0" err="1"/>
              <a:t>Çatal</a:t>
            </a:r>
            <a:r>
              <a:rPr lang="tr-TR" b="1" i="1" dirty="0"/>
              <a:t> </a:t>
            </a:r>
            <a:r>
              <a:rPr lang="tr-TR" b="1" i="1" dirty="0" err="1"/>
              <a:t>проти</a:t>
            </a:r>
            <a:r>
              <a:rPr lang="tr-TR" b="1" i="1" dirty="0"/>
              <a:t> </a:t>
            </a:r>
            <a:r>
              <a:rPr lang="tr-TR" b="1" i="1" dirty="0" err="1"/>
              <a:t>Туреччини</a:t>
            </a:r>
            <a:r>
              <a:rPr lang="tr-TR" dirty="0"/>
              <a:t>, § 33; </a:t>
            </a:r>
            <a:r>
              <a:rPr lang="tr-TR" b="1" i="1" dirty="0"/>
              <a:t>Altınok </a:t>
            </a:r>
            <a:r>
              <a:rPr lang="tr-TR" b="1" i="1" dirty="0" err="1"/>
              <a:t>проти</a:t>
            </a:r>
            <a:r>
              <a:rPr lang="tr-TR" b="1" i="1" dirty="0"/>
              <a:t> </a:t>
            </a:r>
            <a:r>
              <a:rPr lang="tr-TR" b="1" i="1" dirty="0" err="1"/>
              <a:t>Туреччини</a:t>
            </a:r>
            <a:r>
              <a:rPr lang="tr-TR" b="1" dirty="0"/>
              <a:t>, </a:t>
            </a:r>
            <a:r>
              <a:rPr lang="tr-TR" dirty="0"/>
              <a:t>§ 45). </a:t>
            </a:r>
            <a:endParaRPr lang="tr-TR" dirty="0" smtClean="0"/>
          </a:p>
          <a:p>
            <a:r>
              <a:rPr lang="tr-TR" dirty="0" smtClean="0"/>
              <a:t>”</a:t>
            </a:r>
            <a:r>
              <a:rPr lang="tr-TR" dirty="0" err="1" smtClean="0"/>
              <a:t>Без</a:t>
            </a:r>
            <a:r>
              <a:rPr lang="tr-TR" dirty="0" smtClean="0"/>
              <a:t> </a:t>
            </a:r>
            <a:r>
              <a:rPr lang="tr-TR" dirty="0" err="1" smtClean="0"/>
              <a:t>зволікання</a:t>
            </a:r>
            <a:r>
              <a:rPr lang="tr-TR" dirty="0" smtClean="0"/>
              <a:t>” </a:t>
            </a:r>
            <a:r>
              <a:rPr lang="mr-IN" dirty="0" smtClean="0"/>
              <a:t>–</a:t>
            </a:r>
            <a:r>
              <a:rPr lang="tr-TR" dirty="0" smtClean="0"/>
              <a:t> </a:t>
            </a:r>
            <a:r>
              <a:rPr lang="tr-TR" dirty="0" err="1" smtClean="0"/>
              <a:t>це</a:t>
            </a:r>
            <a:r>
              <a:rPr lang="tr-TR" dirty="0" smtClean="0"/>
              <a:t> </a:t>
            </a:r>
            <a:r>
              <a:rPr lang="tr-TR" dirty="0" err="1" smtClean="0"/>
              <a:t>не</a:t>
            </a:r>
            <a:r>
              <a:rPr lang="tr-TR" dirty="0" smtClean="0"/>
              <a:t> “</a:t>
            </a:r>
            <a:r>
              <a:rPr lang="tr-TR" dirty="0" err="1" smtClean="0"/>
              <a:t>негайно</a:t>
            </a:r>
            <a:r>
              <a:rPr lang="tr-TR" dirty="0" smtClean="0"/>
              <a:t>”, </a:t>
            </a:r>
            <a:r>
              <a:rPr lang="tr-TR" dirty="0" err="1" smtClean="0"/>
              <a:t>але</a:t>
            </a:r>
            <a:r>
              <a:rPr lang="tr-TR" dirty="0" smtClean="0"/>
              <a:t> </a:t>
            </a:r>
            <a:r>
              <a:rPr lang="tr-TR" dirty="0" err="1" smtClean="0"/>
              <a:t>в</a:t>
            </a:r>
            <a:r>
              <a:rPr lang="tr-TR" dirty="0" smtClean="0"/>
              <a:t> </a:t>
            </a:r>
            <a:r>
              <a:rPr lang="tr-TR" dirty="0" err="1" smtClean="0"/>
              <a:t>достатньо</a:t>
            </a:r>
            <a:r>
              <a:rPr lang="tr-TR" dirty="0" smtClean="0"/>
              <a:t> </a:t>
            </a:r>
            <a:r>
              <a:rPr lang="tr-TR" dirty="0" err="1" smtClean="0"/>
              <a:t>короткий</a:t>
            </a:r>
            <a:r>
              <a:rPr lang="tr-TR" dirty="0" smtClean="0"/>
              <a:t> </a:t>
            </a:r>
            <a:r>
              <a:rPr lang="tr-TR" dirty="0" err="1" smtClean="0"/>
              <a:t>строк</a:t>
            </a:r>
            <a:r>
              <a:rPr lang="tr-TR" dirty="0" smtClean="0"/>
              <a:t>, </a:t>
            </a:r>
            <a:r>
              <a:rPr lang="tr-TR" dirty="0" err="1" smtClean="0"/>
              <a:t>залежно</a:t>
            </a:r>
            <a:r>
              <a:rPr lang="tr-TR" dirty="0" smtClean="0"/>
              <a:t> </a:t>
            </a:r>
            <a:r>
              <a:rPr lang="tr-TR" dirty="0" err="1" smtClean="0"/>
              <a:t>від</a:t>
            </a:r>
            <a:r>
              <a:rPr lang="tr-TR" dirty="0" smtClean="0"/>
              <a:t> </a:t>
            </a:r>
            <a:r>
              <a:rPr lang="tr-TR" dirty="0" err="1" smtClean="0"/>
              <a:t>обставин</a:t>
            </a:r>
            <a:r>
              <a:rPr lang="tr-TR" dirty="0" smtClean="0"/>
              <a:t> </a:t>
            </a:r>
            <a:r>
              <a:rPr lang="tr-TR" dirty="0" err="1" smtClean="0"/>
              <a:t>справи</a:t>
            </a:r>
            <a:r>
              <a:rPr lang="tr-TR" dirty="0" smtClean="0"/>
              <a:t>. </a:t>
            </a:r>
            <a:r>
              <a:rPr lang="tr-TR" dirty="0" err="1" smtClean="0"/>
              <a:t>Але</a:t>
            </a:r>
            <a:r>
              <a:rPr lang="tr-TR" dirty="0" smtClean="0"/>
              <a:t> </a:t>
            </a:r>
            <a:r>
              <a:rPr lang="tr-TR" dirty="0" err="1" smtClean="0"/>
              <a:t>наприклад</a:t>
            </a:r>
            <a:r>
              <a:rPr lang="tr-TR" dirty="0" smtClean="0"/>
              <a:t> 17, </a:t>
            </a:r>
            <a:r>
              <a:rPr lang="tr-TR" dirty="0" err="1" smtClean="0"/>
              <a:t>або</a:t>
            </a:r>
            <a:r>
              <a:rPr lang="tr-TR" dirty="0" smtClean="0"/>
              <a:t> 26 </a:t>
            </a:r>
            <a:r>
              <a:rPr lang="tr-TR" dirty="0" err="1" smtClean="0"/>
              <a:t>днів</a:t>
            </a:r>
            <a:r>
              <a:rPr lang="tr-TR" dirty="0" smtClean="0"/>
              <a:t> </a:t>
            </a:r>
            <a:r>
              <a:rPr lang="mr-IN" dirty="0" smtClean="0"/>
              <a:t>–</a:t>
            </a:r>
            <a:r>
              <a:rPr lang="tr-TR" dirty="0" smtClean="0"/>
              <a:t> </a:t>
            </a:r>
            <a:r>
              <a:rPr lang="tr-TR" dirty="0" err="1" smtClean="0"/>
              <a:t>це</a:t>
            </a:r>
            <a:r>
              <a:rPr lang="tr-TR" dirty="0" smtClean="0"/>
              <a:t> </a:t>
            </a:r>
            <a:r>
              <a:rPr lang="tr-TR" dirty="0" err="1" smtClean="0"/>
              <a:t>порушення</a:t>
            </a:r>
            <a:r>
              <a:rPr lang="en-US" dirty="0" smtClean="0"/>
              <a:t> </a:t>
            </a:r>
            <a:r>
              <a:rPr lang="mr-IN" b="1" i="1" dirty="0" err="1"/>
              <a:t>Kadem</a:t>
            </a:r>
            <a:r>
              <a:rPr lang="mr-IN" b="1" i="1" dirty="0"/>
              <a:t> </a:t>
            </a:r>
            <a:r>
              <a:rPr lang="mr-IN" b="1" i="1" dirty="0" err="1"/>
              <a:t>проти</a:t>
            </a:r>
            <a:r>
              <a:rPr lang="mr-IN" b="1" i="1" dirty="0"/>
              <a:t> </a:t>
            </a:r>
            <a:r>
              <a:rPr lang="mr-IN" b="1" i="1" dirty="0" err="1" smtClean="0"/>
              <a:t>Мальти</a:t>
            </a:r>
            <a:r>
              <a:rPr lang="en-US" dirty="0" smtClean="0"/>
              <a:t> </a:t>
            </a:r>
            <a:r>
              <a:rPr lang="en-US" dirty="0" err="1" smtClean="0"/>
              <a:t>п</a:t>
            </a:r>
            <a:r>
              <a:rPr lang="en-US" dirty="0" smtClean="0"/>
              <a:t>. </a:t>
            </a:r>
            <a:r>
              <a:rPr lang="mr-IN" dirty="0" smtClean="0"/>
              <a:t>44-45</a:t>
            </a:r>
            <a:r>
              <a:rPr lang="en-US" dirty="0" smtClean="0"/>
              <a:t>, </a:t>
            </a:r>
            <a:r>
              <a:rPr lang="uk-UA" b="1" i="1" dirty="0" err="1"/>
              <a:t>Mamedova</a:t>
            </a:r>
            <a:r>
              <a:rPr lang="uk-UA" b="1" i="1" dirty="0"/>
              <a:t> проти </a:t>
            </a:r>
            <a:r>
              <a:rPr lang="uk-UA" b="1" i="1" dirty="0" err="1"/>
              <a:t>Росіі</a:t>
            </a:r>
            <a:r>
              <a:rPr lang="uk-UA" b="1" i="1" dirty="0"/>
              <a:t>̈</a:t>
            </a:r>
            <a:r>
              <a:rPr lang="uk-UA" dirty="0"/>
              <a:t>, </a:t>
            </a:r>
            <a:r>
              <a:rPr lang="en-US" dirty="0" err="1" smtClean="0"/>
              <a:t>п</a:t>
            </a:r>
            <a:r>
              <a:rPr lang="en-US" dirty="0" smtClean="0"/>
              <a:t>.</a:t>
            </a:r>
            <a:r>
              <a:rPr lang="uk-UA" dirty="0" smtClean="0"/>
              <a:t> </a:t>
            </a:r>
            <a:r>
              <a:rPr lang="uk-UA" dirty="0"/>
              <a:t>96 </a:t>
            </a:r>
            <a:endParaRPr lang="en-US" dirty="0" smtClean="0"/>
          </a:p>
          <a:p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обов’язково</a:t>
            </a:r>
            <a:r>
              <a:rPr lang="en-US" dirty="0" smtClean="0"/>
              <a:t> </a:t>
            </a:r>
            <a:r>
              <a:rPr lang="en-US" dirty="0" err="1" smtClean="0"/>
              <a:t>має</a:t>
            </a:r>
            <a:r>
              <a:rPr lang="en-US" dirty="0" smtClean="0"/>
              <a:t> </a:t>
            </a:r>
            <a:r>
              <a:rPr lang="en-US" dirty="0" err="1" smtClean="0"/>
              <a:t>бути</a:t>
            </a:r>
            <a:r>
              <a:rPr lang="en-US" dirty="0" smtClean="0"/>
              <a:t> </a:t>
            </a:r>
            <a:r>
              <a:rPr lang="en-US" dirty="0" err="1" smtClean="0"/>
              <a:t>дотримано</a:t>
            </a:r>
            <a:r>
              <a:rPr lang="en-US" dirty="0" smtClean="0"/>
              <a:t> </a:t>
            </a:r>
            <a:r>
              <a:rPr lang="en-US" dirty="0" err="1" smtClean="0"/>
              <a:t>всі</a:t>
            </a:r>
            <a:r>
              <a:rPr lang="en-US" dirty="0" smtClean="0"/>
              <a:t> </a:t>
            </a:r>
            <a:r>
              <a:rPr lang="en-US" dirty="0" err="1" smtClean="0"/>
              <a:t>процесуальні</a:t>
            </a:r>
            <a:r>
              <a:rPr lang="en-US" dirty="0" smtClean="0"/>
              <a:t> </a:t>
            </a:r>
            <a:r>
              <a:rPr lang="en-US" dirty="0" err="1" smtClean="0"/>
              <a:t>вимоги</a:t>
            </a:r>
            <a:r>
              <a:rPr lang="en-US" dirty="0" smtClean="0"/>
              <a:t> (</a:t>
            </a:r>
            <a:r>
              <a:rPr lang="en-US" dirty="0" err="1" smtClean="0"/>
              <a:t>як</a:t>
            </a:r>
            <a:r>
              <a:rPr lang="en-US" dirty="0" smtClean="0"/>
              <a:t> </a:t>
            </a:r>
            <a:r>
              <a:rPr lang="en-US" dirty="0" err="1" smtClean="0"/>
              <a:t>при</a:t>
            </a:r>
            <a:r>
              <a:rPr lang="en-US" dirty="0" smtClean="0"/>
              <a:t> </a:t>
            </a:r>
            <a:r>
              <a:rPr lang="en-US" dirty="0" err="1" smtClean="0"/>
              <a:t>розгляді</a:t>
            </a:r>
            <a:r>
              <a:rPr lang="en-US" dirty="0" smtClean="0"/>
              <a:t> </a:t>
            </a:r>
            <a:r>
              <a:rPr lang="en-US" dirty="0" err="1" smtClean="0"/>
              <a:t>справи</a:t>
            </a:r>
            <a:r>
              <a:rPr lang="en-US" dirty="0" smtClean="0"/>
              <a:t>), </a:t>
            </a:r>
            <a:r>
              <a:rPr lang="en-US" dirty="0" err="1" smtClean="0"/>
              <a:t>але</a:t>
            </a:r>
            <a:r>
              <a:rPr lang="en-US" dirty="0" smtClean="0"/>
              <a:t> </a:t>
            </a:r>
            <a:r>
              <a:rPr lang="en-US" dirty="0" err="1" smtClean="0"/>
              <a:t>обов’язково</a:t>
            </a:r>
            <a:r>
              <a:rPr lang="en-US" dirty="0" smtClean="0"/>
              <a:t> </a:t>
            </a:r>
            <a:r>
              <a:rPr lang="en-US" dirty="0" err="1" smtClean="0"/>
              <a:t>має</a:t>
            </a:r>
            <a:r>
              <a:rPr lang="en-US" dirty="0" smtClean="0"/>
              <a:t> </a:t>
            </a:r>
            <a:r>
              <a:rPr lang="en-US" dirty="0" err="1" smtClean="0"/>
              <a:t>проводитись</a:t>
            </a:r>
            <a:r>
              <a:rPr lang="en-US" dirty="0" smtClean="0"/>
              <a:t> </a:t>
            </a:r>
            <a:r>
              <a:rPr lang="en-US" dirty="0" err="1" smtClean="0"/>
              <a:t>слухання</a:t>
            </a:r>
            <a:r>
              <a:rPr lang="en-US" dirty="0" smtClean="0"/>
              <a:t> (</a:t>
            </a:r>
            <a:r>
              <a:rPr lang="cs-CZ" b="1" i="1" dirty="0" smtClean="0"/>
              <a:t>Nikolova </a:t>
            </a:r>
            <a:r>
              <a:rPr lang="cs-CZ" b="1" i="1" dirty="0" err="1"/>
              <a:t>проти</a:t>
            </a:r>
            <a:r>
              <a:rPr lang="cs-CZ" b="1" i="1" dirty="0"/>
              <a:t> </a:t>
            </a:r>
            <a:r>
              <a:rPr lang="cs-CZ" b="1" i="1" dirty="0" err="1"/>
              <a:t>Болгаріі</a:t>
            </a:r>
            <a:r>
              <a:rPr lang="cs-CZ" b="1" i="1" dirty="0" smtClean="0"/>
              <a:t>̈</a:t>
            </a:r>
            <a:r>
              <a:rPr lang="cs-CZ" dirty="0" smtClean="0"/>
              <a:t>, </a:t>
            </a:r>
            <a:r>
              <a:rPr lang="cs-CZ" dirty="0" err="1" smtClean="0"/>
              <a:t>п</a:t>
            </a:r>
            <a:r>
              <a:rPr lang="cs-CZ" dirty="0" smtClean="0"/>
              <a:t>. 58)</a:t>
            </a:r>
            <a:endParaRPr lang="en-US" dirty="0" smtClean="0"/>
          </a:p>
          <a:p>
            <a:r>
              <a:rPr lang="en-US" dirty="0" err="1" smtClean="0"/>
              <a:t>І</a:t>
            </a:r>
            <a:r>
              <a:rPr lang="en-US" dirty="0" smtClean="0"/>
              <a:t> </a:t>
            </a:r>
            <a:r>
              <a:rPr lang="en-US" dirty="0" err="1" smtClean="0"/>
              <a:t>особа</a:t>
            </a:r>
            <a:r>
              <a:rPr lang="en-US" dirty="0" smtClean="0"/>
              <a:t> </a:t>
            </a:r>
            <a:r>
              <a:rPr lang="en-US" dirty="0" err="1" smtClean="0"/>
              <a:t>повинна</a:t>
            </a:r>
            <a:r>
              <a:rPr lang="en-US" dirty="0" smtClean="0"/>
              <a:t> </a:t>
            </a:r>
            <a:r>
              <a:rPr lang="en-US" dirty="0" err="1" smtClean="0"/>
              <a:t>мати</a:t>
            </a:r>
            <a:r>
              <a:rPr lang="en-US" dirty="0" smtClean="0"/>
              <a:t> </a:t>
            </a:r>
            <a:r>
              <a:rPr lang="en-US" dirty="0" err="1" smtClean="0"/>
              <a:t>право</a:t>
            </a:r>
            <a:r>
              <a:rPr lang="en-US" dirty="0" smtClean="0"/>
              <a:t> </a:t>
            </a:r>
            <a:r>
              <a:rPr lang="en-US" dirty="0" err="1" smtClean="0"/>
              <a:t>бути</a:t>
            </a:r>
            <a:r>
              <a:rPr lang="en-US" dirty="0" smtClean="0"/>
              <a:t> </a:t>
            </a:r>
            <a:r>
              <a:rPr lang="en-US" dirty="0" err="1" smtClean="0"/>
              <a:t>заслуханою</a:t>
            </a:r>
            <a:r>
              <a:rPr lang="en-US" dirty="0" smtClean="0"/>
              <a:t> </a:t>
            </a:r>
            <a:r>
              <a:rPr lang="en-US" dirty="0" err="1" smtClean="0"/>
              <a:t>особисто</a:t>
            </a:r>
            <a:r>
              <a:rPr lang="en-US" dirty="0" smtClean="0"/>
              <a:t> </a:t>
            </a:r>
            <a:r>
              <a:rPr lang="en-US" dirty="0" err="1" smtClean="0"/>
              <a:t>чи</a:t>
            </a:r>
            <a:r>
              <a:rPr lang="en-US" dirty="0" smtClean="0"/>
              <a:t> </a:t>
            </a:r>
            <a:r>
              <a:rPr lang="en-US" dirty="0" err="1" smtClean="0"/>
              <a:t>через</a:t>
            </a:r>
            <a:r>
              <a:rPr lang="en-US" dirty="0" smtClean="0"/>
              <a:t> </a:t>
            </a:r>
            <a:r>
              <a:rPr lang="en-US" dirty="0" err="1" smtClean="0"/>
              <a:t>представника</a:t>
            </a:r>
            <a:r>
              <a:rPr lang="en-US" dirty="0" smtClean="0"/>
              <a:t> </a:t>
            </a:r>
            <a:r>
              <a:rPr lang="uk-UA" dirty="0"/>
              <a:t>(</a:t>
            </a:r>
            <a:r>
              <a:rPr lang="uk-UA" b="1" i="1" dirty="0" err="1"/>
              <a:t>Kampanis</a:t>
            </a:r>
            <a:r>
              <a:rPr lang="uk-UA" b="1" i="1" dirty="0"/>
              <a:t> проти </a:t>
            </a:r>
            <a:r>
              <a:rPr lang="uk-UA" b="1" i="1" dirty="0" err="1"/>
              <a:t>Греціі</a:t>
            </a:r>
            <a:r>
              <a:rPr lang="uk-UA" b="1" i="1" dirty="0"/>
              <a:t>̈</a:t>
            </a:r>
            <a:r>
              <a:rPr lang="uk-UA" b="1" dirty="0"/>
              <a:t>, </a:t>
            </a:r>
            <a:r>
              <a:rPr lang="en-US" dirty="0" err="1"/>
              <a:t>п</a:t>
            </a:r>
            <a:r>
              <a:rPr lang="en-US" dirty="0"/>
              <a:t>.</a:t>
            </a:r>
            <a:r>
              <a:rPr lang="uk-UA" dirty="0" smtClean="0"/>
              <a:t> </a:t>
            </a:r>
            <a:r>
              <a:rPr lang="uk-UA" dirty="0"/>
              <a:t>47</a:t>
            </a:r>
            <a:r>
              <a:rPr lang="uk-UA" dirty="0" smtClean="0"/>
              <a:t>)</a:t>
            </a:r>
            <a:r>
              <a:rPr lang="mr-IN" dirty="0" smtClean="0"/>
              <a:t>…</a:t>
            </a:r>
            <a:r>
              <a:rPr lang="uk-UA" dirty="0" smtClean="0"/>
              <a:t> </a:t>
            </a:r>
            <a:endParaRPr lang="en-US" dirty="0" smtClean="0"/>
          </a:p>
          <a:p>
            <a:endParaRPr lang="mr-IN" dirty="0"/>
          </a:p>
          <a:p>
            <a:endParaRPr lang="uk-UA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44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346050"/>
          </a:xfrm>
        </p:spPr>
        <p:txBody>
          <a:bodyPr>
            <a:normAutofit fontScale="90000"/>
          </a:bodyPr>
          <a:lstStyle/>
          <a:p>
            <a:r>
              <a:rPr lang="en-US" sz="2500" dirty="0" err="1">
                <a:solidFill>
                  <a:srgbClr val="FF0000"/>
                </a:solidFill>
              </a:rPr>
              <a:t>Процесуальні</a:t>
            </a:r>
            <a:r>
              <a:rPr lang="en-US" sz="2500" dirty="0">
                <a:solidFill>
                  <a:srgbClr val="FF0000"/>
                </a:solidFill>
              </a:rPr>
              <a:t> </a:t>
            </a:r>
            <a:r>
              <a:rPr lang="en-US" sz="2500" dirty="0" err="1">
                <a:solidFill>
                  <a:srgbClr val="FF0000"/>
                </a:solidFill>
              </a:rPr>
              <a:t>вимоги</a:t>
            </a:r>
            <a:r>
              <a:rPr lang="en-US" sz="2500" dirty="0">
                <a:solidFill>
                  <a:srgbClr val="FF0000"/>
                </a:solidFill>
              </a:rPr>
              <a:t> </a:t>
            </a:r>
            <a:r>
              <a:rPr lang="en-US" sz="2500" dirty="0" err="1">
                <a:solidFill>
                  <a:srgbClr val="FF0000"/>
                </a:solidFill>
              </a:rPr>
              <a:t>до</a:t>
            </a:r>
            <a:r>
              <a:rPr lang="en-US" sz="2500" dirty="0">
                <a:solidFill>
                  <a:srgbClr val="FF0000"/>
                </a:solidFill>
              </a:rPr>
              <a:t> </a:t>
            </a:r>
            <a:r>
              <a:rPr lang="en-US" sz="2500" dirty="0" err="1">
                <a:solidFill>
                  <a:srgbClr val="FF0000"/>
                </a:solidFill>
              </a:rPr>
              <a:t>перевірки</a:t>
            </a:r>
            <a:r>
              <a:rPr lang="en-US" sz="2500" dirty="0">
                <a:solidFill>
                  <a:srgbClr val="FF0000"/>
                </a:solidFill>
              </a:rPr>
              <a:t> </a:t>
            </a:r>
            <a:r>
              <a:rPr lang="en-US" sz="2500" dirty="0" err="1">
                <a:solidFill>
                  <a:srgbClr val="FF0000"/>
                </a:solidFill>
              </a:rPr>
              <a:t>судом</a:t>
            </a:r>
            <a:r>
              <a:rPr lang="en-US" sz="2500" dirty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законності</a:t>
            </a:r>
            <a:r>
              <a:rPr lang="en-US" sz="2500" dirty="0" smtClean="0">
                <a:solidFill>
                  <a:srgbClr val="FF0000"/>
                </a:solidFill>
              </a:rPr>
              <a:t> (</a:t>
            </a:r>
            <a:r>
              <a:rPr lang="en-US" sz="2500" dirty="0" err="1" smtClean="0">
                <a:solidFill>
                  <a:srgbClr val="FF0000"/>
                </a:solidFill>
              </a:rPr>
              <a:t>продовж</a:t>
            </a:r>
            <a:r>
              <a:rPr lang="en-US" sz="2500" dirty="0" smtClean="0">
                <a:solidFill>
                  <a:srgbClr val="FF0000"/>
                </a:solidFill>
              </a:rPr>
              <a:t>.)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692696"/>
            <a:ext cx="8507288" cy="5904656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Процес має носити </a:t>
            </a:r>
            <a:r>
              <a:rPr lang="uk-UA" dirty="0" err="1"/>
              <a:t>змагальнии</a:t>
            </a:r>
            <a:r>
              <a:rPr lang="uk-UA" dirty="0"/>
              <a:t>̆ характер </a:t>
            </a:r>
            <a:r>
              <a:rPr lang="en-US" dirty="0"/>
              <a:t>(</a:t>
            </a:r>
            <a:r>
              <a:rPr lang="uk-UA" dirty="0"/>
              <a:t>на принципі рівноправності сторін</a:t>
            </a:r>
            <a:r>
              <a:rPr lang="en-US" dirty="0"/>
              <a:t>)</a:t>
            </a:r>
            <a:r>
              <a:rPr lang="uk-UA" dirty="0"/>
              <a:t> (</a:t>
            </a:r>
            <a:r>
              <a:rPr lang="uk-UA" b="1" i="1" dirty="0" err="1"/>
              <a:t>Reinprecht</a:t>
            </a:r>
            <a:r>
              <a:rPr lang="uk-UA" b="1" i="1" dirty="0"/>
              <a:t> проти </a:t>
            </a:r>
            <a:r>
              <a:rPr lang="uk-UA" b="1" i="1" dirty="0" err="1"/>
              <a:t>Австріі</a:t>
            </a:r>
            <a:r>
              <a:rPr lang="uk-UA" b="1" i="1" dirty="0"/>
              <a:t>̈</a:t>
            </a:r>
            <a:r>
              <a:rPr lang="uk-UA" dirty="0"/>
              <a:t>, </a:t>
            </a:r>
            <a:r>
              <a:rPr lang="en-US" dirty="0" err="1"/>
              <a:t>п</a:t>
            </a:r>
            <a:r>
              <a:rPr lang="en-US" dirty="0"/>
              <a:t>. </a:t>
            </a:r>
            <a:r>
              <a:rPr lang="uk-UA" dirty="0"/>
              <a:t>31; </a:t>
            </a:r>
            <a:r>
              <a:rPr lang="uk-UA" b="1" i="1" dirty="0" err="1"/>
              <a:t>A</a:t>
            </a:r>
            <a:r>
              <a:rPr lang="uk-UA" b="1" i="1" dirty="0"/>
              <a:t>. і Інші проти Сполученого Королівства </a:t>
            </a:r>
            <a:r>
              <a:rPr lang="en-US" dirty="0" err="1"/>
              <a:t>п</a:t>
            </a:r>
            <a:r>
              <a:rPr lang="en-US" dirty="0"/>
              <a:t>.</a:t>
            </a:r>
            <a:r>
              <a:rPr lang="uk-UA" dirty="0"/>
              <a:t> 204). </a:t>
            </a:r>
            <a:endParaRPr lang="en-US" dirty="0"/>
          </a:p>
          <a:p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перевірки</a:t>
            </a:r>
            <a:r>
              <a:rPr lang="en-US" dirty="0"/>
              <a:t> </a:t>
            </a:r>
            <a:r>
              <a:rPr lang="en-US" dirty="0" err="1"/>
              <a:t>обгрунтованості</a:t>
            </a:r>
            <a:r>
              <a:rPr lang="en-US" dirty="0"/>
              <a:t> </a:t>
            </a:r>
            <a:r>
              <a:rPr lang="en-US" dirty="0" err="1"/>
              <a:t>підозри</a:t>
            </a:r>
            <a:r>
              <a:rPr lang="en-US" dirty="0"/>
              <a:t> (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етапі</a:t>
            </a:r>
            <a:r>
              <a:rPr lang="en-US" dirty="0"/>
              <a:t> </a:t>
            </a:r>
            <a:r>
              <a:rPr lang="en-US" dirty="0" err="1"/>
              <a:t>досудового</a:t>
            </a:r>
            <a:r>
              <a:rPr lang="en-US" dirty="0"/>
              <a:t> </a:t>
            </a:r>
            <a:r>
              <a:rPr lang="en-US" dirty="0" err="1"/>
              <a:t>розслідування</a:t>
            </a:r>
            <a:r>
              <a:rPr lang="en-US" dirty="0"/>
              <a:t>) </a:t>
            </a:r>
            <a:r>
              <a:rPr lang="en-US" dirty="0" err="1"/>
              <a:t>особа</a:t>
            </a:r>
            <a:r>
              <a:rPr lang="en-US" dirty="0"/>
              <a:t> </a:t>
            </a:r>
            <a:r>
              <a:rPr lang="en-US" dirty="0" err="1"/>
              <a:t>має</a:t>
            </a:r>
            <a:r>
              <a:rPr lang="en-US" dirty="0"/>
              <a:t> </a:t>
            </a:r>
            <a:r>
              <a:rPr lang="en-US" dirty="0" err="1"/>
              <a:t>право</a:t>
            </a:r>
            <a:r>
              <a:rPr lang="en-US" dirty="0"/>
              <a:t> </a:t>
            </a:r>
            <a:r>
              <a:rPr lang="en-US" dirty="0" err="1"/>
              <a:t>вимагати</a:t>
            </a:r>
            <a:r>
              <a:rPr lang="en-US" dirty="0"/>
              <a:t> </a:t>
            </a:r>
            <a:r>
              <a:rPr lang="en-US" dirty="0" err="1"/>
              <a:t>перевірку</a:t>
            </a:r>
            <a:r>
              <a:rPr lang="en-US" dirty="0"/>
              <a:t> </a:t>
            </a:r>
            <a:r>
              <a:rPr lang="en-US" dirty="0" err="1"/>
              <a:t>доказів</a:t>
            </a:r>
            <a:r>
              <a:rPr lang="en-US" dirty="0"/>
              <a:t>, </a:t>
            </a:r>
            <a:r>
              <a:rPr lang="en-US" dirty="0" err="1"/>
              <a:t>зокрема</a:t>
            </a:r>
            <a:r>
              <a:rPr lang="en-US" dirty="0"/>
              <a:t> </a:t>
            </a:r>
            <a:r>
              <a:rPr lang="en-US" dirty="0" err="1"/>
              <a:t>заслухати</a:t>
            </a:r>
            <a:r>
              <a:rPr lang="en-US" dirty="0"/>
              <a:t> </a:t>
            </a:r>
            <a:r>
              <a:rPr lang="en-US" dirty="0" err="1"/>
              <a:t>свідків</a:t>
            </a:r>
            <a:r>
              <a:rPr lang="en-US" dirty="0"/>
              <a:t>, </a:t>
            </a:r>
            <a:r>
              <a:rPr lang="en-US" dirty="0" err="1"/>
              <a:t>що</a:t>
            </a:r>
            <a:r>
              <a:rPr lang="en-US" dirty="0"/>
              <a:t> </a:t>
            </a:r>
            <a:r>
              <a:rPr lang="en-US" dirty="0" err="1"/>
              <a:t>може</a:t>
            </a:r>
            <a:r>
              <a:rPr lang="en-US" dirty="0"/>
              <a:t> </a:t>
            </a:r>
            <a:r>
              <a:rPr lang="en-US" dirty="0" err="1"/>
              <a:t>мати</a:t>
            </a:r>
            <a:r>
              <a:rPr lang="en-US" dirty="0"/>
              <a:t> </a:t>
            </a:r>
            <a:r>
              <a:rPr lang="en-US" dirty="0" err="1"/>
              <a:t>значення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збереження</a:t>
            </a:r>
            <a:r>
              <a:rPr lang="en-US" dirty="0"/>
              <a:t> </a:t>
            </a:r>
            <a:r>
              <a:rPr lang="en-US" dirty="0" err="1"/>
              <a:t>підстави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тримання</a:t>
            </a:r>
            <a:r>
              <a:rPr lang="en-US" dirty="0"/>
              <a:t> </a:t>
            </a:r>
            <a:r>
              <a:rPr lang="en-US" dirty="0" err="1"/>
              <a:t>під</a:t>
            </a:r>
            <a:r>
              <a:rPr lang="en-US" dirty="0"/>
              <a:t> </a:t>
            </a:r>
            <a:r>
              <a:rPr lang="en-US" dirty="0" err="1"/>
              <a:t>вартою</a:t>
            </a:r>
            <a:r>
              <a:rPr lang="en-US" dirty="0"/>
              <a:t> (</a:t>
            </a:r>
            <a:r>
              <a:rPr lang="en-US" dirty="0" err="1"/>
              <a:t>обгрунтованої</a:t>
            </a:r>
            <a:r>
              <a:rPr lang="en-US" dirty="0"/>
              <a:t> </a:t>
            </a:r>
            <a:r>
              <a:rPr lang="en-US" dirty="0" err="1"/>
              <a:t>підозри</a:t>
            </a:r>
            <a:r>
              <a:rPr lang="en-US" dirty="0"/>
              <a:t>) </a:t>
            </a:r>
            <a:r>
              <a:rPr lang="mr-IN" dirty="0"/>
              <a:t>(</a:t>
            </a:r>
            <a:r>
              <a:rPr lang="en-US" b="1" i="1" dirty="0"/>
              <a:t>T</a:t>
            </a:r>
            <a:r>
              <a:rPr lang="mr-IN" b="1" i="1" dirty="0" err="1"/>
              <a:t>urcan</a:t>
            </a:r>
            <a:r>
              <a:rPr lang="mr-IN" b="1" i="1" dirty="0"/>
              <a:t> </a:t>
            </a:r>
            <a:r>
              <a:rPr lang="mr-IN" b="1" i="1" dirty="0" err="1"/>
              <a:t>проти</a:t>
            </a:r>
            <a:r>
              <a:rPr lang="mr-IN" b="1" i="1" dirty="0"/>
              <a:t> </a:t>
            </a:r>
            <a:r>
              <a:rPr lang="mr-IN" b="1" i="1" dirty="0" err="1"/>
              <a:t>Молдови</a:t>
            </a:r>
            <a:r>
              <a:rPr lang="mr-IN" dirty="0"/>
              <a:t>,</a:t>
            </a:r>
            <a:r>
              <a:rPr lang="en-US" dirty="0"/>
              <a:t> </a:t>
            </a:r>
            <a:r>
              <a:rPr lang="en-US" dirty="0" err="1"/>
              <a:t>п</a:t>
            </a:r>
            <a:r>
              <a:rPr lang="en-US" dirty="0"/>
              <a:t>. </a:t>
            </a:r>
            <a:r>
              <a:rPr lang="mr-IN" dirty="0"/>
              <a:t>67-70)</a:t>
            </a:r>
            <a:r>
              <a:rPr lang="en-US" dirty="0"/>
              <a:t>, </a:t>
            </a:r>
          </a:p>
          <a:p>
            <a:r>
              <a:rPr lang="en-US" dirty="0" err="1"/>
              <a:t>Отже</a:t>
            </a:r>
            <a:r>
              <a:rPr lang="en-US" dirty="0"/>
              <a:t> </a:t>
            </a:r>
            <a:r>
              <a:rPr lang="en-US" dirty="0" err="1"/>
              <a:t>особі</a:t>
            </a:r>
            <a:r>
              <a:rPr lang="en-US" dirty="0"/>
              <a:t> </a:t>
            </a:r>
            <a:r>
              <a:rPr lang="en-US" dirty="0" err="1"/>
              <a:t>має</a:t>
            </a:r>
            <a:r>
              <a:rPr lang="en-US" dirty="0"/>
              <a:t> </a:t>
            </a:r>
            <a:r>
              <a:rPr lang="en-US" dirty="0" err="1"/>
              <a:t>бути</a:t>
            </a:r>
            <a:r>
              <a:rPr lang="en-US" dirty="0"/>
              <a:t> </a:t>
            </a:r>
            <a:r>
              <a:rPr lang="en-US" dirty="0" err="1"/>
              <a:t>забезпечено</a:t>
            </a:r>
            <a:r>
              <a:rPr lang="en-US" dirty="0"/>
              <a:t> </a:t>
            </a:r>
            <a:r>
              <a:rPr lang="en-US" dirty="0" err="1"/>
              <a:t>доступ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матеріалів</a:t>
            </a:r>
            <a:r>
              <a:rPr lang="en-US" dirty="0"/>
              <a:t> </a:t>
            </a:r>
            <a:r>
              <a:rPr lang="en-US" dirty="0" err="1"/>
              <a:t>справи</a:t>
            </a:r>
            <a:r>
              <a:rPr lang="en-US" dirty="0"/>
              <a:t> </a:t>
            </a:r>
            <a:r>
              <a:rPr lang="en-US" dirty="0" err="1"/>
              <a:t>та</a:t>
            </a:r>
            <a:r>
              <a:rPr lang="en-US" dirty="0"/>
              <a:t> </a:t>
            </a:r>
            <a:r>
              <a:rPr lang="en-US" dirty="0" err="1"/>
              <a:t>право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захист</a:t>
            </a:r>
            <a:r>
              <a:rPr lang="en-US" dirty="0"/>
              <a:t> </a:t>
            </a:r>
            <a:r>
              <a:rPr lang="sk-SK" dirty="0"/>
              <a:t>(</a:t>
            </a:r>
            <a:r>
              <a:rPr lang="sk-SK" b="1" i="1" dirty="0" err="1"/>
              <a:t>Ovsjannikov</a:t>
            </a:r>
            <a:r>
              <a:rPr lang="sk-SK" b="1" i="1" dirty="0"/>
              <a:t> </a:t>
            </a:r>
            <a:r>
              <a:rPr lang="sk-SK" b="1" i="1" dirty="0" err="1"/>
              <a:t>проти</a:t>
            </a:r>
            <a:r>
              <a:rPr lang="sk-SK" b="1" i="1" dirty="0"/>
              <a:t> </a:t>
            </a:r>
            <a:r>
              <a:rPr lang="sk-SK" b="1" i="1" dirty="0" err="1"/>
              <a:t>Естоніі</a:t>
            </a:r>
            <a:r>
              <a:rPr lang="sk-SK" b="1" i="1" dirty="0"/>
              <a:t>̈</a:t>
            </a:r>
            <a:r>
              <a:rPr lang="sk-SK" dirty="0"/>
              <a:t>, </a:t>
            </a:r>
            <a:r>
              <a:rPr lang="en-US" dirty="0" err="1"/>
              <a:t>п</a:t>
            </a:r>
            <a:r>
              <a:rPr lang="en-US" dirty="0"/>
              <a:t>.</a:t>
            </a:r>
            <a:r>
              <a:rPr lang="sk-SK" dirty="0"/>
              <a:t> 72</a:t>
            </a:r>
            <a:r>
              <a:rPr lang="sk-SK" b="1" i="1" dirty="0"/>
              <a:t>̈</a:t>
            </a:r>
            <a:r>
              <a:rPr lang="sk-SK" dirty="0"/>
              <a:t>; </a:t>
            </a:r>
            <a:r>
              <a:rPr lang="sk-SK" b="1" i="1" dirty="0" err="1"/>
              <a:t>Korneykova</a:t>
            </a:r>
            <a:r>
              <a:rPr lang="sk-SK" b="1" i="1" dirty="0"/>
              <a:t> </a:t>
            </a:r>
            <a:r>
              <a:rPr lang="sk-SK" b="1" i="1" dirty="0" err="1"/>
              <a:t>проти</a:t>
            </a:r>
            <a:r>
              <a:rPr lang="sk-SK" b="1" i="1" dirty="0"/>
              <a:t> </a:t>
            </a:r>
            <a:r>
              <a:rPr lang="sk-SK" b="1" i="1" dirty="0" err="1"/>
              <a:t>України</a:t>
            </a:r>
            <a:r>
              <a:rPr lang="sk-SK" dirty="0"/>
              <a:t>, </a:t>
            </a:r>
            <a:r>
              <a:rPr lang="en-US" dirty="0" err="1"/>
              <a:t>п</a:t>
            </a:r>
            <a:r>
              <a:rPr lang="en-US" dirty="0"/>
              <a:t>.</a:t>
            </a:r>
            <a:r>
              <a:rPr lang="sk-SK" dirty="0"/>
              <a:t> </a:t>
            </a:r>
            <a:r>
              <a:rPr lang="sk-SK" dirty="0" smtClean="0"/>
              <a:t>68, </a:t>
            </a:r>
            <a:r>
              <a:rPr lang="is-IS" b="1" i="1" dirty="0" smtClean="0"/>
              <a:t>Cernák </a:t>
            </a:r>
            <a:r>
              <a:rPr lang="is-IS" b="1" i="1" dirty="0"/>
              <a:t>проти Словаччини</a:t>
            </a:r>
            <a:r>
              <a:rPr lang="is-IS" dirty="0"/>
              <a:t>, </a:t>
            </a:r>
            <a:r>
              <a:rPr lang="en-US" dirty="0" err="1"/>
              <a:t>п</a:t>
            </a:r>
            <a:r>
              <a:rPr lang="en-US" dirty="0"/>
              <a:t>. </a:t>
            </a:r>
            <a:r>
              <a:rPr lang="is-IS" dirty="0"/>
              <a:t>78). </a:t>
            </a:r>
            <a:endParaRPr lang="is-IS" dirty="0" smtClean="0"/>
          </a:p>
          <a:p>
            <a:r>
              <a:rPr lang="is-IS" dirty="0" smtClean="0"/>
              <a:t>Конвенція не вимагає забезпечувати апеляційний перегляд таких рішень, однак якщо апеляційний перегляд передбачено, то необхідно забезпечити дотримання всіх прав і при апеляційному перегляді</a:t>
            </a:r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42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48072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Стаття</a:t>
            </a:r>
            <a:r>
              <a:rPr lang="en-US" dirty="0" smtClean="0">
                <a:solidFill>
                  <a:srgbClr val="FF0000"/>
                </a:solidFill>
              </a:rPr>
              <a:t> 5 </a:t>
            </a:r>
            <a:r>
              <a:rPr lang="en-US" dirty="0" err="1" smtClean="0">
                <a:solidFill>
                  <a:srgbClr val="FF0000"/>
                </a:solidFill>
              </a:rPr>
              <a:t>Конвенції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sz="3400" dirty="0"/>
              <a:t>1. Кожен має право на свободу та особисту недоторканність. </a:t>
            </a:r>
            <a:r>
              <a:rPr lang="uk-UA" sz="3400" b="1" dirty="0">
                <a:solidFill>
                  <a:srgbClr val="00B050"/>
                </a:solidFill>
              </a:rPr>
              <a:t>Нікого не може бути </a:t>
            </a:r>
            <a:r>
              <a:rPr lang="uk-UA" sz="3400" b="1" dirty="0" err="1">
                <a:solidFill>
                  <a:srgbClr val="00B050"/>
                </a:solidFill>
              </a:rPr>
              <a:t>позбавлено</a:t>
            </a:r>
            <a:r>
              <a:rPr lang="uk-UA" sz="3400" b="1" dirty="0">
                <a:solidFill>
                  <a:srgbClr val="00B050"/>
                </a:solidFill>
              </a:rPr>
              <a:t> свободи, крім таких випадків і відповідно до процедури, встановленої законом</a:t>
            </a:r>
            <a:r>
              <a:rPr lang="uk-UA" sz="3400" dirty="0"/>
              <a:t>:</a:t>
            </a:r>
          </a:p>
          <a:p>
            <a:pPr marL="0" indent="0">
              <a:buNone/>
            </a:pPr>
            <a:r>
              <a:rPr lang="uk-UA" sz="3400" dirty="0" err="1"/>
              <a:t>a</a:t>
            </a:r>
            <a:r>
              <a:rPr lang="uk-UA" sz="3400" dirty="0"/>
              <a:t>) законне ув'язнення особи </a:t>
            </a:r>
            <a:r>
              <a:rPr lang="uk-UA" sz="3400" dirty="0" smtClean="0">
                <a:solidFill>
                  <a:schemeClr val="accent2"/>
                </a:solidFill>
              </a:rPr>
              <a:t>після засудження </a:t>
            </a:r>
            <a:r>
              <a:rPr lang="uk-UA" sz="3400" dirty="0" smtClean="0"/>
              <a:t>її </a:t>
            </a:r>
            <a:r>
              <a:rPr lang="uk-UA" sz="3400" dirty="0"/>
              <a:t>компетентним судом;</a:t>
            </a:r>
          </a:p>
          <a:p>
            <a:pPr marL="0" indent="0">
              <a:buNone/>
            </a:pPr>
            <a:r>
              <a:rPr lang="uk-UA" sz="3400" dirty="0" err="1"/>
              <a:t>b</a:t>
            </a:r>
            <a:r>
              <a:rPr lang="uk-UA" sz="3400" dirty="0"/>
              <a:t>) законний арешт або </a:t>
            </a:r>
            <a:r>
              <a:rPr lang="uk-UA" sz="3400" dirty="0" smtClean="0"/>
              <a:t>затримання </a:t>
            </a:r>
            <a:r>
              <a:rPr lang="uk-UA" sz="3400" dirty="0"/>
              <a:t>особи </a:t>
            </a:r>
            <a:r>
              <a:rPr lang="uk-UA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за невиконання законного припису суду або для забезпечення виконання будь-якого обов'язку, встановленого законом</a:t>
            </a:r>
            <a:r>
              <a:rPr lang="uk-UA" sz="3400" dirty="0"/>
              <a:t>;</a:t>
            </a:r>
          </a:p>
          <a:p>
            <a:pPr marL="0" indent="0">
              <a:buNone/>
            </a:pPr>
            <a:r>
              <a:rPr lang="uk-UA" sz="3400" dirty="0"/>
              <a:t>c) </a:t>
            </a:r>
            <a:r>
              <a:rPr lang="uk-UA" sz="3400" b="1" dirty="0">
                <a:solidFill>
                  <a:srgbClr val="7030A0"/>
                </a:solidFill>
              </a:rPr>
              <a:t>законний арешт або затримання особи, здійснене з метою </a:t>
            </a:r>
            <a:r>
              <a:rPr lang="uk-UA" sz="3400" b="1" dirty="0" err="1">
                <a:solidFill>
                  <a:srgbClr val="7030A0"/>
                </a:solidFill>
              </a:rPr>
              <a:t>допровадження</a:t>
            </a:r>
            <a:r>
              <a:rPr lang="uk-UA" sz="3400" b="1" dirty="0">
                <a:solidFill>
                  <a:srgbClr val="7030A0"/>
                </a:solidFill>
              </a:rPr>
              <a:t> її до компетентного судового органу </a:t>
            </a:r>
            <a:r>
              <a:rPr lang="uk-UA" sz="3400" b="1" dirty="0">
                <a:solidFill>
                  <a:srgbClr val="FF0000"/>
                </a:solidFill>
              </a:rPr>
              <a:t>за наявності обґрунтованої підозри у вчиненні нею правопорушення </a:t>
            </a:r>
            <a:r>
              <a:rPr lang="uk-UA" sz="3400" b="1" dirty="0">
                <a:solidFill>
                  <a:srgbClr val="00B050"/>
                </a:solidFill>
              </a:rPr>
              <a:t>або якщо обґрунтовано вважається необхідним запобігти вчиненню нею правопорушення чи її втечі після його вчинення</a:t>
            </a:r>
            <a:r>
              <a:rPr lang="uk-UA" sz="3400" dirty="0" smtClean="0">
                <a:solidFill>
                  <a:srgbClr val="00B050"/>
                </a:solidFill>
              </a:rPr>
              <a:t>;</a:t>
            </a:r>
            <a:r>
              <a:rPr lang="en-US" sz="3400" dirty="0" smtClean="0"/>
              <a:t> </a:t>
            </a:r>
            <a:r>
              <a:rPr lang="en-US" sz="3400" i="1" dirty="0" err="1" smtClean="0">
                <a:solidFill>
                  <a:schemeClr val="accent6">
                    <a:lumMod val="75000"/>
                  </a:schemeClr>
                </a:solidFill>
              </a:rPr>
              <a:t>що</a:t>
            </a:r>
            <a:r>
              <a:rPr lang="en-US" sz="34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400" i="1" dirty="0" err="1" smtClean="0">
                <a:solidFill>
                  <a:schemeClr val="accent6">
                    <a:lumMod val="75000"/>
                  </a:schemeClr>
                </a:solidFill>
              </a:rPr>
              <a:t>далі</a:t>
            </a:r>
            <a:r>
              <a:rPr lang="en-US" sz="34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mr-IN" sz="3400" i="1" dirty="0" smtClean="0">
                <a:solidFill>
                  <a:schemeClr val="accent6">
                    <a:lumMod val="75000"/>
                  </a:schemeClr>
                </a:solidFill>
              </a:rPr>
              <a:t>–</a:t>
            </a:r>
            <a:r>
              <a:rPr lang="en-US" sz="34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400" i="1" dirty="0" err="1" smtClean="0">
                <a:solidFill>
                  <a:schemeClr val="accent6">
                    <a:lumMod val="75000"/>
                  </a:schemeClr>
                </a:solidFill>
              </a:rPr>
              <a:t>в</a:t>
            </a:r>
            <a:r>
              <a:rPr lang="en-US" sz="34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400" i="1" dirty="0" err="1" smtClean="0">
                <a:solidFill>
                  <a:schemeClr val="accent6">
                    <a:lumMod val="75000"/>
                  </a:schemeClr>
                </a:solidFill>
              </a:rPr>
              <a:t>п</a:t>
            </a:r>
            <a:r>
              <a:rPr lang="en-US" sz="3400" i="1" dirty="0" smtClean="0">
                <a:solidFill>
                  <a:schemeClr val="accent6">
                    <a:lumMod val="75000"/>
                  </a:schemeClr>
                </a:solidFill>
              </a:rPr>
              <a:t>. 3!!</a:t>
            </a:r>
            <a:endParaRPr lang="uk-UA" sz="34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uk-UA" sz="3400" dirty="0"/>
              <a:t>d) затримання неповнолітнього на підставі законного рішення з метою застосування наглядових заходів виховного характеру або законне затримання неповнолітнього з метою </a:t>
            </a:r>
            <a:r>
              <a:rPr lang="uk-UA" sz="3400" dirty="0" err="1"/>
              <a:t>допровадження</a:t>
            </a:r>
            <a:r>
              <a:rPr lang="uk-UA" sz="3400" dirty="0"/>
              <a:t> його до компетентного органу;</a:t>
            </a:r>
          </a:p>
          <a:p>
            <a:pPr marL="0" indent="0">
              <a:buNone/>
            </a:pPr>
            <a:r>
              <a:rPr lang="uk-UA" sz="3400" dirty="0" err="1"/>
              <a:t>e</a:t>
            </a:r>
            <a:r>
              <a:rPr lang="uk-UA" sz="3400" dirty="0"/>
              <a:t>) законне затримання осіб для запобігання поширенню інфекційних захворювань, законне затримання психічнохворих, алкоголіків або наркоманів чи </a:t>
            </a:r>
            <a:r>
              <a:rPr lang="uk-UA" sz="3400" dirty="0" err="1"/>
              <a:t>бродяг</a:t>
            </a:r>
            <a:r>
              <a:rPr lang="uk-UA" sz="3400" dirty="0"/>
              <a:t>;</a:t>
            </a:r>
          </a:p>
          <a:p>
            <a:pPr marL="0" indent="0">
              <a:buNone/>
            </a:pPr>
            <a:r>
              <a:rPr lang="uk-UA" sz="3400" dirty="0" err="1"/>
              <a:t>f</a:t>
            </a:r>
            <a:r>
              <a:rPr lang="uk-UA" sz="3400" dirty="0"/>
              <a:t>) законний арешт або затримання особи</a:t>
            </a:r>
            <a:r>
              <a:rPr lang="uk-UA" sz="3400" dirty="0">
                <a:solidFill>
                  <a:schemeClr val="accent2">
                    <a:lumMod val="75000"/>
                  </a:schemeClr>
                </a:solidFill>
              </a:rPr>
              <a:t> з метою запобігання її недозволеному в'їзду в країну чи особи, щодо якої провадиться процедура депортації або екстрадиції</a:t>
            </a:r>
            <a:r>
              <a:rPr lang="uk-UA" sz="3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601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856984" cy="64087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300" dirty="0"/>
              <a:t>2. Кожен, кого заарештовано, має бути негайно поінформований зрозумілою для нього мовою про підстави його арешту і про будь-яке обвинувачення, висунуте проти нього.</a:t>
            </a:r>
          </a:p>
          <a:p>
            <a:pPr marL="0" indent="0">
              <a:buNone/>
            </a:pPr>
            <a:r>
              <a:rPr lang="uk-UA" sz="2300" dirty="0"/>
              <a:t>3. Кожен, кого заарештовано або затримано згідно з положеннями </a:t>
            </a:r>
            <a:r>
              <a:rPr lang="uk-UA" sz="2300" dirty="0">
                <a:solidFill>
                  <a:srgbClr val="7030A0"/>
                </a:solidFill>
              </a:rPr>
              <a:t>підпункту "c" пункту 1 цієї статті</a:t>
            </a:r>
            <a:r>
              <a:rPr lang="uk-UA" sz="2300" dirty="0"/>
              <a:t>, має </a:t>
            </a:r>
            <a:r>
              <a:rPr lang="uk-UA" sz="2300" b="1" dirty="0">
                <a:solidFill>
                  <a:srgbClr val="FF0000"/>
                </a:solidFill>
              </a:rPr>
              <a:t>негайно постати перед суддею</a:t>
            </a:r>
            <a:r>
              <a:rPr lang="uk-UA" sz="2300" dirty="0">
                <a:solidFill>
                  <a:srgbClr val="FF0000"/>
                </a:solidFill>
              </a:rPr>
              <a:t> </a:t>
            </a:r>
            <a:r>
              <a:rPr lang="uk-UA" sz="2300" dirty="0"/>
              <a:t>чи іншою посадовою особою, якій закон надає право здійснювати судову владу, і йому має бути </a:t>
            </a:r>
            <a:r>
              <a:rPr lang="uk-UA" sz="2300" dirty="0">
                <a:solidFill>
                  <a:srgbClr val="00B050"/>
                </a:solidFill>
              </a:rPr>
              <a:t>забезпечено розгляд справи судом упродовж розумного строку </a:t>
            </a:r>
            <a:r>
              <a:rPr lang="uk-UA" sz="2300" dirty="0">
                <a:solidFill>
                  <a:schemeClr val="accent6">
                    <a:lumMod val="75000"/>
                  </a:schemeClr>
                </a:solidFill>
              </a:rPr>
              <a:t>або звільнення під час провадження</a:t>
            </a:r>
            <a:r>
              <a:rPr lang="uk-UA" sz="2300" dirty="0"/>
              <a:t>. Таке </a:t>
            </a:r>
            <a:r>
              <a:rPr lang="uk-UA" sz="2300" dirty="0">
                <a:solidFill>
                  <a:schemeClr val="accent6">
                    <a:lumMod val="75000"/>
                  </a:schemeClr>
                </a:solidFill>
              </a:rPr>
              <a:t>звільнення може бути обумовлене гарантіями з'явитися на судове засідання</a:t>
            </a:r>
            <a:r>
              <a:rPr lang="uk-UA" sz="2300" dirty="0"/>
              <a:t>.</a:t>
            </a:r>
          </a:p>
          <a:p>
            <a:pPr marL="0" indent="0">
              <a:buNone/>
            </a:pPr>
            <a:r>
              <a:rPr lang="uk-UA" sz="2300" dirty="0"/>
              <a:t>4. Кожен, кого </a:t>
            </a:r>
            <a:r>
              <a:rPr lang="uk-UA" sz="2300" dirty="0" err="1"/>
              <a:t>позбавлено</a:t>
            </a:r>
            <a:r>
              <a:rPr lang="uk-UA" sz="2300" dirty="0"/>
              <a:t> свободи внаслідок арешту або тримання під вартою, </a:t>
            </a:r>
            <a:r>
              <a:rPr lang="uk-UA" sz="2300" b="1" dirty="0">
                <a:solidFill>
                  <a:srgbClr val="0070C0"/>
                </a:solidFill>
              </a:rPr>
              <a:t>має право ініціювати провадження</a:t>
            </a:r>
            <a:r>
              <a:rPr lang="uk-UA" sz="2300" dirty="0">
                <a:solidFill>
                  <a:srgbClr val="0070C0"/>
                </a:solidFill>
              </a:rPr>
              <a:t>, в ході якого суд без зволікання встановлює законність затримання і приймає рішення про звільнення, якщо затримання є незаконним</a:t>
            </a:r>
            <a:r>
              <a:rPr lang="uk-UA" sz="2300" dirty="0"/>
              <a:t>.</a:t>
            </a:r>
          </a:p>
          <a:p>
            <a:pPr marL="0" indent="0">
              <a:buNone/>
            </a:pPr>
            <a:r>
              <a:rPr lang="uk-UA" sz="2300" dirty="0"/>
              <a:t>5. Кожен, хто є потерпілим від арешту або затримання, здійсненого всупереч положенням цієї статті, має забезпечене правовою санкцією право на відшкодування.</a:t>
            </a:r>
          </a:p>
          <a:p>
            <a:pPr marL="0" indent="0">
              <a:buNone/>
            </a:pPr>
            <a:r>
              <a:rPr lang="uk-UA" sz="2300" dirty="0"/>
              <a:t/>
            </a:r>
            <a:br>
              <a:rPr lang="uk-UA" sz="2300" dirty="0"/>
            </a:b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6822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dirty="0" err="1" smtClean="0">
                <a:solidFill>
                  <a:srgbClr val="00B050"/>
                </a:solidFill>
              </a:rPr>
              <a:t>Різні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стадії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судового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контролю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над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затриманням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і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триманням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під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вартою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без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вироку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>
                <a:solidFill>
                  <a:srgbClr val="00B050"/>
                </a:solidFill>
              </a:rPr>
              <a:t>суду</a:t>
            </a:r>
            <a:r>
              <a:rPr lang="en-US" sz="2500" dirty="0" smtClean="0">
                <a:solidFill>
                  <a:srgbClr val="00B050"/>
                </a:solidFill>
              </a:rPr>
              <a:t> (</a:t>
            </a:r>
            <a:r>
              <a:rPr lang="en-US" sz="2500" dirty="0" err="1" smtClean="0">
                <a:solidFill>
                  <a:srgbClr val="00B050"/>
                </a:solidFill>
              </a:rPr>
              <a:t>нагадування</a:t>
            </a:r>
            <a:r>
              <a:rPr lang="en-US" sz="2500" dirty="0" smtClean="0">
                <a:solidFill>
                  <a:srgbClr val="00B050"/>
                </a:solidFill>
              </a:rPr>
              <a:t>)</a:t>
            </a:r>
            <a:endParaRPr lang="en-US" sz="25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Судовий</a:t>
            </a:r>
            <a:r>
              <a:rPr lang="en-US" dirty="0" smtClean="0"/>
              <a:t> </a:t>
            </a:r>
            <a:r>
              <a:rPr lang="en-US" dirty="0" err="1" smtClean="0"/>
              <a:t>контроль</a:t>
            </a:r>
            <a:r>
              <a:rPr lang="en-US" dirty="0" smtClean="0"/>
              <a:t> (</a:t>
            </a:r>
            <a:r>
              <a:rPr lang="en-US" dirty="0" err="1" smtClean="0"/>
              <a:t>автоматичний</a:t>
            </a:r>
            <a:r>
              <a:rPr lang="en-US" dirty="0" smtClean="0"/>
              <a:t>, </a:t>
            </a:r>
            <a:r>
              <a:rPr lang="en-US" dirty="0" err="1" smtClean="0"/>
              <a:t>тобто</a:t>
            </a:r>
            <a:r>
              <a:rPr lang="en-US" dirty="0" smtClean="0"/>
              <a:t> </a:t>
            </a:r>
            <a:r>
              <a:rPr lang="en-US" dirty="0" err="1" smtClean="0"/>
              <a:t>навіть</a:t>
            </a:r>
            <a:r>
              <a:rPr lang="en-US" dirty="0" smtClean="0"/>
              <a:t> </a:t>
            </a:r>
            <a:r>
              <a:rPr lang="en-US" dirty="0" err="1" smtClean="0"/>
              <a:t>без</a:t>
            </a:r>
            <a:r>
              <a:rPr lang="en-US" dirty="0" smtClean="0"/>
              <a:t> </a:t>
            </a:r>
            <a:r>
              <a:rPr lang="en-US" dirty="0" err="1" smtClean="0"/>
              <a:t>скарги</a:t>
            </a:r>
            <a:r>
              <a:rPr lang="en-US" dirty="0" smtClean="0"/>
              <a:t>) </a:t>
            </a:r>
            <a:r>
              <a:rPr lang="en-US" dirty="0" err="1" smtClean="0"/>
              <a:t>безпосередньо</a:t>
            </a:r>
            <a:r>
              <a:rPr lang="en-US" dirty="0" smtClean="0"/>
              <a:t> </a:t>
            </a:r>
            <a:r>
              <a:rPr lang="en-US" dirty="0" err="1" smtClean="0"/>
              <a:t>після</a:t>
            </a:r>
            <a:r>
              <a:rPr lang="en-US" dirty="0" smtClean="0"/>
              <a:t> </a:t>
            </a:r>
            <a:r>
              <a:rPr lang="en-US" dirty="0" err="1" smtClean="0"/>
              <a:t>затримання</a:t>
            </a:r>
            <a:endParaRPr lang="en-US" dirty="0" smtClean="0"/>
          </a:p>
          <a:p>
            <a:r>
              <a:rPr lang="en-US" dirty="0" err="1" smtClean="0"/>
              <a:t>Обрання</a:t>
            </a:r>
            <a:r>
              <a:rPr lang="en-US" dirty="0" smtClean="0"/>
              <a:t> </a:t>
            </a:r>
            <a:r>
              <a:rPr lang="en-US" dirty="0" err="1" smtClean="0"/>
              <a:t>запобіжного</a:t>
            </a:r>
            <a:r>
              <a:rPr lang="en-US" dirty="0" smtClean="0"/>
              <a:t> </a:t>
            </a:r>
            <a:r>
              <a:rPr lang="en-US" dirty="0" err="1" smtClean="0"/>
              <a:t>заходу</a:t>
            </a:r>
            <a:r>
              <a:rPr lang="en-US" dirty="0" smtClean="0"/>
              <a:t> (</a:t>
            </a:r>
            <a:r>
              <a:rPr lang="en-US" dirty="0" err="1" smtClean="0"/>
              <a:t>з</a:t>
            </a:r>
            <a:r>
              <a:rPr lang="en-US" dirty="0" smtClean="0"/>
              <a:t> </a:t>
            </a:r>
            <a:r>
              <a:rPr lang="en-US" dirty="0" err="1" smtClean="0"/>
              <a:t>правом</a:t>
            </a:r>
            <a:r>
              <a:rPr lang="en-US" dirty="0" smtClean="0"/>
              <a:t> </a:t>
            </a:r>
            <a:r>
              <a:rPr lang="en-US" dirty="0" err="1" smtClean="0"/>
              <a:t>звільнення</a:t>
            </a:r>
            <a:r>
              <a:rPr lang="en-US" dirty="0" smtClean="0"/>
              <a:t> </a:t>
            </a:r>
            <a:r>
              <a:rPr lang="en-US" dirty="0" err="1" smtClean="0"/>
              <a:t>під</a:t>
            </a:r>
            <a:r>
              <a:rPr lang="en-US" dirty="0" smtClean="0"/>
              <a:t> </a:t>
            </a:r>
            <a:r>
              <a:rPr lang="en-US" dirty="0" err="1" smtClean="0"/>
              <a:t>заставу</a:t>
            </a:r>
            <a:r>
              <a:rPr lang="en-US" dirty="0" smtClean="0"/>
              <a:t>), </a:t>
            </a:r>
            <a:r>
              <a:rPr lang="en-US" dirty="0" err="1" smtClean="0"/>
              <a:t>може</a:t>
            </a:r>
            <a:r>
              <a:rPr lang="en-US" dirty="0" smtClean="0"/>
              <a:t> </a:t>
            </a:r>
            <a:r>
              <a:rPr lang="en-US" dirty="0" err="1" smtClean="0"/>
              <a:t>поєднуватися</a:t>
            </a:r>
            <a:r>
              <a:rPr lang="en-US" dirty="0" smtClean="0"/>
              <a:t> </a:t>
            </a:r>
            <a:r>
              <a:rPr lang="en-US" dirty="0" err="1" smtClean="0"/>
              <a:t>з</a:t>
            </a:r>
            <a:r>
              <a:rPr lang="en-US" dirty="0" smtClean="0"/>
              <a:t> </a:t>
            </a:r>
            <a:r>
              <a:rPr lang="en-US" dirty="0" err="1" smtClean="0"/>
              <a:t>першим</a:t>
            </a:r>
            <a:r>
              <a:rPr lang="en-US" dirty="0" smtClean="0"/>
              <a:t> </a:t>
            </a:r>
            <a:r>
              <a:rPr lang="en-US" dirty="0" err="1" smtClean="0"/>
              <a:t>судовим</a:t>
            </a:r>
            <a:r>
              <a:rPr lang="en-US" dirty="0" smtClean="0"/>
              <a:t> </a:t>
            </a:r>
            <a:r>
              <a:rPr lang="en-US" dirty="0" err="1" smtClean="0"/>
              <a:t>контролем</a:t>
            </a:r>
            <a:endParaRPr lang="en-US" dirty="0" smtClean="0"/>
          </a:p>
          <a:p>
            <a:r>
              <a:rPr lang="en-US" dirty="0" err="1" smtClean="0"/>
              <a:t>Більш</a:t>
            </a:r>
            <a:r>
              <a:rPr lang="en-US" dirty="0" smtClean="0"/>
              <a:t> </a:t>
            </a:r>
            <a:r>
              <a:rPr lang="en-US" dirty="0" err="1" smtClean="0"/>
              <a:t>пізній</a:t>
            </a:r>
            <a:r>
              <a:rPr lang="en-US" dirty="0" smtClean="0"/>
              <a:t> </a:t>
            </a:r>
            <a:r>
              <a:rPr lang="en-US" dirty="0" err="1" smtClean="0"/>
              <a:t>судовий</a:t>
            </a:r>
            <a:r>
              <a:rPr lang="en-US" dirty="0" smtClean="0"/>
              <a:t> </a:t>
            </a:r>
            <a:r>
              <a:rPr lang="en-US" dirty="0" err="1" smtClean="0"/>
              <a:t>контроль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правомірністю</a:t>
            </a:r>
            <a:r>
              <a:rPr lang="en-US" dirty="0" smtClean="0"/>
              <a:t> </a:t>
            </a:r>
            <a:r>
              <a:rPr lang="en-US" dirty="0" err="1" smtClean="0"/>
              <a:t>тримання</a:t>
            </a:r>
            <a:r>
              <a:rPr lang="en-US" dirty="0" smtClean="0"/>
              <a:t> </a:t>
            </a:r>
            <a:r>
              <a:rPr lang="en-US" dirty="0" err="1" smtClean="0"/>
              <a:t>під</a:t>
            </a:r>
            <a:r>
              <a:rPr lang="en-US" dirty="0" smtClean="0"/>
              <a:t> </a:t>
            </a:r>
            <a:r>
              <a:rPr lang="en-US" dirty="0" err="1" smtClean="0"/>
              <a:t>вартою</a:t>
            </a:r>
            <a:r>
              <a:rPr lang="en-US" dirty="0" smtClean="0"/>
              <a:t> (</a:t>
            </a:r>
            <a:r>
              <a:rPr lang="en-US" dirty="0" err="1" smtClean="0"/>
              <a:t>після</a:t>
            </a:r>
            <a:r>
              <a:rPr lang="en-US" dirty="0" smtClean="0"/>
              <a:t> </a:t>
            </a:r>
            <a:r>
              <a:rPr lang="en-US" dirty="0" err="1" smtClean="0"/>
              <a:t>затримання</a:t>
            </a:r>
            <a:r>
              <a:rPr lang="en-US" dirty="0" smtClean="0"/>
              <a:t>,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досудовому</a:t>
            </a:r>
            <a:r>
              <a:rPr lang="en-US" dirty="0" smtClean="0"/>
              <a:t> </a:t>
            </a:r>
            <a:r>
              <a:rPr lang="en-US" dirty="0" err="1" smtClean="0"/>
              <a:t>слідстві</a:t>
            </a:r>
            <a:r>
              <a:rPr lang="en-US" dirty="0"/>
              <a:t> </a:t>
            </a:r>
            <a:r>
              <a:rPr lang="mr-IN" dirty="0" smtClean="0"/>
              <a:t>–</a:t>
            </a:r>
            <a:r>
              <a:rPr lang="en-US" dirty="0" smtClean="0"/>
              <a:t> period pending eventual trial)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3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sz="2500" dirty="0" err="1" smtClean="0">
                <a:solidFill>
                  <a:srgbClr val="00B0F0"/>
                </a:solidFill>
              </a:rPr>
              <a:t>Розумний</a:t>
            </a:r>
            <a:r>
              <a:rPr lang="en-US" sz="2500" dirty="0" smtClean="0">
                <a:solidFill>
                  <a:srgbClr val="00B0F0"/>
                </a:solidFill>
              </a:rPr>
              <a:t> </a:t>
            </a:r>
            <a:r>
              <a:rPr lang="en-US" sz="2500" dirty="0" err="1" smtClean="0">
                <a:solidFill>
                  <a:srgbClr val="00B0F0"/>
                </a:solidFill>
              </a:rPr>
              <a:t>строк</a:t>
            </a:r>
            <a:r>
              <a:rPr lang="en-US" sz="2500" dirty="0" smtClean="0">
                <a:solidFill>
                  <a:srgbClr val="00B0F0"/>
                </a:solidFill>
              </a:rPr>
              <a:t> </a:t>
            </a:r>
            <a:r>
              <a:rPr lang="en-US" sz="2500" dirty="0" err="1" smtClean="0">
                <a:solidFill>
                  <a:srgbClr val="00B0F0"/>
                </a:solidFill>
              </a:rPr>
              <a:t>розгляду</a:t>
            </a:r>
            <a:r>
              <a:rPr lang="en-US" sz="2500" dirty="0" smtClean="0">
                <a:solidFill>
                  <a:srgbClr val="00B0F0"/>
                </a:solidFill>
              </a:rPr>
              <a:t> </a:t>
            </a:r>
            <a:r>
              <a:rPr lang="en-US" sz="2500" dirty="0" err="1" smtClean="0">
                <a:solidFill>
                  <a:srgbClr val="00B0F0"/>
                </a:solidFill>
              </a:rPr>
              <a:t>справи</a:t>
            </a:r>
            <a:r>
              <a:rPr lang="en-US" sz="2500" dirty="0" smtClean="0">
                <a:solidFill>
                  <a:srgbClr val="00B0F0"/>
                </a:solidFill>
              </a:rPr>
              <a:t> </a:t>
            </a:r>
            <a:r>
              <a:rPr lang="en-US" sz="2500" dirty="0" err="1" smtClean="0">
                <a:solidFill>
                  <a:srgbClr val="00B0F0"/>
                </a:solidFill>
              </a:rPr>
              <a:t>затриманої</a:t>
            </a:r>
            <a:r>
              <a:rPr lang="en-US" sz="2500" dirty="0" smtClean="0">
                <a:solidFill>
                  <a:srgbClr val="00B0F0"/>
                </a:solidFill>
              </a:rPr>
              <a:t> </a:t>
            </a:r>
            <a:r>
              <a:rPr lang="en-US" sz="2500" dirty="0" err="1" smtClean="0">
                <a:solidFill>
                  <a:srgbClr val="00B0F0"/>
                </a:solidFill>
              </a:rPr>
              <a:t>особи</a:t>
            </a:r>
            <a:r>
              <a:rPr lang="en-US" sz="2500" dirty="0" smtClean="0">
                <a:solidFill>
                  <a:srgbClr val="00B0F0"/>
                </a:solidFill>
              </a:rPr>
              <a:t>, </a:t>
            </a:r>
            <a:r>
              <a:rPr lang="en-US" sz="2500" dirty="0" err="1" smtClean="0">
                <a:solidFill>
                  <a:srgbClr val="00B0F0"/>
                </a:solidFill>
              </a:rPr>
              <a:t>що</a:t>
            </a:r>
            <a:r>
              <a:rPr lang="en-US" sz="2500" dirty="0" smtClean="0">
                <a:solidFill>
                  <a:srgbClr val="00B0F0"/>
                </a:solidFill>
              </a:rPr>
              <a:t> </a:t>
            </a:r>
            <a:r>
              <a:rPr lang="en-US" sz="2500" dirty="0" err="1" smtClean="0">
                <a:solidFill>
                  <a:srgbClr val="00B0F0"/>
                </a:solidFill>
              </a:rPr>
              <a:t>невід’ємно</a:t>
            </a:r>
            <a:r>
              <a:rPr lang="en-US" sz="2500" dirty="0" smtClean="0">
                <a:solidFill>
                  <a:srgbClr val="00B0F0"/>
                </a:solidFill>
              </a:rPr>
              <a:t> </a:t>
            </a:r>
            <a:r>
              <a:rPr lang="en-US" sz="2500" dirty="0" err="1" smtClean="0">
                <a:solidFill>
                  <a:srgbClr val="00B0F0"/>
                </a:solidFill>
              </a:rPr>
              <a:t>повязаний</a:t>
            </a:r>
            <a:r>
              <a:rPr lang="en-US" sz="2500" dirty="0" smtClean="0">
                <a:solidFill>
                  <a:srgbClr val="00B0F0"/>
                </a:solidFill>
              </a:rPr>
              <a:t> </a:t>
            </a:r>
            <a:r>
              <a:rPr lang="en-US" sz="2500" dirty="0" err="1" smtClean="0">
                <a:solidFill>
                  <a:srgbClr val="00B0F0"/>
                </a:solidFill>
              </a:rPr>
              <a:t>із</a:t>
            </a:r>
            <a:r>
              <a:rPr lang="en-US" sz="2500" dirty="0" smtClean="0">
                <a:solidFill>
                  <a:srgbClr val="00B0F0"/>
                </a:solidFill>
              </a:rPr>
              <a:t> </a:t>
            </a:r>
            <a:r>
              <a:rPr lang="en-US" sz="2500" dirty="0" err="1" smtClean="0">
                <a:solidFill>
                  <a:srgbClr val="00B0F0"/>
                </a:solidFill>
              </a:rPr>
              <a:t>правом</a:t>
            </a:r>
            <a:r>
              <a:rPr lang="en-US" sz="2500" dirty="0" smtClean="0">
                <a:solidFill>
                  <a:srgbClr val="00B0F0"/>
                </a:solidFill>
              </a:rPr>
              <a:t> </a:t>
            </a:r>
            <a:r>
              <a:rPr lang="en-US" sz="2500" dirty="0" err="1" smtClean="0">
                <a:solidFill>
                  <a:srgbClr val="00B0F0"/>
                </a:solidFill>
              </a:rPr>
              <a:t>на</a:t>
            </a:r>
            <a:r>
              <a:rPr lang="en-US" sz="2500" dirty="0" smtClean="0">
                <a:solidFill>
                  <a:srgbClr val="00B0F0"/>
                </a:solidFill>
              </a:rPr>
              <a:t> </a:t>
            </a:r>
            <a:r>
              <a:rPr lang="en-US" sz="2500" dirty="0" err="1" smtClean="0">
                <a:solidFill>
                  <a:srgbClr val="00B0F0"/>
                </a:solidFill>
              </a:rPr>
              <a:t>звільнення</a:t>
            </a:r>
            <a:r>
              <a:rPr lang="en-US" sz="2500" dirty="0" smtClean="0">
                <a:solidFill>
                  <a:srgbClr val="00B0F0"/>
                </a:solidFill>
              </a:rPr>
              <a:t> </a:t>
            </a:r>
            <a:r>
              <a:rPr lang="en-US" sz="2500" dirty="0" err="1" smtClean="0">
                <a:solidFill>
                  <a:srgbClr val="00B0F0"/>
                </a:solidFill>
              </a:rPr>
              <a:t>під</a:t>
            </a:r>
            <a:r>
              <a:rPr lang="en-US" sz="2500" dirty="0" smtClean="0">
                <a:solidFill>
                  <a:srgbClr val="00B0F0"/>
                </a:solidFill>
              </a:rPr>
              <a:t> </a:t>
            </a:r>
            <a:r>
              <a:rPr lang="en-US" sz="2500" dirty="0" err="1" smtClean="0">
                <a:solidFill>
                  <a:srgbClr val="00B0F0"/>
                </a:solidFill>
              </a:rPr>
              <a:t>час</a:t>
            </a:r>
            <a:r>
              <a:rPr lang="en-US" sz="2500" dirty="0" smtClean="0">
                <a:solidFill>
                  <a:srgbClr val="00B0F0"/>
                </a:solidFill>
              </a:rPr>
              <a:t> </a:t>
            </a:r>
            <a:r>
              <a:rPr lang="en-US" sz="2500" dirty="0" err="1" smtClean="0">
                <a:solidFill>
                  <a:srgbClr val="00B0F0"/>
                </a:solidFill>
              </a:rPr>
              <a:t>розгляду</a:t>
            </a:r>
            <a:r>
              <a:rPr lang="en-US" sz="2500" dirty="0" smtClean="0">
                <a:solidFill>
                  <a:srgbClr val="00B0F0"/>
                </a:solidFill>
              </a:rPr>
              <a:t> </a:t>
            </a:r>
            <a:r>
              <a:rPr lang="en-US" sz="2500" dirty="0" err="1" smtClean="0">
                <a:solidFill>
                  <a:srgbClr val="00B0F0"/>
                </a:solidFill>
              </a:rPr>
              <a:t>справи</a:t>
            </a:r>
            <a:r>
              <a:rPr lang="en-US" sz="2500" dirty="0" smtClean="0">
                <a:solidFill>
                  <a:srgbClr val="00B0F0"/>
                </a:solidFill>
              </a:rPr>
              <a:t> (</a:t>
            </a:r>
            <a:r>
              <a:rPr lang="en-US" sz="2400" dirty="0"/>
              <a:t>shall be entitled to trial within a reasonable time or to release pending </a:t>
            </a:r>
            <a:r>
              <a:rPr lang="en-US" sz="2400" dirty="0" smtClean="0"/>
              <a:t>trial, </a:t>
            </a:r>
            <a:r>
              <a:rPr lang="en-US" sz="2400" dirty="0" err="1" smtClean="0"/>
              <a:t>п</a:t>
            </a:r>
            <a:r>
              <a:rPr lang="en-US" sz="2400" dirty="0" smtClean="0"/>
              <a:t>. 3 </a:t>
            </a:r>
            <a:r>
              <a:rPr lang="en-US" sz="2400" dirty="0" err="1" smtClean="0"/>
              <a:t>ст</a:t>
            </a:r>
            <a:r>
              <a:rPr lang="en-US" sz="2400" dirty="0" smtClean="0"/>
              <a:t>. 5) </a:t>
            </a:r>
            <a:r>
              <a:rPr lang="mr-IN" sz="2400" dirty="0" smtClean="0"/>
              <a:t>–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окреме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право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особи</a:t>
            </a:r>
            <a:r>
              <a:rPr lang="en-US" sz="2400" dirty="0" smtClean="0">
                <a:solidFill>
                  <a:srgbClr val="FF0000"/>
                </a:solidFill>
              </a:rPr>
              <a:t> (</a:t>
            </a:r>
            <a:r>
              <a:rPr lang="en-US" sz="2400" dirty="0" err="1" smtClean="0">
                <a:solidFill>
                  <a:srgbClr val="FF0000"/>
                </a:solidFill>
              </a:rPr>
              <a:t>окреме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від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права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на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розгляд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справи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протягом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розмуного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строку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за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ст</a:t>
            </a:r>
            <a:r>
              <a:rPr lang="en-US" sz="2400" dirty="0" smtClean="0">
                <a:solidFill>
                  <a:srgbClr val="FF0000"/>
                </a:solidFill>
              </a:rPr>
              <a:t>. 6)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500" dirty="0" smtClean="0">
                <a:solidFill>
                  <a:srgbClr val="00B0F0"/>
                </a:solidFill>
              </a:rPr>
              <a:t>)</a:t>
            </a:r>
            <a:endParaRPr lang="en-US" sz="25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5141168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Це</a:t>
            </a:r>
            <a:r>
              <a:rPr lang="en-US" dirty="0" smtClean="0"/>
              <a:t> </a:t>
            </a:r>
            <a:r>
              <a:rPr lang="en-US" dirty="0" err="1" smtClean="0"/>
              <a:t>два</a:t>
            </a:r>
            <a:r>
              <a:rPr lang="en-US" dirty="0" smtClean="0"/>
              <a:t> </a:t>
            </a:r>
            <a:r>
              <a:rPr lang="en-US" dirty="0" err="1" smtClean="0"/>
              <a:t>обовязки</a:t>
            </a:r>
            <a:r>
              <a:rPr lang="en-US" dirty="0" smtClean="0"/>
              <a:t>,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можна</a:t>
            </a:r>
            <a:r>
              <a:rPr lang="en-US" dirty="0" smtClean="0"/>
              <a:t> </a:t>
            </a:r>
            <a:r>
              <a:rPr lang="en-US" dirty="0" err="1" smtClean="0"/>
              <a:t>вибирати</a:t>
            </a:r>
            <a:r>
              <a:rPr lang="en-US" dirty="0" smtClean="0"/>
              <a:t> </a:t>
            </a:r>
            <a:r>
              <a:rPr lang="en-US" dirty="0" err="1" smtClean="0"/>
              <a:t>одне</a:t>
            </a:r>
            <a:r>
              <a:rPr lang="en-US" dirty="0" smtClean="0"/>
              <a:t> </a:t>
            </a:r>
            <a:r>
              <a:rPr lang="en-US" dirty="0" err="1" smtClean="0"/>
              <a:t>з</a:t>
            </a:r>
            <a:r>
              <a:rPr lang="en-US" dirty="0" smtClean="0"/>
              <a:t> </a:t>
            </a:r>
            <a:r>
              <a:rPr lang="en-US" dirty="0" err="1" smtClean="0"/>
              <a:t>них</a:t>
            </a:r>
            <a:r>
              <a:rPr lang="en-US" dirty="0" smtClean="0"/>
              <a:t> (next slide)</a:t>
            </a:r>
          </a:p>
          <a:p>
            <a:r>
              <a:rPr lang="en-US" dirty="0" err="1" smtClean="0"/>
              <a:t>Безперервне</a:t>
            </a:r>
            <a:r>
              <a:rPr lang="en-US" dirty="0" smtClean="0"/>
              <a:t> </a:t>
            </a:r>
            <a:r>
              <a:rPr lang="en-US" dirty="0" err="1" smtClean="0"/>
              <a:t>тримання</a:t>
            </a:r>
            <a:r>
              <a:rPr lang="en-US" dirty="0" smtClean="0"/>
              <a:t> </a:t>
            </a:r>
            <a:r>
              <a:rPr lang="en-US" dirty="0" err="1" smtClean="0"/>
              <a:t>під</a:t>
            </a:r>
            <a:r>
              <a:rPr lang="en-US" dirty="0" smtClean="0"/>
              <a:t> </a:t>
            </a:r>
            <a:r>
              <a:rPr lang="en-US" dirty="0" err="1" smtClean="0"/>
              <a:t>вартою</a:t>
            </a:r>
            <a:r>
              <a:rPr lang="en-US" dirty="0" smtClean="0"/>
              <a:t> </a:t>
            </a:r>
            <a:r>
              <a:rPr lang="en-US" dirty="0" err="1" smtClean="0"/>
              <a:t>може</a:t>
            </a:r>
            <a:r>
              <a:rPr lang="en-US" dirty="0" smtClean="0"/>
              <a:t> </a:t>
            </a:r>
            <a:r>
              <a:rPr lang="en-US" dirty="0" err="1" smtClean="0"/>
              <a:t>бути</a:t>
            </a:r>
            <a:r>
              <a:rPr lang="en-US" dirty="0" smtClean="0"/>
              <a:t> </a:t>
            </a:r>
            <a:r>
              <a:rPr lang="en-US" dirty="0" err="1" smtClean="0"/>
              <a:t>виправдане</a:t>
            </a:r>
            <a:r>
              <a:rPr lang="en-US" dirty="0" smtClean="0"/>
              <a:t> </a:t>
            </a:r>
            <a:r>
              <a:rPr lang="en-US" dirty="0" err="1" smtClean="0"/>
              <a:t>лише</a:t>
            </a:r>
            <a:r>
              <a:rPr lang="en-US" dirty="0" smtClean="0"/>
              <a:t> </a:t>
            </a:r>
            <a:r>
              <a:rPr lang="en-US" dirty="0" err="1" smtClean="0"/>
              <a:t>наявністю</a:t>
            </a:r>
            <a:r>
              <a:rPr lang="en-US" dirty="0" smtClean="0"/>
              <a:t> </a:t>
            </a:r>
            <a:r>
              <a:rPr lang="en-US" dirty="0" err="1" smtClean="0"/>
              <a:t>суспільного</a:t>
            </a:r>
            <a:r>
              <a:rPr lang="en-US" dirty="0" smtClean="0"/>
              <a:t> </a:t>
            </a:r>
            <a:r>
              <a:rPr lang="en-US" dirty="0" err="1" smtClean="0"/>
              <a:t>інтересу</a:t>
            </a:r>
            <a:r>
              <a:rPr lang="en-US" dirty="0" smtClean="0"/>
              <a:t>, </a:t>
            </a:r>
            <a:r>
              <a:rPr lang="en-US" dirty="0" err="1" smtClean="0"/>
              <a:t>що</a:t>
            </a:r>
            <a:r>
              <a:rPr lang="en-US" dirty="0" smtClean="0"/>
              <a:t> </a:t>
            </a:r>
            <a:r>
              <a:rPr lang="en-US" dirty="0" err="1" smtClean="0"/>
              <a:t>переважає</a:t>
            </a:r>
            <a:r>
              <a:rPr lang="en-US" dirty="0" smtClean="0"/>
              <a:t>, </a:t>
            </a:r>
            <a:r>
              <a:rPr lang="en-US" dirty="0" err="1" smtClean="0"/>
              <a:t>зважаючи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презумпцію</a:t>
            </a:r>
            <a:r>
              <a:rPr lang="en-US" dirty="0" smtClean="0"/>
              <a:t> </a:t>
            </a:r>
            <a:r>
              <a:rPr lang="en-US" dirty="0" err="1" smtClean="0"/>
              <a:t>невинуватості</a:t>
            </a:r>
            <a:endParaRPr lang="en-US" dirty="0" smtClean="0"/>
          </a:p>
          <a:p>
            <a:r>
              <a:rPr lang="en-US" dirty="0" err="1" smtClean="0">
                <a:solidFill>
                  <a:srgbClr val="0070C0"/>
                </a:solidFill>
              </a:rPr>
              <a:t>Особа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має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право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вимагати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звільнення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в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будь-який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час</a:t>
            </a:r>
            <a:r>
              <a:rPr lang="en-US" dirty="0" smtClean="0">
                <a:solidFill>
                  <a:srgbClr val="0070C0"/>
                </a:solidFill>
              </a:rPr>
              <a:t> (</a:t>
            </a:r>
            <a:r>
              <a:rPr lang="en-US" dirty="0" err="1" smtClean="0">
                <a:solidFill>
                  <a:srgbClr val="0070C0"/>
                </a:solidFill>
              </a:rPr>
              <a:t>неодноразово</a:t>
            </a:r>
            <a:r>
              <a:rPr lang="en-US" dirty="0" smtClean="0">
                <a:solidFill>
                  <a:srgbClr val="0070C0"/>
                </a:solidFill>
              </a:rPr>
              <a:t>), </a:t>
            </a:r>
            <a:r>
              <a:rPr lang="en-US" dirty="0" err="1" smtClean="0">
                <a:solidFill>
                  <a:srgbClr val="0070C0"/>
                </a:solidFill>
              </a:rPr>
              <a:t>суд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зобовязаний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невідкладно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u="sng" dirty="0" smtClean="0">
                <a:solidFill>
                  <a:srgbClr val="7030A0"/>
                </a:solidFill>
              </a:rPr>
              <a:t>(</a:t>
            </a:r>
            <a:r>
              <a:rPr lang="en-US" u="sng" dirty="0" err="1" smtClean="0">
                <a:solidFill>
                  <a:srgbClr val="7030A0"/>
                </a:solidFill>
              </a:rPr>
              <a:t>не</a:t>
            </a:r>
            <a:r>
              <a:rPr lang="en-US" u="sng" dirty="0" smtClean="0">
                <a:solidFill>
                  <a:srgbClr val="7030A0"/>
                </a:solidFill>
              </a:rPr>
              <a:t> </a:t>
            </a:r>
            <a:r>
              <a:rPr lang="en-US" u="sng" dirty="0" err="1" smtClean="0">
                <a:solidFill>
                  <a:srgbClr val="7030A0"/>
                </a:solidFill>
              </a:rPr>
              <a:t>негайно</a:t>
            </a:r>
            <a:r>
              <a:rPr lang="en-US" u="sng" dirty="0" smtClean="0">
                <a:solidFill>
                  <a:srgbClr val="7030A0"/>
                </a:solidFill>
              </a:rPr>
              <a:t>)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розглядати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такі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вимоги</a:t>
            </a:r>
            <a:r>
              <a:rPr lang="en-US" dirty="0" smtClean="0">
                <a:solidFill>
                  <a:srgbClr val="0070C0"/>
                </a:solidFill>
              </a:rPr>
              <a:t> (</a:t>
            </a:r>
            <a:r>
              <a:rPr lang="en-US" dirty="0" err="1" smtClean="0">
                <a:solidFill>
                  <a:srgbClr val="0070C0"/>
                </a:solidFill>
              </a:rPr>
              <a:t>судовий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контроль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Суд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повинен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звільнити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особу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якщо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необхідність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в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триманні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під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вартою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відпала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00B050"/>
                </a:solidFill>
              </a:rPr>
              <a:t>Збереження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обгрунтованої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підозри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є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обов’язковою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умовою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продовження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тримання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під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вартою</a:t>
            </a:r>
            <a:r>
              <a:rPr lang="en-US" dirty="0" smtClean="0">
                <a:solidFill>
                  <a:srgbClr val="00B050"/>
                </a:solidFill>
              </a:rPr>
              <a:t>, </a:t>
            </a:r>
            <a:r>
              <a:rPr lang="en-US" dirty="0" err="1" smtClean="0">
                <a:solidFill>
                  <a:srgbClr val="00B050"/>
                </a:solidFill>
              </a:rPr>
              <a:t>але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зі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спливом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часу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цього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недостатньо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err="1" smtClean="0">
                <a:solidFill>
                  <a:srgbClr val="7030A0"/>
                </a:solidFill>
              </a:rPr>
              <a:t>Продовження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строків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тримання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під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вартою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не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повиннно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бути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автоматичним</a:t>
            </a:r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П.3 ст.5 </a:t>
            </a:r>
            <a:r>
              <a:rPr lang="en-US" dirty="0" err="1" smtClean="0">
                <a:solidFill>
                  <a:srgbClr val="00B050"/>
                </a:solidFill>
              </a:rPr>
              <a:t>стосується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очікування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розгляду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справи</a:t>
            </a:r>
            <a:r>
              <a:rPr lang="en-US" dirty="0" smtClean="0">
                <a:solidFill>
                  <a:srgbClr val="00B050"/>
                </a:solidFill>
              </a:rPr>
              <a:t> (pending trial), </a:t>
            </a:r>
            <a:r>
              <a:rPr lang="en-US" dirty="0" err="1" smtClean="0">
                <a:solidFill>
                  <a:srgbClr val="00B050"/>
                </a:solidFill>
              </a:rPr>
              <a:t>і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не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стосується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очікування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апеляційного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розгляду</a:t>
            </a:r>
            <a:r>
              <a:rPr lang="en-US" dirty="0" smtClean="0">
                <a:solidFill>
                  <a:srgbClr val="00B050"/>
                </a:solidFill>
              </a:rPr>
              <a:t> (pending appeal) (</a:t>
            </a:r>
            <a:r>
              <a:rPr lang="en-US" dirty="0" err="1" smtClean="0">
                <a:solidFill>
                  <a:srgbClr val="00B050"/>
                </a:solidFill>
              </a:rPr>
              <a:t>в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разі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засудження</a:t>
            </a:r>
            <a:r>
              <a:rPr lang="en-US" dirty="0" smtClean="0">
                <a:solidFill>
                  <a:srgbClr val="00B050"/>
                </a:solidFill>
              </a:rPr>
              <a:t>)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5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2646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4. The Court considers that it is of the greatest importance that the scope of this provision should be clearly established. As the word "reasonable" applies to the time within which a person is entitled to trial, </a:t>
            </a:r>
            <a:r>
              <a:rPr lang="en-US" dirty="0">
                <a:solidFill>
                  <a:srgbClr val="0070C0"/>
                </a:solidFill>
              </a:rPr>
              <a:t>a purely grammatical interpretation would leave the judicial authorities with a choice</a:t>
            </a:r>
            <a:r>
              <a:rPr lang="en-US" dirty="0"/>
              <a:t> between two obligations, that of </a:t>
            </a:r>
            <a:r>
              <a:rPr lang="en-US" dirty="0">
                <a:solidFill>
                  <a:srgbClr val="00B050"/>
                </a:solidFill>
              </a:rPr>
              <a:t>conducting the proceedings until judgment within a reasonable time </a:t>
            </a:r>
            <a:r>
              <a:rPr lang="en-US" dirty="0"/>
              <a:t>or that of </a:t>
            </a:r>
            <a:r>
              <a:rPr lang="en-US" dirty="0">
                <a:solidFill>
                  <a:srgbClr val="FF0000"/>
                </a:solidFill>
              </a:rPr>
              <a:t>releasing the accused pending trial, if necessary against certain guarantees</a:t>
            </a:r>
            <a:r>
              <a:rPr lang="en-US" dirty="0"/>
              <a:t>.</a:t>
            </a:r>
          </a:p>
          <a:p>
            <a:pPr marL="0" indent="0" algn="r">
              <a:buNone/>
            </a:pPr>
            <a:r>
              <a:rPr lang="ru-RU" b="1" dirty="0"/>
              <a:t>CASE OF WEMHOFF </a:t>
            </a:r>
            <a:r>
              <a:rPr lang="ru-RU" b="1" dirty="0" err="1"/>
              <a:t>v</a:t>
            </a:r>
            <a:r>
              <a:rPr lang="ru-RU" b="1" dirty="0"/>
              <a:t>. GERMANY</a:t>
            </a:r>
            <a:endParaRPr lang="en-US" dirty="0"/>
          </a:p>
          <a:p>
            <a:pPr marL="0" indent="0">
              <a:buNone/>
            </a:pPr>
            <a:r>
              <a:rPr lang="ru-RU" b="1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05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sz="2800" b="1" dirty="0" err="1" smtClean="0">
                <a:solidFill>
                  <a:srgbClr val="00B050"/>
                </a:solidFill>
              </a:rPr>
              <a:t>Особлива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ретельність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при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розслідуванні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справ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осіб</a:t>
            </a:r>
            <a:r>
              <a:rPr lang="en-US" sz="2800" b="1" dirty="0" smtClean="0">
                <a:solidFill>
                  <a:srgbClr val="00B050"/>
                </a:solidFill>
              </a:rPr>
              <a:t>, </a:t>
            </a:r>
            <a:r>
              <a:rPr lang="en-US" sz="2800" b="1" dirty="0" err="1" smtClean="0">
                <a:solidFill>
                  <a:srgbClr val="00B050"/>
                </a:solidFill>
              </a:rPr>
              <a:t>що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тримаються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під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вартою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b="1" dirty="0"/>
              <a:t>83.</a:t>
            </a:r>
            <a:r>
              <a:rPr lang="uk-UA" dirty="0"/>
              <a:t> Суд повторює, що розумність тривалості провадження слід визначати з огляду на обставини справи та з урахуванням таких критеріїв: складність справи, поведінка заявника та компетентних органів влади (див., наприклад, рішення у справі </a:t>
            </a:r>
            <a:r>
              <a:rPr lang="uk-UA" u="sng" dirty="0">
                <a:hlinkClick r:id="rId2"/>
              </a:rPr>
              <a:t>«Пелісьє та Сассі проти Франції»</a:t>
            </a:r>
            <a:r>
              <a:rPr lang="uk-UA" dirty="0"/>
              <a:t> (</a:t>
            </a:r>
            <a:r>
              <a:rPr lang="uk-UA" dirty="0" err="1"/>
              <a:t>Pelissier</a:t>
            </a:r>
            <a:r>
              <a:rPr lang="uk-UA" dirty="0"/>
              <a:t> </a:t>
            </a:r>
            <a:r>
              <a:rPr lang="uk-UA" dirty="0" err="1"/>
              <a:t>and</a:t>
            </a:r>
            <a:r>
              <a:rPr lang="uk-UA" dirty="0"/>
              <a:t> </a:t>
            </a:r>
            <a:r>
              <a:rPr lang="uk-UA" dirty="0" err="1"/>
              <a:t>Sessi</a:t>
            </a:r>
            <a:r>
              <a:rPr lang="uk-UA" dirty="0"/>
              <a:t> v. </a:t>
            </a:r>
            <a:r>
              <a:rPr lang="uk-UA" dirty="0" err="1"/>
              <a:t>France</a:t>
            </a:r>
            <a:r>
              <a:rPr lang="uk-UA" dirty="0"/>
              <a:t>) [ВП], заява № 25444/94, </a:t>
            </a:r>
            <a:r>
              <a:rPr lang="uk-UA" dirty="0" err="1"/>
              <a:t>п</a:t>
            </a:r>
            <a:r>
              <a:rPr lang="uk-UA" dirty="0"/>
              <a:t>. 67, ECHR 1999-II). </a:t>
            </a:r>
            <a:r>
              <a:rPr lang="uk-UA" dirty="0">
                <a:solidFill>
                  <a:srgbClr val="00B0F0"/>
                </a:solidFill>
              </a:rPr>
              <a:t>Суд також повторює, що якщо особу тримають під вартою до завершення провадження щодо неї, цей факт вимагає </a:t>
            </a:r>
            <a:r>
              <a:rPr lang="uk-UA" b="1" dirty="0">
                <a:solidFill>
                  <a:srgbClr val="00B0F0"/>
                </a:solidFill>
              </a:rPr>
              <a:t>особливої старанності </a:t>
            </a:r>
            <a:r>
              <a:rPr lang="uk-UA" dirty="0">
                <a:solidFill>
                  <a:srgbClr val="00B0F0"/>
                </a:solidFill>
              </a:rPr>
              <a:t>органів влади, які займаються цією справою, для забезпечення швидкого розгляду справи </a:t>
            </a:r>
            <a:r>
              <a:rPr lang="uk-UA" dirty="0"/>
              <a:t>(див., наприклад, рішення від 16 травня 2013 року у справі «</a:t>
            </a:r>
            <a:r>
              <a:rPr lang="uk-UA" dirty="0" err="1"/>
              <a:t>Гавула</a:t>
            </a:r>
            <a:r>
              <a:rPr lang="uk-UA" dirty="0"/>
              <a:t> проти України» (</a:t>
            </a:r>
            <a:r>
              <a:rPr lang="uk-UA" dirty="0" err="1"/>
              <a:t>Gavula</a:t>
            </a:r>
            <a:r>
              <a:rPr lang="uk-UA" dirty="0"/>
              <a:t> v. </a:t>
            </a:r>
            <a:r>
              <a:rPr lang="uk-UA" dirty="0" err="1"/>
              <a:t>Ukraine</a:t>
            </a:r>
            <a:r>
              <a:rPr lang="uk-UA" dirty="0"/>
              <a:t>), заява № 52652/07, </a:t>
            </a:r>
            <a:r>
              <a:rPr lang="uk-UA" dirty="0" err="1"/>
              <a:t>п</a:t>
            </a:r>
            <a:r>
              <a:rPr lang="uk-UA" dirty="0"/>
              <a:t>. 96</a:t>
            </a:r>
            <a:r>
              <a:rPr lang="uk-UA" dirty="0" smtClean="0"/>
              <a:t>).</a:t>
            </a:r>
            <a:endParaRPr lang="en-US" dirty="0" smtClean="0"/>
          </a:p>
          <a:p>
            <a:pPr marL="0" indent="0" algn="r">
              <a:buNone/>
            </a:pPr>
            <a:r>
              <a:rPr lang="uk-UA" b="1" i="1" dirty="0" err="1"/>
              <a:t>Баришевський</a:t>
            </a:r>
            <a:r>
              <a:rPr lang="uk-UA" b="1" i="1" dirty="0"/>
              <a:t> проти </a:t>
            </a:r>
            <a:r>
              <a:rPr lang="uk-UA" b="1" i="1" dirty="0" smtClean="0"/>
              <a:t>України</a:t>
            </a:r>
            <a:r>
              <a:rPr lang="uk-UA" dirty="0"/>
              <a:t/>
            </a:r>
            <a:br>
              <a:rPr lang="uk-UA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05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dirty="0" err="1" smtClean="0">
                <a:solidFill>
                  <a:schemeClr val="accent1"/>
                </a:solidFill>
              </a:rPr>
              <a:t>Ризики</a:t>
            </a:r>
            <a:r>
              <a:rPr lang="en-US" sz="2500" dirty="0" smtClean="0">
                <a:solidFill>
                  <a:schemeClr val="accent1"/>
                </a:solidFill>
              </a:rPr>
              <a:t> </a:t>
            </a:r>
            <a:r>
              <a:rPr lang="en-US" sz="2500" dirty="0" err="1" smtClean="0">
                <a:solidFill>
                  <a:schemeClr val="accent1"/>
                </a:solidFill>
              </a:rPr>
              <a:t>для</a:t>
            </a:r>
            <a:r>
              <a:rPr lang="en-US" sz="2500" dirty="0" smtClean="0">
                <a:solidFill>
                  <a:schemeClr val="accent1"/>
                </a:solidFill>
              </a:rPr>
              <a:t> </a:t>
            </a:r>
            <a:r>
              <a:rPr lang="en-US" sz="2500" dirty="0" err="1" smtClean="0">
                <a:solidFill>
                  <a:schemeClr val="accent1"/>
                </a:solidFill>
              </a:rPr>
              <a:t>правомірної</a:t>
            </a:r>
            <a:r>
              <a:rPr lang="en-US" sz="2500" dirty="0" smtClean="0">
                <a:solidFill>
                  <a:schemeClr val="accent1"/>
                </a:solidFill>
              </a:rPr>
              <a:t> </a:t>
            </a:r>
            <a:r>
              <a:rPr lang="en-US" sz="2500" dirty="0" err="1" smtClean="0">
                <a:solidFill>
                  <a:schemeClr val="accent1"/>
                </a:solidFill>
              </a:rPr>
              <a:t>відмови</a:t>
            </a:r>
            <a:r>
              <a:rPr lang="en-US" sz="2500" dirty="0" smtClean="0">
                <a:solidFill>
                  <a:schemeClr val="accent1"/>
                </a:solidFill>
              </a:rPr>
              <a:t> </a:t>
            </a:r>
            <a:r>
              <a:rPr lang="en-US" sz="2500" dirty="0" err="1" smtClean="0">
                <a:solidFill>
                  <a:schemeClr val="accent1"/>
                </a:solidFill>
              </a:rPr>
              <a:t>в</a:t>
            </a:r>
            <a:r>
              <a:rPr lang="en-US" sz="2500" dirty="0" smtClean="0">
                <a:solidFill>
                  <a:schemeClr val="accent1"/>
                </a:solidFill>
              </a:rPr>
              <a:t> </a:t>
            </a:r>
            <a:r>
              <a:rPr lang="en-US" sz="2500" dirty="0" err="1" smtClean="0">
                <a:solidFill>
                  <a:schemeClr val="accent1"/>
                </a:solidFill>
              </a:rPr>
              <a:t>досудовому</a:t>
            </a:r>
            <a:r>
              <a:rPr lang="en-US" sz="2500" dirty="0" smtClean="0">
                <a:solidFill>
                  <a:schemeClr val="accent1"/>
                </a:solidFill>
              </a:rPr>
              <a:t> </a:t>
            </a:r>
            <a:r>
              <a:rPr lang="en-US" sz="2500" dirty="0" err="1" smtClean="0">
                <a:solidFill>
                  <a:schemeClr val="accent1"/>
                </a:solidFill>
              </a:rPr>
              <a:t>звільненні</a:t>
            </a:r>
            <a:endParaRPr lang="en-US" sz="25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5616624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Ризик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втечі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Stogmuller</a:t>
            </a:r>
            <a:r>
              <a:rPr lang="en-US" i="1" dirty="0" smtClean="0"/>
              <a:t> v. Austria, </a:t>
            </a:r>
            <a:r>
              <a:rPr lang="en-US" i="1" dirty="0" err="1" smtClean="0"/>
              <a:t>п</a:t>
            </a:r>
            <a:r>
              <a:rPr lang="en-US" i="1" dirty="0" smtClean="0"/>
              <a:t>. 15</a:t>
            </a:r>
            <a:r>
              <a:rPr lang="en-US" dirty="0" smtClean="0"/>
              <a:t>)</a:t>
            </a:r>
          </a:p>
          <a:p>
            <a:r>
              <a:rPr lang="en-US" dirty="0" err="1" smtClean="0">
                <a:solidFill>
                  <a:srgbClr val="00B050"/>
                </a:solidFill>
              </a:rPr>
              <a:t>Ризик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перешкоджання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правосуддю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з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боку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обвинуваченого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Wemhoff</a:t>
            </a:r>
            <a:r>
              <a:rPr lang="en-US" i="1" dirty="0" smtClean="0"/>
              <a:t> v</a:t>
            </a:r>
            <a:r>
              <a:rPr lang="en-US" i="1" dirty="0"/>
              <a:t>. </a:t>
            </a:r>
            <a:r>
              <a:rPr lang="en-US" i="1" dirty="0" smtClean="0"/>
              <a:t>Germany, </a:t>
            </a:r>
            <a:r>
              <a:rPr lang="en-US" i="1" dirty="0" err="1" smtClean="0"/>
              <a:t>п</a:t>
            </a:r>
            <a:r>
              <a:rPr lang="en-US" i="1" dirty="0" smtClean="0"/>
              <a:t>. 14)</a:t>
            </a:r>
            <a:endParaRPr lang="en-US" i="1" dirty="0"/>
          </a:p>
          <a:p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Ризик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вчинення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подальших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правопорушень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всіх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/>
              <a:t>стадіях</a:t>
            </a:r>
            <a:r>
              <a:rPr lang="en-US" dirty="0" smtClean="0"/>
              <a:t> </a:t>
            </a:r>
            <a:r>
              <a:rPr lang="en-US" dirty="0" err="1" smtClean="0"/>
              <a:t>провадження</a:t>
            </a:r>
            <a:r>
              <a:rPr lang="en-US" dirty="0" smtClean="0"/>
              <a:t> (</a:t>
            </a:r>
            <a:r>
              <a:rPr lang="en-US" dirty="0" err="1" smtClean="0"/>
              <a:t>Matznetter</a:t>
            </a:r>
            <a:r>
              <a:rPr lang="en-US" dirty="0" smtClean="0"/>
              <a:t> v. Austria, </a:t>
            </a:r>
            <a:r>
              <a:rPr lang="en-US" dirty="0" err="1" smtClean="0"/>
              <a:t>п</a:t>
            </a:r>
            <a:r>
              <a:rPr lang="en-US" dirty="0" smtClean="0"/>
              <a:t>. 9)</a:t>
            </a:r>
            <a:endParaRPr lang="en-US" i="1" dirty="0" smtClean="0"/>
          </a:p>
          <a:p>
            <a:r>
              <a:rPr lang="en-US" dirty="0" err="1" smtClean="0">
                <a:solidFill>
                  <a:srgbClr val="C00000"/>
                </a:solidFill>
              </a:rPr>
              <a:t>Ризик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спричинення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звільненням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обвинуваченого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порушень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громадського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порядку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i="1" dirty="0" smtClean="0"/>
              <a:t>( </a:t>
            </a:r>
            <a:r>
              <a:rPr lang="en-US" i="1" dirty="0" err="1" smtClean="0"/>
              <a:t>Letellier</a:t>
            </a:r>
            <a:r>
              <a:rPr lang="en-US" i="1" dirty="0" smtClean="0"/>
              <a:t> v. France)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7520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7286</TotalTime>
  <Words>2501</Words>
  <Application>Microsoft Office PowerPoint</Application>
  <PresentationFormat>Экран (4:3)</PresentationFormat>
  <Paragraphs>120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Право на свободу та особисту недоторканність у практиці ЄСПЛ. Частина 2</vt:lpstr>
      <vt:lpstr>Вступні питання</vt:lpstr>
      <vt:lpstr>Презентация PowerPoint</vt:lpstr>
      <vt:lpstr>Презентация PowerPoint</vt:lpstr>
      <vt:lpstr>Різні стадії судового контролю над затриманням і триманням під вартою без вироку суду (нагадування)</vt:lpstr>
      <vt:lpstr>Розумний строк розгляду справи затриманої особи, що невід’ємно повязаний із правом на звільнення під час розгляду справи (shall be entitled to trial within a reasonable time or to release pending trial, п. 3 ст. 5) – окреме право особи (окреме від права на розгляд справи протягом розмуного строку за ст. 6) )</vt:lpstr>
      <vt:lpstr>Презентация PowerPoint</vt:lpstr>
      <vt:lpstr>Особлива ретельність при розслідуванні справ осіб, що тримаються під вартою</vt:lpstr>
      <vt:lpstr>Ризики для правомірної відмови в досудовому звільненні</vt:lpstr>
      <vt:lpstr>Ризик втечі</vt:lpstr>
      <vt:lpstr>Ризик перешкоджання правосуддю</vt:lpstr>
      <vt:lpstr>Ризик вчинення правопорушень</vt:lpstr>
      <vt:lpstr>Конкретність ризику</vt:lpstr>
      <vt:lpstr>Недостатність самої обгрунтованої підозри для продовжуваного тримання під вартою</vt:lpstr>
      <vt:lpstr>Альтернативний запобіжний захід, зокрема застава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Три різні підстави для судового контролю</vt:lpstr>
      <vt:lpstr>Право вимагати перевірки судом правомірності тримання під вартою – habeas corpus (п. 4 ст. 5)</vt:lpstr>
      <vt:lpstr>Презентация PowerPoint</vt:lpstr>
      <vt:lpstr>Процесуальні вимоги до перевірки судом законності</vt:lpstr>
      <vt:lpstr>Процесуальні вимоги до перевірки судом законності (продовж.)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 на справедливий суд в практиці ЄСПЛ</dc:title>
  <dc:creator>АлОК</dc:creator>
  <cp:lastModifiedBy>Пользователь</cp:lastModifiedBy>
  <cp:revision>112</cp:revision>
  <dcterms:created xsi:type="dcterms:W3CDTF">2019-02-27T07:37:05Z</dcterms:created>
  <dcterms:modified xsi:type="dcterms:W3CDTF">2021-01-29T10:02:37Z</dcterms:modified>
</cp:coreProperties>
</file>