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6FAC-31CF-4E6D-BD68-EB3CB63D798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5ACFD-6B6B-417A-8F42-B9B685F54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63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ACFD-6B6B-417A-8F42-B9B685F545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00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ACFD-6B6B-417A-8F42-B9B685F545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12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3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44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6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82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2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5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9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8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27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69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35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7A86-B3F7-45E2-B364-4F5DA8C2289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88EE2-A3F8-49F3-A2B8-0010D0778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328" y="0"/>
            <a:ext cx="928732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864" y="1196752"/>
            <a:ext cx="8496944" cy="4032447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ТА СИСТЕМА УПРАВЛІННЯ ФІНАНСАМИ ЗАРУБІЖНИХ КОРПОРАЦІЙ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1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Збереження акціонерного капіталу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положенням</a:t>
            </a:r>
            <a:r>
              <a:rPr lang="ru-RU" dirty="0" smtClean="0"/>
              <a:t> як 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праві</a:t>
            </a:r>
            <a:r>
              <a:rPr lang="ru-RU" dirty="0" smtClean="0"/>
              <a:t>, так і в континентальному є </a:t>
            </a:r>
            <a:r>
              <a:rPr lang="ru-RU" b="1" i="1" dirty="0" smtClean="0"/>
              <a:t>заборона </a:t>
            </a:r>
            <a:r>
              <a:rPr lang="ru-RU" b="1" i="1" dirty="0" err="1" smtClean="0"/>
              <a:t>корпорації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придбавати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власні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акції</a:t>
            </a:r>
            <a:r>
              <a:rPr lang="ru-RU" dirty="0" smtClean="0"/>
              <a:t>. Продаж </a:t>
            </a:r>
            <a:r>
              <a:rPr lang="ru-RU" dirty="0" err="1" smtClean="0"/>
              <a:t>акцій</a:t>
            </a:r>
            <a:r>
              <a:rPr lang="ru-RU" dirty="0" smtClean="0"/>
              <a:t>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купує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не </a:t>
            </a:r>
            <a:r>
              <a:rPr lang="ru-RU" dirty="0" err="1" smtClean="0"/>
              <a:t>зростає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164" y="357301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76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714" y="0"/>
            <a:ext cx="7797552" cy="795001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Захист інтересів кредиторів 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859" y="692696"/>
            <a:ext cx="8229600" cy="4525963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акціонерного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закон </a:t>
            </a:r>
            <a:r>
              <a:rPr lang="ru-RU" dirty="0" err="1" smtClean="0"/>
              <a:t>захищає</a:t>
            </a:r>
            <a:r>
              <a:rPr lang="ru-RU" dirty="0" smtClean="0"/>
              <a:t> права </a:t>
            </a:r>
            <a:r>
              <a:rPr lang="ru-RU" dirty="0" err="1" smtClean="0"/>
              <a:t>кредиторів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-252536" y="1700808"/>
            <a:ext cx="4968552" cy="259228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Англійські</a:t>
            </a:r>
            <a:r>
              <a:rPr lang="ru-RU" b="1" dirty="0" smtClean="0"/>
              <a:t> суди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кредитори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на </a:t>
            </a:r>
            <a:r>
              <a:rPr lang="ru-RU" dirty="0" err="1" smtClean="0"/>
              <a:t>це</a:t>
            </a:r>
            <a:r>
              <a:rPr lang="ru-RU" dirty="0" smtClean="0"/>
              <a:t> свою </a:t>
            </a:r>
            <a:r>
              <a:rPr lang="ru-RU" dirty="0" err="1" smtClean="0"/>
              <a:t>згоду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ж коли є </a:t>
            </a:r>
            <a:r>
              <a:rPr lang="ru-RU" dirty="0" err="1" smtClean="0"/>
              <a:t>докази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борги кредиторам </a:t>
            </a:r>
            <a:r>
              <a:rPr lang="ru-RU" dirty="0" err="1" smtClean="0"/>
              <a:t>компанія</a:t>
            </a:r>
            <a:r>
              <a:rPr lang="ru-RU" dirty="0" smtClean="0"/>
              <a:t> погасить. 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5004048" y="1700808"/>
            <a:ext cx="4608512" cy="288032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гарантії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кредиторам, </a:t>
            </a:r>
            <a:r>
              <a:rPr lang="ru-RU" dirty="0" err="1" smtClean="0"/>
              <a:t>вимоги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до </a:t>
            </a:r>
            <a:r>
              <a:rPr lang="ru-RU" dirty="0" err="1" smtClean="0"/>
              <a:t>публікації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1187624" y="4077072"/>
            <a:ext cx="5184576" cy="257658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</a:t>
            </a:r>
            <a:r>
              <a:rPr lang="ru-RU" b="1" dirty="0" err="1" smtClean="0"/>
              <a:t>французькому</a:t>
            </a:r>
            <a:r>
              <a:rPr lang="ru-RU" b="1" dirty="0" smtClean="0"/>
              <a:t> </a:t>
            </a:r>
            <a:r>
              <a:rPr lang="ru-RU" b="1" dirty="0" err="1" smtClean="0"/>
              <a:t>законі</a:t>
            </a:r>
            <a:r>
              <a:rPr lang="ru-RU" dirty="0" smtClean="0"/>
              <a:t> </a:t>
            </a:r>
            <a:r>
              <a:rPr lang="ru-RU" dirty="0" err="1" smtClean="0"/>
              <a:t>визначено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кредитори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заперечувати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поданням</a:t>
            </a:r>
            <a:r>
              <a:rPr lang="ru-RU" dirty="0" smtClean="0"/>
              <a:t> позову до суду.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01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3. Господарські угоди корпорацій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ru-RU" b="1" i="1" dirty="0" err="1" smtClean="0"/>
              <a:t>Договір</a:t>
            </a:r>
            <a:r>
              <a:rPr lang="ru-RU" dirty="0" smtClean="0"/>
              <a:t> у </a:t>
            </a:r>
            <a:r>
              <a:rPr lang="ru-RU" dirty="0" err="1" smtClean="0"/>
              <a:t>західному</a:t>
            </a:r>
            <a:r>
              <a:rPr lang="ru-RU" dirty="0" smtClean="0"/>
              <a:t> </a:t>
            </a:r>
            <a:r>
              <a:rPr lang="ru-RU" dirty="0" err="1" smtClean="0"/>
              <a:t>законодавстві</a:t>
            </a:r>
            <a:r>
              <a:rPr lang="ru-RU" dirty="0" smtClean="0"/>
              <a:t>, </a:t>
            </a:r>
            <a:r>
              <a:rPr lang="ru-RU" dirty="0" err="1" smtClean="0"/>
              <a:t>судовій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і </a:t>
            </a:r>
            <a:r>
              <a:rPr lang="ru-RU" dirty="0" err="1" smtClean="0"/>
              <a:t>доктрині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угода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установлюються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права й </a:t>
            </a:r>
            <a:r>
              <a:rPr lang="ru-RU" dirty="0" err="1" smtClean="0"/>
              <a:t>обов’язки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5"/>
            <a:ext cx="5195393" cy="262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90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Господарські договори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-17543" y="1207127"/>
            <a:ext cx="4644008" cy="252028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Торговельні</a:t>
            </a:r>
            <a:r>
              <a:rPr lang="uk-UA" sz="2000" dirty="0" smtClean="0"/>
              <a:t> – численні угоди, пов’язані з </a:t>
            </a:r>
            <a:r>
              <a:rPr lang="uk-UA" sz="2000" dirty="0" err="1" smtClean="0"/>
              <a:t>продажем</a:t>
            </a:r>
            <a:r>
              <a:rPr lang="uk-UA" sz="2000" dirty="0" smtClean="0"/>
              <a:t> виробленої продукції і наданням послуг</a:t>
            </a:r>
            <a:endParaRPr lang="ru-RU" sz="20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5076056" y="1196752"/>
            <a:ext cx="4067944" cy="280831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Організаційні</a:t>
            </a:r>
            <a:r>
              <a:rPr lang="uk-UA" sz="2000" dirty="0" smtClean="0"/>
              <a:t> – угоди по створення товариств з обмеженою відповідальністю, акціонерних товариств, груп підприємств тощо</a:t>
            </a:r>
            <a:endParaRPr lang="ru-RU" sz="20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267744" y="4221088"/>
            <a:ext cx="4392488" cy="237626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Адміністративні</a:t>
            </a:r>
            <a:r>
              <a:rPr lang="uk-UA" sz="2000" dirty="0" smtClean="0"/>
              <a:t> – угоди, у яких у тій або іншій формі бере участь держава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822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b="1" i="1" dirty="0" err="1" smtClean="0"/>
              <a:t>правоздатність</a:t>
            </a:r>
            <a:r>
              <a:rPr lang="ru-RU" dirty="0" smtClean="0"/>
              <a:t> і </a:t>
            </a:r>
            <a:r>
              <a:rPr lang="ru-RU" b="1" i="1" dirty="0" err="1" smtClean="0"/>
              <a:t>дієздатність</a:t>
            </a:r>
            <a:r>
              <a:rPr lang="ru-RU" dirty="0" smtClean="0"/>
              <a:t>.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юридичних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в </a:t>
            </a:r>
            <a:r>
              <a:rPr lang="ru-RU" dirty="0" err="1" smtClean="0"/>
              <a:t>корпорацій</a:t>
            </a:r>
            <a:r>
              <a:rPr lang="ru-RU" dirty="0" smtClean="0"/>
              <a:t>, </a:t>
            </a:r>
            <a:r>
              <a:rPr lang="ru-RU" dirty="0" err="1" smtClean="0"/>
              <a:t>правоздатність</a:t>
            </a:r>
            <a:r>
              <a:rPr lang="ru-RU" dirty="0" smtClean="0"/>
              <a:t> і </a:t>
            </a:r>
            <a:r>
              <a:rPr lang="ru-RU" dirty="0" err="1" smtClean="0"/>
              <a:t>дієздатність</a:t>
            </a:r>
            <a:r>
              <a:rPr lang="ru-RU" dirty="0" smtClean="0"/>
              <a:t> </a:t>
            </a:r>
            <a:r>
              <a:rPr lang="ru-RU" dirty="0" err="1" smtClean="0"/>
              <a:t>збігаються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b="1" i="1" dirty="0" err="1" smtClean="0"/>
              <a:t>корпорація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має</a:t>
            </a:r>
            <a:r>
              <a:rPr lang="ru-RU" b="1" i="1" dirty="0" smtClean="0"/>
              <a:t> право </a:t>
            </a:r>
            <a:r>
              <a:rPr lang="ru-RU" b="1" i="1" dirty="0" err="1" smtClean="0"/>
              <a:t>укладати</a:t>
            </a:r>
            <a:r>
              <a:rPr lang="ru-RU" b="1" i="1" dirty="0" smtClean="0"/>
              <a:t> будь-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угод</a:t>
            </a:r>
            <a:r>
              <a:rPr lang="ru-RU" b="1" i="1" dirty="0" smtClean="0"/>
              <a:t> і нести за ними </a:t>
            </a:r>
            <a:r>
              <a:rPr lang="ru-RU" b="1" i="1" dirty="0" err="1" smtClean="0"/>
              <a:t>відповідальність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573016"/>
            <a:ext cx="374900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34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Джерела господарських договорів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36649" y="1700808"/>
            <a:ext cx="6336704" cy="187220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романо-</a:t>
            </a:r>
            <a:r>
              <a:rPr lang="ru-RU" b="1" dirty="0" err="1" smtClean="0"/>
              <a:t>германському</a:t>
            </a:r>
            <a:r>
              <a:rPr lang="ru-RU" b="1" dirty="0" smtClean="0"/>
              <a:t> </a:t>
            </a:r>
            <a:r>
              <a:rPr lang="ru-RU" b="1" dirty="0" err="1" smtClean="0"/>
              <a:t>праві</a:t>
            </a:r>
            <a:r>
              <a:rPr lang="ru-RU" b="1" dirty="0" smtClean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джерел</a:t>
            </a:r>
            <a:r>
              <a:rPr lang="ru-RU" dirty="0" smtClean="0"/>
              <a:t> права </a:t>
            </a:r>
            <a:r>
              <a:rPr lang="ru-RU" dirty="0" err="1" smtClean="0"/>
              <a:t>відносять</a:t>
            </a:r>
            <a:r>
              <a:rPr lang="ru-RU" dirty="0" smtClean="0"/>
              <a:t> правила і </a:t>
            </a:r>
            <a:r>
              <a:rPr lang="ru-RU" dirty="0" err="1" smtClean="0"/>
              <a:t>роз’яснення</a:t>
            </a:r>
            <a:r>
              <a:rPr lang="ru-RU" dirty="0" smtClean="0"/>
              <a:t> </a:t>
            </a:r>
            <a:r>
              <a:rPr lang="ru-RU" dirty="0" err="1" smtClean="0"/>
              <a:t>верховних</a:t>
            </a:r>
            <a:r>
              <a:rPr lang="ru-RU" dirty="0" smtClean="0"/>
              <a:t> </a:t>
            </a:r>
            <a:r>
              <a:rPr lang="ru-RU" dirty="0" err="1" smtClean="0"/>
              <a:t>судів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права,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 smtClean="0"/>
              <a:t>обов’язковими</a:t>
            </a:r>
            <a:r>
              <a:rPr lang="ru-RU" dirty="0" smtClean="0"/>
              <a:t> для </a:t>
            </a:r>
            <a:r>
              <a:rPr lang="ru-RU" dirty="0" err="1" smtClean="0"/>
              <a:t>нижчестоящих</a:t>
            </a:r>
            <a:r>
              <a:rPr lang="ru-RU" dirty="0" smtClean="0"/>
              <a:t> </a:t>
            </a:r>
            <a:r>
              <a:rPr lang="ru-RU" dirty="0" err="1" smtClean="0"/>
              <a:t>судів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49372" y="4110996"/>
            <a:ext cx="6336704" cy="187220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</a:t>
            </a:r>
            <a:r>
              <a:rPr lang="ru-RU" b="1" dirty="0" err="1" smtClean="0"/>
              <a:t>країнах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 права </a:t>
            </a:r>
            <a:r>
              <a:rPr lang="ru-RU" dirty="0" err="1" smtClean="0"/>
              <a:t>прецедентне</a:t>
            </a:r>
            <a:r>
              <a:rPr lang="ru-RU" dirty="0" smtClean="0"/>
              <a:t> право </a:t>
            </a:r>
            <a:r>
              <a:rPr lang="ru-RU" dirty="0" err="1" smtClean="0"/>
              <a:t>регулює</a:t>
            </a:r>
            <a:r>
              <a:rPr lang="ru-RU" dirty="0" smtClean="0"/>
              <a:t> </a:t>
            </a:r>
            <a:r>
              <a:rPr lang="ru-RU" dirty="0" err="1" smtClean="0"/>
              <a:t>торговельні</a:t>
            </a:r>
            <a:r>
              <a:rPr lang="ru-RU" dirty="0" smtClean="0"/>
              <a:t> і </a:t>
            </a:r>
            <a:r>
              <a:rPr lang="ru-RU" dirty="0" err="1" smtClean="0"/>
              <a:t>громадянські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67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30100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4. Законодавство про неплатоспроможність та банкрутство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/>
              <a:t>Неплатоспроможність</a:t>
            </a:r>
            <a:r>
              <a:rPr lang="ru-RU" b="1" i="1" dirty="0" smtClean="0"/>
              <a:t> </a:t>
            </a:r>
            <a:r>
              <a:rPr lang="ru-RU" dirty="0" err="1" smtClean="0"/>
              <a:t>розуміється</a:t>
            </a:r>
            <a:r>
              <a:rPr lang="ru-RU" dirty="0" smtClean="0"/>
              <a:t> як становище </a:t>
            </a:r>
            <a:r>
              <a:rPr lang="ru-RU" dirty="0" err="1" smtClean="0"/>
              <a:t>компанії</a:t>
            </a:r>
            <a:r>
              <a:rPr lang="ru-RU" dirty="0" smtClean="0"/>
              <a:t>, за </a:t>
            </a:r>
            <a:r>
              <a:rPr lang="ru-RU" dirty="0" err="1" smtClean="0"/>
              <a:t>якого</a:t>
            </a:r>
            <a:r>
              <a:rPr lang="ru-RU" dirty="0" smtClean="0"/>
              <a:t> вона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платити</a:t>
            </a:r>
            <a:r>
              <a:rPr lang="ru-RU" dirty="0" smtClean="0"/>
              <a:t> 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зобов’язаннями</a:t>
            </a:r>
            <a:r>
              <a:rPr lang="ru-RU" dirty="0" smtClean="0"/>
              <a:t> (боргами) у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зобов’язання</a:t>
            </a:r>
            <a:r>
              <a:rPr lang="ru-RU" dirty="0" smtClean="0"/>
              <a:t> </a:t>
            </a:r>
            <a:r>
              <a:rPr lang="ru-RU" dirty="0" err="1" smtClean="0"/>
              <a:t>перевищують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.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банкрутство</a:t>
            </a:r>
            <a:r>
              <a:rPr lang="ru-RU" dirty="0" smtClean="0"/>
              <a:t>»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юридична</a:t>
            </a:r>
            <a:r>
              <a:rPr lang="ru-RU" dirty="0" smtClean="0"/>
              <a:t> практика </a:t>
            </a:r>
            <a:r>
              <a:rPr lang="ru-RU" dirty="0" err="1" smtClean="0"/>
              <a:t>ведення</a:t>
            </a:r>
            <a:r>
              <a:rPr lang="ru-RU" dirty="0" smtClean="0"/>
              <a:t> справ про </a:t>
            </a:r>
            <a:r>
              <a:rPr lang="ru-RU" dirty="0" err="1" smtClean="0"/>
              <a:t>неплатоспроможність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i="1" u="sng" dirty="0" err="1" smtClean="0"/>
              <a:t>проведення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превентивних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заходів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8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628800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accent2"/>
                </a:solidFill>
              </a:rPr>
              <a:t>Американська</a:t>
            </a:r>
            <a:r>
              <a:rPr lang="ru-RU" i="1" dirty="0" smtClean="0">
                <a:solidFill>
                  <a:schemeClr val="accent2"/>
                </a:solidFill>
              </a:rPr>
              <a:t> система </a:t>
            </a:r>
            <a:r>
              <a:rPr lang="ru-RU" i="1" dirty="0" err="1" smtClean="0">
                <a:solidFill>
                  <a:schemeClr val="accent2"/>
                </a:solidFill>
              </a:rPr>
              <a:t>характеризується</a:t>
            </a:r>
            <a:r>
              <a:rPr lang="ru-RU" i="1" dirty="0" smtClean="0">
                <a:solidFill>
                  <a:schemeClr val="accent2"/>
                </a:solidFill>
              </a:rPr>
              <a:t> такими рисами: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628800"/>
            <a:ext cx="4248472" cy="18002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•</a:t>
            </a:r>
            <a:r>
              <a:rPr lang="ru-RU" dirty="0" err="1" smtClean="0"/>
              <a:t>можливістю</a:t>
            </a:r>
            <a:r>
              <a:rPr lang="ru-RU" dirty="0" smtClean="0"/>
              <a:t> для </a:t>
            </a:r>
            <a:r>
              <a:rPr lang="ru-RU" dirty="0" err="1" smtClean="0"/>
              <a:t>заінтересованих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</a:t>
            </a:r>
            <a:r>
              <a:rPr lang="ru-RU" dirty="0" err="1" smtClean="0"/>
              <a:t>боржника</a:t>
            </a:r>
            <a:r>
              <a:rPr lang="ru-RU" dirty="0" smtClean="0"/>
              <a:t> і кредитора) </a:t>
            </a:r>
            <a:r>
              <a:rPr lang="ru-RU" dirty="0" err="1" smtClean="0"/>
              <a:t>почати</a:t>
            </a:r>
            <a:r>
              <a:rPr lang="ru-RU" dirty="0" smtClean="0"/>
              <a:t> </a:t>
            </a:r>
            <a:r>
              <a:rPr lang="ru-RU" dirty="0" err="1" smtClean="0"/>
              <a:t>реструктуризацію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48292" y="4005064"/>
            <a:ext cx="4279692" cy="172819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•</a:t>
            </a:r>
            <a:r>
              <a:rPr lang="ru-RU" dirty="0" err="1" smtClean="0"/>
              <a:t>вимушеністю</a:t>
            </a:r>
            <a:r>
              <a:rPr lang="ru-RU" dirty="0" smtClean="0"/>
              <a:t> </a:t>
            </a:r>
            <a:r>
              <a:rPr lang="ru-RU" dirty="0" err="1" smtClean="0"/>
              <a:t>акціонерів</a:t>
            </a:r>
            <a:r>
              <a:rPr lang="ru-RU" dirty="0" smtClean="0"/>
              <a:t> і </a:t>
            </a:r>
            <a:r>
              <a:rPr lang="ru-RU" dirty="0" err="1" smtClean="0"/>
              <a:t>кредиторів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004048" y="1628800"/>
            <a:ext cx="3960440" cy="18002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•</a:t>
            </a:r>
            <a:r>
              <a:rPr lang="ru-RU" dirty="0" err="1" smtClean="0"/>
              <a:t>затягуванням</a:t>
            </a:r>
            <a:r>
              <a:rPr lang="ru-RU" dirty="0" smtClean="0"/>
              <a:t> </a:t>
            </a:r>
            <a:r>
              <a:rPr lang="ru-RU" dirty="0" err="1" smtClean="0"/>
              <a:t>реструктуризаційного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за </a:t>
            </a:r>
            <a:r>
              <a:rPr lang="ru-RU" dirty="0" err="1" smtClean="0"/>
              <a:t>якого</a:t>
            </a:r>
            <a:r>
              <a:rPr lang="ru-RU" dirty="0" smtClean="0"/>
              <a:t> кредитор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тривалість</a:t>
            </a:r>
            <a:r>
              <a:rPr lang="ru-RU" dirty="0" smtClean="0"/>
              <a:t> і результат процедур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5112568" y="4005064"/>
            <a:ext cx="3851920" cy="172819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•</a:t>
            </a:r>
            <a:r>
              <a:rPr lang="ru-RU" dirty="0" err="1" smtClean="0"/>
              <a:t>здійсненням</a:t>
            </a:r>
            <a:r>
              <a:rPr lang="ru-RU" dirty="0" smtClean="0"/>
              <a:t> «</a:t>
            </a:r>
            <a:r>
              <a:rPr lang="ru-RU" dirty="0" err="1" smtClean="0"/>
              <a:t>м’якої</a:t>
            </a:r>
            <a:r>
              <a:rPr lang="ru-RU" dirty="0" smtClean="0"/>
              <a:t>» 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поступової</a:t>
            </a:r>
            <a:r>
              <a:rPr lang="ru-RU" dirty="0" smtClean="0"/>
              <a:t>, </a:t>
            </a:r>
            <a:r>
              <a:rPr lang="ru-RU" dirty="0" err="1" smtClean="0"/>
              <a:t>пільгової</a:t>
            </a:r>
            <a:r>
              <a:rPr lang="ru-RU" dirty="0" smtClean="0"/>
              <a:t>) </a:t>
            </a:r>
            <a:r>
              <a:rPr lang="ru-RU" dirty="0" err="1" smtClean="0"/>
              <a:t>реструктуризації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, </a:t>
            </a:r>
            <a:r>
              <a:rPr lang="ru-RU" dirty="0" err="1" smtClean="0"/>
              <a:t>вигідної</a:t>
            </a:r>
            <a:r>
              <a:rPr lang="ru-RU" dirty="0" smtClean="0"/>
              <a:t> як для </a:t>
            </a:r>
            <a:r>
              <a:rPr lang="ru-RU" dirty="0" err="1" smtClean="0"/>
              <a:t>боржника</a:t>
            </a:r>
            <a:r>
              <a:rPr lang="ru-RU" dirty="0" smtClean="0"/>
              <a:t>, так і для кредитора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35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uk-UA" dirty="0" smtClean="0"/>
              <a:t>Французьке законодавство про неплатоспроможність являє собою приклад макроекономічного підходу до проблеми:</a:t>
            </a:r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293440" y="2492896"/>
            <a:ext cx="3672408" cy="194421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Збереження діючих підприємств</a:t>
            </a:r>
            <a:endParaRPr lang="ru-RU" sz="2400" dirty="0"/>
          </a:p>
        </p:txBody>
      </p:sp>
      <p:sp>
        <p:nvSpPr>
          <p:cNvPr id="6" name="Волна 5"/>
          <p:cNvSpPr/>
          <p:nvPr/>
        </p:nvSpPr>
        <p:spPr>
          <a:xfrm>
            <a:off x="5045077" y="2492896"/>
            <a:ext cx="3600400" cy="216024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Збереження робочих місць</a:t>
            </a:r>
            <a:endParaRPr lang="ru-RU" sz="2400" dirty="0"/>
          </a:p>
        </p:txBody>
      </p:sp>
      <p:sp>
        <p:nvSpPr>
          <p:cNvPr id="7" name="Волна 6"/>
          <p:cNvSpPr/>
          <p:nvPr/>
        </p:nvSpPr>
        <p:spPr>
          <a:xfrm>
            <a:off x="2771800" y="4581128"/>
            <a:ext cx="3528392" cy="2088232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Задоволення вимог кредиторів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204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англійському</a:t>
            </a:r>
            <a:r>
              <a:rPr lang="ru-RU" dirty="0" smtClean="0"/>
              <a:t> </a:t>
            </a:r>
            <a:r>
              <a:rPr lang="ru-RU" dirty="0" err="1" smtClean="0"/>
              <a:t>законодавстві</a:t>
            </a:r>
            <a:r>
              <a:rPr lang="ru-RU" dirty="0" smtClean="0"/>
              <a:t>, як і у </a:t>
            </a:r>
            <a:r>
              <a:rPr lang="ru-RU" dirty="0" err="1" smtClean="0"/>
              <a:t>французькому</a:t>
            </a:r>
            <a:r>
              <a:rPr lang="ru-RU" dirty="0" smtClean="0"/>
              <a:t> й </a:t>
            </a:r>
            <a:r>
              <a:rPr lang="ru-RU" dirty="0" err="1" smtClean="0"/>
              <a:t>американському</a:t>
            </a:r>
            <a:r>
              <a:rPr lang="ru-RU" dirty="0" smtClean="0"/>
              <a:t>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пріоритетом</a:t>
            </a:r>
            <a:r>
              <a:rPr lang="ru-RU" dirty="0" smtClean="0"/>
              <a:t> є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332656"/>
            <a:ext cx="4248472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ухвалено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Закон про </a:t>
            </a:r>
            <a:r>
              <a:rPr lang="ru-RU" dirty="0" err="1" smtClean="0"/>
              <a:t>неплатоспроможність</a:t>
            </a:r>
            <a:r>
              <a:rPr lang="ru-RU" dirty="0" smtClean="0"/>
              <a:t> (</a:t>
            </a:r>
            <a:r>
              <a:rPr lang="en-US" dirty="0" err="1" smtClean="0"/>
              <a:t>Insolvenzordnung</a:t>
            </a:r>
            <a:r>
              <a:rPr lang="en-US" dirty="0" smtClean="0"/>
              <a:t>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особливістю</a:t>
            </a:r>
            <a:r>
              <a:rPr lang="ru-RU" dirty="0" smtClean="0"/>
              <a:t> є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спрямований</a:t>
            </a:r>
            <a:r>
              <a:rPr lang="ru-RU" dirty="0" smtClean="0"/>
              <a:t>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майнових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кредиторів</a:t>
            </a:r>
            <a:r>
              <a:rPr lang="ru-RU" dirty="0" smtClean="0"/>
              <a:t>.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і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законом не </a:t>
            </a:r>
            <a:r>
              <a:rPr lang="ru-RU" dirty="0" err="1" smtClean="0"/>
              <a:t>передбачений</a:t>
            </a:r>
            <a:r>
              <a:rPr lang="ru-RU" dirty="0" smtClean="0"/>
              <a:t>.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раціоналізації</a:t>
            </a:r>
            <a:r>
              <a:rPr lang="ru-RU" dirty="0" smtClean="0"/>
              <a:t>, як </a:t>
            </a:r>
            <a:r>
              <a:rPr lang="ru-RU" dirty="0" err="1" smtClean="0"/>
              <a:t>це</a:t>
            </a:r>
            <a:r>
              <a:rPr lang="ru-RU" dirty="0" smtClean="0"/>
              <a:t> ми </a:t>
            </a:r>
            <a:r>
              <a:rPr lang="ru-RU" dirty="0" err="1" smtClean="0"/>
              <a:t>бачили</a:t>
            </a:r>
            <a:r>
              <a:rPr lang="ru-RU" dirty="0" smtClean="0"/>
              <a:t> в </a:t>
            </a:r>
            <a:r>
              <a:rPr lang="ru-RU" dirty="0" err="1" smtClean="0"/>
              <a:t>законодавстві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, </a:t>
            </a:r>
            <a:r>
              <a:rPr lang="ru-RU" dirty="0" err="1" smtClean="0"/>
              <a:t>Франції</a:t>
            </a:r>
            <a:r>
              <a:rPr lang="ru-RU" dirty="0" smtClean="0"/>
              <a:t> і США, на перше </a:t>
            </a:r>
            <a:r>
              <a:rPr lang="ru-RU" dirty="0" err="1" smtClean="0"/>
              <a:t>місце</a:t>
            </a:r>
            <a:r>
              <a:rPr lang="ru-RU" dirty="0" smtClean="0"/>
              <a:t> поставлена </a:t>
            </a:r>
            <a:r>
              <a:rPr lang="ru-RU" dirty="0" err="1" smtClean="0"/>
              <a:t>ліквідація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боржника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5013"/>
            <a:ext cx="461197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07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   1. Управління корпорацією. Права і обов’язки посадових осіб</a:t>
            </a:r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2. Захист прав акціонерів і кредиторів</a:t>
            </a:r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3. Господарські угоди корпорацій</a:t>
            </a:r>
          </a:p>
          <a:p>
            <a:pPr marL="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4. Законодавство про неплатоспроможність та банкрутство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23081"/>
            <a:ext cx="5277490" cy="276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04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1. Управління корпорацією. Права і обов’язки посадових осіб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КОРПОРАТИВНЕ УПРАВЛІННЯ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2060848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36096" y="2060848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78276" y="2780928"/>
            <a:ext cx="3528392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 англосаксонським правом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609048" y="2492896"/>
            <a:ext cx="3427447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 континентальним правом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431540" y="4042436"/>
            <a:ext cx="2916324" cy="8267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Загальні збори акціонерів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39552" y="5226496"/>
            <a:ext cx="2808312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Рада директорів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974385" y="3676112"/>
            <a:ext cx="2808312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Загальні збори акціонерів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292080" y="4468200"/>
            <a:ext cx="3883496" cy="13386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Адміністративна рада (Франція),</a:t>
            </a:r>
          </a:p>
          <a:p>
            <a:pPr algn="ctr"/>
            <a:r>
              <a:rPr lang="uk-UA" dirty="0" smtClean="0"/>
              <a:t>Правління (Німеччина)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057928" y="5946576"/>
            <a:ext cx="3397340" cy="7947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Наглядова рада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609049" y="3284984"/>
            <a:ext cx="295099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6"/>
            <a:endCxn id="13" idx="0"/>
          </p:cNvCxnSpPr>
          <p:nvPr/>
        </p:nvCxnSpPr>
        <p:spPr>
          <a:xfrm>
            <a:off x="6782697" y="4072156"/>
            <a:ext cx="451131" cy="39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3" idx="4"/>
          </p:cNvCxnSpPr>
          <p:nvPr/>
        </p:nvCxnSpPr>
        <p:spPr>
          <a:xfrm flipH="1">
            <a:off x="6782697" y="5806855"/>
            <a:ext cx="451131" cy="286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4"/>
            <a:endCxn id="10" idx="0"/>
          </p:cNvCxnSpPr>
          <p:nvPr/>
        </p:nvCxnSpPr>
        <p:spPr>
          <a:xfrm flipH="1">
            <a:off x="1889702" y="3789040"/>
            <a:ext cx="152770" cy="253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4"/>
          </p:cNvCxnSpPr>
          <p:nvPr/>
        </p:nvCxnSpPr>
        <p:spPr>
          <a:xfrm>
            <a:off x="1889702" y="4869160"/>
            <a:ext cx="152770" cy="357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78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Загальні збори акціонерів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2354" y="1916832"/>
            <a:ext cx="3168352" cy="396044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Установчі збори  </a:t>
            </a:r>
            <a:r>
              <a:rPr lang="uk-UA" sz="2000" dirty="0" smtClean="0"/>
              <a:t>скликаються після реєстрації акціонерного товариства або після видачі сертифіката депозитарію </a:t>
            </a:r>
            <a:endParaRPr lang="ru-RU" sz="2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195958" y="1916832"/>
            <a:ext cx="3168352" cy="4032448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Надзвичайні (позачергові) збори </a:t>
            </a:r>
            <a:r>
              <a:rPr lang="uk-UA" sz="2000" dirty="0" smtClean="0"/>
              <a:t>скликаються на вимогу певної групи акціонерів або за певних обставин </a:t>
            </a:r>
            <a:endParaRPr lang="ru-RU" sz="20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987824" y="1916832"/>
            <a:ext cx="3456384" cy="358800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Річні (чергові) збори </a:t>
            </a:r>
            <a:r>
              <a:rPr lang="uk-UA" sz="2000" dirty="0" smtClean="0"/>
              <a:t>скликаються Радою директорів через ухвалення рішення більшістю голосів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217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</a:t>
            </a:r>
            <a:r>
              <a:rPr lang="ru-RU" dirty="0" err="1" smtClean="0"/>
              <a:t>оформляються</a:t>
            </a:r>
            <a:r>
              <a:rPr lang="ru-RU" dirty="0" smtClean="0"/>
              <a:t> протоколом (</a:t>
            </a:r>
            <a:r>
              <a:rPr lang="ru-RU" dirty="0" err="1" smtClean="0"/>
              <a:t>резолюцією</a:t>
            </a:r>
            <a:r>
              <a:rPr lang="ru-RU" dirty="0" smtClean="0"/>
              <a:t>).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англійського</a:t>
            </a:r>
            <a:r>
              <a:rPr lang="ru-RU" dirty="0" smtClean="0"/>
              <a:t> права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резолюцій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ухвалюються</a:t>
            </a:r>
            <a:r>
              <a:rPr lang="ru-RU" dirty="0" smtClean="0"/>
              <a:t> </a:t>
            </a:r>
            <a:r>
              <a:rPr lang="ru-RU" dirty="0" err="1" smtClean="0"/>
              <a:t>загальними</a:t>
            </a:r>
            <a:r>
              <a:rPr lang="ru-RU" dirty="0" smtClean="0"/>
              <a:t> </a:t>
            </a:r>
            <a:r>
              <a:rPr lang="ru-RU" dirty="0" err="1" smtClean="0"/>
              <a:t>зборами</a:t>
            </a:r>
            <a:r>
              <a:rPr lang="ru-RU" dirty="0" smtClean="0"/>
              <a:t>:</a:t>
            </a:r>
          </a:p>
          <a:p>
            <a:pPr algn="ctr"/>
            <a:r>
              <a:rPr lang="ru-RU" b="1" dirty="0" err="1" smtClean="0"/>
              <a:t>звичайна</a:t>
            </a:r>
            <a:r>
              <a:rPr lang="ru-RU" b="1" dirty="0" smtClean="0"/>
              <a:t> </a:t>
            </a:r>
            <a:r>
              <a:rPr lang="ru-RU" b="1" dirty="0" err="1" smtClean="0"/>
              <a:t>резолюція</a:t>
            </a:r>
            <a:r>
              <a:rPr lang="ru-RU" b="1" dirty="0" smtClean="0"/>
              <a:t> </a:t>
            </a:r>
            <a:r>
              <a:rPr lang="ru-RU" dirty="0" err="1" smtClean="0"/>
              <a:t>ухвалюється</a:t>
            </a:r>
            <a:r>
              <a:rPr lang="ru-RU" dirty="0" smtClean="0"/>
              <a:t> простою </a:t>
            </a:r>
            <a:r>
              <a:rPr lang="ru-RU" dirty="0" err="1" smtClean="0"/>
              <a:t>більшістю</a:t>
            </a:r>
            <a:r>
              <a:rPr lang="ru-RU" dirty="0" smtClean="0"/>
              <a:t> </a:t>
            </a:r>
            <a:r>
              <a:rPr lang="ru-RU" dirty="0" err="1" smtClean="0"/>
              <a:t>голосів</a:t>
            </a:r>
            <a:r>
              <a:rPr lang="ru-RU" dirty="0" smtClean="0"/>
              <a:t>;</a:t>
            </a:r>
          </a:p>
          <a:p>
            <a:pPr algn="ctr"/>
            <a:r>
              <a:rPr lang="ru-RU" b="1" dirty="0" err="1" smtClean="0"/>
              <a:t>надзвичайна</a:t>
            </a:r>
            <a:r>
              <a:rPr lang="ru-RU" b="1" dirty="0" smtClean="0"/>
              <a:t> </a:t>
            </a:r>
            <a:r>
              <a:rPr lang="ru-RU" b="1" dirty="0" err="1" smtClean="0"/>
              <a:t>резолюція</a:t>
            </a:r>
            <a:r>
              <a:rPr lang="ru-RU" b="1" dirty="0" smtClean="0"/>
              <a:t> </a:t>
            </a:r>
            <a:r>
              <a:rPr lang="ru-RU" dirty="0" err="1" smtClean="0"/>
              <a:t>ухвалюється</a:t>
            </a:r>
            <a:r>
              <a:rPr lang="ru-RU" dirty="0" smtClean="0"/>
              <a:t> не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75 % </a:t>
            </a:r>
            <a:r>
              <a:rPr lang="ru-RU" dirty="0" err="1" smtClean="0"/>
              <a:t>голосів</a:t>
            </a:r>
            <a:r>
              <a:rPr lang="ru-RU" dirty="0" smtClean="0"/>
              <a:t>;</a:t>
            </a:r>
          </a:p>
          <a:p>
            <a:pPr algn="ctr"/>
            <a:r>
              <a:rPr lang="ru-RU" b="1" dirty="0" err="1" smtClean="0"/>
              <a:t>спеціальна</a:t>
            </a:r>
            <a:r>
              <a:rPr lang="ru-RU" b="1" dirty="0" smtClean="0"/>
              <a:t> </a:t>
            </a:r>
            <a:r>
              <a:rPr lang="ru-RU" b="1" dirty="0" err="1" smtClean="0"/>
              <a:t>резолюція</a:t>
            </a:r>
            <a:r>
              <a:rPr lang="ru-RU" b="1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75 % </a:t>
            </a:r>
            <a:r>
              <a:rPr lang="ru-RU" dirty="0" err="1" smtClean="0"/>
              <a:t>голосів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акціонери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передбачуване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резолюції</a:t>
            </a:r>
            <a:r>
              <a:rPr lang="ru-RU" dirty="0" smtClean="0"/>
              <a:t> за 21 день до </a:t>
            </a:r>
            <a:r>
              <a:rPr lang="ru-RU" dirty="0" err="1" smtClean="0"/>
              <a:t>прийняття</a:t>
            </a:r>
            <a:r>
              <a:rPr lang="ru-RU" dirty="0" smtClean="0"/>
              <a:t>;</a:t>
            </a:r>
          </a:p>
          <a:p>
            <a:pPr algn="ctr"/>
            <a:r>
              <a:rPr lang="ru-RU" b="1" dirty="0" err="1" smtClean="0"/>
              <a:t>резолюція</a:t>
            </a:r>
            <a:r>
              <a:rPr lang="ru-RU" b="1" dirty="0" smtClean="0"/>
              <a:t> «</a:t>
            </a:r>
            <a:r>
              <a:rPr lang="ru-RU" b="1" dirty="0" err="1" smtClean="0"/>
              <a:t>Загальна</a:t>
            </a:r>
            <a:r>
              <a:rPr lang="ru-RU" b="1" dirty="0" smtClean="0"/>
              <a:t> </a:t>
            </a:r>
            <a:r>
              <a:rPr lang="ru-RU" b="1" dirty="0" err="1" smtClean="0"/>
              <a:t>згода</a:t>
            </a:r>
            <a:r>
              <a:rPr lang="ru-RU" b="1" dirty="0" smtClean="0"/>
              <a:t>» </a:t>
            </a:r>
            <a:r>
              <a:rPr lang="ru-RU" dirty="0" err="1" smtClean="0"/>
              <a:t>визначає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скликання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</a:t>
            </a:r>
            <a:r>
              <a:rPr lang="ru-RU" dirty="0" err="1" smtClean="0"/>
              <a:t>необов’язкове</a:t>
            </a:r>
            <a:r>
              <a:rPr lang="ru-RU" dirty="0" smtClean="0"/>
              <a:t>, </a:t>
            </a:r>
            <a:r>
              <a:rPr lang="ru-RU" dirty="0" err="1" smtClean="0"/>
              <a:t>достатньо</a:t>
            </a:r>
            <a:r>
              <a:rPr lang="ru-RU" dirty="0" smtClean="0"/>
              <a:t> провести </a:t>
            </a:r>
            <a:r>
              <a:rPr lang="ru-RU" dirty="0" err="1" smtClean="0"/>
              <a:t>письмове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акціонерів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33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Рада директорів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Рада </a:t>
            </a:r>
            <a:r>
              <a:rPr lang="ru-RU" dirty="0" err="1" smtClean="0"/>
              <a:t>директорів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акціонерним</a:t>
            </a:r>
            <a:r>
              <a:rPr lang="ru-RU" dirty="0" smtClean="0"/>
              <a:t> </a:t>
            </a:r>
            <a:r>
              <a:rPr lang="ru-RU" dirty="0" err="1" smtClean="0"/>
              <a:t>товариством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2180586"/>
              </p:ext>
            </p:extLst>
          </p:nvPr>
        </p:nvGraphicFramePr>
        <p:xfrm>
          <a:off x="683568" y="2492896"/>
          <a:ext cx="2520280" cy="333729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2028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Англосаксонське право</a:t>
                      </a:r>
                      <a:endParaRPr lang="ru-RU" sz="2400" dirty="0"/>
                    </a:p>
                  </a:txBody>
                  <a:tcPr/>
                </a:tc>
              </a:tr>
              <a:tr h="247319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Обмежені норми, що регулюють призначення</a:t>
                      </a:r>
                      <a:r>
                        <a:rPr lang="uk-UA" sz="2400" baseline="0" dirty="0" smtClean="0"/>
                        <a:t> директорів до ради директорів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607743"/>
              </p:ext>
            </p:extLst>
          </p:nvPr>
        </p:nvGraphicFramePr>
        <p:xfrm>
          <a:off x="5724128" y="2492896"/>
          <a:ext cx="2592288" cy="34563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92288"/>
              </a:tblGrid>
              <a:tr h="93056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Континентальне право</a:t>
                      </a:r>
                      <a:endParaRPr lang="ru-RU" sz="2400" dirty="0"/>
                    </a:p>
                  </a:txBody>
                  <a:tcPr/>
                </a:tc>
              </a:tr>
              <a:tr h="252581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Усі призначення посадових осіб докладно регламентовані законодавчими актами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3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Директорат Великобританії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517" y="167007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1700808"/>
            <a:ext cx="3024336" cy="194421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Незалежні директори</a:t>
            </a:r>
            <a:r>
              <a:rPr lang="uk-UA" sz="2000" dirty="0" smtClean="0"/>
              <a:t> </a:t>
            </a:r>
            <a:r>
              <a:rPr lang="uk-UA" dirty="0" smtClean="0"/>
              <a:t>– впливові й авторитетні особи, спроможні визначити стратегічний напрям розвитку компанії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004048" y="1772816"/>
            <a:ext cx="3672408" cy="216024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Виконавчі директори </a:t>
            </a:r>
            <a:r>
              <a:rPr lang="uk-UA" dirty="0" smtClean="0"/>
              <a:t>призначаються звичайно на три роки, їм надаються певні повноваження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43808" y="4365104"/>
            <a:ext cx="4176464" cy="2016224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Тіньові директори </a:t>
            </a:r>
            <a:r>
              <a:rPr lang="uk-UA" dirty="0" smtClean="0"/>
              <a:t>офіційно не призначаються, але мають повноваження і виконують певні функції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00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2"/>
                </a:solidFill>
              </a:rPr>
              <a:t>Наглядова рада має широкі повноваження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справ у </a:t>
            </a:r>
            <a:r>
              <a:rPr lang="ru-RU" dirty="0" err="1" smtClean="0"/>
              <a:t>компанії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перевіряти</a:t>
            </a:r>
            <a:r>
              <a:rPr lang="ru-RU" dirty="0" smtClean="0"/>
              <a:t> </a:t>
            </a:r>
            <a:r>
              <a:rPr lang="ru-RU" dirty="0" err="1" smtClean="0"/>
              <a:t>бухгалтерські</a:t>
            </a:r>
            <a:r>
              <a:rPr lang="ru-RU" dirty="0" smtClean="0"/>
              <a:t> книги,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, </a:t>
            </a:r>
            <a:r>
              <a:rPr lang="ru-RU" dirty="0" err="1" smtClean="0"/>
              <a:t>касу</a:t>
            </a:r>
            <a:r>
              <a:rPr lang="ru-RU" dirty="0" smtClean="0"/>
              <a:t>, </a:t>
            </a:r>
            <a:r>
              <a:rPr lang="ru-RU" dirty="0" err="1" smtClean="0"/>
              <a:t>товарні</a:t>
            </a:r>
            <a:r>
              <a:rPr lang="ru-RU" dirty="0" smtClean="0"/>
              <a:t> записи;</a:t>
            </a:r>
          </a:p>
          <a:p>
            <a:r>
              <a:rPr lang="ru-RU" dirty="0" err="1" smtClean="0"/>
              <a:t>скликати</a:t>
            </a:r>
            <a:r>
              <a:rPr lang="ru-RU" dirty="0" smtClean="0"/>
              <a:t>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</a:t>
            </a:r>
            <a:r>
              <a:rPr lang="ru-RU" dirty="0" err="1" smtClean="0"/>
              <a:t>акціонерного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здійснювати</a:t>
            </a:r>
            <a:r>
              <a:rPr lang="ru-RU" dirty="0" smtClean="0"/>
              <a:t> контроль і </a:t>
            </a:r>
            <a:r>
              <a:rPr lang="ru-RU" dirty="0" err="1" smtClean="0"/>
              <a:t>перевірку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визнає</a:t>
            </a:r>
            <a:r>
              <a:rPr lang="ru-RU" dirty="0" smtClean="0"/>
              <a:t> </a:t>
            </a:r>
            <a:r>
              <a:rPr lang="ru-RU" dirty="0" err="1" smtClean="0"/>
              <a:t>доречними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давати</a:t>
            </a:r>
            <a:r>
              <a:rPr lang="ru-RU" dirty="0" smtClean="0"/>
              <a:t> </a:t>
            </a:r>
            <a:r>
              <a:rPr lang="ru-RU" dirty="0" err="1" smtClean="0"/>
              <a:t>згоду</a:t>
            </a:r>
            <a:r>
              <a:rPr lang="ru-RU" dirty="0" smtClean="0"/>
              <a:t> на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на </a:t>
            </a:r>
            <a:r>
              <a:rPr lang="ru-RU" dirty="0" err="1" smtClean="0"/>
              <a:t>підставі</a:t>
            </a:r>
            <a:r>
              <a:rPr lang="ru-RU" dirty="0" smtClean="0"/>
              <a:t> статуту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65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2. Захист прав акціонерів і кредиторів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r>
              <a:rPr lang="ru-RU" dirty="0" err="1" smtClean="0"/>
              <a:t>Акціонери</a:t>
            </a:r>
            <a:r>
              <a:rPr lang="ru-RU" dirty="0" smtClean="0"/>
              <a:t> і </a:t>
            </a:r>
            <a:r>
              <a:rPr lang="ru-RU" dirty="0" err="1" smtClean="0"/>
              <a:t>кредитори</a:t>
            </a:r>
            <a:r>
              <a:rPr lang="ru-RU" dirty="0" smtClean="0"/>
              <a:t> </a:t>
            </a:r>
            <a:r>
              <a:rPr lang="ru-RU" dirty="0" err="1" smtClean="0"/>
              <a:t>корпорацій</a:t>
            </a:r>
            <a:r>
              <a:rPr lang="ru-RU" dirty="0" smtClean="0"/>
              <a:t> (</a:t>
            </a:r>
            <a:r>
              <a:rPr lang="ru-RU" dirty="0" err="1" smtClean="0"/>
              <a:t>компаній</a:t>
            </a:r>
            <a:r>
              <a:rPr lang="ru-RU" dirty="0" smtClean="0"/>
              <a:t>)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: </a:t>
            </a:r>
            <a:r>
              <a:rPr lang="ru-RU" b="1" i="1" dirty="0" err="1" smtClean="0"/>
              <a:t>акціонери</a:t>
            </a:r>
            <a:r>
              <a:rPr lang="ru-RU" b="1" i="1" dirty="0" smtClean="0"/>
              <a:t> — через </a:t>
            </a:r>
            <a:r>
              <a:rPr lang="ru-RU" b="1" i="1" dirty="0" err="1" smtClean="0"/>
              <a:t>купівлю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акцій</a:t>
            </a:r>
            <a:r>
              <a:rPr lang="ru-RU" dirty="0" smtClean="0"/>
              <a:t>, </a:t>
            </a:r>
            <a:r>
              <a:rPr lang="ru-RU" b="1" i="1" dirty="0" err="1" smtClean="0"/>
              <a:t>кредитори</a:t>
            </a:r>
            <a:r>
              <a:rPr lang="ru-RU" b="1" i="1" dirty="0" smtClean="0"/>
              <a:t> — через </a:t>
            </a:r>
            <a:r>
              <a:rPr lang="ru-RU" b="1" i="1" dirty="0" err="1" smtClean="0"/>
              <a:t>купівлю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облігацій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надання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позик</a:t>
            </a:r>
            <a:r>
              <a:rPr lang="ru-RU" dirty="0" smtClean="0"/>
              <a:t>. Тому в законах про </a:t>
            </a:r>
            <a:r>
              <a:rPr lang="ru-RU" dirty="0" err="1" smtClean="0"/>
              <a:t>корпорації</a:t>
            </a:r>
            <a:r>
              <a:rPr lang="ru-RU" dirty="0" smtClean="0"/>
              <a:t> (</a:t>
            </a:r>
            <a:r>
              <a:rPr lang="ru-RU" dirty="0" err="1" smtClean="0"/>
              <a:t>компанії</a:t>
            </a:r>
            <a:r>
              <a:rPr lang="ru-RU" dirty="0" smtClean="0"/>
              <a:t>)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захищають</a:t>
            </a:r>
            <a:r>
              <a:rPr lang="ru-RU" dirty="0" smtClean="0"/>
              <a:t> права </a:t>
            </a:r>
            <a:r>
              <a:rPr lang="ru-RU" dirty="0" err="1" smtClean="0"/>
              <a:t>акціонерів</a:t>
            </a:r>
            <a:r>
              <a:rPr lang="ru-RU" dirty="0" smtClean="0"/>
              <a:t> і </a:t>
            </a:r>
            <a:r>
              <a:rPr lang="ru-RU" dirty="0" err="1" smtClean="0"/>
              <a:t>кредиторів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6449">
            <a:off x="6370593" y="4641347"/>
            <a:ext cx="2525266" cy="1712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67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888</Words>
  <Application>Microsoft Office PowerPoint</Application>
  <PresentationFormat>Экран (4:3)</PresentationFormat>
  <Paragraphs>77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ОРГАНІЗАЦІЯ ТА СИСТЕМА УПРАВЛІННЯ ФІНАНСАМИ ЗАРУБІЖНИХ КОРПОРАЦІЙ</vt:lpstr>
      <vt:lpstr>План</vt:lpstr>
      <vt:lpstr>1. Управління корпорацією. Права і обов’язки посадових осіб</vt:lpstr>
      <vt:lpstr>Загальні збори акціонерів</vt:lpstr>
      <vt:lpstr>Слайд 5</vt:lpstr>
      <vt:lpstr>Рада директорів</vt:lpstr>
      <vt:lpstr>Директорат Великобританії</vt:lpstr>
      <vt:lpstr>Наглядова рада має широкі повноваження:</vt:lpstr>
      <vt:lpstr>2. Захист прав акціонерів і кредиторів</vt:lpstr>
      <vt:lpstr>Збереження акціонерного капіталу</vt:lpstr>
      <vt:lpstr>Захист інтересів кредиторів </vt:lpstr>
      <vt:lpstr>3. Господарські угоди корпорацій</vt:lpstr>
      <vt:lpstr>Господарські договори</vt:lpstr>
      <vt:lpstr>Слайд 14</vt:lpstr>
      <vt:lpstr>Джерела господарських договорів</vt:lpstr>
      <vt:lpstr>4. Законодавство про неплатоспроможність та банкрутство</vt:lpstr>
      <vt:lpstr>Американська система характеризується такими рисами: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ТА СИСТЕМА УПРАВЛІННЯ ФІНАНСАМИ ЗАРУБІЖНИХ КОРПОРАЦІЙ</dc:title>
  <dc:creator>Katya</dc:creator>
  <cp:lastModifiedBy>Windows 7</cp:lastModifiedBy>
  <cp:revision>17</cp:revision>
  <dcterms:created xsi:type="dcterms:W3CDTF">2018-10-02T20:20:22Z</dcterms:created>
  <dcterms:modified xsi:type="dcterms:W3CDTF">2018-10-03T05:44:56Z</dcterms:modified>
</cp:coreProperties>
</file>