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charts/chart3.xml" ContentType="application/vnd.openxmlformats-officedocument.drawingml.chart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Швеція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Частка держ витрат</c:v>
                </c:pt>
                <c:pt idx="1">
                  <c:v>Рівень податків</c:v>
                </c:pt>
                <c:pt idx="2">
                  <c:v>Держ. споживання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66</c:v>
                </c:pt>
                <c:pt idx="1">
                  <c:v>50</c:v>
                </c:pt>
                <c:pt idx="2">
                  <c:v>28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Данія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Частка держ витрат</c:v>
                </c:pt>
                <c:pt idx="1">
                  <c:v>Рівень податків</c:v>
                </c:pt>
                <c:pt idx="2">
                  <c:v>Держ. споживання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61</c:v>
                </c:pt>
                <c:pt idx="1">
                  <c:v>43</c:v>
                </c:pt>
                <c:pt idx="2">
                  <c:v>26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Фінляндія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Частка держ витрат</c:v>
                </c:pt>
                <c:pt idx="1">
                  <c:v>Рівень податків</c:v>
                </c:pt>
                <c:pt idx="2">
                  <c:v>Держ. споживання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56</c:v>
                </c:pt>
                <c:pt idx="1">
                  <c:v>47</c:v>
                </c:pt>
                <c:pt idx="2">
                  <c:v>22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Норвегія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Частка держ витрат</c:v>
                </c:pt>
                <c:pt idx="1">
                  <c:v>Рівень податків</c:v>
                </c:pt>
                <c:pt idx="2">
                  <c:v>Держ. споживання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57</c:v>
                </c:pt>
                <c:pt idx="1">
                  <c:v>44</c:v>
                </c:pt>
                <c:pt idx="2">
                  <c:v>22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США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Частка держ витрат</c:v>
                </c:pt>
                <c:pt idx="1">
                  <c:v>Рівень податків</c:v>
                </c:pt>
                <c:pt idx="2">
                  <c:v>Держ. споживання</c:v>
                </c:pt>
              </c:strCache>
            </c:strRef>
          </c:cat>
          <c:val>
            <c:numRef>
              <c:f>Лист1!$F$2:$F$4</c:f>
              <c:numCache>
                <c:formatCode>General</c:formatCode>
                <c:ptCount val="3"/>
                <c:pt idx="0">
                  <c:v>36</c:v>
                </c:pt>
                <c:pt idx="1">
                  <c:v>11</c:v>
                </c:pt>
                <c:pt idx="2">
                  <c:v>7</c:v>
                </c:pt>
              </c:numCache>
            </c:numRef>
          </c:val>
        </c:ser>
        <c:axId val="70507904"/>
        <c:axId val="70679168"/>
      </c:barChart>
      <c:catAx>
        <c:axId val="70507904"/>
        <c:scaling>
          <c:orientation val="minMax"/>
        </c:scaling>
        <c:axPos val="b"/>
        <c:tickLblPos val="nextTo"/>
        <c:crossAx val="70679168"/>
        <c:crosses val="autoZero"/>
        <c:auto val="1"/>
        <c:lblAlgn val="ctr"/>
        <c:lblOffset val="100"/>
      </c:catAx>
      <c:valAx>
        <c:axId val="70679168"/>
        <c:scaling>
          <c:orientation val="minMax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 dirty="0" smtClean="0"/>
                  <a:t>%</a:t>
                </a:r>
                <a:endParaRPr lang="ru-RU" dirty="0"/>
              </a:p>
            </c:rich>
          </c:tx>
          <c:layout>
            <c:manualLayout>
              <c:xMode val="edge"/>
              <c:yMode val="edge"/>
              <c:x val="1.1946984550526455E-2"/>
              <c:y val="7.9954068241469816E-3"/>
            </c:manualLayout>
          </c:layout>
        </c:title>
        <c:numFmt formatCode="General" sourceLinked="1"/>
        <c:tickLblPos val="nextTo"/>
        <c:crossAx val="7050790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ВВП за секторами економіки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Сільське господарство</c:v>
                </c:pt>
                <c:pt idx="1">
                  <c:v>Промисловість </c:v>
                </c:pt>
                <c:pt idx="2">
                  <c:v>Послуги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1.5</c:v>
                </c:pt>
                <c:pt idx="1">
                  <c:v>28.9</c:v>
                </c:pt>
                <c:pt idx="2">
                  <c:v>69.900000000000006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податкових надходжень до бюджету Швеції у 2018 році (%)</a:t>
            </a:r>
          </a:p>
        </c:rich>
      </c:tx>
      <c:layout>
        <c:manualLayout>
          <c:xMode val="edge"/>
          <c:yMode val="edge"/>
          <c:x val="0.14418208388417439"/>
          <c:y val="1.6294042243079222E-3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податкових надходжень до бюджету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Податок на майно</c:v>
                </c:pt>
                <c:pt idx="1">
                  <c:v>Акцизи</c:v>
                </c:pt>
                <c:pt idx="2">
                  <c:v>Податок на прибуток</c:v>
                </c:pt>
                <c:pt idx="3">
                  <c:v>Прибутковий податок</c:v>
                </c:pt>
                <c:pt idx="4">
                  <c:v>ПДВ</c:v>
                </c:pt>
                <c:pt idx="5">
                  <c:v>Інші податки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2.4</c:v>
                </c:pt>
                <c:pt idx="1">
                  <c:v>30.2</c:v>
                </c:pt>
                <c:pt idx="2">
                  <c:v>6.4</c:v>
                </c:pt>
                <c:pt idx="3">
                  <c:v>28.9</c:v>
                </c:pt>
                <c:pt idx="4">
                  <c:v>20.7</c:v>
                </c:pt>
                <c:pt idx="5">
                  <c:v>11.4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07DB74-0645-4191-ADFA-2934C06C9FC5}" type="doc">
      <dgm:prSet loTypeId="urn:microsoft.com/office/officeart/2005/8/layout/radial4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322AB65E-E945-4C5F-B3DC-16820741A1DF}">
      <dgm:prSet phldrT="[Текст]" custT="1"/>
      <dgm:spPr/>
      <dgm:t>
        <a:bodyPr/>
        <a:lstStyle/>
        <a:p>
          <a:r>
            <a:rPr lang="uk-UA" sz="2000" dirty="0" smtClean="0">
              <a:latin typeface="Times New Roman" pitchFamily="18" charset="0"/>
              <a:cs typeface="Times New Roman" pitchFamily="18" charset="0"/>
            </a:rPr>
            <a:t>Бюджетна система 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96ACC476-EC8D-42AA-BE02-BF5B10B3A39A}" type="parTrans" cxnId="{E2809978-76E2-4AAE-A765-DB2576ECFFE4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71AD27CE-F2D9-4A16-B4FA-61086FC95455}" type="sibTrans" cxnId="{E2809978-76E2-4AAE-A765-DB2576ECFFE4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3BAF0B60-A7BB-4756-9503-2EDC4EA8E31D}">
      <dgm:prSet phldrT="[Текст]" custT="1"/>
      <dgm:spPr/>
      <dgm:t>
        <a:bodyPr/>
        <a:lstStyle/>
        <a:p>
          <a:r>
            <a:rPr lang="uk-UA" sz="2000" dirty="0" smtClean="0">
              <a:latin typeface="Times New Roman" pitchFamily="18" charset="0"/>
              <a:cs typeface="Times New Roman" pitchFamily="18" charset="0"/>
            </a:rPr>
            <a:t>1. Державний бюджет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8CA23A54-F033-45EE-BC10-A57E998FBD26}" type="parTrans" cxnId="{8AD96497-7A85-4469-8966-EBFEBB4219B1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EE9C2DE3-FDC2-4CD1-A03F-C069D3E83694}" type="sibTrans" cxnId="{8AD96497-7A85-4469-8966-EBFEBB4219B1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A31F5CDA-886E-4E01-826F-BADDCCE3FCD4}">
      <dgm:prSet phldrT="[Текст]" custT="1"/>
      <dgm:spPr/>
      <dgm:t>
        <a:bodyPr/>
        <a:lstStyle/>
        <a:p>
          <a:r>
            <a:rPr lang="uk-UA" sz="2000" dirty="0" smtClean="0">
              <a:latin typeface="Times New Roman" pitchFamily="18" charset="0"/>
              <a:cs typeface="Times New Roman" pitchFamily="18" charset="0"/>
            </a:rPr>
            <a:t>2.Бюджет губерній (23 ленів)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B5E8AD27-E3DD-4FCF-9CA8-0AE91E2ABC16}" type="parTrans" cxnId="{B2F19FBA-11F8-4622-B370-BEC9B3F4BC83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6230BBEF-CB64-485B-9D05-3DC13DC5D4FA}" type="sibTrans" cxnId="{B2F19FBA-11F8-4622-B370-BEC9B3F4BC83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ECCAE944-0FE8-4889-82A6-167FD4365A3C}">
      <dgm:prSet phldrT="[Текст]" custT="1"/>
      <dgm:spPr/>
      <dgm:t>
        <a:bodyPr/>
        <a:lstStyle/>
        <a:p>
          <a:r>
            <a:rPr lang="uk-UA" sz="2000" dirty="0" smtClean="0">
              <a:latin typeface="Times New Roman" pitchFamily="18" charset="0"/>
              <a:cs typeface="Times New Roman" pitchFamily="18" charset="0"/>
            </a:rPr>
            <a:t>3. Бюджет 288 комун 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13EEE382-51CE-4A8E-9F78-F988AF6E1868}" type="parTrans" cxnId="{850DCB16-6B3C-4B68-90EE-4F8193B4CFA3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CB7A6620-363A-4EAC-A54B-C6B0E884CF13}" type="sibTrans" cxnId="{850DCB16-6B3C-4B68-90EE-4F8193B4CFA3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73CD4A99-D0BA-4859-9E20-A40CB2DEAB1E}" type="pres">
      <dgm:prSet presAssocID="{2807DB74-0645-4191-ADFA-2934C06C9FC5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8C454B1-64D4-4088-BBAD-2CE0F57A259B}" type="pres">
      <dgm:prSet presAssocID="{322AB65E-E945-4C5F-B3DC-16820741A1DF}" presName="centerShape" presStyleLbl="node0" presStyleIdx="0" presStyleCnt="1"/>
      <dgm:spPr/>
    </dgm:pt>
    <dgm:pt modelId="{1A10D3BD-6828-42A8-885E-EB989FFE0EB6}" type="pres">
      <dgm:prSet presAssocID="{8CA23A54-F033-45EE-BC10-A57E998FBD26}" presName="parTrans" presStyleLbl="bgSibTrans2D1" presStyleIdx="0" presStyleCnt="3"/>
      <dgm:spPr/>
    </dgm:pt>
    <dgm:pt modelId="{CF4E8FBF-EC73-4208-A92C-D3BBB7158FEC}" type="pres">
      <dgm:prSet presAssocID="{3BAF0B60-A7BB-4756-9503-2EDC4EA8E31D}" presName="node" presStyleLbl="node1" presStyleIdx="0" presStyleCnt="3">
        <dgm:presLayoutVars>
          <dgm:bulletEnabled val="1"/>
        </dgm:presLayoutVars>
      </dgm:prSet>
      <dgm:spPr/>
    </dgm:pt>
    <dgm:pt modelId="{0692F9CF-8924-405D-A5C5-4489918D9F21}" type="pres">
      <dgm:prSet presAssocID="{B5E8AD27-E3DD-4FCF-9CA8-0AE91E2ABC16}" presName="parTrans" presStyleLbl="bgSibTrans2D1" presStyleIdx="1" presStyleCnt="3"/>
      <dgm:spPr/>
    </dgm:pt>
    <dgm:pt modelId="{54D87056-3862-4251-A566-BF69AD83E1D7}" type="pres">
      <dgm:prSet presAssocID="{A31F5CDA-886E-4E01-826F-BADDCCE3FCD4}" presName="node" presStyleLbl="node1" presStyleIdx="1" presStyleCnt="3">
        <dgm:presLayoutVars>
          <dgm:bulletEnabled val="1"/>
        </dgm:presLayoutVars>
      </dgm:prSet>
      <dgm:spPr/>
    </dgm:pt>
    <dgm:pt modelId="{2B444160-73EB-41E0-891A-28EF8DB58F83}" type="pres">
      <dgm:prSet presAssocID="{13EEE382-51CE-4A8E-9F78-F988AF6E1868}" presName="parTrans" presStyleLbl="bgSibTrans2D1" presStyleIdx="2" presStyleCnt="3"/>
      <dgm:spPr/>
    </dgm:pt>
    <dgm:pt modelId="{19BE7DFF-3A1D-4132-9309-FE3F2B9EA993}" type="pres">
      <dgm:prSet presAssocID="{ECCAE944-0FE8-4889-82A6-167FD4365A3C}" presName="node" presStyleLbl="node1" presStyleIdx="2" presStyleCnt="3">
        <dgm:presLayoutVars>
          <dgm:bulletEnabled val="1"/>
        </dgm:presLayoutVars>
      </dgm:prSet>
      <dgm:spPr/>
    </dgm:pt>
  </dgm:ptLst>
  <dgm:cxnLst>
    <dgm:cxn modelId="{B2F19FBA-11F8-4622-B370-BEC9B3F4BC83}" srcId="{322AB65E-E945-4C5F-B3DC-16820741A1DF}" destId="{A31F5CDA-886E-4E01-826F-BADDCCE3FCD4}" srcOrd="1" destOrd="0" parTransId="{B5E8AD27-E3DD-4FCF-9CA8-0AE91E2ABC16}" sibTransId="{6230BBEF-CB64-485B-9D05-3DC13DC5D4FA}"/>
    <dgm:cxn modelId="{0C10D546-D1E7-4C72-8672-5896855603E3}" type="presOf" srcId="{A31F5CDA-886E-4E01-826F-BADDCCE3FCD4}" destId="{54D87056-3862-4251-A566-BF69AD83E1D7}" srcOrd="0" destOrd="0" presId="urn:microsoft.com/office/officeart/2005/8/layout/radial4"/>
    <dgm:cxn modelId="{46E98B9C-D86B-4F65-BAC7-225D3ED225BE}" type="presOf" srcId="{8CA23A54-F033-45EE-BC10-A57E998FBD26}" destId="{1A10D3BD-6828-42A8-885E-EB989FFE0EB6}" srcOrd="0" destOrd="0" presId="urn:microsoft.com/office/officeart/2005/8/layout/radial4"/>
    <dgm:cxn modelId="{D5F66655-2DF8-4D57-9DC3-58CCDE54505F}" type="presOf" srcId="{3BAF0B60-A7BB-4756-9503-2EDC4EA8E31D}" destId="{CF4E8FBF-EC73-4208-A92C-D3BBB7158FEC}" srcOrd="0" destOrd="0" presId="urn:microsoft.com/office/officeart/2005/8/layout/radial4"/>
    <dgm:cxn modelId="{69DE8205-B1A9-4513-9FEB-C754EC8672B0}" type="presOf" srcId="{ECCAE944-0FE8-4889-82A6-167FD4365A3C}" destId="{19BE7DFF-3A1D-4132-9309-FE3F2B9EA993}" srcOrd="0" destOrd="0" presId="urn:microsoft.com/office/officeart/2005/8/layout/radial4"/>
    <dgm:cxn modelId="{8AD96497-7A85-4469-8966-EBFEBB4219B1}" srcId="{322AB65E-E945-4C5F-B3DC-16820741A1DF}" destId="{3BAF0B60-A7BB-4756-9503-2EDC4EA8E31D}" srcOrd="0" destOrd="0" parTransId="{8CA23A54-F033-45EE-BC10-A57E998FBD26}" sibTransId="{EE9C2DE3-FDC2-4CD1-A03F-C069D3E83694}"/>
    <dgm:cxn modelId="{82A8B9B9-3C33-4CBA-8F49-32DA9B40A10F}" type="presOf" srcId="{B5E8AD27-E3DD-4FCF-9CA8-0AE91E2ABC16}" destId="{0692F9CF-8924-405D-A5C5-4489918D9F21}" srcOrd="0" destOrd="0" presId="urn:microsoft.com/office/officeart/2005/8/layout/radial4"/>
    <dgm:cxn modelId="{E2809978-76E2-4AAE-A765-DB2576ECFFE4}" srcId="{2807DB74-0645-4191-ADFA-2934C06C9FC5}" destId="{322AB65E-E945-4C5F-B3DC-16820741A1DF}" srcOrd="0" destOrd="0" parTransId="{96ACC476-EC8D-42AA-BE02-BF5B10B3A39A}" sibTransId="{71AD27CE-F2D9-4A16-B4FA-61086FC95455}"/>
    <dgm:cxn modelId="{850DCB16-6B3C-4B68-90EE-4F8193B4CFA3}" srcId="{322AB65E-E945-4C5F-B3DC-16820741A1DF}" destId="{ECCAE944-0FE8-4889-82A6-167FD4365A3C}" srcOrd="2" destOrd="0" parTransId="{13EEE382-51CE-4A8E-9F78-F988AF6E1868}" sibTransId="{CB7A6620-363A-4EAC-A54B-C6B0E884CF13}"/>
    <dgm:cxn modelId="{CF33B368-783A-4980-9C81-6A5132CD3CDF}" type="presOf" srcId="{2807DB74-0645-4191-ADFA-2934C06C9FC5}" destId="{73CD4A99-D0BA-4859-9E20-A40CB2DEAB1E}" srcOrd="0" destOrd="0" presId="urn:microsoft.com/office/officeart/2005/8/layout/radial4"/>
    <dgm:cxn modelId="{939664F4-2D0C-4BF7-95DF-B5B343FE67F8}" type="presOf" srcId="{13EEE382-51CE-4A8E-9F78-F988AF6E1868}" destId="{2B444160-73EB-41E0-891A-28EF8DB58F83}" srcOrd="0" destOrd="0" presId="urn:microsoft.com/office/officeart/2005/8/layout/radial4"/>
    <dgm:cxn modelId="{C6286B43-585A-4B16-9E3E-BA815AB50BEE}" type="presOf" srcId="{322AB65E-E945-4C5F-B3DC-16820741A1DF}" destId="{18C454B1-64D4-4088-BBAD-2CE0F57A259B}" srcOrd="0" destOrd="0" presId="urn:microsoft.com/office/officeart/2005/8/layout/radial4"/>
    <dgm:cxn modelId="{EEAA1828-B95D-41E0-9EA7-E1BCEAC4CFFA}" type="presParOf" srcId="{73CD4A99-D0BA-4859-9E20-A40CB2DEAB1E}" destId="{18C454B1-64D4-4088-BBAD-2CE0F57A259B}" srcOrd="0" destOrd="0" presId="urn:microsoft.com/office/officeart/2005/8/layout/radial4"/>
    <dgm:cxn modelId="{2D30811A-EA04-4563-B8A9-4B44F91F18C4}" type="presParOf" srcId="{73CD4A99-D0BA-4859-9E20-A40CB2DEAB1E}" destId="{1A10D3BD-6828-42A8-885E-EB989FFE0EB6}" srcOrd="1" destOrd="0" presId="urn:microsoft.com/office/officeart/2005/8/layout/radial4"/>
    <dgm:cxn modelId="{3CD3C381-6CF9-4A8C-A8EF-6D66B0BEBBB4}" type="presParOf" srcId="{73CD4A99-D0BA-4859-9E20-A40CB2DEAB1E}" destId="{CF4E8FBF-EC73-4208-A92C-D3BBB7158FEC}" srcOrd="2" destOrd="0" presId="urn:microsoft.com/office/officeart/2005/8/layout/radial4"/>
    <dgm:cxn modelId="{E5DE238A-A21C-4E2F-A86D-AA122EF82489}" type="presParOf" srcId="{73CD4A99-D0BA-4859-9E20-A40CB2DEAB1E}" destId="{0692F9CF-8924-405D-A5C5-4489918D9F21}" srcOrd="3" destOrd="0" presId="urn:microsoft.com/office/officeart/2005/8/layout/radial4"/>
    <dgm:cxn modelId="{5933A701-3218-4F53-B255-01C7D15C1B7C}" type="presParOf" srcId="{73CD4A99-D0BA-4859-9E20-A40CB2DEAB1E}" destId="{54D87056-3862-4251-A566-BF69AD83E1D7}" srcOrd="4" destOrd="0" presId="urn:microsoft.com/office/officeart/2005/8/layout/radial4"/>
    <dgm:cxn modelId="{56ED96C1-913F-446E-B384-780D0D3824BC}" type="presParOf" srcId="{73CD4A99-D0BA-4859-9E20-A40CB2DEAB1E}" destId="{2B444160-73EB-41E0-891A-28EF8DB58F83}" srcOrd="5" destOrd="0" presId="urn:microsoft.com/office/officeart/2005/8/layout/radial4"/>
    <dgm:cxn modelId="{F9083A6D-B78C-4B25-9E6A-9DD0203231C0}" type="presParOf" srcId="{73CD4A99-D0BA-4859-9E20-A40CB2DEAB1E}" destId="{19BE7DFF-3A1D-4132-9309-FE3F2B9EA993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3A19367-D2D8-4BDA-B1FA-F1AE74E0D70A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1B47A66C-432C-4BE3-97F1-3A87B06FCB51}">
      <dgm:prSet phldrT="[Текст]" custT="1"/>
      <dgm:spPr/>
      <dgm:t>
        <a:bodyPr/>
        <a:lstStyle/>
        <a:p>
          <a:r>
            <a:rPr lang="uk-UA" sz="2400" b="1" dirty="0" smtClean="0">
              <a:latin typeface="Times New Roman" pitchFamily="18" charset="0"/>
              <a:cs typeface="Times New Roman" pitchFamily="18" charset="0"/>
            </a:rPr>
            <a:t>Податки у </a:t>
          </a:r>
          <a:r>
            <a:rPr lang="uk-UA" sz="2400" b="1" dirty="0" err="1" smtClean="0">
              <a:latin typeface="Times New Roman" pitchFamily="18" charset="0"/>
              <a:cs typeface="Times New Roman" pitchFamily="18" charset="0"/>
            </a:rPr>
            <a:t>Щвеції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FA867CEF-7F34-4465-AEFC-DCA3BCD4B957}" type="parTrans" cxnId="{99805E9F-9408-48C0-98FA-B92E30DB3C48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F9DE83CB-1BC7-47B1-9680-FD9BE8340A67}" type="sibTrans" cxnId="{99805E9F-9408-48C0-98FA-B92E30DB3C48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580BDE79-3E5E-413B-981E-F3CFA31A56BF}" type="asst">
      <dgm:prSet phldrT="[Текст]" custT="1"/>
      <dgm:spPr/>
      <dgm:t>
        <a:bodyPr/>
        <a:lstStyle/>
        <a:p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Прямі податки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423744F9-3FC8-4FA7-ADC6-EA22E9A445D7}" type="parTrans" cxnId="{BEB4DBD8-B70F-4437-BFDB-1865FF4B6EEB}">
      <dgm:prSet custT="1"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C7D971B0-0702-4A20-BA42-513A274B1AEE}" type="sibTrans" cxnId="{BEB4DBD8-B70F-4437-BFDB-1865FF4B6EEB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34E87610-D4BA-4445-98BF-DE7C8508AE58}" type="asst">
      <dgm:prSet custT="1"/>
      <dgm:spPr/>
      <dgm:t>
        <a:bodyPr/>
        <a:lstStyle/>
        <a:p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Непрямі податки 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D570661F-CD9F-4671-B117-8DDC849732A8}" type="parTrans" cxnId="{F84A6E9C-7146-4254-8BF1-4A4D76DC9CE9}">
      <dgm:prSet custT="1"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D600E505-3A3C-49ED-8D37-F15865EFD5E8}" type="sibTrans" cxnId="{F84A6E9C-7146-4254-8BF1-4A4D76DC9CE9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FEFD1CA1-00B5-4ADF-B6BB-764BB573AE70}">
      <dgm:prSet custT="1"/>
      <dgm:spPr/>
      <dgm:t>
        <a:bodyPr/>
        <a:lstStyle/>
        <a:p>
          <a:pPr algn="just"/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1. ПДВ</a:t>
          </a:r>
        </a:p>
        <a:p>
          <a:pPr algn="just"/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2. Акцизний податок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94112347-18CE-4B7B-A3AA-2C0ADA35C4D7}" type="parTrans" cxnId="{B2591E6F-B142-480F-90C7-40CD22BE7F7A}">
      <dgm:prSet custT="1"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F6150B2C-B9E7-4F6B-8E04-156B5564F3D7}" type="sibTrans" cxnId="{B2591E6F-B142-480F-90C7-40CD22BE7F7A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A1E7D469-26B0-460A-8B50-164C8FD43528}">
      <dgm:prSet custT="1"/>
      <dgm:spPr/>
      <dgm:t>
        <a:bodyPr/>
        <a:lstStyle/>
        <a:p>
          <a:pPr algn="just"/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1. Державний прибутковий податок</a:t>
          </a:r>
        </a:p>
        <a:p>
          <a:pPr algn="just"/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2. Місцевий прибутковий податок</a:t>
          </a:r>
        </a:p>
        <a:p>
          <a:pPr algn="just"/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3. Податок на нерухомість</a:t>
          </a:r>
        </a:p>
        <a:p>
          <a:pPr algn="just"/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4. Енергетичний податок</a:t>
          </a:r>
        </a:p>
        <a:p>
          <a:pPr algn="just"/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5. Податок на капітал</a:t>
          </a:r>
        </a:p>
        <a:p>
          <a:pPr algn="ctr"/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2B0AFB29-4737-40E3-9CA0-33FCF4C89A9E}" type="parTrans" cxnId="{9B73C76C-A189-45A4-9C14-F021AA186581}">
      <dgm:prSet custT="1"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E396E459-2928-494F-8887-843684A6E5ED}" type="sibTrans" cxnId="{9B73C76C-A189-45A4-9C14-F021AA186581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36AFC98B-9FB0-4288-A0CE-9F5B0FFBC868}" type="pres">
      <dgm:prSet presAssocID="{93A19367-D2D8-4BDA-B1FA-F1AE74E0D70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65A84717-FE6B-48AC-BF58-558EA7392EE0}" type="pres">
      <dgm:prSet presAssocID="{1B47A66C-432C-4BE3-97F1-3A87B06FCB51}" presName="root1" presStyleCnt="0"/>
      <dgm:spPr/>
    </dgm:pt>
    <dgm:pt modelId="{F88998AA-A6D9-4B69-AD58-E54FFE6C1089}" type="pres">
      <dgm:prSet presAssocID="{1B47A66C-432C-4BE3-97F1-3A87B06FCB51}" presName="LevelOneTextNode" presStyleLbl="node0" presStyleIdx="0" presStyleCnt="1" custScaleX="56047" custScaleY="135703">
        <dgm:presLayoutVars>
          <dgm:chPref val="3"/>
        </dgm:presLayoutVars>
      </dgm:prSet>
      <dgm:spPr/>
    </dgm:pt>
    <dgm:pt modelId="{B3636910-93F5-4C60-86DC-8A8A0CFDCC3D}" type="pres">
      <dgm:prSet presAssocID="{1B47A66C-432C-4BE3-97F1-3A87B06FCB51}" presName="level2hierChild" presStyleCnt="0"/>
      <dgm:spPr/>
    </dgm:pt>
    <dgm:pt modelId="{DF86186E-F88C-4A48-A9E8-41599272D10F}" type="pres">
      <dgm:prSet presAssocID="{D570661F-CD9F-4671-B117-8DDC849732A8}" presName="conn2-1" presStyleLbl="parChTrans1D2" presStyleIdx="0" presStyleCnt="2"/>
      <dgm:spPr/>
    </dgm:pt>
    <dgm:pt modelId="{73EE6560-49E9-4C0E-A6A3-D5AF63100EBE}" type="pres">
      <dgm:prSet presAssocID="{D570661F-CD9F-4671-B117-8DDC849732A8}" presName="connTx" presStyleLbl="parChTrans1D2" presStyleIdx="0" presStyleCnt="2"/>
      <dgm:spPr/>
    </dgm:pt>
    <dgm:pt modelId="{58142C2E-BDA4-4612-9904-C38C4C72D073}" type="pres">
      <dgm:prSet presAssocID="{34E87610-D4BA-4445-98BF-DE7C8508AE58}" presName="root2" presStyleCnt="0"/>
      <dgm:spPr/>
    </dgm:pt>
    <dgm:pt modelId="{BE72AF7C-62B1-4141-9DF7-AB688F642902}" type="pres">
      <dgm:prSet presAssocID="{34E87610-D4BA-4445-98BF-DE7C8508AE58}" presName="LevelTwoTextNode" presStyleLbl="asst1" presStyleIdx="0" presStyleCnt="2" custScaleX="48204" custLinFactNeighborX="-22641" custLinFactNeighborY="1844">
        <dgm:presLayoutVars>
          <dgm:chPref val="3"/>
        </dgm:presLayoutVars>
      </dgm:prSet>
      <dgm:spPr/>
    </dgm:pt>
    <dgm:pt modelId="{C4AB3241-34C5-4144-9F10-1294C807AB45}" type="pres">
      <dgm:prSet presAssocID="{34E87610-D4BA-4445-98BF-DE7C8508AE58}" presName="level3hierChild" presStyleCnt="0"/>
      <dgm:spPr/>
    </dgm:pt>
    <dgm:pt modelId="{8455A82B-8AEF-43C2-BD28-E362E0B1B0FF}" type="pres">
      <dgm:prSet presAssocID="{94112347-18CE-4B7B-A3AA-2C0ADA35C4D7}" presName="conn2-1" presStyleLbl="parChTrans1D3" presStyleIdx="0" presStyleCnt="2"/>
      <dgm:spPr/>
    </dgm:pt>
    <dgm:pt modelId="{3FDEE030-E0B6-4B78-8CB5-6DD4678EA04F}" type="pres">
      <dgm:prSet presAssocID="{94112347-18CE-4B7B-A3AA-2C0ADA35C4D7}" presName="connTx" presStyleLbl="parChTrans1D3" presStyleIdx="0" presStyleCnt="2"/>
      <dgm:spPr/>
    </dgm:pt>
    <dgm:pt modelId="{A1321078-4BAD-45E1-B933-F5328E9EC133}" type="pres">
      <dgm:prSet presAssocID="{FEFD1CA1-00B5-4ADF-B6BB-764BB573AE70}" presName="root2" presStyleCnt="0"/>
      <dgm:spPr/>
    </dgm:pt>
    <dgm:pt modelId="{4ACAF082-CAC5-43E0-9565-5D0FCCDD44D3}" type="pres">
      <dgm:prSet presAssocID="{FEFD1CA1-00B5-4ADF-B6BB-764BB573AE70}" presName="LevelTwoTextNode" presStyleLbl="node3" presStyleIdx="0" presStyleCnt="2" custScaleX="131696" custLinFactNeighborX="-32445" custLinFactNeighborY="95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23D6B2F-6FFA-4D14-9466-7C894E6CBDDA}" type="pres">
      <dgm:prSet presAssocID="{FEFD1CA1-00B5-4ADF-B6BB-764BB573AE70}" presName="level3hierChild" presStyleCnt="0"/>
      <dgm:spPr/>
    </dgm:pt>
    <dgm:pt modelId="{CB271BCC-4A59-40EC-BAE2-8BFFD78964F2}" type="pres">
      <dgm:prSet presAssocID="{423744F9-3FC8-4FA7-ADC6-EA22E9A445D7}" presName="conn2-1" presStyleLbl="parChTrans1D2" presStyleIdx="1" presStyleCnt="2"/>
      <dgm:spPr/>
    </dgm:pt>
    <dgm:pt modelId="{B4741017-A8A8-421F-A90E-5670E51470B4}" type="pres">
      <dgm:prSet presAssocID="{423744F9-3FC8-4FA7-ADC6-EA22E9A445D7}" presName="connTx" presStyleLbl="parChTrans1D2" presStyleIdx="1" presStyleCnt="2"/>
      <dgm:spPr/>
    </dgm:pt>
    <dgm:pt modelId="{475CD878-7E76-4523-B79B-FF08E4A0C236}" type="pres">
      <dgm:prSet presAssocID="{580BDE79-3E5E-413B-981E-F3CFA31A56BF}" presName="root2" presStyleCnt="0"/>
      <dgm:spPr/>
    </dgm:pt>
    <dgm:pt modelId="{EE54E111-02B6-4AD5-AA76-FEDA6EB73C58}" type="pres">
      <dgm:prSet presAssocID="{580BDE79-3E5E-413B-981E-F3CFA31A56BF}" presName="LevelTwoTextNode" presStyleLbl="asst1" presStyleIdx="1" presStyleCnt="2" custScaleX="48376" custLinFactNeighborX="-22641" custLinFactNeighborY="757">
        <dgm:presLayoutVars>
          <dgm:chPref val="3"/>
        </dgm:presLayoutVars>
      </dgm:prSet>
      <dgm:spPr/>
    </dgm:pt>
    <dgm:pt modelId="{9DCDDABC-E4F7-43A5-AFB9-67D804B59E1E}" type="pres">
      <dgm:prSet presAssocID="{580BDE79-3E5E-413B-981E-F3CFA31A56BF}" presName="level3hierChild" presStyleCnt="0"/>
      <dgm:spPr/>
    </dgm:pt>
    <dgm:pt modelId="{EBE94413-5C3D-41C9-BAB1-097E7EE06638}" type="pres">
      <dgm:prSet presAssocID="{2B0AFB29-4737-40E3-9CA0-33FCF4C89A9E}" presName="conn2-1" presStyleLbl="parChTrans1D3" presStyleIdx="1" presStyleCnt="2"/>
      <dgm:spPr/>
    </dgm:pt>
    <dgm:pt modelId="{B53EDA23-23A7-474D-B04D-B87C0194584F}" type="pres">
      <dgm:prSet presAssocID="{2B0AFB29-4737-40E3-9CA0-33FCF4C89A9E}" presName="connTx" presStyleLbl="parChTrans1D3" presStyleIdx="1" presStyleCnt="2"/>
      <dgm:spPr/>
    </dgm:pt>
    <dgm:pt modelId="{E3129AB6-F13D-45D2-AD95-E68308AAB0A6}" type="pres">
      <dgm:prSet presAssocID="{A1E7D469-26B0-460A-8B50-164C8FD43528}" presName="root2" presStyleCnt="0"/>
      <dgm:spPr/>
    </dgm:pt>
    <dgm:pt modelId="{0DAF785B-CC03-4D92-91BF-75931E914C33}" type="pres">
      <dgm:prSet presAssocID="{A1E7D469-26B0-460A-8B50-164C8FD43528}" presName="LevelTwoTextNode" presStyleLbl="node3" presStyleIdx="1" presStyleCnt="2" custScaleX="142283" custScaleY="199508" custLinFactNeighborX="-32617" custLinFactNeighborY="-128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80BE884-7C0A-491B-83A1-58C7274CFA94}" type="pres">
      <dgm:prSet presAssocID="{A1E7D469-26B0-460A-8B50-164C8FD43528}" presName="level3hierChild" presStyleCnt="0"/>
      <dgm:spPr/>
    </dgm:pt>
  </dgm:ptLst>
  <dgm:cxnLst>
    <dgm:cxn modelId="{45323BBB-8CF8-4DC4-80DF-174FADF254EB}" type="presOf" srcId="{93A19367-D2D8-4BDA-B1FA-F1AE74E0D70A}" destId="{36AFC98B-9FB0-4288-A0CE-9F5B0FFBC868}" srcOrd="0" destOrd="0" presId="urn:microsoft.com/office/officeart/2005/8/layout/hierarchy2"/>
    <dgm:cxn modelId="{8E9C8DC2-DCBB-4B90-BEEE-DE18A994A808}" type="presOf" srcId="{2B0AFB29-4737-40E3-9CA0-33FCF4C89A9E}" destId="{B53EDA23-23A7-474D-B04D-B87C0194584F}" srcOrd="1" destOrd="0" presId="urn:microsoft.com/office/officeart/2005/8/layout/hierarchy2"/>
    <dgm:cxn modelId="{99805E9F-9408-48C0-98FA-B92E30DB3C48}" srcId="{93A19367-D2D8-4BDA-B1FA-F1AE74E0D70A}" destId="{1B47A66C-432C-4BE3-97F1-3A87B06FCB51}" srcOrd="0" destOrd="0" parTransId="{FA867CEF-7F34-4465-AEFC-DCA3BCD4B957}" sibTransId="{F9DE83CB-1BC7-47B1-9680-FD9BE8340A67}"/>
    <dgm:cxn modelId="{BEB4DBD8-B70F-4437-BFDB-1865FF4B6EEB}" srcId="{1B47A66C-432C-4BE3-97F1-3A87B06FCB51}" destId="{580BDE79-3E5E-413B-981E-F3CFA31A56BF}" srcOrd="1" destOrd="0" parTransId="{423744F9-3FC8-4FA7-ADC6-EA22E9A445D7}" sibTransId="{C7D971B0-0702-4A20-BA42-513A274B1AEE}"/>
    <dgm:cxn modelId="{0126D956-1457-40EB-8CFB-A68D18071852}" type="presOf" srcId="{34E87610-D4BA-4445-98BF-DE7C8508AE58}" destId="{BE72AF7C-62B1-4141-9DF7-AB688F642902}" srcOrd="0" destOrd="0" presId="urn:microsoft.com/office/officeart/2005/8/layout/hierarchy2"/>
    <dgm:cxn modelId="{92734A20-E740-4A9B-B001-29F1DAB94809}" type="presOf" srcId="{423744F9-3FC8-4FA7-ADC6-EA22E9A445D7}" destId="{B4741017-A8A8-421F-A90E-5670E51470B4}" srcOrd="1" destOrd="0" presId="urn:microsoft.com/office/officeart/2005/8/layout/hierarchy2"/>
    <dgm:cxn modelId="{B2591E6F-B142-480F-90C7-40CD22BE7F7A}" srcId="{34E87610-D4BA-4445-98BF-DE7C8508AE58}" destId="{FEFD1CA1-00B5-4ADF-B6BB-764BB573AE70}" srcOrd="0" destOrd="0" parTransId="{94112347-18CE-4B7B-A3AA-2C0ADA35C4D7}" sibTransId="{F6150B2C-B9E7-4F6B-8E04-156B5564F3D7}"/>
    <dgm:cxn modelId="{F84A6E9C-7146-4254-8BF1-4A4D76DC9CE9}" srcId="{1B47A66C-432C-4BE3-97F1-3A87B06FCB51}" destId="{34E87610-D4BA-4445-98BF-DE7C8508AE58}" srcOrd="0" destOrd="0" parTransId="{D570661F-CD9F-4671-B117-8DDC849732A8}" sibTransId="{D600E505-3A3C-49ED-8D37-F15865EFD5E8}"/>
    <dgm:cxn modelId="{C693443B-13C3-4C50-A2A8-7E784CA100FF}" type="presOf" srcId="{FEFD1CA1-00B5-4ADF-B6BB-764BB573AE70}" destId="{4ACAF082-CAC5-43E0-9565-5D0FCCDD44D3}" srcOrd="0" destOrd="0" presId="urn:microsoft.com/office/officeart/2005/8/layout/hierarchy2"/>
    <dgm:cxn modelId="{ADA94D1E-69BA-4D6A-9DC8-7B1157164F13}" type="presOf" srcId="{94112347-18CE-4B7B-A3AA-2C0ADA35C4D7}" destId="{8455A82B-8AEF-43C2-BD28-E362E0B1B0FF}" srcOrd="0" destOrd="0" presId="urn:microsoft.com/office/officeart/2005/8/layout/hierarchy2"/>
    <dgm:cxn modelId="{C61A82E3-6A3B-4DC6-B0B1-EDBCF63B29E3}" type="presOf" srcId="{94112347-18CE-4B7B-A3AA-2C0ADA35C4D7}" destId="{3FDEE030-E0B6-4B78-8CB5-6DD4678EA04F}" srcOrd="1" destOrd="0" presId="urn:microsoft.com/office/officeart/2005/8/layout/hierarchy2"/>
    <dgm:cxn modelId="{493BB392-A3AD-49C5-A887-B11C9E95E656}" type="presOf" srcId="{1B47A66C-432C-4BE3-97F1-3A87B06FCB51}" destId="{F88998AA-A6D9-4B69-AD58-E54FFE6C1089}" srcOrd="0" destOrd="0" presId="urn:microsoft.com/office/officeart/2005/8/layout/hierarchy2"/>
    <dgm:cxn modelId="{CE5B1028-7270-4A25-A54E-9957C379361D}" type="presOf" srcId="{D570661F-CD9F-4671-B117-8DDC849732A8}" destId="{DF86186E-F88C-4A48-A9E8-41599272D10F}" srcOrd="0" destOrd="0" presId="urn:microsoft.com/office/officeart/2005/8/layout/hierarchy2"/>
    <dgm:cxn modelId="{36DEBBE6-2736-4079-8411-C7566214E122}" type="presOf" srcId="{423744F9-3FC8-4FA7-ADC6-EA22E9A445D7}" destId="{CB271BCC-4A59-40EC-BAE2-8BFFD78964F2}" srcOrd="0" destOrd="0" presId="urn:microsoft.com/office/officeart/2005/8/layout/hierarchy2"/>
    <dgm:cxn modelId="{DD6558A6-62BC-4F45-8A85-6C0A686F4A38}" type="presOf" srcId="{2B0AFB29-4737-40E3-9CA0-33FCF4C89A9E}" destId="{EBE94413-5C3D-41C9-BAB1-097E7EE06638}" srcOrd="0" destOrd="0" presId="urn:microsoft.com/office/officeart/2005/8/layout/hierarchy2"/>
    <dgm:cxn modelId="{9B73C76C-A189-45A4-9C14-F021AA186581}" srcId="{580BDE79-3E5E-413B-981E-F3CFA31A56BF}" destId="{A1E7D469-26B0-460A-8B50-164C8FD43528}" srcOrd="0" destOrd="0" parTransId="{2B0AFB29-4737-40E3-9CA0-33FCF4C89A9E}" sibTransId="{E396E459-2928-494F-8887-843684A6E5ED}"/>
    <dgm:cxn modelId="{19DD5167-0C5B-4930-85B8-B14B78D85A98}" type="presOf" srcId="{580BDE79-3E5E-413B-981E-F3CFA31A56BF}" destId="{EE54E111-02B6-4AD5-AA76-FEDA6EB73C58}" srcOrd="0" destOrd="0" presId="urn:microsoft.com/office/officeart/2005/8/layout/hierarchy2"/>
    <dgm:cxn modelId="{2F8B441C-5EF3-4BB3-AC80-C5A762A252F7}" type="presOf" srcId="{D570661F-CD9F-4671-B117-8DDC849732A8}" destId="{73EE6560-49E9-4C0E-A6A3-D5AF63100EBE}" srcOrd="1" destOrd="0" presId="urn:microsoft.com/office/officeart/2005/8/layout/hierarchy2"/>
    <dgm:cxn modelId="{30A9AEB6-0325-427F-91E0-EAB087205AF6}" type="presOf" srcId="{A1E7D469-26B0-460A-8B50-164C8FD43528}" destId="{0DAF785B-CC03-4D92-91BF-75931E914C33}" srcOrd="0" destOrd="0" presId="urn:microsoft.com/office/officeart/2005/8/layout/hierarchy2"/>
    <dgm:cxn modelId="{CC391D3D-A77D-415E-AA37-D933EA9F7278}" type="presParOf" srcId="{36AFC98B-9FB0-4288-A0CE-9F5B0FFBC868}" destId="{65A84717-FE6B-48AC-BF58-558EA7392EE0}" srcOrd="0" destOrd="0" presId="urn:microsoft.com/office/officeart/2005/8/layout/hierarchy2"/>
    <dgm:cxn modelId="{17DFF7CF-9B27-4D87-9B8A-1DEA8F055512}" type="presParOf" srcId="{65A84717-FE6B-48AC-BF58-558EA7392EE0}" destId="{F88998AA-A6D9-4B69-AD58-E54FFE6C1089}" srcOrd="0" destOrd="0" presId="urn:microsoft.com/office/officeart/2005/8/layout/hierarchy2"/>
    <dgm:cxn modelId="{0A1044A6-C0F4-421E-954E-9C4B73E595A8}" type="presParOf" srcId="{65A84717-FE6B-48AC-BF58-558EA7392EE0}" destId="{B3636910-93F5-4C60-86DC-8A8A0CFDCC3D}" srcOrd="1" destOrd="0" presId="urn:microsoft.com/office/officeart/2005/8/layout/hierarchy2"/>
    <dgm:cxn modelId="{5E404058-0AE9-4272-9BC6-B69683FD4128}" type="presParOf" srcId="{B3636910-93F5-4C60-86DC-8A8A0CFDCC3D}" destId="{DF86186E-F88C-4A48-A9E8-41599272D10F}" srcOrd="0" destOrd="0" presId="urn:microsoft.com/office/officeart/2005/8/layout/hierarchy2"/>
    <dgm:cxn modelId="{FF142B9F-23BF-4C1B-8678-59A974527937}" type="presParOf" srcId="{DF86186E-F88C-4A48-A9E8-41599272D10F}" destId="{73EE6560-49E9-4C0E-A6A3-D5AF63100EBE}" srcOrd="0" destOrd="0" presId="urn:microsoft.com/office/officeart/2005/8/layout/hierarchy2"/>
    <dgm:cxn modelId="{85682764-437F-473D-8543-076A5696B81F}" type="presParOf" srcId="{B3636910-93F5-4C60-86DC-8A8A0CFDCC3D}" destId="{58142C2E-BDA4-4612-9904-C38C4C72D073}" srcOrd="1" destOrd="0" presId="urn:microsoft.com/office/officeart/2005/8/layout/hierarchy2"/>
    <dgm:cxn modelId="{37AAACBA-4134-4263-816F-1CB355F0910C}" type="presParOf" srcId="{58142C2E-BDA4-4612-9904-C38C4C72D073}" destId="{BE72AF7C-62B1-4141-9DF7-AB688F642902}" srcOrd="0" destOrd="0" presId="urn:microsoft.com/office/officeart/2005/8/layout/hierarchy2"/>
    <dgm:cxn modelId="{44AAEFCB-89AF-4422-ADEF-A0904B5815ED}" type="presParOf" srcId="{58142C2E-BDA4-4612-9904-C38C4C72D073}" destId="{C4AB3241-34C5-4144-9F10-1294C807AB45}" srcOrd="1" destOrd="0" presId="urn:microsoft.com/office/officeart/2005/8/layout/hierarchy2"/>
    <dgm:cxn modelId="{2E363D5C-DDCA-40ED-A9EA-EC4E5607C258}" type="presParOf" srcId="{C4AB3241-34C5-4144-9F10-1294C807AB45}" destId="{8455A82B-8AEF-43C2-BD28-E362E0B1B0FF}" srcOrd="0" destOrd="0" presId="urn:microsoft.com/office/officeart/2005/8/layout/hierarchy2"/>
    <dgm:cxn modelId="{AA689875-4A38-4BC9-9F03-08FD89E9DFCE}" type="presParOf" srcId="{8455A82B-8AEF-43C2-BD28-E362E0B1B0FF}" destId="{3FDEE030-E0B6-4B78-8CB5-6DD4678EA04F}" srcOrd="0" destOrd="0" presId="urn:microsoft.com/office/officeart/2005/8/layout/hierarchy2"/>
    <dgm:cxn modelId="{32DF559C-E48A-423B-985C-248D1468158F}" type="presParOf" srcId="{C4AB3241-34C5-4144-9F10-1294C807AB45}" destId="{A1321078-4BAD-45E1-B933-F5328E9EC133}" srcOrd="1" destOrd="0" presId="urn:microsoft.com/office/officeart/2005/8/layout/hierarchy2"/>
    <dgm:cxn modelId="{5E86855E-1781-4C72-8C42-82B795AEF02B}" type="presParOf" srcId="{A1321078-4BAD-45E1-B933-F5328E9EC133}" destId="{4ACAF082-CAC5-43E0-9565-5D0FCCDD44D3}" srcOrd="0" destOrd="0" presId="urn:microsoft.com/office/officeart/2005/8/layout/hierarchy2"/>
    <dgm:cxn modelId="{036C3DC0-6388-4A31-9988-5AF1A4A7F9DA}" type="presParOf" srcId="{A1321078-4BAD-45E1-B933-F5328E9EC133}" destId="{B23D6B2F-6FFA-4D14-9466-7C894E6CBDDA}" srcOrd="1" destOrd="0" presId="urn:microsoft.com/office/officeart/2005/8/layout/hierarchy2"/>
    <dgm:cxn modelId="{34304C05-1A0E-4630-80A4-AF0911E92A19}" type="presParOf" srcId="{B3636910-93F5-4C60-86DC-8A8A0CFDCC3D}" destId="{CB271BCC-4A59-40EC-BAE2-8BFFD78964F2}" srcOrd="2" destOrd="0" presId="urn:microsoft.com/office/officeart/2005/8/layout/hierarchy2"/>
    <dgm:cxn modelId="{C8BF8E24-6638-40CC-8F37-420336C1DCB5}" type="presParOf" srcId="{CB271BCC-4A59-40EC-BAE2-8BFFD78964F2}" destId="{B4741017-A8A8-421F-A90E-5670E51470B4}" srcOrd="0" destOrd="0" presId="urn:microsoft.com/office/officeart/2005/8/layout/hierarchy2"/>
    <dgm:cxn modelId="{C205570F-DD32-475C-9AB2-5E330801427A}" type="presParOf" srcId="{B3636910-93F5-4C60-86DC-8A8A0CFDCC3D}" destId="{475CD878-7E76-4523-B79B-FF08E4A0C236}" srcOrd="3" destOrd="0" presId="urn:microsoft.com/office/officeart/2005/8/layout/hierarchy2"/>
    <dgm:cxn modelId="{B5914793-4852-4529-A099-B32966ED2169}" type="presParOf" srcId="{475CD878-7E76-4523-B79B-FF08E4A0C236}" destId="{EE54E111-02B6-4AD5-AA76-FEDA6EB73C58}" srcOrd="0" destOrd="0" presId="urn:microsoft.com/office/officeart/2005/8/layout/hierarchy2"/>
    <dgm:cxn modelId="{1ECC0224-BB9A-4255-980D-D653F56F150D}" type="presParOf" srcId="{475CD878-7E76-4523-B79B-FF08E4A0C236}" destId="{9DCDDABC-E4F7-43A5-AFB9-67D804B59E1E}" srcOrd="1" destOrd="0" presId="urn:microsoft.com/office/officeart/2005/8/layout/hierarchy2"/>
    <dgm:cxn modelId="{F7436629-AF59-44BE-9752-3BC8DD13051D}" type="presParOf" srcId="{9DCDDABC-E4F7-43A5-AFB9-67D804B59E1E}" destId="{EBE94413-5C3D-41C9-BAB1-097E7EE06638}" srcOrd="0" destOrd="0" presId="urn:microsoft.com/office/officeart/2005/8/layout/hierarchy2"/>
    <dgm:cxn modelId="{FAB06C6B-8365-4FCC-820D-482745ADA2B4}" type="presParOf" srcId="{EBE94413-5C3D-41C9-BAB1-097E7EE06638}" destId="{B53EDA23-23A7-474D-B04D-B87C0194584F}" srcOrd="0" destOrd="0" presId="urn:microsoft.com/office/officeart/2005/8/layout/hierarchy2"/>
    <dgm:cxn modelId="{C7D4A90B-9156-43DB-8A42-79016841785E}" type="presParOf" srcId="{9DCDDABC-E4F7-43A5-AFB9-67D804B59E1E}" destId="{E3129AB6-F13D-45D2-AD95-E68308AAB0A6}" srcOrd="1" destOrd="0" presId="urn:microsoft.com/office/officeart/2005/8/layout/hierarchy2"/>
    <dgm:cxn modelId="{F9563307-A87B-4744-A58D-F5316691DD91}" type="presParOf" srcId="{E3129AB6-F13D-45D2-AD95-E68308AAB0A6}" destId="{0DAF785B-CC03-4D92-91BF-75931E914C33}" srcOrd="0" destOrd="0" presId="urn:microsoft.com/office/officeart/2005/8/layout/hierarchy2"/>
    <dgm:cxn modelId="{4C19B623-A69B-40FD-AD89-4B0E8AA867BE}" type="presParOf" srcId="{E3129AB6-F13D-45D2-AD95-E68308AAB0A6}" destId="{B80BE884-7C0A-491B-83A1-58C7274CFA9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A2FD525-4CEA-481B-A35D-01A278A8CB26}" type="doc">
      <dgm:prSet loTypeId="urn:microsoft.com/office/officeart/2005/8/layout/hierarchy4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E70BF94B-5647-4C6B-9362-3736C88D45EA}">
      <dgm:prSet phldrT="[Текст]" custT="1"/>
      <dgm:spPr/>
      <dgm:t>
        <a:bodyPr/>
        <a:lstStyle/>
        <a:p>
          <a:r>
            <a:rPr lang="uk-UA" sz="2000" b="1" dirty="0" smtClean="0">
              <a:latin typeface="Times New Roman" pitchFamily="18" charset="0"/>
              <a:cs typeface="Times New Roman" pitchFamily="18" charset="0"/>
            </a:rPr>
            <a:t>Етапи фінансового вирівнювання: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6EF26249-9C80-4349-A6AA-831A9A871AD3}" type="parTrans" cxnId="{7BA58F62-7ACD-47DD-8EC9-A143C2567EC8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25C9C614-4691-4753-A998-0E4B0722AF96}" type="sibTrans" cxnId="{7BA58F62-7ACD-47DD-8EC9-A143C2567EC8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CD9CE610-AB1A-4138-8F35-C54BF3A05F13}">
      <dgm:prSet phldrT="[Текст]" custT="1"/>
      <dgm:spPr/>
      <dgm:t>
        <a:bodyPr/>
        <a:lstStyle/>
        <a:p>
          <a:r>
            <a:rPr lang="uk-UA" sz="2000" dirty="0" smtClean="0">
              <a:latin typeface="Times New Roman" pitchFamily="18" charset="0"/>
              <a:cs typeface="Times New Roman" pitchFamily="18" charset="0"/>
            </a:rPr>
            <a:t>1. Вирівнювання доходів комуни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8E31C25C-BA90-4779-8EDC-EFDB4D875ADF}" type="parTrans" cxnId="{4CED4621-C1D4-4EE0-B8F9-A13BCFAA4A43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174DCB51-E8D5-4E3F-83D7-F3D399EE823B}" type="sibTrans" cxnId="{4CED4621-C1D4-4EE0-B8F9-A13BCFAA4A43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F86D3FD4-0E43-45EA-933D-65BBEEAF4E7B}">
      <dgm:prSet phldrT="[Текст]" custT="1"/>
      <dgm:spPr/>
      <dgm:t>
        <a:bodyPr/>
        <a:lstStyle/>
        <a:p>
          <a:r>
            <a:rPr lang="uk-UA" sz="2000" dirty="0" smtClean="0">
              <a:latin typeface="Times New Roman" pitchFamily="18" charset="0"/>
              <a:cs typeface="Times New Roman" pitchFamily="18" charset="0"/>
            </a:rPr>
            <a:t>2. Вирівнювання видатків на основні види послуг, що надаються комунам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D1F37CE1-CAC1-4D3B-9EB9-CEB41D759035}" type="parTrans" cxnId="{D5F806CD-B4FD-49CB-A473-33F09F437E9C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7F07A338-B60D-41AF-A1E5-8EA78E0495A7}" type="sibTrans" cxnId="{D5F806CD-B4FD-49CB-A473-33F09F437E9C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9C3947FA-25B5-473E-8AC1-56E2A7C1553A}" type="pres">
      <dgm:prSet presAssocID="{1A2FD525-4CEA-481B-A35D-01A278A8CB2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5AAEC61-9FE4-46DE-AB01-A8B8B013FE7A}" type="pres">
      <dgm:prSet presAssocID="{E70BF94B-5647-4C6B-9362-3736C88D45EA}" presName="vertOne" presStyleCnt="0"/>
      <dgm:spPr/>
    </dgm:pt>
    <dgm:pt modelId="{CA4A9ECE-C428-40B5-BD48-BE6C8965F5D6}" type="pres">
      <dgm:prSet presAssocID="{E70BF94B-5647-4C6B-9362-3736C88D45EA}" presName="txOne" presStyleLbl="node0" presStyleIdx="0" presStyleCnt="1">
        <dgm:presLayoutVars>
          <dgm:chPref val="3"/>
        </dgm:presLayoutVars>
      </dgm:prSet>
      <dgm:spPr/>
    </dgm:pt>
    <dgm:pt modelId="{EE2C1AD2-5956-4AC2-A1F9-7CF0D2CDF1F4}" type="pres">
      <dgm:prSet presAssocID="{E70BF94B-5647-4C6B-9362-3736C88D45EA}" presName="parTransOne" presStyleCnt="0"/>
      <dgm:spPr/>
    </dgm:pt>
    <dgm:pt modelId="{CBF8C01A-5F3E-4AB0-86DE-1A6B7D11AF88}" type="pres">
      <dgm:prSet presAssocID="{E70BF94B-5647-4C6B-9362-3736C88D45EA}" presName="horzOne" presStyleCnt="0"/>
      <dgm:spPr/>
    </dgm:pt>
    <dgm:pt modelId="{5B04FD96-8A75-4246-B37B-5DDB2FD2F5B5}" type="pres">
      <dgm:prSet presAssocID="{CD9CE610-AB1A-4138-8F35-C54BF3A05F13}" presName="vertTwo" presStyleCnt="0"/>
      <dgm:spPr/>
    </dgm:pt>
    <dgm:pt modelId="{7B6FAA11-FB11-4E1E-B090-E96516F4B1F9}" type="pres">
      <dgm:prSet presAssocID="{CD9CE610-AB1A-4138-8F35-C54BF3A05F13}" presName="txTwo" presStyleLbl="node2" presStyleIdx="0" presStyleCnt="1" custScaleX="72155" custLinFactNeighborX="114" custLinFactNeighborY="6620">
        <dgm:presLayoutVars>
          <dgm:chPref val="3"/>
        </dgm:presLayoutVars>
      </dgm:prSet>
      <dgm:spPr/>
    </dgm:pt>
    <dgm:pt modelId="{93672F9E-6691-4E2E-802A-9CB509006FD0}" type="pres">
      <dgm:prSet presAssocID="{CD9CE610-AB1A-4138-8F35-C54BF3A05F13}" presName="parTransTwo" presStyleCnt="0"/>
      <dgm:spPr/>
    </dgm:pt>
    <dgm:pt modelId="{772E6C77-937A-4824-A583-CFCB66098DDC}" type="pres">
      <dgm:prSet presAssocID="{CD9CE610-AB1A-4138-8F35-C54BF3A05F13}" presName="horzTwo" presStyleCnt="0"/>
      <dgm:spPr/>
    </dgm:pt>
    <dgm:pt modelId="{B6A00ED9-C4EB-4030-A72E-5E35F6C52852}" type="pres">
      <dgm:prSet presAssocID="{F86D3FD4-0E43-45EA-933D-65BBEEAF4E7B}" presName="vertThree" presStyleCnt="0"/>
      <dgm:spPr/>
    </dgm:pt>
    <dgm:pt modelId="{7A7B11FA-A218-4E57-90EF-3E7B02CEB79B}" type="pres">
      <dgm:prSet presAssocID="{F86D3FD4-0E43-45EA-933D-65BBEEAF4E7B}" presName="txThree" presStyleLbl="node3" presStyleIdx="0" presStyleCnt="1" custScaleX="73042" custLinFactNeighborX="557" custLinFactNeighborY="262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92D25BF-57B0-478E-B91C-F51AFC150645}" type="pres">
      <dgm:prSet presAssocID="{F86D3FD4-0E43-45EA-933D-65BBEEAF4E7B}" presName="horzThree" presStyleCnt="0"/>
      <dgm:spPr/>
    </dgm:pt>
  </dgm:ptLst>
  <dgm:cxnLst>
    <dgm:cxn modelId="{C2CC2DCE-4295-4825-9BED-978219FFE352}" type="presOf" srcId="{E70BF94B-5647-4C6B-9362-3736C88D45EA}" destId="{CA4A9ECE-C428-40B5-BD48-BE6C8965F5D6}" srcOrd="0" destOrd="0" presId="urn:microsoft.com/office/officeart/2005/8/layout/hierarchy4"/>
    <dgm:cxn modelId="{D5F806CD-B4FD-49CB-A473-33F09F437E9C}" srcId="{CD9CE610-AB1A-4138-8F35-C54BF3A05F13}" destId="{F86D3FD4-0E43-45EA-933D-65BBEEAF4E7B}" srcOrd="0" destOrd="0" parTransId="{D1F37CE1-CAC1-4D3B-9EB9-CEB41D759035}" sibTransId="{7F07A338-B60D-41AF-A1E5-8EA78E0495A7}"/>
    <dgm:cxn modelId="{7BA58F62-7ACD-47DD-8EC9-A143C2567EC8}" srcId="{1A2FD525-4CEA-481B-A35D-01A278A8CB26}" destId="{E70BF94B-5647-4C6B-9362-3736C88D45EA}" srcOrd="0" destOrd="0" parTransId="{6EF26249-9C80-4349-A6AA-831A9A871AD3}" sibTransId="{25C9C614-4691-4753-A998-0E4B0722AF96}"/>
    <dgm:cxn modelId="{4CED4621-C1D4-4EE0-B8F9-A13BCFAA4A43}" srcId="{E70BF94B-5647-4C6B-9362-3736C88D45EA}" destId="{CD9CE610-AB1A-4138-8F35-C54BF3A05F13}" srcOrd="0" destOrd="0" parTransId="{8E31C25C-BA90-4779-8EDC-EFDB4D875ADF}" sibTransId="{174DCB51-E8D5-4E3F-83D7-F3D399EE823B}"/>
    <dgm:cxn modelId="{DA1AF9CB-7E7E-4EF7-948B-59383AE53C30}" type="presOf" srcId="{1A2FD525-4CEA-481B-A35D-01A278A8CB26}" destId="{9C3947FA-25B5-473E-8AC1-56E2A7C1553A}" srcOrd="0" destOrd="0" presId="urn:microsoft.com/office/officeart/2005/8/layout/hierarchy4"/>
    <dgm:cxn modelId="{8A7E7833-F6B1-41B6-84B3-3C1F58DD8919}" type="presOf" srcId="{F86D3FD4-0E43-45EA-933D-65BBEEAF4E7B}" destId="{7A7B11FA-A218-4E57-90EF-3E7B02CEB79B}" srcOrd="0" destOrd="0" presId="urn:microsoft.com/office/officeart/2005/8/layout/hierarchy4"/>
    <dgm:cxn modelId="{3CBF15BB-131A-4173-98B3-18F823A229B2}" type="presOf" srcId="{CD9CE610-AB1A-4138-8F35-C54BF3A05F13}" destId="{7B6FAA11-FB11-4E1E-B090-E96516F4B1F9}" srcOrd="0" destOrd="0" presId="urn:microsoft.com/office/officeart/2005/8/layout/hierarchy4"/>
    <dgm:cxn modelId="{5017A7DC-01D0-4755-9EA0-353B28DCF98D}" type="presParOf" srcId="{9C3947FA-25B5-473E-8AC1-56E2A7C1553A}" destId="{D5AAEC61-9FE4-46DE-AB01-A8B8B013FE7A}" srcOrd="0" destOrd="0" presId="urn:microsoft.com/office/officeart/2005/8/layout/hierarchy4"/>
    <dgm:cxn modelId="{ED6359DB-5FB1-4520-8331-6B980B534149}" type="presParOf" srcId="{D5AAEC61-9FE4-46DE-AB01-A8B8B013FE7A}" destId="{CA4A9ECE-C428-40B5-BD48-BE6C8965F5D6}" srcOrd="0" destOrd="0" presId="urn:microsoft.com/office/officeart/2005/8/layout/hierarchy4"/>
    <dgm:cxn modelId="{D2C91FFF-BACD-4A94-8CF5-C927FBB9E177}" type="presParOf" srcId="{D5AAEC61-9FE4-46DE-AB01-A8B8B013FE7A}" destId="{EE2C1AD2-5956-4AC2-A1F9-7CF0D2CDF1F4}" srcOrd="1" destOrd="0" presId="urn:microsoft.com/office/officeart/2005/8/layout/hierarchy4"/>
    <dgm:cxn modelId="{2DFFB88B-448D-40C2-9E67-D9BC52C7F1B4}" type="presParOf" srcId="{D5AAEC61-9FE4-46DE-AB01-A8B8B013FE7A}" destId="{CBF8C01A-5F3E-4AB0-86DE-1A6B7D11AF88}" srcOrd="2" destOrd="0" presId="urn:microsoft.com/office/officeart/2005/8/layout/hierarchy4"/>
    <dgm:cxn modelId="{D95086E0-8366-4029-9813-459328F6F1F9}" type="presParOf" srcId="{CBF8C01A-5F3E-4AB0-86DE-1A6B7D11AF88}" destId="{5B04FD96-8A75-4246-B37B-5DDB2FD2F5B5}" srcOrd="0" destOrd="0" presId="urn:microsoft.com/office/officeart/2005/8/layout/hierarchy4"/>
    <dgm:cxn modelId="{31331522-1CFD-4F8E-B1D8-BDDCD39E5D75}" type="presParOf" srcId="{5B04FD96-8A75-4246-B37B-5DDB2FD2F5B5}" destId="{7B6FAA11-FB11-4E1E-B090-E96516F4B1F9}" srcOrd="0" destOrd="0" presId="urn:microsoft.com/office/officeart/2005/8/layout/hierarchy4"/>
    <dgm:cxn modelId="{B2F824E9-7163-4E91-8131-0303276E05D6}" type="presParOf" srcId="{5B04FD96-8A75-4246-B37B-5DDB2FD2F5B5}" destId="{93672F9E-6691-4E2E-802A-9CB509006FD0}" srcOrd="1" destOrd="0" presId="urn:microsoft.com/office/officeart/2005/8/layout/hierarchy4"/>
    <dgm:cxn modelId="{AACBA721-D863-449A-8900-D5B09E7A3AC7}" type="presParOf" srcId="{5B04FD96-8A75-4246-B37B-5DDB2FD2F5B5}" destId="{772E6C77-937A-4824-A583-CFCB66098DDC}" srcOrd="2" destOrd="0" presId="urn:microsoft.com/office/officeart/2005/8/layout/hierarchy4"/>
    <dgm:cxn modelId="{5C2B89D0-D84E-4020-9D27-5C9D4C312F32}" type="presParOf" srcId="{772E6C77-937A-4824-A583-CFCB66098DDC}" destId="{B6A00ED9-C4EB-4030-A72E-5E35F6C52852}" srcOrd="0" destOrd="0" presId="urn:microsoft.com/office/officeart/2005/8/layout/hierarchy4"/>
    <dgm:cxn modelId="{18288F51-1E68-4B9E-94B6-13B39CD0C75B}" type="presParOf" srcId="{B6A00ED9-C4EB-4030-A72E-5E35F6C52852}" destId="{7A7B11FA-A218-4E57-90EF-3E7B02CEB79B}" srcOrd="0" destOrd="0" presId="urn:microsoft.com/office/officeart/2005/8/layout/hierarchy4"/>
    <dgm:cxn modelId="{C6422AB6-9BDB-4649-BC0A-B9D2073F9DDE}" type="presParOf" srcId="{B6A00ED9-C4EB-4030-A72E-5E35F6C52852}" destId="{A92D25BF-57B0-478E-B91C-F51AFC150645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C454B1-64D4-4088-BBAD-2CE0F57A259B}">
      <dsp:nvSpPr>
        <dsp:cNvPr id="0" name=""/>
        <dsp:cNvSpPr/>
      </dsp:nvSpPr>
      <dsp:spPr>
        <a:xfrm>
          <a:off x="3209436" y="2485330"/>
          <a:ext cx="2085365" cy="20853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Times New Roman" pitchFamily="18" charset="0"/>
              <a:cs typeface="Times New Roman" pitchFamily="18" charset="0"/>
            </a:rPr>
            <a:t>Бюджетна система 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09436" y="2485330"/>
        <a:ext cx="2085365" cy="2085365"/>
      </dsp:txXfrm>
    </dsp:sp>
    <dsp:sp modelId="{1A10D3BD-6828-42A8-885E-EB989FFE0EB6}">
      <dsp:nvSpPr>
        <dsp:cNvPr id="0" name=""/>
        <dsp:cNvSpPr/>
      </dsp:nvSpPr>
      <dsp:spPr>
        <a:xfrm rot="12900000">
          <a:off x="1867788" y="2120981"/>
          <a:ext cx="1598550" cy="594329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4E8FBF-EC73-4208-A92C-D3BBB7158FEC}">
      <dsp:nvSpPr>
        <dsp:cNvPr id="0" name=""/>
        <dsp:cNvSpPr/>
      </dsp:nvSpPr>
      <dsp:spPr>
        <a:xfrm>
          <a:off x="1021787" y="1167261"/>
          <a:ext cx="1981097" cy="158487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Times New Roman" pitchFamily="18" charset="0"/>
              <a:cs typeface="Times New Roman" pitchFamily="18" charset="0"/>
            </a:rPr>
            <a:t>1. Державний бюджет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021787" y="1167261"/>
        <a:ext cx="1981097" cy="1584877"/>
      </dsp:txXfrm>
    </dsp:sp>
    <dsp:sp modelId="{0692F9CF-8924-405D-A5C5-4489918D9F21}">
      <dsp:nvSpPr>
        <dsp:cNvPr id="0" name=""/>
        <dsp:cNvSpPr/>
      </dsp:nvSpPr>
      <dsp:spPr>
        <a:xfrm rot="16200000">
          <a:off x="3452843" y="1295853"/>
          <a:ext cx="1598550" cy="594329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D87056-3862-4251-A566-BF69AD83E1D7}">
      <dsp:nvSpPr>
        <dsp:cNvPr id="0" name=""/>
        <dsp:cNvSpPr/>
      </dsp:nvSpPr>
      <dsp:spPr>
        <a:xfrm>
          <a:off x="3261570" y="1303"/>
          <a:ext cx="1981097" cy="158487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Times New Roman" pitchFamily="18" charset="0"/>
              <a:cs typeface="Times New Roman" pitchFamily="18" charset="0"/>
            </a:rPr>
            <a:t>2.Бюджет губерній (23 ленів)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61570" y="1303"/>
        <a:ext cx="1981097" cy="1584877"/>
      </dsp:txXfrm>
    </dsp:sp>
    <dsp:sp modelId="{2B444160-73EB-41E0-891A-28EF8DB58F83}">
      <dsp:nvSpPr>
        <dsp:cNvPr id="0" name=""/>
        <dsp:cNvSpPr/>
      </dsp:nvSpPr>
      <dsp:spPr>
        <a:xfrm rot="19500000">
          <a:off x="5037899" y="2120981"/>
          <a:ext cx="1598550" cy="594329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BE7DFF-3A1D-4132-9309-FE3F2B9EA993}">
      <dsp:nvSpPr>
        <dsp:cNvPr id="0" name=""/>
        <dsp:cNvSpPr/>
      </dsp:nvSpPr>
      <dsp:spPr>
        <a:xfrm>
          <a:off x="5501353" y="1167261"/>
          <a:ext cx="1981097" cy="158487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Times New Roman" pitchFamily="18" charset="0"/>
              <a:cs typeface="Times New Roman" pitchFamily="18" charset="0"/>
            </a:rPr>
            <a:t>3. Бюджет 288 комун 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501353" y="1167261"/>
        <a:ext cx="1981097" cy="158487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88998AA-A6D9-4B69-AD58-E54FFE6C1089}">
      <dsp:nvSpPr>
        <dsp:cNvPr id="0" name=""/>
        <dsp:cNvSpPr/>
      </dsp:nvSpPr>
      <dsp:spPr>
        <a:xfrm>
          <a:off x="4186" y="1080315"/>
          <a:ext cx="1457480" cy="17644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latin typeface="Times New Roman" pitchFamily="18" charset="0"/>
              <a:cs typeface="Times New Roman" pitchFamily="18" charset="0"/>
            </a:rPr>
            <a:t>Податки у </a:t>
          </a:r>
          <a:r>
            <a:rPr lang="uk-UA" sz="2400" b="1" kern="1200" dirty="0" err="1" smtClean="0">
              <a:latin typeface="Times New Roman" pitchFamily="18" charset="0"/>
              <a:cs typeface="Times New Roman" pitchFamily="18" charset="0"/>
            </a:rPr>
            <a:t>Щвеції</a:t>
          </a:r>
          <a:endParaRPr lang="ru-RU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186" y="1080315"/>
        <a:ext cx="1457480" cy="1764452"/>
      </dsp:txXfrm>
    </dsp:sp>
    <dsp:sp modelId="{DF86186E-F88C-4A48-A9E8-41599272D10F}">
      <dsp:nvSpPr>
        <dsp:cNvPr id="0" name=""/>
        <dsp:cNvSpPr/>
      </dsp:nvSpPr>
      <dsp:spPr>
        <a:xfrm rot="17599260">
          <a:off x="1117237" y="1413388"/>
          <a:ext cx="1140273" cy="51190"/>
        </a:xfrm>
        <a:custGeom>
          <a:avLst/>
          <a:gdLst/>
          <a:ahLst/>
          <a:cxnLst/>
          <a:rect l="0" t="0" r="0" b="0"/>
          <a:pathLst>
            <a:path>
              <a:moveTo>
                <a:pt x="0" y="25595"/>
              </a:moveTo>
              <a:lnTo>
                <a:pt x="1140273" y="25595"/>
              </a:lnTo>
            </a:path>
          </a:pathLst>
        </a:custGeom>
        <a:noFill/>
        <a:ln w="11429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>
            <a:latin typeface="Times New Roman" pitchFamily="18" charset="0"/>
            <a:cs typeface="Times New Roman" pitchFamily="18" charset="0"/>
          </a:endParaRPr>
        </a:p>
      </dsp:txBody>
      <dsp:txXfrm rot="17599260">
        <a:off x="1658867" y="1410477"/>
        <a:ext cx="57013" cy="57013"/>
      </dsp:txXfrm>
    </dsp:sp>
    <dsp:sp modelId="{BE72AF7C-62B1-4141-9DF7-AB688F642902}">
      <dsp:nvSpPr>
        <dsp:cNvPr id="0" name=""/>
        <dsp:cNvSpPr/>
      </dsp:nvSpPr>
      <dsp:spPr>
        <a:xfrm>
          <a:off x="1913081" y="265311"/>
          <a:ext cx="1253526" cy="130023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Times New Roman" pitchFamily="18" charset="0"/>
              <a:cs typeface="Times New Roman" pitchFamily="18" charset="0"/>
            </a:rPr>
            <a:t>Непрямі податки 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913081" y="265311"/>
        <a:ext cx="1253526" cy="1300230"/>
      </dsp:txXfrm>
    </dsp:sp>
    <dsp:sp modelId="{8455A82B-8AEF-43C2-BD28-E362E0B1B0FF}">
      <dsp:nvSpPr>
        <dsp:cNvPr id="0" name=""/>
        <dsp:cNvSpPr/>
      </dsp:nvSpPr>
      <dsp:spPr>
        <a:xfrm rot="21549171">
          <a:off x="3166565" y="884025"/>
          <a:ext cx="785321" cy="51190"/>
        </a:xfrm>
        <a:custGeom>
          <a:avLst/>
          <a:gdLst/>
          <a:ahLst/>
          <a:cxnLst/>
          <a:rect l="0" t="0" r="0" b="0"/>
          <a:pathLst>
            <a:path>
              <a:moveTo>
                <a:pt x="0" y="25595"/>
              </a:moveTo>
              <a:lnTo>
                <a:pt x="785321" y="25595"/>
              </a:lnTo>
            </a:path>
          </a:pathLst>
        </a:custGeom>
        <a:noFill/>
        <a:ln w="11429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>
            <a:latin typeface="Times New Roman" pitchFamily="18" charset="0"/>
            <a:cs typeface="Times New Roman" pitchFamily="18" charset="0"/>
          </a:endParaRPr>
        </a:p>
      </dsp:txBody>
      <dsp:txXfrm rot="21549171">
        <a:off x="3539592" y="889987"/>
        <a:ext cx="39266" cy="39266"/>
      </dsp:txXfrm>
    </dsp:sp>
    <dsp:sp modelId="{4ACAF082-CAC5-43E0-9565-5D0FCCDD44D3}">
      <dsp:nvSpPr>
        <dsp:cNvPr id="0" name=""/>
        <dsp:cNvSpPr/>
      </dsp:nvSpPr>
      <dsp:spPr>
        <a:xfrm>
          <a:off x="3951843" y="253700"/>
          <a:ext cx="3424704" cy="130023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Times New Roman" pitchFamily="18" charset="0"/>
              <a:cs typeface="Times New Roman" pitchFamily="18" charset="0"/>
            </a:rPr>
            <a:t>1. ПДВ</a:t>
          </a: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Times New Roman" pitchFamily="18" charset="0"/>
              <a:cs typeface="Times New Roman" pitchFamily="18" charset="0"/>
            </a:rPr>
            <a:t>2. Акцизний податок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951843" y="253700"/>
        <a:ext cx="3424704" cy="1300230"/>
      </dsp:txXfrm>
    </dsp:sp>
    <dsp:sp modelId="{CB271BCC-4A59-40EC-BAE2-8BFFD78964F2}">
      <dsp:nvSpPr>
        <dsp:cNvPr id="0" name=""/>
        <dsp:cNvSpPr/>
      </dsp:nvSpPr>
      <dsp:spPr>
        <a:xfrm rot="4040031">
          <a:off x="1101671" y="2477413"/>
          <a:ext cx="1171406" cy="51190"/>
        </a:xfrm>
        <a:custGeom>
          <a:avLst/>
          <a:gdLst/>
          <a:ahLst/>
          <a:cxnLst/>
          <a:rect l="0" t="0" r="0" b="0"/>
          <a:pathLst>
            <a:path>
              <a:moveTo>
                <a:pt x="0" y="25595"/>
              </a:moveTo>
              <a:lnTo>
                <a:pt x="1171406" y="25595"/>
              </a:lnTo>
            </a:path>
          </a:pathLst>
        </a:custGeom>
        <a:noFill/>
        <a:ln w="11429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>
            <a:latin typeface="Times New Roman" pitchFamily="18" charset="0"/>
            <a:cs typeface="Times New Roman" pitchFamily="18" charset="0"/>
          </a:endParaRPr>
        </a:p>
      </dsp:txBody>
      <dsp:txXfrm rot="4040031">
        <a:off x="1658089" y="2473723"/>
        <a:ext cx="58570" cy="58570"/>
      </dsp:txXfrm>
    </dsp:sp>
    <dsp:sp modelId="{EE54E111-02B6-4AD5-AA76-FEDA6EB73C58}">
      <dsp:nvSpPr>
        <dsp:cNvPr id="0" name=""/>
        <dsp:cNvSpPr/>
      </dsp:nvSpPr>
      <dsp:spPr>
        <a:xfrm>
          <a:off x="1913081" y="2393360"/>
          <a:ext cx="1257999" cy="130023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Times New Roman" pitchFamily="18" charset="0"/>
              <a:cs typeface="Times New Roman" pitchFamily="18" charset="0"/>
            </a:rPr>
            <a:t>Прямі податки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913081" y="2393360"/>
        <a:ext cx="1257999" cy="1300230"/>
      </dsp:txXfrm>
    </dsp:sp>
    <dsp:sp modelId="{EBE94413-5C3D-41C9-BAB1-097E7EE06638}">
      <dsp:nvSpPr>
        <dsp:cNvPr id="0" name=""/>
        <dsp:cNvSpPr/>
      </dsp:nvSpPr>
      <dsp:spPr>
        <a:xfrm rot="21483369">
          <a:off x="3170856" y="3004631"/>
          <a:ext cx="781212" cy="51190"/>
        </a:xfrm>
        <a:custGeom>
          <a:avLst/>
          <a:gdLst/>
          <a:ahLst/>
          <a:cxnLst/>
          <a:rect l="0" t="0" r="0" b="0"/>
          <a:pathLst>
            <a:path>
              <a:moveTo>
                <a:pt x="0" y="25595"/>
              </a:moveTo>
              <a:lnTo>
                <a:pt x="781212" y="25595"/>
              </a:lnTo>
            </a:path>
          </a:pathLst>
        </a:custGeom>
        <a:noFill/>
        <a:ln w="11429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>
            <a:latin typeface="Times New Roman" pitchFamily="18" charset="0"/>
            <a:cs typeface="Times New Roman" pitchFamily="18" charset="0"/>
          </a:endParaRPr>
        </a:p>
      </dsp:txBody>
      <dsp:txXfrm rot="21483369">
        <a:off x="3541932" y="3010695"/>
        <a:ext cx="39060" cy="39060"/>
      </dsp:txXfrm>
    </dsp:sp>
    <dsp:sp modelId="{0DAF785B-CC03-4D92-91BF-75931E914C33}">
      <dsp:nvSpPr>
        <dsp:cNvPr id="0" name=""/>
        <dsp:cNvSpPr/>
      </dsp:nvSpPr>
      <dsp:spPr>
        <a:xfrm>
          <a:off x="3951843" y="1719944"/>
          <a:ext cx="3700015" cy="259406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Times New Roman" pitchFamily="18" charset="0"/>
              <a:cs typeface="Times New Roman" pitchFamily="18" charset="0"/>
            </a:rPr>
            <a:t>1. Державний прибутковий податок</a:t>
          </a: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Times New Roman" pitchFamily="18" charset="0"/>
              <a:cs typeface="Times New Roman" pitchFamily="18" charset="0"/>
            </a:rPr>
            <a:t>2. Місцевий прибутковий податок</a:t>
          </a: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Times New Roman" pitchFamily="18" charset="0"/>
              <a:cs typeface="Times New Roman" pitchFamily="18" charset="0"/>
            </a:rPr>
            <a:t>3. Податок на нерухомість</a:t>
          </a: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Times New Roman" pitchFamily="18" charset="0"/>
              <a:cs typeface="Times New Roman" pitchFamily="18" charset="0"/>
            </a:rPr>
            <a:t>4. Енергетичний податок</a:t>
          </a: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Times New Roman" pitchFamily="18" charset="0"/>
              <a:cs typeface="Times New Roman" pitchFamily="18" charset="0"/>
            </a:rPr>
            <a:t>5. Податок на капітал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951843" y="1719944"/>
        <a:ext cx="3700015" cy="259406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A4A9ECE-C428-40B5-BD48-BE6C8965F5D6}">
      <dsp:nvSpPr>
        <dsp:cNvPr id="0" name=""/>
        <dsp:cNvSpPr/>
      </dsp:nvSpPr>
      <dsp:spPr>
        <a:xfrm>
          <a:off x="3480" y="1730"/>
          <a:ext cx="7121830" cy="6637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latin typeface="Times New Roman" pitchFamily="18" charset="0"/>
              <a:cs typeface="Times New Roman" pitchFamily="18" charset="0"/>
            </a:rPr>
            <a:t>Етапи фінансового вирівнювання: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480" y="1730"/>
        <a:ext cx="7121830" cy="663788"/>
      </dsp:txXfrm>
    </dsp:sp>
    <dsp:sp modelId="{7B6FAA11-FB11-4E1E-B090-E96516F4B1F9}">
      <dsp:nvSpPr>
        <dsp:cNvPr id="0" name=""/>
        <dsp:cNvSpPr/>
      </dsp:nvSpPr>
      <dsp:spPr>
        <a:xfrm>
          <a:off x="1008136" y="792088"/>
          <a:ext cx="5128724" cy="66378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Times New Roman" pitchFamily="18" charset="0"/>
              <a:cs typeface="Times New Roman" pitchFamily="18" charset="0"/>
            </a:rPr>
            <a:t>1. Вирівнювання доходів комуни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008136" y="792088"/>
        <a:ext cx="5128724" cy="663788"/>
      </dsp:txXfrm>
    </dsp:sp>
    <dsp:sp modelId="{7A7B11FA-A218-4E57-90EF-3E7B02CEB79B}">
      <dsp:nvSpPr>
        <dsp:cNvPr id="0" name=""/>
        <dsp:cNvSpPr/>
      </dsp:nvSpPr>
      <dsp:spPr>
        <a:xfrm>
          <a:off x="1008101" y="1568459"/>
          <a:ext cx="5191772" cy="66378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Times New Roman" pitchFamily="18" charset="0"/>
              <a:cs typeface="Times New Roman" pitchFamily="18" charset="0"/>
            </a:rPr>
            <a:t>2. Вирівнювання видатків на основні види послуг, що надаються комунам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008101" y="1568459"/>
        <a:ext cx="5191772" cy="6637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51F1-2122-41E4-95AD-92765F009C2A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84C4A03-F012-4B80-AAFD-FCE3755956D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51F1-2122-41E4-95AD-92765F009C2A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C4A03-F012-4B80-AAFD-FCE3755956D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84C4A03-F012-4B80-AAFD-FCE3755956D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51F1-2122-41E4-95AD-92765F009C2A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51F1-2122-41E4-95AD-92765F009C2A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84C4A03-F012-4B80-AAFD-FCE3755956D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51F1-2122-41E4-95AD-92765F009C2A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84C4A03-F012-4B80-AAFD-FCE3755956D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67251F1-2122-41E4-95AD-92765F009C2A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C4A03-F012-4B80-AAFD-FCE3755956D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51F1-2122-41E4-95AD-92765F009C2A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84C4A03-F012-4B80-AAFD-FCE3755956D7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51F1-2122-41E4-95AD-92765F009C2A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84C4A03-F012-4B80-AAFD-FCE3755956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51F1-2122-41E4-95AD-92765F009C2A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84C4A03-F012-4B80-AAFD-FCE3755956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84C4A03-F012-4B80-AAFD-FCE3755956D7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51F1-2122-41E4-95AD-92765F009C2A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84C4A03-F012-4B80-AAFD-FCE3755956D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67251F1-2122-41E4-95AD-92765F009C2A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67251F1-2122-41E4-95AD-92765F009C2A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84C4A03-F012-4B80-AAFD-FCE3755956D7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Фінансові системи Скандинавських країн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5362" name="Picture 2" descr="Картинки по запросу Скандинавські країн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924944"/>
            <a:ext cx="6569968" cy="31208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Бюджетна система Швеції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534400" cy="758952"/>
          </a:xfrm>
        </p:spPr>
        <p:txBody>
          <a:bodyPr>
            <a:normAutofit fontScale="90000"/>
          </a:bodyPr>
          <a:lstStyle/>
          <a:p>
            <a:pPr lvl="0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3. Податкові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органи та управління податковою системою Швеції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51520" y="1556792"/>
            <a:ext cx="864096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1813" algn="just" fontAlgn="base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Податкові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Швеції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складаються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національного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податкового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відомства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(ДПС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Швеції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трирівневу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систему.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531813" algn="just" fontAlgn="base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ДПС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Швеції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підкоряється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Мінфіну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Уряду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незалежним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Уряду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відомством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Центральному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податковому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відомству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(м. Стокгольм)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підкоряються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регіональних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податкових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управлінь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податкові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інспекції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місцеві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податкові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відділи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інспекції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indent="531813"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складі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регіональних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податкових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управлінь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очолюваних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регіональними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директорами,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спеціальні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відділення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роботі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великими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підприємствами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Обчисленням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сплатою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ПДВ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займаються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відділи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непрямих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податків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складі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обов'язково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фахівці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зовнішньоекономічної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51520" y="260648"/>
          <a:ext cx="8554343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534400" cy="692696"/>
          </a:xfrm>
        </p:spPr>
        <p:txBody>
          <a:bodyPr>
            <a:normAutofit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4. Податкова система Швеції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764704"/>
            <a:ext cx="2808312" cy="230832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Прибутковий податок:</a:t>
            </a:r>
          </a:p>
          <a:p>
            <a:pPr>
              <a:buFont typeface="Arial" pitchFamily="34" charset="0"/>
              <a:buChar char="•"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податок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трудові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доходи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фізичних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Arial" pitchFamily="34" charset="0"/>
              <a:buChar char="•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майновий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Arial" pitchFamily="34" charset="0"/>
              <a:buChar char="•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корпоративний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Стягується державним бюджетом.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31840" y="908720"/>
            <a:ext cx="3312368" cy="23083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Майновий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податок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стягується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розрахунку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вартості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майна: до 800 тис. крон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0%;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 1,5 млн. крон – 1,5%; до 3,5 млн. крон – 12 тис. крон + 2,5%;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майно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більшої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вартості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62 тис. крон + 3%.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3284984"/>
            <a:ext cx="2700808" cy="258532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оціальні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виплати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із заробітної плати фізичних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осіб сягають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до 22%.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Роботодавці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сплачують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пенсійний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фонд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медичного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страхування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43%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розрахунку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фонду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заробітної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плати.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60232" y="1052737"/>
            <a:ext cx="2232248" cy="258532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Корпоративний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податок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стягується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ставками в межах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20 до 30%. 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існує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ніяких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місцевих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податків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корпорацій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31840" y="3356992"/>
            <a:ext cx="2232248" cy="286232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Звичайна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ставка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ПДВ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25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Знижена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ставка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прод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харчування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послугам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туризму.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Низька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ставка 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6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газетних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виданнях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транспортних 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послугах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08104" y="3789040"/>
            <a:ext cx="3231976" cy="23083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Майно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	 переходить у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спадщину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обкладає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прогресивних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ставках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розмір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залежить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вартості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отриманого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майна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ступеня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споріднення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Податок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сплачує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одержувач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майна.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5. Фінансове вирівнювання у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Швеції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531813" algn="just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країні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система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вирівнювання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одержала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назву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«Система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Гуда».</a:t>
            </a:r>
          </a:p>
          <a:p>
            <a:pPr marL="0" indent="531813" algn="just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того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визначити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можливостей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кожної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комуни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доходів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шведські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економісти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використовують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 smtClean="0">
                <a:latin typeface="Times New Roman" pitchFamily="18" charset="0"/>
                <a:cs typeface="Times New Roman" pitchFamily="18" charset="0"/>
              </a:rPr>
              <a:t>середньокомунальна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 smtClean="0">
                <a:latin typeface="Times New Roman" pitchFamily="18" charset="0"/>
                <a:cs typeface="Times New Roman" pitchFamily="18" charset="0"/>
              </a:rPr>
              <a:t>податкоспроможність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 smtClean="0">
                <a:latin typeface="Times New Roman" pitchFamily="18" charset="0"/>
                <a:cs typeface="Times New Roman" pitchFamily="18" charset="0"/>
              </a:rPr>
              <a:t>податкоспроможність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 smtClean="0">
                <a:latin typeface="Times New Roman" pitchFamily="18" charset="0"/>
                <a:cs typeface="Times New Roman" pitchFamily="18" charset="0"/>
              </a:rPr>
              <a:t>комуни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531813" algn="just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Середньокомунальна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податкоспроможність розраховується шляхом розподілу суми доходів, що підлягають комунальному оподатковуванню по всій країні, на загальну кількість жителів держави.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531813" algn="just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Податкоспроможність окремої комуни визначається шляхом розподілу суми доходів в окремій комуні, яка підлягає її комунальному оподатковуванню, на кількість жителів цієї комуни.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Таким чином,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одні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комуни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більшу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податкоспроможність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середньокомунальна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меншу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531813" algn="just">
              <a:buNone/>
            </a:pPr>
            <a:r>
              <a:rPr lang="uk-UA" dirty="0" smtClean="0"/>
              <a:t>Фактори, що впливають на платоспроможність комуни:</a:t>
            </a:r>
          </a:p>
          <a:p>
            <a:pPr algn="just"/>
            <a:r>
              <a:rPr lang="ru-RU" dirty="0" err="1" smtClean="0"/>
              <a:t>частка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працює</a:t>
            </a:r>
            <a:r>
              <a:rPr lang="ru-RU" dirty="0" smtClean="0"/>
              <a:t>; </a:t>
            </a:r>
          </a:p>
          <a:p>
            <a:pPr algn="just"/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доходів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;</a:t>
            </a:r>
          </a:p>
          <a:p>
            <a:pPr algn="just"/>
            <a:r>
              <a:rPr lang="ru-RU" dirty="0" err="1" smtClean="0"/>
              <a:t>вікова</a:t>
            </a:r>
            <a:r>
              <a:rPr lang="ru-RU" dirty="0" smtClean="0"/>
              <a:t> </a:t>
            </a:r>
            <a:r>
              <a:rPr lang="ru-RU" dirty="0" smtClean="0"/>
              <a:t>структура </a:t>
            </a:r>
            <a:r>
              <a:rPr lang="ru-RU" dirty="0" err="1" smtClean="0"/>
              <a:t>населення</a:t>
            </a:r>
            <a:r>
              <a:rPr lang="ru-RU" dirty="0" smtClean="0"/>
              <a:t>; </a:t>
            </a:r>
          </a:p>
          <a:p>
            <a:pPr algn="just"/>
            <a:r>
              <a:rPr lang="ru-RU" dirty="0" err="1" smtClean="0"/>
              <a:t>господарська</a:t>
            </a:r>
            <a:r>
              <a:rPr lang="ru-RU" dirty="0" smtClean="0"/>
              <a:t> структура; </a:t>
            </a:r>
          </a:p>
          <a:p>
            <a:pPr algn="just"/>
            <a:r>
              <a:rPr lang="ru-RU" dirty="0" smtClean="0"/>
              <a:t>структура </a:t>
            </a:r>
            <a:r>
              <a:rPr lang="ru-RU" dirty="0" err="1" smtClean="0"/>
              <a:t>забудови</a:t>
            </a:r>
            <a:r>
              <a:rPr lang="ru-RU" dirty="0" smtClean="0"/>
              <a:t> </a:t>
            </a:r>
            <a:r>
              <a:rPr lang="ru-RU" dirty="0" err="1" smtClean="0"/>
              <a:t>комуни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412776"/>
            <a:ext cx="8503920" cy="1325888"/>
          </a:xfrm>
        </p:spPr>
        <p:txBody>
          <a:bodyPr>
            <a:noAutofit/>
          </a:bodyPr>
          <a:lstStyle/>
          <a:p>
            <a:pPr marL="0" indent="531813" algn="just"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Фінансове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вирівнювання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зводиться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того,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вирівнюються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можливості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комун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фінансувати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вирівнюються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самі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означає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вирівнюються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їхні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доходи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видатки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умов,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вважають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Швеції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зростав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розрив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рівнем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комун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усіма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негативними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наслідками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531813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вирівнювання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Швеції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побудована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таким чином,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вирівнювання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винятково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самих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комун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основах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самофінансування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971600" y="4293096"/>
          <a:ext cx="7128792" cy="2232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План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lvl="0" indent="-514350" algn="just">
              <a:buFont typeface="+mj-lt"/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Специфіка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соціально-економічного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Скандинавських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країн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lvl="0" indent="-514350" algn="just" fontAlgn="base">
              <a:buFont typeface="+mj-lt"/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Фінансова система Швеції.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 fontAlgn="base">
              <a:buFont typeface="+mj-lt"/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Податкові органи та управління податковою системою Швеції.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 fontAlgn="base">
              <a:buFont typeface="+mj-lt"/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Податкова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система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Швеції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lvl="0" indent="-514350" algn="just" fontAlgn="base">
              <a:buFont typeface="+mj-lt"/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Фінансове вирівнювання у Швеції.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534400" cy="758952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. Специфіка соціально-економічного розвитку Скандинавських країн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3478160" cy="4710264"/>
          </a:xfrm>
        </p:spPr>
        <p:txBody>
          <a:bodyPr>
            <a:normAutofit/>
          </a:bodyPr>
          <a:lstStyle/>
          <a:p>
            <a:pPr marL="0" indent="531813" algn="just"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Скандинавськими країнами називають п'ять країн, які розташовані на території Скандинавського півострова в північній частині Європи - Швецію, Норвегію, Данію, Фінляндію, Ісландію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s://upload.wikimedia.org/wikipedia/commons/9/9f/Map_of_Scandinavi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1628800"/>
            <a:ext cx="4801716" cy="4608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531813" algn="just" fontAlgn="base">
              <a:buNone/>
            </a:pP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Скандинавські країни об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600" dirty="0" err="1" smtClean="0">
                <a:latin typeface="Times New Roman" pitchFamily="18" charset="0"/>
                <a:cs typeface="Times New Roman" pitchFamily="18" charset="0"/>
              </a:rPr>
              <a:t>єднують</a:t>
            </a: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 економічні</a:t>
            </a: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, соціальні, політичні і багато позаекономічних факторів, включаючи історичні та національно-культурні особливості даного регіону: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531813" algn="just" fontAlgn="base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активна участь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соціал-демократів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лівих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партій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уряді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законодавчих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органах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531813" algn="just" fontAlgn="base"/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високий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ступінь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юніонізації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» (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частка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членів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профспілок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працюючих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галузях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країнах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Скандинавії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становить 70</a:t>
            </a: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90 %);</a:t>
            </a:r>
          </a:p>
          <a:p>
            <a:pPr marL="0" indent="531813" algn="just" fontAlgn="base"/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висока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політична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економічна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активність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жінок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531813" algn="just" fontAlgn="base"/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особливий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екологічний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менталітет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усіх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скандинавів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531813" algn="just" fontAlgn="base"/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специфічна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скандинавська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культура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етика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бізнесу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3198096"/>
          </a:xfrm>
        </p:spPr>
        <p:txBody>
          <a:bodyPr>
            <a:normAutofit/>
          </a:bodyPr>
          <a:lstStyle/>
          <a:p>
            <a:pPr marL="0" indent="531813" algn="just"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Розглядаючи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специфіку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країнах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Північної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Європи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розрізняти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державну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власність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державний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сектор.</a:t>
            </a:r>
          </a:p>
          <a:p>
            <a:pPr marL="0" indent="531813" algn="just"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Частка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власності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значна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Фінляндії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Частка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державного сектору,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навпаки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значна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майже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Скандинавських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країнах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ним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розуміється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ступінь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активності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участі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соціальних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процесах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534400" cy="758952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Роль держави в економіці скандинавських країн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3100" b="1" dirty="0" smtClean="0">
                <a:latin typeface="Times New Roman" pitchFamily="18" charset="0"/>
                <a:cs typeface="Times New Roman" pitchFamily="18" charset="0"/>
              </a:rPr>
              <a:t>Фінансова система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Швеці</a:t>
            </a:r>
            <a:r>
              <a:rPr lang="uk-UA" sz="3100" b="1" dirty="0" smtClean="0">
                <a:latin typeface="Times New Roman" pitchFamily="18" charset="0"/>
                <a:cs typeface="Times New Roman" pitchFamily="18" charset="0"/>
              </a:rPr>
              <a:t>ї</a:t>
            </a:r>
            <a:endParaRPr lang="ru-RU" sz="3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340768"/>
            <a:ext cx="5256584" cy="5328592"/>
          </a:xfrm>
        </p:spPr>
        <p:txBody>
          <a:bodyPr>
            <a:normAutofit/>
          </a:bodyPr>
          <a:lstStyle/>
          <a:p>
            <a:pPr marL="0" indent="531813" algn="just" fontAlgn="base"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Швеція (Королівство Швеція) – конституційна монархія, яка складається з 21 графства (ленів). Столиця – Стокгольм.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531813" algn="just" fontAlgn="base"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Швеція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третьою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площею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країною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Європейського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Союзу,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чисельністю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мільйонів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Країна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загалом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низьку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щільність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21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людину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квадратний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кілометр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найвищою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концентрацією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південній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половині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Приблизно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85 %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живе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міських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районах.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Південна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Швеція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переважно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сільськогосподарською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у той час, як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північна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— густо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покрита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лісами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 </a:t>
            </a:r>
          </a:p>
          <a:p>
            <a:endParaRPr lang="ru-RU" dirty="0"/>
          </a:p>
        </p:txBody>
      </p:sp>
      <p:pic>
        <p:nvPicPr>
          <p:cNvPr id="18434" name="Picture 2" descr="Картинки по запросу швеція на карті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1700808"/>
            <a:ext cx="3384376" cy="4392488"/>
          </a:xfrm>
          <a:prstGeom prst="rect">
            <a:avLst/>
          </a:prstGeom>
          <a:noFill/>
        </p:spPr>
      </p:pic>
      <p:sp>
        <p:nvSpPr>
          <p:cNvPr id="18436" name="AutoShape 4" descr="Картинки по запросу швеція флаг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38" name="AutoShape 6" descr="Картинки по запросу швеція флаг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40" name="AutoShape 8" descr="Картинки по запросу швеція флаг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8442" name="Picture 10" descr="Картинки по запросу швеція флаг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188640"/>
            <a:ext cx="1784291" cy="10801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 smtClean="0"/>
              <a:t>Економічні показники Швеції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79513" y="2564904"/>
          <a:ext cx="8626350" cy="35342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520" y="1556792"/>
            <a:ext cx="86409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1813" algn="just">
              <a:buFont typeface="Arial" pitchFamily="34" charset="0"/>
              <a:buChar char="•"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ВВП (станом на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2018р.)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538 млрд. дол. (22 місце у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світі)</a:t>
            </a:r>
          </a:p>
          <a:p>
            <a:pPr indent="531813" algn="just">
              <a:buFont typeface="Arial" pitchFamily="34" charset="0"/>
              <a:buChar char="•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ВВП на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душу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населення (станом на 2018 р.)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49582 дол. (7 місце у світі).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531813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Король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Швеції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політичної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бере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участі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політичному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житті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531813" algn="just"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Законодавча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влада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належить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однопалатному парламенту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Риксдагу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обирається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населенням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4 роки шляхом прямого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голосування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пропорційного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представництва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531813" algn="just"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Виконавча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влада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належить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уряду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партії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партіям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представляє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Сьогодні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уряд входить 22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міністри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(11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чоловіків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жінок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130</TotalTime>
  <Words>882</Words>
  <Application>Microsoft Office PowerPoint</Application>
  <PresentationFormat>Экран (4:3)</PresentationFormat>
  <Paragraphs>76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Официальная</vt:lpstr>
      <vt:lpstr>Тема 8. Фінансові системи Скандинавських країн </vt:lpstr>
      <vt:lpstr>План</vt:lpstr>
      <vt:lpstr>1. Специфіка соціально-економічного розвитку Скандинавських країн.</vt:lpstr>
      <vt:lpstr>Слайд 4</vt:lpstr>
      <vt:lpstr>Роль держави в економіці скандинавських країн</vt:lpstr>
      <vt:lpstr>Слайд 6</vt:lpstr>
      <vt:lpstr> 2. Фінансова система Швеції</vt:lpstr>
      <vt:lpstr>Економічні показники Швеції</vt:lpstr>
      <vt:lpstr>Слайд 9</vt:lpstr>
      <vt:lpstr>Бюджетна система Швеції</vt:lpstr>
      <vt:lpstr>3. Податкові органи та управління податковою системою Швеції.</vt:lpstr>
      <vt:lpstr>Слайд 12</vt:lpstr>
      <vt:lpstr>Слайд 13</vt:lpstr>
      <vt:lpstr>4. Податкова система Швеції.</vt:lpstr>
      <vt:lpstr>5. Фінансове вирівнювання у Швеції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8. Фінансові системи Скандинавських країн </dc:title>
  <dc:creator>User</dc:creator>
  <cp:lastModifiedBy>User</cp:lastModifiedBy>
  <cp:revision>7</cp:revision>
  <dcterms:created xsi:type="dcterms:W3CDTF">2019-10-11T06:53:57Z</dcterms:created>
  <dcterms:modified xsi:type="dcterms:W3CDTF">2019-10-11T09:04:03Z</dcterms:modified>
</cp:coreProperties>
</file>