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82" r:id="rId2"/>
    <p:sldId id="284" r:id="rId3"/>
    <p:sldId id="286" r:id="rId4"/>
    <p:sldId id="287" r:id="rId5"/>
    <p:sldId id="293" r:id="rId6"/>
    <p:sldId id="29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CA463-107F-4B9F-94C1-697FD7263D2B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F0970-6541-4796-AB3E-BC5816429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225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700808"/>
            <a:ext cx="7776864" cy="432048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Історія моди і сучасність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08563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err="1"/>
              <a:t>Семіотика</a:t>
            </a:r>
            <a:r>
              <a:rPr lang="ru-RU" dirty="0"/>
              <a:t> </a:t>
            </a:r>
            <a:r>
              <a:rPr lang="ru-RU" dirty="0" err="1" smtClean="0"/>
              <a:t>моди</a:t>
            </a:r>
            <a:r>
              <a:rPr lang="ru-RU" dirty="0" smtClean="0"/>
              <a:t>: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/>
              <a:t>коди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моди</a:t>
            </a:r>
            <a:r>
              <a:rPr lang="ru-RU" dirty="0"/>
              <a:t>. </a:t>
            </a:r>
            <a:r>
              <a:rPr lang="ru-RU" dirty="0" err="1"/>
              <a:t>Ікони</a:t>
            </a:r>
            <a:r>
              <a:rPr lang="ru-RU" dirty="0"/>
              <a:t> </a:t>
            </a:r>
            <a:r>
              <a:rPr lang="ru-RU" dirty="0" smtClean="0"/>
              <a:t>стилю</a:t>
            </a:r>
          </a:p>
          <a:p>
            <a:r>
              <a:rPr lang="uk-UA" dirty="0"/>
              <a:t>Моді і масова культура.</a:t>
            </a:r>
            <a:endParaRPr lang="ru-RU" dirty="0"/>
          </a:p>
          <a:p>
            <a:r>
              <a:rPr lang="uk-UA" dirty="0"/>
              <a:t>Споживацтво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uk-UA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Лекція </a:t>
            </a:r>
            <a:r>
              <a:rPr lang="uk-UA" b="1" dirty="0" smtClean="0"/>
              <a:t>4-5.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6019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	</a:t>
            </a:r>
            <a:r>
              <a:rPr lang="ru-RU" sz="3800" dirty="0" err="1"/>
              <a:t>Історія</a:t>
            </a:r>
            <a:r>
              <a:rPr lang="ru-RU" sz="3800" dirty="0"/>
              <a:t> </a:t>
            </a:r>
            <a:r>
              <a:rPr lang="ru-RU" sz="3800" dirty="0" err="1"/>
              <a:t>моди</a:t>
            </a:r>
            <a:r>
              <a:rPr lang="ru-RU" sz="3800" dirty="0"/>
              <a:t>. </a:t>
            </a:r>
            <a:r>
              <a:rPr lang="ru-RU" sz="3800" dirty="0" err="1"/>
              <a:t>Ілюстрована</a:t>
            </a:r>
            <a:r>
              <a:rPr lang="ru-RU" sz="3800" dirty="0"/>
              <a:t> </a:t>
            </a:r>
            <a:r>
              <a:rPr lang="ru-RU" sz="3800" dirty="0" err="1"/>
              <a:t>енциклопедія</a:t>
            </a:r>
            <a:r>
              <a:rPr lang="ru-RU" sz="3800" dirty="0"/>
              <a:t> з </a:t>
            </a:r>
            <a:r>
              <a:rPr lang="ru-RU" sz="3800" dirty="0" err="1"/>
              <a:t>давнини</a:t>
            </a:r>
            <a:r>
              <a:rPr lang="ru-RU" sz="3800" dirty="0"/>
              <a:t> до наших </a:t>
            </a:r>
            <a:r>
              <a:rPr lang="ru-RU" sz="3800" dirty="0" err="1"/>
              <a:t>днів</a:t>
            </a:r>
            <a:r>
              <a:rPr lang="ru-RU" sz="3800" dirty="0"/>
              <a:t>. К. : </a:t>
            </a:r>
            <a:r>
              <a:rPr lang="ru-RU" sz="3800" dirty="0" err="1"/>
              <a:t>Віват</a:t>
            </a:r>
            <a:r>
              <a:rPr lang="ru-RU" sz="3800" dirty="0"/>
              <a:t>, 2013, 256 с.</a:t>
            </a:r>
          </a:p>
          <a:p>
            <a:r>
              <a:rPr lang="ru-RU" sz="3800" dirty="0"/>
              <a:t>2.	Мода в </a:t>
            </a:r>
            <a:r>
              <a:rPr lang="ru-RU" sz="3800" dirty="0" err="1"/>
              <a:t>контексті</a:t>
            </a:r>
            <a:r>
              <a:rPr lang="ru-RU" sz="3800" dirty="0"/>
              <a:t> </a:t>
            </a:r>
            <a:r>
              <a:rPr lang="ru-RU" sz="3800" dirty="0" err="1"/>
              <a:t>художніх</a:t>
            </a:r>
            <a:r>
              <a:rPr lang="ru-RU" sz="3800" dirty="0"/>
              <a:t> практик </a:t>
            </a:r>
            <a:r>
              <a:rPr lang="en-US" sz="3800" dirty="0"/>
              <a:t>XX </a:t>
            </a:r>
            <a:r>
              <a:rPr lang="ru-RU" sz="3800" dirty="0"/>
              <a:t>ст. : </a:t>
            </a:r>
            <a:r>
              <a:rPr lang="ru-RU" sz="3800" dirty="0" err="1"/>
              <a:t>автореф</a:t>
            </a:r>
            <a:r>
              <a:rPr lang="ru-RU" sz="3800" dirty="0"/>
              <a:t>. </a:t>
            </a:r>
            <a:r>
              <a:rPr lang="ru-RU" sz="3800" dirty="0" err="1"/>
              <a:t>дис</a:t>
            </a:r>
            <a:r>
              <a:rPr lang="ru-RU" sz="3800" dirty="0"/>
              <a:t>… канд. </a:t>
            </a:r>
            <a:r>
              <a:rPr lang="ru-RU" sz="3800" dirty="0" err="1"/>
              <a:t>мистецтвознав</a:t>
            </a:r>
            <a:r>
              <a:rPr lang="ru-RU" sz="3800" dirty="0"/>
              <a:t>. : 26.00.01 [</a:t>
            </a:r>
            <a:r>
              <a:rPr lang="ru-RU" sz="3800" dirty="0" err="1"/>
              <a:t>Електронний</a:t>
            </a:r>
            <a:r>
              <a:rPr lang="ru-RU" sz="3800" dirty="0"/>
              <a:t> ресурс] / М. Т. Мельник; </a:t>
            </a:r>
            <a:r>
              <a:rPr lang="ru-RU" sz="3800" dirty="0" err="1"/>
              <a:t>Київ</a:t>
            </a:r>
            <a:r>
              <a:rPr lang="ru-RU" sz="3800" dirty="0"/>
              <a:t>. нац. ун-т </a:t>
            </a:r>
            <a:r>
              <a:rPr lang="ru-RU" sz="3800" dirty="0" err="1"/>
              <a:t>культури</a:t>
            </a:r>
            <a:r>
              <a:rPr lang="ru-RU" sz="3800" dirty="0"/>
              <a:t> і </a:t>
            </a:r>
            <a:r>
              <a:rPr lang="ru-RU" sz="3800" dirty="0" err="1"/>
              <a:t>мистец</a:t>
            </a:r>
            <a:r>
              <a:rPr lang="ru-RU" sz="3800" dirty="0"/>
              <a:t>. К., 2008. 19 с.</a:t>
            </a:r>
          </a:p>
          <a:p>
            <a:r>
              <a:rPr lang="ru-RU" sz="3800" dirty="0"/>
              <a:t>3.	</a:t>
            </a:r>
            <a:r>
              <a:rPr lang="ru-RU" sz="3800" dirty="0" err="1"/>
              <a:t>Етика</a:t>
            </a:r>
            <a:r>
              <a:rPr lang="ru-RU" sz="3800" dirty="0"/>
              <a:t> та </a:t>
            </a:r>
            <a:r>
              <a:rPr lang="ru-RU" sz="3800" dirty="0" err="1"/>
              <a:t>естетика</a:t>
            </a:r>
            <a:r>
              <a:rPr lang="ru-RU" sz="3800" dirty="0"/>
              <a:t> : </a:t>
            </a:r>
            <a:r>
              <a:rPr lang="ru-RU" sz="3800" dirty="0" err="1"/>
              <a:t>навчальний</a:t>
            </a:r>
            <a:r>
              <a:rPr lang="ru-RU" sz="3800" dirty="0"/>
              <a:t> </a:t>
            </a:r>
            <a:r>
              <a:rPr lang="ru-RU" sz="3800" dirty="0" err="1"/>
              <a:t>посібник</a:t>
            </a:r>
            <a:r>
              <a:rPr lang="ru-RU" sz="3800" dirty="0"/>
              <a:t> для </a:t>
            </a:r>
            <a:r>
              <a:rPr lang="ru-RU" sz="3800" dirty="0" err="1"/>
              <a:t>студентів</a:t>
            </a:r>
            <a:r>
              <a:rPr lang="ru-RU" sz="3800" dirty="0"/>
              <a:t> </a:t>
            </a:r>
            <a:r>
              <a:rPr lang="ru-RU" sz="3800" dirty="0" err="1"/>
              <a:t>вищих</a:t>
            </a:r>
            <a:r>
              <a:rPr lang="ru-RU" sz="3800" dirty="0"/>
              <a:t> </a:t>
            </a:r>
            <a:r>
              <a:rPr lang="ru-RU" sz="3800" dirty="0" err="1"/>
              <a:t>навчальних</a:t>
            </a:r>
            <a:r>
              <a:rPr lang="ru-RU" sz="3800" dirty="0"/>
              <a:t> </a:t>
            </a:r>
            <a:r>
              <a:rPr lang="ru-RU" sz="3800" dirty="0" err="1"/>
              <a:t>закладів</a:t>
            </a:r>
            <a:r>
              <a:rPr lang="ru-RU" sz="3800" dirty="0"/>
              <a:t> / ред. В. Л. Петрушенко. </a:t>
            </a:r>
            <a:r>
              <a:rPr lang="ru-RU" sz="3800" dirty="0" err="1"/>
              <a:t>Львів</a:t>
            </a:r>
            <a:r>
              <a:rPr lang="ru-RU" sz="3800" dirty="0"/>
              <a:t> : </a:t>
            </a:r>
            <a:r>
              <a:rPr lang="ru-RU" sz="3800" dirty="0" err="1"/>
              <a:t>Новий</a:t>
            </a:r>
            <a:r>
              <a:rPr lang="ru-RU" sz="3800" dirty="0"/>
              <a:t> світ-2000, 2020. 304 с.</a:t>
            </a:r>
          </a:p>
          <a:p>
            <a:r>
              <a:rPr lang="ru-RU" sz="3800" dirty="0"/>
              <a:t>4.	</a:t>
            </a:r>
            <a:r>
              <a:rPr lang="ru-RU" sz="3800" dirty="0" err="1"/>
              <a:t>Чупріна</a:t>
            </a:r>
            <a:r>
              <a:rPr lang="ru-RU" sz="3800" dirty="0"/>
              <a:t> Н. В. Система </a:t>
            </a:r>
            <a:r>
              <a:rPr lang="ru-RU" sz="3800" dirty="0" err="1"/>
              <a:t>моди</a:t>
            </a:r>
            <a:r>
              <a:rPr lang="ru-RU" sz="3800" dirty="0"/>
              <a:t> ХХ – початку ХХІ </a:t>
            </a:r>
            <a:r>
              <a:rPr lang="ru-RU" sz="3800" dirty="0" err="1"/>
              <a:t>століття</a:t>
            </a:r>
            <a:r>
              <a:rPr lang="ru-RU" sz="3800" dirty="0"/>
              <a:t> : </a:t>
            </a:r>
            <a:r>
              <a:rPr lang="ru-RU" sz="3800" dirty="0" err="1"/>
              <a:t>проектні</a:t>
            </a:r>
            <a:r>
              <a:rPr lang="ru-RU" sz="3800" dirty="0"/>
              <a:t> практики та </a:t>
            </a:r>
            <a:r>
              <a:rPr lang="ru-RU" sz="3800" dirty="0" err="1"/>
              <a:t>чинники</a:t>
            </a:r>
            <a:r>
              <a:rPr lang="ru-RU" sz="3800" dirty="0"/>
              <a:t> </a:t>
            </a:r>
            <a:r>
              <a:rPr lang="ru-RU" sz="3800" dirty="0" err="1"/>
              <a:t>функціонування</a:t>
            </a:r>
            <a:r>
              <a:rPr lang="ru-RU" sz="3800" dirty="0"/>
              <a:t> (</a:t>
            </a:r>
            <a:r>
              <a:rPr lang="ru-RU" sz="3800" dirty="0" err="1"/>
              <a:t>європейський</a:t>
            </a:r>
            <a:r>
              <a:rPr lang="ru-RU" sz="3800" dirty="0"/>
              <a:t> та </a:t>
            </a:r>
            <a:r>
              <a:rPr lang="ru-RU" sz="3800" dirty="0" err="1"/>
              <a:t>український</a:t>
            </a:r>
            <a:r>
              <a:rPr lang="ru-RU" sz="3800" dirty="0"/>
              <a:t> </a:t>
            </a:r>
            <a:r>
              <a:rPr lang="ru-RU" sz="3800" dirty="0" err="1"/>
              <a:t>контексти</a:t>
            </a:r>
            <a:r>
              <a:rPr lang="ru-RU" sz="3800" dirty="0"/>
              <a:t>) : </a:t>
            </a:r>
            <a:r>
              <a:rPr lang="ru-RU" sz="3800" dirty="0" err="1"/>
              <a:t>монографія</a:t>
            </a:r>
            <a:r>
              <a:rPr lang="ru-RU" sz="3800" dirty="0"/>
              <a:t>. К. : КНУТД, 2019. 476 с.</a:t>
            </a:r>
          </a:p>
          <a:p>
            <a:r>
              <a:rPr lang="ru-RU" sz="3800" dirty="0"/>
              <a:t>5.	Феномен </a:t>
            </a:r>
            <a:r>
              <a:rPr lang="ru-RU" sz="3800" dirty="0" err="1"/>
              <a:t>моди</a:t>
            </a:r>
            <a:r>
              <a:rPr lang="ru-RU" sz="3800" dirty="0"/>
              <a:t> в </a:t>
            </a:r>
            <a:r>
              <a:rPr lang="ru-RU" sz="3800" dirty="0" err="1"/>
              <a:t>соціокультурних</a:t>
            </a:r>
            <a:r>
              <a:rPr lang="ru-RU" sz="3800" dirty="0"/>
              <a:t> </a:t>
            </a:r>
            <a:r>
              <a:rPr lang="ru-RU" sz="3800" dirty="0" err="1"/>
              <a:t>процесах</a:t>
            </a:r>
            <a:r>
              <a:rPr lang="ru-RU" sz="3800" dirty="0"/>
              <a:t> </a:t>
            </a:r>
            <a:r>
              <a:rPr lang="en-US" sz="3800" dirty="0"/>
              <a:t>XX </a:t>
            </a:r>
            <a:r>
              <a:rPr lang="ru-RU" sz="3800" dirty="0" err="1"/>
              <a:t>століття</a:t>
            </a:r>
            <a:r>
              <a:rPr lang="ru-RU" sz="3800" dirty="0"/>
              <a:t> : </a:t>
            </a:r>
            <a:r>
              <a:rPr lang="ru-RU" sz="3800" dirty="0" err="1"/>
              <a:t>автореф</a:t>
            </a:r>
            <a:r>
              <a:rPr lang="ru-RU" sz="3800" dirty="0"/>
              <a:t>. </a:t>
            </a:r>
            <a:r>
              <a:rPr lang="ru-RU" sz="3800" dirty="0" err="1"/>
              <a:t>дис</a:t>
            </a:r>
            <a:r>
              <a:rPr lang="ru-RU" sz="3800" dirty="0"/>
              <a:t>… канд. </a:t>
            </a:r>
            <a:r>
              <a:rPr lang="ru-RU" sz="3800" dirty="0" err="1"/>
              <a:t>іст</a:t>
            </a:r>
            <a:r>
              <a:rPr lang="ru-RU" sz="3800" dirty="0"/>
              <a:t>. наук: 17.00.01 [</a:t>
            </a:r>
            <a:r>
              <a:rPr lang="ru-RU" sz="3800" dirty="0" err="1"/>
              <a:t>Електронний</a:t>
            </a:r>
            <a:r>
              <a:rPr lang="ru-RU" sz="3800" dirty="0"/>
              <a:t> ресурс] / Л. П. </a:t>
            </a:r>
            <a:r>
              <a:rPr lang="ru-RU" sz="3800" dirty="0" err="1"/>
              <a:t>Дихнич</a:t>
            </a:r>
            <a:r>
              <a:rPr lang="ru-RU" sz="3800" dirty="0"/>
              <a:t>; </a:t>
            </a:r>
            <a:r>
              <a:rPr lang="ru-RU" sz="3800" dirty="0" err="1"/>
              <a:t>Київ</a:t>
            </a:r>
            <a:r>
              <a:rPr lang="ru-RU" sz="3800" dirty="0"/>
              <a:t>. нац. ун-т </a:t>
            </a:r>
            <a:r>
              <a:rPr lang="ru-RU" sz="3800" dirty="0" err="1"/>
              <a:t>культури</a:t>
            </a:r>
            <a:r>
              <a:rPr lang="ru-RU" sz="3800" dirty="0"/>
              <a:t> і </a:t>
            </a:r>
            <a:r>
              <a:rPr lang="ru-RU" sz="3800" dirty="0" err="1"/>
              <a:t>мистец</a:t>
            </a:r>
            <a:r>
              <a:rPr lang="ru-RU" sz="3800" dirty="0"/>
              <a:t>. К., 2002. 20 с</a:t>
            </a:r>
            <a:r>
              <a:rPr lang="ru-RU" sz="3800" dirty="0" smtClean="0"/>
              <a:t>.</a:t>
            </a:r>
            <a:endParaRPr lang="ru-RU" sz="3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Література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61543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6.	</a:t>
            </a:r>
            <a:r>
              <a:rPr lang="ru-RU" dirty="0" err="1"/>
              <a:t>Белінська</a:t>
            </a:r>
            <a:r>
              <a:rPr lang="ru-RU" dirty="0"/>
              <a:t> Л., </a:t>
            </a:r>
            <a:r>
              <a:rPr lang="ru-RU" dirty="0" err="1"/>
              <a:t>Данилиха</a:t>
            </a:r>
            <a:r>
              <a:rPr lang="ru-RU" dirty="0"/>
              <a:t> Л., Глушко М. Народна, </a:t>
            </a:r>
            <a:r>
              <a:rPr lang="ru-RU" dirty="0" err="1"/>
              <a:t>елітарна</a:t>
            </a:r>
            <a:r>
              <a:rPr lang="ru-RU" dirty="0"/>
              <a:t> та </a:t>
            </a:r>
            <a:r>
              <a:rPr lang="ru-RU" dirty="0" err="1"/>
              <a:t>масова</a:t>
            </a:r>
            <a:r>
              <a:rPr lang="ru-RU" dirty="0"/>
              <a:t> культура у </a:t>
            </a:r>
            <a:r>
              <a:rPr lang="ru-RU" dirty="0" err="1"/>
              <a:t>соціальному</a:t>
            </a:r>
            <a:r>
              <a:rPr lang="ru-RU" dirty="0"/>
              <a:t> </a:t>
            </a:r>
            <a:r>
              <a:rPr lang="ru-RU" dirty="0" err="1"/>
              <a:t>дискурсі</a:t>
            </a:r>
            <a:r>
              <a:rPr lang="ru-RU" dirty="0"/>
              <a:t> 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. </a:t>
            </a:r>
            <a:r>
              <a:rPr lang="ru-RU" dirty="0" err="1"/>
              <a:t>Львів</a:t>
            </a:r>
            <a:r>
              <a:rPr lang="ru-RU" dirty="0"/>
              <a:t> : ЛНУ </a:t>
            </a:r>
            <a:r>
              <a:rPr lang="ru-RU" dirty="0" err="1"/>
              <a:t>ім</a:t>
            </a:r>
            <a:r>
              <a:rPr lang="ru-RU" dirty="0"/>
              <a:t>. І. Франка, 2019. 280 с.</a:t>
            </a:r>
          </a:p>
          <a:p>
            <a:r>
              <a:rPr lang="ru-RU" dirty="0"/>
              <a:t>7.	</a:t>
            </a:r>
            <a:r>
              <a:rPr lang="ru-RU" dirty="0" err="1"/>
              <a:t>Ортега</a:t>
            </a:r>
            <a:r>
              <a:rPr lang="ru-RU" dirty="0"/>
              <a:t>-і-</a:t>
            </a:r>
            <a:r>
              <a:rPr lang="ru-RU" dirty="0" err="1"/>
              <a:t>Гасет</a:t>
            </a:r>
            <a:r>
              <a:rPr lang="ru-RU" dirty="0"/>
              <a:t> </a:t>
            </a:r>
            <a:r>
              <a:rPr lang="en-US" dirty="0"/>
              <a:t>X. </a:t>
            </a:r>
            <a:r>
              <a:rPr lang="ru-RU" dirty="0"/>
              <a:t>Бунт </a:t>
            </a:r>
            <a:r>
              <a:rPr lang="ru-RU" dirty="0" err="1"/>
              <a:t>мас</a:t>
            </a:r>
            <a:r>
              <a:rPr lang="ru-RU" dirty="0"/>
              <a:t>. </a:t>
            </a:r>
            <a:r>
              <a:rPr lang="ru-RU" dirty="0" err="1"/>
              <a:t>Вибрані</a:t>
            </a:r>
            <a:r>
              <a:rPr lang="ru-RU" dirty="0"/>
              <a:t> твори. К. : </a:t>
            </a:r>
            <a:r>
              <a:rPr lang="ru-RU" dirty="0" err="1"/>
              <a:t>Основи</a:t>
            </a:r>
            <a:r>
              <a:rPr lang="ru-RU" dirty="0"/>
              <a:t>, 1994. 424 с.</a:t>
            </a:r>
          </a:p>
          <a:p>
            <a:r>
              <a:rPr lang="ru-RU" dirty="0"/>
              <a:t>8.	Мода. </a:t>
            </a:r>
            <a:r>
              <a:rPr lang="ru-RU" dirty="0" err="1"/>
              <a:t>Літературознавча</a:t>
            </a:r>
            <a:r>
              <a:rPr lang="ru-RU" dirty="0"/>
              <a:t> </a:t>
            </a:r>
            <a:r>
              <a:rPr lang="ru-RU" dirty="0" err="1"/>
              <a:t>енциклопедія</a:t>
            </a:r>
            <a:r>
              <a:rPr lang="ru-RU" dirty="0"/>
              <a:t> у 2-х томах / авт.-уклад. Ю. І. </a:t>
            </a:r>
            <a:r>
              <a:rPr lang="ru-RU" dirty="0" err="1"/>
              <a:t>Ковалів</a:t>
            </a:r>
            <a:r>
              <a:rPr lang="ru-RU" dirty="0"/>
              <a:t>. </a:t>
            </a:r>
            <a:r>
              <a:rPr lang="ru-RU" dirty="0" err="1"/>
              <a:t>Київ</a:t>
            </a:r>
            <a:r>
              <a:rPr lang="ru-RU" dirty="0"/>
              <a:t> : ВЦ «</a:t>
            </a:r>
            <a:r>
              <a:rPr lang="ru-RU" dirty="0" err="1"/>
              <a:t>Академія</a:t>
            </a:r>
            <a:r>
              <a:rPr lang="ru-RU" dirty="0"/>
              <a:t>», 2007. Т. 2 : М-Я. С. 63.</a:t>
            </a:r>
          </a:p>
          <a:p>
            <a:r>
              <a:rPr lang="ru-RU" dirty="0"/>
              <a:t>9.	</a:t>
            </a:r>
            <a:r>
              <a:rPr lang="ru-RU" dirty="0" err="1"/>
              <a:t>Додаткова</a:t>
            </a:r>
            <a:r>
              <a:rPr lang="ru-RU" dirty="0"/>
              <a:t>:</a:t>
            </a:r>
          </a:p>
          <a:p>
            <a:r>
              <a:rPr lang="ru-RU" dirty="0"/>
              <a:t>10.	</a:t>
            </a:r>
            <a:r>
              <a:rPr lang="ru-RU" dirty="0" err="1"/>
              <a:t>Білан</a:t>
            </a:r>
            <a:r>
              <a:rPr lang="ru-RU" dirty="0"/>
              <a:t> М., </a:t>
            </a:r>
            <a:r>
              <a:rPr lang="ru-RU" dirty="0" err="1"/>
              <a:t>Стельмащук</a:t>
            </a:r>
            <a:r>
              <a:rPr lang="ru-RU" dirty="0"/>
              <a:t> Г. </a:t>
            </a:r>
            <a:r>
              <a:rPr lang="ru-RU" dirty="0" err="1"/>
              <a:t>Український</a:t>
            </a:r>
            <a:r>
              <a:rPr lang="ru-RU" dirty="0"/>
              <a:t> стиль. </a:t>
            </a:r>
            <a:r>
              <a:rPr lang="ru-RU" dirty="0" err="1"/>
              <a:t>Львів</a:t>
            </a:r>
            <a:r>
              <a:rPr lang="ru-RU" dirty="0"/>
              <a:t> : </a:t>
            </a:r>
            <a:r>
              <a:rPr lang="ru-RU" dirty="0" err="1"/>
              <a:t>Фенікс</a:t>
            </a:r>
            <a:r>
              <a:rPr lang="ru-RU" dirty="0"/>
              <a:t>, 2000. 328 с.</a:t>
            </a:r>
          </a:p>
          <a:p>
            <a:r>
              <a:rPr lang="ru-RU" dirty="0"/>
              <a:t>11.	</a:t>
            </a:r>
            <a:r>
              <a:rPr lang="ru-RU" dirty="0" err="1"/>
              <a:t>Стамеров</a:t>
            </a:r>
            <a:r>
              <a:rPr lang="ru-RU" dirty="0"/>
              <a:t> К. </a:t>
            </a:r>
            <a:r>
              <a:rPr lang="ru-RU" dirty="0" err="1"/>
              <a:t>Нариси</a:t>
            </a:r>
            <a:r>
              <a:rPr lang="ru-RU" dirty="0"/>
              <a:t> з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костюмів</a:t>
            </a:r>
            <a:r>
              <a:rPr lang="ru-RU" dirty="0"/>
              <a:t>. </a:t>
            </a:r>
            <a:r>
              <a:rPr lang="ru-RU" dirty="0" err="1"/>
              <a:t>Київ</a:t>
            </a:r>
            <a:r>
              <a:rPr lang="ru-RU" dirty="0"/>
              <a:t> : </a:t>
            </a:r>
            <a:r>
              <a:rPr lang="ru-RU" dirty="0" err="1"/>
              <a:t>Мистецтво</a:t>
            </a:r>
            <a:r>
              <a:rPr lang="ru-RU" dirty="0"/>
              <a:t>, 2007. 432 с..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Література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21377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>
            <a:normAutofit/>
          </a:bodyPr>
          <a:lstStyle/>
          <a:p>
            <a:r>
              <a:rPr lang="ru-RU" sz="2800" dirty="0"/>
              <a:t>У </a:t>
            </a:r>
            <a:r>
              <a:rPr lang="ru-RU" sz="2800" dirty="0" err="1"/>
              <a:t>Радянському</a:t>
            </a:r>
            <a:r>
              <a:rPr lang="ru-RU" sz="2800" dirty="0"/>
              <a:t> </a:t>
            </a:r>
            <a:r>
              <a:rPr lang="ru-RU" sz="2800" dirty="0" err="1"/>
              <a:t>Союзі</a:t>
            </a:r>
            <a:r>
              <a:rPr lang="ru-RU" sz="2800" dirty="0"/>
              <a:t> простим </a:t>
            </a:r>
            <a:r>
              <a:rPr lang="ru-RU" sz="2800" dirty="0" err="1"/>
              <a:t>громадянам</a:t>
            </a:r>
            <a:r>
              <a:rPr lang="ru-RU" sz="2800" dirty="0"/>
              <a:t> </a:t>
            </a:r>
            <a:r>
              <a:rPr lang="ru-RU" sz="2800" dirty="0" err="1"/>
              <a:t>було</a:t>
            </a:r>
            <a:r>
              <a:rPr lang="ru-RU" sz="2800" dirty="0"/>
              <a:t> </a:t>
            </a:r>
            <a:r>
              <a:rPr lang="ru-RU" sz="2800" dirty="0" err="1"/>
              <a:t>важко</a:t>
            </a:r>
            <a:r>
              <a:rPr lang="ru-RU" sz="2800" dirty="0"/>
              <a:t> </a:t>
            </a:r>
            <a:r>
              <a:rPr lang="ru-RU" sz="2800" dirty="0" err="1"/>
              <a:t>одягатися</a:t>
            </a:r>
            <a:r>
              <a:rPr lang="ru-RU" sz="2800" dirty="0"/>
              <a:t> модно і </a:t>
            </a:r>
            <a:r>
              <a:rPr lang="ru-RU" sz="2800" dirty="0" err="1"/>
              <a:t>зі</a:t>
            </a:r>
            <a:r>
              <a:rPr lang="ru-RU" sz="2800" dirty="0"/>
              <a:t> смаком. </a:t>
            </a:r>
            <a:endParaRPr lang="ru-RU" sz="2800" dirty="0" smtClean="0"/>
          </a:p>
          <a:p>
            <a:pPr algn="just"/>
            <a:r>
              <a:rPr lang="ru-RU" sz="2800" dirty="0" err="1" smtClean="0"/>
              <a:t>Асортимент</a:t>
            </a:r>
            <a:r>
              <a:rPr lang="ru-RU" sz="2800" dirty="0" smtClean="0"/>
              <a:t> </a:t>
            </a:r>
            <a:r>
              <a:rPr lang="ru-RU" sz="2800" dirty="0" err="1"/>
              <a:t>одягу</a:t>
            </a:r>
            <a:r>
              <a:rPr lang="ru-RU" sz="2800" dirty="0"/>
              <a:t> та </a:t>
            </a:r>
            <a:r>
              <a:rPr lang="ru-RU" sz="2800" dirty="0" err="1"/>
              <a:t>супутніх</a:t>
            </a:r>
            <a:r>
              <a:rPr lang="ru-RU" sz="2800" dirty="0"/>
              <a:t> </a:t>
            </a:r>
            <a:r>
              <a:rPr lang="ru-RU" sz="2800" dirty="0" err="1"/>
              <a:t>додатків</a:t>
            </a:r>
            <a:r>
              <a:rPr lang="ru-RU" sz="2800" dirty="0"/>
              <a:t> – </a:t>
            </a:r>
            <a:r>
              <a:rPr lang="ru-RU" sz="2800" dirty="0" err="1"/>
              <a:t>головних</a:t>
            </a:r>
            <a:r>
              <a:rPr lang="ru-RU" sz="2800" dirty="0"/>
              <a:t> </a:t>
            </a:r>
            <a:r>
              <a:rPr lang="ru-RU" sz="2800" dirty="0" err="1"/>
              <a:t>уборів</a:t>
            </a:r>
            <a:r>
              <a:rPr lang="ru-RU" sz="2800" dirty="0"/>
              <a:t>, </a:t>
            </a:r>
            <a:r>
              <a:rPr lang="ru-RU" sz="2800" dirty="0" err="1"/>
              <a:t>взуття</a:t>
            </a:r>
            <a:r>
              <a:rPr lang="ru-RU" sz="2800" dirty="0"/>
              <a:t>, </a:t>
            </a:r>
            <a:r>
              <a:rPr lang="ru-RU" sz="2800" dirty="0" err="1"/>
              <a:t>аксесуарів</a:t>
            </a:r>
            <a:r>
              <a:rPr lang="ru-RU" sz="2800" dirty="0"/>
              <a:t> – </a:t>
            </a:r>
            <a:r>
              <a:rPr lang="ru-RU" sz="2800" dirty="0" err="1"/>
              <a:t>був</a:t>
            </a:r>
            <a:r>
              <a:rPr lang="ru-RU" sz="2800" dirty="0"/>
              <a:t> </a:t>
            </a:r>
            <a:r>
              <a:rPr lang="ru-RU" sz="2800" dirty="0" err="1"/>
              <a:t>обмеженим</a:t>
            </a:r>
            <a:r>
              <a:rPr lang="ru-RU" sz="2800" dirty="0"/>
              <a:t> і </a:t>
            </a:r>
            <a:r>
              <a:rPr lang="ru-RU" sz="2800" dirty="0" err="1"/>
              <a:t>неякісним</a:t>
            </a:r>
            <a:r>
              <a:rPr lang="ru-RU" sz="2800" dirty="0"/>
              <a:t>. </a:t>
            </a:r>
            <a:endParaRPr lang="ru-RU" sz="2800" dirty="0" smtClean="0"/>
          </a:p>
          <a:p>
            <a:r>
              <a:rPr lang="ru-RU" sz="2800" dirty="0" err="1" smtClean="0"/>
              <a:t>Споживачі</a:t>
            </a:r>
            <a:r>
              <a:rPr lang="ru-RU" sz="2800" dirty="0" smtClean="0"/>
              <a:t> </a:t>
            </a:r>
            <a:r>
              <a:rPr lang="ru-RU" sz="2800" dirty="0"/>
              <a:t>в </a:t>
            </a:r>
            <a:r>
              <a:rPr lang="ru-RU" sz="2800" dirty="0" err="1"/>
              <a:t>радянській</a:t>
            </a:r>
            <a:r>
              <a:rPr lang="ru-RU" sz="2800" dirty="0"/>
              <a:t> </a:t>
            </a:r>
            <a:r>
              <a:rPr lang="ru-RU" sz="2800" dirty="0" err="1"/>
              <a:t>Україні</a:t>
            </a:r>
            <a:r>
              <a:rPr lang="ru-RU" sz="2800" dirty="0"/>
              <a:t> </a:t>
            </a:r>
            <a:r>
              <a:rPr lang="ru-RU" sz="2800" dirty="0" err="1"/>
              <a:t>купували</a:t>
            </a:r>
            <a:r>
              <a:rPr lang="ru-RU" sz="2800" dirty="0"/>
              <a:t> </a:t>
            </a:r>
            <a:r>
              <a:rPr lang="ru-RU" sz="2800" dirty="0" err="1"/>
              <a:t>одяг</a:t>
            </a:r>
            <a:r>
              <a:rPr lang="ru-RU" sz="2800" dirty="0"/>
              <a:t> не за </a:t>
            </a:r>
            <a:r>
              <a:rPr lang="ru-RU" sz="2800" dirty="0" err="1"/>
              <a:t>вимогами</a:t>
            </a:r>
            <a:r>
              <a:rPr lang="ru-RU" sz="2800" dirty="0"/>
              <a:t> </a:t>
            </a:r>
            <a:r>
              <a:rPr lang="ru-RU" sz="2800" dirty="0" err="1"/>
              <a:t>моди</a:t>
            </a:r>
            <a:r>
              <a:rPr lang="ru-RU" sz="2800" dirty="0"/>
              <a:t>, а через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зношеність</a:t>
            </a:r>
            <a:r>
              <a:rPr lang="ru-RU" sz="2800" dirty="0"/>
              <a:t>. </a:t>
            </a:r>
            <a:r>
              <a:rPr lang="ru-RU" sz="2800" dirty="0" err="1"/>
              <a:t>Масовому</a:t>
            </a:r>
            <a:r>
              <a:rPr lang="ru-RU" sz="2800" dirty="0"/>
              <a:t> </a:t>
            </a:r>
            <a:r>
              <a:rPr lang="ru-RU" sz="2800" dirty="0" err="1"/>
              <a:t>споживачеві</a:t>
            </a:r>
            <a:r>
              <a:rPr lang="ru-RU" sz="2800" dirty="0"/>
              <a:t> </a:t>
            </a:r>
            <a:r>
              <a:rPr lang="ru-RU" sz="2800" dirty="0" err="1"/>
              <a:t>нав’язали</a:t>
            </a:r>
            <a:r>
              <a:rPr lang="ru-RU" sz="2800" dirty="0"/>
              <a:t> “культуру </a:t>
            </a:r>
            <a:r>
              <a:rPr lang="ru-RU" sz="2800" dirty="0" err="1"/>
              <a:t>бідности</a:t>
            </a:r>
            <a:r>
              <a:rPr lang="ru-RU" sz="2800" dirty="0"/>
              <a:t>”, </a:t>
            </a:r>
            <a:r>
              <a:rPr lang="ru-RU" sz="2800" dirty="0" err="1"/>
              <a:t>згідно</a:t>
            </a:r>
            <a:r>
              <a:rPr lang="ru-RU" sz="2800" dirty="0"/>
              <a:t> з </a:t>
            </a:r>
            <a:r>
              <a:rPr lang="ru-RU" sz="2800" dirty="0" err="1"/>
              <a:t>якою</a:t>
            </a:r>
            <a:r>
              <a:rPr lang="ru-RU" sz="2800" dirty="0"/>
              <a:t> </a:t>
            </a:r>
            <a:r>
              <a:rPr lang="ru-RU" sz="2800" dirty="0" err="1"/>
              <a:t>модні</a:t>
            </a:r>
            <a:r>
              <a:rPr lang="ru-RU" sz="2800" dirty="0"/>
              <a:t> </a:t>
            </a:r>
            <a:r>
              <a:rPr lang="ru-RU" sz="2800" dirty="0" err="1"/>
              <a:t>новації</a:t>
            </a:r>
            <a:r>
              <a:rPr lang="ru-RU" sz="2800" dirty="0"/>
              <a:t> </a:t>
            </a:r>
            <a:r>
              <a:rPr lang="ru-RU" sz="2800" dirty="0" err="1"/>
              <a:t>сприймали</a:t>
            </a:r>
            <a:r>
              <a:rPr lang="ru-RU" sz="2800" dirty="0"/>
              <a:t> як </a:t>
            </a:r>
            <a:r>
              <a:rPr lang="ru-RU" sz="2800" dirty="0" err="1"/>
              <a:t>відхилення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прийнятої</a:t>
            </a:r>
            <a:r>
              <a:rPr lang="ru-RU" sz="2800" dirty="0"/>
              <a:t> </a:t>
            </a:r>
            <a:r>
              <a:rPr lang="ru-RU" sz="2800" dirty="0" err="1"/>
              <a:t>норми</a:t>
            </a:r>
            <a:r>
              <a:rPr lang="ru-RU" sz="2800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600" b="1" dirty="0" err="1"/>
              <a:t>Burda</a:t>
            </a:r>
            <a:r>
              <a:rPr lang="ru-RU" sz="3600" b="1" dirty="0"/>
              <a:t>, </a:t>
            </a:r>
            <a:r>
              <a:rPr lang="ru-RU" sz="3600" b="1" dirty="0" err="1"/>
              <a:t>гіпі</a:t>
            </a:r>
            <a:r>
              <a:rPr lang="ru-RU" sz="3600" b="1" dirty="0"/>
              <a:t>, стиляги: </a:t>
            </a:r>
            <a:r>
              <a:rPr lang="ru-RU" sz="3600" b="1" dirty="0" err="1"/>
              <a:t>радянська</a:t>
            </a:r>
            <a:r>
              <a:rPr lang="ru-RU" sz="3600" b="1" dirty="0"/>
              <a:t> мода в </a:t>
            </a:r>
            <a:r>
              <a:rPr lang="ru-RU" sz="3600" b="1" dirty="0" err="1" smtClean="0"/>
              <a:t>Україні</a:t>
            </a:r>
            <a:r>
              <a:rPr lang="ru-RU" sz="3600" b="1" dirty="0" smtClean="0"/>
              <a:t> супротив </a:t>
            </a:r>
            <a:r>
              <a:rPr lang="ru-RU" sz="3600" b="1" dirty="0" err="1" smtClean="0"/>
              <a:t>владі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786523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/>
              <a:t>Burda</a:t>
            </a:r>
            <a:r>
              <a:rPr lang="ru-RU" b="1" dirty="0"/>
              <a:t>, </a:t>
            </a:r>
            <a:r>
              <a:rPr lang="ru-RU" b="1" dirty="0" err="1"/>
              <a:t>гіпі</a:t>
            </a:r>
            <a:r>
              <a:rPr lang="ru-RU" b="1" dirty="0"/>
              <a:t>, стиляги: </a:t>
            </a:r>
            <a:r>
              <a:rPr lang="ru-RU" b="1" dirty="0" err="1"/>
              <a:t>радянська</a:t>
            </a:r>
            <a:r>
              <a:rPr lang="ru-RU" b="1" dirty="0"/>
              <a:t> мода в </a:t>
            </a:r>
            <a:r>
              <a:rPr lang="ru-RU" b="1" dirty="0" err="1"/>
              <a:t>Україні</a:t>
            </a:r>
            <a:r>
              <a:rPr lang="ru-RU" b="1" dirty="0"/>
              <a:t> супротив </a:t>
            </a:r>
            <a:r>
              <a:rPr lang="ru-RU" b="1" dirty="0" err="1"/>
              <a:t>владі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22977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324</TotalTime>
  <Words>107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Constantia</vt:lpstr>
      <vt:lpstr>Wingdings 2</vt:lpstr>
      <vt:lpstr>Бумажная</vt:lpstr>
      <vt:lpstr>Історія моди і сучасність</vt:lpstr>
      <vt:lpstr>Лекція 4-5. </vt:lpstr>
      <vt:lpstr>Література</vt:lpstr>
      <vt:lpstr>Література</vt:lpstr>
      <vt:lpstr>   Burda, гіпі, стиляги: радянська мода в Україні супротив владі</vt:lpstr>
      <vt:lpstr>Burda, гіпі, стиляги: радянська мода в Україні супротив владі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Одяг в середні віки</dc:title>
  <cp:lastModifiedBy>Оксана</cp:lastModifiedBy>
  <cp:revision>40</cp:revision>
  <dcterms:modified xsi:type="dcterms:W3CDTF">2023-12-25T00:47:50Z</dcterms:modified>
</cp:coreProperties>
</file>