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1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9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7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16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7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9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5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4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5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0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2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6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7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7729-4918-48F5-856F-E46C338C973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5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527" y="665018"/>
            <a:ext cx="9670473" cy="2844945"/>
          </a:xfrm>
        </p:spPr>
        <p:txBody>
          <a:bodyPr/>
          <a:lstStyle/>
          <a:p>
            <a:r>
              <a:rPr lang="ru-RU" b="1" dirty="0" smtClean="0"/>
              <a:t>ОРГАНІЗАЦІЯ РОБОТИ СЛУЖБИ ВОЛОНТЕРІВ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9963"/>
            <a:ext cx="10931236" cy="2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6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Мета курсу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800" dirty="0" err="1"/>
              <a:t>ознайомлення</a:t>
            </a:r>
            <a:r>
              <a:rPr lang="ru-RU" sz="4800" dirty="0"/>
              <a:t> </a:t>
            </a:r>
            <a:r>
              <a:rPr lang="ru-RU" sz="4800" dirty="0" err="1"/>
              <a:t>студентів-логопедів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</a:t>
            </a:r>
            <a:r>
              <a:rPr lang="ru-RU" sz="4800" dirty="0" err="1"/>
              <a:t>специфікою</a:t>
            </a:r>
            <a:r>
              <a:rPr lang="ru-RU" sz="4800" dirty="0"/>
              <a:t> </a:t>
            </a:r>
            <a:r>
              <a:rPr lang="ru-RU" sz="4800" dirty="0" err="1"/>
              <a:t>організації</a:t>
            </a:r>
            <a:r>
              <a:rPr lang="ru-RU" sz="4800" dirty="0"/>
              <a:t> </a:t>
            </a:r>
            <a:r>
              <a:rPr lang="ru-RU" sz="4800" dirty="0" err="1"/>
              <a:t>роботи</a:t>
            </a:r>
            <a:r>
              <a:rPr lang="ru-RU" sz="4800" dirty="0"/>
              <a:t> </a:t>
            </a:r>
            <a:r>
              <a:rPr lang="ru-RU" sz="4800" dirty="0" err="1"/>
              <a:t>волонтерів</a:t>
            </a:r>
            <a:r>
              <a:rPr lang="ru-RU" sz="4800" dirty="0"/>
              <a:t> у </a:t>
            </a:r>
            <a:r>
              <a:rPr lang="ru-RU" sz="4800" dirty="0" err="1"/>
              <a:t>діяльності</a:t>
            </a:r>
            <a:r>
              <a:rPr lang="ru-RU" sz="4800" dirty="0"/>
              <a:t> логопеда, </a:t>
            </a:r>
            <a:r>
              <a:rPr lang="ru-RU" sz="4800" dirty="0" err="1"/>
              <a:t>залучення</a:t>
            </a:r>
            <a:r>
              <a:rPr lang="ru-RU" sz="4800" dirty="0"/>
              <a:t> </a:t>
            </a:r>
            <a:r>
              <a:rPr lang="ru-RU" sz="4800" dirty="0" err="1"/>
              <a:t>волонтерів</a:t>
            </a:r>
            <a:r>
              <a:rPr lang="ru-RU" sz="4800" dirty="0"/>
              <a:t> до </a:t>
            </a:r>
            <a:r>
              <a:rPr lang="ru-RU" sz="4800" dirty="0" err="1"/>
              <a:t>роботи</a:t>
            </a:r>
            <a:r>
              <a:rPr lang="ru-RU" sz="4800" dirty="0"/>
              <a:t> у </a:t>
            </a:r>
            <a:r>
              <a:rPr lang="ru-RU" sz="4800" dirty="0" err="1"/>
              <a:t>сфері</a:t>
            </a:r>
            <a:r>
              <a:rPr lang="ru-RU" sz="4800" dirty="0"/>
              <a:t> </a:t>
            </a:r>
            <a:r>
              <a:rPr lang="ru-RU" sz="4800" dirty="0" err="1"/>
              <a:t>надання</a:t>
            </a:r>
            <a:r>
              <a:rPr lang="ru-RU" sz="4800" dirty="0"/>
              <a:t> </a:t>
            </a:r>
            <a:r>
              <a:rPr lang="ru-RU" sz="4800" dirty="0" err="1"/>
              <a:t>послуг</a:t>
            </a:r>
            <a:r>
              <a:rPr lang="ru-RU" sz="4800" dirty="0"/>
              <a:t> </a:t>
            </a:r>
            <a:r>
              <a:rPr lang="ru-RU" sz="4800" dirty="0" err="1"/>
              <a:t>дітям</a:t>
            </a:r>
            <a:r>
              <a:rPr lang="ru-RU" sz="4800" dirty="0"/>
              <a:t> з </a:t>
            </a:r>
            <a:r>
              <a:rPr lang="ru-RU" sz="4800" dirty="0" err="1"/>
              <a:t>особливими</a:t>
            </a:r>
            <a:r>
              <a:rPr lang="ru-RU" sz="4800" dirty="0"/>
              <a:t> потребами, </a:t>
            </a:r>
            <a:r>
              <a:rPr lang="ru-RU" sz="4800" dirty="0" err="1"/>
              <a:t>зокрема</a:t>
            </a:r>
            <a:r>
              <a:rPr lang="ru-RU" sz="4800" dirty="0"/>
              <a:t> з </a:t>
            </a:r>
            <a:r>
              <a:rPr lang="ru-RU" sz="4800" dirty="0" err="1"/>
              <a:t>порушенням</a:t>
            </a:r>
            <a:r>
              <a:rPr lang="ru-RU" sz="4800" dirty="0"/>
              <a:t> </a:t>
            </a:r>
            <a:r>
              <a:rPr lang="ru-RU" sz="4800" dirty="0" err="1"/>
              <a:t>мовленнєвого</a:t>
            </a:r>
            <a:r>
              <a:rPr lang="ru-RU" sz="4800" dirty="0"/>
              <a:t> </a:t>
            </a:r>
            <a:r>
              <a:rPr lang="ru-RU" sz="4800" dirty="0" err="1"/>
              <a:t>розвитку</a:t>
            </a:r>
            <a:r>
              <a:rPr lang="ru-RU" sz="4800" dirty="0"/>
              <a:t>, </a:t>
            </a:r>
            <a:r>
              <a:rPr lang="ru-RU" sz="4800" dirty="0" err="1"/>
              <a:t>соціальної</a:t>
            </a:r>
            <a:r>
              <a:rPr lang="ru-RU" sz="4800" dirty="0"/>
              <a:t> </a:t>
            </a:r>
            <a:r>
              <a:rPr lang="ru-RU" sz="4800" dirty="0" err="1"/>
              <a:t>допомоги</a:t>
            </a:r>
            <a:r>
              <a:rPr lang="ru-RU" sz="4800" dirty="0"/>
              <a:t> </a:t>
            </a:r>
            <a:r>
              <a:rPr lang="ru-RU" sz="4800" dirty="0" err="1"/>
              <a:t>різним</a:t>
            </a:r>
            <a:r>
              <a:rPr lang="ru-RU" sz="4800" dirty="0"/>
              <a:t> </a:t>
            </a:r>
            <a:r>
              <a:rPr lang="ru-RU" sz="4800" dirty="0" err="1"/>
              <a:t>верствам</a:t>
            </a:r>
            <a:r>
              <a:rPr lang="ru-RU" sz="4800" dirty="0"/>
              <a:t> </a:t>
            </a:r>
            <a:r>
              <a:rPr lang="ru-RU" sz="4800" dirty="0" err="1"/>
              <a:t>населення</a:t>
            </a:r>
            <a:r>
              <a:rPr lang="ru-RU" sz="4800" dirty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4932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99752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курсу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073" y="1246909"/>
            <a:ext cx="10868891" cy="5153891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теоретичного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сутність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волонтерства,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молоді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волонтерської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як у державному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секторі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так і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недержавних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громадських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організаціях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форм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волонтерської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причини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верствами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аналітичних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комунікативних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організаторських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вмінь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плану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Інтеграція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теоретичних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практичних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умінь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час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керівництва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8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Очікувані результати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ru-RU" dirty="0"/>
          </a:p>
          <a:p>
            <a:pPr lvl="0"/>
            <a:r>
              <a:rPr lang="uk-UA" i="1" dirty="0"/>
              <a:t>аналізувати та оцінювати потреби клієнтів агенції  у волонтерській допомозі;</a:t>
            </a:r>
            <a:endParaRPr lang="ru-RU" dirty="0"/>
          </a:p>
          <a:p>
            <a:pPr lvl="0"/>
            <a:r>
              <a:rPr lang="uk-UA" i="1" dirty="0"/>
              <a:t>створювати умови для мотивації участі молоді у волонтерській роботі;</a:t>
            </a:r>
            <a:endParaRPr lang="ru-RU" dirty="0"/>
          </a:p>
          <a:p>
            <a:pPr lvl="0"/>
            <a:r>
              <a:rPr lang="uk-UA" i="1" dirty="0"/>
              <a:t>розробляти план щодо залучення та навчання волонтерів;</a:t>
            </a:r>
            <a:endParaRPr lang="ru-RU" dirty="0"/>
          </a:p>
          <a:p>
            <a:pPr lvl="0"/>
            <a:r>
              <a:rPr lang="uk-UA" i="1" dirty="0"/>
              <a:t>організовувати діяльність та здійснювати керівництво роботою волонтерів;</a:t>
            </a:r>
            <a:endParaRPr lang="ru-RU" dirty="0"/>
          </a:p>
          <a:p>
            <a:pPr lvl="0"/>
            <a:r>
              <a:rPr lang="uk-UA" i="1" dirty="0"/>
              <a:t>вибирати доцільні форми, методи та засоби волонтерської роботи з різними категоріями населення.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6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Структура курсу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5524"/>
              </p:ext>
            </p:extLst>
          </p:nvPr>
        </p:nvGraphicFramePr>
        <p:xfrm>
          <a:off x="-311727" y="1517072"/>
          <a:ext cx="11720945" cy="5255491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271541">
                  <a:extLst>
                    <a:ext uri="{9D8B030D-6E8A-4147-A177-3AD203B41FA5}">
                      <a16:colId xmlns:a16="http://schemas.microsoft.com/office/drawing/2014/main" val="3143634967"/>
                    </a:ext>
                  </a:extLst>
                </a:gridCol>
                <a:gridCol w="3322310">
                  <a:extLst>
                    <a:ext uri="{9D8B030D-6E8A-4147-A177-3AD203B41FA5}">
                      <a16:colId xmlns:a16="http://schemas.microsoft.com/office/drawing/2014/main" val="2544838183"/>
                    </a:ext>
                  </a:extLst>
                </a:gridCol>
                <a:gridCol w="4127094">
                  <a:extLst>
                    <a:ext uri="{9D8B030D-6E8A-4147-A177-3AD203B41FA5}">
                      <a16:colId xmlns:a16="http://schemas.microsoft.com/office/drawing/2014/main" val="2978135903"/>
                    </a:ext>
                  </a:extLst>
                </a:gridCol>
              </a:tblGrid>
              <a:tr h="5255491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1" u="sng" dirty="0" err="1" smtClean="0"/>
                        <a:t>Змістовий</a:t>
                      </a:r>
                      <a:r>
                        <a:rPr lang="ru-RU" sz="3200" b="0" i="1" u="sng" dirty="0" smtClean="0"/>
                        <a:t> модуль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smtClean="0"/>
                        <a:t>1. </a:t>
                      </a:r>
                      <a:r>
                        <a:rPr lang="ru-RU" sz="3200" dirty="0" err="1" smtClean="0"/>
                        <a:t>Теоретичні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основи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становлення</a:t>
                      </a:r>
                      <a:r>
                        <a:rPr lang="ru-RU" sz="3200" dirty="0" smtClean="0"/>
                        <a:t> та </a:t>
                      </a:r>
                      <a:r>
                        <a:rPr lang="ru-RU" sz="3200" dirty="0" err="1" smtClean="0"/>
                        <a:t>розвитку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волонтерського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руху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i="1" u="sng" dirty="0" err="1" smtClean="0"/>
                        <a:t>Змістовий</a:t>
                      </a:r>
                      <a:r>
                        <a:rPr lang="ru-RU" sz="3200" b="0" i="1" u="sng" dirty="0" smtClean="0"/>
                        <a:t> модуль</a:t>
                      </a:r>
                      <a:r>
                        <a:rPr lang="ru-RU" sz="3200" dirty="0" smtClean="0"/>
                        <a:t>  </a:t>
                      </a:r>
                      <a:r>
                        <a:rPr lang="ru-RU" sz="3200" dirty="0" smtClean="0"/>
                        <a:t>2. </a:t>
                      </a:r>
                      <a:endParaRPr lang="ru-RU" sz="3200" dirty="0" smtClean="0"/>
                    </a:p>
                    <a:p>
                      <a:pPr algn="ctr"/>
                      <a:r>
                        <a:rPr lang="ru-RU" sz="3200" dirty="0" err="1" smtClean="0"/>
                        <a:t>Управління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волонтерською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діяльністю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i="1" u="sng" dirty="0" err="1" smtClean="0"/>
                        <a:t>Змістовий</a:t>
                      </a:r>
                      <a:r>
                        <a:rPr lang="ru-RU" sz="3200" b="0" i="1" u="sng" dirty="0" smtClean="0"/>
                        <a:t> модуль</a:t>
                      </a:r>
                      <a:r>
                        <a:rPr lang="ru-RU" sz="3200" dirty="0" smtClean="0"/>
                        <a:t>  </a:t>
                      </a:r>
                      <a:r>
                        <a:rPr lang="ru-RU" sz="3200" dirty="0" smtClean="0"/>
                        <a:t>3. </a:t>
                      </a:r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Процедура </a:t>
                      </a:r>
                      <a:r>
                        <a:rPr lang="ru-RU" sz="3200" dirty="0" err="1" smtClean="0"/>
                        <a:t>створення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волонтерської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програми</a:t>
                      </a:r>
                      <a:r>
                        <a:rPr lang="ru-RU" sz="3200" dirty="0" smtClean="0"/>
                        <a:t> 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5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6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Структура курсу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789426"/>
              </p:ext>
            </p:extLst>
          </p:nvPr>
        </p:nvGraphicFramePr>
        <p:xfrm>
          <a:off x="677863" y="2160587"/>
          <a:ext cx="8596312" cy="286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2181595439"/>
                    </a:ext>
                  </a:extLst>
                </a:gridCol>
              </a:tblGrid>
              <a:tr h="395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3417"/>
                  </a:ext>
                </a:extLst>
              </a:tr>
              <a:tr h="2474224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Змістовий модуль 4</a:t>
                      </a:r>
                    </a:p>
                    <a:p>
                      <a:pPr algn="ctr"/>
                      <a:r>
                        <a:rPr lang="uk-UA" sz="3600" dirty="0" smtClean="0"/>
                        <a:t>Способи та інструменти</a:t>
                      </a:r>
                      <a:r>
                        <a:rPr lang="uk-UA" sz="3600" baseline="0" dirty="0" smtClean="0"/>
                        <a:t> залучення волонтерів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86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3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Спробуй себе в якості волонтера!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876" y="1930400"/>
            <a:ext cx="8102286" cy="37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968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239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ОРГАНІЗАЦІЯ РОБОТИ СЛУЖБИ ВОЛОНТЕРІВ</vt:lpstr>
      <vt:lpstr>Мета курсу</vt:lpstr>
      <vt:lpstr> Завдання курсу</vt:lpstr>
      <vt:lpstr>Очікувані результати навчання</vt:lpstr>
      <vt:lpstr>Структура курсу</vt:lpstr>
      <vt:lpstr>Структура курсу</vt:lpstr>
      <vt:lpstr>Спробуй себе в якості волонтера!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РОБОТИ СЛУЖБИ ВОЛОНТЕРІВ</dc:title>
  <dc:creator>User</dc:creator>
  <cp:lastModifiedBy>User</cp:lastModifiedBy>
  <cp:revision>5</cp:revision>
  <dcterms:created xsi:type="dcterms:W3CDTF">2020-09-01T12:40:45Z</dcterms:created>
  <dcterms:modified xsi:type="dcterms:W3CDTF">2022-02-10T13:45:08Z</dcterms:modified>
</cp:coreProperties>
</file>