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2"/>
  </p:notesMasterIdLst>
  <p:sldIdLst>
    <p:sldId id="267" r:id="rId2"/>
    <p:sldId id="256" r:id="rId3"/>
    <p:sldId id="257" r:id="rId4"/>
    <p:sldId id="266" r:id="rId5"/>
    <p:sldId id="265" r:id="rId6"/>
    <p:sldId id="264" r:id="rId7"/>
    <p:sldId id="261" r:id="rId8"/>
    <p:sldId id="263" r:id="rId9"/>
    <p:sldId id="262" r:id="rId10"/>
    <p:sldId id="259" r:id="rId11"/>
    <p:sldId id="260" r:id="rId12"/>
    <p:sldId id="258" r:id="rId13"/>
    <p:sldId id="271" r:id="rId14"/>
    <p:sldId id="270" r:id="rId15"/>
    <p:sldId id="269" r:id="rId16"/>
    <p:sldId id="268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73" d="100"/>
          <a:sy n="73" d="100"/>
        </p:scale>
        <p:origin x="78" y="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03852-18BE-43EE-B247-CA4D19A950E0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0B160-06A8-43DA-A65C-88DC32476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7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0B160-06A8-43DA-A65C-88DC32476ACD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208912" cy="396044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Цивільне </a:t>
            </a:r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торгівельне право зарубіжних країн</a:t>
            </a:r>
          </a:p>
          <a:p>
            <a:pPr algn="ctr"/>
            <a:endParaRPr lang="uk-UA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 Спадкове право в зарубіжних цивільно-правових системах ”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412776"/>
            <a:ext cx="8712968" cy="525658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скласти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особа,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яка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досягла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повноліття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емансипована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неповнолітня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особа,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досягла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Неемансиповані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досягли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скласти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1/2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майна, яке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вони могли б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розпорядитися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якби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повнолітніми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воєнних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на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змозі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дружини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шостого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включно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нарівні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повнолітніми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особами.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Французьке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допускає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власноручний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нотаріально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посвідчений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Власноручний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виписується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датується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підписується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рукою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(ст. 970). </a:t>
            </a:r>
          </a:p>
          <a:p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Нотаріально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посвідчений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вчиняється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нотаріусами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одним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нотаріусом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присутності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текст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записується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друкується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диктовку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обов’язково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перечитати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робиться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(ст.971).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Підписують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присутні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спадкодавець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нотаріус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нотаріуса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посвідчення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життєвих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кожного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особи: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командири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військових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капітани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суден,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судді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посадові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муніципалітетів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784976" cy="100811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нормами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Французького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(ст. 967)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заповітом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визнається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будь-який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документ,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очевидна воля особи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вчинити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заповідальне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412776"/>
            <a:ext cx="8784976" cy="525658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континентальної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Європи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одну </a:t>
            </a:r>
            <a:r>
              <a:rPr lang="ru-RU" sz="17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основну</a:t>
            </a:r>
            <a:r>
              <a:rPr lang="ru-RU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форму </a:t>
            </a:r>
            <a:r>
              <a:rPr lang="ru-RU" sz="17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яку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1837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вчинений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письмовій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підписаний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заповідачем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вказівкою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іншою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особою)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засвідчений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менш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аніж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свідками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присутності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написаний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власноручно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проханням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заповідача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іншою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особою,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надруковано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машинописним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способом,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оформлено у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криптограми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оформлено шляхом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Військовослужбовці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дійсній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службі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моряки в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дальнього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плавання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присутності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свідків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підписання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посвідчення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свідками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виняток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відступати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правила.</a:t>
            </a:r>
            <a:b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особи, яка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укладає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Принцип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свободи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виражений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судовій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таких понять, як «резерв»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обов’язкова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 На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дружина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(у тому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колишні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вони не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уклали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нового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пережили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непрацездатні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 тому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народжені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утриманці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особи, не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спадкодавцем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кровною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спорідненістю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просити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 про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них «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розумного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утримання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заповітом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84976" cy="108012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англійським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вчиняти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досягненням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повноліття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(18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Виняток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зроблено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моряків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плаванні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військовослужбовців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змозі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484784"/>
            <a:ext cx="8784976" cy="518457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вимагають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заповідач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компетентним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розумів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робить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недійсними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складені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недієздатними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душевнохворими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особами, 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насильства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погрози, обману,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помилки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Практично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США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перейняли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англійської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письмової</a:t>
            </a:r>
            <a:r>
              <a:rPr lang="ru-RU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посвідченням</a:t>
            </a:r>
            <a:r>
              <a:rPr lang="ru-RU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свідками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Цивільним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кодексом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Луїзіани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французькому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зразку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відмінності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спостерігаються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принципового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характеру. Вони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посвідчення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трьома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свідками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власноручних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заповітів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свободи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безперечно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притаманний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праву США. Разом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допускається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своєрідне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яке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встановлюється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дружини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пережили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Заповідач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позбавити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(дружину)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правило,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дружиною (та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чоловіком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право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одержати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1/3 майна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заповідача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Дружина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спадкувати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законом,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ставлять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менш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вигідне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становище. Вони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 на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розумного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утримання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обмежується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строком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84976" cy="115212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США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 на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досягненням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повноліття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(18—21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набуттям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повної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цивільної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встановили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ранній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Джорджія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188640"/>
            <a:ext cx="8640960" cy="864096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 у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системах.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556792"/>
            <a:ext cx="8496944" cy="504056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 у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названих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визнаний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недійсним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названі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ньому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відмовляються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§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встановлює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переходить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померлого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таких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§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них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належать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найближчі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коло таких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порядок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закликання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неоднаковий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352928" cy="93610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Німецьке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встановлює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кровних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утворена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спільним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пращуром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розподіляються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таким чином: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84784"/>
            <a:ext cx="7992888" cy="64807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внуки, правнуки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чоловічої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жіночої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276872"/>
            <a:ext cx="7992888" cy="79208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батьки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батьки,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сестри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племінники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онуки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внучаті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племінники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т.д.);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212976"/>
            <a:ext cx="7992888" cy="86409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бабуся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батьківській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материнській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лініях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прямої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споріднення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дядьки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тітки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4221088"/>
            <a:ext cx="7992888" cy="93610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прадіди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прабабусі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батьківській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материнській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лініях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фактично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прямої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споріднення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двоюрідні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бабусі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5301208"/>
            <a:ext cx="7992888" cy="136815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п’ята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прапрадіди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прапрабабусі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т.д.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обмежується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закликатися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будь-які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 тому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віддалених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ступенів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переходить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cxnSp>
        <p:nvCxnSpPr>
          <p:cNvPr id="10" name="Прямая соединительная линия 9"/>
          <p:cNvCxnSpPr>
            <a:stCxn id="2" idx="1"/>
          </p:cNvCxnSpPr>
          <p:nvPr/>
        </p:nvCxnSpPr>
        <p:spPr>
          <a:xfrm>
            <a:off x="395536" y="728700"/>
            <a:ext cx="0" cy="54366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95536" y="6165304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95536" y="3645024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95536" y="46531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95536" y="2708920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95536" y="1844824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640871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родичами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третьої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дружина,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пережили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третьої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все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успадковує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дружина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Той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пережив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закликається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1/4, 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другою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третьою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1/2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майна.</a:t>
            </a:r>
          </a:p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закликання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представників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ділиться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батьками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переходить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правом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—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парантелах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аналогічні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відсторонюють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ділиться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батьківською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материнською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(правило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тріщини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»);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поділяється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успадковують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порядку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позбавлені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спадкувати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вчинення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ними замаху на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навмисного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спричинення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заподіяння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здоров’ю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примушенні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158417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спадкоємців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закликання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системою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розрядів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ordres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uk-U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об’єднує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кровних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передбачуваної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близькості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ФЦК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п’ять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розрядів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законом: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276872"/>
            <a:ext cx="8136904" cy="86409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перший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онуки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правнуки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т.д.,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правом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356992"/>
            <a:ext cx="8136904" cy="86409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батьки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сестри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12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правом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4437112"/>
            <a:ext cx="8136904" cy="86409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бабуся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дальніх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ступенів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спорідненості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5517232"/>
            <a:ext cx="8136904" cy="86409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четвертий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сестер)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бокової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шостого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споріднення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двоюрідні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сестри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дядьки,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тітки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т.д.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троюрідних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сестер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cxnSp>
        <p:nvCxnSpPr>
          <p:cNvPr id="8" name="Прямая соединительная линия 7"/>
          <p:cNvCxnSpPr>
            <a:stCxn id="2" idx="1"/>
          </p:cNvCxnSpPr>
          <p:nvPr/>
        </p:nvCxnSpPr>
        <p:spPr>
          <a:xfrm>
            <a:off x="251520" y="980728"/>
            <a:ext cx="0" cy="5040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51520" y="6021288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51520" y="4941168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51520" y="3861048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51520" y="2708920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84976" cy="640871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ФЦК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розрізняє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п’ять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родства: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висхідну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батькові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висхідну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бокову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батька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бокову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близькі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усувають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далеких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віддалені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правом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Так,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онуки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одержують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правом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яка належала б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батькові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синові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якби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помер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самого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Успадковують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такому порядку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сестер.</a:t>
            </a:r>
          </a:p>
          <a:p>
            <a:pPr>
              <a:buFont typeface="Wingdings" pitchFamily="2" charset="2"/>
              <a:buChar char="v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другого,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третього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четвертого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материнській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батьківській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лініях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закликаються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другому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бокових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висхідні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другого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третього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об’єднуються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один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однакового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споріднення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успадковують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частках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ділиться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батьківською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материнською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лініями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(правило «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тріщини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»),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усередині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одержують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закликаються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батьки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сестри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одержує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1/4 майна,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сестри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частках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теж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правило «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тріщини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»).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висхідні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(батьки,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бабуся,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прадід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прабабуся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бокові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батьківській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материнській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правилом «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тріщини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>
              <a:buFont typeface="Wingdings" pitchFamily="2" charset="2"/>
              <a:buChar char="v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пережив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дружина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не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віднесений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успадковує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перед родичами четвертого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усуваючи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забезпечуються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наданням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йому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узуфрукту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довічної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ренти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115212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той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пережив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спадкоємцем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батьки, 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сестри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628800"/>
            <a:ext cx="8640960" cy="504056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нікого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названих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сестер), то все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тому,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залишився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чоловіка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дружини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пережили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то до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закликаються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такому порядку: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внуки, правнуки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т.д.);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батьки;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повнорідні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сестри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неповнорідні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сестри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бабусі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батька;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повнорідні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дядьки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тітки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неповнорідні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дядьки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тітки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144016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Спадкоємцями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 у США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той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пережив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дружина,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спадкують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правом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кровні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небіжчика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батьки,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сестри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неоднаково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чергах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розрядах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44824"/>
            <a:ext cx="8784976" cy="482453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Переважна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дотримуються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законом: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одержує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1/3 майна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володіння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дружини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пережив,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1/2 майна,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батьки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сестри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той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пережив,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одержує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1/2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майна, яке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залишилося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все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переходить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володіння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дружини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 typeface="Wingdings" pitchFamily="2" charset="2"/>
              <a:buChar char="v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спадкодавець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неодруженим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(в т.ч.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розлученим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вдівцем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то все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переходить до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низхідні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онуки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правнуки), батьки,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висхідні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бокової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висхідні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бокової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одержують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засадах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довірчої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виступають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бенефіціаріями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Порядок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закликання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часток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по-різному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законами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кола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відійти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званих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крайніх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дружини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352928" cy="626469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algn="just"/>
            <a:endParaRPr lang="ru-RU" sz="2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спадкового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континентальної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англо-американської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систем).</a:t>
            </a:r>
          </a:p>
          <a:p>
            <a:pPr marL="457200" indent="-457200" algn="just">
              <a:buAutoNum type="arabicPeriod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заповітом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AutoNum type="arabicPeriod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 у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системах.</a:t>
            </a:r>
          </a:p>
          <a:p>
            <a:pPr marL="457200" indent="-457200" algn="just">
              <a:buAutoNum type="arabicPeriod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AutoNum type="arabicPeriod"/>
            </a:pP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Реалізація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у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континентальної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англо-американської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систем.</a:t>
            </a:r>
          </a:p>
          <a:p>
            <a:pPr marL="457200" indent="-457200" algn="ctr"/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>
              <a:buAutoNum type="arabicPeriod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>
              <a:buFont typeface="+mj-lt"/>
              <a:buAutoNum type="arabicPeriod"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188640"/>
            <a:ext cx="8568952" cy="936104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Реалізація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спадкових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у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континентальної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англо-американської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340768"/>
            <a:ext cx="8640960" cy="532859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Німеччини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(пар.1947 НЦК)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встановлює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переходять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спадкоємців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момент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будь-яких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Суд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видати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спадкоємцям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їхньою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заявою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свідоцтво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право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спадковому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9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універсальні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легатарії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автоматично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стають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власниками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моменту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акту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судових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так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звану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сезину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saisine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З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моменту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кредитори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пред’являти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них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9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США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специфічний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переходу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майна: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переходить до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представника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призначається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затверджується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судом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справ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виконавець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executor).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особистий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представник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вказаний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заповідачем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призначається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судом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кола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спадкоємців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адміністратор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administrator).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12776"/>
            <a:ext cx="8568952" cy="316835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системах </a:t>
            </a:r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спадкове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сукупністю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норм,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регулюють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переходом прав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померлого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становить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окремий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правовий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797152"/>
            <a:ext cx="8568952" cy="165618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одним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консервативних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стабільних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інститутів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менталітету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традицій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усталених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приватного права.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1080120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спадкового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континентальної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англо-американської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систем).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континентальної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законодавчому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У </a:t>
            </a:r>
            <a:r>
              <a:rPr lang="ru-RU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нормативно-правовим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актом,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регулює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правовідносини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НЦК; книга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п’ята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кредиту «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право»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присвячена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регулюються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нормами ФЦК: титулу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титулу другого «Про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прижиттєві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дарування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книги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третьої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В </a:t>
            </a:r>
            <a:r>
              <a:rPr lang="ru-RU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прецедентне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 та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про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(1837 р.), про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адміністрування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(1925 р.), про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залишили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(1952 р.), про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(1975 р.) та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США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вирішуються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прецедентним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правом. У тих штатах, 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діють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кодекси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регулюється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нормами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кодексів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типовий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закон про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небагатьох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штатах США,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природним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огляду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складно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уніфікувати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67544" y="260648"/>
            <a:ext cx="8136904" cy="792088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Спільними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412776"/>
            <a:ext cx="7848872" cy="86409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перехід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492896"/>
            <a:ext cx="7848872" cy="86409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Спадкодавець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особа,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померла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переходять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645024"/>
            <a:ext cx="7848872" cy="100811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Спадкоємець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особа,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переходять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(та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4941168"/>
            <a:ext cx="7848872" cy="165618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належали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момент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виключаються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права», а в США —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роду»; у континентальному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англо-американському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звільнене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боргів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>
            <a:stCxn id="2" idx="1"/>
          </p:cNvCxnSpPr>
          <p:nvPr/>
        </p:nvCxnSpPr>
        <p:spPr>
          <a:xfrm>
            <a:off x="467544" y="656692"/>
            <a:ext cx="0" cy="62013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67544" y="5805264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67544" y="2996952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67544" y="429309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67544" y="1844824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8"/>
            <a:ext cx="8064896" cy="100811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смерть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Німеччина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84784"/>
            <a:ext cx="8064896" cy="108012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момент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дата судового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780928"/>
            <a:ext cx="8064896" cy="108012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спадщини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місцезнаходження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4077072"/>
            <a:ext cx="8064896" cy="122413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правонаступництво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спадкоємцем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універсальне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якого-небудь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одного права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приватне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сингулярне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5517232"/>
            <a:ext cx="8064896" cy="108012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Заповідальний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відказ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покладення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сплачувати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95536" y="0"/>
            <a:ext cx="0" cy="63093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95536" y="764704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95536" y="2060848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95536" y="3284984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95536" y="4509120"/>
            <a:ext cx="360040" cy="83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95536" y="6309320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273630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встановлює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ru-RU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2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заповітом</a:t>
            </a:r>
            <a:r>
              <a:rPr lang="ru-RU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законом. </a:t>
            </a:r>
          </a:p>
          <a:p>
            <a:pPr algn="ctr"/>
            <a:endParaRPr lang="ru-RU" sz="22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забезпечується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волі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родини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волі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власнику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власний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розсуд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юридичну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долю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293096"/>
            <a:ext cx="3744416" cy="20882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заповітом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відіграє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провідну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роль,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розсуд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розпорядитися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випадок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4048" y="4293096"/>
            <a:ext cx="3816424" cy="20882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законом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субсидіарне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дійсного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коли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cxnSp>
        <p:nvCxnSpPr>
          <p:cNvPr id="6" name="Прямая со стрелкой 5"/>
          <p:cNvCxnSpPr>
            <a:stCxn id="2" idx="2"/>
            <a:endCxn id="3" idx="0"/>
          </p:cNvCxnSpPr>
          <p:nvPr/>
        </p:nvCxnSpPr>
        <p:spPr>
          <a:xfrm flipH="1">
            <a:off x="2195736" y="2924944"/>
            <a:ext cx="2376264" cy="13681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2" idx="2"/>
            <a:endCxn id="4" idx="0"/>
          </p:cNvCxnSpPr>
          <p:nvPr/>
        </p:nvCxnSpPr>
        <p:spPr>
          <a:xfrm>
            <a:off x="4572000" y="2924944"/>
            <a:ext cx="2340260" cy="13681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188640"/>
            <a:ext cx="8712968" cy="792088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заповітом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268760"/>
            <a:ext cx="8784976" cy="54006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односторонньою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угодою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повинен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відповідати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певним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дійсність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судова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допускають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письмова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власноручна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письмова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публічна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таємна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закрита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усна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(у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присутності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свідків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За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загальним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правилом,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укладатися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повнолітніми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дієздатними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особами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винятки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результатом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вільного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волевиявлення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інакше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визнаний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недійсним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будь-яка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угода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пороками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повинен бути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чітким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зрозумілим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не повинен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суперечити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закону;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спадкоємців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розподіл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ними майна,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майнового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немайнового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характеру та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Заповідач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першу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фіксує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майнового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характеру,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містити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характером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позашлюбної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опікуна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виконавця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latin typeface="Times New Roman" pitchFamily="18" charset="0"/>
                <a:cs typeface="Times New Roman" pitchFamily="18" charset="0"/>
              </a:rPr>
            </a:b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24936" cy="151216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нормами НЦК.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укласти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досягла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Недійсним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укладений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особою, яка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душевної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хвороби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змозі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зрозуміти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оцінити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розпоряджень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ньому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містяться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916832"/>
            <a:ext cx="8568952" cy="79208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укладений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спадкодавцем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ФРН (пар.2232, 2247 НЦК)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996952"/>
            <a:ext cx="8352928" cy="20882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власноручний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викладення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зроблене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ним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власноручно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зазначенням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підписане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ним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форма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офіційного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посвідчення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підтвердження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показаннями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публічного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акту: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нотаріусом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заяви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спадкодавець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змозі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прочитати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складеного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нотаріусом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укладений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заяви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заповідача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останній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спроможний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висловити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свою волю, то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укладений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письмовій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16 до 18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заяви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передачі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нотаріусу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5301208"/>
            <a:ext cx="8352928" cy="136815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спрощений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письмового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документа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спадкодавця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знаходиться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місцевості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надзвичайних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перервано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німецькому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дальньому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плаванні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Спрощена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небезпека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заповідач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помре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моменту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нотаріального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посвідчити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бургомістр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знаходження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заповідача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моменту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спрощеній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спадкодавець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залишається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живим, то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втрачає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силу.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cxnSp>
        <p:nvCxnSpPr>
          <p:cNvPr id="9" name="Прямая соединительная линия 8"/>
          <p:cNvCxnSpPr>
            <a:stCxn id="3" idx="1"/>
          </p:cNvCxnSpPr>
          <p:nvPr/>
        </p:nvCxnSpPr>
        <p:spPr>
          <a:xfrm>
            <a:off x="323528" y="2312876"/>
            <a:ext cx="0" cy="3636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23528" y="5949280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23528" y="3861048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234</TotalTime>
  <Words>3418</Words>
  <Application>Microsoft Office PowerPoint</Application>
  <PresentationFormat>Экран (4:3)</PresentationFormat>
  <Paragraphs>135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Calibri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Люся</dc:creator>
  <cp:lastModifiedBy>George</cp:lastModifiedBy>
  <cp:revision>24</cp:revision>
  <dcterms:created xsi:type="dcterms:W3CDTF">2014-12-03T20:03:46Z</dcterms:created>
  <dcterms:modified xsi:type="dcterms:W3CDTF">2020-11-29T21:34:42Z</dcterms:modified>
</cp:coreProperties>
</file>