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0" r:id="rId14"/>
    <p:sldId id="271" r:id="rId15"/>
    <p:sldId id="272" r:id="rId16"/>
    <p:sldId id="275" r:id="rId17"/>
    <p:sldId id="276" r:id="rId18"/>
    <p:sldId id="277" r:id="rId19"/>
    <p:sldId id="274" r:id="rId20"/>
    <p:sldId id="278" r:id="rId21"/>
    <p:sldId id="279" r:id="rId22"/>
    <p:sldId id="280" r:id="rId23"/>
    <p:sldId id="281" r:id="rId24"/>
    <p:sldId id="282" r:id="rId25"/>
    <p:sldId id="283" r:id="rId26"/>
    <p:sldId id="284" r:id="rId27"/>
    <p:sldId id="285" r:id="rId28"/>
    <p:sldId id="288" r:id="rId29"/>
    <p:sldId id="287" r:id="rId30"/>
    <p:sldId id="289" r:id="rId31"/>
    <p:sldId id="290" r:id="rId32"/>
    <p:sldId id="291" r:id="rId33"/>
    <p:sldId id="292" r:id="rId34"/>
    <p:sldId id="293" r:id="rId35"/>
    <p:sldId id="294" r:id="rId36"/>
    <p:sldId id="295" r:id="rId37"/>
    <p:sldId id="296" r:id="rId38"/>
    <p:sldId id="298" r:id="rId39"/>
    <p:sldId id="261" r:id="rId40"/>
    <p:sldId id="286" r:id="rId41"/>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0" d="100"/>
          <a:sy n="80" d="100"/>
        </p:scale>
        <p:origin x="14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BF1BE-3D68-4300-B0AB-F744B6A0808B}" type="doc">
      <dgm:prSet loTypeId="urn:microsoft.com/office/officeart/2008/layout/VerticalCurvedList" loCatId="list" qsTypeId="urn:microsoft.com/office/officeart/2005/8/quickstyle/3d1" qsCatId="3D" csTypeId="urn:microsoft.com/office/officeart/2005/8/colors/accent5_2" csCatId="accent5" phldr="1"/>
      <dgm:spPr/>
      <dgm:t>
        <a:bodyPr/>
        <a:lstStyle/>
        <a:p>
          <a:endParaRPr lang="ru-RU"/>
        </a:p>
      </dgm:t>
    </dgm:pt>
    <dgm:pt modelId="{BF5B4F36-643D-4CE7-B439-521D6BE5B43F}">
      <dgm:prSet phldrT="[Текст]" custT="1"/>
      <dgm:spPr/>
      <dgm:t>
        <a:bodyPr/>
        <a:lstStyle/>
        <a:p>
          <a:r>
            <a:rPr lang="ru-RU" sz="1800"/>
            <a:t>аналiзує i прогнозує попит та пропозицiю на робочу силу</a:t>
          </a:r>
          <a:endParaRPr lang="ru-RU" sz="1800" dirty="0"/>
        </a:p>
      </dgm:t>
    </dgm:pt>
    <dgm:pt modelId="{10DB0F69-5710-44BA-A12A-CFADCB52372E}" type="parTrans" cxnId="{5FABB3AA-664B-4635-8ACA-4A20DE71E2BF}">
      <dgm:prSet/>
      <dgm:spPr/>
      <dgm:t>
        <a:bodyPr/>
        <a:lstStyle/>
        <a:p>
          <a:endParaRPr lang="ru-RU" sz="1400"/>
        </a:p>
      </dgm:t>
    </dgm:pt>
    <dgm:pt modelId="{E30F7280-5DA5-4B88-97EE-25F3E0103145}" type="sibTrans" cxnId="{5FABB3AA-664B-4635-8ACA-4A20DE71E2BF}">
      <dgm:prSet/>
      <dgm:spPr/>
      <dgm:t>
        <a:bodyPr/>
        <a:lstStyle/>
        <a:p>
          <a:endParaRPr lang="ru-RU" sz="1400"/>
        </a:p>
      </dgm:t>
    </dgm:pt>
    <dgm:pt modelId="{9FCDB78F-4A4F-4C66-99BC-99FEDA25BDE7}">
      <dgm:prSet phldrT="[Текст]" custT="1"/>
      <dgm:spPr/>
      <dgm:t>
        <a:bodyPr/>
        <a:lstStyle/>
        <a:p>
          <a:r>
            <a:rPr lang="ru-RU" sz="1800" dirty="0" err="1"/>
            <a:t>iнформує</a:t>
          </a:r>
          <a:r>
            <a:rPr lang="ru-RU" sz="1800" dirty="0"/>
            <a:t> </a:t>
          </a:r>
          <a:r>
            <a:rPr lang="ru-RU" sz="1800" dirty="0" err="1"/>
            <a:t>населення</a:t>
          </a:r>
          <a:r>
            <a:rPr lang="ru-RU" sz="1800" dirty="0"/>
            <a:t> й </a:t>
          </a:r>
          <a:r>
            <a:rPr lang="ru-RU" sz="1800" dirty="0" err="1"/>
            <a:t>державнi</a:t>
          </a:r>
          <a:r>
            <a:rPr lang="ru-RU" sz="1800" dirty="0"/>
            <a:t> </a:t>
          </a:r>
          <a:r>
            <a:rPr lang="ru-RU" sz="1800" dirty="0" err="1"/>
            <a:t>органи</a:t>
          </a:r>
          <a:r>
            <a:rPr lang="ru-RU" sz="1800" dirty="0"/>
            <a:t> </a:t>
          </a:r>
          <a:r>
            <a:rPr lang="ru-RU" sz="1800" dirty="0" err="1"/>
            <a:t>управлiння</a:t>
          </a:r>
          <a:r>
            <a:rPr lang="ru-RU" sz="1800" dirty="0"/>
            <a:t> про стан ринку </a:t>
          </a:r>
          <a:r>
            <a:rPr lang="ru-RU" sz="1800" dirty="0" err="1"/>
            <a:t>працi</a:t>
          </a:r>
          <a:endParaRPr lang="ru-RU" sz="1800" dirty="0"/>
        </a:p>
      </dgm:t>
    </dgm:pt>
    <dgm:pt modelId="{01A1C7B0-C8B8-462F-A60C-F25DE2EEF9C4}" type="parTrans" cxnId="{C514B8F4-1C41-446E-A011-6377A06D7C1A}">
      <dgm:prSet/>
      <dgm:spPr/>
      <dgm:t>
        <a:bodyPr/>
        <a:lstStyle/>
        <a:p>
          <a:endParaRPr lang="ru-RU" sz="1400"/>
        </a:p>
      </dgm:t>
    </dgm:pt>
    <dgm:pt modelId="{D7CC9D8A-8306-4D6C-A4D3-51DD23629E3D}" type="sibTrans" cxnId="{C514B8F4-1C41-446E-A011-6377A06D7C1A}">
      <dgm:prSet/>
      <dgm:spPr/>
      <dgm:t>
        <a:bodyPr/>
        <a:lstStyle/>
        <a:p>
          <a:endParaRPr lang="ru-RU" sz="1400"/>
        </a:p>
      </dgm:t>
    </dgm:pt>
    <dgm:pt modelId="{7F66D57C-AE55-49B0-8E36-4651C6046350}">
      <dgm:prSet phldrT="[Текст]" custT="1"/>
      <dgm:spPr/>
      <dgm:t>
        <a:bodyPr/>
        <a:lstStyle/>
        <a:p>
          <a:r>
            <a:rPr lang="ru-RU" sz="1800" dirty="0" err="1"/>
            <a:t>консультує</a:t>
          </a:r>
          <a:r>
            <a:rPr lang="ru-RU" sz="1800" dirty="0"/>
            <a:t> </a:t>
          </a:r>
          <a:r>
            <a:rPr lang="ru-RU" sz="1800" dirty="0" err="1"/>
            <a:t>громадян</a:t>
          </a:r>
          <a:r>
            <a:rPr lang="ru-RU" sz="1800" dirty="0"/>
            <a:t>, </a:t>
          </a:r>
          <a:r>
            <a:rPr lang="ru-RU" sz="1800" dirty="0" err="1"/>
            <a:t>власник</a:t>
          </a:r>
          <a:r>
            <a:rPr lang="en-US" sz="1800" dirty="0" err="1"/>
            <a:t>i</a:t>
          </a:r>
          <a:r>
            <a:rPr lang="ru-RU" sz="1800" dirty="0"/>
            <a:t>в п</a:t>
          </a:r>
          <a:r>
            <a:rPr lang="en-US" sz="1800" dirty="0" err="1"/>
            <a:t>i</a:t>
          </a:r>
          <a:r>
            <a:rPr lang="ru-RU" sz="1800" dirty="0" err="1"/>
            <a:t>дприємств</a:t>
          </a:r>
          <a:r>
            <a:rPr lang="ru-RU" sz="1800" dirty="0"/>
            <a:t>, </a:t>
          </a:r>
          <a:r>
            <a:rPr lang="ru-RU" sz="1800" dirty="0" err="1"/>
            <a:t>установ</a:t>
          </a:r>
          <a:r>
            <a:rPr lang="ru-RU" sz="1800" dirty="0"/>
            <a:t> </a:t>
          </a:r>
          <a:r>
            <a:rPr lang="en-US" sz="1800" dirty="0" err="1"/>
            <a:t>i</a:t>
          </a:r>
          <a:r>
            <a:rPr lang="en-US" sz="1800" dirty="0"/>
            <a:t> </a:t>
          </a:r>
          <a:r>
            <a:rPr lang="ru-RU" sz="1800" dirty="0"/>
            <a:t>орган</a:t>
          </a:r>
          <a:r>
            <a:rPr lang="en-US" sz="1800" dirty="0" err="1"/>
            <a:t>i</a:t>
          </a:r>
          <a:r>
            <a:rPr lang="ru-RU" sz="1800" dirty="0" err="1"/>
            <a:t>зац</a:t>
          </a:r>
          <a:r>
            <a:rPr lang="en-US" sz="1800" dirty="0" err="1"/>
            <a:t>i</a:t>
          </a:r>
          <a:r>
            <a:rPr lang="ru-RU" sz="1800" dirty="0"/>
            <a:t>й </a:t>
          </a:r>
          <a:r>
            <a:rPr lang="ru-RU" sz="1800" dirty="0" err="1"/>
            <a:t>або</a:t>
          </a:r>
          <a:r>
            <a:rPr lang="ru-RU" sz="1800" dirty="0"/>
            <a:t> </a:t>
          </a:r>
          <a:r>
            <a:rPr lang="ru-RU" sz="1800" dirty="0" err="1"/>
            <a:t>уповноважен</a:t>
          </a:r>
          <a:r>
            <a:rPr lang="en-US" sz="1800" dirty="0" err="1"/>
            <a:t>i</a:t>
          </a:r>
          <a:r>
            <a:rPr lang="en-US" sz="1800" dirty="0"/>
            <a:t> </a:t>
          </a:r>
          <a:r>
            <a:rPr lang="ru-RU" sz="1800" dirty="0"/>
            <a:t>ними </a:t>
          </a:r>
          <a:r>
            <a:rPr lang="ru-RU" sz="1800" dirty="0" err="1"/>
            <a:t>органи</a:t>
          </a:r>
          <a:r>
            <a:rPr lang="ru-RU" sz="1800" dirty="0"/>
            <a:t>, як</a:t>
          </a:r>
          <a:r>
            <a:rPr lang="en-US" sz="1800" dirty="0" err="1"/>
            <a:t>i</a:t>
          </a:r>
          <a:r>
            <a:rPr lang="en-US" sz="1800" dirty="0"/>
            <a:t> </a:t>
          </a:r>
          <a:r>
            <a:rPr lang="ru-RU" sz="1800" dirty="0" err="1"/>
            <a:t>звертаються</a:t>
          </a:r>
          <a:r>
            <a:rPr lang="ru-RU" sz="1800" dirty="0"/>
            <a:t> до </a:t>
          </a:r>
          <a:r>
            <a:rPr lang="ru-RU" sz="1800" dirty="0" err="1"/>
            <a:t>служби</a:t>
          </a:r>
          <a:r>
            <a:rPr lang="ru-RU" sz="1800" dirty="0"/>
            <a:t> </a:t>
          </a:r>
          <a:r>
            <a:rPr lang="ru-RU" sz="1800" dirty="0" err="1"/>
            <a:t>зайнятост</a:t>
          </a:r>
          <a:r>
            <a:rPr lang="en-US" sz="1800" dirty="0" err="1"/>
            <a:t>i</a:t>
          </a:r>
          <a:r>
            <a:rPr lang="en-US" sz="1800" dirty="0"/>
            <a:t>, </a:t>
          </a:r>
          <a:r>
            <a:rPr lang="ru-RU" sz="1800" dirty="0"/>
            <a:t>про </a:t>
          </a:r>
          <a:r>
            <a:rPr lang="ru-RU" sz="1800" dirty="0" err="1"/>
            <a:t>можлив</a:t>
          </a:r>
          <a:r>
            <a:rPr lang="en-US" sz="1800" dirty="0" err="1"/>
            <a:t>i</a:t>
          </a:r>
          <a:r>
            <a:rPr lang="ru-RU" sz="1800" dirty="0" err="1"/>
            <a:t>сть</a:t>
          </a:r>
          <a:r>
            <a:rPr lang="ru-RU" sz="1800" dirty="0"/>
            <a:t> </a:t>
          </a:r>
          <a:r>
            <a:rPr lang="ru-RU" sz="1800" dirty="0" err="1"/>
            <a:t>одержання</a:t>
          </a:r>
          <a:r>
            <a:rPr lang="ru-RU" sz="1800" dirty="0"/>
            <a:t> </a:t>
          </a:r>
          <a:r>
            <a:rPr lang="ru-RU" sz="1800" dirty="0" err="1"/>
            <a:t>роботи</a:t>
          </a:r>
          <a:r>
            <a:rPr lang="ru-RU" sz="1800" dirty="0"/>
            <a:t> </a:t>
          </a:r>
          <a:r>
            <a:rPr lang="en-US" sz="1800" dirty="0" err="1"/>
            <a:t>i</a:t>
          </a:r>
          <a:r>
            <a:rPr lang="en-US" sz="1800" dirty="0"/>
            <a:t> </a:t>
          </a:r>
          <a:r>
            <a:rPr lang="ru-RU" sz="1800" dirty="0" err="1"/>
            <a:t>забезпечення</a:t>
          </a:r>
          <a:r>
            <a:rPr lang="ru-RU" sz="1800" dirty="0"/>
            <a:t> </a:t>
          </a:r>
          <a:r>
            <a:rPr lang="ru-RU" sz="1800" dirty="0" err="1"/>
            <a:t>робочою</a:t>
          </a:r>
          <a:r>
            <a:rPr lang="ru-RU" sz="1800" dirty="0"/>
            <a:t> силою, </a:t>
          </a:r>
          <a:r>
            <a:rPr lang="ru-RU" sz="1800" dirty="0" err="1"/>
            <a:t>вимоги</a:t>
          </a:r>
          <a:r>
            <a:rPr lang="ru-RU" sz="1800" dirty="0"/>
            <a:t>, </a:t>
          </a:r>
          <a:r>
            <a:rPr lang="ru-RU" sz="1800" dirty="0" err="1"/>
            <a:t>що</a:t>
          </a:r>
          <a:r>
            <a:rPr lang="ru-RU" sz="1800" dirty="0"/>
            <a:t> </a:t>
          </a:r>
          <a:r>
            <a:rPr lang="ru-RU" sz="1800" dirty="0" err="1"/>
            <a:t>ставляться</a:t>
          </a:r>
          <a:r>
            <a:rPr lang="ru-RU" sz="1800" dirty="0"/>
            <a:t> до </a:t>
          </a:r>
          <a:r>
            <a:rPr lang="ru-RU" sz="1800" dirty="0" err="1"/>
            <a:t>профес</a:t>
          </a:r>
          <a:r>
            <a:rPr lang="en-US" sz="1800" dirty="0" err="1"/>
            <a:t>i</a:t>
          </a:r>
          <a:r>
            <a:rPr lang="ru-RU" sz="1800" dirty="0"/>
            <a:t>ї, та з </a:t>
          </a:r>
          <a:r>
            <a:rPr lang="en-US" sz="1800" dirty="0" err="1"/>
            <a:t>i</a:t>
          </a:r>
          <a:r>
            <a:rPr lang="ru-RU" sz="1800" dirty="0" err="1"/>
            <a:t>нших</a:t>
          </a:r>
          <a:r>
            <a:rPr lang="ru-RU" sz="1800" dirty="0"/>
            <a:t> </a:t>
          </a:r>
          <a:r>
            <a:rPr lang="ru-RU" sz="1800" dirty="0" err="1"/>
            <a:t>питань</a:t>
          </a:r>
          <a:r>
            <a:rPr lang="ru-RU" sz="1800" dirty="0"/>
            <a:t>, </a:t>
          </a:r>
          <a:r>
            <a:rPr lang="ru-RU" sz="1800" dirty="0" err="1"/>
            <a:t>що</a:t>
          </a:r>
          <a:r>
            <a:rPr lang="ru-RU" sz="1800" dirty="0"/>
            <a:t> є </a:t>
          </a:r>
          <a:r>
            <a:rPr lang="ru-RU" sz="1800" dirty="0" err="1"/>
            <a:t>корисними</a:t>
          </a:r>
          <a:r>
            <a:rPr lang="ru-RU" sz="1800" dirty="0"/>
            <a:t> для </a:t>
          </a:r>
          <a:r>
            <a:rPr lang="ru-RU" sz="1800" dirty="0" err="1"/>
            <a:t>сприяння</a:t>
          </a:r>
          <a:r>
            <a:rPr lang="ru-RU" sz="1800" dirty="0"/>
            <a:t> </a:t>
          </a:r>
          <a:r>
            <a:rPr lang="ru-RU" sz="1800" dirty="0" err="1"/>
            <a:t>зайнятост</a:t>
          </a:r>
          <a:r>
            <a:rPr lang="en-US" sz="1800" dirty="0" err="1"/>
            <a:t>i</a:t>
          </a:r>
          <a:r>
            <a:rPr lang="en-US" sz="1800" dirty="0"/>
            <a:t> </a:t>
          </a:r>
          <a:r>
            <a:rPr lang="ru-RU" sz="1800" dirty="0" err="1"/>
            <a:t>населення</a:t>
          </a:r>
          <a:endParaRPr lang="ru-RU" sz="1800" dirty="0"/>
        </a:p>
      </dgm:t>
    </dgm:pt>
    <dgm:pt modelId="{36A08E66-5185-475E-8219-CF3C373E3F45}" type="parTrans" cxnId="{1849F5CF-0F54-46FB-92A6-78CE29B8CD44}">
      <dgm:prSet/>
      <dgm:spPr/>
      <dgm:t>
        <a:bodyPr/>
        <a:lstStyle/>
        <a:p>
          <a:endParaRPr lang="ru-RU" sz="1400"/>
        </a:p>
      </dgm:t>
    </dgm:pt>
    <dgm:pt modelId="{7CF67520-8C76-4B9E-BA6C-CA2FD238B743}" type="sibTrans" cxnId="{1849F5CF-0F54-46FB-92A6-78CE29B8CD44}">
      <dgm:prSet/>
      <dgm:spPr/>
      <dgm:t>
        <a:bodyPr/>
        <a:lstStyle/>
        <a:p>
          <a:endParaRPr lang="ru-RU" sz="1400"/>
        </a:p>
      </dgm:t>
    </dgm:pt>
    <dgm:pt modelId="{145764F3-FAD4-4D2C-853C-6CB6837E3048}">
      <dgm:prSet phldrT="[Текст]" custT="1"/>
      <dgm:spPr/>
      <dgm:t>
        <a:bodyPr/>
        <a:lstStyle/>
        <a:p>
          <a:r>
            <a:rPr lang="ru-RU" sz="1600" dirty="0" err="1"/>
            <a:t>здiйснює</a:t>
          </a:r>
          <a:r>
            <a:rPr lang="ru-RU" sz="1600" dirty="0"/>
            <a:t> у порядку, </a:t>
          </a:r>
          <a:r>
            <a:rPr lang="ru-RU" sz="1600" dirty="0" err="1"/>
            <a:t>встановленому</a:t>
          </a:r>
          <a:r>
            <a:rPr lang="ru-RU" sz="1600" dirty="0"/>
            <a:t> </a:t>
          </a:r>
          <a:r>
            <a:rPr lang="ru-RU" sz="1600" dirty="0" err="1"/>
            <a:t>законодавством</a:t>
          </a:r>
          <a:r>
            <a:rPr lang="ru-RU" sz="1600" dirty="0"/>
            <a:t>, </a:t>
          </a:r>
          <a:r>
            <a:rPr lang="ru-RU" sz="1600" dirty="0" err="1"/>
            <a:t>збiр</a:t>
          </a:r>
          <a:r>
            <a:rPr lang="ru-RU" sz="1600" dirty="0"/>
            <a:t> та </a:t>
          </a:r>
          <a:r>
            <a:rPr lang="ru-RU" sz="1600" dirty="0" err="1"/>
            <a:t>опрацювання</a:t>
          </a:r>
          <a:r>
            <a:rPr lang="ru-RU" sz="1600" dirty="0"/>
            <a:t> </a:t>
          </a:r>
          <a:r>
            <a:rPr lang="ru-RU" sz="1600" dirty="0" err="1"/>
            <a:t>адмiнiстративних</a:t>
          </a:r>
          <a:r>
            <a:rPr lang="ru-RU" sz="1600" dirty="0"/>
            <a:t> </a:t>
          </a:r>
          <a:r>
            <a:rPr lang="ru-RU" sz="1600" dirty="0" err="1"/>
            <a:t>даних</a:t>
          </a:r>
          <a:r>
            <a:rPr lang="ru-RU" sz="1600" dirty="0"/>
            <a:t>, </a:t>
          </a:r>
          <a:r>
            <a:rPr lang="ru-RU" sz="1600" dirty="0" err="1"/>
            <a:t>якi</a:t>
          </a:r>
          <a:r>
            <a:rPr lang="ru-RU" sz="1600" dirty="0"/>
            <a:t> </a:t>
          </a:r>
          <a:r>
            <a:rPr lang="ru-RU" sz="1600" dirty="0" err="1"/>
            <a:t>вiдображають</a:t>
          </a:r>
          <a:r>
            <a:rPr lang="ru-RU" sz="1600" dirty="0"/>
            <a:t> стан ринку </a:t>
          </a:r>
          <a:r>
            <a:rPr lang="ru-RU" sz="1600" dirty="0" err="1"/>
            <a:t>працi</a:t>
          </a:r>
          <a:r>
            <a:rPr lang="ru-RU" sz="1600" dirty="0"/>
            <a:t> та становище у </a:t>
          </a:r>
          <a:r>
            <a:rPr lang="ru-RU" sz="1600" dirty="0" err="1"/>
            <a:t>сферi</a:t>
          </a:r>
          <a:r>
            <a:rPr lang="ru-RU" sz="1600" dirty="0"/>
            <a:t> </a:t>
          </a:r>
          <a:r>
            <a:rPr lang="ru-RU" sz="1600" dirty="0" err="1"/>
            <a:t>зайнятостi</a:t>
          </a:r>
          <a:r>
            <a:rPr lang="ru-RU" sz="1600" dirty="0"/>
            <a:t> </a:t>
          </a:r>
          <a:r>
            <a:rPr lang="ru-RU" sz="1600" dirty="0" err="1"/>
            <a:t>населення</a:t>
          </a:r>
          <a:endParaRPr lang="ru-RU" sz="1600" dirty="0"/>
        </a:p>
      </dgm:t>
    </dgm:pt>
    <dgm:pt modelId="{3A243320-305B-4CB1-9BB5-B4E729FC446A}" type="parTrans" cxnId="{5DD9068E-A4C4-4153-AD93-10EE73317475}">
      <dgm:prSet/>
      <dgm:spPr/>
      <dgm:t>
        <a:bodyPr/>
        <a:lstStyle/>
        <a:p>
          <a:endParaRPr lang="ru-RU" sz="1400"/>
        </a:p>
      </dgm:t>
    </dgm:pt>
    <dgm:pt modelId="{73014B1B-CEFA-4290-AA79-B5D9A034887E}" type="sibTrans" cxnId="{5DD9068E-A4C4-4153-AD93-10EE73317475}">
      <dgm:prSet/>
      <dgm:spPr/>
      <dgm:t>
        <a:bodyPr/>
        <a:lstStyle/>
        <a:p>
          <a:endParaRPr lang="ru-RU" sz="1400"/>
        </a:p>
      </dgm:t>
    </dgm:pt>
    <dgm:pt modelId="{42917E1F-9263-4969-8B3C-6990E9A79740}">
      <dgm:prSet custT="1"/>
      <dgm:spPr/>
      <dgm:t>
        <a:bodyPr/>
        <a:lstStyle/>
        <a:p>
          <a:r>
            <a:rPr lang="ru-RU" sz="1800" dirty="0"/>
            <a:t>веде обл</a:t>
          </a:r>
          <a:r>
            <a:rPr lang="en-US" sz="1800" dirty="0"/>
            <a:t>i</a:t>
          </a:r>
          <a:r>
            <a:rPr lang="ru-RU" sz="1800" dirty="0"/>
            <a:t>к в</a:t>
          </a:r>
          <a:r>
            <a:rPr lang="en-US" sz="1800" dirty="0"/>
            <a:t>i</a:t>
          </a:r>
          <a:r>
            <a:rPr lang="ru-RU" sz="1800" dirty="0"/>
            <a:t>льних робочих м</a:t>
          </a:r>
          <a:r>
            <a:rPr lang="en-US" sz="1800" dirty="0"/>
            <a:t>i</a:t>
          </a:r>
          <a:r>
            <a:rPr lang="ru-RU" sz="1800" dirty="0"/>
            <a:t>сць </a:t>
          </a:r>
          <a:r>
            <a:rPr lang="en-US" sz="1800" dirty="0"/>
            <a:t>i </a:t>
          </a:r>
          <a:r>
            <a:rPr lang="ru-RU" sz="1800" dirty="0"/>
            <a:t>громадян, як</a:t>
          </a:r>
          <a:r>
            <a:rPr lang="en-US" sz="1800" dirty="0"/>
            <a:t>i </a:t>
          </a:r>
          <a:r>
            <a:rPr lang="ru-RU" sz="1800" dirty="0"/>
            <a:t>звертаються з питань працевлаштування</a:t>
          </a:r>
        </a:p>
      </dgm:t>
    </dgm:pt>
    <dgm:pt modelId="{A561D9D6-F409-4442-831F-45F476076583}" type="parTrans" cxnId="{EE2553F7-2350-4E00-9572-F0B28F89CFBA}">
      <dgm:prSet/>
      <dgm:spPr/>
      <dgm:t>
        <a:bodyPr/>
        <a:lstStyle/>
        <a:p>
          <a:endParaRPr lang="ru-RU"/>
        </a:p>
      </dgm:t>
    </dgm:pt>
    <dgm:pt modelId="{1E8CCF80-B49E-4A7F-B30D-3BADA7757A75}" type="sibTrans" cxnId="{EE2553F7-2350-4E00-9572-F0B28F89CFBA}">
      <dgm:prSet/>
      <dgm:spPr/>
      <dgm:t>
        <a:bodyPr/>
        <a:lstStyle/>
        <a:p>
          <a:endParaRPr lang="ru-RU"/>
        </a:p>
      </dgm:t>
    </dgm:pt>
    <dgm:pt modelId="{3E6DBB62-0D87-4372-AD36-561873459A63}" type="pres">
      <dgm:prSet presAssocID="{623BF1BE-3D68-4300-B0AB-F744B6A0808B}" presName="Name0" presStyleCnt="0">
        <dgm:presLayoutVars>
          <dgm:chMax val="7"/>
          <dgm:chPref val="7"/>
          <dgm:dir/>
        </dgm:presLayoutVars>
      </dgm:prSet>
      <dgm:spPr/>
      <dgm:t>
        <a:bodyPr/>
        <a:lstStyle/>
        <a:p>
          <a:endParaRPr lang="uk-UA"/>
        </a:p>
      </dgm:t>
    </dgm:pt>
    <dgm:pt modelId="{AB5D1595-3C4B-4A7C-A280-30B6582A7D1B}" type="pres">
      <dgm:prSet presAssocID="{623BF1BE-3D68-4300-B0AB-F744B6A0808B}" presName="Name1" presStyleCnt="0"/>
      <dgm:spPr/>
    </dgm:pt>
    <dgm:pt modelId="{AD26AB64-9E95-49CE-8651-41D9A66C9AEC}" type="pres">
      <dgm:prSet presAssocID="{623BF1BE-3D68-4300-B0AB-F744B6A0808B}" presName="cycle" presStyleCnt="0"/>
      <dgm:spPr/>
    </dgm:pt>
    <dgm:pt modelId="{5DD7DCA8-F2BC-49F5-9C9E-60E24E217555}" type="pres">
      <dgm:prSet presAssocID="{623BF1BE-3D68-4300-B0AB-F744B6A0808B}" presName="srcNode" presStyleLbl="node1" presStyleIdx="0" presStyleCnt="5"/>
      <dgm:spPr/>
    </dgm:pt>
    <dgm:pt modelId="{A310F575-202F-48FB-BE02-44BEC7472085}" type="pres">
      <dgm:prSet presAssocID="{623BF1BE-3D68-4300-B0AB-F744B6A0808B}" presName="conn" presStyleLbl="parChTrans1D2" presStyleIdx="0" presStyleCnt="1"/>
      <dgm:spPr/>
      <dgm:t>
        <a:bodyPr/>
        <a:lstStyle/>
        <a:p>
          <a:endParaRPr lang="uk-UA"/>
        </a:p>
      </dgm:t>
    </dgm:pt>
    <dgm:pt modelId="{F8A0491F-C0DE-4FBE-AD0E-DE29ABDA4A48}" type="pres">
      <dgm:prSet presAssocID="{623BF1BE-3D68-4300-B0AB-F744B6A0808B}" presName="extraNode" presStyleLbl="node1" presStyleIdx="0" presStyleCnt="5"/>
      <dgm:spPr/>
    </dgm:pt>
    <dgm:pt modelId="{628EE995-C434-440F-8CE2-A73E77AB74F0}" type="pres">
      <dgm:prSet presAssocID="{623BF1BE-3D68-4300-B0AB-F744B6A0808B}" presName="dstNode" presStyleLbl="node1" presStyleIdx="0" presStyleCnt="5"/>
      <dgm:spPr/>
    </dgm:pt>
    <dgm:pt modelId="{470CE87B-1C0E-42F5-8D62-F104968E215C}" type="pres">
      <dgm:prSet presAssocID="{BF5B4F36-643D-4CE7-B439-521D6BE5B43F}" presName="text_1" presStyleLbl="node1" presStyleIdx="0" presStyleCnt="5" custScaleY="88196">
        <dgm:presLayoutVars>
          <dgm:bulletEnabled val="1"/>
        </dgm:presLayoutVars>
      </dgm:prSet>
      <dgm:spPr/>
      <dgm:t>
        <a:bodyPr/>
        <a:lstStyle/>
        <a:p>
          <a:endParaRPr lang="uk-UA"/>
        </a:p>
      </dgm:t>
    </dgm:pt>
    <dgm:pt modelId="{821A0887-C327-4EDF-B8C7-8AA235696780}" type="pres">
      <dgm:prSet presAssocID="{BF5B4F36-643D-4CE7-B439-521D6BE5B43F}" presName="accent_1" presStyleCnt="0"/>
      <dgm:spPr/>
    </dgm:pt>
    <dgm:pt modelId="{FB9F1283-D000-43AA-A13A-86E45E9FC878}" type="pres">
      <dgm:prSet presAssocID="{BF5B4F36-643D-4CE7-B439-521D6BE5B43F}" presName="accentRepeatNode" presStyleLbl="solidFgAcc1" presStyleIdx="0" presStyleCnt="5"/>
      <dgm:spPr/>
    </dgm:pt>
    <dgm:pt modelId="{9559D607-DA8F-4C37-A82D-6BC8525C28B8}" type="pres">
      <dgm:prSet presAssocID="{9FCDB78F-4A4F-4C66-99BC-99FEDA25BDE7}" presName="text_2" presStyleLbl="node1" presStyleIdx="1" presStyleCnt="5" custScaleY="70722" custLinFactNeighborY="-17678">
        <dgm:presLayoutVars>
          <dgm:bulletEnabled val="1"/>
        </dgm:presLayoutVars>
      </dgm:prSet>
      <dgm:spPr/>
      <dgm:t>
        <a:bodyPr/>
        <a:lstStyle/>
        <a:p>
          <a:endParaRPr lang="uk-UA"/>
        </a:p>
      </dgm:t>
    </dgm:pt>
    <dgm:pt modelId="{AFB14D43-A105-4AF6-A256-60518F37EC3E}" type="pres">
      <dgm:prSet presAssocID="{9FCDB78F-4A4F-4C66-99BC-99FEDA25BDE7}" presName="accent_2" presStyleCnt="0"/>
      <dgm:spPr/>
    </dgm:pt>
    <dgm:pt modelId="{15CB50A5-35FB-4125-B659-F2C561D809BE}" type="pres">
      <dgm:prSet presAssocID="{9FCDB78F-4A4F-4C66-99BC-99FEDA25BDE7}" presName="accentRepeatNode" presStyleLbl="solidFgAcc1" presStyleIdx="1" presStyleCnt="5" custLinFactNeighborX="-4473" custLinFactNeighborY="-16402"/>
      <dgm:spPr/>
    </dgm:pt>
    <dgm:pt modelId="{00DB7A45-4743-421F-BCA0-533548F400CD}" type="pres">
      <dgm:prSet presAssocID="{7F66D57C-AE55-49B0-8E36-4651C6046350}" presName="text_3" presStyleLbl="node1" presStyleIdx="2" presStyleCnt="5" custScaleY="188388">
        <dgm:presLayoutVars>
          <dgm:bulletEnabled val="1"/>
        </dgm:presLayoutVars>
      </dgm:prSet>
      <dgm:spPr/>
      <dgm:t>
        <a:bodyPr/>
        <a:lstStyle/>
        <a:p>
          <a:endParaRPr lang="uk-UA"/>
        </a:p>
      </dgm:t>
    </dgm:pt>
    <dgm:pt modelId="{AE9F3054-4448-45EB-BD81-B44177D9E05C}" type="pres">
      <dgm:prSet presAssocID="{7F66D57C-AE55-49B0-8E36-4651C6046350}" presName="accent_3" presStyleCnt="0"/>
      <dgm:spPr/>
    </dgm:pt>
    <dgm:pt modelId="{8932CA90-D5A3-4040-9EAC-8AF616315888}" type="pres">
      <dgm:prSet presAssocID="{7F66D57C-AE55-49B0-8E36-4651C6046350}" presName="accentRepeatNode" presStyleLbl="solidFgAcc1" presStyleIdx="2" presStyleCnt="5"/>
      <dgm:spPr/>
    </dgm:pt>
    <dgm:pt modelId="{66A75847-9DE3-4F4B-8E99-F17ADD23BDD3}" type="pres">
      <dgm:prSet presAssocID="{42917E1F-9263-4969-8B3C-6990E9A79740}" presName="text_4" presStyleLbl="node1" presStyleIdx="3" presStyleCnt="5" custLinFactNeighborY="21055">
        <dgm:presLayoutVars>
          <dgm:bulletEnabled val="1"/>
        </dgm:presLayoutVars>
      </dgm:prSet>
      <dgm:spPr/>
      <dgm:t>
        <a:bodyPr/>
        <a:lstStyle/>
        <a:p>
          <a:endParaRPr lang="uk-UA"/>
        </a:p>
      </dgm:t>
    </dgm:pt>
    <dgm:pt modelId="{9715ACB0-4C76-40D8-A5B3-4B3C92FC5308}" type="pres">
      <dgm:prSet presAssocID="{42917E1F-9263-4969-8B3C-6990E9A79740}" presName="accent_4" presStyleCnt="0"/>
      <dgm:spPr/>
    </dgm:pt>
    <dgm:pt modelId="{DD6F8CE8-AA30-45D1-A8AB-3A95AAEBA876}" type="pres">
      <dgm:prSet presAssocID="{42917E1F-9263-4969-8B3C-6990E9A79740}" presName="accentRepeatNode" presStyleLbl="solidFgAcc1" presStyleIdx="3" presStyleCnt="5"/>
      <dgm:spPr/>
    </dgm:pt>
    <dgm:pt modelId="{A6ECCA6E-98D0-4B10-842C-FC5D9239CC45}" type="pres">
      <dgm:prSet presAssocID="{145764F3-FAD4-4D2C-853C-6CB6837E3048}" presName="text_5" presStyleLbl="node1" presStyleIdx="4" presStyleCnt="5" custScaleY="135564" custLinFactNeighborX="164" custLinFactNeighborY="9639">
        <dgm:presLayoutVars>
          <dgm:bulletEnabled val="1"/>
        </dgm:presLayoutVars>
      </dgm:prSet>
      <dgm:spPr/>
      <dgm:t>
        <a:bodyPr/>
        <a:lstStyle/>
        <a:p>
          <a:endParaRPr lang="uk-UA"/>
        </a:p>
      </dgm:t>
    </dgm:pt>
    <dgm:pt modelId="{8D3F9260-7731-4C5B-8AEE-AD2F050CD50B}" type="pres">
      <dgm:prSet presAssocID="{145764F3-FAD4-4D2C-853C-6CB6837E3048}" presName="accent_5" presStyleCnt="0"/>
      <dgm:spPr/>
    </dgm:pt>
    <dgm:pt modelId="{02A9CCEA-3632-4AA3-BE9A-63B9A034B655}" type="pres">
      <dgm:prSet presAssocID="{145764F3-FAD4-4D2C-853C-6CB6837E3048}" presName="accentRepeatNode" presStyleLbl="solidFgAcc1" presStyleIdx="4" presStyleCnt="5"/>
      <dgm:spPr/>
    </dgm:pt>
  </dgm:ptLst>
  <dgm:cxnLst>
    <dgm:cxn modelId="{731D620B-7A3F-4D7F-814C-37B8A9A42ED0}" type="presOf" srcId="{BF5B4F36-643D-4CE7-B439-521D6BE5B43F}" destId="{470CE87B-1C0E-42F5-8D62-F104968E215C}" srcOrd="0" destOrd="0" presId="urn:microsoft.com/office/officeart/2008/layout/VerticalCurvedList"/>
    <dgm:cxn modelId="{EE2553F7-2350-4E00-9572-F0B28F89CFBA}" srcId="{623BF1BE-3D68-4300-B0AB-F744B6A0808B}" destId="{42917E1F-9263-4969-8B3C-6990E9A79740}" srcOrd="3" destOrd="0" parTransId="{A561D9D6-F409-4442-831F-45F476076583}" sibTransId="{1E8CCF80-B49E-4A7F-B30D-3BADA7757A75}"/>
    <dgm:cxn modelId="{A62F8BD8-E0DA-4704-A9DA-3DAF44C2B6B9}" type="presOf" srcId="{42917E1F-9263-4969-8B3C-6990E9A79740}" destId="{66A75847-9DE3-4F4B-8E99-F17ADD23BDD3}" srcOrd="0" destOrd="0" presId="urn:microsoft.com/office/officeart/2008/layout/VerticalCurvedList"/>
    <dgm:cxn modelId="{35228EBF-E0C0-4A15-A6B7-AF98D8836FCA}" type="presOf" srcId="{145764F3-FAD4-4D2C-853C-6CB6837E3048}" destId="{A6ECCA6E-98D0-4B10-842C-FC5D9239CC45}" srcOrd="0" destOrd="0" presId="urn:microsoft.com/office/officeart/2008/layout/VerticalCurvedList"/>
    <dgm:cxn modelId="{99355297-9763-4C77-92A4-E1196AF305D5}" type="presOf" srcId="{7F66D57C-AE55-49B0-8E36-4651C6046350}" destId="{00DB7A45-4743-421F-BCA0-533548F400CD}" srcOrd="0" destOrd="0" presId="urn:microsoft.com/office/officeart/2008/layout/VerticalCurvedList"/>
    <dgm:cxn modelId="{C514B8F4-1C41-446E-A011-6377A06D7C1A}" srcId="{623BF1BE-3D68-4300-B0AB-F744B6A0808B}" destId="{9FCDB78F-4A4F-4C66-99BC-99FEDA25BDE7}" srcOrd="1" destOrd="0" parTransId="{01A1C7B0-C8B8-462F-A60C-F25DE2EEF9C4}" sibTransId="{D7CC9D8A-8306-4D6C-A4D3-51DD23629E3D}"/>
    <dgm:cxn modelId="{1579309A-9247-4242-8D90-AA146EA3D2AF}" type="presOf" srcId="{E30F7280-5DA5-4B88-97EE-25F3E0103145}" destId="{A310F575-202F-48FB-BE02-44BEC7472085}" srcOrd="0" destOrd="0" presId="urn:microsoft.com/office/officeart/2008/layout/VerticalCurvedList"/>
    <dgm:cxn modelId="{1849F5CF-0F54-46FB-92A6-78CE29B8CD44}" srcId="{623BF1BE-3D68-4300-B0AB-F744B6A0808B}" destId="{7F66D57C-AE55-49B0-8E36-4651C6046350}" srcOrd="2" destOrd="0" parTransId="{36A08E66-5185-475E-8219-CF3C373E3F45}" sibTransId="{7CF67520-8C76-4B9E-BA6C-CA2FD238B743}"/>
    <dgm:cxn modelId="{4C1F720F-A37C-42C9-8999-10EA6A135C46}" type="presOf" srcId="{623BF1BE-3D68-4300-B0AB-F744B6A0808B}" destId="{3E6DBB62-0D87-4372-AD36-561873459A63}" srcOrd="0" destOrd="0" presId="urn:microsoft.com/office/officeart/2008/layout/VerticalCurvedList"/>
    <dgm:cxn modelId="{ACB1D73C-BB48-47FA-A1F3-F44F68FBE318}" type="presOf" srcId="{9FCDB78F-4A4F-4C66-99BC-99FEDA25BDE7}" destId="{9559D607-DA8F-4C37-A82D-6BC8525C28B8}" srcOrd="0" destOrd="0" presId="urn:microsoft.com/office/officeart/2008/layout/VerticalCurvedList"/>
    <dgm:cxn modelId="{5FABB3AA-664B-4635-8ACA-4A20DE71E2BF}" srcId="{623BF1BE-3D68-4300-B0AB-F744B6A0808B}" destId="{BF5B4F36-643D-4CE7-B439-521D6BE5B43F}" srcOrd="0" destOrd="0" parTransId="{10DB0F69-5710-44BA-A12A-CFADCB52372E}" sibTransId="{E30F7280-5DA5-4B88-97EE-25F3E0103145}"/>
    <dgm:cxn modelId="{5DD9068E-A4C4-4153-AD93-10EE73317475}" srcId="{623BF1BE-3D68-4300-B0AB-F744B6A0808B}" destId="{145764F3-FAD4-4D2C-853C-6CB6837E3048}" srcOrd="4" destOrd="0" parTransId="{3A243320-305B-4CB1-9BB5-B4E729FC446A}" sibTransId="{73014B1B-CEFA-4290-AA79-B5D9A034887E}"/>
    <dgm:cxn modelId="{0A7A6C3C-7723-46F0-B602-A8907FFFD90B}" type="presParOf" srcId="{3E6DBB62-0D87-4372-AD36-561873459A63}" destId="{AB5D1595-3C4B-4A7C-A280-30B6582A7D1B}" srcOrd="0" destOrd="0" presId="urn:microsoft.com/office/officeart/2008/layout/VerticalCurvedList"/>
    <dgm:cxn modelId="{BC4D1F44-6F5C-4604-8E44-BA563D9BE851}" type="presParOf" srcId="{AB5D1595-3C4B-4A7C-A280-30B6582A7D1B}" destId="{AD26AB64-9E95-49CE-8651-41D9A66C9AEC}" srcOrd="0" destOrd="0" presId="urn:microsoft.com/office/officeart/2008/layout/VerticalCurvedList"/>
    <dgm:cxn modelId="{75A36790-969F-45B1-BAB6-C966587EB2F4}" type="presParOf" srcId="{AD26AB64-9E95-49CE-8651-41D9A66C9AEC}" destId="{5DD7DCA8-F2BC-49F5-9C9E-60E24E217555}" srcOrd="0" destOrd="0" presId="urn:microsoft.com/office/officeart/2008/layout/VerticalCurvedList"/>
    <dgm:cxn modelId="{9FE98A90-9681-4AA3-9FEF-9A76EDF374E1}" type="presParOf" srcId="{AD26AB64-9E95-49CE-8651-41D9A66C9AEC}" destId="{A310F575-202F-48FB-BE02-44BEC7472085}" srcOrd="1" destOrd="0" presId="urn:microsoft.com/office/officeart/2008/layout/VerticalCurvedList"/>
    <dgm:cxn modelId="{2C6A2D76-0C66-4DC3-9150-DB1961A5469F}" type="presParOf" srcId="{AD26AB64-9E95-49CE-8651-41D9A66C9AEC}" destId="{F8A0491F-C0DE-4FBE-AD0E-DE29ABDA4A48}" srcOrd="2" destOrd="0" presId="urn:microsoft.com/office/officeart/2008/layout/VerticalCurvedList"/>
    <dgm:cxn modelId="{B3F10522-AAEF-4EC3-AAD6-FEAE4AE6A468}" type="presParOf" srcId="{AD26AB64-9E95-49CE-8651-41D9A66C9AEC}" destId="{628EE995-C434-440F-8CE2-A73E77AB74F0}" srcOrd="3" destOrd="0" presId="urn:microsoft.com/office/officeart/2008/layout/VerticalCurvedList"/>
    <dgm:cxn modelId="{11F844F2-2DED-4625-9529-14BD33D1BCF3}" type="presParOf" srcId="{AB5D1595-3C4B-4A7C-A280-30B6582A7D1B}" destId="{470CE87B-1C0E-42F5-8D62-F104968E215C}" srcOrd="1" destOrd="0" presId="urn:microsoft.com/office/officeart/2008/layout/VerticalCurvedList"/>
    <dgm:cxn modelId="{6ACB136B-6161-4A1A-8610-E725F227EAA7}" type="presParOf" srcId="{AB5D1595-3C4B-4A7C-A280-30B6582A7D1B}" destId="{821A0887-C327-4EDF-B8C7-8AA235696780}" srcOrd="2" destOrd="0" presId="urn:microsoft.com/office/officeart/2008/layout/VerticalCurvedList"/>
    <dgm:cxn modelId="{BEC74227-9FBB-48ED-8CFC-A5C63CEF9F14}" type="presParOf" srcId="{821A0887-C327-4EDF-B8C7-8AA235696780}" destId="{FB9F1283-D000-43AA-A13A-86E45E9FC878}" srcOrd="0" destOrd="0" presId="urn:microsoft.com/office/officeart/2008/layout/VerticalCurvedList"/>
    <dgm:cxn modelId="{7B9963DA-BA50-4A2E-A842-0533BC98F5B6}" type="presParOf" srcId="{AB5D1595-3C4B-4A7C-A280-30B6582A7D1B}" destId="{9559D607-DA8F-4C37-A82D-6BC8525C28B8}" srcOrd="3" destOrd="0" presId="urn:microsoft.com/office/officeart/2008/layout/VerticalCurvedList"/>
    <dgm:cxn modelId="{ED6620D0-5430-4847-9DC1-3C6987482A87}" type="presParOf" srcId="{AB5D1595-3C4B-4A7C-A280-30B6582A7D1B}" destId="{AFB14D43-A105-4AF6-A256-60518F37EC3E}" srcOrd="4" destOrd="0" presId="urn:microsoft.com/office/officeart/2008/layout/VerticalCurvedList"/>
    <dgm:cxn modelId="{7D3529FE-2D28-4091-8880-5B744DCBDB26}" type="presParOf" srcId="{AFB14D43-A105-4AF6-A256-60518F37EC3E}" destId="{15CB50A5-35FB-4125-B659-F2C561D809BE}" srcOrd="0" destOrd="0" presId="urn:microsoft.com/office/officeart/2008/layout/VerticalCurvedList"/>
    <dgm:cxn modelId="{A7DC9A7F-8BA0-401C-907F-0C50FDCA5D08}" type="presParOf" srcId="{AB5D1595-3C4B-4A7C-A280-30B6582A7D1B}" destId="{00DB7A45-4743-421F-BCA0-533548F400CD}" srcOrd="5" destOrd="0" presId="urn:microsoft.com/office/officeart/2008/layout/VerticalCurvedList"/>
    <dgm:cxn modelId="{76098573-7A92-456E-A22A-CDB8FF26AC98}" type="presParOf" srcId="{AB5D1595-3C4B-4A7C-A280-30B6582A7D1B}" destId="{AE9F3054-4448-45EB-BD81-B44177D9E05C}" srcOrd="6" destOrd="0" presId="urn:microsoft.com/office/officeart/2008/layout/VerticalCurvedList"/>
    <dgm:cxn modelId="{7BA20754-7FBF-44FE-891D-A55B11EA7BB8}" type="presParOf" srcId="{AE9F3054-4448-45EB-BD81-B44177D9E05C}" destId="{8932CA90-D5A3-4040-9EAC-8AF616315888}" srcOrd="0" destOrd="0" presId="urn:microsoft.com/office/officeart/2008/layout/VerticalCurvedList"/>
    <dgm:cxn modelId="{E1E6A3D1-665C-496D-B037-1E280BADAB20}" type="presParOf" srcId="{AB5D1595-3C4B-4A7C-A280-30B6582A7D1B}" destId="{66A75847-9DE3-4F4B-8E99-F17ADD23BDD3}" srcOrd="7" destOrd="0" presId="urn:microsoft.com/office/officeart/2008/layout/VerticalCurvedList"/>
    <dgm:cxn modelId="{B4669A6C-0093-455C-98B1-3B2A6A2656C2}" type="presParOf" srcId="{AB5D1595-3C4B-4A7C-A280-30B6582A7D1B}" destId="{9715ACB0-4C76-40D8-A5B3-4B3C92FC5308}" srcOrd="8" destOrd="0" presId="urn:microsoft.com/office/officeart/2008/layout/VerticalCurvedList"/>
    <dgm:cxn modelId="{C8581F25-2505-41ED-96A5-FF9A3DC0C45E}" type="presParOf" srcId="{9715ACB0-4C76-40D8-A5B3-4B3C92FC5308}" destId="{DD6F8CE8-AA30-45D1-A8AB-3A95AAEBA876}" srcOrd="0" destOrd="0" presId="urn:microsoft.com/office/officeart/2008/layout/VerticalCurvedList"/>
    <dgm:cxn modelId="{85E98860-E2D5-48F0-BE63-28ABCB85CE7F}" type="presParOf" srcId="{AB5D1595-3C4B-4A7C-A280-30B6582A7D1B}" destId="{A6ECCA6E-98D0-4B10-842C-FC5D9239CC45}" srcOrd="9" destOrd="0" presId="urn:microsoft.com/office/officeart/2008/layout/VerticalCurvedList"/>
    <dgm:cxn modelId="{F0338836-0D01-45AA-813B-2E50698F9828}" type="presParOf" srcId="{AB5D1595-3C4B-4A7C-A280-30B6582A7D1B}" destId="{8D3F9260-7731-4C5B-8AEE-AD2F050CD50B}" srcOrd="10" destOrd="0" presId="urn:microsoft.com/office/officeart/2008/layout/VerticalCurvedList"/>
    <dgm:cxn modelId="{14FE5985-6AC3-47EC-9C6F-A10197469A31}" type="presParOf" srcId="{8D3F9260-7731-4C5B-8AEE-AD2F050CD50B}" destId="{02A9CCEA-3632-4AA3-BE9A-63B9A034B6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48BD2-98D0-42E2-B0E8-79A1811E4A0D}"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ru-RU"/>
        </a:p>
      </dgm:t>
    </dgm:pt>
    <dgm:pt modelId="{6703D0DC-02F0-4E60-BE63-4DDCBFD97135}">
      <dgm:prSet phldrT="[Текст]" custT="1"/>
      <dgm:spPr/>
      <dgm:t>
        <a:bodyPr/>
        <a:lstStyle/>
        <a:p>
          <a:r>
            <a:rPr lang="ru-RU" sz="1800"/>
            <a:t>подає допомогу громадянам у доборi пiдходящої роботи i власникампiдприємств, установ, органiзацiй або уповноваженим ним и органам у доборi необхiдних працiвникiв</a:t>
          </a:r>
          <a:endParaRPr lang="ru-RU" sz="1800" dirty="0"/>
        </a:p>
      </dgm:t>
    </dgm:pt>
    <dgm:pt modelId="{8E178767-7A52-4375-BB04-625DFA46FF95}" type="parTrans" cxnId="{AC99A72B-11E6-4C4C-968A-BBB88D5951C6}">
      <dgm:prSet/>
      <dgm:spPr/>
      <dgm:t>
        <a:bodyPr/>
        <a:lstStyle/>
        <a:p>
          <a:endParaRPr lang="ru-RU"/>
        </a:p>
      </dgm:t>
    </dgm:pt>
    <dgm:pt modelId="{8802D007-9E5D-4F17-9ABB-EAB18941246C}" type="sibTrans" cxnId="{AC99A72B-11E6-4C4C-968A-BBB88D5951C6}">
      <dgm:prSet/>
      <dgm:spPr/>
      <dgm:t>
        <a:bodyPr/>
        <a:lstStyle/>
        <a:p>
          <a:endParaRPr lang="ru-RU"/>
        </a:p>
      </dgm:t>
    </dgm:pt>
    <dgm:pt modelId="{30C56D10-B765-4564-B0D4-17782CB10E9A}">
      <dgm:prSet phldrT="[Текст]" custT="1"/>
      <dgm:spPr/>
      <dgm:t>
        <a:bodyPr/>
        <a:lstStyle/>
        <a:p>
          <a:r>
            <a:rPr lang="ru-RU" sz="1800" dirty="0" err="1"/>
            <a:t>надає</a:t>
          </a:r>
          <a:r>
            <a:rPr lang="ru-RU" sz="1800" dirty="0"/>
            <a:t> </a:t>
          </a:r>
          <a:r>
            <a:rPr lang="ru-RU" sz="1800" dirty="0" err="1"/>
            <a:t>послуги</a:t>
          </a:r>
          <a:r>
            <a:rPr lang="ru-RU" sz="1800" dirty="0"/>
            <a:t> з </a:t>
          </a:r>
          <a:r>
            <a:rPr lang="ru-RU" sz="1800" dirty="0" err="1"/>
            <a:t>працевлаштування</a:t>
          </a:r>
          <a:r>
            <a:rPr lang="ru-RU" sz="1800" dirty="0"/>
            <a:t> та </a:t>
          </a:r>
          <a:r>
            <a:rPr lang="ru-RU" sz="1800" dirty="0" err="1"/>
            <a:t>профес</a:t>
          </a:r>
          <a:r>
            <a:rPr lang="en-US" sz="1800" dirty="0" err="1"/>
            <a:t>i</a:t>
          </a:r>
          <a:r>
            <a:rPr lang="ru-RU" sz="1800" dirty="0" err="1"/>
            <a:t>йної</a:t>
          </a:r>
          <a:r>
            <a:rPr lang="ru-RU" sz="1800" dirty="0"/>
            <a:t> ор</a:t>
          </a:r>
          <a:r>
            <a:rPr lang="en-US" sz="1800" dirty="0" err="1"/>
            <a:t>i</a:t>
          </a:r>
          <a:r>
            <a:rPr lang="ru-RU" sz="1800" dirty="0" err="1"/>
            <a:t>єнтац</a:t>
          </a:r>
          <a:r>
            <a:rPr lang="en-US" sz="1800" dirty="0" err="1"/>
            <a:t>i</a:t>
          </a:r>
          <a:r>
            <a:rPr lang="ru-RU" sz="1800" dirty="0"/>
            <a:t>ї </a:t>
          </a:r>
          <a:r>
            <a:rPr lang="ru-RU" sz="1800" dirty="0" err="1"/>
            <a:t>прац</a:t>
          </a:r>
          <a:r>
            <a:rPr lang="en-US" sz="1800" dirty="0" err="1"/>
            <a:t>i</a:t>
          </a:r>
          <a:r>
            <a:rPr lang="ru-RU" sz="1800" dirty="0" err="1"/>
            <a:t>вникам</a:t>
          </a:r>
          <a:r>
            <a:rPr lang="ru-RU" sz="1800" dirty="0"/>
            <a:t>, як</a:t>
          </a:r>
          <a:r>
            <a:rPr lang="en-US" sz="1800" dirty="0" err="1"/>
            <a:t>i</a:t>
          </a:r>
          <a:r>
            <a:rPr lang="en-US" sz="1800" dirty="0"/>
            <a:t> </a:t>
          </a:r>
          <a:r>
            <a:rPr lang="ru-RU" sz="1800" dirty="0" err="1"/>
            <a:t>бажають</a:t>
          </a:r>
          <a:r>
            <a:rPr lang="ru-RU" sz="1800" dirty="0"/>
            <a:t> </a:t>
          </a:r>
          <a:r>
            <a:rPr lang="ru-RU" sz="1800" dirty="0" err="1"/>
            <a:t>зм</a:t>
          </a:r>
          <a:r>
            <a:rPr lang="en-US" sz="1800" dirty="0" err="1"/>
            <a:t>i</a:t>
          </a:r>
          <a:r>
            <a:rPr lang="ru-RU" sz="1800" dirty="0"/>
            <a:t>нити </a:t>
          </a:r>
          <a:r>
            <a:rPr lang="ru-RU" sz="1800" dirty="0" err="1"/>
            <a:t>профес</a:t>
          </a:r>
          <a:r>
            <a:rPr lang="en-US" sz="1800" dirty="0" err="1"/>
            <a:t>i</a:t>
          </a:r>
          <a:r>
            <a:rPr lang="ru-RU" sz="1800" dirty="0"/>
            <a:t>ю </a:t>
          </a:r>
          <a:r>
            <a:rPr lang="ru-RU" sz="1800" dirty="0" err="1"/>
            <a:t>або</a:t>
          </a:r>
          <a:r>
            <a:rPr lang="ru-RU" sz="1800" dirty="0"/>
            <a:t> м</a:t>
          </a:r>
          <a:r>
            <a:rPr lang="en-US" sz="1800" dirty="0" err="1"/>
            <a:t>i</a:t>
          </a:r>
          <a:r>
            <a:rPr lang="ru-RU" sz="1800" dirty="0" err="1"/>
            <a:t>сце</a:t>
          </a:r>
          <a:r>
            <a:rPr lang="ru-RU" sz="1800" dirty="0"/>
            <a:t> </a:t>
          </a:r>
          <a:r>
            <a:rPr lang="ru-RU" sz="1800" dirty="0" err="1"/>
            <a:t>роботи</a:t>
          </a:r>
          <a:r>
            <a:rPr lang="ru-RU" sz="1800" dirty="0"/>
            <a:t> (у </a:t>
          </a:r>
          <a:r>
            <a:rPr lang="ru-RU" sz="1800" dirty="0" err="1"/>
            <a:t>зв’язку</a:t>
          </a:r>
          <a:r>
            <a:rPr lang="ru-RU" sz="1800" dirty="0"/>
            <a:t> з </a:t>
          </a:r>
          <a:r>
            <a:rPr lang="ru-RU" sz="1800" dirty="0" err="1"/>
            <a:t>пошуками</a:t>
          </a:r>
          <a:r>
            <a:rPr lang="ru-RU" sz="1800" dirty="0"/>
            <a:t> </a:t>
          </a:r>
          <a:r>
            <a:rPr lang="ru-RU" sz="1800" dirty="0" err="1"/>
            <a:t>високооплачуваної</a:t>
          </a:r>
          <a:r>
            <a:rPr lang="ru-RU" sz="1800" dirty="0"/>
            <a:t> </a:t>
          </a:r>
          <a:r>
            <a:rPr lang="ru-RU" sz="1800" dirty="0" err="1"/>
            <a:t>роботи</a:t>
          </a:r>
          <a:r>
            <a:rPr lang="ru-RU" sz="1800" dirty="0"/>
            <a:t>, </a:t>
          </a:r>
          <a:r>
            <a:rPr lang="ru-RU" sz="1800" dirty="0" err="1"/>
            <a:t>зм</a:t>
          </a:r>
          <a:r>
            <a:rPr lang="en-US" sz="1800" dirty="0" err="1"/>
            <a:t>i</a:t>
          </a:r>
          <a:r>
            <a:rPr lang="ru-RU" sz="1800" dirty="0"/>
            <a:t>ною умов </a:t>
          </a:r>
          <a:r>
            <a:rPr lang="en-US" sz="1800" dirty="0" err="1"/>
            <a:t>i</a:t>
          </a:r>
          <a:r>
            <a:rPr lang="en-US" sz="1800" dirty="0"/>
            <a:t> </a:t>
          </a:r>
          <a:r>
            <a:rPr lang="ru-RU" sz="1800" dirty="0"/>
            <a:t>режиму </a:t>
          </a:r>
          <a:r>
            <a:rPr lang="ru-RU" sz="1800" dirty="0" err="1"/>
            <a:t>прац</a:t>
          </a:r>
          <a:r>
            <a:rPr lang="en-US" sz="1800" dirty="0" err="1"/>
            <a:t>i</a:t>
          </a:r>
          <a:r>
            <a:rPr lang="en-US" sz="1800" dirty="0"/>
            <a:t> </a:t>
          </a:r>
          <a:r>
            <a:rPr lang="ru-RU" sz="1800" dirty="0" err="1"/>
            <a:t>тощо</a:t>
          </a:r>
          <a:r>
            <a:rPr lang="ru-RU" sz="1800" dirty="0"/>
            <a:t>), вив</a:t>
          </a:r>
          <a:r>
            <a:rPr lang="en-US" sz="1800" dirty="0" err="1"/>
            <a:t>i</a:t>
          </a:r>
          <a:r>
            <a:rPr lang="ru-RU" sz="1800" dirty="0" err="1"/>
            <a:t>льнюваним</a:t>
          </a:r>
          <a:r>
            <a:rPr lang="ru-RU" sz="1800" dirty="0"/>
            <a:t> </a:t>
          </a:r>
          <a:r>
            <a:rPr lang="ru-RU" sz="1800" dirty="0" err="1"/>
            <a:t>прац</a:t>
          </a:r>
          <a:r>
            <a:rPr lang="en-US" sz="1800" dirty="0" err="1"/>
            <a:t>i</a:t>
          </a:r>
          <a:r>
            <a:rPr lang="ru-RU" sz="1800" dirty="0" err="1"/>
            <a:t>вникам</a:t>
          </a:r>
          <a:r>
            <a:rPr lang="ru-RU" sz="1800" dirty="0"/>
            <a:t> </a:t>
          </a:r>
          <a:r>
            <a:rPr lang="en-US" sz="1800" dirty="0" err="1"/>
            <a:t>i</a:t>
          </a:r>
          <a:r>
            <a:rPr lang="en-US" sz="1800" dirty="0"/>
            <a:t> </a:t>
          </a:r>
          <a:r>
            <a:rPr lang="ru-RU" sz="1800" dirty="0" err="1"/>
            <a:t>незайнятому</a:t>
          </a:r>
          <a:r>
            <a:rPr lang="ru-RU" sz="1800" dirty="0"/>
            <a:t> </a:t>
          </a:r>
          <a:r>
            <a:rPr lang="ru-RU" sz="1800" dirty="0" err="1"/>
            <a:t>населенню</a:t>
          </a:r>
          <a:endParaRPr lang="ru-RU" sz="1800" dirty="0"/>
        </a:p>
      </dgm:t>
    </dgm:pt>
    <dgm:pt modelId="{B007E681-FDF7-4146-8EED-374B4AFFDE1D}" type="parTrans" cxnId="{2C145C69-2D0A-43B8-830F-0398D62CC586}">
      <dgm:prSet/>
      <dgm:spPr/>
      <dgm:t>
        <a:bodyPr/>
        <a:lstStyle/>
        <a:p>
          <a:endParaRPr lang="ru-RU"/>
        </a:p>
      </dgm:t>
    </dgm:pt>
    <dgm:pt modelId="{B6E60439-EB42-42B0-B94E-1FC711274D8F}" type="sibTrans" cxnId="{2C145C69-2D0A-43B8-830F-0398D62CC586}">
      <dgm:prSet/>
      <dgm:spPr/>
      <dgm:t>
        <a:bodyPr/>
        <a:lstStyle/>
        <a:p>
          <a:endParaRPr lang="ru-RU"/>
        </a:p>
      </dgm:t>
    </dgm:pt>
    <dgm:pt modelId="{AF946BAA-636D-4B38-8B33-D21AE12AF39C}">
      <dgm:prSet phldrT="[Текст]" custT="1"/>
      <dgm:spPr/>
      <dgm:t>
        <a:bodyPr/>
        <a:lstStyle/>
        <a:p>
          <a:r>
            <a:rPr lang="ru-RU" sz="2000" dirty="0" err="1"/>
            <a:t>реєструє</a:t>
          </a:r>
          <a:r>
            <a:rPr lang="ru-RU" sz="2000" dirty="0"/>
            <a:t> </a:t>
          </a:r>
          <a:r>
            <a:rPr lang="ru-RU" sz="2000" dirty="0" err="1"/>
            <a:t>безробiтних</a:t>
          </a:r>
          <a:r>
            <a:rPr lang="ru-RU" sz="2000" dirty="0"/>
            <a:t> i </a:t>
          </a:r>
          <a:r>
            <a:rPr lang="ru-RU" sz="2000" dirty="0" err="1"/>
            <a:t>подає</a:t>
          </a:r>
          <a:r>
            <a:rPr lang="ru-RU" sz="2000" dirty="0"/>
            <a:t> </a:t>
          </a:r>
          <a:r>
            <a:rPr lang="ru-RU" sz="2000" dirty="0" err="1"/>
            <a:t>їм</a:t>
          </a:r>
          <a:r>
            <a:rPr lang="ru-RU" sz="2000" dirty="0"/>
            <a:t> у межах </a:t>
          </a:r>
          <a:r>
            <a:rPr lang="ru-RU" sz="2000" dirty="0" err="1"/>
            <a:t>своєї</a:t>
          </a:r>
          <a:r>
            <a:rPr lang="ru-RU" sz="2000" dirty="0"/>
            <a:t> </a:t>
          </a:r>
          <a:r>
            <a:rPr lang="ru-RU" sz="2000" dirty="0" err="1"/>
            <a:t>компетенцiї</a:t>
          </a:r>
          <a:r>
            <a:rPr lang="ru-RU" sz="2000" dirty="0"/>
            <a:t> </a:t>
          </a:r>
          <a:r>
            <a:rPr lang="ru-RU" sz="2000" dirty="0" err="1"/>
            <a:t>допомогу</a:t>
          </a:r>
          <a:r>
            <a:rPr lang="ru-RU" sz="2000" dirty="0"/>
            <a:t>, в тому </a:t>
          </a:r>
          <a:r>
            <a:rPr lang="ru-RU" sz="2000" dirty="0" err="1"/>
            <a:t>числi</a:t>
          </a:r>
          <a:r>
            <a:rPr lang="ru-RU" sz="2000" dirty="0"/>
            <a:t> i </a:t>
          </a:r>
          <a:r>
            <a:rPr lang="ru-RU" sz="2000" dirty="0" err="1"/>
            <a:t>грошову</a:t>
          </a:r>
          <a:endParaRPr lang="ru-RU" sz="2000" dirty="0"/>
        </a:p>
      </dgm:t>
    </dgm:pt>
    <dgm:pt modelId="{A8703291-B116-4BFD-8E91-D5BD48F875B8}" type="parTrans" cxnId="{95A264D6-7BD9-4106-8247-A34D61026A0F}">
      <dgm:prSet/>
      <dgm:spPr/>
      <dgm:t>
        <a:bodyPr/>
        <a:lstStyle/>
        <a:p>
          <a:endParaRPr lang="ru-RU"/>
        </a:p>
      </dgm:t>
    </dgm:pt>
    <dgm:pt modelId="{06DDDA4C-831D-445B-B5CC-505E1E324664}" type="sibTrans" cxnId="{95A264D6-7BD9-4106-8247-A34D61026A0F}">
      <dgm:prSet/>
      <dgm:spPr/>
      <dgm:t>
        <a:bodyPr/>
        <a:lstStyle/>
        <a:p>
          <a:endParaRPr lang="ru-RU"/>
        </a:p>
      </dgm:t>
    </dgm:pt>
    <dgm:pt modelId="{7B23C2C7-6D1D-46A7-A1DC-C343FDC39B95}">
      <dgm:prSet custT="1"/>
      <dgm:spPr/>
      <dgm:t>
        <a:bodyPr/>
        <a:lstStyle/>
        <a:p>
          <a:r>
            <a:rPr lang="ru-RU" sz="1800" dirty="0"/>
            <a:t>орган</a:t>
          </a:r>
          <a:r>
            <a:rPr lang="en-US" sz="1800" dirty="0" err="1"/>
            <a:t>i</a:t>
          </a:r>
          <a:r>
            <a:rPr lang="ru-RU" sz="1800" dirty="0" err="1"/>
            <a:t>зує</a:t>
          </a:r>
          <a:r>
            <a:rPr lang="ru-RU" sz="1800" dirty="0"/>
            <a:t> при потреб</a:t>
          </a:r>
          <a:r>
            <a:rPr lang="en-US" sz="1800" dirty="0" err="1"/>
            <a:t>i</a:t>
          </a:r>
          <a:r>
            <a:rPr lang="en-US" sz="1800" dirty="0"/>
            <a:t> </a:t>
          </a:r>
          <a:r>
            <a:rPr lang="ru-RU" sz="1800" dirty="0" err="1"/>
            <a:t>профес</a:t>
          </a:r>
          <a:r>
            <a:rPr lang="en-US" sz="1800" dirty="0" err="1"/>
            <a:t>i</a:t>
          </a:r>
          <a:r>
            <a:rPr lang="ru-RU" sz="1800" dirty="0" err="1"/>
            <a:t>йну</a:t>
          </a:r>
          <a:r>
            <a:rPr lang="ru-RU" sz="1800" dirty="0"/>
            <a:t> п</a:t>
          </a:r>
          <a:r>
            <a:rPr lang="en-US" sz="1800" dirty="0" err="1"/>
            <a:t>i</a:t>
          </a:r>
          <a:r>
            <a:rPr lang="ru-RU" sz="1800" dirty="0" err="1"/>
            <a:t>дготовку</a:t>
          </a:r>
          <a:r>
            <a:rPr lang="ru-RU" sz="1800" dirty="0"/>
            <a:t> </a:t>
          </a:r>
          <a:r>
            <a:rPr lang="en-US" sz="1800" dirty="0" err="1"/>
            <a:t>i</a:t>
          </a:r>
          <a:r>
            <a:rPr lang="en-US" sz="1800" dirty="0"/>
            <a:t> </a:t>
          </a:r>
          <a:r>
            <a:rPr lang="ru-RU" sz="1800" dirty="0" err="1"/>
            <a:t>переп</a:t>
          </a:r>
          <a:r>
            <a:rPr lang="en-US" sz="1800" dirty="0" err="1"/>
            <a:t>i</a:t>
          </a:r>
          <a:r>
            <a:rPr lang="ru-RU" sz="1800" dirty="0" err="1"/>
            <a:t>дготовку</a:t>
          </a:r>
          <a:r>
            <a:rPr lang="ru-RU" sz="1800" dirty="0"/>
            <a:t> </a:t>
          </a:r>
          <a:r>
            <a:rPr lang="ru-RU" sz="1800" dirty="0" err="1"/>
            <a:t>громадян</a:t>
          </a:r>
          <a:r>
            <a:rPr lang="ru-RU" sz="1800" dirty="0"/>
            <a:t> у систем</a:t>
          </a:r>
          <a:r>
            <a:rPr lang="en-US" sz="1800" dirty="0" err="1"/>
            <a:t>i</a:t>
          </a:r>
          <a:r>
            <a:rPr lang="en-US" sz="1800" dirty="0"/>
            <a:t> </a:t>
          </a:r>
          <a:r>
            <a:rPr lang="ru-RU" sz="1800" dirty="0" err="1"/>
            <a:t>служби</a:t>
          </a:r>
          <a:r>
            <a:rPr lang="ru-RU" sz="1800" dirty="0"/>
            <a:t> </a:t>
          </a:r>
          <a:r>
            <a:rPr lang="ru-RU" sz="1800" dirty="0" err="1"/>
            <a:t>зайнятост</a:t>
          </a:r>
          <a:r>
            <a:rPr lang="en-US" sz="1800" dirty="0" err="1"/>
            <a:t>i</a:t>
          </a:r>
          <a:r>
            <a:rPr lang="en-US" sz="1800" dirty="0"/>
            <a:t> </a:t>
          </a:r>
          <a:r>
            <a:rPr lang="ru-RU" sz="1800" dirty="0" err="1"/>
            <a:t>або</a:t>
          </a:r>
          <a:r>
            <a:rPr lang="ru-RU" sz="1800" dirty="0"/>
            <a:t> </a:t>
          </a:r>
          <a:r>
            <a:rPr lang="ru-RU" sz="1800" dirty="0" err="1"/>
            <a:t>направляє</a:t>
          </a:r>
          <a:r>
            <a:rPr lang="ru-RU" sz="1800" dirty="0"/>
            <a:t> </a:t>
          </a:r>
          <a:r>
            <a:rPr lang="ru-RU" sz="1800" dirty="0" err="1"/>
            <a:t>їх</a:t>
          </a:r>
          <a:r>
            <a:rPr lang="ru-RU" sz="1800" dirty="0"/>
            <a:t> до </a:t>
          </a:r>
          <a:r>
            <a:rPr lang="en-US" sz="1800" dirty="0" err="1"/>
            <a:t>i</a:t>
          </a:r>
          <a:r>
            <a:rPr lang="ru-RU" sz="1800" dirty="0" err="1"/>
            <a:t>нших</a:t>
          </a:r>
          <a:r>
            <a:rPr lang="ru-RU" sz="1800" dirty="0"/>
            <a:t> </a:t>
          </a:r>
          <a:r>
            <a:rPr lang="ru-RU" sz="1800" dirty="0" err="1"/>
            <a:t>навчальних</a:t>
          </a:r>
          <a:r>
            <a:rPr lang="ru-RU" sz="1800" dirty="0"/>
            <a:t> заклад</a:t>
          </a:r>
          <a:r>
            <a:rPr lang="en-US" sz="1800" dirty="0" err="1"/>
            <a:t>i</a:t>
          </a:r>
          <a:r>
            <a:rPr lang="ru-RU" sz="1800" dirty="0"/>
            <a:t>в, </a:t>
          </a:r>
          <a:r>
            <a:rPr lang="ru-RU" sz="1800" dirty="0" err="1"/>
            <a:t>що</a:t>
          </a:r>
          <a:r>
            <a:rPr lang="ru-RU" sz="1800" dirty="0"/>
            <a:t> </a:t>
          </a:r>
          <a:r>
            <a:rPr lang="ru-RU" sz="1800" dirty="0" err="1"/>
            <a:t>ведуть</a:t>
          </a:r>
          <a:r>
            <a:rPr lang="ru-RU" sz="1800" dirty="0"/>
            <a:t> п</a:t>
          </a:r>
          <a:r>
            <a:rPr lang="en-US" sz="1800" dirty="0" err="1"/>
            <a:t>i</a:t>
          </a:r>
          <a:r>
            <a:rPr lang="ru-RU" sz="1800" dirty="0" err="1"/>
            <a:t>дготовку</a:t>
          </a:r>
          <a:r>
            <a:rPr lang="ru-RU" sz="1800" dirty="0"/>
            <a:t> та </a:t>
          </a:r>
          <a:r>
            <a:rPr lang="ru-RU" sz="1800" dirty="0" err="1"/>
            <a:t>переп</a:t>
          </a:r>
          <a:r>
            <a:rPr lang="en-US" sz="1800" dirty="0" err="1"/>
            <a:t>i</a:t>
          </a:r>
          <a:r>
            <a:rPr lang="ru-RU" sz="1800" dirty="0" err="1"/>
            <a:t>дготовку</a:t>
          </a:r>
          <a:r>
            <a:rPr lang="ru-RU" sz="1800" dirty="0"/>
            <a:t> </a:t>
          </a:r>
          <a:r>
            <a:rPr lang="ru-RU" sz="1800" dirty="0" err="1"/>
            <a:t>прац</a:t>
          </a:r>
          <a:r>
            <a:rPr lang="en-US" sz="1800" dirty="0" err="1"/>
            <a:t>i</a:t>
          </a:r>
          <a:r>
            <a:rPr lang="ru-RU" sz="1800" dirty="0"/>
            <a:t>вник</a:t>
          </a:r>
          <a:r>
            <a:rPr lang="en-US" sz="1800" dirty="0" err="1"/>
            <a:t>i</a:t>
          </a:r>
          <a:r>
            <a:rPr lang="ru-RU" sz="1800" dirty="0"/>
            <a:t>в, </a:t>
          </a:r>
          <a:r>
            <a:rPr lang="ru-RU" sz="1800" dirty="0" err="1"/>
            <a:t>сприяє</a:t>
          </a:r>
          <a:r>
            <a:rPr lang="ru-RU" sz="1800" dirty="0"/>
            <a:t> п</a:t>
          </a:r>
          <a:r>
            <a:rPr lang="en-US" sz="1800" dirty="0" err="1"/>
            <a:t>i</a:t>
          </a:r>
          <a:r>
            <a:rPr lang="ru-RU" sz="1800" dirty="0" err="1"/>
            <a:t>дприємствам</a:t>
          </a:r>
          <a:r>
            <a:rPr lang="ru-RU" sz="1800" dirty="0"/>
            <a:t> у </a:t>
          </a:r>
          <a:r>
            <a:rPr lang="ru-RU" sz="1800" dirty="0" err="1"/>
            <a:t>розвитков</a:t>
          </a:r>
          <a:r>
            <a:rPr lang="en-US" sz="1800" dirty="0" err="1"/>
            <a:t>i</a:t>
          </a:r>
          <a:r>
            <a:rPr lang="en-US" sz="1800" dirty="0"/>
            <a:t> </a:t>
          </a:r>
          <a:r>
            <a:rPr lang="ru-RU" sz="1800" dirty="0"/>
            <a:t>та </a:t>
          </a:r>
          <a:r>
            <a:rPr lang="ru-RU" sz="1800" dirty="0" err="1"/>
            <a:t>визначенн</a:t>
          </a:r>
          <a:r>
            <a:rPr lang="en-US" sz="1800" dirty="0" err="1"/>
            <a:t>i</a:t>
          </a:r>
          <a:r>
            <a:rPr lang="en-US" sz="1800" dirty="0"/>
            <a:t> </a:t>
          </a:r>
          <a:r>
            <a:rPr lang="ru-RU" sz="1800" dirty="0" err="1"/>
            <a:t>зм</a:t>
          </a:r>
          <a:r>
            <a:rPr lang="en-US" sz="1800" dirty="0" err="1"/>
            <a:t>i</a:t>
          </a:r>
          <a:r>
            <a:rPr lang="ru-RU" sz="1800" dirty="0" err="1"/>
            <a:t>сту</a:t>
          </a:r>
          <a:r>
            <a:rPr lang="ru-RU" sz="1800" dirty="0"/>
            <a:t> курс</a:t>
          </a:r>
          <a:r>
            <a:rPr lang="en-US" sz="1800" dirty="0" err="1"/>
            <a:t>i</a:t>
          </a:r>
          <a:r>
            <a:rPr lang="ru-RU" sz="1800" dirty="0"/>
            <a:t>в </a:t>
          </a:r>
          <a:r>
            <a:rPr lang="ru-RU" sz="1800" dirty="0" err="1"/>
            <a:t>навчання</a:t>
          </a:r>
          <a:r>
            <a:rPr lang="ru-RU" sz="1800" dirty="0"/>
            <a:t> й </a:t>
          </a:r>
          <a:r>
            <a:rPr lang="ru-RU" sz="1800" dirty="0" err="1"/>
            <a:t>перенавчання</a:t>
          </a:r>
          <a:endParaRPr lang="ru-RU" sz="1800" dirty="0"/>
        </a:p>
      </dgm:t>
    </dgm:pt>
    <dgm:pt modelId="{1CFF177C-1021-47A7-BFDC-02A7683FC8ED}" type="parTrans" cxnId="{19C4DA5F-B81D-48BC-80A9-6513C16F9937}">
      <dgm:prSet/>
      <dgm:spPr/>
      <dgm:t>
        <a:bodyPr/>
        <a:lstStyle/>
        <a:p>
          <a:endParaRPr lang="ru-RU"/>
        </a:p>
      </dgm:t>
    </dgm:pt>
    <dgm:pt modelId="{AB661DB8-E6F6-4071-9F99-4B92859FF98E}" type="sibTrans" cxnId="{19C4DA5F-B81D-48BC-80A9-6513C16F9937}">
      <dgm:prSet/>
      <dgm:spPr/>
      <dgm:t>
        <a:bodyPr/>
        <a:lstStyle/>
        <a:p>
          <a:endParaRPr lang="ru-RU"/>
        </a:p>
      </dgm:t>
    </dgm:pt>
    <dgm:pt modelId="{B18DB394-2080-4949-A590-AB8198008D79}">
      <dgm:prSet phldrT="[Текст]" custT="1"/>
      <dgm:spPr/>
      <dgm:t>
        <a:bodyPr/>
        <a:lstStyle/>
        <a:p>
          <a:r>
            <a:rPr lang="ru-RU" sz="2000" dirty="0" err="1"/>
            <a:t>бере</a:t>
          </a:r>
          <a:r>
            <a:rPr lang="ru-RU" sz="2000" dirty="0"/>
            <a:t> участь у п</a:t>
          </a:r>
          <a:r>
            <a:rPr lang="en-US" sz="2000" dirty="0" err="1"/>
            <a:t>i</a:t>
          </a:r>
          <a:r>
            <a:rPr lang="ru-RU" sz="2000" dirty="0" err="1"/>
            <a:t>дготовц</a:t>
          </a:r>
          <a:r>
            <a:rPr lang="en-US" sz="2000" dirty="0" err="1"/>
            <a:t>i</a:t>
          </a:r>
          <a:r>
            <a:rPr lang="en-US" sz="2000" dirty="0"/>
            <a:t> </a:t>
          </a:r>
          <a:r>
            <a:rPr lang="ru-RU" sz="2000" dirty="0" err="1"/>
            <a:t>перспективних</a:t>
          </a:r>
          <a:r>
            <a:rPr lang="ru-RU" sz="2000" dirty="0"/>
            <a:t> </a:t>
          </a:r>
          <a:r>
            <a:rPr lang="en-US" sz="2000" dirty="0" err="1"/>
            <a:t>i</a:t>
          </a:r>
          <a:r>
            <a:rPr lang="en-US" sz="2000" dirty="0"/>
            <a:t> </a:t>
          </a:r>
          <a:r>
            <a:rPr lang="ru-RU" sz="2000" dirty="0" err="1"/>
            <a:t>поточних</a:t>
          </a:r>
          <a:r>
            <a:rPr lang="ru-RU" sz="2000" dirty="0"/>
            <a:t> </a:t>
          </a:r>
          <a:r>
            <a:rPr lang="ru-RU" sz="2000" dirty="0" err="1"/>
            <a:t>державної</a:t>
          </a:r>
          <a:r>
            <a:rPr lang="ru-RU" sz="2000" dirty="0"/>
            <a:t> </a:t>
          </a:r>
          <a:r>
            <a:rPr lang="en-US" sz="2000" dirty="0" err="1"/>
            <a:t>i</a:t>
          </a:r>
          <a:r>
            <a:rPr lang="en-US" sz="2000" dirty="0"/>
            <a:t> </a:t>
          </a:r>
          <a:r>
            <a:rPr lang="ru-RU" sz="2000" dirty="0" err="1"/>
            <a:t>територ</a:t>
          </a:r>
          <a:r>
            <a:rPr lang="en-US" sz="2000" dirty="0" err="1"/>
            <a:t>i</a:t>
          </a:r>
          <a:r>
            <a:rPr lang="ru-RU" sz="2000" dirty="0" err="1"/>
            <a:t>альних</a:t>
          </a:r>
          <a:r>
            <a:rPr lang="ru-RU" sz="2000" dirty="0"/>
            <a:t> </a:t>
          </a:r>
          <a:r>
            <a:rPr lang="ru-RU" sz="2000" dirty="0" err="1"/>
            <a:t>програмзайнятост</a:t>
          </a:r>
          <a:r>
            <a:rPr lang="en-US" sz="2000" dirty="0" err="1"/>
            <a:t>i</a:t>
          </a:r>
          <a:r>
            <a:rPr lang="en-US" sz="2000" dirty="0"/>
            <a:t> </a:t>
          </a:r>
          <a:r>
            <a:rPr lang="ru-RU" sz="2000" dirty="0"/>
            <a:t>та заход</a:t>
          </a:r>
          <a:r>
            <a:rPr lang="en-US" sz="2000" dirty="0" err="1"/>
            <a:t>i</a:t>
          </a:r>
          <a:r>
            <a:rPr lang="ru-RU" sz="2000" dirty="0"/>
            <a:t>в </a:t>
          </a:r>
          <a:r>
            <a:rPr lang="ru-RU" sz="2000" dirty="0" err="1"/>
            <a:t>щодо</a:t>
          </a:r>
          <a:r>
            <a:rPr lang="ru-RU" sz="2000" dirty="0"/>
            <a:t> </a:t>
          </a:r>
          <a:r>
            <a:rPr lang="ru-RU" sz="2000" dirty="0" err="1"/>
            <a:t>соц</a:t>
          </a:r>
          <a:r>
            <a:rPr lang="en-US" sz="2000" dirty="0" err="1"/>
            <a:t>i</a:t>
          </a:r>
          <a:r>
            <a:rPr lang="ru-RU" sz="2000" dirty="0" err="1"/>
            <a:t>альної</a:t>
          </a:r>
          <a:r>
            <a:rPr lang="ru-RU" sz="2000" dirty="0"/>
            <a:t> </a:t>
          </a:r>
          <a:r>
            <a:rPr lang="ru-RU" sz="2000" dirty="0" err="1"/>
            <a:t>захищеност</a:t>
          </a:r>
          <a:r>
            <a:rPr lang="en-US" sz="2000" dirty="0" err="1"/>
            <a:t>i</a:t>
          </a:r>
          <a:r>
            <a:rPr lang="en-US" sz="2000" dirty="0"/>
            <a:t> </a:t>
          </a:r>
          <a:r>
            <a:rPr lang="ru-RU" sz="2000" dirty="0"/>
            <a:t>р</a:t>
          </a:r>
          <a:r>
            <a:rPr lang="en-US" sz="2000" dirty="0" err="1"/>
            <a:t>i</a:t>
          </a:r>
          <a:r>
            <a:rPr lang="ru-RU" sz="2000" dirty="0" err="1"/>
            <a:t>зних</a:t>
          </a:r>
          <a:r>
            <a:rPr lang="ru-RU" sz="2000" dirty="0"/>
            <a:t> </a:t>
          </a:r>
          <a:r>
            <a:rPr lang="ru-RU" sz="2000" dirty="0" err="1"/>
            <a:t>груп</a:t>
          </a:r>
          <a:r>
            <a:rPr lang="ru-RU" sz="2000" dirty="0"/>
            <a:t> </a:t>
          </a:r>
          <a:r>
            <a:rPr lang="ru-RU" sz="2000" dirty="0" err="1"/>
            <a:t>населення</a:t>
          </a:r>
          <a:r>
            <a:rPr lang="ru-RU" sz="2000" dirty="0"/>
            <a:t> в</a:t>
          </a:r>
          <a:r>
            <a:rPr lang="en-US" sz="2000" dirty="0" err="1"/>
            <a:t>i</a:t>
          </a:r>
          <a:r>
            <a:rPr lang="ru-RU" sz="2000" dirty="0"/>
            <a:t>д </a:t>
          </a:r>
          <a:r>
            <a:rPr lang="ru-RU" sz="2000" dirty="0" err="1"/>
            <a:t>безробіття</a:t>
          </a:r>
          <a:endParaRPr lang="ru-RU" sz="2000" dirty="0"/>
        </a:p>
      </dgm:t>
    </dgm:pt>
    <dgm:pt modelId="{E180DFB2-9AD3-4427-B7C9-6DBC50916F8B}" type="parTrans" cxnId="{BB68922D-E999-4152-BD9F-9F39E509DC02}">
      <dgm:prSet/>
      <dgm:spPr/>
      <dgm:t>
        <a:bodyPr/>
        <a:lstStyle/>
        <a:p>
          <a:endParaRPr lang="ru-RU"/>
        </a:p>
      </dgm:t>
    </dgm:pt>
    <dgm:pt modelId="{6CB58A00-9012-4F38-B53D-02B6FB77A84A}" type="sibTrans" cxnId="{BB68922D-E999-4152-BD9F-9F39E509DC02}">
      <dgm:prSet/>
      <dgm:spPr/>
      <dgm:t>
        <a:bodyPr/>
        <a:lstStyle/>
        <a:p>
          <a:endParaRPr lang="ru-RU"/>
        </a:p>
      </dgm:t>
    </dgm:pt>
    <dgm:pt modelId="{BC4421CA-988B-47EF-9FDB-F1EAA6269A20}" type="pres">
      <dgm:prSet presAssocID="{75C48BD2-98D0-42E2-B0E8-79A1811E4A0D}" presName="Name0" presStyleCnt="0">
        <dgm:presLayoutVars>
          <dgm:chMax val="7"/>
          <dgm:chPref val="7"/>
          <dgm:dir/>
        </dgm:presLayoutVars>
      </dgm:prSet>
      <dgm:spPr/>
      <dgm:t>
        <a:bodyPr/>
        <a:lstStyle/>
        <a:p>
          <a:endParaRPr lang="uk-UA"/>
        </a:p>
      </dgm:t>
    </dgm:pt>
    <dgm:pt modelId="{BADDDF95-3401-4D4D-A61C-E3816BDF93FE}" type="pres">
      <dgm:prSet presAssocID="{75C48BD2-98D0-42E2-B0E8-79A1811E4A0D}" presName="Name1" presStyleCnt="0"/>
      <dgm:spPr/>
    </dgm:pt>
    <dgm:pt modelId="{8B5AF9C0-5C5D-4FA2-A8F6-DC7039D577F5}" type="pres">
      <dgm:prSet presAssocID="{75C48BD2-98D0-42E2-B0E8-79A1811E4A0D}" presName="cycle" presStyleCnt="0"/>
      <dgm:spPr/>
    </dgm:pt>
    <dgm:pt modelId="{65E92A42-FA75-48B5-8AC1-9D0AC567D467}" type="pres">
      <dgm:prSet presAssocID="{75C48BD2-98D0-42E2-B0E8-79A1811E4A0D}" presName="srcNode" presStyleLbl="node1" presStyleIdx="0" presStyleCnt="5"/>
      <dgm:spPr/>
    </dgm:pt>
    <dgm:pt modelId="{801857ED-832F-4A4D-920A-5B7E5118DFBD}" type="pres">
      <dgm:prSet presAssocID="{75C48BD2-98D0-42E2-B0E8-79A1811E4A0D}" presName="conn" presStyleLbl="parChTrans1D2" presStyleIdx="0" presStyleCnt="1"/>
      <dgm:spPr/>
      <dgm:t>
        <a:bodyPr/>
        <a:lstStyle/>
        <a:p>
          <a:endParaRPr lang="uk-UA"/>
        </a:p>
      </dgm:t>
    </dgm:pt>
    <dgm:pt modelId="{BAC323E5-0AF8-4224-865D-8CA9EF111781}" type="pres">
      <dgm:prSet presAssocID="{75C48BD2-98D0-42E2-B0E8-79A1811E4A0D}" presName="extraNode" presStyleLbl="node1" presStyleIdx="0" presStyleCnt="5"/>
      <dgm:spPr/>
    </dgm:pt>
    <dgm:pt modelId="{49D7CB27-3C2B-41EE-8FE6-AD8D91B25A95}" type="pres">
      <dgm:prSet presAssocID="{75C48BD2-98D0-42E2-B0E8-79A1811E4A0D}" presName="dstNode" presStyleLbl="node1" presStyleIdx="0" presStyleCnt="5"/>
      <dgm:spPr/>
    </dgm:pt>
    <dgm:pt modelId="{570FC839-8B7F-4DCE-8F79-A43871B0AB0D}" type="pres">
      <dgm:prSet presAssocID="{6703D0DC-02F0-4E60-BE63-4DDCBFD97135}" presName="text_1" presStyleLbl="node1" presStyleIdx="0" presStyleCnt="5" custScaleX="90643" custLinFactNeighborX="-3089" custLinFactNeighborY="1344">
        <dgm:presLayoutVars>
          <dgm:bulletEnabled val="1"/>
        </dgm:presLayoutVars>
      </dgm:prSet>
      <dgm:spPr/>
      <dgm:t>
        <a:bodyPr/>
        <a:lstStyle/>
        <a:p>
          <a:endParaRPr lang="uk-UA"/>
        </a:p>
      </dgm:t>
    </dgm:pt>
    <dgm:pt modelId="{C460883A-7895-4E7C-B352-17BB49E28BB6}" type="pres">
      <dgm:prSet presAssocID="{6703D0DC-02F0-4E60-BE63-4DDCBFD97135}" presName="accent_1" presStyleCnt="0"/>
      <dgm:spPr/>
    </dgm:pt>
    <dgm:pt modelId="{101336DC-EE98-484D-B57F-F198DBCA5CB8}" type="pres">
      <dgm:prSet presAssocID="{6703D0DC-02F0-4E60-BE63-4DDCBFD97135}" presName="accentRepeatNode" presStyleLbl="solidFgAcc1" presStyleIdx="0" presStyleCnt="5"/>
      <dgm:spPr/>
    </dgm:pt>
    <dgm:pt modelId="{5E10F4B1-CE90-47AD-B5BB-7706259C3BA8}" type="pres">
      <dgm:prSet presAssocID="{7B23C2C7-6D1D-46A7-A1DC-C343FDC39B95}" presName="text_2" presStyleLbl="node1" presStyleIdx="1" presStyleCnt="5" custScaleY="142706">
        <dgm:presLayoutVars>
          <dgm:bulletEnabled val="1"/>
        </dgm:presLayoutVars>
      </dgm:prSet>
      <dgm:spPr/>
      <dgm:t>
        <a:bodyPr/>
        <a:lstStyle/>
        <a:p>
          <a:endParaRPr lang="uk-UA"/>
        </a:p>
      </dgm:t>
    </dgm:pt>
    <dgm:pt modelId="{008CA553-82C5-4E26-A4D8-E61890D0CC18}" type="pres">
      <dgm:prSet presAssocID="{7B23C2C7-6D1D-46A7-A1DC-C343FDC39B95}" presName="accent_2" presStyleCnt="0"/>
      <dgm:spPr/>
    </dgm:pt>
    <dgm:pt modelId="{44CF8036-53A9-442C-BB6D-5CCC777B171A}" type="pres">
      <dgm:prSet presAssocID="{7B23C2C7-6D1D-46A7-A1DC-C343FDC39B95}" presName="accentRepeatNode" presStyleLbl="solidFgAcc1" presStyleIdx="1" presStyleCnt="5"/>
      <dgm:spPr/>
    </dgm:pt>
    <dgm:pt modelId="{5BCE15FA-738C-4751-A3C0-22C214DBDF4B}" type="pres">
      <dgm:prSet presAssocID="{30C56D10-B765-4564-B0D4-17782CB10E9A}" presName="text_3" presStyleLbl="node1" presStyleIdx="2" presStyleCnt="5" custScaleY="141132" custLinFactNeighborX="-117" custLinFactNeighborY="13441">
        <dgm:presLayoutVars>
          <dgm:bulletEnabled val="1"/>
        </dgm:presLayoutVars>
      </dgm:prSet>
      <dgm:spPr/>
      <dgm:t>
        <a:bodyPr/>
        <a:lstStyle/>
        <a:p>
          <a:endParaRPr lang="uk-UA"/>
        </a:p>
      </dgm:t>
    </dgm:pt>
    <dgm:pt modelId="{E434B4F1-B055-43F5-A2ED-77F2A4DF4108}" type="pres">
      <dgm:prSet presAssocID="{30C56D10-B765-4564-B0D4-17782CB10E9A}" presName="accent_3" presStyleCnt="0"/>
      <dgm:spPr/>
    </dgm:pt>
    <dgm:pt modelId="{3153E3D1-8749-4729-AEAE-6C86A5880AAA}" type="pres">
      <dgm:prSet presAssocID="{30C56D10-B765-4564-B0D4-17782CB10E9A}" presName="accentRepeatNode" presStyleLbl="solidFgAcc1" presStyleIdx="2" presStyleCnt="5"/>
      <dgm:spPr/>
    </dgm:pt>
    <dgm:pt modelId="{2653CBEB-7CA4-49B5-A928-5EE3DAF686D0}" type="pres">
      <dgm:prSet presAssocID="{AF946BAA-636D-4B38-8B33-D21AE12AF39C}" presName="text_4" presStyleLbl="node1" presStyleIdx="3" presStyleCnt="5">
        <dgm:presLayoutVars>
          <dgm:bulletEnabled val="1"/>
        </dgm:presLayoutVars>
      </dgm:prSet>
      <dgm:spPr/>
      <dgm:t>
        <a:bodyPr/>
        <a:lstStyle/>
        <a:p>
          <a:endParaRPr lang="uk-UA"/>
        </a:p>
      </dgm:t>
    </dgm:pt>
    <dgm:pt modelId="{BD7D11A6-3119-4697-8475-265B7AD2DFCD}" type="pres">
      <dgm:prSet presAssocID="{AF946BAA-636D-4B38-8B33-D21AE12AF39C}" presName="accent_4" presStyleCnt="0"/>
      <dgm:spPr/>
    </dgm:pt>
    <dgm:pt modelId="{F6DDFD86-7F27-4591-801F-F51B125467DA}" type="pres">
      <dgm:prSet presAssocID="{AF946BAA-636D-4B38-8B33-D21AE12AF39C}" presName="accentRepeatNode" presStyleLbl="solidFgAcc1" presStyleIdx="3" presStyleCnt="5"/>
      <dgm:spPr/>
    </dgm:pt>
    <dgm:pt modelId="{04A836A4-44B0-4430-9FD9-71EF6CB66EF0}" type="pres">
      <dgm:prSet presAssocID="{B18DB394-2080-4949-A590-AB8198008D79}" presName="text_5" presStyleLbl="node1" presStyleIdx="4" presStyleCnt="5" custScaleY="122650">
        <dgm:presLayoutVars>
          <dgm:bulletEnabled val="1"/>
        </dgm:presLayoutVars>
      </dgm:prSet>
      <dgm:spPr/>
      <dgm:t>
        <a:bodyPr/>
        <a:lstStyle/>
        <a:p>
          <a:endParaRPr lang="uk-UA"/>
        </a:p>
      </dgm:t>
    </dgm:pt>
    <dgm:pt modelId="{5069B50C-FF28-4316-8B23-373FE1B9014F}" type="pres">
      <dgm:prSet presAssocID="{B18DB394-2080-4949-A590-AB8198008D79}" presName="accent_5" presStyleCnt="0"/>
      <dgm:spPr/>
    </dgm:pt>
    <dgm:pt modelId="{B4A04659-14D6-4807-9717-CA9382691D90}" type="pres">
      <dgm:prSet presAssocID="{B18DB394-2080-4949-A590-AB8198008D79}" presName="accentRepeatNode" presStyleLbl="solidFgAcc1" presStyleIdx="4" presStyleCnt="5"/>
      <dgm:spPr/>
    </dgm:pt>
  </dgm:ptLst>
  <dgm:cxnLst>
    <dgm:cxn modelId="{8B1BC823-7B9A-4980-AC02-2C4232126E3B}" type="presOf" srcId="{B18DB394-2080-4949-A590-AB8198008D79}" destId="{04A836A4-44B0-4430-9FD9-71EF6CB66EF0}" srcOrd="0" destOrd="0" presId="urn:microsoft.com/office/officeart/2008/layout/VerticalCurvedList"/>
    <dgm:cxn modelId="{9B6CD154-D2ED-4A74-B5A6-CB754B16A4B7}" type="presOf" srcId="{30C56D10-B765-4564-B0D4-17782CB10E9A}" destId="{5BCE15FA-738C-4751-A3C0-22C214DBDF4B}" srcOrd="0" destOrd="0" presId="urn:microsoft.com/office/officeart/2008/layout/VerticalCurvedList"/>
    <dgm:cxn modelId="{95A264D6-7BD9-4106-8247-A34D61026A0F}" srcId="{75C48BD2-98D0-42E2-B0E8-79A1811E4A0D}" destId="{AF946BAA-636D-4B38-8B33-D21AE12AF39C}" srcOrd="3" destOrd="0" parTransId="{A8703291-B116-4BFD-8E91-D5BD48F875B8}" sibTransId="{06DDDA4C-831D-445B-B5CC-505E1E324664}"/>
    <dgm:cxn modelId="{E12E4583-B04A-4349-B37B-67DDA6393990}" type="presOf" srcId="{8802D007-9E5D-4F17-9ABB-EAB18941246C}" destId="{801857ED-832F-4A4D-920A-5B7E5118DFBD}" srcOrd="0" destOrd="0" presId="urn:microsoft.com/office/officeart/2008/layout/VerticalCurvedList"/>
    <dgm:cxn modelId="{19C4DA5F-B81D-48BC-80A9-6513C16F9937}" srcId="{75C48BD2-98D0-42E2-B0E8-79A1811E4A0D}" destId="{7B23C2C7-6D1D-46A7-A1DC-C343FDC39B95}" srcOrd="1" destOrd="0" parTransId="{1CFF177C-1021-47A7-BFDC-02A7683FC8ED}" sibTransId="{AB661DB8-E6F6-4071-9F99-4B92859FF98E}"/>
    <dgm:cxn modelId="{AC99A72B-11E6-4C4C-968A-BBB88D5951C6}" srcId="{75C48BD2-98D0-42E2-B0E8-79A1811E4A0D}" destId="{6703D0DC-02F0-4E60-BE63-4DDCBFD97135}" srcOrd="0" destOrd="0" parTransId="{8E178767-7A52-4375-BB04-625DFA46FF95}" sibTransId="{8802D007-9E5D-4F17-9ABB-EAB18941246C}"/>
    <dgm:cxn modelId="{FA6BCEF6-6A99-4908-A5F5-A4EAFD707260}" type="presOf" srcId="{7B23C2C7-6D1D-46A7-A1DC-C343FDC39B95}" destId="{5E10F4B1-CE90-47AD-B5BB-7706259C3BA8}" srcOrd="0" destOrd="0" presId="urn:microsoft.com/office/officeart/2008/layout/VerticalCurvedList"/>
    <dgm:cxn modelId="{B1905E0A-FA1B-4BF3-93DC-7B7DB5CC3C0E}" type="presOf" srcId="{75C48BD2-98D0-42E2-B0E8-79A1811E4A0D}" destId="{BC4421CA-988B-47EF-9FDB-F1EAA6269A20}" srcOrd="0" destOrd="0" presId="urn:microsoft.com/office/officeart/2008/layout/VerticalCurvedList"/>
    <dgm:cxn modelId="{2C145C69-2D0A-43B8-830F-0398D62CC586}" srcId="{75C48BD2-98D0-42E2-B0E8-79A1811E4A0D}" destId="{30C56D10-B765-4564-B0D4-17782CB10E9A}" srcOrd="2" destOrd="0" parTransId="{B007E681-FDF7-4146-8EED-374B4AFFDE1D}" sibTransId="{B6E60439-EB42-42B0-B94E-1FC711274D8F}"/>
    <dgm:cxn modelId="{E44EA23C-BB72-48BA-830B-6FBA4E07AECC}" type="presOf" srcId="{6703D0DC-02F0-4E60-BE63-4DDCBFD97135}" destId="{570FC839-8B7F-4DCE-8F79-A43871B0AB0D}" srcOrd="0" destOrd="0" presId="urn:microsoft.com/office/officeart/2008/layout/VerticalCurvedList"/>
    <dgm:cxn modelId="{BB68922D-E999-4152-BD9F-9F39E509DC02}" srcId="{75C48BD2-98D0-42E2-B0E8-79A1811E4A0D}" destId="{B18DB394-2080-4949-A590-AB8198008D79}" srcOrd="4" destOrd="0" parTransId="{E180DFB2-9AD3-4427-B7C9-6DBC50916F8B}" sibTransId="{6CB58A00-9012-4F38-B53D-02B6FB77A84A}"/>
    <dgm:cxn modelId="{D442070D-55D9-47A6-BFD0-972C795924B5}" type="presOf" srcId="{AF946BAA-636D-4B38-8B33-D21AE12AF39C}" destId="{2653CBEB-7CA4-49B5-A928-5EE3DAF686D0}" srcOrd="0" destOrd="0" presId="urn:microsoft.com/office/officeart/2008/layout/VerticalCurvedList"/>
    <dgm:cxn modelId="{34DD8C7D-552F-4273-BCA7-2BBEB2A757BD}" type="presParOf" srcId="{BC4421CA-988B-47EF-9FDB-F1EAA6269A20}" destId="{BADDDF95-3401-4D4D-A61C-E3816BDF93FE}" srcOrd="0" destOrd="0" presId="urn:microsoft.com/office/officeart/2008/layout/VerticalCurvedList"/>
    <dgm:cxn modelId="{DE4EC5EC-73F1-4AF4-BEF8-326A83CEB41C}" type="presParOf" srcId="{BADDDF95-3401-4D4D-A61C-E3816BDF93FE}" destId="{8B5AF9C0-5C5D-4FA2-A8F6-DC7039D577F5}" srcOrd="0" destOrd="0" presId="urn:microsoft.com/office/officeart/2008/layout/VerticalCurvedList"/>
    <dgm:cxn modelId="{C2F12E90-FE08-4F7F-AC25-03B7D8B14D8C}" type="presParOf" srcId="{8B5AF9C0-5C5D-4FA2-A8F6-DC7039D577F5}" destId="{65E92A42-FA75-48B5-8AC1-9D0AC567D467}" srcOrd="0" destOrd="0" presId="urn:microsoft.com/office/officeart/2008/layout/VerticalCurvedList"/>
    <dgm:cxn modelId="{93B57D0D-EF7F-47A5-89D2-07FEF2AABBCB}" type="presParOf" srcId="{8B5AF9C0-5C5D-4FA2-A8F6-DC7039D577F5}" destId="{801857ED-832F-4A4D-920A-5B7E5118DFBD}" srcOrd="1" destOrd="0" presId="urn:microsoft.com/office/officeart/2008/layout/VerticalCurvedList"/>
    <dgm:cxn modelId="{F1F0B1D4-B42B-4E59-8223-CCC968E088FC}" type="presParOf" srcId="{8B5AF9C0-5C5D-4FA2-A8F6-DC7039D577F5}" destId="{BAC323E5-0AF8-4224-865D-8CA9EF111781}" srcOrd="2" destOrd="0" presId="urn:microsoft.com/office/officeart/2008/layout/VerticalCurvedList"/>
    <dgm:cxn modelId="{3E599AD2-DD0D-4AAA-A4BD-E44ED073934B}" type="presParOf" srcId="{8B5AF9C0-5C5D-4FA2-A8F6-DC7039D577F5}" destId="{49D7CB27-3C2B-41EE-8FE6-AD8D91B25A95}" srcOrd="3" destOrd="0" presId="urn:microsoft.com/office/officeart/2008/layout/VerticalCurvedList"/>
    <dgm:cxn modelId="{B515066A-ABC4-4381-8FDC-2BF27AC7C11A}" type="presParOf" srcId="{BADDDF95-3401-4D4D-A61C-E3816BDF93FE}" destId="{570FC839-8B7F-4DCE-8F79-A43871B0AB0D}" srcOrd="1" destOrd="0" presId="urn:microsoft.com/office/officeart/2008/layout/VerticalCurvedList"/>
    <dgm:cxn modelId="{E672F516-7C96-4D8A-A00C-DD1538C3A7D1}" type="presParOf" srcId="{BADDDF95-3401-4D4D-A61C-E3816BDF93FE}" destId="{C460883A-7895-4E7C-B352-17BB49E28BB6}" srcOrd="2" destOrd="0" presId="urn:microsoft.com/office/officeart/2008/layout/VerticalCurvedList"/>
    <dgm:cxn modelId="{F7342F23-1797-481B-BBF0-0DD7339BA0B5}" type="presParOf" srcId="{C460883A-7895-4E7C-B352-17BB49E28BB6}" destId="{101336DC-EE98-484D-B57F-F198DBCA5CB8}" srcOrd="0" destOrd="0" presId="urn:microsoft.com/office/officeart/2008/layout/VerticalCurvedList"/>
    <dgm:cxn modelId="{D37C4877-DE3F-4513-92E1-6DFFE4A46EC7}" type="presParOf" srcId="{BADDDF95-3401-4D4D-A61C-E3816BDF93FE}" destId="{5E10F4B1-CE90-47AD-B5BB-7706259C3BA8}" srcOrd="3" destOrd="0" presId="urn:microsoft.com/office/officeart/2008/layout/VerticalCurvedList"/>
    <dgm:cxn modelId="{F6155A25-D596-4A90-BA41-D67F340C7EF6}" type="presParOf" srcId="{BADDDF95-3401-4D4D-A61C-E3816BDF93FE}" destId="{008CA553-82C5-4E26-A4D8-E61890D0CC18}" srcOrd="4" destOrd="0" presId="urn:microsoft.com/office/officeart/2008/layout/VerticalCurvedList"/>
    <dgm:cxn modelId="{D44C7E10-C359-4EBA-929F-59ACB327B064}" type="presParOf" srcId="{008CA553-82C5-4E26-A4D8-E61890D0CC18}" destId="{44CF8036-53A9-442C-BB6D-5CCC777B171A}" srcOrd="0" destOrd="0" presId="urn:microsoft.com/office/officeart/2008/layout/VerticalCurvedList"/>
    <dgm:cxn modelId="{919A192C-E322-4B1C-B7C4-E7A0EC675996}" type="presParOf" srcId="{BADDDF95-3401-4D4D-A61C-E3816BDF93FE}" destId="{5BCE15FA-738C-4751-A3C0-22C214DBDF4B}" srcOrd="5" destOrd="0" presId="urn:microsoft.com/office/officeart/2008/layout/VerticalCurvedList"/>
    <dgm:cxn modelId="{44A369F2-F748-4649-AE75-8B52A947EA51}" type="presParOf" srcId="{BADDDF95-3401-4D4D-A61C-E3816BDF93FE}" destId="{E434B4F1-B055-43F5-A2ED-77F2A4DF4108}" srcOrd="6" destOrd="0" presId="urn:microsoft.com/office/officeart/2008/layout/VerticalCurvedList"/>
    <dgm:cxn modelId="{AE3E2676-80EC-445C-B88B-140FDF26AA74}" type="presParOf" srcId="{E434B4F1-B055-43F5-A2ED-77F2A4DF4108}" destId="{3153E3D1-8749-4729-AEAE-6C86A5880AAA}" srcOrd="0" destOrd="0" presId="urn:microsoft.com/office/officeart/2008/layout/VerticalCurvedList"/>
    <dgm:cxn modelId="{7D760EB1-2AB1-4B28-96C5-5807F5403182}" type="presParOf" srcId="{BADDDF95-3401-4D4D-A61C-E3816BDF93FE}" destId="{2653CBEB-7CA4-49B5-A928-5EE3DAF686D0}" srcOrd="7" destOrd="0" presId="urn:microsoft.com/office/officeart/2008/layout/VerticalCurvedList"/>
    <dgm:cxn modelId="{88382D2B-8C61-4581-B735-C479347705B7}" type="presParOf" srcId="{BADDDF95-3401-4D4D-A61C-E3816BDF93FE}" destId="{BD7D11A6-3119-4697-8475-265B7AD2DFCD}" srcOrd="8" destOrd="0" presId="urn:microsoft.com/office/officeart/2008/layout/VerticalCurvedList"/>
    <dgm:cxn modelId="{944729F5-4C8F-4296-95D4-1F6B7CE63DA8}" type="presParOf" srcId="{BD7D11A6-3119-4697-8475-265B7AD2DFCD}" destId="{F6DDFD86-7F27-4591-801F-F51B125467DA}" srcOrd="0" destOrd="0" presId="urn:microsoft.com/office/officeart/2008/layout/VerticalCurvedList"/>
    <dgm:cxn modelId="{0768DA3C-BF0C-405B-80FD-4B61524345CF}" type="presParOf" srcId="{BADDDF95-3401-4D4D-A61C-E3816BDF93FE}" destId="{04A836A4-44B0-4430-9FD9-71EF6CB66EF0}" srcOrd="9" destOrd="0" presId="urn:microsoft.com/office/officeart/2008/layout/VerticalCurvedList"/>
    <dgm:cxn modelId="{1B635BA8-81F0-44AA-83AE-7A0E127F534E}" type="presParOf" srcId="{BADDDF95-3401-4D4D-A61C-E3816BDF93FE}" destId="{5069B50C-FF28-4316-8B23-373FE1B9014F}" srcOrd="10" destOrd="0" presId="urn:microsoft.com/office/officeart/2008/layout/VerticalCurvedList"/>
    <dgm:cxn modelId="{5EC9E3A1-647D-42B4-9FDA-33C90DD8EB37}" type="presParOf" srcId="{5069B50C-FF28-4316-8B23-373FE1B9014F}" destId="{B4A04659-14D6-4807-9717-CA9382691D9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07B58-F63D-4468-8CFF-240B43072E87}"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ru-RU"/>
        </a:p>
      </dgm:t>
    </dgm:pt>
    <dgm:pt modelId="{6CF83098-4400-4061-883E-D4922E0E89AD}">
      <dgm:prSet phldrT="[Текст]" custT="1"/>
      <dgm:spPr/>
      <dgm:t>
        <a:bodyPr/>
        <a:lstStyle/>
        <a:p>
          <a:r>
            <a:rPr lang="ru-RU" sz="1400"/>
            <a:t>1) особа працездатного віку до призначення пенсії (зокрема на пільгових умовах або за вислугу років), яка через відсутність роботи не має заробітку або інших передбачених законодавством доходів, готова та здатна приступити до роботи</a:t>
          </a:r>
          <a:endParaRPr lang="ru-RU" sz="1400" dirty="0"/>
        </a:p>
      </dgm:t>
    </dgm:pt>
    <dgm:pt modelId="{7D3F7F12-1EBB-449A-8692-0572F72A1E5F}" type="parTrans" cxnId="{CCD17212-354D-480B-8B2C-042C0EF12C8F}">
      <dgm:prSet/>
      <dgm:spPr/>
      <dgm:t>
        <a:bodyPr/>
        <a:lstStyle/>
        <a:p>
          <a:endParaRPr lang="ru-RU" sz="1600">
            <a:solidFill>
              <a:schemeClr val="tx1"/>
            </a:solidFill>
          </a:endParaRPr>
        </a:p>
      </dgm:t>
    </dgm:pt>
    <dgm:pt modelId="{A1A2F5E6-3431-47BE-BC9E-8ED60980C6DA}" type="sibTrans" cxnId="{CCD17212-354D-480B-8B2C-042C0EF12C8F}">
      <dgm:prSet/>
      <dgm:spPr/>
      <dgm:t>
        <a:bodyPr/>
        <a:lstStyle/>
        <a:p>
          <a:endParaRPr lang="ru-RU" sz="1600">
            <a:solidFill>
              <a:schemeClr val="tx1"/>
            </a:solidFill>
          </a:endParaRPr>
        </a:p>
      </dgm:t>
    </dgm:pt>
    <dgm:pt modelId="{AD4DA4DC-231D-4F63-8B87-9D486741945C}">
      <dgm:prSet phldrT="[Текст]" custT="1"/>
      <dgm:spPr/>
      <dgm:t>
        <a:bodyPr/>
        <a:lstStyle/>
        <a:p>
          <a:r>
            <a:rPr lang="ru-RU" sz="1400"/>
            <a:t>2) особа з інвалідністю, яка не досягла встановленого статтею 26 Закону України "Про загальнообов'язкове державне пенсійне страхування" пенсійного віку та отримує пенсію по інвалідності або соціальну допомогу відповідно до законів України "Про державну соціальну допомогу особам з інвалідністю з дитинства та дітям з інвалідністю" та "Про державну соціальну допомогу особам, які не мають права на пенсію, та особам з інвалідністю"</a:t>
          </a:r>
          <a:endParaRPr lang="ru-RU" sz="1400" dirty="0"/>
        </a:p>
      </dgm:t>
    </dgm:pt>
    <dgm:pt modelId="{84A0311A-410F-4B34-AAFE-5197242BB28D}" type="parTrans" cxnId="{E7BFD40D-F83B-4732-B721-856BFE55E06C}">
      <dgm:prSet/>
      <dgm:spPr/>
      <dgm:t>
        <a:bodyPr/>
        <a:lstStyle/>
        <a:p>
          <a:endParaRPr lang="ru-RU" sz="1600">
            <a:solidFill>
              <a:schemeClr val="tx1"/>
            </a:solidFill>
          </a:endParaRPr>
        </a:p>
      </dgm:t>
    </dgm:pt>
    <dgm:pt modelId="{8D4F59FC-4628-468C-AF63-6BC5DBF0BF85}" type="sibTrans" cxnId="{E7BFD40D-F83B-4732-B721-856BFE55E06C}">
      <dgm:prSet/>
      <dgm:spPr/>
      <dgm:t>
        <a:bodyPr/>
        <a:lstStyle/>
        <a:p>
          <a:endParaRPr lang="ru-RU" sz="1600">
            <a:solidFill>
              <a:schemeClr val="tx1"/>
            </a:solidFill>
          </a:endParaRPr>
        </a:p>
      </dgm:t>
    </dgm:pt>
    <dgm:pt modelId="{ACE8422F-99DD-481F-BEBB-0C7F93C666DB}">
      <dgm:prSet phldrT="[Текст]" custT="1"/>
      <dgm:spPr/>
      <dgm:t>
        <a:bodyPr/>
        <a:lstStyle/>
        <a:p>
          <a:r>
            <a:rPr lang="ru-RU" sz="1600"/>
            <a:t>3) особа, молодша 16-річного віку, яка працювала і була звільнена у зв'язку із змінами в організації виробництва і праці, зокрема припиненням або перепрофілюванням підприємств, установ та організацій, скороченням чисельності (штату) працівників</a:t>
          </a:r>
          <a:endParaRPr lang="ru-RU" sz="1600" dirty="0"/>
        </a:p>
      </dgm:t>
    </dgm:pt>
    <dgm:pt modelId="{0C8C0D2B-5E87-47BE-AA83-2C8230735DDC}" type="parTrans" cxnId="{C54BA76B-974A-4B05-B50C-1A79FFD35A5D}">
      <dgm:prSet/>
      <dgm:spPr/>
      <dgm:t>
        <a:bodyPr/>
        <a:lstStyle/>
        <a:p>
          <a:endParaRPr lang="ru-RU" sz="1600">
            <a:solidFill>
              <a:schemeClr val="tx1"/>
            </a:solidFill>
          </a:endParaRPr>
        </a:p>
      </dgm:t>
    </dgm:pt>
    <dgm:pt modelId="{AC6CCB7C-16B4-4906-8C45-DF8862CDCA48}" type="sibTrans" cxnId="{C54BA76B-974A-4B05-B50C-1A79FFD35A5D}">
      <dgm:prSet/>
      <dgm:spPr/>
      <dgm:t>
        <a:bodyPr/>
        <a:lstStyle/>
        <a:p>
          <a:endParaRPr lang="ru-RU" sz="1600">
            <a:solidFill>
              <a:schemeClr val="tx1"/>
            </a:solidFill>
          </a:endParaRPr>
        </a:p>
      </dgm:t>
    </dgm:pt>
    <dgm:pt modelId="{58099446-3C96-4A94-A5B3-57E55C77372C}" type="pres">
      <dgm:prSet presAssocID="{42F07B58-F63D-4468-8CFF-240B43072E87}" presName="diagram" presStyleCnt="0">
        <dgm:presLayoutVars>
          <dgm:dir/>
          <dgm:resizeHandles val="exact"/>
        </dgm:presLayoutVars>
      </dgm:prSet>
      <dgm:spPr/>
      <dgm:t>
        <a:bodyPr/>
        <a:lstStyle/>
        <a:p>
          <a:endParaRPr lang="uk-UA"/>
        </a:p>
      </dgm:t>
    </dgm:pt>
    <dgm:pt modelId="{5C60CB51-C6BA-4659-8CFC-D9C635168359}" type="pres">
      <dgm:prSet presAssocID="{6CF83098-4400-4061-883E-D4922E0E89AD}" presName="node" presStyleLbl="node1" presStyleIdx="0" presStyleCnt="3" custScaleX="77597" custScaleY="113824">
        <dgm:presLayoutVars>
          <dgm:bulletEnabled val="1"/>
        </dgm:presLayoutVars>
      </dgm:prSet>
      <dgm:spPr/>
      <dgm:t>
        <a:bodyPr/>
        <a:lstStyle/>
        <a:p>
          <a:endParaRPr lang="uk-UA"/>
        </a:p>
      </dgm:t>
    </dgm:pt>
    <dgm:pt modelId="{FDF84455-F774-4E4A-9EB5-25CFF2D17D5D}" type="pres">
      <dgm:prSet presAssocID="{A1A2F5E6-3431-47BE-BC9E-8ED60980C6DA}" presName="sibTrans" presStyleCnt="0"/>
      <dgm:spPr/>
    </dgm:pt>
    <dgm:pt modelId="{35EF93AE-6850-4C4A-89A6-B04C4210CA79}" type="pres">
      <dgm:prSet presAssocID="{AD4DA4DC-231D-4F63-8B87-9D486741945C}" presName="node" presStyleLbl="node1" presStyleIdx="1" presStyleCnt="3" custScaleX="101740" custScaleY="135301" custLinFactNeighborX="-1190" custLinFactNeighborY="-38718">
        <dgm:presLayoutVars>
          <dgm:bulletEnabled val="1"/>
        </dgm:presLayoutVars>
      </dgm:prSet>
      <dgm:spPr/>
      <dgm:t>
        <a:bodyPr/>
        <a:lstStyle/>
        <a:p>
          <a:endParaRPr lang="uk-UA"/>
        </a:p>
      </dgm:t>
    </dgm:pt>
    <dgm:pt modelId="{E794F205-C62A-45F2-909F-82CBED7731C0}" type="pres">
      <dgm:prSet presAssocID="{8D4F59FC-4628-468C-AF63-6BC5DBF0BF85}" presName="sibTrans" presStyleCnt="0"/>
      <dgm:spPr/>
    </dgm:pt>
    <dgm:pt modelId="{F7EAD8AE-EA4D-490E-9999-ABB81F3A07F3}" type="pres">
      <dgm:prSet presAssocID="{ACE8422F-99DD-481F-BEBB-0C7F93C666DB}" presName="node" presStyleLbl="node1" presStyleIdx="2" presStyleCnt="3" custScaleX="108548" custScaleY="105712" custLinFactNeighborX="-16779" custLinFactNeighborY="-12503">
        <dgm:presLayoutVars>
          <dgm:bulletEnabled val="1"/>
        </dgm:presLayoutVars>
      </dgm:prSet>
      <dgm:spPr/>
      <dgm:t>
        <a:bodyPr/>
        <a:lstStyle/>
        <a:p>
          <a:endParaRPr lang="uk-UA"/>
        </a:p>
      </dgm:t>
    </dgm:pt>
  </dgm:ptLst>
  <dgm:cxnLst>
    <dgm:cxn modelId="{F08921B0-9C4F-4A99-8E7A-BE6B048A9FE1}" type="presOf" srcId="{42F07B58-F63D-4468-8CFF-240B43072E87}" destId="{58099446-3C96-4A94-A5B3-57E55C77372C}" srcOrd="0" destOrd="0" presId="urn:microsoft.com/office/officeart/2005/8/layout/default"/>
    <dgm:cxn modelId="{7FE67B68-9918-48A7-AF41-0412CDAFD9E5}" type="presOf" srcId="{ACE8422F-99DD-481F-BEBB-0C7F93C666DB}" destId="{F7EAD8AE-EA4D-490E-9999-ABB81F3A07F3}" srcOrd="0" destOrd="0" presId="urn:microsoft.com/office/officeart/2005/8/layout/default"/>
    <dgm:cxn modelId="{C54BA76B-974A-4B05-B50C-1A79FFD35A5D}" srcId="{42F07B58-F63D-4468-8CFF-240B43072E87}" destId="{ACE8422F-99DD-481F-BEBB-0C7F93C666DB}" srcOrd="2" destOrd="0" parTransId="{0C8C0D2B-5E87-47BE-AA83-2C8230735DDC}" sibTransId="{AC6CCB7C-16B4-4906-8C45-DF8862CDCA48}"/>
    <dgm:cxn modelId="{51E08A46-5889-4C4E-B5B0-C69875053028}" type="presOf" srcId="{6CF83098-4400-4061-883E-D4922E0E89AD}" destId="{5C60CB51-C6BA-4659-8CFC-D9C635168359}" srcOrd="0" destOrd="0" presId="urn:microsoft.com/office/officeart/2005/8/layout/default"/>
    <dgm:cxn modelId="{3E191078-A607-4D10-AFE7-7C0ACC293FC5}" type="presOf" srcId="{AD4DA4DC-231D-4F63-8B87-9D486741945C}" destId="{35EF93AE-6850-4C4A-89A6-B04C4210CA79}" srcOrd="0" destOrd="0" presId="urn:microsoft.com/office/officeart/2005/8/layout/default"/>
    <dgm:cxn modelId="{CCD17212-354D-480B-8B2C-042C0EF12C8F}" srcId="{42F07B58-F63D-4468-8CFF-240B43072E87}" destId="{6CF83098-4400-4061-883E-D4922E0E89AD}" srcOrd="0" destOrd="0" parTransId="{7D3F7F12-1EBB-449A-8692-0572F72A1E5F}" sibTransId="{A1A2F5E6-3431-47BE-BC9E-8ED60980C6DA}"/>
    <dgm:cxn modelId="{E7BFD40D-F83B-4732-B721-856BFE55E06C}" srcId="{42F07B58-F63D-4468-8CFF-240B43072E87}" destId="{AD4DA4DC-231D-4F63-8B87-9D486741945C}" srcOrd="1" destOrd="0" parTransId="{84A0311A-410F-4B34-AAFE-5197242BB28D}" sibTransId="{8D4F59FC-4628-468C-AF63-6BC5DBF0BF85}"/>
    <dgm:cxn modelId="{62116724-54A6-4A51-8E44-C169B0F78ECC}" type="presParOf" srcId="{58099446-3C96-4A94-A5B3-57E55C77372C}" destId="{5C60CB51-C6BA-4659-8CFC-D9C635168359}" srcOrd="0" destOrd="0" presId="urn:microsoft.com/office/officeart/2005/8/layout/default"/>
    <dgm:cxn modelId="{9712DAF3-13C7-4B97-B1C9-29346EC392E6}" type="presParOf" srcId="{58099446-3C96-4A94-A5B3-57E55C77372C}" destId="{FDF84455-F774-4E4A-9EB5-25CFF2D17D5D}" srcOrd="1" destOrd="0" presId="urn:microsoft.com/office/officeart/2005/8/layout/default"/>
    <dgm:cxn modelId="{78B8B5C0-C955-4129-A95D-30DF0D167315}" type="presParOf" srcId="{58099446-3C96-4A94-A5B3-57E55C77372C}" destId="{35EF93AE-6850-4C4A-89A6-B04C4210CA79}" srcOrd="2" destOrd="0" presId="urn:microsoft.com/office/officeart/2005/8/layout/default"/>
    <dgm:cxn modelId="{3B8A82D1-3404-4E33-B511-36F406996755}" type="presParOf" srcId="{58099446-3C96-4A94-A5B3-57E55C77372C}" destId="{E794F205-C62A-45F2-909F-82CBED7731C0}" srcOrd="3" destOrd="0" presId="urn:microsoft.com/office/officeart/2005/8/layout/default"/>
    <dgm:cxn modelId="{E160BCC8-70A4-4BE4-8456-5505EAF532D1}" type="presParOf" srcId="{58099446-3C96-4A94-A5B3-57E55C77372C}" destId="{F7EAD8AE-EA4D-490E-9999-ABB81F3A07F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F575-202F-48FB-BE02-44BEC7472085}">
      <dsp:nvSpPr>
        <dsp:cNvPr id="0" name=""/>
        <dsp:cNvSpPr/>
      </dsp:nvSpPr>
      <dsp:spPr>
        <a:xfrm>
          <a:off x="-5409695" y="-828364"/>
          <a:ext cx="6441404" cy="6441404"/>
        </a:xfrm>
        <a:prstGeom prst="blockArc">
          <a:avLst>
            <a:gd name="adj1" fmla="val 18900000"/>
            <a:gd name="adj2" fmla="val 2700000"/>
            <a:gd name="adj3" fmla="val 335"/>
          </a:avLst>
        </a:pr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70CE87B-1C0E-42F5-8D62-F104968E215C}">
      <dsp:nvSpPr>
        <dsp:cNvPr id="0" name=""/>
        <dsp:cNvSpPr/>
      </dsp:nvSpPr>
      <dsp:spPr>
        <a:xfrm>
          <a:off x="451133" y="334256"/>
          <a:ext cx="10510854" cy="52765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5720" rIns="45720" bIns="45720" numCol="1" spcCol="1270" anchor="ctr" anchorCtr="0">
          <a:noAutofit/>
        </a:bodyPr>
        <a:lstStyle/>
        <a:p>
          <a:pPr lvl="0" algn="l" defTabSz="800100">
            <a:lnSpc>
              <a:spcPct val="90000"/>
            </a:lnSpc>
            <a:spcBef>
              <a:spcPct val="0"/>
            </a:spcBef>
            <a:spcAft>
              <a:spcPct val="35000"/>
            </a:spcAft>
          </a:pPr>
          <a:r>
            <a:rPr lang="ru-RU" sz="1800" kern="1200"/>
            <a:t>аналiзує i прогнозує попит та пропозицiю на робочу силу</a:t>
          </a:r>
          <a:endParaRPr lang="ru-RU" sz="1800" kern="1200" dirty="0"/>
        </a:p>
      </dsp:txBody>
      <dsp:txXfrm>
        <a:off x="451133" y="334256"/>
        <a:ext cx="10510854" cy="527655"/>
      </dsp:txXfrm>
    </dsp:sp>
    <dsp:sp modelId="{FB9F1283-D000-43AA-A13A-86E45E9FC878}">
      <dsp:nvSpPr>
        <dsp:cNvPr id="0" name=""/>
        <dsp:cNvSpPr/>
      </dsp:nvSpPr>
      <dsp:spPr>
        <a:xfrm>
          <a:off x="77210" y="224162"/>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559D607-DA8F-4C37-A82D-6BC8525C28B8}">
      <dsp:nvSpPr>
        <dsp:cNvPr id="0" name=""/>
        <dsp:cNvSpPr/>
      </dsp:nvSpPr>
      <dsp:spPr>
        <a:xfrm>
          <a:off x="879840" y="1177891"/>
          <a:ext cx="10082147" cy="4231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5720" rIns="45720" bIns="45720" numCol="1" spcCol="1270" anchor="ctr" anchorCtr="0">
          <a:noAutofit/>
        </a:bodyPr>
        <a:lstStyle/>
        <a:p>
          <a:pPr lvl="0" algn="l" defTabSz="800100">
            <a:lnSpc>
              <a:spcPct val="90000"/>
            </a:lnSpc>
            <a:spcBef>
              <a:spcPct val="0"/>
            </a:spcBef>
            <a:spcAft>
              <a:spcPct val="35000"/>
            </a:spcAft>
          </a:pPr>
          <a:r>
            <a:rPr lang="ru-RU" sz="1800" kern="1200" dirty="0" err="1"/>
            <a:t>iнформує</a:t>
          </a:r>
          <a:r>
            <a:rPr lang="ru-RU" sz="1800" kern="1200" dirty="0"/>
            <a:t> </a:t>
          </a:r>
          <a:r>
            <a:rPr lang="ru-RU" sz="1800" kern="1200" dirty="0" err="1"/>
            <a:t>населення</a:t>
          </a:r>
          <a:r>
            <a:rPr lang="ru-RU" sz="1800" kern="1200" dirty="0"/>
            <a:t> й </a:t>
          </a:r>
          <a:r>
            <a:rPr lang="ru-RU" sz="1800" kern="1200" dirty="0" err="1"/>
            <a:t>державнi</a:t>
          </a:r>
          <a:r>
            <a:rPr lang="ru-RU" sz="1800" kern="1200" dirty="0"/>
            <a:t> </a:t>
          </a:r>
          <a:r>
            <a:rPr lang="ru-RU" sz="1800" kern="1200" dirty="0" err="1"/>
            <a:t>органи</a:t>
          </a:r>
          <a:r>
            <a:rPr lang="ru-RU" sz="1800" kern="1200" dirty="0"/>
            <a:t> </a:t>
          </a:r>
          <a:r>
            <a:rPr lang="ru-RU" sz="1800" kern="1200" dirty="0" err="1"/>
            <a:t>управлiння</a:t>
          </a:r>
          <a:r>
            <a:rPr lang="ru-RU" sz="1800" kern="1200" dirty="0"/>
            <a:t> про стан ринку </a:t>
          </a:r>
          <a:r>
            <a:rPr lang="ru-RU" sz="1800" kern="1200" dirty="0" err="1"/>
            <a:t>працi</a:t>
          </a:r>
          <a:endParaRPr lang="ru-RU" sz="1800" kern="1200" dirty="0"/>
        </a:p>
      </dsp:txBody>
      <dsp:txXfrm>
        <a:off x="879840" y="1177891"/>
        <a:ext cx="10082147" cy="423112"/>
      </dsp:txXfrm>
    </dsp:sp>
    <dsp:sp modelId="{15CB50A5-35FB-4125-B659-F2C561D809BE}">
      <dsp:nvSpPr>
        <dsp:cNvPr id="0" name=""/>
        <dsp:cNvSpPr/>
      </dsp:nvSpPr>
      <dsp:spPr>
        <a:xfrm>
          <a:off x="472466" y="998627"/>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DB7A45-4743-421F-BCA0-533548F400CD}">
      <dsp:nvSpPr>
        <dsp:cNvPr id="0" name=""/>
        <dsp:cNvSpPr/>
      </dsp:nvSpPr>
      <dsp:spPr>
        <a:xfrm>
          <a:off x="1011418" y="1828798"/>
          <a:ext cx="9950568" cy="112707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5720" rIns="45720" bIns="45720" numCol="1" spcCol="1270" anchor="ctr" anchorCtr="0">
          <a:noAutofit/>
        </a:bodyPr>
        <a:lstStyle/>
        <a:p>
          <a:pPr lvl="0" algn="l" defTabSz="800100">
            <a:lnSpc>
              <a:spcPct val="90000"/>
            </a:lnSpc>
            <a:spcBef>
              <a:spcPct val="0"/>
            </a:spcBef>
            <a:spcAft>
              <a:spcPct val="35000"/>
            </a:spcAft>
          </a:pPr>
          <a:r>
            <a:rPr lang="ru-RU" sz="1800" kern="1200" dirty="0" err="1"/>
            <a:t>консультує</a:t>
          </a:r>
          <a:r>
            <a:rPr lang="ru-RU" sz="1800" kern="1200" dirty="0"/>
            <a:t> </a:t>
          </a:r>
          <a:r>
            <a:rPr lang="ru-RU" sz="1800" kern="1200" dirty="0" err="1"/>
            <a:t>громадян</a:t>
          </a:r>
          <a:r>
            <a:rPr lang="ru-RU" sz="1800" kern="1200" dirty="0"/>
            <a:t>, </a:t>
          </a:r>
          <a:r>
            <a:rPr lang="ru-RU" sz="1800" kern="1200" dirty="0" err="1"/>
            <a:t>власник</a:t>
          </a:r>
          <a:r>
            <a:rPr lang="en-US" sz="1800" kern="1200" dirty="0" err="1"/>
            <a:t>i</a:t>
          </a:r>
          <a:r>
            <a:rPr lang="ru-RU" sz="1800" kern="1200" dirty="0"/>
            <a:t>в п</a:t>
          </a:r>
          <a:r>
            <a:rPr lang="en-US" sz="1800" kern="1200" dirty="0" err="1"/>
            <a:t>i</a:t>
          </a:r>
          <a:r>
            <a:rPr lang="ru-RU" sz="1800" kern="1200" dirty="0" err="1"/>
            <a:t>дприємств</a:t>
          </a:r>
          <a:r>
            <a:rPr lang="ru-RU" sz="1800" kern="1200" dirty="0"/>
            <a:t>, </a:t>
          </a:r>
          <a:r>
            <a:rPr lang="ru-RU" sz="1800" kern="1200" dirty="0" err="1"/>
            <a:t>установ</a:t>
          </a:r>
          <a:r>
            <a:rPr lang="ru-RU" sz="1800" kern="1200" dirty="0"/>
            <a:t> </a:t>
          </a:r>
          <a:r>
            <a:rPr lang="en-US" sz="1800" kern="1200" dirty="0" err="1"/>
            <a:t>i</a:t>
          </a:r>
          <a:r>
            <a:rPr lang="en-US" sz="1800" kern="1200" dirty="0"/>
            <a:t> </a:t>
          </a:r>
          <a:r>
            <a:rPr lang="ru-RU" sz="1800" kern="1200" dirty="0"/>
            <a:t>орган</a:t>
          </a:r>
          <a:r>
            <a:rPr lang="en-US" sz="1800" kern="1200" dirty="0" err="1"/>
            <a:t>i</a:t>
          </a:r>
          <a:r>
            <a:rPr lang="ru-RU" sz="1800" kern="1200" dirty="0" err="1"/>
            <a:t>зац</a:t>
          </a:r>
          <a:r>
            <a:rPr lang="en-US" sz="1800" kern="1200" dirty="0" err="1"/>
            <a:t>i</a:t>
          </a:r>
          <a:r>
            <a:rPr lang="ru-RU" sz="1800" kern="1200" dirty="0"/>
            <a:t>й </a:t>
          </a:r>
          <a:r>
            <a:rPr lang="ru-RU" sz="1800" kern="1200" dirty="0" err="1"/>
            <a:t>або</a:t>
          </a:r>
          <a:r>
            <a:rPr lang="ru-RU" sz="1800" kern="1200" dirty="0"/>
            <a:t> </a:t>
          </a:r>
          <a:r>
            <a:rPr lang="ru-RU" sz="1800" kern="1200" dirty="0" err="1"/>
            <a:t>уповноважен</a:t>
          </a:r>
          <a:r>
            <a:rPr lang="en-US" sz="1800" kern="1200" dirty="0" err="1"/>
            <a:t>i</a:t>
          </a:r>
          <a:r>
            <a:rPr lang="en-US" sz="1800" kern="1200" dirty="0"/>
            <a:t> </a:t>
          </a:r>
          <a:r>
            <a:rPr lang="ru-RU" sz="1800" kern="1200" dirty="0"/>
            <a:t>ними </a:t>
          </a:r>
          <a:r>
            <a:rPr lang="ru-RU" sz="1800" kern="1200" dirty="0" err="1"/>
            <a:t>органи</a:t>
          </a:r>
          <a:r>
            <a:rPr lang="ru-RU" sz="1800" kern="1200" dirty="0"/>
            <a:t>, як</a:t>
          </a:r>
          <a:r>
            <a:rPr lang="en-US" sz="1800" kern="1200" dirty="0" err="1"/>
            <a:t>i</a:t>
          </a:r>
          <a:r>
            <a:rPr lang="en-US" sz="1800" kern="1200" dirty="0"/>
            <a:t> </a:t>
          </a:r>
          <a:r>
            <a:rPr lang="ru-RU" sz="1800" kern="1200" dirty="0" err="1"/>
            <a:t>звертаються</a:t>
          </a:r>
          <a:r>
            <a:rPr lang="ru-RU" sz="1800" kern="1200" dirty="0"/>
            <a:t> до </a:t>
          </a:r>
          <a:r>
            <a:rPr lang="ru-RU" sz="1800" kern="1200" dirty="0" err="1"/>
            <a:t>служби</a:t>
          </a:r>
          <a:r>
            <a:rPr lang="ru-RU" sz="1800" kern="1200" dirty="0"/>
            <a:t> </a:t>
          </a:r>
          <a:r>
            <a:rPr lang="ru-RU" sz="1800" kern="1200" dirty="0" err="1"/>
            <a:t>зайнятост</a:t>
          </a:r>
          <a:r>
            <a:rPr lang="en-US" sz="1800" kern="1200" dirty="0" err="1"/>
            <a:t>i</a:t>
          </a:r>
          <a:r>
            <a:rPr lang="en-US" sz="1800" kern="1200" dirty="0"/>
            <a:t>, </a:t>
          </a:r>
          <a:r>
            <a:rPr lang="ru-RU" sz="1800" kern="1200" dirty="0"/>
            <a:t>про </a:t>
          </a:r>
          <a:r>
            <a:rPr lang="ru-RU" sz="1800" kern="1200" dirty="0" err="1"/>
            <a:t>можлив</a:t>
          </a:r>
          <a:r>
            <a:rPr lang="en-US" sz="1800" kern="1200" dirty="0" err="1"/>
            <a:t>i</a:t>
          </a:r>
          <a:r>
            <a:rPr lang="ru-RU" sz="1800" kern="1200" dirty="0" err="1"/>
            <a:t>сть</a:t>
          </a:r>
          <a:r>
            <a:rPr lang="ru-RU" sz="1800" kern="1200" dirty="0"/>
            <a:t> </a:t>
          </a:r>
          <a:r>
            <a:rPr lang="ru-RU" sz="1800" kern="1200" dirty="0" err="1"/>
            <a:t>одержання</a:t>
          </a:r>
          <a:r>
            <a:rPr lang="ru-RU" sz="1800" kern="1200" dirty="0"/>
            <a:t> </a:t>
          </a:r>
          <a:r>
            <a:rPr lang="ru-RU" sz="1800" kern="1200" dirty="0" err="1"/>
            <a:t>роботи</a:t>
          </a:r>
          <a:r>
            <a:rPr lang="ru-RU" sz="1800" kern="1200" dirty="0"/>
            <a:t> </a:t>
          </a:r>
          <a:r>
            <a:rPr lang="en-US" sz="1800" kern="1200" dirty="0" err="1"/>
            <a:t>i</a:t>
          </a:r>
          <a:r>
            <a:rPr lang="en-US" sz="1800" kern="1200" dirty="0"/>
            <a:t> </a:t>
          </a:r>
          <a:r>
            <a:rPr lang="ru-RU" sz="1800" kern="1200" dirty="0" err="1"/>
            <a:t>забезпечення</a:t>
          </a:r>
          <a:r>
            <a:rPr lang="ru-RU" sz="1800" kern="1200" dirty="0"/>
            <a:t> </a:t>
          </a:r>
          <a:r>
            <a:rPr lang="ru-RU" sz="1800" kern="1200" dirty="0" err="1"/>
            <a:t>робочою</a:t>
          </a:r>
          <a:r>
            <a:rPr lang="ru-RU" sz="1800" kern="1200" dirty="0"/>
            <a:t> силою, </a:t>
          </a:r>
          <a:r>
            <a:rPr lang="ru-RU" sz="1800" kern="1200" dirty="0" err="1"/>
            <a:t>вимоги</a:t>
          </a:r>
          <a:r>
            <a:rPr lang="ru-RU" sz="1800" kern="1200" dirty="0"/>
            <a:t>, </a:t>
          </a:r>
          <a:r>
            <a:rPr lang="ru-RU" sz="1800" kern="1200" dirty="0" err="1"/>
            <a:t>що</a:t>
          </a:r>
          <a:r>
            <a:rPr lang="ru-RU" sz="1800" kern="1200" dirty="0"/>
            <a:t> </a:t>
          </a:r>
          <a:r>
            <a:rPr lang="ru-RU" sz="1800" kern="1200" dirty="0" err="1"/>
            <a:t>ставляться</a:t>
          </a:r>
          <a:r>
            <a:rPr lang="ru-RU" sz="1800" kern="1200" dirty="0"/>
            <a:t> до </a:t>
          </a:r>
          <a:r>
            <a:rPr lang="ru-RU" sz="1800" kern="1200" dirty="0" err="1"/>
            <a:t>профес</a:t>
          </a:r>
          <a:r>
            <a:rPr lang="en-US" sz="1800" kern="1200" dirty="0" err="1"/>
            <a:t>i</a:t>
          </a:r>
          <a:r>
            <a:rPr lang="ru-RU" sz="1800" kern="1200" dirty="0"/>
            <a:t>ї, та з </a:t>
          </a:r>
          <a:r>
            <a:rPr lang="en-US" sz="1800" kern="1200" dirty="0" err="1"/>
            <a:t>i</a:t>
          </a:r>
          <a:r>
            <a:rPr lang="ru-RU" sz="1800" kern="1200" dirty="0" err="1"/>
            <a:t>нших</a:t>
          </a:r>
          <a:r>
            <a:rPr lang="ru-RU" sz="1800" kern="1200" dirty="0"/>
            <a:t> </a:t>
          </a:r>
          <a:r>
            <a:rPr lang="ru-RU" sz="1800" kern="1200" dirty="0" err="1"/>
            <a:t>питань</a:t>
          </a:r>
          <a:r>
            <a:rPr lang="ru-RU" sz="1800" kern="1200" dirty="0"/>
            <a:t>, </a:t>
          </a:r>
          <a:r>
            <a:rPr lang="ru-RU" sz="1800" kern="1200" dirty="0" err="1"/>
            <a:t>що</a:t>
          </a:r>
          <a:r>
            <a:rPr lang="ru-RU" sz="1800" kern="1200" dirty="0"/>
            <a:t> є </a:t>
          </a:r>
          <a:r>
            <a:rPr lang="ru-RU" sz="1800" kern="1200" dirty="0" err="1"/>
            <a:t>корисними</a:t>
          </a:r>
          <a:r>
            <a:rPr lang="ru-RU" sz="1800" kern="1200" dirty="0"/>
            <a:t> для </a:t>
          </a:r>
          <a:r>
            <a:rPr lang="ru-RU" sz="1800" kern="1200" dirty="0" err="1"/>
            <a:t>сприяння</a:t>
          </a:r>
          <a:r>
            <a:rPr lang="ru-RU" sz="1800" kern="1200" dirty="0"/>
            <a:t> </a:t>
          </a:r>
          <a:r>
            <a:rPr lang="ru-RU" sz="1800" kern="1200" dirty="0" err="1"/>
            <a:t>зайнятост</a:t>
          </a:r>
          <a:r>
            <a:rPr lang="en-US" sz="1800" kern="1200" dirty="0" err="1"/>
            <a:t>i</a:t>
          </a:r>
          <a:r>
            <a:rPr lang="en-US" sz="1800" kern="1200" dirty="0"/>
            <a:t> </a:t>
          </a:r>
          <a:r>
            <a:rPr lang="ru-RU" sz="1800" kern="1200" dirty="0" err="1"/>
            <a:t>населення</a:t>
          </a:r>
          <a:endParaRPr lang="ru-RU" sz="1800" kern="1200" dirty="0"/>
        </a:p>
      </dsp:txBody>
      <dsp:txXfrm>
        <a:off x="1011418" y="1828798"/>
        <a:ext cx="9950568" cy="1127079"/>
      </dsp:txXfrm>
    </dsp:sp>
    <dsp:sp modelId="{8932CA90-D5A3-4040-9EAC-8AF616315888}">
      <dsp:nvSpPr>
        <dsp:cNvPr id="0" name=""/>
        <dsp:cNvSpPr/>
      </dsp:nvSpPr>
      <dsp:spPr>
        <a:xfrm>
          <a:off x="637496" y="2018415"/>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6A75847-9DE3-4F4B-8E99-F17ADD23BDD3}">
      <dsp:nvSpPr>
        <dsp:cNvPr id="0" name=""/>
        <dsp:cNvSpPr/>
      </dsp:nvSpPr>
      <dsp:spPr>
        <a:xfrm>
          <a:off x="879840" y="3116293"/>
          <a:ext cx="10082147" cy="5982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5720" rIns="45720" bIns="45720" numCol="1" spcCol="1270" anchor="ctr" anchorCtr="0">
          <a:noAutofit/>
        </a:bodyPr>
        <a:lstStyle/>
        <a:p>
          <a:pPr lvl="0" algn="l" defTabSz="800100">
            <a:lnSpc>
              <a:spcPct val="90000"/>
            </a:lnSpc>
            <a:spcBef>
              <a:spcPct val="0"/>
            </a:spcBef>
            <a:spcAft>
              <a:spcPct val="35000"/>
            </a:spcAft>
          </a:pPr>
          <a:r>
            <a:rPr lang="ru-RU" sz="1800" kern="1200" dirty="0"/>
            <a:t>веде обл</a:t>
          </a:r>
          <a:r>
            <a:rPr lang="en-US" sz="1800" kern="1200" dirty="0"/>
            <a:t>i</a:t>
          </a:r>
          <a:r>
            <a:rPr lang="ru-RU" sz="1800" kern="1200" dirty="0"/>
            <a:t>к в</a:t>
          </a:r>
          <a:r>
            <a:rPr lang="en-US" sz="1800" kern="1200" dirty="0"/>
            <a:t>i</a:t>
          </a:r>
          <a:r>
            <a:rPr lang="ru-RU" sz="1800" kern="1200" dirty="0"/>
            <a:t>льних робочих м</a:t>
          </a:r>
          <a:r>
            <a:rPr lang="en-US" sz="1800" kern="1200" dirty="0"/>
            <a:t>i</a:t>
          </a:r>
          <a:r>
            <a:rPr lang="ru-RU" sz="1800" kern="1200" dirty="0"/>
            <a:t>сць </a:t>
          </a:r>
          <a:r>
            <a:rPr lang="en-US" sz="1800" kern="1200" dirty="0"/>
            <a:t>i </a:t>
          </a:r>
          <a:r>
            <a:rPr lang="ru-RU" sz="1800" kern="1200" dirty="0"/>
            <a:t>громадян, як</a:t>
          </a:r>
          <a:r>
            <a:rPr lang="en-US" sz="1800" kern="1200" dirty="0"/>
            <a:t>i </a:t>
          </a:r>
          <a:r>
            <a:rPr lang="ru-RU" sz="1800" kern="1200" dirty="0"/>
            <a:t>звертаються з питань працевлаштування</a:t>
          </a:r>
        </a:p>
      </dsp:txBody>
      <dsp:txXfrm>
        <a:off x="879840" y="3116293"/>
        <a:ext cx="10082147" cy="598275"/>
      </dsp:txXfrm>
    </dsp:sp>
    <dsp:sp modelId="{DD6F8CE8-AA30-45D1-A8AB-3A95AAEBA876}">
      <dsp:nvSpPr>
        <dsp:cNvPr id="0" name=""/>
        <dsp:cNvSpPr/>
      </dsp:nvSpPr>
      <dsp:spPr>
        <a:xfrm>
          <a:off x="505917" y="2915542"/>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ECCA6E-98D0-4B10-842C-FC5D9239CC45}">
      <dsp:nvSpPr>
        <dsp:cNvPr id="0" name=""/>
        <dsp:cNvSpPr/>
      </dsp:nvSpPr>
      <dsp:spPr>
        <a:xfrm>
          <a:off x="468370" y="3838735"/>
          <a:ext cx="10510854" cy="81104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0640" rIns="40640" bIns="40640" numCol="1" spcCol="1270" anchor="ctr" anchorCtr="0">
          <a:noAutofit/>
        </a:bodyPr>
        <a:lstStyle/>
        <a:p>
          <a:pPr lvl="0" algn="l" defTabSz="711200">
            <a:lnSpc>
              <a:spcPct val="90000"/>
            </a:lnSpc>
            <a:spcBef>
              <a:spcPct val="0"/>
            </a:spcBef>
            <a:spcAft>
              <a:spcPct val="35000"/>
            </a:spcAft>
          </a:pPr>
          <a:r>
            <a:rPr lang="ru-RU" sz="1600" kern="1200" dirty="0" err="1"/>
            <a:t>здiйснює</a:t>
          </a:r>
          <a:r>
            <a:rPr lang="ru-RU" sz="1600" kern="1200" dirty="0"/>
            <a:t> у порядку, </a:t>
          </a:r>
          <a:r>
            <a:rPr lang="ru-RU" sz="1600" kern="1200" dirty="0" err="1"/>
            <a:t>встановленому</a:t>
          </a:r>
          <a:r>
            <a:rPr lang="ru-RU" sz="1600" kern="1200" dirty="0"/>
            <a:t> </a:t>
          </a:r>
          <a:r>
            <a:rPr lang="ru-RU" sz="1600" kern="1200" dirty="0" err="1"/>
            <a:t>законодавством</a:t>
          </a:r>
          <a:r>
            <a:rPr lang="ru-RU" sz="1600" kern="1200" dirty="0"/>
            <a:t>, </a:t>
          </a:r>
          <a:r>
            <a:rPr lang="ru-RU" sz="1600" kern="1200" dirty="0" err="1"/>
            <a:t>збiр</a:t>
          </a:r>
          <a:r>
            <a:rPr lang="ru-RU" sz="1600" kern="1200" dirty="0"/>
            <a:t> та </a:t>
          </a:r>
          <a:r>
            <a:rPr lang="ru-RU" sz="1600" kern="1200" dirty="0" err="1"/>
            <a:t>опрацювання</a:t>
          </a:r>
          <a:r>
            <a:rPr lang="ru-RU" sz="1600" kern="1200" dirty="0"/>
            <a:t> </a:t>
          </a:r>
          <a:r>
            <a:rPr lang="ru-RU" sz="1600" kern="1200" dirty="0" err="1"/>
            <a:t>адмiнiстративних</a:t>
          </a:r>
          <a:r>
            <a:rPr lang="ru-RU" sz="1600" kern="1200" dirty="0"/>
            <a:t> </a:t>
          </a:r>
          <a:r>
            <a:rPr lang="ru-RU" sz="1600" kern="1200" dirty="0" err="1"/>
            <a:t>даних</a:t>
          </a:r>
          <a:r>
            <a:rPr lang="ru-RU" sz="1600" kern="1200" dirty="0"/>
            <a:t>, </a:t>
          </a:r>
          <a:r>
            <a:rPr lang="ru-RU" sz="1600" kern="1200" dirty="0" err="1"/>
            <a:t>якi</a:t>
          </a:r>
          <a:r>
            <a:rPr lang="ru-RU" sz="1600" kern="1200" dirty="0"/>
            <a:t> </a:t>
          </a:r>
          <a:r>
            <a:rPr lang="ru-RU" sz="1600" kern="1200" dirty="0" err="1"/>
            <a:t>вiдображають</a:t>
          </a:r>
          <a:r>
            <a:rPr lang="ru-RU" sz="1600" kern="1200" dirty="0"/>
            <a:t> стан ринку </a:t>
          </a:r>
          <a:r>
            <a:rPr lang="ru-RU" sz="1600" kern="1200" dirty="0" err="1"/>
            <a:t>працi</a:t>
          </a:r>
          <a:r>
            <a:rPr lang="ru-RU" sz="1600" kern="1200" dirty="0"/>
            <a:t> та становище у </a:t>
          </a:r>
          <a:r>
            <a:rPr lang="ru-RU" sz="1600" kern="1200" dirty="0" err="1"/>
            <a:t>сферi</a:t>
          </a:r>
          <a:r>
            <a:rPr lang="ru-RU" sz="1600" kern="1200" dirty="0"/>
            <a:t> </a:t>
          </a:r>
          <a:r>
            <a:rPr lang="ru-RU" sz="1600" kern="1200" dirty="0" err="1"/>
            <a:t>зайнятостi</a:t>
          </a:r>
          <a:r>
            <a:rPr lang="ru-RU" sz="1600" kern="1200" dirty="0"/>
            <a:t> </a:t>
          </a:r>
          <a:r>
            <a:rPr lang="ru-RU" sz="1600" kern="1200" dirty="0" err="1"/>
            <a:t>населення</a:t>
          </a:r>
          <a:endParaRPr lang="ru-RU" sz="1600" kern="1200" dirty="0"/>
        </a:p>
      </dsp:txBody>
      <dsp:txXfrm>
        <a:off x="468370" y="3838735"/>
        <a:ext cx="10510854" cy="811046"/>
      </dsp:txXfrm>
    </dsp:sp>
    <dsp:sp modelId="{02A9CCEA-3632-4AA3-BE9A-63B9A034B655}">
      <dsp:nvSpPr>
        <dsp:cNvPr id="0" name=""/>
        <dsp:cNvSpPr/>
      </dsp:nvSpPr>
      <dsp:spPr>
        <a:xfrm>
          <a:off x="77210" y="3812669"/>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857ED-832F-4A4D-920A-5B7E5118DFBD}">
      <dsp:nvSpPr>
        <dsp:cNvPr id="0" name=""/>
        <dsp:cNvSpPr/>
      </dsp:nvSpPr>
      <dsp:spPr>
        <a:xfrm>
          <a:off x="-7503092" y="-1146616"/>
          <a:ext cx="8928209" cy="8928209"/>
        </a:xfrm>
        <a:prstGeom prst="blockArc">
          <a:avLst>
            <a:gd name="adj1" fmla="val 18900000"/>
            <a:gd name="adj2" fmla="val 2700000"/>
            <a:gd name="adj3" fmla="val 24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0FC839-8B7F-4DCE-8F79-A43871B0AB0D}">
      <dsp:nvSpPr>
        <dsp:cNvPr id="0" name=""/>
        <dsp:cNvSpPr/>
      </dsp:nvSpPr>
      <dsp:spPr>
        <a:xfrm>
          <a:off x="785970" y="425703"/>
          <a:ext cx="9344199" cy="8296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45720" rIns="45720" bIns="45720" numCol="1" spcCol="1270" anchor="ctr" anchorCtr="0">
          <a:noAutofit/>
        </a:bodyPr>
        <a:lstStyle/>
        <a:p>
          <a:pPr lvl="0" algn="l" defTabSz="800100">
            <a:lnSpc>
              <a:spcPct val="90000"/>
            </a:lnSpc>
            <a:spcBef>
              <a:spcPct val="0"/>
            </a:spcBef>
            <a:spcAft>
              <a:spcPct val="35000"/>
            </a:spcAft>
          </a:pPr>
          <a:r>
            <a:rPr lang="ru-RU" sz="1800" kern="1200"/>
            <a:t>подає допомогу громадянам у доборi пiдходящої роботи i власникампiдприємств, установ, органiзацiй або уповноваженим ним и органам у доборi необхiдних працiвникiв</a:t>
          </a:r>
          <a:endParaRPr lang="ru-RU" sz="1800" kern="1200" dirty="0"/>
        </a:p>
      </dsp:txBody>
      <dsp:txXfrm>
        <a:off x="785970" y="425703"/>
        <a:ext cx="9344199" cy="829637"/>
      </dsp:txXfrm>
    </dsp:sp>
    <dsp:sp modelId="{101336DC-EE98-484D-B57F-F198DBCA5CB8}">
      <dsp:nvSpPr>
        <dsp:cNvPr id="0" name=""/>
        <dsp:cNvSpPr/>
      </dsp:nvSpPr>
      <dsp:spPr>
        <a:xfrm>
          <a:off x="103588" y="310848"/>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10F4B1-CE90-47AD-B5BB-7706259C3BA8}">
      <dsp:nvSpPr>
        <dsp:cNvPr id="0" name=""/>
        <dsp:cNvSpPr/>
      </dsp:nvSpPr>
      <dsp:spPr>
        <a:xfrm>
          <a:off x="1216606" y="1481459"/>
          <a:ext cx="9714299" cy="11839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45720" rIns="45720" bIns="45720" numCol="1" spcCol="1270" anchor="ctr" anchorCtr="0">
          <a:noAutofit/>
        </a:bodyPr>
        <a:lstStyle/>
        <a:p>
          <a:pPr lvl="0" algn="l" defTabSz="800100">
            <a:lnSpc>
              <a:spcPct val="90000"/>
            </a:lnSpc>
            <a:spcBef>
              <a:spcPct val="0"/>
            </a:spcBef>
            <a:spcAft>
              <a:spcPct val="35000"/>
            </a:spcAft>
          </a:pPr>
          <a:r>
            <a:rPr lang="ru-RU" sz="1800" kern="1200" dirty="0"/>
            <a:t>орган</a:t>
          </a:r>
          <a:r>
            <a:rPr lang="en-US" sz="1800" kern="1200" dirty="0" err="1"/>
            <a:t>i</a:t>
          </a:r>
          <a:r>
            <a:rPr lang="ru-RU" sz="1800" kern="1200" dirty="0" err="1"/>
            <a:t>зує</a:t>
          </a:r>
          <a:r>
            <a:rPr lang="ru-RU" sz="1800" kern="1200" dirty="0"/>
            <a:t> при потреб</a:t>
          </a:r>
          <a:r>
            <a:rPr lang="en-US" sz="1800" kern="1200" dirty="0" err="1"/>
            <a:t>i</a:t>
          </a:r>
          <a:r>
            <a:rPr lang="en-US" sz="1800" kern="1200" dirty="0"/>
            <a:t> </a:t>
          </a:r>
          <a:r>
            <a:rPr lang="ru-RU" sz="1800" kern="1200" dirty="0" err="1"/>
            <a:t>профес</a:t>
          </a:r>
          <a:r>
            <a:rPr lang="en-US" sz="1800" kern="1200" dirty="0" err="1"/>
            <a:t>i</a:t>
          </a:r>
          <a:r>
            <a:rPr lang="ru-RU" sz="1800" kern="1200" dirty="0" err="1"/>
            <a:t>йну</a:t>
          </a:r>
          <a:r>
            <a:rPr lang="ru-RU" sz="1800" kern="1200" dirty="0"/>
            <a:t> п</a:t>
          </a:r>
          <a:r>
            <a:rPr lang="en-US" sz="1800" kern="1200" dirty="0" err="1"/>
            <a:t>i</a:t>
          </a:r>
          <a:r>
            <a:rPr lang="ru-RU" sz="1800" kern="1200" dirty="0" err="1"/>
            <a:t>дготовку</a:t>
          </a:r>
          <a:r>
            <a:rPr lang="ru-RU" sz="1800" kern="1200" dirty="0"/>
            <a:t> </a:t>
          </a:r>
          <a:r>
            <a:rPr lang="en-US" sz="1800" kern="1200" dirty="0" err="1"/>
            <a:t>i</a:t>
          </a:r>
          <a:r>
            <a:rPr lang="en-US" sz="1800" kern="1200" dirty="0"/>
            <a:t> </a:t>
          </a:r>
          <a:r>
            <a:rPr lang="ru-RU" sz="1800" kern="1200" dirty="0" err="1"/>
            <a:t>переп</a:t>
          </a:r>
          <a:r>
            <a:rPr lang="en-US" sz="1800" kern="1200" dirty="0" err="1"/>
            <a:t>i</a:t>
          </a:r>
          <a:r>
            <a:rPr lang="ru-RU" sz="1800" kern="1200" dirty="0" err="1"/>
            <a:t>дготовку</a:t>
          </a:r>
          <a:r>
            <a:rPr lang="ru-RU" sz="1800" kern="1200" dirty="0"/>
            <a:t> </a:t>
          </a:r>
          <a:r>
            <a:rPr lang="ru-RU" sz="1800" kern="1200" dirty="0" err="1"/>
            <a:t>громадян</a:t>
          </a:r>
          <a:r>
            <a:rPr lang="ru-RU" sz="1800" kern="1200" dirty="0"/>
            <a:t> у систем</a:t>
          </a:r>
          <a:r>
            <a:rPr lang="en-US" sz="1800" kern="1200" dirty="0" err="1"/>
            <a:t>i</a:t>
          </a:r>
          <a:r>
            <a:rPr lang="en-US" sz="1800" kern="1200" dirty="0"/>
            <a:t> </a:t>
          </a:r>
          <a:r>
            <a:rPr lang="ru-RU" sz="1800" kern="1200" dirty="0" err="1"/>
            <a:t>служби</a:t>
          </a:r>
          <a:r>
            <a:rPr lang="ru-RU" sz="1800" kern="1200" dirty="0"/>
            <a:t> </a:t>
          </a:r>
          <a:r>
            <a:rPr lang="ru-RU" sz="1800" kern="1200" dirty="0" err="1"/>
            <a:t>зайнятост</a:t>
          </a:r>
          <a:r>
            <a:rPr lang="en-US" sz="1800" kern="1200" dirty="0" err="1"/>
            <a:t>i</a:t>
          </a:r>
          <a:r>
            <a:rPr lang="en-US" sz="1800" kern="1200" dirty="0"/>
            <a:t> </a:t>
          </a:r>
          <a:r>
            <a:rPr lang="ru-RU" sz="1800" kern="1200" dirty="0" err="1"/>
            <a:t>або</a:t>
          </a:r>
          <a:r>
            <a:rPr lang="ru-RU" sz="1800" kern="1200" dirty="0"/>
            <a:t> </a:t>
          </a:r>
          <a:r>
            <a:rPr lang="ru-RU" sz="1800" kern="1200" dirty="0" err="1"/>
            <a:t>направляє</a:t>
          </a:r>
          <a:r>
            <a:rPr lang="ru-RU" sz="1800" kern="1200" dirty="0"/>
            <a:t> </a:t>
          </a:r>
          <a:r>
            <a:rPr lang="ru-RU" sz="1800" kern="1200" dirty="0" err="1"/>
            <a:t>їх</a:t>
          </a:r>
          <a:r>
            <a:rPr lang="ru-RU" sz="1800" kern="1200" dirty="0"/>
            <a:t> до </a:t>
          </a:r>
          <a:r>
            <a:rPr lang="en-US" sz="1800" kern="1200" dirty="0" err="1"/>
            <a:t>i</a:t>
          </a:r>
          <a:r>
            <a:rPr lang="ru-RU" sz="1800" kern="1200" dirty="0" err="1"/>
            <a:t>нших</a:t>
          </a:r>
          <a:r>
            <a:rPr lang="ru-RU" sz="1800" kern="1200" dirty="0"/>
            <a:t> </a:t>
          </a:r>
          <a:r>
            <a:rPr lang="ru-RU" sz="1800" kern="1200" dirty="0" err="1"/>
            <a:t>навчальних</a:t>
          </a:r>
          <a:r>
            <a:rPr lang="ru-RU" sz="1800" kern="1200" dirty="0"/>
            <a:t> заклад</a:t>
          </a:r>
          <a:r>
            <a:rPr lang="en-US" sz="1800" kern="1200" dirty="0" err="1"/>
            <a:t>i</a:t>
          </a:r>
          <a:r>
            <a:rPr lang="ru-RU" sz="1800" kern="1200" dirty="0"/>
            <a:t>в, </a:t>
          </a:r>
          <a:r>
            <a:rPr lang="ru-RU" sz="1800" kern="1200" dirty="0" err="1"/>
            <a:t>що</a:t>
          </a:r>
          <a:r>
            <a:rPr lang="ru-RU" sz="1800" kern="1200" dirty="0"/>
            <a:t> </a:t>
          </a:r>
          <a:r>
            <a:rPr lang="ru-RU" sz="1800" kern="1200" dirty="0" err="1"/>
            <a:t>ведуть</a:t>
          </a:r>
          <a:r>
            <a:rPr lang="ru-RU" sz="1800" kern="1200" dirty="0"/>
            <a:t> п</a:t>
          </a:r>
          <a:r>
            <a:rPr lang="en-US" sz="1800" kern="1200" dirty="0" err="1"/>
            <a:t>i</a:t>
          </a:r>
          <a:r>
            <a:rPr lang="ru-RU" sz="1800" kern="1200" dirty="0" err="1"/>
            <a:t>дготовку</a:t>
          </a:r>
          <a:r>
            <a:rPr lang="ru-RU" sz="1800" kern="1200" dirty="0"/>
            <a:t> та </a:t>
          </a:r>
          <a:r>
            <a:rPr lang="ru-RU" sz="1800" kern="1200" dirty="0" err="1"/>
            <a:t>переп</a:t>
          </a:r>
          <a:r>
            <a:rPr lang="en-US" sz="1800" kern="1200" dirty="0" err="1"/>
            <a:t>i</a:t>
          </a:r>
          <a:r>
            <a:rPr lang="ru-RU" sz="1800" kern="1200" dirty="0" err="1"/>
            <a:t>дготовку</a:t>
          </a:r>
          <a:r>
            <a:rPr lang="ru-RU" sz="1800" kern="1200" dirty="0"/>
            <a:t> </a:t>
          </a:r>
          <a:r>
            <a:rPr lang="ru-RU" sz="1800" kern="1200" dirty="0" err="1"/>
            <a:t>прац</a:t>
          </a:r>
          <a:r>
            <a:rPr lang="en-US" sz="1800" kern="1200" dirty="0" err="1"/>
            <a:t>i</a:t>
          </a:r>
          <a:r>
            <a:rPr lang="ru-RU" sz="1800" kern="1200" dirty="0"/>
            <a:t>вник</a:t>
          </a:r>
          <a:r>
            <a:rPr lang="en-US" sz="1800" kern="1200" dirty="0" err="1"/>
            <a:t>i</a:t>
          </a:r>
          <a:r>
            <a:rPr lang="ru-RU" sz="1800" kern="1200" dirty="0"/>
            <a:t>в, </a:t>
          </a:r>
          <a:r>
            <a:rPr lang="ru-RU" sz="1800" kern="1200" dirty="0" err="1"/>
            <a:t>сприяє</a:t>
          </a:r>
          <a:r>
            <a:rPr lang="ru-RU" sz="1800" kern="1200" dirty="0"/>
            <a:t> п</a:t>
          </a:r>
          <a:r>
            <a:rPr lang="en-US" sz="1800" kern="1200" dirty="0" err="1"/>
            <a:t>i</a:t>
          </a:r>
          <a:r>
            <a:rPr lang="ru-RU" sz="1800" kern="1200" dirty="0" err="1"/>
            <a:t>дприємствам</a:t>
          </a:r>
          <a:r>
            <a:rPr lang="ru-RU" sz="1800" kern="1200" dirty="0"/>
            <a:t> у </a:t>
          </a:r>
          <a:r>
            <a:rPr lang="ru-RU" sz="1800" kern="1200" dirty="0" err="1"/>
            <a:t>розвитков</a:t>
          </a:r>
          <a:r>
            <a:rPr lang="en-US" sz="1800" kern="1200" dirty="0" err="1"/>
            <a:t>i</a:t>
          </a:r>
          <a:r>
            <a:rPr lang="en-US" sz="1800" kern="1200" dirty="0"/>
            <a:t> </a:t>
          </a:r>
          <a:r>
            <a:rPr lang="ru-RU" sz="1800" kern="1200" dirty="0"/>
            <a:t>та </a:t>
          </a:r>
          <a:r>
            <a:rPr lang="ru-RU" sz="1800" kern="1200" dirty="0" err="1"/>
            <a:t>визначенн</a:t>
          </a:r>
          <a:r>
            <a:rPr lang="en-US" sz="1800" kern="1200" dirty="0" err="1"/>
            <a:t>i</a:t>
          </a:r>
          <a:r>
            <a:rPr lang="en-US" sz="1800" kern="1200" dirty="0"/>
            <a:t> </a:t>
          </a:r>
          <a:r>
            <a:rPr lang="ru-RU" sz="1800" kern="1200" dirty="0" err="1"/>
            <a:t>зм</a:t>
          </a:r>
          <a:r>
            <a:rPr lang="en-US" sz="1800" kern="1200" dirty="0" err="1"/>
            <a:t>i</a:t>
          </a:r>
          <a:r>
            <a:rPr lang="ru-RU" sz="1800" kern="1200" dirty="0" err="1"/>
            <a:t>сту</a:t>
          </a:r>
          <a:r>
            <a:rPr lang="ru-RU" sz="1800" kern="1200" dirty="0"/>
            <a:t> курс</a:t>
          </a:r>
          <a:r>
            <a:rPr lang="en-US" sz="1800" kern="1200" dirty="0" err="1"/>
            <a:t>i</a:t>
          </a:r>
          <a:r>
            <a:rPr lang="ru-RU" sz="1800" kern="1200" dirty="0"/>
            <a:t>в </a:t>
          </a:r>
          <a:r>
            <a:rPr lang="ru-RU" sz="1800" kern="1200" dirty="0" err="1"/>
            <a:t>навчання</a:t>
          </a:r>
          <a:r>
            <a:rPr lang="ru-RU" sz="1800" kern="1200" dirty="0"/>
            <a:t> й </a:t>
          </a:r>
          <a:r>
            <a:rPr lang="ru-RU" sz="1800" kern="1200" dirty="0" err="1"/>
            <a:t>перенавчання</a:t>
          </a:r>
          <a:endParaRPr lang="ru-RU" sz="1800" kern="1200" dirty="0"/>
        </a:p>
      </dsp:txBody>
      <dsp:txXfrm>
        <a:off x="1216606" y="1481459"/>
        <a:ext cx="9714299" cy="1183942"/>
      </dsp:txXfrm>
    </dsp:sp>
    <dsp:sp modelId="{44CF8036-53A9-442C-BB6D-5CCC777B171A}">
      <dsp:nvSpPr>
        <dsp:cNvPr id="0" name=""/>
        <dsp:cNvSpPr/>
      </dsp:nvSpPr>
      <dsp:spPr>
        <a:xfrm>
          <a:off x="698082" y="1554906"/>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CE15FA-738C-4751-A3C0-22C214DBDF4B}">
      <dsp:nvSpPr>
        <dsp:cNvPr id="0" name=""/>
        <dsp:cNvSpPr/>
      </dsp:nvSpPr>
      <dsp:spPr>
        <a:xfrm>
          <a:off x="1387915" y="2843558"/>
          <a:ext cx="9531837" cy="117088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45720" rIns="45720" bIns="45720" numCol="1" spcCol="1270" anchor="ctr" anchorCtr="0">
          <a:noAutofit/>
        </a:bodyPr>
        <a:lstStyle/>
        <a:p>
          <a:pPr lvl="0" algn="l" defTabSz="800100">
            <a:lnSpc>
              <a:spcPct val="90000"/>
            </a:lnSpc>
            <a:spcBef>
              <a:spcPct val="0"/>
            </a:spcBef>
            <a:spcAft>
              <a:spcPct val="35000"/>
            </a:spcAft>
          </a:pPr>
          <a:r>
            <a:rPr lang="ru-RU" sz="1800" kern="1200" dirty="0" err="1"/>
            <a:t>надає</a:t>
          </a:r>
          <a:r>
            <a:rPr lang="ru-RU" sz="1800" kern="1200" dirty="0"/>
            <a:t> </a:t>
          </a:r>
          <a:r>
            <a:rPr lang="ru-RU" sz="1800" kern="1200" dirty="0" err="1"/>
            <a:t>послуги</a:t>
          </a:r>
          <a:r>
            <a:rPr lang="ru-RU" sz="1800" kern="1200" dirty="0"/>
            <a:t> з </a:t>
          </a:r>
          <a:r>
            <a:rPr lang="ru-RU" sz="1800" kern="1200" dirty="0" err="1"/>
            <a:t>працевлаштування</a:t>
          </a:r>
          <a:r>
            <a:rPr lang="ru-RU" sz="1800" kern="1200" dirty="0"/>
            <a:t> та </a:t>
          </a:r>
          <a:r>
            <a:rPr lang="ru-RU" sz="1800" kern="1200" dirty="0" err="1"/>
            <a:t>профес</a:t>
          </a:r>
          <a:r>
            <a:rPr lang="en-US" sz="1800" kern="1200" dirty="0" err="1"/>
            <a:t>i</a:t>
          </a:r>
          <a:r>
            <a:rPr lang="ru-RU" sz="1800" kern="1200" dirty="0" err="1"/>
            <a:t>йної</a:t>
          </a:r>
          <a:r>
            <a:rPr lang="ru-RU" sz="1800" kern="1200" dirty="0"/>
            <a:t> ор</a:t>
          </a:r>
          <a:r>
            <a:rPr lang="en-US" sz="1800" kern="1200" dirty="0" err="1"/>
            <a:t>i</a:t>
          </a:r>
          <a:r>
            <a:rPr lang="ru-RU" sz="1800" kern="1200" dirty="0" err="1"/>
            <a:t>єнтац</a:t>
          </a:r>
          <a:r>
            <a:rPr lang="en-US" sz="1800" kern="1200" dirty="0" err="1"/>
            <a:t>i</a:t>
          </a:r>
          <a:r>
            <a:rPr lang="ru-RU" sz="1800" kern="1200" dirty="0"/>
            <a:t>ї </a:t>
          </a:r>
          <a:r>
            <a:rPr lang="ru-RU" sz="1800" kern="1200" dirty="0" err="1"/>
            <a:t>прац</a:t>
          </a:r>
          <a:r>
            <a:rPr lang="en-US" sz="1800" kern="1200" dirty="0" err="1"/>
            <a:t>i</a:t>
          </a:r>
          <a:r>
            <a:rPr lang="ru-RU" sz="1800" kern="1200" dirty="0" err="1"/>
            <a:t>вникам</a:t>
          </a:r>
          <a:r>
            <a:rPr lang="ru-RU" sz="1800" kern="1200" dirty="0"/>
            <a:t>, як</a:t>
          </a:r>
          <a:r>
            <a:rPr lang="en-US" sz="1800" kern="1200" dirty="0" err="1"/>
            <a:t>i</a:t>
          </a:r>
          <a:r>
            <a:rPr lang="en-US" sz="1800" kern="1200" dirty="0"/>
            <a:t> </a:t>
          </a:r>
          <a:r>
            <a:rPr lang="ru-RU" sz="1800" kern="1200" dirty="0" err="1"/>
            <a:t>бажають</a:t>
          </a:r>
          <a:r>
            <a:rPr lang="ru-RU" sz="1800" kern="1200" dirty="0"/>
            <a:t> </a:t>
          </a:r>
          <a:r>
            <a:rPr lang="ru-RU" sz="1800" kern="1200" dirty="0" err="1"/>
            <a:t>зм</a:t>
          </a:r>
          <a:r>
            <a:rPr lang="en-US" sz="1800" kern="1200" dirty="0" err="1"/>
            <a:t>i</a:t>
          </a:r>
          <a:r>
            <a:rPr lang="ru-RU" sz="1800" kern="1200" dirty="0"/>
            <a:t>нити </a:t>
          </a:r>
          <a:r>
            <a:rPr lang="ru-RU" sz="1800" kern="1200" dirty="0" err="1"/>
            <a:t>профес</a:t>
          </a:r>
          <a:r>
            <a:rPr lang="en-US" sz="1800" kern="1200" dirty="0" err="1"/>
            <a:t>i</a:t>
          </a:r>
          <a:r>
            <a:rPr lang="ru-RU" sz="1800" kern="1200" dirty="0"/>
            <a:t>ю </a:t>
          </a:r>
          <a:r>
            <a:rPr lang="ru-RU" sz="1800" kern="1200" dirty="0" err="1"/>
            <a:t>або</a:t>
          </a:r>
          <a:r>
            <a:rPr lang="ru-RU" sz="1800" kern="1200" dirty="0"/>
            <a:t> м</a:t>
          </a:r>
          <a:r>
            <a:rPr lang="en-US" sz="1800" kern="1200" dirty="0" err="1"/>
            <a:t>i</a:t>
          </a:r>
          <a:r>
            <a:rPr lang="ru-RU" sz="1800" kern="1200" dirty="0" err="1"/>
            <a:t>сце</a:t>
          </a:r>
          <a:r>
            <a:rPr lang="ru-RU" sz="1800" kern="1200" dirty="0"/>
            <a:t> </a:t>
          </a:r>
          <a:r>
            <a:rPr lang="ru-RU" sz="1800" kern="1200" dirty="0" err="1"/>
            <a:t>роботи</a:t>
          </a:r>
          <a:r>
            <a:rPr lang="ru-RU" sz="1800" kern="1200" dirty="0"/>
            <a:t> (у </a:t>
          </a:r>
          <a:r>
            <a:rPr lang="ru-RU" sz="1800" kern="1200" dirty="0" err="1"/>
            <a:t>зв’язку</a:t>
          </a:r>
          <a:r>
            <a:rPr lang="ru-RU" sz="1800" kern="1200" dirty="0"/>
            <a:t> з </a:t>
          </a:r>
          <a:r>
            <a:rPr lang="ru-RU" sz="1800" kern="1200" dirty="0" err="1"/>
            <a:t>пошуками</a:t>
          </a:r>
          <a:r>
            <a:rPr lang="ru-RU" sz="1800" kern="1200" dirty="0"/>
            <a:t> </a:t>
          </a:r>
          <a:r>
            <a:rPr lang="ru-RU" sz="1800" kern="1200" dirty="0" err="1"/>
            <a:t>високооплачуваної</a:t>
          </a:r>
          <a:r>
            <a:rPr lang="ru-RU" sz="1800" kern="1200" dirty="0"/>
            <a:t> </a:t>
          </a:r>
          <a:r>
            <a:rPr lang="ru-RU" sz="1800" kern="1200" dirty="0" err="1"/>
            <a:t>роботи</a:t>
          </a:r>
          <a:r>
            <a:rPr lang="ru-RU" sz="1800" kern="1200" dirty="0"/>
            <a:t>, </a:t>
          </a:r>
          <a:r>
            <a:rPr lang="ru-RU" sz="1800" kern="1200" dirty="0" err="1"/>
            <a:t>зм</a:t>
          </a:r>
          <a:r>
            <a:rPr lang="en-US" sz="1800" kern="1200" dirty="0" err="1"/>
            <a:t>i</a:t>
          </a:r>
          <a:r>
            <a:rPr lang="ru-RU" sz="1800" kern="1200" dirty="0"/>
            <a:t>ною умов </a:t>
          </a:r>
          <a:r>
            <a:rPr lang="en-US" sz="1800" kern="1200" dirty="0" err="1"/>
            <a:t>i</a:t>
          </a:r>
          <a:r>
            <a:rPr lang="en-US" sz="1800" kern="1200" dirty="0"/>
            <a:t> </a:t>
          </a:r>
          <a:r>
            <a:rPr lang="ru-RU" sz="1800" kern="1200" dirty="0"/>
            <a:t>режиму </a:t>
          </a:r>
          <a:r>
            <a:rPr lang="ru-RU" sz="1800" kern="1200" dirty="0" err="1"/>
            <a:t>прац</a:t>
          </a:r>
          <a:r>
            <a:rPr lang="en-US" sz="1800" kern="1200" dirty="0" err="1"/>
            <a:t>i</a:t>
          </a:r>
          <a:r>
            <a:rPr lang="en-US" sz="1800" kern="1200" dirty="0"/>
            <a:t> </a:t>
          </a:r>
          <a:r>
            <a:rPr lang="ru-RU" sz="1800" kern="1200" dirty="0" err="1"/>
            <a:t>тощо</a:t>
          </a:r>
          <a:r>
            <a:rPr lang="ru-RU" sz="1800" kern="1200" dirty="0"/>
            <a:t>), вив</a:t>
          </a:r>
          <a:r>
            <a:rPr lang="en-US" sz="1800" kern="1200" dirty="0" err="1"/>
            <a:t>i</a:t>
          </a:r>
          <a:r>
            <a:rPr lang="ru-RU" sz="1800" kern="1200" dirty="0" err="1"/>
            <a:t>льнюваним</a:t>
          </a:r>
          <a:r>
            <a:rPr lang="ru-RU" sz="1800" kern="1200" dirty="0"/>
            <a:t> </a:t>
          </a:r>
          <a:r>
            <a:rPr lang="ru-RU" sz="1800" kern="1200" dirty="0" err="1"/>
            <a:t>прац</a:t>
          </a:r>
          <a:r>
            <a:rPr lang="en-US" sz="1800" kern="1200" dirty="0" err="1"/>
            <a:t>i</a:t>
          </a:r>
          <a:r>
            <a:rPr lang="ru-RU" sz="1800" kern="1200" dirty="0" err="1"/>
            <a:t>вникам</a:t>
          </a:r>
          <a:r>
            <a:rPr lang="ru-RU" sz="1800" kern="1200" dirty="0"/>
            <a:t> </a:t>
          </a:r>
          <a:r>
            <a:rPr lang="en-US" sz="1800" kern="1200" dirty="0" err="1"/>
            <a:t>i</a:t>
          </a:r>
          <a:r>
            <a:rPr lang="en-US" sz="1800" kern="1200" dirty="0"/>
            <a:t> </a:t>
          </a:r>
          <a:r>
            <a:rPr lang="ru-RU" sz="1800" kern="1200" dirty="0" err="1"/>
            <a:t>незайнятому</a:t>
          </a:r>
          <a:r>
            <a:rPr lang="ru-RU" sz="1800" kern="1200" dirty="0"/>
            <a:t> </a:t>
          </a:r>
          <a:r>
            <a:rPr lang="ru-RU" sz="1800" kern="1200" dirty="0" err="1"/>
            <a:t>населенню</a:t>
          </a:r>
          <a:endParaRPr lang="ru-RU" sz="1800" kern="1200" dirty="0"/>
        </a:p>
      </dsp:txBody>
      <dsp:txXfrm>
        <a:off x="1387915" y="2843558"/>
        <a:ext cx="9531837" cy="1170884"/>
      </dsp:txXfrm>
    </dsp:sp>
    <dsp:sp modelId="{3153E3D1-8749-4729-AEAE-6C86A5880AAA}">
      <dsp:nvSpPr>
        <dsp:cNvPr id="0" name=""/>
        <dsp:cNvSpPr/>
      </dsp:nvSpPr>
      <dsp:spPr>
        <a:xfrm>
          <a:off x="880544" y="2798965"/>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653CBEB-7CA4-49B5-A928-5EE3DAF686D0}">
      <dsp:nvSpPr>
        <dsp:cNvPr id="0" name=""/>
        <dsp:cNvSpPr/>
      </dsp:nvSpPr>
      <dsp:spPr>
        <a:xfrm>
          <a:off x="1216606" y="4146727"/>
          <a:ext cx="9714299" cy="8296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50800" rIns="50800" bIns="50800" numCol="1" spcCol="1270" anchor="ctr" anchorCtr="0">
          <a:noAutofit/>
        </a:bodyPr>
        <a:lstStyle/>
        <a:p>
          <a:pPr lvl="0" algn="l" defTabSz="889000">
            <a:lnSpc>
              <a:spcPct val="90000"/>
            </a:lnSpc>
            <a:spcBef>
              <a:spcPct val="0"/>
            </a:spcBef>
            <a:spcAft>
              <a:spcPct val="35000"/>
            </a:spcAft>
          </a:pPr>
          <a:r>
            <a:rPr lang="ru-RU" sz="2000" kern="1200" dirty="0" err="1"/>
            <a:t>реєструє</a:t>
          </a:r>
          <a:r>
            <a:rPr lang="ru-RU" sz="2000" kern="1200" dirty="0"/>
            <a:t> </a:t>
          </a:r>
          <a:r>
            <a:rPr lang="ru-RU" sz="2000" kern="1200" dirty="0" err="1"/>
            <a:t>безробiтних</a:t>
          </a:r>
          <a:r>
            <a:rPr lang="ru-RU" sz="2000" kern="1200" dirty="0"/>
            <a:t> i </a:t>
          </a:r>
          <a:r>
            <a:rPr lang="ru-RU" sz="2000" kern="1200" dirty="0" err="1"/>
            <a:t>подає</a:t>
          </a:r>
          <a:r>
            <a:rPr lang="ru-RU" sz="2000" kern="1200" dirty="0"/>
            <a:t> </a:t>
          </a:r>
          <a:r>
            <a:rPr lang="ru-RU" sz="2000" kern="1200" dirty="0" err="1"/>
            <a:t>їм</a:t>
          </a:r>
          <a:r>
            <a:rPr lang="ru-RU" sz="2000" kern="1200" dirty="0"/>
            <a:t> у межах </a:t>
          </a:r>
          <a:r>
            <a:rPr lang="ru-RU" sz="2000" kern="1200" dirty="0" err="1"/>
            <a:t>своєї</a:t>
          </a:r>
          <a:r>
            <a:rPr lang="ru-RU" sz="2000" kern="1200" dirty="0"/>
            <a:t> </a:t>
          </a:r>
          <a:r>
            <a:rPr lang="ru-RU" sz="2000" kern="1200" dirty="0" err="1"/>
            <a:t>компетенцiї</a:t>
          </a:r>
          <a:r>
            <a:rPr lang="ru-RU" sz="2000" kern="1200" dirty="0"/>
            <a:t> </a:t>
          </a:r>
          <a:r>
            <a:rPr lang="ru-RU" sz="2000" kern="1200" dirty="0" err="1"/>
            <a:t>допомогу</a:t>
          </a:r>
          <a:r>
            <a:rPr lang="ru-RU" sz="2000" kern="1200" dirty="0"/>
            <a:t>, в тому </a:t>
          </a:r>
          <a:r>
            <a:rPr lang="ru-RU" sz="2000" kern="1200" dirty="0" err="1"/>
            <a:t>числi</a:t>
          </a:r>
          <a:r>
            <a:rPr lang="ru-RU" sz="2000" kern="1200" dirty="0"/>
            <a:t> i </a:t>
          </a:r>
          <a:r>
            <a:rPr lang="ru-RU" sz="2000" kern="1200" dirty="0" err="1"/>
            <a:t>грошову</a:t>
          </a:r>
          <a:endParaRPr lang="ru-RU" sz="2000" kern="1200" dirty="0"/>
        </a:p>
      </dsp:txBody>
      <dsp:txXfrm>
        <a:off x="1216606" y="4146727"/>
        <a:ext cx="9714299" cy="829637"/>
      </dsp:txXfrm>
    </dsp:sp>
    <dsp:sp modelId="{F6DDFD86-7F27-4591-801F-F51B125467DA}">
      <dsp:nvSpPr>
        <dsp:cNvPr id="0" name=""/>
        <dsp:cNvSpPr/>
      </dsp:nvSpPr>
      <dsp:spPr>
        <a:xfrm>
          <a:off x="698082" y="4043023"/>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A836A4-44B0-4430-9FD9-71EF6CB66EF0}">
      <dsp:nvSpPr>
        <dsp:cNvPr id="0" name=""/>
        <dsp:cNvSpPr/>
      </dsp:nvSpPr>
      <dsp:spPr>
        <a:xfrm>
          <a:off x="622112" y="5296829"/>
          <a:ext cx="10308793" cy="101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50800" rIns="50800" bIns="50800" numCol="1" spcCol="1270" anchor="ctr" anchorCtr="0">
          <a:noAutofit/>
        </a:bodyPr>
        <a:lstStyle/>
        <a:p>
          <a:pPr lvl="0" algn="l" defTabSz="889000">
            <a:lnSpc>
              <a:spcPct val="90000"/>
            </a:lnSpc>
            <a:spcBef>
              <a:spcPct val="0"/>
            </a:spcBef>
            <a:spcAft>
              <a:spcPct val="35000"/>
            </a:spcAft>
          </a:pPr>
          <a:r>
            <a:rPr lang="ru-RU" sz="2000" kern="1200" dirty="0" err="1"/>
            <a:t>бере</a:t>
          </a:r>
          <a:r>
            <a:rPr lang="ru-RU" sz="2000" kern="1200" dirty="0"/>
            <a:t> участь у п</a:t>
          </a:r>
          <a:r>
            <a:rPr lang="en-US" sz="2000" kern="1200" dirty="0" err="1"/>
            <a:t>i</a:t>
          </a:r>
          <a:r>
            <a:rPr lang="ru-RU" sz="2000" kern="1200" dirty="0" err="1"/>
            <a:t>дготовц</a:t>
          </a:r>
          <a:r>
            <a:rPr lang="en-US" sz="2000" kern="1200" dirty="0" err="1"/>
            <a:t>i</a:t>
          </a:r>
          <a:r>
            <a:rPr lang="en-US" sz="2000" kern="1200" dirty="0"/>
            <a:t> </a:t>
          </a:r>
          <a:r>
            <a:rPr lang="ru-RU" sz="2000" kern="1200" dirty="0" err="1"/>
            <a:t>перспективних</a:t>
          </a:r>
          <a:r>
            <a:rPr lang="ru-RU" sz="2000" kern="1200" dirty="0"/>
            <a:t> </a:t>
          </a:r>
          <a:r>
            <a:rPr lang="en-US" sz="2000" kern="1200" dirty="0" err="1"/>
            <a:t>i</a:t>
          </a:r>
          <a:r>
            <a:rPr lang="en-US" sz="2000" kern="1200" dirty="0"/>
            <a:t> </a:t>
          </a:r>
          <a:r>
            <a:rPr lang="ru-RU" sz="2000" kern="1200" dirty="0" err="1"/>
            <a:t>поточних</a:t>
          </a:r>
          <a:r>
            <a:rPr lang="ru-RU" sz="2000" kern="1200" dirty="0"/>
            <a:t> </a:t>
          </a:r>
          <a:r>
            <a:rPr lang="ru-RU" sz="2000" kern="1200" dirty="0" err="1"/>
            <a:t>державної</a:t>
          </a:r>
          <a:r>
            <a:rPr lang="ru-RU" sz="2000" kern="1200" dirty="0"/>
            <a:t> </a:t>
          </a:r>
          <a:r>
            <a:rPr lang="en-US" sz="2000" kern="1200" dirty="0" err="1"/>
            <a:t>i</a:t>
          </a:r>
          <a:r>
            <a:rPr lang="en-US" sz="2000" kern="1200" dirty="0"/>
            <a:t> </a:t>
          </a:r>
          <a:r>
            <a:rPr lang="ru-RU" sz="2000" kern="1200" dirty="0" err="1"/>
            <a:t>територ</a:t>
          </a:r>
          <a:r>
            <a:rPr lang="en-US" sz="2000" kern="1200" dirty="0" err="1"/>
            <a:t>i</a:t>
          </a:r>
          <a:r>
            <a:rPr lang="ru-RU" sz="2000" kern="1200" dirty="0" err="1"/>
            <a:t>альних</a:t>
          </a:r>
          <a:r>
            <a:rPr lang="ru-RU" sz="2000" kern="1200" dirty="0"/>
            <a:t> </a:t>
          </a:r>
          <a:r>
            <a:rPr lang="ru-RU" sz="2000" kern="1200" dirty="0" err="1"/>
            <a:t>програмзайнятост</a:t>
          </a:r>
          <a:r>
            <a:rPr lang="en-US" sz="2000" kern="1200" dirty="0" err="1"/>
            <a:t>i</a:t>
          </a:r>
          <a:r>
            <a:rPr lang="en-US" sz="2000" kern="1200" dirty="0"/>
            <a:t> </a:t>
          </a:r>
          <a:r>
            <a:rPr lang="ru-RU" sz="2000" kern="1200" dirty="0"/>
            <a:t>та заход</a:t>
          </a:r>
          <a:r>
            <a:rPr lang="en-US" sz="2000" kern="1200" dirty="0" err="1"/>
            <a:t>i</a:t>
          </a:r>
          <a:r>
            <a:rPr lang="ru-RU" sz="2000" kern="1200" dirty="0"/>
            <a:t>в </a:t>
          </a:r>
          <a:r>
            <a:rPr lang="ru-RU" sz="2000" kern="1200" dirty="0" err="1"/>
            <a:t>щодо</a:t>
          </a:r>
          <a:r>
            <a:rPr lang="ru-RU" sz="2000" kern="1200" dirty="0"/>
            <a:t> </a:t>
          </a:r>
          <a:r>
            <a:rPr lang="ru-RU" sz="2000" kern="1200" dirty="0" err="1"/>
            <a:t>соц</a:t>
          </a:r>
          <a:r>
            <a:rPr lang="en-US" sz="2000" kern="1200" dirty="0" err="1"/>
            <a:t>i</a:t>
          </a:r>
          <a:r>
            <a:rPr lang="ru-RU" sz="2000" kern="1200" dirty="0" err="1"/>
            <a:t>альної</a:t>
          </a:r>
          <a:r>
            <a:rPr lang="ru-RU" sz="2000" kern="1200" dirty="0"/>
            <a:t> </a:t>
          </a:r>
          <a:r>
            <a:rPr lang="ru-RU" sz="2000" kern="1200" dirty="0" err="1"/>
            <a:t>захищеност</a:t>
          </a:r>
          <a:r>
            <a:rPr lang="en-US" sz="2000" kern="1200" dirty="0" err="1"/>
            <a:t>i</a:t>
          </a:r>
          <a:r>
            <a:rPr lang="en-US" sz="2000" kern="1200" dirty="0"/>
            <a:t> </a:t>
          </a:r>
          <a:r>
            <a:rPr lang="ru-RU" sz="2000" kern="1200" dirty="0"/>
            <a:t>р</a:t>
          </a:r>
          <a:r>
            <a:rPr lang="en-US" sz="2000" kern="1200" dirty="0" err="1"/>
            <a:t>i</a:t>
          </a:r>
          <a:r>
            <a:rPr lang="ru-RU" sz="2000" kern="1200" dirty="0" err="1"/>
            <a:t>зних</a:t>
          </a:r>
          <a:r>
            <a:rPr lang="ru-RU" sz="2000" kern="1200" dirty="0"/>
            <a:t> </a:t>
          </a:r>
          <a:r>
            <a:rPr lang="ru-RU" sz="2000" kern="1200" dirty="0" err="1"/>
            <a:t>груп</a:t>
          </a:r>
          <a:r>
            <a:rPr lang="ru-RU" sz="2000" kern="1200" dirty="0"/>
            <a:t> </a:t>
          </a:r>
          <a:r>
            <a:rPr lang="ru-RU" sz="2000" kern="1200" dirty="0" err="1"/>
            <a:t>населення</a:t>
          </a:r>
          <a:r>
            <a:rPr lang="ru-RU" sz="2000" kern="1200" dirty="0"/>
            <a:t> в</a:t>
          </a:r>
          <a:r>
            <a:rPr lang="en-US" sz="2000" kern="1200" dirty="0" err="1"/>
            <a:t>i</a:t>
          </a:r>
          <a:r>
            <a:rPr lang="ru-RU" sz="2000" kern="1200" dirty="0"/>
            <a:t>д </a:t>
          </a:r>
          <a:r>
            <a:rPr lang="ru-RU" sz="2000" kern="1200" dirty="0" err="1"/>
            <a:t>безробіття</a:t>
          </a:r>
          <a:endParaRPr lang="ru-RU" sz="2000" kern="1200" dirty="0"/>
        </a:p>
      </dsp:txBody>
      <dsp:txXfrm>
        <a:off x="622112" y="5296829"/>
        <a:ext cx="10308793" cy="1017550"/>
      </dsp:txXfrm>
    </dsp:sp>
    <dsp:sp modelId="{B4A04659-14D6-4807-9717-CA9382691D90}">
      <dsp:nvSpPr>
        <dsp:cNvPr id="0" name=""/>
        <dsp:cNvSpPr/>
      </dsp:nvSpPr>
      <dsp:spPr>
        <a:xfrm>
          <a:off x="103588" y="5287081"/>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0CB51-C6BA-4659-8CFC-D9C635168359}">
      <dsp:nvSpPr>
        <dsp:cNvPr id="0" name=""/>
        <dsp:cNvSpPr/>
      </dsp:nvSpPr>
      <dsp:spPr>
        <a:xfrm>
          <a:off x="1015250" y="237512"/>
          <a:ext cx="2846811" cy="25055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a:t>1) особа працездатного віку до призначення пенсії (зокрема на пільгових умовах або за вислугу років), яка через відсутність роботи не має заробітку або інших передбачених законодавством доходів, готова та здатна приступити до роботи</a:t>
          </a:r>
          <a:endParaRPr lang="ru-RU" sz="1400" kern="1200" dirty="0"/>
        </a:p>
      </dsp:txBody>
      <dsp:txXfrm>
        <a:off x="1015250" y="237512"/>
        <a:ext cx="2846811" cy="2505525"/>
      </dsp:txXfrm>
    </dsp:sp>
    <dsp:sp modelId="{35EF93AE-6850-4C4A-89A6-B04C4210CA79}">
      <dsp:nvSpPr>
        <dsp:cNvPr id="0" name=""/>
        <dsp:cNvSpPr/>
      </dsp:nvSpPr>
      <dsp:spPr>
        <a:xfrm>
          <a:off x="4185274" y="0"/>
          <a:ext cx="3732548" cy="29782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a:t>2) особа з інвалідністю, яка не досягла встановленого статтею 26 Закону України "Про загальнообов'язкове державне пенсійне страхування" пенсійного віку та отримує пенсію по інвалідності або соціальну допомогу відповідно до законів України "Про державну соціальну допомогу особам з інвалідністю з дитинства та дітям з інвалідністю" та "Про державну соціальну допомогу особам, які не мають права на пенсію, та особам з інвалідністю"</a:t>
          </a:r>
          <a:endParaRPr lang="ru-RU" sz="1400" kern="1200" dirty="0"/>
        </a:p>
      </dsp:txBody>
      <dsp:txXfrm>
        <a:off x="4185274" y="0"/>
        <a:ext cx="3732548" cy="2978283"/>
      </dsp:txXfrm>
    </dsp:sp>
    <dsp:sp modelId="{F7EAD8AE-EA4D-490E-9999-ABB81F3A07F3}">
      <dsp:nvSpPr>
        <dsp:cNvPr id="0" name=""/>
        <dsp:cNvSpPr/>
      </dsp:nvSpPr>
      <dsp:spPr>
        <a:xfrm>
          <a:off x="1881634" y="3071068"/>
          <a:ext cx="3982314" cy="23269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t>3) особа, молодша 16-річного віку, яка працювала і була звільнена у зв'язку із змінами в організації виробництва і праці, зокрема припиненням або перепрофілюванням підприємств, установ та організацій, скороченням чисельності (штату) працівників</a:t>
          </a:r>
          <a:endParaRPr lang="ru-RU" sz="1600" kern="1200" dirty="0"/>
        </a:p>
      </dsp:txBody>
      <dsp:txXfrm>
        <a:off x="1881634" y="3071068"/>
        <a:ext cx="3982314" cy="23269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498602"/>
            <a:ext cx="7010400" cy="3298825"/>
          </a:xfrm>
        </p:spPr>
        <p:txBody>
          <a:bodyPr>
            <a:normAutofit/>
          </a:bodyPr>
          <a:lstStyle>
            <a:lvl1pPr>
              <a:lnSpc>
                <a:spcPct val="90000"/>
              </a:lnSpc>
              <a:defRPr sz="5400" cap="none" baseline="0"/>
            </a:lvl1pPr>
          </a:lstStyle>
          <a:p>
            <a:r>
              <a:rPr lang="ru-RU"/>
              <a:t>Образец заголовка</a:t>
            </a:r>
            <a:endParaRPr/>
          </a:p>
        </p:txBody>
      </p:sp>
      <p:sp>
        <p:nvSpPr>
          <p:cNvPr id="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ru-RU"/>
              <a:t>Образец подзаголовка</a:t>
            </a:r>
            <a:endParaRPr/>
          </a:p>
        </p:txBody>
      </p:sp>
    </p:spTree>
    <p:extLst>
      <p:ext uri="{BB962C8B-B14F-4D97-AF65-F5344CB8AC3E}">
        <p14:creationId xmlns:p14="http://schemas.microsoft.com/office/powerpoint/2010/main" val="1508321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 name="Date Placeholder 3"/>
          <p:cNvSpPr>
            <a:spLocks noGrp="1"/>
          </p:cNvSpPr>
          <p:nvPr>
            <p:ph type="dt" sz="half" idx="10"/>
          </p:nvPr>
        </p:nvSpPr>
        <p:spPr/>
        <p:txBody>
          <a:bodyPr/>
          <a:lstStyle/>
          <a:p>
            <a:fld id="{627FE01B-F89F-4B4C-8399-692B97F63891}" type="datetimeFigureOut">
              <a:rPr lang="ru-RU" smtClean="0"/>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100041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39"/>
            <a:ext cx="1422400" cy="5897561"/>
          </a:xfrm>
        </p:spPr>
        <p:txBody>
          <a:bodyPr vert="eaVert"/>
          <a:lstStyle/>
          <a:p>
            <a:r>
              <a:rPr lang="ru-RU"/>
              <a:t>Образец заголовка</a:t>
            </a:r>
            <a:endParaRPr/>
          </a:p>
        </p:txBody>
      </p:sp>
      <p:sp>
        <p:nvSpPr>
          <p:cNvPr id="3" name="Vertical Text Placeholder 2"/>
          <p:cNvSpPr>
            <a:spLocks noGrp="1"/>
          </p:cNvSpPr>
          <p:nvPr>
            <p:ph type="body" orient="vert" idx="1"/>
          </p:nvPr>
        </p:nvSpPr>
        <p:spPr>
          <a:xfrm>
            <a:off x="1117600" y="274639"/>
            <a:ext cx="8534401" cy="589756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 name="Date Placeholder 3"/>
          <p:cNvSpPr>
            <a:spLocks noGrp="1"/>
          </p:cNvSpPr>
          <p:nvPr>
            <p:ph type="dt" sz="half" idx="10"/>
          </p:nvPr>
        </p:nvSpPr>
        <p:spPr/>
        <p:txBody>
          <a:bodyPr/>
          <a:lstStyle/>
          <a:p>
            <a:fld id="{627FE01B-F89F-4B4C-8399-692B97F63891}" type="datetimeFigureOut">
              <a:rPr lang="ru-RU" smtClean="0"/>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22247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 name="Date Placeholder 3"/>
          <p:cNvSpPr>
            <a:spLocks noGrp="1"/>
          </p:cNvSpPr>
          <p:nvPr>
            <p:ph type="dt" sz="half" idx="10"/>
          </p:nvPr>
        </p:nvSpPr>
        <p:spPr/>
        <p:txBody>
          <a:bodyPr/>
          <a:lstStyle/>
          <a:p>
            <a:fld id="{627FE01B-F89F-4B4C-8399-692B97F63891}" type="datetimeFigureOut">
              <a:rPr lang="ru-RU" smtClean="0"/>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49186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ru-RU"/>
              <a:t>Образец заголовка</a:t>
            </a:r>
            <a:endParaRPr dirty="0"/>
          </a:p>
        </p:txBody>
      </p:sp>
      <p:sp>
        <p:nvSpPr>
          <p:cNvPr id="3"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ru-RU"/>
              <a:t>Образец текста</a:t>
            </a:r>
          </a:p>
        </p:txBody>
      </p:sp>
    </p:spTree>
    <p:extLst>
      <p:ext uri="{BB962C8B-B14F-4D97-AF65-F5344CB8AC3E}">
        <p14:creationId xmlns:p14="http://schemas.microsoft.com/office/powerpoint/2010/main" val="2680239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a:p>
        </p:txBody>
      </p:sp>
      <p:sp>
        <p:nvSpPr>
          <p:cNvPr id="3"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5" name="Date Placeholder 4"/>
          <p:cNvSpPr>
            <a:spLocks noGrp="1"/>
          </p:cNvSpPr>
          <p:nvPr>
            <p:ph type="dt" sz="half" idx="10"/>
          </p:nvPr>
        </p:nvSpPr>
        <p:spPr/>
        <p:txBody>
          <a:bodyPr/>
          <a:lstStyle/>
          <a:p>
            <a:fld id="{627FE01B-F89F-4B4C-8399-692B97F63891}" type="datetimeFigureOut">
              <a:rPr lang="ru-RU" smtClean="0"/>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27084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a:t>Образец текста</a:t>
            </a:r>
          </a:p>
        </p:txBody>
      </p:sp>
      <p:sp>
        <p:nvSpPr>
          <p:cNvPr id="4"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a:t>Образец текста</a:t>
            </a:r>
          </a:p>
        </p:txBody>
      </p:sp>
      <p:sp>
        <p:nvSpPr>
          <p:cNvPr id="6"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7" name="Date Placeholder 6"/>
          <p:cNvSpPr>
            <a:spLocks noGrp="1"/>
          </p:cNvSpPr>
          <p:nvPr>
            <p:ph type="dt" sz="half" idx="10"/>
          </p:nvPr>
        </p:nvSpPr>
        <p:spPr/>
        <p:txBody>
          <a:bodyPr/>
          <a:lstStyle/>
          <a:p>
            <a:fld id="{627FE01B-F89F-4B4C-8399-692B97F63891}" type="datetimeFigureOut">
              <a:rPr lang="ru-RU" smtClean="0"/>
              <a:t>27.10.2023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23128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a:p>
        </p:txBody>
      </p:sp>
      <p:sp>
        <p:nvSpPr>
          <p:cNvPr id="3" name="Date Placeholder 2"/>
          <p:cNvSpPr>
            <a:spLocks noGrp="1"/>
          </p:cNvSpPr>
          <p:nvPr>
            <p:ph type="dt" sz="half" idx="10"/>
          </p:nvPr>
        </p:nvSpPr>
        <p:spPr/>
        <p:txBody>
          <a:bodyPr/>
          <a:lstStyle/>
          <a:p>
            <a:fld id="{627FE01B-F89F-4B4C-8399-692B97F63891}" type="datetimeFigureOut">
              <a:rPr lang="ru-RU" smtClean="0"/>
              <a:t>27.10.2023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242152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FE01B-F89F-4B4C-8399-692B97F63891}" type="datetimeFigureOut">
              <a:rPr lang="ru-RU" smtClean="0"/>
              <a:t>27.10.2023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199346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304801" y="1701800"/>
            <a:ext cx="3352800" cy="2844800"/>
          </a:xfrm>
        </p:spPr>
        <p:txBody>
          <a:bodyPr anchor="b">
            <a:normAutofit/>
          </a:bodyPr>
          <a:lstStyle>
            <a:lvl1pPr algn="l">
              <a:defRPr sz="2000" b="1"/>
            </a:lvl1pPr>
          </a:lstStyle>
          <a:p>
            <a:r>
              <a:rPr lang="ru-RU"/>
              <a:t>Образец заголовка</a:t>
            </a:r>
            <a:endParaRPr/>
          </a:p>
        </p:txBody>
      </p:sp>
      <p:sp>
        <p:nvSpPr>
          <p:cNvPr id="4"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a:t>Образец текста</a:t>
            </a:r>
          </a:p>
        </p:txBody>
      </p:sp>
      <p:sp>
        <p:nvSpPr>
          <p:cNvPr id="3"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5" name="Date Placeholder 4"/>
          <p:cNvSpPr>
            <a:spLocks noGrp="1"/>
          </p:cNvSpPr>
          <p:nvPr>
            <p:ph type="dt" sz="half" idx="10"/>
          </p:nvPr>
        </p:nvSpPr>
        <p:spPr/>
        <p:txBody>
          <a:bodyPr/>
          <a:lstStyle/>
          <a:p>
            <a:fld id="{627FE01B-F89F-4B4C-8399-692B97F63891}" type="datetimeFigureOut">
              <a:rPr lang="ru-RU" smtClean="0"/>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415379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2438401" y="4800600"/>
            <a:ext cx="7315200" cy="762000"/>
          </a:xfrm>
        </p:spPr>
        <p:txBody>
          <a:bodyPr anchor="b">
            <a:normAutofit/>
          </a:bodyPr>
          <a:lstStyle>
            <a:lvl1pPr algn="l">
              <a:defRPr sz="2000" b="1"/>
            </a:lvl1pPr>
          </a:lstStyle>
          <a:p>
            <a:r>
              <a:rPr lang="ru-RU"/>
              <a:t>Образец заголовка</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ru-RU"/>
              <a:t>Вставка рисунка</a:t>
            </a:r>
            <a:endParaRPr/>
          </a:p>
        </p:txBody>
      </p:sp>
      <p:sp>
        <p:nvSpPr>
          <p:cNvPr id="4"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627FE01B-F89F-4B4C-8399-692B97F63891}" type="datetimeFigureOut">
              <a:rPr lang="ru-RU" smtClean="0"/>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4461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t="-36000" b="-60000"/>
          </a:stretch>
        </a:blipFill>
        <a:effectLst/>
      </p:bgPr>
    </p:bg>
    <p:spTree>
      <p:nvGrpSpPr>
        <p:cNvPr id="1" name=""/>
        <p:cNvGrpSpPr/>
        <p:nvPr/>
      </p:nvGrpSpPr>
      <p:grpSpPr>
        <a:xfrm>
          <a:off x="0" y="0"/>
          <a:ext cx="0" cy="0"/>
          <a:chOff x="0" y="0"/>
          <a:chExt cx="0" cy="0"/>
        </a:xfrm>
      </p:grpSpPr>
      <p:sp>
        <p:nvSpPr>
          <p:cNvPr id="9" name="Rectangle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ru-RU"/>
              <a:t>Образец заголовка</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a:p>
        </p:txBody>
      </p:sp>
      <p:sp>
        <p:nvSpPr>
          <p:cNvPr id="4"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627FE01B-F89F-4B4C-8399-692B97F63891}" type="datetimeFigureOut">
              <a:rPr lang="ru-RU" smtClean="0"/>
              <a:t>27.10.2023</a:t>
            </a:fld>
            <a:endParaRPr lang="ru-RU"/>
          </a:p>
        </p:txBody>
      </p:sp>
      <p:sp>
        <p:nvSpPr>
          <p:cNvPr id="5"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ru-RU"/>
          </a:p>
        </p:txBody>
      </p:sp>
      <p:sp>
        <p:nvSpPr>
          <p:cNvPr id="6"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926F0233-0B1C-466C-9965-92625F6B0485}" type="slidenum">
              <a:rPr lang="ru-RU" smtClean="0"/>
              <a:t>‹#›</a:t>
            </a:fld>
            <a:endParaRPr lang="ru-RU"/>
          </a:p>
        </p:txBody>
      </p:sp>
    </p:spTree>
    <p:extLst>
      <p:ext uri="{BB962C8B-B14F-4D97-AF65-F5344CB8AC3E}">
        <p14:creationId xmlns:p14="http://schemas.microsoft.com/office/powerpoint/2010/main" val="4065977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zakon.rada.gov.ua/laws/show/254&#1082;/96-&#1074;&#1088;#Text"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zakon.rada.gov.ua/laws/show/5067-17#Text" TargetMode="External"/><Relationship Id="rId4" Type="http://schemas.openxmlformats.org/officeDocument/2006/relationships/hyperlink" Target="https://zakon.rada.gov.ua/laws/show/322-08#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7E1C16-FAB9-4711-A867-607F315E2889}"/>
              </a:ext>
            </a:extLst>
          </p:cNvPr>
          <p:cNvSpPr>
            <a:spLocks noGrp="1"/>
          </p:cNvSpPr>
          <p:nvPr>
            <p:ph type="ctrTitle"/>
          </p:nvPr>
        </p:nvSpPr>
        <p:spPr>
          <a:xfrm>
            <a:off x="1836234" y="820546"/>
            <a:ext cx="9144000" cy="2387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rmAutofit/>
          </a:bodyPr>
          <a:lstStyle/>
          <a:p>
            <a:pPr algn="ctr"/>
            <a:r>
              <a:rPr lang="ru-RU" b="1" dirty="0">
                <a:ln w="0"/>
                <a:solidFill>
                  <a:schemeClr val="tx2"/>
                </a:solidFill>
                <a:effectLst>
                  <a:outerShdw blurRad="38100" dist="19050" dir="2700000" algn="tl" rotWithShape="0">
                    <a:schemeClr val="dk1">
                      <a:alpha val="40000"/>
                    </a:schemeClr>
                  </a:outerShdw>
                </a:effectLst>
              </a:rPr>
              <a:t>Тема: </a:t>
            </a:r>
            <a:r>
              <a:rPr lang="ru-RU" b="1" dirty="0" err="1">
                <a:ln w="0"/>
                <a:solidFill>
                  <a:schemeClr val="tx2"/>
                </a:solidFill>
                <a:effectLst>
                  <a:outerShdw blurRad="38100" dist="19050" dir="2700000" algn="tl" rotWithShape="0">
                    <a:schemeClr val="dk1">
                      <a:alpha val="40000"/>
                    </a:schemeClr>
                  </a:outerShdw>
                </a:effectLst>
              </a:rPr>
              <a:t>Правове</a:t>
            </a:r>
            <a:r>
              <a:rPr lang="ru-RU" b="1" dirty="0">
                <a:ln w="0"/>
                <a:solidFill>
                  <a:schemeClr val="tx2"/>
                </a:solidFill>
                <a:effectLst>
                  <a:outerShdw blurRad="38100" dist="19050" dir="2700000" algn="tl" rotWithShape="0">
                    <a:schemeClr val="dk1">
                      <a:alpha val="40000"/>
                    </a:schemeClr>
                  </a:outerShdw>
                </a:effectLst>
              </a:rPr>
              <a:t> </a:t>
            </a:r>
            <a:r>
              <a:rPr lang="ru-RU" b="1" dirty="0" err="1">
                <a:ln w="0"/>
                <a:solidFill>
                  <a:schemeClr val="tx2"/>
                </a:solidFill>
                <a:effectLst>
                  <a:outerShdw blurRad="38100" dist="19050" dir="2700000" algn="tl" rotWithShape="0">
                    <a:schemeClr val="dk1">
                      <a:alpha val="40000"/>
                    </a:schemeClr>
                  </a:outerShdw>
                </a:effectLst>
              </a:rPr>
              <a:t>регулювання</a:t>
            </a:r>
            <a:r>
              <a:rPr lang="ru-RU" b="1" dirty="0">
                <a:ln w="0"/>
                <a:solidFill>
                  <a:schemeClr val="tx2"/>
                </a:solidFill>
                <a:effectLst>
                  <a:outerShdw blurRad="38100" dist="19050" dir="2700000" algn="tl" rotWithShape="0">
                    <a:schemeClr val="dk1">
                      <a:alpha val="40000"/>
                    </a:schemeClr>
                  </a:outerShdw>
                </a:effectLst>
              </a:rPr>
              <a:t> </a:t>
            </a:r>
            <a:r>
              <a:rPr lang="ru-RU" b="1" dirty="0" err="1">
                <a:ln w="0"/>
                <a:solidFill>
                  <a:schemeClr val="tx2"/>
                </a:solidFill>
                <a:effectLst>
                  <a:outerShdw blurRad="38100" dist="19050" dir="2700000" algn="tl" rotWithShape="0">
                    <a:schemeClr val="dk1">
                      <a:alpha val="40000"/>
                    </a:schemeClr>
                  </a:outerShdw>
                </a:effectLst>
              </a:rPr>
              <a:t>зайнятості</a:t>
            </a:r>
            <a:r>
              <a:rPr lang="ru-RU" b="1" dirty="0">
                <a:ln w="0"/>
                <a:solidFill>
                  <a:schemeClr val="tx2"/>
                </a:solidFill>
                <a:effectLst>
                  <a:outerShdw blurRad="38100" dist="19050" dir="2700000" algn="tl" rotWithShape="0">
                    <a:schemeClr val="dk1">
                      <a:alpha val="40000"/>
                    </a:schemeClr>
                  </a:outerShdw>
                </a:effectLst>
              </a:rPr>
              <a:t> та </a:t>
            </a:r>
            <a:r>
              <a:rPr lang="ru-RU" b="1" dirty="0" err="1">
                <a:ln w="0"/>
                <a:solidFill>
                  <a:schemeClr val="tx2"/>
                </a:solidFill>
                <a:effectLst>
                  <a:outerShdw blurRad="38100" dist="19050" dir="2700000" algn="tl" rotWithShape="0">
                    <a:schemeClr val="dk1">
                      <a:alpha val="40000"/>
                    </a:schemeClr>
                  </a:outerShdw>
                </a:effectLst>
              </a:rPr>
              <a:t>працевлаштування</a:t>
            </a:r>
            <a:endParaRPr lang="ru-RU" b="1" dirty="0">
              <a:ln w="0"/>
              <a:solidFill>
                <a:schemeClr val="tx2"/>
              </a:solidFill>
              <a:effectLst>
                <a:outerShdw blurRad="38100" dist="19050" dir="2700000" algn="tl" rotWithShape="0">
                  <a:schemeClr val="dk1">
                    <a:alpha val="40000"/>
                  </a:schemeClr>
                </a:outerShdw>
              </a:effectLst>
            </a:endParaRPr>
          </a:p>
        </p:txBody>
      </p:sp>
      <p:sp>
        <p:nvSpPr>
          <p:cNvPr id="3" name="Подзаголовок 2">
            <a:extLst>
              <a:ext uri="{FF2B5EF4-FFF2-40B4-BE49-F238E27FC236}">
                <a16:creationId xmlns="" xmlns:a16="http://schemas.microsoft.com/office/drawing/2014/main" id="{2132BB5C-EE46-4D38-ABD5-B67D2D6D6302}"/>
              </a:ext>
            </a:extLst>
          </p:cNvPr>
          <p:cNvSpPr>
            <a:spLocks noGrp="1"/>
          </p:cNvSpPr>
          <p:nvPr>
            <p:ph type="subTitle" idx="1"/>
          </p:nvPr>
        </p:nvSpPr>
        <p:spPr>
          <a:xfrm>
            <a:off x="371641" y="3879626"/>
            <a:ext cx="4162308" cy="2230568"/>
          </a:xfrm>
        </p:spPr>
        <p:txBody>
          <a:bodyPr>
            <a:normAutofit/>
          </a:bodyPr>
          <a:lstStyle/>
          <a:p>
            <a:r>
              <a:rPr lang="ru-RU" sz="3600" u="sng" dirty="0" err="1">
                <a:solidFill>
                  <a:schemeClr val="tx2"/>
                </a:solidFill>
              </a:rPr>
              <a:t>Викладач</a:t>
            </a:r>
            <a:r>
              <a:rPr lang="ru-RU" sz="3600" u="sng" dirty="0">
                <a:solidFill>
                  <a:schemeClr val="tx2"/>
                </a:solidFill>
              </a:rPr>
              <a:t>: </a:t>
            </a:r>
            <a:endParaRPr lang="en-US" sz="3600" u="sng" dirty="0">
              <a:solidFill>
                <a:schemeClr val="tx2"/>
              </a:solidFill>
            </a:endParaRPr>
          </a:p>
          <a:p>
            <a:r>
              <a:rPr lang="ru-RU" sz="3600" i="1" dirty="0" err="1">
                <a:solidFill>
                  <a:schemeClr val="tx2"/>
                </a:solidFill>
              </a:rPr>
              <a:t>Омельянчик</a:t>
            </a:r>
            <a:r>
              <a:rPr lang="ru-RU" sz="3600" i="1" dirty="0">
                <a:solidFill>
                  <a:schemeClr val="tx2"/>
                </a:solidFill>
              </a:rPr>
              <a:t> </a:t>
            </a:r>
            <a:r>
              <a:rPr lang="ru-RU" sz="3600" i="1" dirty="0" err="1">
                <a:solidFill>
                  <a:schemeClr val="tx2"/>
                </a:solidFill>
              </a:rPr>
              <a:t>Сергій</a:t>
            </a:r>
            <a:r>
              <a:rPr lang="ru-RU" sz="3600" i="1" dirty="0">
                <a:solidFill>
                  <a:schemeClr val="tx2"/>
                </a:solidFill>
              </a:rPr>
              <a:t> </a:t>
            </a:r>
            <a:r>
              <a:rPr lang="ru-RU" sz="3600" i="1" dirty="0" err="1">
                <a:solidFill>
                  <a:schemeClr val="tx2"/>
                </a:solidFill>
              </a:rPr>
              <a:t>Володимирович</a:t>
            </a:r>
            <a:endParaRPr lang="ru-RU" sz="3600" i="1" dirty="0">
              <a:solidFill>
                <a:schemeClr val="tx2"/>
              </a:solidFill>
            </a:endParaRPr>
          </a:p>
        </p:txBody>
      </p:sp>
      <p:pic>
        <p:nvPicPr>
          <p:cNvPr id="4" name="Рисунок 3">
            <a:extLst>
              <a:ext uri="{FF2B5EF4-FFF2-40B4-BE49-F238E27FC236}">
                <a16:creationId xmlns="" xmlns:a16="http://schemas.microsoft.com/office/drawing/2014/main" id="{1ECDA2CC-6559-4C2E-B7C2-7010EA6850CF}"/>
              </a:ext>
            </a:extLst>
          </p:cNvPr>
          <p:cNvPicPr>
            <a:picLocks noChangeAspect="1"/>
          </p:cNvPicPr>
          <p:nvPr/>
        </p:nvPicPr>
        <p:blipFill>
          <a:blip r:embed="rId2"/>
          <a:stretch>
            <a:fillRect/>
          </a:stretch>
        </p:blipFill>
        <p:spPr>
          <a:xfrm>
            <a:off x="204373" y="180913"/>
            <a:ext cx="1524132" cy="1481456"/>
          </a:xfrm>
          <a:prstGeom prst="rect">
            <a:avLst/>
          </a:prstGeom>
        </p:spPr>
      </p:pic>
      <p:pic>
        <p:nvPicPr>
          <p:cNvPr id="6" name="Рисунок 5">
            <a:extLst>
              <a:ext uri="{FF2B5EF4-FFF2-40B4-BE49-F238E27FC236}">
                <a16:creationId xmlns="" xmlns:a16="http://schemas.microsoft.com/office/drawing/2014/main" id="{15C49BCE-DF49-42CA-8637-2951C2504CE2}"/>
              </a:ext>
            </a:extLst>
          </p:cNvPr>
          <p:cNvPicPr>
            <a:picLocks noChangeAspect="1"/>
          </p:cNvPicPr>
          <p:nvPr/>
        </p:nvPicPr>
        <p:blipFill>
          <a:blip r:embed="rId3"/>
          <a:stretch>
            <a:fillRect/>
          </a:stretch>
        </p:blipFill>
        <p:spPr>
          <a:xfrm>
            <a:off x="4623159" y="4235801"/>
            <a:ext cx="2945681" cy="2387482"/>
          </a:xfrm>
          <a:prstGeom prst="rect">
            <a:avLst/>
          </a:prstGeom>
        </p:spPr>
      </p:pic>
    </p:spTree>
    <p:extLst>
      <p:ext uri="{BB962C8B-B14F-4D97-AF65-F5344CB8AC3E}">
        <p14:creationId xmlns:p14="http://schemas.microsoft.com/office/powerpoint/2010/main" val="36977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571520C0-B410-4D78-BDF3-E2B3BAD0CEC3}"/>
              </a:ext>
            </a:extLst>
          </p:cNvPr>
          <p:cNvPicPr>
            <a:picLocks noChangeAspect="1"/>
          </p:cNvPicPr>
          <p:nvPr/>
        </p:nvPicPr>
        <p:blipFill rotWithShape="1">
          <a:blip r:embed="rId2">
            <a:extLst>
              <a:ext uri="{28A0092B-C50C-407E-A947-70E740481C1C}">
                <a14:useLocalDpi xmlns:a14="http://schemas.microsoft.com/office/drawing/2010/main" val="0"/>
              </a:ext>
            </a:extLst>
          </a:blip>
          <a:srcRect r="10389"/>
          <a:stretch/>
        </p:blipFill>
        <p:spPr>
          <a:xfrm>
            <a:off x="8995748" y="2614901"/>
            <a:ext cx="2509405" cy="3701678"/>
          </a:xfrm>
          <a:prstGeom prst="rect">
            <a:avLst/>
          </a:prstGeom>
        </p:spPr>
      </p:pic>
      <p:pic>
        <p:nvPicPr>
          <p:cNvPr id="4" name="Рисунок 3">
            <a:extLst>
              <a:ext uri="{FF2B5EF4-FFF2-40B4-BE49-F238E27FC236}">
                <a16:creationId xmlns="" xmlns:a16="http://schemas.microsoft.com/office/drawing/2014/main" id="{A52C8737-D059-4B87-B015-27DAE53CBE58}"/>
              </a:ext>
            </a:extLst>
          </p:cNvPr>
          <p:cNvPicPr>
            <a:picLocks noChangeAspect="1"/>
          </p:cNvPicPr>
          <p:nvPr/>
        </p:nvPicPr>
        <p:blipFill>
          <a:blip r:embed="rId3"/>
          <a:stretch>
            <a:fillRect/>
          </a:stretch>
        </p:blipFill>
        <p:spPr>
          <a:xfrm>
            <a:off x="0" y="0"/>
            <a:ext cx="1524132" cy="1481456"/>
          </a:xfrm>
          <a:prstGeom prst="rect">
            <a:avLst/>
          </a:prstGeom>
        </p:spPr>
      </p:pic>
      <p:sp>
        <p:nvSpPr>
          <p:cNvPr id="6" name="Овал 5">
            <a:extLst>
              <a:ext uri="{FF2B5EF4-FFF2-40B4-BE49-F238E27FC236}">
                <a16:creationId xmlns="" xmlns:a16="http://schemas.microsoft.com/office/drawing/2014/main" id="{E33E7ED3-6D00-4130-840B-C273932673B6}"/>
              </a:ext>
            </a:extLst>
          </p:cNvPr>
          <p:cNvSpPr/>
          <p:nvPr/>
        </p:nvSpPr>
        <p:spPr>
          <a:xfrm>
            <a:off x="2478505" y="541421"/>
            <a:ext cx="8650706" cy="9400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400"/>
              <a:t>Державна пол</a:t>
            </a:r>
            <a:r>
              <a:rPr lang="en-US" sz="2400"/>
              <a:t>i</a:t>
            </a:r>
            <a:r>
              <a:rPr lang="ru-RU" sz="2400"/>
              <a:t>тика зайнятост</a:t>
            </a:r>
            <a:r>
              <a:rPr lang="en-US" sz="2400"/>
              <a:t>i </a:t>
            </a:r>
            <a:r>
              <a:rPr lang="ru-RU" sz="2400"/>
              <a:t>охоплює:</a:t>
            </a:r>
          </a:p>
        </p:txBody>
      </p:sp>
      <p:sp>
        <p:nvSpPr>
          <p:cNvPr id="9" name="TextBox 8">
            <a:extLst>
              <a:ext uri="{FF2B5EF4-FFF2-40B4-BE49-F238E27FC236}">
                <a16:creationId xmlns="" xmlns:a16="http://schemas.microsoft.com/office/drawing/2014/main" id="{D136B6CF-1EF2-4E8A-9C48-DBCA8FF494CF}"/>
              </a:ext>
            </a:extLst>
          </p:cNvPr>
          <p:cNvSpPr txBox="1"/>
          <p:nvPr/>
        </p:nvSpPr>
        <p:spPr>
          <a:xfrm>
            <a:off x="487069" y="1812125"/>
            <a:ext cx="7344345" cy="400110"/>
          </a:xfrm>
          <a:prstGeom prst="rect">
            <a:avLst/>
          </a:prstGeom>
          <a:noFill/>
        </p:spPr>
        <p:txBody>
          <a:bodyPr wrap="square">
            <a:spAutoFit/>
          </a:bodyPr>
          <a:lstStyle/>
          <a:p>
            <a:pPr algn="r"/>
            <a:r>
              <a:rPr lang="ru-RU" sz="2000" dirty="0" err="1">
                <a:solidFill>
                  <a:schemeClr val="tx2"/>
                </a:solidFill>
              </a:rPr>
              <a:t>створення</a:t>
            </a:r>
            <a:r>
              <a:rPr lang="ru-RU" sz="2000" dirty="0">
                <a:solidFill>
                  <a:schemeClr val="tx2"/>
                </a:solidFill>
              </a:rPr>
              <a:t> </a:t>
            </a:r>
            <a:r>
              <a:rPr lang="ru-RU" sz="2000" dirty="0" err="1">
                <a:solidFill>
                  <a:schemeClr val="tx2"/>
                </a:solidFill>
              </a:rPr>
              <a:t>державних</a:t>
            </a:r>
            <a:r>
              <a:rPr lang="ru-RU" sz="2000" dirty="0">
                <a:solidFill>
                  <a:schemeClr val="tx2"/>
                </a:solidFill>
              </a:rPr>
              <a:t> i </a:t>
            </a:r>
            <a:r>
              <a:rPr lang="ru-RU" sz="2000" dirty="0" err="1">
                <a:solidFill>
                  <a:schemeClr val="tx2"/>
                </a:solidFill>
              </a:rPr>
              <a:t>суспiльних</a:t>
            </a:r>
            <a:r>
              <a:rPr lang="ru-RU" sz="2000" dirty="0">
                <a:solidFill>
                  <a:schemeClr val="tx2"/>
                </a:solidFill>
              </a:rPr>
              <a:t> структур </a:t>
            </a:r>
            <a:r>
              <a:rPr lang="ru-RU" sz="2000" dirty="0" err="1">
                <a:solidFill>
                  <a:schemeClr val="tx2"/>
                </a:solidFill>
              </a:rPr>
              <a:t>iз</a:t>
            </a:r>
            <a:r>
              <a:rPr lang="ru-RU" sz="2000" dirty="0">
                <a:solidFill>
                  <a:schemeClr val="tx2"/>
                </a:solidFill>
              </a:rPr>
              <a:t> </a:t>
            </a:r>
            <a:r>
              <a:rPr lang="ru-RU" sz="2000" dirty="0" err="1">
                <a:solidFill>
                  <a:schemeClr val="tx2"/>
                </a:solidFill>
              </a:rPr>
              <a:t>зайнятостi</a:t>
            </a:r>
            <a:endParaRPr lang="ru-RU" sz="2000" dirty="0">
              <a:solidFill>
                <a:schemeClr val="tx2"/>
              </a:solidFill>
            </a:endParaRPr>
          </a:p>
        </p:txBody>
      </p:sp>
      <p:sp>
        <p:nvSpPr>
          <p:cNvPr id="11" name="TextBox 10">
            <a:extLst>
              <a:ext uri="{FF2B5EF4-FFF2-40B4-BE49-F238E27FC236}">
                <a16:creationId xmlns="" xmlns:a16="http://schemas.microsoft.com/office/drawing/2014/main" id="{8AAAC504-59CD-490C-9477-469698FF0881}"/>
              </a:ext>
            </a:extLst>
          </p:cNvPr>
          <p:cNvSpPr txBox="1"/>
          <p:nvPr/>
        </p:nvSpPr>
        <p:spPr>
          <a:xfrm>
            <a:off x="269430" y="2633050"/>
            <a:ext cx="7344345" cy="1015663"/>
          </a:xfrm>
          <a:prstGeom prst="rect">
            <a:avLst/>
          </a:prstGeom>
          <a:noFill/>
        </p:spPr>
        <p:txBody>
          <a:bodyPr wrap="square">
            <a:spAutoFit/>
          </a:bodyPr>
          <a:lstStyle/>
          <a:p>
            <a:pPr algn="r"/>
            <a:r>
              <a:rPr lang="ru-RU" sz="2000" dirty="0" err="1">
                <a:solidFill>
                  <a:schemeClr val="tx2"/>
                </a:solidFill>
              </a:rPr>
              <a:t>квотування</a:t>
            </a:r>
            <a:r>
              <a:rPr lang="ru-RU" sz="2000" dirty="0">
                <a:solidFill>
                  <a:schemeClr val="tx2"/>
                </a:solidFill>
              </a:rPr>
              <a:t> та </a:t>
            </a:r>
            <a:r>
              <a:rPr lang="ru-RU" sz="2000" dirty="0" err="1">
                <a:solidFill>
                  <a:schemeClr val="tx2"/>
                </a:solidFill>
              </a:rPr>
              <a:t>бронювання</a:t>
            </a:r>
            <a:r>
              <a:rPr lang="ru-RU" sz="2000" dirty="0">
                <a:solidFill>
                  <a:schemeClr val="tx2"/>
                </a:solidFill>
              </a:rPr>
              <a:t> </a:t>
            </a:r>
            <a:r>
              <a:rPr lang="ru-RU" sz="2000" dirty="0" err="1">
                <a:solidFill>
                  <a:schemeClr val="tx2"/>
                </a:solidFill>
              </a:rPr>
              <a:t>мiсць</a:t>
            </a:r>
            <a:r>
              <a:rPr lang="ru-RU" sz="2000" dirty="0">
                <a:solidFill>
                  <a:schemeClr val="tx2"/>
                </a:solidFill>
              </a:rPr>
              <a:t> для </a:t>
            </a:r>
            <a:r>
              <a:rPr lang="ru-RU" sz="2000" dirty="0" err="1">
                <a:solidFill>
                  <a:schemeClr val="tx2"/>
                </a:solidFill>
              </a:rPr>
              <a:t>неконкурентоспроможних</a:t>
            </a:r>
            <a:r>
              <a:rPr lang="ru-RU" sz="2000" dirty="0">
                <a:solidFill>
                  <a:schemeClr val="tx2"/>
                </a:solidFill>
              </a:rPr>
              <a:t> </a:t>
            </a:r>
            <a:r>
              <a:rPr lang="ru-RU" sz="2000" dirty="0" err="1">
                <a:solidFill>
                  <a:schemeClr val="tx2"/>
                </a:solidFill>
              </a:rPr>
              <a:t>прошаркiв</a:t>
            </a:r>
            <a:r>
              <a:rPr lang="ru-RU" sz="2000" dirty="0">
                <a:solidFill>
                  <a:schemeClr val="tx2"/>
                </a:solidFill>
              </a:rPr>
              <a:t> </a:t>
            </a:r>
            <a:r>
              <a:rPr lang="ru-RU" sz="2000" dirty="0" err="1">
                <a:solidFill>
                  <a:schemeClr val="tx2"/>
                </a:solidFill>
              </a:rPr>
              <a:t>населення</a:t>
            </a:r>
            <a:r>
              <a:rPr lang="ru-RU" sz="2000" dirty="0">
                <a:solidFill>
                  <a:schemeClr val="tx2"/>
                </a:solidFill>
              </a:rPr>
              <a:t>, </a:t>
            </a:r>
            <a:r>
              <a:rPr lang="ru-RU" sz="2000" dirty="0" err="1">
                <a:solidFill>
                  <a:schemeClr val="tx2"/>
                </a:solidFill>
              </a:rPr>
              <a:t>якi</a:t>
            </a:r>
            <a:r>
              <a:rPr lang="ru-RU" sz="2000" dirty="0">
                <a:solidFill>
                  <a:schemeClr val="tx2"/>
                </a:solidFill>
              </a:rPr>
              <a:t> </a:t>
            </a:r>
            <a:r>
              <a:rPr lang="ru-RU" sz="2000" dirty="0" err="1">
                <a:solidFill>
                  <a:schemeClr val="tx2"/>
                </a:solidFill>
              </a:rPr>
              <a:t>шукають</a:t>
            </a:r>
            <a:r>
              <a:rPr lang="ru-RU" sz="2000" dirty="0">
                <a:solidFill>
                  <a:schemeClr val="tx2"/>
                </a:solidFill>
              </a:rPr>
              <a:t> роботу (</a:t>
            </a:r>
            <a:r>
              <a:rPr lang="ru-RU" sz="2000" dirty="0" err="1">
                <a:solidFill>
                  <a:schemeClr val="tx2"/>
                </a:solidFill>
              </a:rPr>
              <a:t>молодi</a:t>
            </a:r>
            <a:r>
              <a:rPr lang="ru-RU" sz="2000" dirty="0">
                <a:solidFill>
                  <a:schemeClr val="tx2"/>
                </a:solidFill>
              </a:rPr>
              <a:t> </a:t>
            </a:r>
            <a:r>
              <a:rPr lang="ru-RU" sz="2000" dirty="0" err="1">
                <a:solidFill>
                  <a:schemeClr val="tx2"/>
                </a:solidFill>
              </a:rPr>
              <a:t>спецiалiсти</a:t>
            </a:r>
            <a:r>
              <a:rPr lang="ru-RU" sz="2000" dirty="0">
                <a:solidFill>
                  <a:schemeClr val="tx2"/>
                </a:solidFill>
              </a:rPr>
              <a:t>, </a:t>
            </a:r>
            <a:r>
              <a:rPr lang="ru-RU" sz="2000" dirty="0" err="1">
                <a:solidFill>
                  <a:schemeClr val="tx2"/>
                </a:solidFill>
              </a:rPr>
              <a:t>iнвалiди</a:t>
            </a:r>
            <a:r>
              <a:rPr lang="ru-RU" sz="2000" dirty="0">
                <a:solidFill>
                  <a:schemeClr val="tx2"/>
                </a:solidFill>
              </a:rPr>
              <a:t> </a:t>
            </a:r>
            <a:r>
              <a:rPr lang="ru-RU" sz="2000" dirty="0" err="1">
                <a:solidFill>
                  <a:schemeClr val="tx2"/>
                </a:solidFill>
              </a:rPr>
              <a:t>тощо</a:t>
            </a:r>
            <a:r>
              <a:rPr lang="ru-RU" sz="2000" dirty="0">
                <a:solidFill>
                  <a:schemeClr val="tx2"/>
                </a:solidFill>
              </a:rPr>
              <a:t>);</a:t>
            </a:r>
          </a:p>
        </p:txBody>
      </p:sp>
      <p:sp>
        <p:nvSpPr>
          <p:cNvPr id="13" name="TextBox 12">
            <a:extLst>
              <a:ext uri="{FF2B5EF4-FFF2-40B4-BE49-F238E27FC236}">
                <a16:creationId xmlns="" xmlns:a16="http://schemas.microsoft.com/office/drawing/2014/main" id="{F46A17AB-11A7-421C-9A02-1A87F47B6F11}"/>
              </a:ext>
            </a:extLst>
          </p:cNvPr>
          <p:cNvSpPr txBox="1"/>
          <p:nvPr/>
        </p:nvSpPr>
        <p:spPr>
          <a:xfrm>
            <a:off x="487067" y="4145679"/>
            <a:ext cx="7344345" cy="707886"/>
          </a:xfrm>
          <a:prstGeom prst="rect">
            <a:avLst/>
          </a:prstGeom>
          <a:noFill/>
        </p:spPr>
        <p:txBody>
          <a:bodyPr wrap="square">
            <a:spAutoFit/>
          </a:bodyPr>
          <a:lstStyle/>
          <a:p>
            <a:pPr algn="r"/>
            <a:r>
              <a:rPr lang="ru-RU" sz="2000" dirty="0" err="1">
                <a:solidFill>
                  <a:schemeClr val="tx2"/>
                </a:solidFill>
              </a:rPr>
              <a:t>стимулювання</a:t>
            </a:r>
            <a:r>
              <a:rPr lang="ru-RU" sz="2000" dirty="0">
                <a:solidFill>
                  <a:schemeClr val="tx2"/>
                </a:solidFill>
              </a:rPr>
              <a:t> </a:t>
            </a:r>
            <a:r>
              <a:rPr lang="ru-RU" sz="2000" dirty="0" err="1">
                <a:solidFill>
                  <a:schemeClr val="tx2"/>
                </a:solidFill>
              </a:rPr>
              <a:t>створення</a:t>
            </a:r>
            <a:r>
              <a:rPr lang="ru-RU" sz="2000" dirty="0">
                <a:solidFill>
                  <a:schemeClr val="tx2"/>
                </a:solidFill>
              </a:rPr>
              <a:t> </a:t>
            </a:r>
            <a:r>
              <a:rPr lang="ru-RU" sz="2000" dirty="0" err="1">
                <a:solidFill>
                  <a:schemeClr val="tx2"/>
                </a:solidFill>
              </a:rPr>
              <a:t>додаткових</a:t>
            </a:r>
            <a:r>
              <a:rPr lang="ru-RU" sz="2000" dirty="0">
                <a:solidFill>
                  <a:schemeClr val="tx2"/>
                </a:solidFill>
              </a:rPr>
              <a:t> </a:t>
            </a:r>
            <a:r>
              <a:rPr lang="ru-RU" sz="2000" dirty="0" err="1">
                <a:solidFill>
                  <a:schemeClr val="tx2"/>
                </a:solidFill>
              </a:rPr>
              <a:t>робочих</a:t>
            </a:r>
            <a:r>
              <a:rPr lang="ru-RU" sz="2000" dirty="0">
                <a:solidFill>
                  <a:schemeClr val="tx2"/>
                </a:solidFill>
              </a:rPr>
              <a:t> м</a:t>
            </a:r>
            <a:r>
              <a:rPr lang="en-US" sz="2000" dirty="0" err="1">
                <a:solidFill>
                  <a:schemeClr val="tx2"/>
                </a:solidFill>
              </a:rPr>
              <a:t>i</a:t>
            </a:r>
            <a:r>
              <a:rPr lang="ru-RU" sz="2000" dirty="0" err="1">
                <a:solidFill>
                  <a:schemeClr val="tx2"/>
                </a:solidFill>
              </a:rPr>
              <a:t>сць</a:t>
            </a:r>
            <a:r>
              <a:rPr lang="ru-RU" sz="2000" dirty="0">
                <a:solidFill>
                  <a:schemeClr val="tx2"/>
                </a:solidFill>
              </a:rPr>
              <a:t> (</a:t>
            </a:r>
            <a:r>
              <a:rPr lang="ru-RU" sz="2000" dirty="0" err="1">
                <a:solidFill>
                  <a:schemeClr val="tx2"/>
                </a:solidFill>
              </a:rPr>
              <a:t>податков</a:t>
            </a:r>
            <a:r>
              <a:rPr lang="en-US" sz="2000" dirty="0" err="1">
                <a:solidFill>
                  <a:schemeClr val="tx2"/>
                </a:solidFill>
              </a:rPr>
              <a:t>i</a:t>
            </a:r>
            <a:r>
              <a:rPr lang="en-US" sz="2000" dirty="0">
                <a:solidFill>
                  <a:schemeClr val="tx2"/>
                </a:solidFill>
              </a:rPr>
              <a:t> </a:t>
            </a:r>
            <a:r>
              <a:rPr lang="ru-RU" sz="2000" dirty="0">
                <a:solidFill>
                  <a:schemeClr val="tx2"/>
                </a:solidFill>
              </a:rPr>
              <a:t>п</a:t>
            </a:r>
            <a:r>
              <a:rPr lang="en-US" sz="2000" dirty="0" err="1">
                <a:solidFill>
                  <a:schemeClr val="tx2"/>
                </a:solidFill>
              </a:rPr>
              <a:t>i</a:t>
            </a:r>
            <a:r>
              <a:rPr lang="ru-RU" sz="2000" dirty="0" err="1">
                <a:solidFill>
                  <a:schemeClr val="tx2"/>
                </a:solidFill>
              </a:rPr>
              <a:t>льги</a:t>
            </a:r>
            <a:r>
              <a:rPr lang="ru-RU" sz="2000" dirty="0">
                <a:solidFill>
                  <a:schemeClr val="tx2"/>
                </a:solidFill>
              </a:rPr>
              <a:t>, </a:t>
            </a:r>
            <a:r>
              <a:rPr lang="ru-RU" sz="2000" dirty="0" err="1">
                <a:solidFill>
                  <a:schemeClr val="tx2"/>
                </a:solidFill>
              </a:rPr>
              <a:t>дотац</a:t>
            </a:r>
            <a:r>
              <a:rPr lang="en-US" sz="2000" dirty="0" err="1">
                <a:solidFill>
                  <a:schemeClr val="tx2"/>
                </a:solidFill>
              </a:rPr>
              <a:t>i</a:t>
            </a:r>
            <a:r>
              <a:rPr lang="ru-RU" sz="2000" dirty="0">
                <a:solidFill>
                  <a:schemeClr val="tx2"/>
                </a:solidFill>
              </a:rPr>
              <a:t>ї для п</a:t>
            </a:r>
            <a:r>
              <a:rPr lang="en-US" sz="2000" dirty="0" err="1">
                <a:solidFill>
                  <a:schemeClr val="tx2"/>
                </a:solidFill>
              </a:rPr>
              <a:t>i</a:t>
            </a:r>
            <a:r>
              <a:rPr lang="ru-RU" sz="2000" dirty="0" err="1">
                <a:solidFill>
                  <a:schemeClr val="tx2"/>
                </a:solidFill>
              </a:rPr>
              <a:t>дприємц</a:t>
            </a:r>
            <a:r>
              <a:rPr lang="en-US" sz="2000" dirty="0" err="1">
                <a:solidFill>
                  <a:schemeClr val="tx2"/>
                </a:solidFill>
              </a:rPr>
              <a:t>i</a:t>
            </a:r>
            <a:r>
              <a:rPr lang="ru-RU" sz="2000" dirty="0">
                <a:solidFill>
                  <a:schemeClr val="tx2"/>
                </a:solidFill>
              </a:rPr>
              <a:t>в)</a:t>
            </a:r>
          </a:p>
        </p:txBody>
      </p:sp>
      <p:sp>
        <p:nvSpPr>
          <p:cNvPr id="15" name="TextBox 14">
            <a:extLst>
              <a:ext uri="{FF2B5EF4-FFF2-40B4-BE49-F238E27FC236}">
                <a16:creationId xmlns="" xmlns:a16="http://schemas.microsoft.com/office/drawing/2014/main" id="{93678042-C04C-4071-A61A-3734F21C190E}"/>
              </a:ext>
            </a:extLst>
          </p:cNvPr>
          <p:cNvSpPr txBox="1"/>
          <p:nvPr/>
        </p:nvSpPr>
        <p:spPr>
          <a:xfrm>
            <a:off x="487068" y="5608693"/>
            <a:ext cx="7344345" cy="707886"/>
          </a:xfrm>
          <a:prstGeom prst="rect">
            <a:avLst/>
          </a:prstGeom>
          <a:noFill/>
        </p:spPr>
        <p:txBody>
          <a:bodyPr wrap="square">
            <a:spAutoFit/>
          </a:bodyPr>
          <a:lstStyle/>
          <a:p>
            <a:pPr algn="r"/>
            <a:r>
              <a:rPr lang="ru-RU" sz="2000" dirty="0" err="1">
                <a:solidFill>
                  <a:schemeClr val="tx2"/>
                </a:solidFill>
              </a:rPr>
              <a:t>встановлення</a:t>
            </a:r>
            <a:r>
              <a:rPr lang="ru-RU" sz="2000" dirty="0">
                <a:solidFill>
                  <a:schemeClr val="tx2"/>
                </a:solidFill>
              </a:rPr>
              <a:t> </a:t>
            </a:r>
            <a:r>
              <a:rPr lang="ru-RU" sz="2000" dirty="0" err="1">
                <a:solidFill>
                  <a:schemeClr val="tx2"/>
                </a:solidFill>
              </a:rPr>
              <a:t>державних</a:t>
            </a:r>
            <a:r>
              <a:rPr lang="ru-RU" sz="2000" dirty="0">
                <a:solidFill>
                  <a:schemeClr val="tx2"/>
                </a:solidFill>
              </a:rPr>
              <a:t> </a:t>
            </a:r>
            <a:r>
              <a:rPr lang="ru-RU" sz="2000" dirty="0" err="1">
                <a:solidFill>
                  <a:schemeClr val="tx2"/>
                </a:solidFill>
              </a:rPr>
              <a:t>гарантiй</a:t>
            </a:r>
            <a:r>
              <a:rPr lang="ru-RU" sz="2000" dirty="0">
                <a:solidFill>
                  <a:schemeClr val="tx2"/>
                </a:solidFill>
              </a:rPr>
              <a:t> для </a:t>
            </a:r>
            <a:r>
              <a:rPr lang="ru-RU" sz="2000" dirty="0" err="1">
                <a:solidFill>
                  <a:schemeClr val="tx2"/>
                </a:solidFill>
              </a:rPr>
              <a:t>незайнятого</a:t>
            </a:r>
            <a:r>
              <a:rPr lang="ru-RU" sz="2000" dirty="0">
                <a:solidFill>
                  <a:schemeClr val="tx2"/>
                </a:solidFill>
              </a:rPr>
              <a:t> </a:t>
            </a:r>
            <a:r>
              <a:rPr lang="ru-RU" sz="2000" dirty="0" err="1">
                <a:solidFill>
                  <a:schemeClr val="tx2"/>
                </a:solidFill>
              </a:rPr>
              <a:t>населення</a:t>
            </a:r>
            <a:r>
              <a:rPr lang="ru-RU" sz="2000" dirty="0">
                <a:solidFill>
                  <a:schemeClr val="tx2"/>
                </a:solidFill>
              </a:rPr>
              <a:t> (</a:t>
            </a:r>
            <a:r>
              <a:rPr lang="ru-RU" sz="2000" dirty="0" err="1">
                <a:solidFill>
                  <a:schemeClr val="tx2"/>
                </a:solidFill>
              </a:rPr>
              <a:t>виплати</a:t>
            </a:r>
            <a:r>
              <a:rPr lang="ru-RU" sz="2000" dirty="0">
                <a:solidFill>
                  <a:schemeClr val="tx2"/>
                </a:solidFill>
              </a:rPr>
              <a:t>, </a:t>
            </a:r>
            <a:r>
              <a:rPr lang="ru-RU" sz="2000" dirty="0" err="1">
                <a:solidFill>
                  <a:schemeClr val="tx2"/>
                </a:solidFill>
              </a:rPr>
              <a:t>допомоги</a:t>
            </a:r>
            <a:r>
              <a:rPr lang="ru-RU" sz="2000" dirty="0">
                <a:solidFill>
                  <a:schemeClr val="tx2"/>
                </a:solidFill>
              </a:rPr>
              <a:t>)</a:t>
            </a:r>
          </a:p>
        </p:txBody>
      </p:sp>
      <p:cxnSp>
        <p:nvCxnSpPr>
          <p:cNvPr id="18" name="Прямая со стрелкой 17">
            <a:extLst>
              <a:ext uri="{FF2B5EF4-FFF2-40B4-BE49-F238E27FC236}">
                <a16:creationId xmlns="" xmlns:a16="http://schemas.microsoft.com/office/drawing/2014/main" id="{DC8502FE-1BA9-4DAD-8C22-0C90457F8832}"/>
              </a:ext>
            </a:extLst>
          </p:cNvPr>
          <p:cNvCxnSpPr>
            <a:cxnSpLocks/>
            <a:stCxn id="6" idx="5"/>
            <a:endCxn id="9" idx="3"/>
          </p:cNvCxnSpPr>
          <p:nvPr/>
        </p:nvCxnSpPr>
        <p:spPr>
          <a:xfrm flipH="1">
            <a:off x="7831414" y="1343791"/>
            <a:ext cx="2030930" cy="6683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Прямая со стрелкой 19">
            <a:extLst>
              <a:ext uri="{FF2B5EF4-FFF2-40B4-BE49-F238E27FC236}">
                <a16:creationId xmlns="" xmlns:a16="http://schemas.microsoft.com/office/drawing/2014/main" id="{C27D451C-53EE-4449-87AF-E4CFC6B9C301}"/>
              </a:ext>
            </a:extLst>
          </p:cNvPr>
          <p:cNvCxnSpPr>
            <a:cxnSpLocks/>
            <a:stCxn id="6" idx="5"/>
          </p:cNvCxnSpPr>
          <p:nvPr/>
        </p:nvCxnSpPr>
        <p:spPr>
          <a:xfrm flipH="1">
            <a:off x="7744192" y="1343791"/>
            <a:ext cx="2118152" cy="14997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Прямая со стрелкой 21">
            <a:extLst>
              <a:ext uri="{FF2B5EF4-FFF2-40B4-BE49-F238E27FC236}">
                <a16:creationId xmlns="" xmlns:a16="http://schemas.microsoft.com/office/drawing/2014/main" id="{34D26009-BAA2-4C16-8958-3DD8133C49C6}"/>
              </a:ext>
            </a:extLst>
          </p:cNvPr>
          <p:cNvCxnSpPr>
            <a:cxnSpLocks/>
            <a:stCxn id="6" idx="5"/>
          </p:cNvCxnSpPr>
          <p:nvPr/>
        </p:nvCxnSpPr>
        <p:spPr>
          <a:xfrm flipH="1">
            <a:off x="7744191" y="1343791"/>
            <a:ext cx="2118153" cy="27192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4" name="Прямая со стрелкой 23">
            <a:extLst>
              <a:ext uri="{FF2B5EF4-FFF2-40B4-BE49-F238E27FC236}">
                <a16:creationId xmlns="" xmlns:a16="http://schemas.microsoft.com/office/drawing/2014/main" id="{AFFDA07D-62A3-4581-A858-81032F9A3240}"/>
              </a:ext>
            </a:extLst>
          </p:cNvPr>
          <p:cNvCxnSpPr>
            <a:cxnSpLocks/>
            <a:stCxn id="6" idx="5"/>
            <a:endCxn id="15" idx="3"/>
          </p:cNvCxnSpPr>
          <p:nvPr/>
        </p:nvCxnSpPr>
        <p:spPr>
          <a:xfrm flipH="1">
            <a:off x="7831413" y="1343791"/>
            <a:ext cx="2030931" cy="461884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4059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436E859-BB6B-4EB7-A479-9B7E9AE87873}"/>
              </a:ext>
            </a:extLst>
          </p:cNvPr>
          <p:cNvSpPr>
            <a:spLocks noGrp="1"/>
          </p:cNvSpPr>
          <p:nvPr>
            <p:ph type="title"/>
          </p:nvPr>
        </p:nvSpPr>
        <p:spPr>
          <a:xfrm>
            <a:off x="1672389" y="490654"/>
            <a:ext cx="3970422" cy="796725"/>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ru-RU" sz="2800" b="1" i="1" u="sng" dirty="0">
                <a:solidFill>
                  <a:schemeClr val="tx2"/>
                </a:solidFill>
              </a:rPr>
              <a:t>ст.4 ЗУ «Про </a:t>
            </a:r>
            <a:r>
              <a:rPr lang="ru-RU" sz="2800" b="1" i="1" u="sng" dirty="0" err="1">
                <a:solidFill>
                  <a:schemeClr val="tx2"/>
                </a:solidFill>
              </a:rPr>
              <a:t>зайнятість</a:t>
            </a:r>
            <a:r>
              <a:rPr lang="ru-RU" sz="2800" b="1" i="1" u="sng" dirty="0">
                <a:solidFill>
                  <a:schemeClr val="tx2"/>
                </a:solidFill>
              </a:rPr>
              <a:t> </a:t>
            </a:r>
            <a:r>
              <a:rPr lang="ru-RU" sz="2800" b="1" i="1" u="sng" dirty="0" err="1">
                <a:solidFill>
                  <a:schemeClr val="tx2"/>
                </a:solidFill>
              </a:rPr>
              <a:t>населення</a:t>
            </a:r>
            <a:r>
              <a:rPr lang="ru-RU" sz="2800" b="1" i="1" u="sng" dirty="0">
                <a:solidFill>
                  <a:schemeClr val="tx2"/>
                </a:solidFill>
              </a:rPr>
              <a:t>»</a:t>
            </a:r>
          </a:p>
        </p:txBody>
      </p:sp>
      <p:sp>
        <p:nvSpPr>
          <p:cNvPr id="20" name="TextBox 19">
            <a:extLst>
              <a:ext uri="{FF2B5EF4-FFF2-40B4-BE49-F238E27FC236}">
                <a16:creationId xmlns="" xmlns:a16="http://schemas.microsoft.com/office/drawing/2014/main" id="{A3A9F2E2-5243-4A54-8D90-0FA3799B0CAE}"/>
              </a:ext>
            </a:extLst>
          </p:cNvPr>
          <p:cNvSpPr txBox="1"/>
          <p:nvPr/>
        </p:nvSpPr>
        <p:spPr>
          <a:xfrm>
            <a:off x="156413" y="5664071"/>
            <a:ext cx="11520079"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800" dirty="0">
                <a:solidFill>
                  <a:schemeClr val="tx2"/>
                </a:solidFill>
              </a:rPr>
              <a:t>особа, яка </a:t>
            </a:r>
            <a:r>
              <a:rPr lang="ru-RU" sz="1800" dirty="0" err="1">
                <a:solidFill>
                  <a:schemeClr val="tx2"/>
                </a:solidFill>
              </a:rPr>
              <a:t>проживає</a:t>
            </a:r>
            <a:r>
              <a:rPr lang="ru-RU" sz="1800" dirty="0">
                <a:solidFill>
                  <a:schemeClr val="tx2"/>
                </a:solidFill>
              </a:rPr>
              <a:t> разом з </a:t>
            </a:r>
            <a:r>
              <a:rPr lang="ru-RU" sz="1800" dirty="0" err="1">
                <a:solidFill>
                  <a:schemeClr val="tx2"/>
                </a:solidFill>
              </a:rPr>
              <a:t>інвалідом</a:t>
            </a:r>
            <a:r>
              <a:rPr lang="ru-RU" sz="1800" dirty="0">
                <a:solidFill>
                  <a:schemeClr val="tx2"/>
                </a:solidFill>
              </a:rPr>
              <a:t> I </a:t>
            </a:r>
            <a:r>
              <a:rPr lang="ru-RU" sz="1800" dirty="0" err="1">
                <a:solidFill>
                  <a:schemeClr val="tx2"/>
                </a:solidFill>
              </a:rPr>
              <a:t>чи</a:t>
            </a:r>
            <a:r>
              <a:rPr lang="ru-RU" sz="1800" dirty="0">
                <a:solidFill>
                  <a:schemeClr val="tx2"/>
                </a:solidFill>
              </a:rPr>
              <a:t> II </a:t>
            </a:r>
            <a:r>
              <a:rPr lang="ru-RU" sz="1800" dirty="0" err="1">
                <a:solidFill>
                  <a:schemeClr val="tx2"/>
                </a:solidFill>
              </a:rPr>
              <a:t>групи</a:t>
            </a:r>
            <a:r>
              <a:rPr lang="ru-RU" sz="1800" dirty="0">
                <a:solidFill>
                  <a:schemeClr val="tx2"/>
                </a:solidFill>
              </a:rPr>
              <a:t> </a:t>
            </a:r>
            <a:r>
              <a:rPr lang="ru-RU" sz="1800" dirty="0" err="1">
                <a:solidFill>
                  <a:schemeClr val="tx2"/>
                </a:solidFill>
              </a:rPr>
              <a:t>внаслідок</a:t>
            </a:r>
            <a:r>
              <a:rPr lang="ru-RU" sz="1800" dirty="0">
                <a:solidFill>
                  <a:schemeClr val="tx2"/>
                </a:solidFill>
              </a:rPr>
              <a:t> </a:t>
            </a:r>
            <a:r>
              <a:rPr lang="ru-RU" sz="1800" dirty="0" err="1">
                <a:solidFill>
                  <a:schemeClr val="tx2"/>
                </a:solidFill>
              </a:rPr>
              <a:t>психічного</a:t>
            </a:r>
            <a:r>
              <a:rPr lang="ru-RU" sz="1800" dirty="0">
                <a:solidFill>
                  <a:schemeClr val="tx2"/>
                </a:solidFill>
              </a:rPr>
              <a:t> </a:t>
            </a:r>
            <a:r>
              <a:rPr lang="ru-RU" sz="1800" dirty="0" err="1">
                <a:solidFill>
                  <a:schemeClr val="tx2"/>
                </a:solidFill>
              </a:rPr>
              <a:t>розладу</a:t>
            </a:r>
            <a:r>
              <a:rPr lang="ru-RU" sz="1800" dirty="0">
                <a:solidFill>
                  <a:schemeClr val="tx2"/>
                </a:solidFill>
              </a:rPr>
              <a:t>, </a:t>
            </a:r>
            <a:r>
              <a:rPr lang="ru-RU" sz="1800" dirty="0" err="1">
                <a:solidFill>
                  <a:schemeClr val="tx2"/>
                </a:solidFill>
              </a:rPr>
              <a:t>який</a:t>
            </a:r>
            <a:r>
              <a:rPr lang="ru-RU" sz="1800" dirty="0">
                <a:solidFill>
                  <a:schemeClr val="tx2"/>
                </a:solidFill>
              </a:rPr>
              <a:t> за </a:t>
            </a:r>
            <a:r>
              <a:rPr lang="ru-RU" sz="1800" dirty="0" err="1">
                <a:solidFill>
                  <a:schemeClr val="tx2"/>
                </a:solidFill>
              </a:rPr>
              <a:t>висновком</a:t>
            </a:r>
            <a:r>
              <a:rPr lang="ru-RU" sz="1800" dirty="0">
                <a:solidFill>
                  <a:schemeClr val="tx2"/>
                </a:solidFill>
              </a:rPr>
              <a:t> </a:t>
            </a:r>
            <a:r>
              <a:rPr lang="ru-RU" sz="1800" dirty="0" err="1">
                <a:solidFill>
                  <a:schemeClr val="tx2"/>
                </a:solidFill>
              </a:rPr>
              <a:t>лікарської</a:t>
            </a:r>
            <a:r>
              <a:rPr lang="ru-RU" sz="1800" dirty="0">
                <a:solidFill>
                  <a:schemeClr val="tx2"/>
                </a:solidFill>
              </a:rPr>
              <a:t> </a:t>
            </a:r>
            <a:r>
              <a:rPr lang="ru-RU" sz="1800" dirty="0" err="1">
                <a:solidFill>
                  <a:schemeClr val="tx2"/>
                </a:solidFill>
              </a:rPr>
              <a:t>комісії</a:t>
            </a:r>
            <a:r>
              <a:rPr lang="ru-RU" sz="1800" dirty="0">
                <a:solidFill>
                  <a:schemeClr val="tx2"/>
                </a:solidFill>
              </a:rPr>
              <a:t> </a:t>
            </a:r>
            <a:r>
              <a:rPr lang="ru-RU" sz="1800" dirty="0" err="1">
                <a:solidFill>
                  <a:schemeClr val="tx2"/>
                </a:solidFill>
              </a:rPr>
              <a:t>медичного</a:t>
            </a:r>
            <a:r>
              <a:rPr lang="ru-RU" sz="1800" dirty="0">
                <a:solidFill>
                  <a:schemeClr val="tx2"/>
                </a:solidFill>
              </a:rPr>
              <a:t> закладу </a:t>
            </a:r>
            <a:r>
              <a:rPr lang="ru-RU" sz="1800" dirty="0" err="1">
                <a:solidFill>
                  <a:schemeClr val="tx2"/>
                </a:solidFill>
              </a:rPr>
              <a:t>потребує</a:t>
            </a:r>
            <a:r>
              <a:rPr lang="ru-RU" sz="1800" dirty="0">
                <a:solidFill>
                  <a:schemeClr val="tx2"/>
                </a:solidFill>
              </a:rPr>
              <a:t> </a:t>
            </a:r>
            <a:r>
              <a:rPr lang="ru-RU" sz="1800" dirty="0" err="1">
                <a:solidFill>
                  <a:schemeClr val="tx2"/>
                </a:solidFill>
              </a:rPr>
              <a:t>постійного</a:t>
            </a:r>
            <a:r>
              <a:rPr lang="ru-RU" sz="1800" dirty="0">
                <a:solidFill>
                  <a:schemeClr val="tx2"/>
                </a:solidFill>
              </a:rPr>
              <a:t> </a:t>
            </a:r>
            <a:r>
              <a:rPr lang="ru-RU" sz="1800" dirty="0" err="1">
                <a:solidFill>
                  <a:schemeClr val="tx2"/>
                </a:solidFill>
              </a:rPr>
              <a:t>стороннього</a:t>
            </a:r>
            <a:r>
              <a:rPr lang="ru-RU" sz="1800" dirty="0">
                <a:solidFill>
                  <a:schemeClr val="tx2"/>
                </a:solidFill>
              </a:rPr>
              <a:t> догляду, та </a:t>
            </a:r>
            <a:r>
              <a:rPr lang="ru-RU" sz="1800" dirty="0" err="1">
                <a:solidFill>
                  <a:schemeClr val="tx2"/>
                </a:solidFill>
              </a:rPr>
              <a:t>одержує</a:t>
            </a:r>
            <a:r>
              <a:rPr lang="ru-RU" sz="1800" dirty="0">
                <a:solidFill>
                  <a:schemeClr val="tx2"/>
                </a:solidFill>
              </a:rPr>
              <a:t> </a:t>
            </a:r>
            <a:r>
              <a:rPr lang="ru-RU" sz="1800" dirty="0" err="1">
                <a:solidFill>
                  <a:schemeClr val="tx2"/>
                </a:solidFill>
              </a:rPr>
              <a:t>грошову</a:t>
            </a:r>
            <a:r>
              <a:rPr lang="ru-RU" sz="1800" dirty="0">
                <a:solidFill>
                  <a:schemeClr val="tx2"/>
                </a:solidFill>
              </a:rPr>
              <a:t> </a:t>
            </a:r>
            <a:r>
              <a:rPr lang="ru-RU" sz="1800" dirty="0" err="1">
                <a:solidFill>
                  <a:schemeClr val="tx2"/>
                </a:solidFill>
              </a:rPr>
              <a:t>допомогу</a:t>
            </a:r>
            <a:r>
              <a:rPr lang="ru-RU" sz="1800" dirty="0">
                <a:solidFill>
                  <a:schemeClr val="tx2"/>
                </a:solidFill>
              </a:rPr>
              <a:t> на догляд за ним </a:t>
            </a:r>
            <a:r>
              <a:rPr lang="ru-RU" sz="1800" dirty="0" err="1">
                <a:solidFill>
                  <a:schemeClr val="tx2"/>
                </a:solidFill>
              </a:rPr>
              <a:t>відповідно</a:t>
            </a:r>
            <a:r>
              <a:rPr lang="ru-RU" sz="1800" dirty="0">
                <a:solidFill>
                  <a:schemeClr val="tx2"/>
                </a:solidFill>
              </a:rPr>
              <a:t> до </a:t>
            </a:r>
            <a:r>
              <a:rPr lang="ru-RU" sz="1800" dirty="0" err="1">
                <a:solidFill>
                  <a:schemeClr val="tx2"/>
                </a:solidFill>
              </a:rPr>
              <a:t>законодавства</a:t>
            </a:r>
            <a:endParaRPr lang="ru-RU" sz="1800" dirty="0">
              <a:solidFill>
                <a:schemeClr val="tx2"/>
              </a:solidFill>
            </a:endParaRPr>
          </a:p>
        </p:txBody>
      </p:sp>
      <p:pic>
        <p:nvPicPr>
          <p:cNvPr id="4" name="Рисунок 3">
            <a:extLst>
              <a:ext uri="{FF2B5EF4-FFF2-40B4-BE49-F238E27FC236}">
                <a16:creationId xmlns="" xmlns:a16="http://schemas.microsoft.com/office/drawing/2014/main" id="{5F45DCE9-513D-4EB8-B733-F69729F966A1}"/>
              </a:ext>
            </a:extLst>
          </p:cNvPr>
          <p:cNvPicPr>
            <a:picLocks noChangeAspect="1"/>
          </p:cNvPicPr>
          <p:nvPr/>
        </p:nvPicPr>
        <p:blipFill>
          <a:blip r:embed="rId2"/>
          <a:stretch>
            <a:fillRect/>
          </a:stretch>
        </p:blipFill>
        <p:spPr>
          <a:xfrm>
            <a:off x="0" y="0"/>
            <a:ext cx="1524132" cy="1481456"/>
          </a:xfrm>
          <a:prstGeom prst="rect">
            <a:avLst/>
          </a:prstGeom>
        </p:spPr>
      </p:pic>
      <p:sp>
        <p:nvSpPr>
          <p:cNvPr id="7" name="TextBox 6">
            <a:extLst>
              <a:ext uri="{FF2B5EF4-FFF2-40B4-BE49-F238E27FC236}">
                <a16:creationId xmlns="" xmlns:a16="http://schemas.microsoft.com/office/drawing/2014/main" id="{A42306E3-BEFB-4FC5-B4EE-CC0A0B8DB3AE}"/>
              </a:ext>
            </a:extLst>
          </p:cNvPr>
          <p:cNvSpPr txBox="1"/>
          <p:nvPr/>
        </p:nvSpPr>
        <p:spPr>
          <a:xfrm>
            <a:off x="6096000" y="232560"/>
            <a:ext cx="1936037" cy="1200329"/>
          </a:xfrm>
          <a:prstGeom prst="rect">
            <a:avLst/>
          </a:prstGeom>
          <a:noFill/>
        </p:spPr>
        <p:txBody>
          <a:bodyPr wrap="square">
            <a:spAutoFit/>
          </a:bodyPr>
          <a:lstStyle/>
          <a:p>
            <a:pPr algn="ctr"/>
            <a:r>
              <a:rPr lang="ru-RU" sz="2400" dirty="0">
                <a:solidFill>
                  <a:srgbClr val="C00000"/>
                </a:solidFill>
              </a:rPr>
              <a:t>до </a:t>
            </a:r>
            <a:r>
              <a:rPr lang="ru-RU" sz="2400" dirty="0" err="1">
                <a:solidFill>
                  <a:srgbClr val="C00000"/>
                </a:solidFill>
              </a:rPr>
              <a:t>зайнятого</a:t>
            </a:r>
            <a:r>
              <a:rPr lang="ru-RU" sz="2400" dirty="0">
                <a:solidFill>
                  <a:srgbClr val="C00000"/>
                </a:solidFill>
              </a:rPr>
              <a:t> </a:t>
            </a:r>
            <a:r>
              <a:rPr lang="ru-RU" sz="2400" dirty="0" err="1">
                <a:solidFill>
                  <a:srgbClr val="C00000"/>
                </a:solidFill>
              </a:rPr>
              <a:t>населення</a:t>
            </a:r>
            <a:r>
              <a:rPr lang="ru-RU" sz="2400" dirty="0">
                <a:solidFill>
                  <a:srgbClr val="C00000"/>
                </a:solidFill>
              </a:rPr>
              <a:t> належать</a:t>
            </a:r>
          </a:p>
        </p:txBody>
      </p:sp>
      <p:sp>
        <p:nvSpPr>
          <p:cNvPr id="8" name="Стрелка: вправо 7">
            <a:extLst>
              <a:ext uri="{FF2B5EF4-FFF2-40B4-BE49-F238E27FC236}">
                <a16:creationId xmlns="" xmlns:a16="http://schemas.microsoft.com/office/drawing/2014/main" id="{A801622F-4544-45B8-8D04-88D3130EF98B}"/>
              </a:ext>
            </a:extLst>
          </p:cNvPr>
          <p:cNvSpPr/>
          <p:nvPr/>
        </p:nvSpPr>
        <p:spPr>
          <a:xfrm>
            <a:off x="5773979" y="681037"/>
            <a:ext cx="542600" cy="4619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 name="TextBox 9">
            <a:extLst>
              <a:ext uri="{FF2B5EF4-FFF2-40B4-BE49-F238E27FC236}">
                <a16:creationId xmlns="" xmlns:a16="http://schemas.microsoft.com/office/drawing/2014/main" id="{C8B2D34C-2918-4CD4-A9A5-0BCE55E02998}"/>
              </a:ext>
            </a:extLst>
          </p:cNvPr>
          <p:cNvSpPr txBox="1"/>
          <p:nvPr/>
        </p:nvSpPr>
        <p:spPr>
          <a:xfrm>
            <a:off x="8752865" y="279070"/>
            <a:ext cx="2923627" cy="16312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i="1" dirty="0" err="1">
                <a:solidFill>
                  <a:schemeClr val="tx2"/>
                </a:solidFill>
              </a:rPr>
              <a:t>громадяни</a:t>
            </a:r>
            <a:r>
              <a:rPr lang="ru-RU" sz="2000" b="1" i="1" dirty="0">
                <a:solidFill>
                  <a:schemeClr val="tx2"/>
                </a:solidFill>
              </a:rPr>
              <a:t>, </a:t>
            </a:r>
            <a:r>
              <a:rPr lang="ru-RU" sz="2000" b="1" i="1" dirty="0" err="1">
                <a:solidFill>
                  <a:schemeClr val="tx2"/>
                </a:solidFill>
              </a:rPr>
              <a:t>якi</a:t>
            </a:r>
            <a:r>
              <a:rPr lang="ru-RU" sz="2000" b="1" i="1" dirty="0">
                <a:solidFill>
                  <a:schemeClr val="tx2"/>
                </a:solidFill>
              </a:rPr>
              <a:t> </a:t>
            </a:r>
            <a:r>
              <a:rPr lang="ru-RU" sz="2000" b="1" i="1" dirty="0" err="1">
                <a:solidFill>
                  <a:schemeClr val="tx2"/>
                </a:solidFill>
              </a:rPr>
              <a:t>проживають</a:t>
            </a:r>
            <a:r>
              <a:rPr lang="ru-RU" sz="2000" b="1" i="1" dirty="0">
                <a:solidFill>
                  <a:schemeClr val="tx2"/>
                </a:solidFill>
              </a:rPr>
              <a:t> на </a:t>
            </a:r>
            <a:r>
              <a:rPr lang="ru-RU" sz="2000" b="1" i="1" dirty="0" err="1">
                <a:solidFill>
                  <a:schemeClr val="tx2"/>
                </a:solidFill>
              </a:rPr>
              <a:t>територiї</a:t>
            </a:r>
            <a:r>
              <a:rPr lang="ru-RU" sz="2000" b="1" i="1" dirty="0">
                <a:solidFill>
                  <a:schemeClr val="tx2"/>
                </a:solidFill>
              </a:rPr>
              <a:t> </a:t>
            </a:r>
            <a:r>
              <a:rPr lang="ru-RU" sz="2000" b="1" i="1" dirty="0" err="1">
                <a:solidFill>
                  <a:schemeClr val="tx2"/>
                </a:solidFill>
              </a:rPr>
              <a:t>держави</a:t>
            </a:r>
            <a:r>
              <a:rPr lang="ru-RU" sz="2000" b="1" i="1" dirty="0">
                <a:solidFill>
                  <a:schemeClr val="tx2"/>
                </a:solidFill>
              </a:rPr>
              <a:t> на </a:t>
            </a:r>
            <a:r>
              <a:rPr lang="ru-RU" sz="2000" b="1" i="1" dirty="0" err="1">
                <a:solidFill>
                  <a:schemeClr val="tx2"/>
                </a:solidFill>
              </a:rPr>
              <a:t>законних</a:t>
            </a:r>
            <a:r>
              <a:rPr lang="ru-RU" sz="2000" b="1" i="1" dirty="0">
                <a:solidFill>
                  <a:schemeClr val="tx2"/>
                </a:solidFill>
              </a:rPr>
              <a:t> </a:t>
            </a:r>
            <a:r>
              <a:rPr lang="ru-RU" sz="2000" b="1" i="1" dirty="0" err="1">
                <a:solidFill>
                  <a:schemeClr val="tx2"/>
                </a:solidFill>
              </a:rPr>
              <a:t>пiдставах</a:t>
            </a:r>
            <a:r>
              <a:rPr lang="ru-RU" sz="2000" b="1" i="1" dirty="0">
                <a:solidFill>
                  <a:schemeClr val="tx2"/>
                </a:solidFill>
              </a:rPr>
              <a:t>, а </a:t>
            </a:r>
            <a:r>
              <a:rPr lang="ru-RU" sz="2000" b="1" i="1" dirty="0" err="1">
                <a:solidFill>
                  <a:schemeClr val="tx2"/>
                </a:solidFill>
              </a:rPr>
              <a:t>саме</a:t>
            </a:r>
            <a:r>
              <a:rPr lang="ru-RU" sz="2000" b="1" i="1" dirty="0">
                <a:solidFill>
                  <a:schemeClr val="tx2"/>
                </a:solidFill>
              </a:rPr>
              <a:t>:</a:t>
            </a:r>
          </a:p>
        </p:txBody>
      </p:sp>
      <p:sp>
        <p:nvSpPr>
          <p:cNvPr id="12" name="Стрелка: вправо 11">
            <a:extLst>
              <a:ext uri="{FF2B5EF4-FFF2-40B4-BE49-F238E27FC236}">
                <a16:creationId xmlns="" xmlns:a16="http://schemas.microsoft.com/office/drawing/2014/main" id="{0436AC98-DF5E-4A6B-8F6F-901271C1722A}"/>
              </a:ext>
            </a:extLst>
          </p:cNvPr>
          <p:cNvSpPr/>
          <p:nvPr/>
        </p:nvSpPr>
        <p:spPr>
          <a:xfrm>
            <a:off x="8032037" y="681037"/>
            <a:ext cx="542600" cy="4619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TextBox 13">
            <a:extLst>
              <a:ext uri="{FF2B5EF4-FFF2-40B4-BE49-F238E27FC236}">
                <a16:creationId xmlns="" xmlns:a16="http://schemas.microsoft.com/office/drawing/2014/main" id="{C0D4918C-96A4-4A84-BBBB-09DA44A27697}"/>
              </a:ext>
            </a:extLst>
          </p:cNvPr>
          <p:cNvSpPr txBox="1"/>
          <p:nvPr/>
        </p:nvSpPr>
        <p:spPr>
          <a:xfrm>
            <a:off x="156412" y="1997839"/>
            <a:ext cx="1152008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a:solidFill>
                  <a:schemeClr val="tx2"/>
                </a:solidFill>
              </a:rPr>
              <a:t>особи, </a:t>
            </a:r>
            <a:r>
              <a:rPr lang="ru-RU" sz="1600" dirty="0" err="1">
                <a:solidFill>
                  <a:schemeClr val="tx2"/>
                </a:solidFill>
              </a:rPr>
              <a:t>які</a:t>
            </a:r>
            <a:r>
              <a:rPr lang="ru-RU" sz="1600" dirty="0">
                <a:solidFill>
                  <a:schemeClr val="tx2"/>
                </a:solidFill>
              </a:rPr>
              <a:t> </a:t>
            </a:r>
            <a:r>
              <a:rPr lang="ru-RU" sz="1600" dirty="0" err="1">
                <a:solidFill>
                  <a:schemeClr val="tx2"/>
                </a:solidFill>
              </a:rPr>
              <a:t>працюють</a:t>
            </a:r>
            <a:r>
              <a:rPr lang="ru-RU" sz="1600" dirty="0">
                <a:solidFill>
                  <a:schemeClr val="tx2"/>
                </a:solidFill>
              </a:rPr>
              <a:t> за наймом на </a:t>
            </a:r>
            <a:r>
              <a:rPr lang="ru-RU" sz="1600" dirty="0" err="1">
                <a:solidFill>
                  <a:schemeClr val="tx2"/>
                </a:solidFill>
              </a:rPr>
              <a:t>умовах</a:t>
            </a:r>
            <a:r>
              <a:rPr lang="ru-RU" sz="1600" dirty="0">
                <a:solidFill>
                  <a:schemeClr val="tx2"/>
                </a:solidFill>
              </a:rPr>
              <a:t> трудового договору (контракту) </a:t>
            </a:r>
            <a:r>
              <a:rPr lang="ru-RU" sz="1600" dirty="0" err="1">
                <a:solidFill>
                  <a:schemeClr val="tx2"/>
                </a:solidFill>
              </a:rPr>
              <a:t>або</a:t>
            </a:r>
            <a:r>
              <a:rPr lang="ru-RU" sz="1600" dirty="0">
                <a:solidFill>
                  <a:schemeClr val="tx2"/>
                </a:solidFill>
              </a:rPr>
              <a:t> на </a:t>
            </a:r>
            <a:r>
              <a:rPr lang="ru-RU" sz="1600" dirty="0" err="1">
                <a:solidFill>
                  <a:schemeClr val="tx2"/>
                </a:solidFill>
              </a:rPr>
              <a:t>інших</a:t>
            </a:r>
            <a:r>
              <a:rPr lang="ru-RU" sz="1600" dirty="0">
                <a:solidFill>
                  <a:schemeClr val="tx2"/>
                </a:solidFill>
              </a:rPr>
              <a:t> </a:t>
            </a:r>
            <a:r>
              <a:rPr lang="ru-RU" sz="1600" dirty="0" err="1">
                <a:solidFill>
                  <a:schemeClr val="tx2"/>
                </a:solidFill>
              </a:rPr>
              <a:t>умовах</a:t>
            </a:r>
            <a:r>
              <a:rPr lang="ru-RU" sz="1600" dirty="0">
                <a:solidFill>
                  <a:schemeClr val="tx2"/>
                </a:solidFill>
              </a:rPr>
              <a:t>, </a:t>
            </a:r>
            <a:r>
              <a:rPr lang="ru-RU" sz="1600" dirty="0" err="1">
                <a:solidFill>
                  <a:schemeClr val="tx2"/>
                </a:solidFill>
              </a:rPr>
              <a:t>передбачених</a:t>
            </a:r>
            <a:r>
              <a:rPr lang="ru-RU" sz="1600" dirty="0">
                <a:solidFill>
                  <a:schemeClr val="tx2"/>
                </a:solidFill>
              </a:rPr>
              <a:t> </a:t>
            </a:r>
            <a:r>
              <a:rPr lang="ru-RU" sz="1600" dirty="0" err="1">
                <a:solidFill>
                  <a:schemeClr val="tx2"/>
                </a:solidFill>
              </a:rPr>
              <a:t>законодавством</a:t>
            </a:r>
            <a:r>
              <a:rPr lang="ru-RU" sz="1600" dirty="0">
                <a:solidFill>
                  <a:schemeClr val="tx2"/>
                </a:solidFill>
              </a:rPr>
              <a:t>, особи, </a:t>
            </a:r>
            <a:r>
              <a:rPr lang="ru-RU" sz="1600" dirty="0" err="1">
                <a:solidFill>
                  <a:schemeClr val="tx2"/>
                </a:solidFill>
              </a:rPr>
              <a:t>які</a:t>
            </a:r>
            <a:r>
              <a:rPr lang="ru-RU" sz="1600" dirty="0">
                <a:solidFill>
                  <a:schemeClr val="tx2"/>
                </a:solidFill>
              </a:rPr>
              <a:t> </a:t>
            </a:r>
            <a:r>
              <a:rPr lang="ru-RU" sz="1600" dirty="0" err="1">
                <a:solidFill>
                  <a:schemeClr val="tx2"/>
                </a:solidFill>
              </a:rPr>
              <a:t>забезпечують</a:t>
            </a:r>
            <a:r>
              <a:rPr lang="ru-RU" sz="1600" dirty="0">
                <a:solidFill>
                  <a:schemeClr val="tx2"/>
                </a:solidFill>
              </a:rPr>
              <a:t> себе </a:t>
            </a:r>
            <a:r>
              <a:rPr lang="ru-RU" sz="1600" dirty="0" err="1">
                <a:solidFill>
                  <a:schemeClr val="tx2"/>
                </a:solidFill>
              </a:rPr>
              <a:t>роботою</a:t>
            </a:r>
            <a:r>
              <a:rPr lang="ru-RU" sz="1600" dirty="0">
                <a:solidFill>
                  <a:schemeClr val="tx2"/>
                </a:solidFill>
              </a:rPr>
              <a:t> </a:t>
            </a:r>
            <a:r>
              <a:rPr lang="ru-RU" sz="1600" dirty="0" err="1">
                <a:solidFill>
                  <a:schemeClr val="tx2"/>
                </a:solidFill>
              </a:rPr>
              <a:t>самостійно</a:t>
            </a:r>
            <a:r>
              <a:rPr lang="ru-RU" sz="1600" dirty="0">
                <a:solidFill>
                  <a:schemeClr val="tx2"/>
                </a:solidFill>
              </a:rPr>
              <a:t> (у тому </a:t>
            </a:r>
            <a:r>
              <a:rPr lang="ru-RU" sz="1600" dirty="0" err="1">
                <a:solidFill>
                  <a:schemeClr val="tx2"/>
                </a:solidFill>
              </a:rPr>
              <a:t>числі</a:t>
            </a:r>
            <a:r>
              <a:rPr lang="ru-RU" sz="1600" dirty="0">
                <a:solidFill>
                  <a:schemeClr val="tx2"/>
                </a:solidFill>
              </a:rPr>
              <a:t> члени </a:t>
            </a:r>
            <a:r>
              <a:rPr lang="ru-RU" sz="1600" dirty="0" err="1">
                <a:solidFill>
                  <a:schemeClr val="tx2"/>
                </a:solidFill>
              </a:rPr>
              <a:t>особистих</a:t>
            </a:r>
            <a:r>
              <a:rPr lang="ru-RU" sz="1600" dirty="0">
                <a:solidFill>
                  <a:schemeClr val="tx2"/>
                </a:solidFill>
              </a:rPr>
              <a:t> </a:t>
            </a:r>
            <a:r>
              <a:rPr lang="ru-RU" sz="1600" dirty="0" err="1">
                <a:solidFill>
                  <a:schemeClr val="tx2"/>
                </a:solidFill>
              </a:rPr>
              <a:t>селянських</a:t>
            </a:r>
            <a:r>
              <a:rPr lang="ru-RU" sz="1600" dirty="0">
                <a:solidFill>
                  <a:schemeClr val="tx2"/>
                </a:solidFill>
              </a:rPr>
              <a:t> </a:t>
            </a:r>
            <a:r>
              <a:rPr lang="ru-RU" sz="1600" dirty="0" err="1">
                <a:solidFill>
                  <a:schemeClr val="tx2"/>
                </a:solidFill>
              </a:rPr>
              <a:t>господарств</a:t>
            </a:r>
            <a:r>
              <a:rPr lang="ru-RU" sz="1600" dirty="0">
                <a:solidFill>
                  <a:schemeClr val="tx2"/>
                </a:solidFill>
              </a:rPr>
              <a:t>), </a:t>
            </a:r>
            <a:r>
              <a:rPr lang="ru-RU" sz="1600" dirty="0" err="1">
                <a:solidFill>
                  <a:schemeClr val="tx2"/>
                </a:solidFill>
              </a:rPr>
              <a:t>проходять</a:t>
            </a:r>
            <a:r>
              <a:rPr lang="ru-RU" sz="1600" dirty="0">
                <a:solidFill>
                  <a:schemeClr val="tx2"/>
                </a:solidFill>
              </a:rPr>
              <a:t> </a:t>
            </a:r>
            <a:r>
              <a:rPr lang="ru-RU" sz="1600" dirty="0" err="1">
                <a:solidFill>
                  <a:schemeClr val="tx2"/>
                </a:solidFill>
              </a:rPr>
              <a:t>військову</a:t>
            </a:r>
            <a:r>
              <a:rPr lang="ru-RU" sz="1600" dirty="0">
                <a:solidFill>
                  <a:schemeClr val="tx2"/>
                </a:solidFill>
              </a:rPr>
              <a:t> </a:t>
            </a:r>
            <a:r>
              <a:rPr lang="ru-RU" sz="1600" dirty="0" err="1">
                <a:solidFill>
                  <a:schemeClr val="tx2"/>
                </a:solidFill>
              </a:rPr>
              <a:t>чи</a:t>
            </a:r>
            <a:r>
              <a:rPr lang="ru-RU" sz="1600" dirty="0">
                <a:solidFill>
                  <a:schemeClr val="tx2"/>
                </a:solidFill>
              </a:rPr>
              <a:t> </a:t>
            </a:r>
            <a:r>
              <a:rPr lang="ru-RU" sz="1600" dirty="0" err="1">
                <a:solidFill>
                  <a:schemeClr val="tx2"/>
                </a:solidFill>
              </a:rPr>
              <a:t>альтернативну</a:t>
            </a:r>
            <a:r>
              <a:rPr lang="ru-RU" sz="1600" dirty="0">
                <a:solidFill>
                  <a:schemeClr val="tx2"/>
                </a:solidFill>
              </a:rPr>
              <a:t> (</a:t>
            </a:r>
            <a:r>
              <a:rPr lang="ru-RU" sz="1600" dirty="0" err="1">
                <a:solidFill>
                  <a:schemeClr val="tx2"/>
                </a:solidFill>
              </a:rPr>
              <a:t>невійськову</a:t>
            </a:r>
            <a:r>
              <a:rPr lang="ru-RU" sz="1600" dirty="0">
                <a:solidFill>
                  <a:schemeClr val="tx2"/>
                </a:solidFill>
              </a:rPr>
              <a:t>) службу, на </a:t>
            </a:r>
            <a:r>
              <a:rPr lang="ru-RU" sz="1600" dirty="0" err="1">
                <a:solidFill>
                  <a:schemeClr val="tx2"/>
                </a:solidFill>
              </a:rPr>
              <a:t>законних</a:t>
            </a:r>
            <a:r>
              <a:rPr lang="ru-RU" sz="1600" dirty="0">
                <a:solidFill>
                  <a:schemeClr val="tx2"/>
                </a:solidFill>
              </a:rPr>
              <a:t> </a:t>
            </a:r>
            <a:r>
              <a:rPr lang="ru-RU" sz="1600" dirty="0" err="1">
                <a:solidFill>
                  <a:schemeClr val="tx2"/>
                </a:solidFill>
              </a:rPr>
              <a:t>підставах</a:t>
            </a:r>
            <a:r>
              <a:rPr lang="ru-RU" sz="1600" dirty="0">
                <a:solidFill>
                  <a:schemeClr val="tx2"/>
                </a:solidFill>
              </a:rPr>
              <a:t> </a:t>
            </a:r>
            <a:r>
              <a:rPr lang="ru-RU" sz="1600" dirty="0" err="1">
                <a:solidFill>
                  <a:schemeClr val="tx2"/>
                </a:solidFill>
              </a:rPr>
              <a:t>працюють</a:t>
            </a:r>
            <a:r>
              <a:rPr lang="ru-RU" sz="1600" dirty="0">
                <a:solidFill>
                  <a:schemeClr val="tx2"/>
                </a:solidFill>
              </a:rPr>
              <a:t> за кордоном та </a:t>
            </a:r>
            <a:r>
              <a:rPr lang="ru-RU" sz="1600" dirty="0" err="1">
                <a:solidFill>
                  <a:schemeClr val="tx2"/>
                </a:solidFill>
              </a:rPr>
              <a:t>які</a:t>
            </a:r>
            <a:r>
              <a:rPr lang="ru-RU" sz="1600" dirty="0">
                <a:solidFill>
                  <a:schemeClr val="tx2"/>
                </a:solidFill>
              </a:rPr>
              <a:t> </a:t>
            </a:r>
            <a:r>
              <a:rPr lang="ru-RU" sz="1600" dirty="0" err="1">
                <a:solidFill>
                  <a:schemeClr val="tx2"/>
                </a:solidFill>
              </a:rPr>
              <a:t>мають</a:t>
            </a:r>
            <a:r>
              <a:rPr lang="ru-RU" sz="1600" dirty="0">
                <a:solidFill>
                  <a:schemeClr val="tx2"/>
                </a:solidFill>
              </a:rPr>
              <a:t> доходи </a:t>
            </a:r>
            <a:r>
              <a:rPr lang="ru-RU" sz="1600" dirty="0" err="1">
                <a:solidFill>
                  <a:schemeClr val="tx2"/>
                </a:solidFill>
              </a:rPr>
              <a:t>від</a:t>
            </a:r>
            <a:r>
              <a:rPr lang="ru-RU" sz="1600" dirty="0">
                <a:solidFill>
                  <a:schemeClr val="tx2"/>
                </a:solidFill>
              </a:rPr>
              <a:t> </a:t>
            </a:r>
            <a:r>
              <a:rPr lang="ru-RU" sz="1600" dirty="0" err="1">
                <a:solidFill>
                  <a:schemeClr val="tx2"/>
                </a:solidFill>
              </a:rPr>
              <a:t>такої</a:t>
            </a:r>
            <a:r>
              <a:rPr lang="ru-RU" sz="1600" dirty="0">
                <a:solidFill>
                  <a:schemeClr val="tx2"/>
                </a:solidFill>
              </a:rPr>
              <a:t> </a:t>
            </a:r>
            <a:r>
              <a:rPr lang="ru-RU" sz="1600" dirty="0" err="1">
                <a:solidFill>
                  <a:schemeClr val="tx2"/>
                </a:solidFill>
              </a:rPr>
              <a:t>зайнятості</a:t>
            </a:r>
            <a:r>
              <a:rPr lang="ru-RU" sz="1600" dirty="0">
                <a:solidFill>
                  <a:schemeClr val="tx2"/>
                </a:solidFill>
              </a:rPr>
              <a:t>, а </a:t>
            </a:r>
            <a:r>
              <a:rPr lang="ru-RU" sz="1600" dirty="0" err="1">
                <a:solidFill>
                  <a:schemeClr val="tx2"/>
                </a:solidFill>
              </a:rPr>
              <a:t>також</a:t>
            </a:r>
            <a:r>
              <a:rPr lang="ru-RU" sz="1600" dirty="0">
                <a:solidFill>
                  <a:schemeClr val="tx2"/>
                </a:solidFill>
              </a:rPr>
              <a:t> особи, </a:t>
            </a:r>
            <a:r>
              <a:rPr lang="ru-RU" sz="1600" dirty="0" err="1">
                <a:solidFill>
                  <a:schemeClr val="tx2"/>
                </a:solidFill>
              </a:rPr>
              <a:t>що</a:t>
            </a:r>
            <a:r>
              <a:rPr lang="ru-RU" sz="1600" dirty="0">
                <a:solidFill>
                  <a:schemeClr val="tx2"/>
                </a:solidFill>
              </a:rPr>
              <a:t> </a:t>
            </a:r>
            <a:r>
              <a:rPr lang="ru-RU" sz="1600" dirty="0" err="1">
                <a:solidFill>
                  <a:schemeClr val="tx2"/>
                </a:solidFill>
              </a:rPr>
              <a:t>навчаються</a:t>
            </a:r>
            <a:r>
              <a:rPr lang="ru-RU" sz="1600" dirty="0">
                <a:solidFill>
                  <a:schemeClr val="tx2"/>
                </a:solidFill>
              </a:rPr>
              <a:t> за денною формою у </a:t>
            </a:r>
            <a:r>
              <a:rPr lang="ru-RU" sz="1600" dirty="0" err="1">
                <a:solidFill>
                  <a:schemeClr val="tx2"/>
                </a:solidFill>
              </a:rPr>
              <a:t>загальноосвітніх</a:t>
            </a:r>
            <a:r>
              <a:rPr lang="ru-RU" sz="1600" dirty="0">
                <a:solidFill>
                  <a:schemeClr val="tx2"/>
                </a:solidFill>
              </a:rPr>
              <a:t>, </a:t>
            </a:r>
            <a:r>
              <a:rPr lang="ru-RU" sz="1600" dirty="0" err="1">
                <a:solidFill>
                  <a:schemeClr val="tx2"/>
                </a:solidFill>
              </a:rPr>
              <a:t>професійно-технічних</a:t>
            </a:r>
            <a:r>
              <a:rPr lang="ru-RU" sz="1600" dirty="0">
                <a:solidFill>
                  <a:schemeClr val="tx2"/>
                </a:solidFill>
              </a:rPr>
              <a:t> та </a:t>
            </a:r>
            <a:r>
              <a:rPr lang="ru-RU" sz="1600" dirty="0" err="1">
                <a:solidFill>
                  <a:schemeClr val="tx2"/>
                </a:solidFill>
              </a:rPr>
              <a:t>вищих</a:t>
            </a:r>
            <a:r>
              <a:rPr lang="ru-RU" sz="1600" dirty="0">
                <a:solidFill>
                  <a:schemeClr val="tx2"/>
                </a:solidFill>
              </a:rPr>
              <a:t> </a:t>
            </a:r>
            <a:r>
              <a:rPr lang="ru-RU" sz="1600" dirty="0" err="1">
                <a:solidFill>
                  <a:schemeClr val="tx2"/>
                </a:solidFill>
              </a:rPr>
              <a:t>навчальних</a:t>
            </a:r>
            <a:r>
              <a:rPr lang="ru-RU" sz="1600" dirty="0">
                <a:solidFill>
                  <a:schemeClr val="tx2"/>
                </a:solidFill>
              </a:rPr>
              <a:t> закладах та </a:t>
            </a:r>
            <a:r>
              <a:rPr lang="ru-RU" sz="1600" dirty="0" err="1">
                <a:solidFill>
                  <a:schemeClr val="tx2"/>
                </a:solidFill>
              </a:rPr>
              <a:t>поєднують</a:t>
            </a:r>
            <a:r>
              <a:rPr lang="ru-RU" sz="1600" dirty="0">
                <a:solidFill>
                  <a:schemeClr val="tx2"/>
                </a:solidFill>
              </a:rPr>
              <a:t> </a:t>
            </a:r>
            <a:r>
              <a:rPr lang="ru-RU" sz="1600" dirty="0" err="1">
                <a:solidFill>
                  <a:schemeClr val="tx2"/>
                </a:solidFill>
              </a:rPr>
              <a:t>навчання</a:t>
            </a:r>
            <a:r>
              <a:rPr lang="ru-RU" sz="1600" dirty="0">
                <a:solidFill>
                  <a:schemeClr val="tx2"/>
                </a:solidFill>
              </a:rPr>
              <a:t> з </a:t>
            </a:r>
            <a:r>
              <a:rPr lang="ru-RU" sz="1600" dirty="0" err="1">
                <a:solidFill>
                  <a:schemeClr val="tx2"/>
                </a:solidFill>
              </a:rPr>
              <a:t>роботою</a:t>
            </a:r>
            <a:endParaRPr lang="ru-RU" sz="1600" dirty="0">
              <a:solidFill>
                <a:schemeClr val="tx2"/>
              </a:solidFill>
            </a:endParaRPr>
          </a:p>
        </p:txBody>
      </p:sp>
      <p:sp>
        <p:nvSpPr>
          <p:cNvPr id="16" name="TextBox 15">
            <a:extLst>
              <a:ext uri="{FF2B5EF4-FFF2-40B4-BE49-F238E27FC236}">
                <a16:creationId xmlns="" xmlns:a16="http://schemas.microsoft.com/office/drawing/2014/main" id="{05036CBC-E96A-4643-9BED-8116EE0C8DAB}"/>
              </a:ext>
            </a:extLst>
          </p:cNvPr>
          <p:cNvSpPr txBox="1"/>
          <p:nvPr/>
        </p:nvSpPr>
        <p:spPr>
          <a:xfrm>
            <a:off x="156412" y="3682805"/>
            <a:ext cx="1152008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600" dirty="0" err="1">
                <a:solidFill>
                  <a:schemeClr val="tx2"/>
                </a:solidFill>
              </a:rPr>
              <a:t>непрацюючі</a:t>
            </a:r>
            <a:r>
              <a:rPr lang="ru-RU" sz="1600" dirty="0">
                <a:solidFill>
                  <a:schemeClr val="tx2"/>
                </a:solidFill>
              </a:rPr>
              <a:t> </a:t>
            </a:r>
            <a:r>
              <a:rPr lang="ru-RU" sz="1600" dirty="0" err="1">
                <a:solidFill>
                  <a:schemeClr val="tx2"/>
                </a:solidFill>
              </a:rPr>
              <a:t>працездатні</a:t>
            </a:r>
            <a:r>
              <a:rPr lang="ru-RU" sz="1600" dirty="0">
                <a:solidFill>
                  <a:schemeClr val="tx2"/>
                </a:solidFill>
              </a:rPr>
              <a:t> особи, </a:t>
            </a:r>
            <a:r>
              <a:rPr lang="ru-RU" sz="1600" dirty="0" err="1">
                <a:solidFill>
                  <a:schemeClr val="tx2"/>
                </a:solidFill>
              </a:rPr>
              <a:t>які</a:t>
            </a:r>
            <a:r>
              <a:rPr lang="ru-RU" sz="1600" dirty="0">
                <a:solidFill>
                  <a:schemeClr val="tx2"/>
                </a:solidFill>
              </a:rPr>
              <a:t> </a:t>
            </a:r>
            <a:r>
              <a:rPr lang="ru-RU" sz="1600" dirty="0" err="1">
                <a:solidFill>
                  <a:schemeClr val="tx2"/>
                </a:solidFill>
              </a:rPr>
              <a:t>фактично</a:t>
            </a:r>
            <a:r>
              <a:rPr lang="ru-RU" sz="1600" dirty="0">
                <a:solidFill>
                  <a:schemeClr val="tx2"/>
                </a:solidFill>
              </a:rPr>
              <a:t> </a:t>
            </a:r>
            <a:r>
              <a:rPr lang="ru-RU" sz="1600" dirty="0" err="1">
                <a:solidFill>
                  <a:schemeClr val="tx2"/>
                </a:solidFill>
              </a:rPr>
              <a:t>здійснюють</a:t>
            </a:r>
            <a:r>
              <a:rPr lang="ru-RU" sz="1600" dirty="0">
                <a:solidFill>
                  <a:schemeClr val="tx2"/>
                </a:solidFill>
              </a:rPr>
              <a:t> догляд за </a:t>
            </a:r>
            <a:r>
              <a:rPr lang="ru-RU" sz="1600" dirty="0" err="1">
                <a:solidFill>
                  <a:schemeClr val="tx2"/>
                </a:solidFill>
              </a:rPr>
              <a:t>дитиною-інвалідом</a:t>
            </a:r>
            <a:r>
              <a:rPr lang="ru-RU" sz="1600" dirty="0">
                <a:solidFill>
                  <a:schemeClr val="tx2"/>
                </a:solidFill>
              </a:rPr>
              <a:t>, </a:t>
            </a:r>
            <a:r>
              <a:rPr lang="ru-RU" sz="1600" dirty="0" err="1">
                <a:solidFill>
                  <a:schemeClr val="tx2"/>
                </a:solidFill>
              </a:rPr>
              <a:t>інвалідом</a:t>
            </a:r>
            <a:r>
              <a:rPr lang="ru-RU" sz="1600" dirty="0">
                <a:solidFill>
                  <a:schemeClr val="tx2"/>
                </a:solidFill>
              </a:rPr>
              <a:t> </a:t>
            </a:r>
            <a:r>
              <a:rPr lang="en-US" sz="1600" dirty="0">
                <a:solidFill>
                  <a:schemeClr val="tx2"/>
                </a:solidFill>
              </a:rPr>
              <a:t>I </a:t>
            </a:r>
            <a:r>
              <a:rPr lang="ru-RU" sz="1600" dirty="0" err="1">
                <a:solidFill>
                  <a:schemeClr val="tx2"/>
                </a:solidFill>
              </a:rPr>
              <a:t>групи</a:t>
            </a:r>
            <a:r>
              <a:rPr lang="ru-RU" sz="1600" dirty="0">
                <a:solidFill>
                  <a:schemeClr val="tx2"/>
                </a:solidFill>
              </a:rPr>
              <a:t> </a:t>
            </a:r>
            <a:r>
              <a:rPr lang="ru-RU" sz="1600" dirty="0" err="1">
                <a:solidFill>
                  <a:schemeClr val="tx2"/>
                </a:solidFill>
              </a:rPr>
              <a:t>або</a:t>
            </a:r>
            <a:r>
              <a:rPr lang="ru-RU" sz="1600" dirty="0">
                <a:solidFill>
                  <a:schemeClr val="tx2"/>
                </a:solidFill>
              </a:rPr>
              <a:t> за особою </a:t>
            </a:r>
            <a:r>
              <a:rPr lang="ru-RU" sz="1600" dirty="0" err="1">
                <a:solidFill>
                  <a:schemeClr val="tx2"/>
                </a:solidFill>
              </a:rPr>
              <a:t>похилого</a:t>
            </a:r>
            <a:r>
              <a:rPr lang="ru-RU" sz="1600" dirty="0">
                <a:solidFill>
                  <a:schemeClr val="tx2"/>
                </a:solidFill>
              </a:rPr>
              <a:t> </a:t>
            </a:r>
            <a:r>
              <a:rPr lang="ru-RU" sz="1600" dirty="0" err="1">
                <a:solidFill>
                  <a:schemeClr val="tx2"/>
                </a:solidFill>
              </a:rPr>
              <a:t>віку</a:t>
            </a:r>
            <a:r>
              <a:rPr lang="ru-RU" sz="1600" dirty="0">
                <a:solidFill>
                  <a:schemeClr val="tx2"/>
                </a:solidFill>
              </a:rPr>
              <a:t>, яка за </a:t>
            </a:r>
            <a:r>
              <a:rPr lang="ru-RU" sz="1600" dirty="0" err="1">
                <a:solidFill>
                  <a:schemeClr val="tx2"/>
                </a:solidFill>
              </a:rPr>
              <a:t>висновком</a:t>
            </a:r>
            <a:r>
              <a:rPr lang="ru-RU" sz="1600" dirty="0">
                <a:solidFill>
                  <a:schemeClr val="tx2"/>
                </a:solidFill>
              </a:rPr>
              <a:t> </a:t>
            </a:r>
            <a:r>
              <a:rPr lang="ru-RU" sz="1600" dirty="0" err="1">
                <a:solidFill>
                  <a:schemeClr val="tx2"/>
                </a:solidFill>
              </a:rPr>
              <a:t>медичного</a:t>
            </a:r>
            <a:r>
              <a:rPr lang="ru-RU" sz="1600" dirty="0">
                <a:solidFill>
                  <a:schemeClr val="tx2"/>
                </a:solidFill>
              </a:rPr>
              <a:t> закладу </a:t>
            </a:r>
            <a:r>
              <a:rPr lang="ru-RU" sz="1600" dirty="0" err="1">
                <a:solidFill>
                  <a:schemeClr val="tx2"/>
                </a:solidFill>
              </a:rPr>
              <a:t>потребує</a:t>
            </a:r>
            <a:r>
              <a:rPr lang="ru-RU" sz="1600" dirty="0">
                <a:solidFill>
                  <a:schemeClr val="tx2"/>
                </a:solidFill>
              </a:rPr>
              <a:t> </a:t>
            </a:r>
            <a:r>
              <a:rPr lang="ru-RU" sz="1600" dirty="0" err="1">
                <a:solidFill>
                  <a:schemeClr val="tx2"/>
                </a:solidFill>
              </a:rPr>
              <a:t>постійного</a:t>
            </a:r>
            <a:r>
              <a:rPr lang="ru-RU" sz="1600" dirty="0">
                <a:solidFill>
                  <a:schemeClr val="tx2"/>
                </a:solidFill>
              </a:rPr>
              <a:t> </a:t>
            </a:r>
            <a:r>
              <a:rPr lang="ru-RU" sz="1600" dirty="0" err="1">
                <a:solidFill>
                  <a:schemeClr val="tx2"/>
                </a:solidFill>
              </a:rPr>
              <a:t>стороннього</a:t>
            </a:r>
            <a:r>
              <a:rPr lang="ru-RU" sz="1600" dirty="0">
                <a:solidFill>
                  <a:schemeClr val="tx2"/>
                </a:solidFill>
              </a:rPr>
              <a:t> догляду </a:t>
            </a:r>
            <a:r>
              <a:rPr lang="ru-RU" sz="1600" dirty="0" err="1">
                <a:solidFill>
                  <a:schemeClr val="tx2"/>
                </a:solidFill>
              </a:rPr>
              <a:t>або</a:t>
            </a:r>
            <a:r>
              <a:rPr lang="ru-RU" sz="1600" dirty="0">
                <a:solidFill>
                  <a:schemeClr val="tx2"/>
                </a:solidFill>
              </a:rPr>
              <a:t> </a:t>
            </a:r>
            <a:r>
              <a:rPr lang="ru-RU" sz="1600" dirty="0" err="1">
                <a:solidFill>
                  <a:schemeClr val="tx2"/>
                </a:solidFill>
              </a:rPr>
              <a:t>досягла</a:t>
            </a:r>
            <a:r>
              <a:rPr lang="ru-RU" sz="1600" dirty="0">
                <a:solidFill>
                  <a:schemeClr val="tx2"/>
                </a:solidFill>
              </a:rPr>
              <a:t> 80-річного </a:t>
            </a:r>
            <a:r>
              <a:rPr lang="ru-RU" sz="1600" dirty="0" err="1">
                <a:solidFill>
                  <a:schemeClr val="tx2"/>
                </a:solidFill>
              </a:rPr>
              <a:t>віку</a:t>
            </a:r>
            <a:r>
              <a:rPr lang="ru-RU" sz="1600" dirty="0">
                <a:solidFill>
                  <a:schemeClr val="tx2"/>
                </a:solidFill>
              </a:rPr>
              <a:t>, та </a:t>
            </a:r>
            <a:r>
              <a:rPr lang="ru-RU" sz="1600" dirty="0" err="1">
                <a:solidFill>
                  <a:schemeClr val="tx2"/>
                </a:solidFill>
              </a:rPr>
              <a:t>отримують</a:t>
            </a:r>
            <a:r>
              <a:rPr lang="ru-RU" sz="1600" dirty="0">
                <a:solidFill>
                  <a:schemeClr val="tx2"/>
                </a:solidFill>
              </a:rPr>
              <a:t> </a:t>
            </a:r>
            <a:r>
              <a:rPr lang="ru-RU" sz="1600" dirty="0" err="1">
                <a:solidFill>
                  <a:schemeClr val="tx2"/>
                </a:solidFill>
              </a:rPr>
              <a:t>допомогу</a:t>
            </a:r>
            <a:r>
              <a:rPr lang="ru-RU" sz="1600" dirty="0">
                <a:solidFill>
                  <a:schemeClr val="tx2"/>
                </a:solidFill>
              </a:rPr>
              <a:t>, </a:t>
            </a:r>
            <a:r>
              <a:rPr lang="ru-RU" sz="1600" dirty="0" err="1">
                <a:solidFill>
                  <a:schemeClr val="tx2"/>
                </a:solidFill>
              </a:rPr>
              <a:t>компенсацію</a:t>
            </a:r>
            <a:r>
              <a:rPr lang="ru-RU" sz="1600" dirty="0">
                <a:solidFill>
                  <a:schemeClr val="tx2"/>
                </a:solidFill>
              </a:rPr>
              <a:t> та/</a:t>
            </a:r>
            <a:r>
              <a:rPr lang="ru-RU" sz="1600" dirty="0" err="1">
                <a:solidFill>
                  <a:schemeClr val="tx2"/>
                </a:solidFill>
              </a:rPr>
              <a:t>або</a:t>
            </a:r>
            <a:r>
              <a:rPr lang="ru-RU" sz="1600" dirty="0">
                <a:solidFill>
                  <a:schemeClr val="tx2"/>
                </a:solidFill>
              </a:rPr>
              <a:t> надбавку </a:t>
            </a:r>
            <a:r>
              <a:rPr lang="ru-RU" sz="1600" dirty="0" err="1">
                <a:solidFill>
                  <a:schemeClr val="tx2"/>
                </a:solidFill>
              </a:rPr>
              <a:t>відповідно</a:t>
            </a:r>
            <a:r>
              <a:rPr lang="ru-RU" sz="1600" dirty="0">
                <a:solidFill>
                  <a:schemeClr val="tx2"/>
                </a:solidFill>
              </a:rPr>
              <a:t> до </a:t>
            </a:r>
            <a:r>
              <a:rPr lang="ru-RU" sz="1600" dirty="0" err="1">
                <a:solidFill>
                  <a:schemeClr val="tx2"/>
                </a:solidFill>
              </a:rPr>
              <a:t>законодавства</a:t>
            </a:r>
            <a:endParaRPr lang="ru-RU" sz="1600" dirty="0">
              <a:solidFill>
                <a:schemeClr val="tx2"/>
              </a:solidFill>
            </a:endParaRPr>
          </a:p>
        </p:txBody>
      </p:sp>
      <p:sp>
        <p:nvSpPr>
          <p:cNvPr id="18" name="TextBox 17">
            <a:extLst>
              <a:ext uri="{FF2B5EF4-FFF2-40B4-BE49-F238E27FC236}">
                <a16:creationId xmlns="" xmlns:a16="http://schemas.microsoft.com/office/drawing/2014/main" id="{0215129D-5581-4FEC-A46A-6ECB72DCB75A}"/>
              </a:ext>
            </a:extLst>
          </p:cNvPr>
          <p:cNvSpPr txBox="1"/>
          <p:nvPr/>
        </p:nvSpPr>
        <p:spPr>
          <a:xfrm>
            <a:off x="156412" y="4813773"/>
            <a:ext cx="1152008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1800" dirty="0">
                <a:solidFill>
                  <a:schemeClr val="tx2"/>
                </a:solidFill>
              </a:rPr>
              <a:t>батьки - </a:t>
            </a:r>
            <a:r>
              <a:rPr lang="ru-RU" sz="1800" dirty="0" err="1">
                <a:solidFill>
                  <a:schemeClr val="tx2"/>
                </a:solidFill>
              </a:rPr>
              <a:t>вихователі</a:t>
            </a:r>
            <a:r>
              <a:rPr lang="ru-RU" sz="1800" dirty="0">
                <a:solidFill>
                  <a:schemeClr val="tx2"/>
                </a:solidFill>
              </a:rPr>
              <a:t> </a:t>
            </a:r>
            <a:r>
              <a:rPr lang="ru-RU" sz="1800" dirty="0" err="1">
                <a:solidFill>
                  <a:schemeClr val="tx2"/>
                </a:solidFill>
              </a:rPr>
              <a:t>дитячих</a:t>
            </a:r>
            <a:r>
              <a:rPr lang="ru-RU" sz="1800" dirty="0">
                <a:solidFill>
                  <a:schemeClr val="tx2"/>
                </a:solidFill>
              </a:rPr>
              <a:t> </a:t>
            </a:r>
            <a:r>
              <a:rPr lang="ru-RU" sz="1800" dirty="0" err="1">
                <a:solidFill>
                  <a:schemeClr val="tx2"/>
                </a:solidFill>
              </a:rPr>
              <a:t>будинків</a:t>
            </a:r>
            <a:r>
              <a:rPr lang="ru-RU" sz="1800" dirty="0">
                <a:solidFill>
                  <a:schemeClr val="tx2"/>
                </a:solidFill>
              </a:rPr>
              <a:t> </a:t>
            </a:r>
            <a:r>
              <a:rPr lang="ru-RU" sz="1800" dirty="0" err="1">
                <a:solidFill>
                  <a:schemeClr val="tx2"/>
                </a:solidFill>
              </a:rPr>
              <a:t>сімейного</a:t>
            </a:r>
            <a:r>
              <a:rPr lang="ru-RU" sz="1800" dirty="0">
                <a:solidFill>
                  <a:schemeClr val="tx2"/>
                </a:solidFill>
              </a:rPr>
              <a:t> типу, </a:t>
            </a:r>
            <a:r>
              <a:rPr lang="ru-RU" sz="1800" dirty="0" err="1">
                <a:solidFill>
                  <a:schemeClr val="tx2"/>
                </a:solidFill>
              </a:rPr>
              <a:t>прийомні</a:t>
            </a:r>
            <a:r>
              <a:rPr lang="ru-RU" sz="1800" dirty="0">
                <a:solidFill>
                  <a:schemeClr val="tx2"/>
                </a:solidFill>
              </a:rPr>
              <a:t> батьки, </a:t>
            </a:r>
            <a:r>
              <a:rPr lang="ru-RU" sz="1800" dirty="0" err="1">
                <a:solidFill>
                  <a:schemeClr val="tx2"/>
                </a:solidFill>
              </a:rPr>
              <a:t>якщо</a:t>
            </a:r>
            <a:r>
              <a:rPr lang="ru-RU" sz="1800" dirty="0">
                <a:solidFill>
                  <a:schemeClr val="tx2"/>
                </a:solidFill>
              </a:rPr>
              <a:t> вони </a:t>
            </a:r>
            <a:r>
              <a:rPr lang="ru-RU" sz="1800" dirty="0" err="1">
                <a:solidFill>
                  <a:schemeClr val="tx2"/>
                </a:solidFill>
              </a:rPr>
              <a:t>отримують</a:t>
            </a:r>
            <a:r>
              <a:rPr lang="ru-RU" sz="1800" dirty="0">
                <a:solidFill>
                  <a:schemeClr val="tx2"/>
                </a:solidFill>
              </a:rPr>
              <a:t> </a:t>
            </a:r>
            <a:r>
              <a:rPr lang="ru-RU" sz="1800" dirty="0" err="1">
                <a:solidFill>
                  <a:schemeClr val="tx2"/>
                </a:solidFill>
              </a:rPr>
              <a:t>грошове</a:t>
            </a:r>
            <a:r>
              <a:rPr lang="ru-RU" sz="1800" dirty="0">
                <a:solidFill>
                  <a:schemeClr val="tx2"/>
                </a:solidFill>
              </a:rPr>
              <a:t> </a:t>
            </a:r>
            <a:r>
              <a:rPr lang="ru-RU" sz="1800" dirty="0" err="1">
                <a:solidFill>
                  <a:schemeClr val="tx2"/>
                </a:solidFill>
              </a:rPr>
              <a:t>забезпечення</a:t>
            </a:r>
            <a:r>
              <a:rPr lang="ru-RU" sz="1800" dirty="0">
                <a:solidFill>
                  <a:schemeClr val="tx2"/>
                </a:solidFill>
              </a:rPr>
              <a:t> </a:t>
            </a:r>
            <a:r>
              <a:rPr lang="ru-RU" sz="1800" dirty="0" err="1">
                <a:solidFill>
                  <a:schemeClr val="tx2"/>
                </a:solidFill>
              </a:rPr>
              <a:t>відповідно</a:t>
            </a:r>
            <a:r>
              <a:rPr lang="ru-RU" sz="1800" dirty="0">
                <a:solidFill>
                  <a:schemeClr val="tx2"/>
                </a:solidFill>
              </a:rPr>
              <a:t> до </a:t>
            </a:r>
            <a:r>
              <a:rPr lang="ru-RU" sz="1800" dirty="0" err="1">
                <a:solidFill>
                  <a:schemeClr val="tx2"/>
                </a:solidFill>
              </a:rPr>
              <a:t>законодавства</a:t>
            </a:r>
            <a:endParaRPr lang="ru-RU" sz="1800" dirty="0">
              <a:solidFill>
                <a:schemeClr val="tx2"/>
              </a:solidFill>
            </a:endParaRPr>
          </a:p>
        </p:txBody>
      </p:sp>
    </p:spTree>
    <p:extLst>
      <p:ext uri="{BB962C8B-B14F-4D97-AF65-F5344CB8AC3E}">
        <p14:creationId xmlns:p14="http://schemas.microsoft.com/office/powerpoint/2010/main" val="150286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5FD92B76-F1EC-447F-9F82-C775EDE526D4}"/>
              </a:ext>
            </a:extLst>
          </p:cNvPr>
          <p:cNvPicPr>
            <a:picLocks noChangeAspect="1"/>
          </p:cNvPicPr>
          <p:nvPr/>
        </p:nvPicPr>
        <p:blipFill>
          <a:blip r:embed="rId2"/>
          <a:stretch>
            <a:fillRect/>
          </a:stretch>
        </p:blipFill>
        <p:spPr>
          <a:xfrm>
            <a:off x="0" y="0"/>
            <a:ext cx="1524132" cy="1481456"/>
          </a:xfrm>
          <a:prstGeom prst="rect">
            <a:avLst/>
          </a:prstGeom>
        </p:spPr>
      </p:pic>
      <p:sp>
        <p:nvSpPr>
          <p:cNvPr id="8" name="TextBox 7">
            <a:extLst>
              <a:ext uri="{FF2B5EF4-FFF2-40B4-BE49-F238E27FC236}">
                <a16:creationId xmlns="" xmlns:a16="http://schemas.microsoft.com/office/drawing/2014/main" id="{6E238CAD-6365-4D38-8652-7FBCDEA15691}"/>
              </a:ext>
            </a:extLst>
          </p:cNvPr>
          <p:cNvSpPr txBox="1"/>
          <p:nvPr/>
        </p:nvSpPr>
        <p:spPr>
          <a:xfrm>
            <a:off x="1524132" y="279063"/>
            <a:ext cx="10471351"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sz="1800" dirty="0">
                <a:solidFill>
                  <a:schemeClr val="tx2"/>
                </a:solidFill>
              </a:rPr>
              <a:t>До </a:t>
            </a:r>
            <a:r>
              <a:rPr lang="ru-RU" sz="1800" dirty="0" err="1">
                <a:solidFill>
                  <a:schemeClr val="tx2"/>
                </a:solidFill>
              </a:rPr>
              <a:t>зайнятого</a:t>
            </a:r>
            <a:r>
              <a:rPr lang="ru-RU" sz="1800" dirty="0">
                <a:solidFill>
                  <a:schemeClr val="tx2"/>
                </a:solidFill>
              </a:rPr>
              <a:t> </a:t>
            </a:r>
            <a:r>
              <a:rPr lang="ru-RU" sz="1800" dirty="0" err="1">
                <a:solidFill>
                  <a:schemeClr val="tx2"/>
                </a:solidFill>
              </a:rPr>
              <a:t>населення</a:t>
            </a:r>
            <a:r>
              <a:rPr lang="ru-RU" sz="1800" dirty="0">
                <a:solidFill>
                  <a:schemeClr val="tx2"/>
                </a:solidFill>
              </a:rPr>
              <a:t> </a:t>
            </a:r>
            <a:r>
              <a:rPr lang="ru-RU" sz="1800" b="1" dirty="0">
                <a:solidFill>
                  <a:schemeClr val="tx2"/>
                </a:solidFill>
              </a:rPr>
              <a:t>не належать </a:t>
            </a:r>
            <a:r>
              <a:rPr lang="ru-RU" sz="1800" dirty="0" err="1">
                <a:solidFill>
                  <a:schemeClr val="tx2"/>
                </a:solidFill>
              </a:rPr>
              <a:t>іноземці</a:t>
            </a:r>
            <a:r>
              <a:rPr lang="ru-RU" sz="1800" dirty="0">
                <a:solidFill>
                  <a:schemeClr val="tx2"/>
                </a:solidFill>
              </a:rPr>
              <a:t> та особи без </a:t>
            </a:r>
            <a:r>
              <a:rPr lang="ru-RU" sz="1800" dirty="0" err="1">
                <a:solidFill>
                  <a:schemeClr val="tx2"/>
                </a:solidFill>
              </a:rPr>
              <a:t>громадянства</a:t>
            </a:r>
            <a:r>
              <a:rPr lang="ru-RU" sz="1800" dirty="0">
                <a:solidFill>
                  <a:schemeClr val="tx2"/>
                </a:solidFill>
              </a:rPr>
              <a:t>, </a:t>
            </a:r>
            <a:r>
              <a:rPr lang="ru-RU" sz="1800" dirty="0" err="1">
                <a:solidFill>
                  <a:schemeClr val="tx2"/>
                </a:solidFill>
              </a:rPr>
              <a:t>які</a:t>
            </a:r>
            <a:r>
              <a:rPr lang="ru-RU" sz="1800" dirty="0">
                <a:solidFill>
                  <a:schemeClr val="tx2"/>
                </a:solidFill>
              </a:rPr>
              <a:t> </a:t>
            </a:r>
            <a:r>
              <a:rPr lang="ru-RU" sz="1800" dirty="0" err="1">
                <a:solidFill>
                  <a:schemeClr val="tx2"/>
                </a:solidFill>
              </a:rPr>
              <a:t>перебувають</a:t>
            </a:r>
            <a:r>
              <a:rPr lang="ru-RU" sz="1800" dirty="0">
                <a:solidFill>
                  <a:schemeClr val="tx2"/>
                </a:solidFill>
              </a:rPr>
              <a:t> в </a:t>
            </a:r>
            <a:r>
              <a:rPr lang="ru-RU" sz="1800" dirty="0" err="1">
                <a:solidFill>
                  <a:schemeClr val="tx2"/>
                </a:solidFill>
              </a:rPr>
              <a:t>Україні</a:t>
            </a:r>
            <a:r>
              <a:rPr lang="ru-RU" sz="1800" dirty="0">
                <a:solidFill>
                  <a:schemeClr val="tx2"/>
                </a:solidFill>
              </a:rPr>
              <a:t> і </a:t>
            </a:r>
            <a:r>
              <a:rPr lang="ru-RU" sz="1800" dirty="0" err="1">
                <a:solidFill>
                  <a:schemeClr val="tx2"/>
                </a:solidFill>
              </a:rPr>
              <a:t>зайнятість</a:t>
            </a:r>
            <a:r>
              <a:rPr lang="ru-RU" sz="1800" dirty="0">
                <a:solidFill>
                  <a:schemeClr val="tx2"/>
                </a:solidFill>
              </a:rPr>
              <a:t> </a:t>
            </a:r>
            <a:r>
              <a:rPr lang="ru-RU" sz="1800" dirty="0" err="1">
                <a:solidFill>
                  <a:schemeClr val="tx2"/>
                </a:solidFill>
              </a:rPr>
              <a:t>яких</a:t>
            </a:r>
            <a:r>
              <a:rPr lang="ru-RU" sz="1800" dirty="0">
                <a:solidFill>
                  <a:schemeClr val="tx2"/>
                </a:solidFill>
              </a:rPr>
              <a:t> </a:t>
            </a:r>
            <a:r>
              <a:rPr lang="ru-RU" sz="1800" dirty="0" err="1">
                <a:solidFill>
                  <a:schemeClr val="tx2"/>
                </a:solidFill>
              </a:rPr>
              <a:t>пов'язана</a:t>
            </a:r>
            <a:r>
              <a:rPr lang="ru-RU" sz="1800" dirty="0">
                <a:solidFill>
                  <a:schemeClr val="tx2"/>
                </a:solidFill>
              </a:rPr>
              <a:t> </a:t>
            </a:r>
            <a:r>
              <a:rPr lang="ru-RU" sz="1800" dirty="0" err="1">
                <a:solidFill>
                  <a:schemeClr val="tx2"/>
                </a:solidFill>
              </a:rPr>
              <a:t>із</a:t>
            </a:r>
            <a:r>
              <a:rPr lang="ru-RU" sz="1800" dirty="0">
                <a:solidFill>
                  <a:schemeClr val="tx2"/>
                </a:solidFill>
              </a:rPr>
              <a:t> </a:t>
            </a:r>
            <a:r>
              <a:rPr lang="ru-RU" sz="1800" dirty="0" err="1">
                <a:solidFill>
                  <a:schemeClr val="tx2"/>
                </a:solidFill>
              </a:rPr>
              <a:t>забезпеченням</a:t>
            </a:r>
            <a:r>
              <a:rPr lang="ru-RU" sz="1800" dirty="0">
                <a:solidFill>
                  <a:schemeClr val="tx2"/>
                </a:solidFill>
              </a:rPr>
              <a:t> </a:t>
            </a:r>
            <a:r>
              <a:rPr lang="ru-RU" sz="1800" dirty="0" err="1">
                <a:solidFill>
                  <a:schemeClr val="tx2"/>
                </a:solidFill>
              </a:rPr>
              <a:t>діяльності</a:t>
            </a:r>
            <a:r>
              <a:rPr lang="ru-RU" sz="1800" dirty="0">
                <a:solidFill>
                  <a:schemeClr val="tx2"/>
                </a:solidFill>
              </a:rPr>
              <a:t> </a:t>
            </a:r>
            <a:r>
              <a:rPr lang="ru-RU" sz="1800" dirty="0" err="1">
                <a:solidFill>
                  <a:schemeClr val="tx2"/>
                </a:solidFill>
              </a:rPr>
              <a:t>іноземних</a:t>
            </a:r>
            <a:r>
              <a:rPr lang="ru-RU" sz="1800" dirty="0">
                <a:solidFill>
                  <a:schemeClr val="tx2"/>
                </a:solidFill>
              </a:rPr>
              <a:t> посольств і </a:t>
            </a:r>
            <a:r>
              <a:rPr lang="ru-RU" sz="1800" dirty="0" err="1">
                <a:solidFill>
                  <a:schemeClr val="tx2"/>
                </a:solidFill>
              </a:rPr>
              <a:t>місій</a:t>
            </a:r>
            <a:r>
              <a:rPr lang="ru-RU" sz="1800" dirty="0">
                <a:solidFill>
                  <a:schemeClr val="tx2"/>
                </a:solidFill>
              </a:rPr>
              <a:t> </a:t>
            </a:r>
            <a:r>
              <a:rPr lang="ru-RU" sz="1800" dirty="0" err="1">
                <a:solidFill>
                  <a:schemeClr val="tx2"/>
                </a:solidFill>
              </a:rPr>
              <a:t>або</a:t>
            </a:r>
            <a:r>
              <a:rPr lang="ru-RU" sz="1800" dirty="0">
                <a:solidFill>
                  <a:schemeClr val="tx2"/>
                </a:solidFill>
              </a:rPr>
              <a:t> </a:t>
            </a:r>
            <a:r>
              <a:rPr lang="ru-RU" sz="1800" dirty="0" err="1">
                <a:solidFill>
                  <a:schemeClr val="tx2"/>
                </a:solidFill>
              </a:rPr>
              <a:t>виконанням</a:t>
            </a:r>
            <a:r>
              <a:rPr lang="ru-RU" sz="1800" dirty="0">
                <a:solidFill>
                  <a:schemeClr val="tx2"/>
                </a:solidFill>
              </a:rPr>
              <a:t> </a:t>
            </a:r>
            <a:r>
              <a:rPr lang="ru-RU" sz="1800" dirty="0" err="1">
                <a:solidFill>
                  <a:schemeClr val="tx2"/>
                </a:solidFill>
              </a:rPr>
              <a:t>своїх</a:t>
            </a:r>
            <a:r>
              <a:rPr lang="ru-RU" sz="1800" dirty="0">
                <a:solidFill>
                  <a:schemeClr val="tx2"/>
                </a:solidFill>
              </a:rPr>
              <a:t> </a:t>
            </a:r>
            <a:r>
              <a:rPr lang="ru-RU" sz="1800" dirty="0" err="1">
                <a:solidFill>
                  <a:schemeClr val="tx2"/>
                </a:solidFill>
              </a:rPr>
              <a:t>професійних</a:t>
            </a:r>
            <a:r>
              <a:rPr lang="ru-RU" sz="1800" dirty="0">
                <a:solidFill>
                  <a:schemeClr val="tx2"/>
                </a:solidFill>
              </a:rPr>
              <a:t> </a:t>
            </a:r>
            <a:r>
              <a:rPr lang="ru-RU" sz="1800" dirty="0" err="1">
                <a:solidFill>
                  <a:schemeClr val="tx2"/>
                </a:solidFill>
              </a:rPr>
              <a:t>чи</a:t>
            </a:r>
            <a:r>
              <a:rPr lang="ru-RU" sz="1800" dirty="0">
                <a:solidFill>
                  <a:schemeClr val="tx2"/>
                </a:solidFill>
              </a:rPr>
              <a:t> </a:t>
            </a:r>
            <a:r>
              <a:rPr lang="ru-RU" sz="1800" dirty="0" err="1">
                <a:solidFill>
                  <a:schemeClr val="tx2"/>
                </a:solidFill>
              </a:rPr>
              <a:t>трудових</a:t>
            </a:r>
            <a:r>
              <a:rPr lang="ru-RU" sz="1800" dirty="0">
                <a:solidFill>
                  <a:schemeClr val="tx2"/>
                </a:solidFill>
              </a:rPr>
              <a:t> </a:t>
            </a:r>
            <a:r>
              <a:rPr lang="ru-RU" sz="1800" dirty="0" err="1">
                <a:solidFill>
                  <a:schemeClr val="tx2"/>
                </a:solidFill>
              </a:rPr>
              <a:t>обов'язків</a:t>
            </a:r>
            <a:r>
              <a:rPr lang="ru-RU" sz="1800" dirty="0">
                <a:solidFill>
                  <a:schemeClr val="tx2"/>
                </a:solidFill>
              </a:rPr>
              <a:t> перед </a:t>
            </a:r>
            <a:r>
              <a:rPr lang="ru-RU" sz="1800" dirty="0" err="1">
                <a:solidFill>
                  <a:schemeClr val="tx2"/>
                </a:solidFill>
              </a:rPr>
              <a:t>роботодавцем</a:t>
            </a:r>
            <a:r>
              <a:rPr lang="ru-RU" sz="1800" dirty="0">
                <a:solidFill>
                  <a:schemeClr val="tx2"/>
                </a:solidFill>
              </a:rPr>
              <a:t> – нерезидентом.</a:t>
            </a:r>
          </a:p>
        </p:txBody>
      </p:sp>
      <p:sp>
        <p:nvSpPr>
          <p:cNvPr id="10" name="TextBox 9">
            <a:extLst>
              <a:ext uri="{FF2B5EF4-FFF2-40B4-BE49-F238E27FC236}">
                <a16:creationId xmlns="" xmlns:a16="http://schemas.microsoft.com/office/drawing/2014/main" id="{B020A1F9-19EF-480C-99C0-F686A08C6010}"/>
              </a:ext>
            </a:extLst>
          </p:cNvPr>
          <p:cNvSpPr txBox="1"/>
          <p:nvPr/>
        </p:nvSpPr>
        <p:spPr>
          <a:xfrm>
            <a:off x="665813" y="1391187"/>
            <a:ext cx="6093994" cy="369332"/>
          </a:xfrm>
          <a:prstGeom prst="rect">
            <a:avLst/>
          </a:prstGeom>
          <a:noFill/>
        </p:spPr>
        <p:txBody>
          <a:bodyPr wrap="square">
            <a:spAutoFit/>
          </a:bodyPr>
          <a:lstStyle/>
          <a:p>
            <a:r>
              <a:rPr lang="ru-RU" b="1" i="1" dirty="0">
                <a:solidFill>
                  <a:srgbClr val="C00000"/>
                </a:solidFill>
              </a:rPr>
              <a:t>Дмитренко Ю.П. </a:t>
            </a:r>
            <a:r>
              <a:rPr lang="ru-RU" b="1" i="1" dirty="0" err="1">
                <a:solidFill>
                  <a:srgbClr val="C00000"/>
                </a:solidFill>
              </a:rPr>
              <a:t>виокремлює</a:t>
            </a:r>
            <a:r>
              <a:rPr lang="ru-RU" b="1" i="1" dirty="0">
                <a:solidFill>
                  <a:srgbClr val="C00000"/>
                </a:solidFill>
              </a:rPr>
              <a:t> </a:t>
            </a:r>
            <a:r>
              <a:rPr lang="ru-RU" b="1" i="1" dirty="0" err="1">
                <a:solidFill>
                  <a:srgbClr val="C00000"/>
                </a:solidFill>
              </a:rPr>
              <a:t>такі</a:t>
            </a:r>
            <a:r>
              <a:rPr lang="ru-RU" b="1" i="1" dirty="0">
                <a:solidFill>
                  <a:srgbClr val="C00000"/>
                </a:solidFill>
              </a:rPr>
              <a:t> </a:t>
            </a:r>
            <a:r>
              <a:rPr lang="ru-RU" b="1" i="1" dirty="0" err="1">
                <a:solidFill>
                  <a:srgbClr val="C00000"/>
                </a:solidFill>
              </a:rPr>
              <a:t>види</a:t>
            </a:r>
            <a:r>
              <a:rPr lang="ru-RU" b="1" i="1" dirty="0">
                <a:solidFill>
                  <a:srgbClr val="C00000"/>
                </a:solidFill>
              </a:rPr>
              <a:t> </a:t>
            </a:r>
            <a:r>
              <a:rPr lang="ru-RU" b="1" i="1" dirty="0" err="1">
                <a:solidFill>
                  <a:srgbClr val="C00000"/>
                </a:solidFill>
              </a:rPr>
              <a:t>зайнятостi</a:t>
            </a:r>
            <a:r>
              <a:rPr lang="ru-RU" b="1" i="1" dirty="0">
                <a:solidFill>
                  <a:srgbClr val="C00000"/>
                </a:solidFill>
              </a:rPr>
              <a:t>:</a:t>
            </a:r>
          </a:p>
        </p:txBody>
      </p:sp>
      <p:sp>
        <p:nvSpPr>
          <p:cNvPr id="2" name="Овал 1">
            <a:extLst>
              <a:ext uri="{FF2B5EF4-FFF2-40B4-BE49-F238E27FC236}">
                <a16:creationId xmlns="" xmlns:a16="http://schemas.microsoft.com/office/drawing/2014/main" id="{06B298CF-8C64-4597-AAE2-7DE1C2B46262}"/>
              </a:ext>
            </a:extLst>
          </p:cNvPr>
          <p:cNvSpPr/>
          <p:nvPr/>
        </p:nvSpPr>
        <p:spPr>
          <a:xfrm>
            <a:off x="6579219" y="1760519"/>
            <a:ext cx="4861932" cy="82547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a:t>залежно в</a:t>
            </a:r>
            <a:r>
              <a:rPr lang="en-US"/>
              <a:t>i</a:t>
            </a:r>
            <a:r>
              <a:rPr lang="ru-RU"/>
              <a:t>д тривалост</a:t>
            </a:r>
            <a:r>
              <a:rPr lang="en-US"/>
              <a:t>i </a:t>
            </a:r>
            <a:r>
              <a:rPr lang="ru-RU"/>
              <a:t>роботи</a:t>
            </a:r>
          </a:p>
        </p:txBody>
      </p:sp>
      <p:sp>
        <p:nvSpPr>
          <p:cNvPr id="7" name="Прямоугольник 6">
            <a:extLst>
              <a:ext uri="{FF2B5EF4-FFF2-40B4-BE49-F238E27FC236}">
                <a16:creationId xmlns="" xmlns:a16="http://schemas.microsoft.com/office/drawing/2014/main" id="{C4EDA16A-3A13-4E82-88E5-B59643F7DBF9}"/>
              </a:ext>
            </a:extLst>
          </p:cNvPr>
          <p:cNvSpPr/>
          <p:nvPr/>
        </p:nvSpPr>
        <p:spPr>
          <a:xfrm>
            <a:off x="1338146" y="2503310"/>
            <a:ext cx="1873405" cy="369332"/>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a:solidFill>
                  <a:schemeClr val="tx2"/>
                </a:solidFill>
              </a:rPr>
              <a:t>пост</a:t>
            </a:r>
            <a:r>
              <a:rPr lang="en-US" sz="2000">
                <a:solidFill>
                  <a:schemeClr val="tx2"/>
                </a:solidFill>
              </a:rPr>
              <a:t>i</a:t>
            </a:r>
            <a:r>
              <a:rPr lang="ru-RU" sz="2000">
                <a:solidFill>
                  <a:schemeClr val="tx2"/>
                </a:solidFill>
              </a:rPr>
              <a:t>йна</a:t>
            </a:r>
          </a:p>
        </p:txBody>
      </p:sp>
      <p:sp>
        <p:nvSpPr>
          <p:cNvPr id="9" name="Прямоугольник 8">
            <a:extLst>
              <a:ext uri="{FF2B5EF4-FFF2-40B4-BE49-F238E27FC236}">
                <a16:creationId xmlns="" xmlns:a16="http://schemas.microsoft.com/office/drawing/2014/main" id="{7F6D818C-1A01-421C-B1F6-A3FAD73D1D04}"/>
              </a:ext>
            </a:extLst>
          </p:cNvPr>
          <p:cNvSpPr/>
          <p:nvPr/>
        </p:nvSpPr>
        <p:spPr>
          <a:xfrm>
            <a:off x="3468028" y="3336648"/>
            <a:ext cx="3111191" cy="825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err="1">
                <a:solidFill>
                  <a:schemeClr val="tx2"/>
                </a:solidFill>
              </a:rPr>
              <a:t>тимчасова</a:t>
            </a:r>
            <a:r>
              <a:rPr lang="ru-RU" sz="2000" dirty="0">
                <a:solidFill>
                  <a:schemeClr val="tx2"/>
                </a:solidFill>
              </a:rPr>
              <a:t>, в тому </a:t>
            </a:r>
            <a:r>
              <a:rPr lang="ru-RU" sz="2000" dirty="0" err="1">
                <a:solidFill>
                  <a:schemeClr val="tx2"/>
                </a:solidFill>
              </a:rPr>
              <a:t>числ</a:t>
            </a:r>
            <a:r>
              <a:rPr lang="en-US" sz="2000" dirty="0" err="1">
                <a:solidFill>
                  <a:schemeClr val="tx2"/>
                </a:solidFill>
              </a:rPr>
              <a:t>i</a:t>
            </a:r>
            <a:r>
              <a:rPr lang="en-US" sz="2000" dirty="0">
                <a:solidFill>
                  <a:schemeClr val="tx2"/>
                </a:solidFill>
              </a:rPr>
              <a:t> </a:t>
            </a:r>
            <a:r>
              <a:rPr lang="ru-RU" sz="2000" dirty="0">
                <a:solidFill>
                  <a:schemeClr val="tx2"/>
                </a:solidFill>
              </a:rPr>
              <a:t>сезонна  </a:t>
            </a:r>
          </a:p>
        </p:txBody>
      </p:sp>
      <p:sp>
        <p:nvSpPr>
          <p:cNvPr id="11" name="Прямоугольник: скругленные углы 10">
            <a:extLst>
              <a:ext uri="{FF2B5EF4-FFF2-40B4-BE49-F238E27FC236}">
                <a16:creationId xmlns="" xmlns:a16="http://schemas.microsoft.com/office/drawing/2014/main" id="{3E84118E-3EEF-4BC6-8AE0-AD06E5596415}"/>
              </a:ext>
            </a:extLst>
          </p:cNvPr>
          <p:cNvSpPr/>
          <p:nvPr/>
        </p:nvSpPr>
        <p:spPr>
          <a:xfrm>
            <a:off x="1115121" y="4448771"/>
            <a:ext cx="2884449" cy="10920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dirty="0" err="1">
                <a:solidFill>
                  <a:schemeClr val="tx2"/>
                </a:solidFill>
              </a:rPr>
              <a:t>наприклад</a:t>
            </a:r>
            <a:r>
              <a:rPr lang="ru-RU" sz="1800" dirty="0">
                <a:solidFill>
                  <a:schemeClr val="tx2"/>
                </a:solidFill>
              </a:rPr>
              <a:t>, </a:t>
            </a:r>
            <a:r>
              <a:rPr lang="ru-RU" sz="1800" dirty="0" err="1">
                <a:solidFill>
                  <a:schemeClr val="tx2"/>
                </a:solidFill>
              </a:rPr>
              <a:t>пов’язана</a:t>
            </a:r>
            <a:r>
              <a:rPr lang="ru-RU" sz="1800" dirty="0">
                <a:solidFill>
                  <a:schemeClr val="tx2"/>
                </a:solidFill>
              </a:rPr>
              <a:t> з </a:t>
            </a:r>
            <a:r>
              <a:rPr lang="ru-RU" sz="1800" dirty="0" err="1">
                <a:solidFill>
                  <a:schemeClr val="tx2"/>
                </a:solidFill>
              </a:rPr>
              <a:t>сезоннiстю</a:t>
            </a:r>
            <a:r>
              <a:rPr lang="ru-RU" sz="1800" dirty="0">
                <a:solidFill>
                  <a:schemeClr val="tx2"/>
                </a:solidFill>
              </a:rPr>
              <a:t> </a:t>
            </a:r>
            <a:r>
              <a:rPr lang="ru-RU" sz="1800" dirty="0" err="1">
                <a:solidFill>
                  <a:schemeClr val="tx2"/>
                </a:solidFill>
              </a:rPr>
              <a:t>виробництва</a:t>
            </a:r>
            <a:r>
              <a:rPr lang="ru-RU" sz="1800" dirty="0">
                <a:solidFill>
                  <a:schemeClr val="tx2"/>
                </a:solidFill>
              </a:rPr>
              <a:t>, робота в </a:t>
            </a:r>
            <a:r>
              <a:rPr lang="ru-RU" sz="1800" dirty="0" err="1">
                <a:solidFill>
                  <a:schemeClr val="tx2"/>
                </a:solidFill>
              </a:rPr>
              <a:t>курортних</a:t>
            </a:r>
            <a:r>
              <a:rPr lang="ru-RU" sz="1800" dirty="0">
                <a:solidFill>
                  <a:schemeClr val="tx2"/>
                </a:solidFill>
              </a:rPr>
              <a:t> зонах</a:t>
            </a:r>
          </a:p>
        </p:txBody>
      </p:sp>
      <p:sp>
        <p:nvSpPr>
          <p:cNvPr id="13" name="Прямоугольник: скругленные углы 12">
            <a:extLst>
              <a:ext uri="{FF2B5EF4-FFF2-40B4-BE49-F238E27FC236}">
                <a16:creationId xmlns="" xmlns:a16="http://schemas.microsoft.com/office/drawing/2014/main" id="{F597B469-56C3-46D0-94B1-DBDFA4B04798}"/>
              </a:ext>
            </a:extLst>
          </p:cNvPr>
          <p:cNvSpPr/>
          <p:nvPr/>
        </p:nvSpPr>
        <p:spPr>
          <a:xfrm>
            <a:off x="5204211" y="5321566"/>
            <a:ext cx="3111191" cy="141592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800" dirty="0" err="1">
                <a:solidFill>
                  <a:schemeClr val="tx2"/>
                </a:solidFill>
              </a:rPr>
              <a:t>наприклад</a:t>
            </a:r>
            <a:r>
              <a:rPr lang="ru-RU" sz="1800" dirty="0">
                <a:solidFill>
                  <a:schemeClr val="tx2"/>
                </a:solidFill>
              </a:rPr>
              <a:t>, участь у </a:t>
            </a:r>
            <a:r>
              <a:rPr lang="ru-RU" sz="1800" dirty="0" err="1">
                <a:solidFill>
                  <a:schemeClr val="tx2"/>
                </a:solidFill>
              </a:rPr>
              <a:t>передвиборнiй</a:t>
            </a:r>
            <a:r>
              <a:rPr lang="ru-RU" sz="1800" dirty="0">
                <a:solidFill>
                  <a:schemeClr val="tx2"/>
                </a:solidFill>
              </a:rPr>
              <a:t> </a:t>
            </a:r>
            <a:r>
              <a:rPr lang="ru-RU" sz="1800" dirty="0" err="1">
                <a:solidFill>
                  <a:schemeClr val="tx2"/>
                </a:solidFill>
              </a:rPr>
              <a:t>агiтацiї</a:t>
            </a:r>
            <a:r>
              <a:rPr lang="ru-RU" sz="1800" dirty="0">
                <a:solidFill>
                  <a:schemeClr val="tx2"/>
                </a:solidFill>
              </a:rPr>
              <a:t>, робота у </a:t>
            </a:r>
            <a:r>
              <a:rPr lang="ru-RU" sz="1800" dirty="0" err="1">
                <a:solidFill>
                  <a:schemeClr val="tx2"/>
                </a:solidFill>
              </a:rPr>
              <a:t>дитячих</a:t>
            </a:r>
            <a:r>
              <a:rPr lang="ru-RU" sz="1800" dirty="0">
                <a:solidFill>
                  <a:schemeClr val="tx2"/>
                </a:solidFill>
              </a:rPr>
              <a:t> таборах </a:t>
            </a:r>
            <a:r>
              <a:rPr lang="ru-RU" sz="1800" dirty="0" err="1">
                <a:solidFill>
                  <a:schemeClr val="tx2"/>
                </a:solidFill>
              </a:rPr>
              <a:t>вiдпочинку</a:t>
            </a:r>
            <a:r>
              <a:rPr lang="ru-RU" sz="1800" dirty="0">
                <a:solidFill>
                  <a:schemeClr val="tx2"/>
                </a:solidFill>
              </a:rPr>
              <a:t> </a:t>
            </a:r>
            <a:r>
              <a:rPr lang="ru-RU" sz="1800" dirty="0" err="1">
                <a:solidFill>
                  <a:schemeClr val="tx2"/>
                </a:solidFill>
              </a:rPr>
              <a:t>пiд</a:t>
            </a:r>
            <a:r>
              <a:rPr lang="ru-RU" sz="1800" dirty="0">
                <a:solidFill>
                  <a:schemeClr val="tx2"/>
                </a:solidFill>
              </a:rPr>
              <a:t> час </a:t>
            </a:r>
            <a:r>
              <a:rPr lang="ru-RU" sz="1800" dirty="0" err="1">
                <a:solidFill>
                  <a:schemeClr val="tx2"/>
                </a:solidFill>
              </a:rPr>
              <a:t>вiдпустки</a:t>
            </a:r>
            <a:r>
              <a:rPr lang="ru-RU" sz="1800" dirty="0">
                <a:solidFill>
                  <a:schemeClr val="tx2"/>
                </a:solidFill>
              </a:rPr>
              <a:t> </a:t>
            </a:r>
            <a:r>
              <a:rPr lang="ru-RU" sz="1800" dirty="0" err="1">
                <a:solidFill>
                  <a:schemeClr val="tx2"/>
                </a:solidFill>
              </a:rPr>
              <a:t>тощо</a:t>
            </a:r>
            <a:endParaRPr lang="ru-RU" sz="1800" dirty="0">
              <a:solidFill>
                <a:schemeClr val="tx2"/>
              </a:solidFill>
            </a:endParaRPr>
          </a:p>
        </p:txBody>
      </p:sp>
      <p:sp>
        <p:nvSpPr>
          <p:cNvPr id="14" name="Прямоугольник 13">
            <a:extLst>
              <a:ext uri="{FF2B5EF4-FFF2-40B4-BE49-F238E27FC236}">
                <a16:creationId xmlns="" xmlns:a16="http://schemas.microsoft.com/office/drawing/2014/main" id="{05C09176-E909-440D-B588-E4FD46C2B45F}"/>
              </a:ext>
            </a:extLst>
          </p:cNvPr>
          <p:cNvSpPr/>
          <p:nvPr/>
        </p:nvSpPr>
        <p:spPr>
          <a:xfrm>
            <a:off x="7538224" y="4134772"/>
            <a:ext cx="3902927" cy="825471"/>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ru-RU" sz="1800" dirty="0" err="1">
                <a:solidFill>
                  <a:schemeClr val="tx2"/>
                </a:solidFill>
              </a:rPr>
              <a:t>тимчасова</a:t>
            </a:r>
            <a:r>
              <a:rPr lang="ru-RU" sz="1800" dirty="0">
                <a:solidFill>
                  <a:schemeClr val="tx2"/>
                </a:solidFill>
              </a:rPr>
              <a:t> </a:t>
            </a:r>
            <a:r>
              <a:rPr lang="ru-RU" sz="1800" dirty="0" err="1">
                <a:solidFill>
                  <a:schemeClr val="tx2"/>
                </a:solidFill>
              </a:rPr>
              <a:t>зайнятiсть</a:t>
            </a:r>
            <a:r>
              <a:rPr lang="ru-RU" sz="1800" dirty="0">
                <a:solidFill>
                  <a:schemeClr val="tx2"/>
                </a:solidFill>
              </a:rPr>
              <a:t> </a:t>
            </a:r>
            <a:r>
              <a:rPr lang="ru-RU" sz="1800" dirty="0" err="1">
                <a:solidFill>
                  <a:schemeClr val="tx2"/>
                </a:solidFill>
              </a:rPr>
              <a:t>пов’язана</a:t>
            </a:r>
            <a:r>
              <a:rPr lang="ru-RU" sz="1800" dirty="0">
                <a:solidFill>
                  <a:schemeClr val="tx2"/>
                </a:solidFill>
              </a:rPr>
              <a:t> з </a:t>
            </a:r>
            <a:r>
              <a:rPr lang="ru-RU" sz="1800" dirty="0" err="1">
                <a:solidFill>
                  <a:schemeClr val="tx2"/>
                </a:solidFill>
              </a:rPr>
              <a:t>виконанням</a:t>
            </a:r>
            <a:r>
              <a:rPr lang="ru-RU" sz="1800" dirty="0">
                <a:solidFill>
                  <a:schemeClr val="tx2"/>
                </a:solidFill>
              </a:rPr>
              <a:t> </a:t>
            </a:r>
            <a:r>
              <a:rPr lang="ru-RU" sz="1800" dirty="0" err="1">
                <a:solidFill>
                  <a:schemeClr val="tx2"/>
                </a:solidFill>
              </a:rPr>
              <a:t>короткочасної</a:t>
            </a:r>
            <a:r>
              <a:rPr lang="ru-RU" sz="1800" dirty="0">
                <a:solidFill>
                  <a:schemeClr val="tx2"/>
                </a:solidFill>
              </a:rPr>
              <a:t> </a:t>
            </a:r>
            <a:r>
              <a:rPr lang="ru-RU" sz="1800" dirty="0" err="1">
                <a:solidFill>
                  <a:schemeClr val="tx2"/>
                </a:solidFill>
              </a:rPr>
              <a:t>роботи</a:t>
            </a:r>
            <a:r>
              <a:rPr lang="ru-RU" sz="1800" dirty="0">
                <a:solidFill>
                  <a:schemeClr val="tx2"/>
                </a:solidFill>
              </a:rPr>
              <a:t> </a:t>
            </a:r>
          </a:p>
        </p:txBody>
      </p:sp>
      <p:cxnSp>
        <p:nvCxnSpPr>
          <p:cNvPr id="16" name="Прямая со стрелкой 15">
            <a:extLst>
              <a:ext uri="{FF2B5EF4-FFF2-40B4-BE49-F238E27FC236}">
                <a16:creationId xmlns="" xmlns:a16="http://schemas.microsoft.com/office/drawing/2014/main" id="{B0E015EA-BA85-4F4A-ACB7-A039AF4E08BB}"/>
              </a:ext>
            </a:extLst>
          </p:cNvPr>
          <p:cNvCxnSpPr>
            <a:stCxn id="2" idx="4"/>
          </p:cNvCxnSpPr>
          <p:nvPr/>
        </p:nvCxnSpPr>
        <p:spPr>
          <a:xfrm flipH="1">
            <a:off x="3378820" y="2585990"/>
            <a:ext cx="5631365" cy="101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a:extLst>
              <a:ext uri="{FF2B5EF4-FFF2-40B4-BE49-F238E27FC236}">
                <a16:creationId xmlns="" xmlns:a16="http://schemas.microsoft.com/office/drawing/2014/main" id="{B97EBE71-EA66-44CE-9556-C0196B58FC6E}"/>
              </a:ext>
            </a:extLst>
          </p:cNvPr>
          <p:cNvCxnSpPr>
            <a:stCxn id="2" idx="4"/>
          </p:cNvCxnSpPr>
          <p:nvPr/>
        </p:nvCxnSpPr>
        <p:spPr>
          <a:xfrm flipH="1">
            <a:off x="6579219" y="2585990"/>
            <a:ext cx="2430966" cy="723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a:extLst>
              <a:ext uri="{FF2B5EF4-FFF2-40B4-BE49-F238E27FC236}">
                <a16:creationId xmlns="" xmlns:a16="http://schemas.microsoft.com/office/drawing/2014/main" id="{7D3FD6EE-B3BD-4FCC-A040-1854286FC7A5}"/>
              </a:ext>
            </a:extLst>
          </p:cNvPr>
          <p:cNvCxnSpPr>
            <a:stCxn id="2" idx="4"/>
          </p:cNvCxnSpPr>
          <p:nvPr/>
        </p:nvCxnSpPr>
        <p:spPr>
          <a:xfrm>
            <a:off x="9010185" y="2585990"/>
            <a:ext cx="0" cy="1548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Стрелка: вниз 20">
            <a:extLst>
              <a:ext uri="{FF2B5EF4-FFF2-40B4-BE49-F238E27FC236}">
                <a16:creationId xmlns="" xmlns:a16="http://schemas.microsoft.com/office/drawing/2014/main" id="{59208E15-0049-4C55-8417-61B7A146821C}"/>
              </a:ext>
            </a:extLst>
          </p:cNvPr>
          <p:cNvSpPr/>
          <p:nvPr/>
        </p:nvSpPr>
        <p:spPr>
          <a:xfrm>
            <a:off x="3595522" y="4189467"/>
            <a:ext cx="329707" cy="21526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Стрелка: вниз 21">
            <a:extLst>
              <a:ext uri="{FF2B5EF4-FFF2-40B4-BE49-F238E27FC236}">
                <a16:creationId xmlns="" xmlns:a16="http://schemas.microsoft.com/office/drawing/2014/main" id="{9D0B5532-BFA3-4F26-BA0E-87F34123F8FD}"/>
              </a:ext>
            </a:extLst>
          </p:cNvPr>
          <p:cNvSpPr/>
          <p:nvPr/>
        </p:nvSpPr>
        <p:spPr>
          <a:xfrm>
            <a:off x="7538224" y="5014939"/>
            <a:ext cx="312235" cy="2370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07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88638703-9C8C-4C74-BB38-6C555AB1019B}"/>
              </a:ext>
            </a:extLst>
          </p:cNvPr>
          <p:cNvPicPr>
            <a:picLocks noChangeAspect="1"/>
          </p:cNvPicPr>
          <p:nvPr/>
        </p:nvPicPr>
        <p:blipFill>
          <a:blip r:embed="rId2"/>
          <a:stretch>
            <a:fillRect/>
          </a:stretch>
        </p:blipFill>
        <p:spPr>
          <a:xfrm>
            <a:off x="0" y="0"/>
            <a:ext cx="1524132" cy="1481456"/>
          </a:xfrm>
          <a:prstGeom prst="rect">
            <a:avLst/>
          </a:prstGeom>
        </p:spPr>
      </p:pic>
      <p:sp>
        <p:nvSpPr>
          <p:cNvPr id="6" name="Овал 5">
            <a:extLst>
              <a:ext uri="{FF2B5EF4-FFF2-40B4-BE49-F238E27FC236}">
                <a16:creationId xmlns="" xmlns:a16="http://schemas.microsoft.com/office/drawing/2014/main" id="{2C87B9DC-DCC6-453B-8C54-5A826B64F9A4}"/>
              </a:ext>
            </a:extLst>
          </p:cNvPr>
          <p:cNvSpPr/>
          <p:nvPr/>
        </p:nvSpPr>
        <p:spPr>
          <a:xfrm>
            <a:off x="4872950" y="177202"/>
            <a:ext cx="2977508" cy="84523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800" dirty="0"/>
              <a:t>за </a:t>
            </a:r>
            <a:r>
              <a:rPr lang="ru-RU" sz="1800" dirty="0" err="1"/>
              <a:t>обсягом</a:t>
            </a:r>
            <a:r>
              <a:rPr lang="ru-RU" sz="1800" dirty="0"/>
              <a:t> </a:t>
            </a:r>
            <a:r>
              <a:rPr lang="ru-RU" sz="1800" dirty="0" err="1"/>
              <a:t>виконання</a:t>
            </a:r>
            <a:r>
              <a:rPr lang="ru-RU" sz="1800" dirty="0"/>
              <a:t> </a:t>
            </a:r>
            <a:r>
              <a:rPr lang="ru-RU" sz="1800" dirty="0" err="1"/>
              <a:t>обов’язк</a:t>
            </a:r>
            <a:r>
              <a:rPr lang="en-US" sz="1800" dirty="0" err="1"/>
              <a:t>i</a:t>
            </a:r>
            <a:r>
              <a:rPr lang="ru-RU" sz="1800" dirty="0"/>
              <a:t>в </a:t>
            </a:r>
          </a:p>
        </p:txBody>
      </p:sp>
      <p:sp>
        <p:nvSpPr>
          <p:cNvPr id="10" name="TextBox 9">
            <a:extLst>
              <a:ext uri="{FF2B5EF4-FFF2-40B4-BE49-F238E27FC236}">
                <a16:creationId xmlns="" xmlns:a16="http://schemas.microsoft.com/office/drawing/2014/main" id="{6420EEC7-B403-42D0-A8E4-8A3FEF023133}"/>
              </a:ext>
            </a:extLst>
          </p:cNvPr>
          <p:cNvSpPr txBox="1"/>
          <p:nvPr/>
        </p:nvSpPr>
        <p:spPr>
          <a:xfrm>
            <a:off x="1405520" y="1106124"/>
            <a:ext cx="242817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зайнятiсть</a:t>
            </a:r>
            <a:r>
              <a:rPr lang="ru-RU" sz="1600" dirty="0">
                <a:solidFill>
                  <a:schemeClr val="tx2"/>
                </a:solidFill>
              </a:rPr>
              <a:t>, при </a:t>
            </a:r>
            <a:r>
              <a:rPr lang="ru-RU" sz="1600" dirty="0" err="1">
                <a:solidFill>
                  <a:schemeClr val="tx2"/>
                </a:solidFill>
              </a:rPr>
              <a:t>якiй</a:t>
            </a:r>
            <a:r>
              <a:rPr lang="ru-RU" sz="1600" dirty="0">
                <a:solidFill>
                  <a:schemeClr val="tx2"/>
                </a:solidFill>
              </a:rPr>
              <a:t> </a:t>
            </a:r>
            <a:r>
              <a:rPr lang="ru-RU" sz="1600" dirty="0" err="1">
                <a:solidFill>
                  <a:schemeClr val="tx2"/>
                </a:solidFill>
              </a:rPr>
              <a:t>людина</a:t>
            </a:r>
            <a:r>
              <a:rPr lang="ru-RU" sz="1600" dirty="0">
                <a:solidFill>
                  <a:schemeClr val="tx2"/>
                </a:solidFill>
              </a:rPr>
              <a:t> </a:t>
            </a:r>
            <a:r>
              <a:rPr lang="ru-RU" sz="1600" dirty="0" err="1">
                <a:solidFill>
                  <a:schemeClr val="tx2"/>
                </a:solidFill>
              </a:rPr>
              <a:t>працює</a:t>
            </a:r>
            <a:r>
              <a:rPr lang="ru-RU" sz="1600" dirty="0">
                <a:solidFill>
                  <a:schemeClr val="tx2"/>
                </a:solidFill>
              </a:rPr>
              <a:t> </a:t>
            </a:r>
            <a:r>
              <a:rPr lang="ru-RU" sz="1600" dirty="0" err="1">
                <a:solidFill>
                  <a:schemeClr val="tx2"/>
                </a:solidFill>
              </a:rPr>
              <a:t>протягом</a:t>
            </a:r>
            <a:r>
              <a:rPr lang="ru-RU" sz="1600" dirty="0">
                <a:solidFill>
                  <a:schemeClr val="tx2"/>
                </a:solidFill>
              </a:rPr>
              <a:t> </a:t>
            </a:r>
            <a:r>
              <a:rPr lang="ru-RU" sz="1600" dirty="0" err="1">
                <a:solidFill>
                  <a:schemeClr val="tx2"/>
                </a:solidFill>
              </a:rPr>
              <a:t>повного</a:t>
            </a:r>
            <a:r>
              <a:rPr lang="ru-RU" sz="1600" dirty="0">
                <a:solidFill>
                  <a:schemeClr val="tx2"/>
                </a:solidFill>
              </a:rPr>
              <a:t> </a:t>
            </a:r>
            <a:r>
              <a:rPr lang="ru-RU" sz="1600" dirty="0" err="1">
                <a:solidFill>
                  <a:schemeClr val="tx2"/>
                </a:solidFill>
              </a:rPr>
              <a:t>робочого</a:t>
            </a:r>
            <a:r>
              <a:rPr lang="ru-RU" sz="1600" dirty="0">
                <a:solidFill>
                  <a:schemeClr val="tx2"/>
                </a:solidFill>
              </a:rPr>
              <a:t> дня i </a:t>
            </a:r>
            <a:r>
              <a:rPr lang="ru-RU" sz="1600" dirty="0" err="1">
                <a:solidFill>
                  <a:schemeClr val="tx2"/>
                </a:solidFill>
              </a:rPr>
              <a:t>повного</a:t>
            </a:r>
            <a:r>
              <a:rPr lang="ru-RU" sz="1600" dirty="0">
                <a:solidFill>
                  <a:schemeClr val="tx2"/>
                </a:solidFill>
              </a:rPr>
              <a:t> </a:t>
            </a:r>
            <a:r>
              <a:rPr lang="ru-RU" sz="1600" dirty="0" err="1">
                <a:solidFill>
                  <a:schemeClr val="tx2"/>
                </a:solidFill>
              </a:rPr>
              <a:t>робочого</a:t>
            </a:r>
            <a:r>
              <a:rPr lang="ru-RU" sz="1600" dirty="0">
                <a:solidFill>
                  <a:schemeClr val="tx2"/>
                </a:solidFill>
              </a:rPr>
              <a:t> </a:t>
            </a:r>
            <a:r>
              <a:rPr lang="ru-RU" sz="1600" dirty="0" err="1">
                <a:solidFill>
                  <a:schemeClr val="tx2"/>
                </a:solidFill>
              </a:rPr>
              <a:t>тижня</a:t>
            </a:r>
            <a:endParaRPr lang="ru-RU" sz="1600" dirty="0">
              <a:solidFill>
                <a:schemeClr val="tx2"/>
              </a:solidFill>
            </a:endParaRPr>
          </a:p>
        </p:txBody>
      </p:sp>
      <p:sp>
        <p:nvSpPr>
          <p:cNvPr id="12" name="TextBox 11">
            <a:extLst>
              <a:ext uri="{FF2B5EF4-FFF2-40B4-BE49-F238E27FC236}">
                <a16:creationId xmlns="" xmlns:a16="http://schemas.microsoft.com/office/drawing/2014/main" id="{C269263C-20F2-4E26-ADAB-4913CE118386}"/>
              </a:ext>
            </a:extLst>
          </p:cNvPr>
          <p:cNvSpPr txBox="1"/>
          <p:nvPr/>
        </p:nvSpPr>
        <p:spPr>
          <a:xfrm>
            <a:off x="4117554" y="1340633"/>
            <a:ext cx="155911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800" dirty="0" err="1">
                <a:solidFill>
                  <a:schemeClr val="tx2"/>
                </a:solidFill>
              </a:rPr>
              <a:t>часткова</a:t>
            </a:r>
            <a:r>
              <a:rPr lang="ru-RU" sz="1800" dirty="0">
                <a:solidFill>
                  <a:schemeClr val="tx2"/>
                </a:solidFill>
              </a:rPr>
              <a:t> (</a:t>
            </a:r>
            <a:r>
              <a:rPr lang="ru-RU" sz="1800" dirty="0" err="1">
                <a:solidFill>
                  <a:schemeClr val="tx2"/>
                </a:solidFill>
              </a:rPr>
              <a:t>неповна</a:t>
            </a:r>
            <a:r>
              <a:rPr lang="ru-RU" sz="1800" dirty="0">
                <a:solidFill>
                  <a:schemeClr val="tx2"/>
                </a:solidFill>
              </a:rPr>
              <a:t>)</a:t>
            </a:r>
          </a:p>
        </p:txBody>
      </p:sp>
      <p:cxnSp>
        <p:nvCxnSpPr>
          <p:cNvPr id="14" name="Прямая соединительная линия 13">
            <a:extLst>
              <a:ext uri="{FF2B5EF4-FFF2-40B4-BE49-F238E27FC236}">
                <a16:creationId xmlns="" xmlns:a16="http://schemas.microsoft.com/office/drawing/2014/main" id="{FFDC38A3-6909-43B7-ACFB-8263A6276656}"/>
              </a:ext>
            </a:extLst>
          </p:cNvPr>
          <p:cNvCxnSpPr>
            <a:cxnSpLocks/>
            <a:endCxn id="10" idx="0"/>
          </p:cNvCxnSpPr>
          <p:nvPr/>
        </p:nvCxnSpPr>
        <p:spPr>
          <a:xfrm>
            <a:off x="2619609" y="705618"/>
            <a:ext cx="0" cy="400506"/>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 стрелкой 15">
            <a:extLst>
              <a:ext uri="{FF2B5EF4-FFF2-40B4-BE49-F238E27FC236}">
                <a16:creationId xmlns="" xmlns:a16="http://schemas.microsoft.com/office/drawing/2014/main" id="{7F39DD40-8CD0-4123-8CEC-3D8C3EB4D864}"/>
              </a:ext>
            </a:extLst>
          </p:cNvPr>
          <p:cNvCxnSpPr>
            <a:cxnSpLocks/>
            <a:stCxn id="6" idx="2"/>
            <a:endCxn id="8" idx="3"/>
          </p:cNvCxnSpPr>
          <p:nvPr/>
        </p:nvCxnSpPr>
        <p:spPr>
          <a:xfrm flipH="1" flipV="1">
            <a:off x="3313836" y="536341"/>
            <a:ext cx="1559114" cy="634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a:extLst>
              <a:ext uri="{FF2B5EF4-FFF2-40B4-BE49-F238E27FC236}">
                <a16:creationId xmlns="" xmlns:a16="http://schemas.microsoft.com/office/drawing/2014/main" id="{B1D3E8C5-9D52-4F10-9C3E-500DAF15E51C}"/>
              </a:ext>
            </a:extLst>
          </p:cNvPr>
          <p:cNvCxnSpPr>
            <a:cxnSpLocks/>
            <a:stCxn id="6" idx="2"/>
          </p:cNvCxnSpPr>
          <p:nvPr/>
        </p:nvCxnSpPr>
        <p:spPr>
          <a:xfrm flipH="1">
            <a:off x="4535228" y="599819"/>
            <a:ext cx="337722" cy="6824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 xmlns:a16="http://schemas.microsoft.com/office/drawing/2014/main" id="{B2780E46-2410-46D3-9A24-41E30D554893}"/>
              </a:ext>
            </a:extLst>
          </p:cNvPr>
          <p:cNvSpPr txBox="1"/>
          <p:nvPr/>
        </p:nvSpPr>
        <p:spPr>
          <a:xfrm>
            <a:off x="1744302" y="336286"/>
            <a:ext cx="156953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000" dirty="0" err="1">
                <a:solidFill>
                  <a:schemeClr val="tx2"/>
                </a:solidFill>
              </a:rPr>
              <a:t>повна</a:t>
            </a:r>
            <a:endParaRPr lang="ru-RU" sz="2000" dirty="0">
              <a:solidFill>
                <a:schemeClr val="tx2"/>
              </a:solidFill>
            </a:endParaRPr>
          </a:p>
        </p:txBody>
      </p:sp>
      <p:sp>
        <p:nvSpPr>
          <p:cNvPr id="20" name="Овал 19">
            <a:extLst>
              <a:ext uri="{FF2B5EF4-FFF2-40B4-BE49-F238E27FC236}">
                <a16:creationId xmlns="" xmlns:a16="http://schemas.microsoft.com/office/drawing/2014/main" id="{1C0D3BB6-8966-40DA-958D-2930A43ED002}"/>
              </a:ext>
            </a:extLst>
          </p:cNvPr>
          <p:cNvSpPr/>
          <p:nvPr/>
        </p:nvSpPr>
        <p:spPr>
          <a:xfrm>
            <a:off x="490653" y="3033132"/>
            <a:ext cx="3780263" cy="8388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800" dirty="0" err="1"/>
              <a:t>залежно</a:t>
            </a:r>
            <a:r>
              <a:rPr lang="ru-RU" sz="1800" dirty="0"/>
              <a:t> </a:t>
            </a:r>
            <a:r>
              <a:rPr lang="ru-RU" sz="1800" dirty="0" err="1"/>
              <a:t>вiд</a:t>
            </a:r>
            <a:r>
              <a:rPr lang="ru-RU" sz="1800" dirty="0"/>
              <a:t> </a:t>
            </a:r>
            <a:r>
              <a:rPr lang="ru-RU" sz="1800" dirty="0" err="1"/>
              <a:t>кiлькостi</a:t>
            </a:r>
            <a:r>
              <a:rPr lang="ru-RU" sz="1800" dirty="0"/>
              <a:t> </a:t>
            </a:r>
            <a:r>
              <a:rPr lang="ru-RU" sz="1800" dirty="0" err="1"/>
              <a:t>виконуваних</a:t>
            </a:r>
            <a:r>
              <a:rPr lang="ru-RU" sz="1800" dirty="0"/>
              <a:t> </a:t>
            </a:r>
            <a:r>
              <a:rPr lang="ru-RU" sz="1800" dirty="0" err="1"/>
              <a:t>робiт</a:t>
            </a:r>
            <a:r>
              <a:rPr lang="ru-RU" sz="1800" dirty="0"/>
              <a:t> </a:t>
            </a:r>
          </a:p>
        </p:txBody>
      </p:sp>
      <p:sp>
        <p:nvSpPr>
          <p:cNvPr id="22" name="TextBox 21">
            <a:extLst>
              <a:ext uri="{FF2B5EF4-FFF2-40B4-BE49-F238E27FC236}">
                <a16:creationId xmlns="" xmlns:a16="http://schemas.microsoft.com/office/drawing/2014/main" id="{1B48AF59-90C5-42DF-9B90-E2CA756FF65E}"/>
              </a:ext>
            </a:extLst>
          </p:cNvPr>
          <p:cNvSpPr txBox="1"/>
          <p:nvPr/>
        </p:nvSpPr>
        <p:spPr>
          <a:xfrm>
            <a:off x="624470" y="4192826"/>
            <a:ext cx="1398084"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первиннна</a:t>
            </a:r>
            <a:endParaRPr lang="ru-RU" sz="1600" dirty="0">
              <a:solidFill>
                <a:schemeClr val="tx2"/>
              </a:solidFill>
            </a:endParaRPr>
          </a:p>
        </p:txBody>
      </p:sp>
      <p:sp>
        <p:nvSpPr>
          <p:cNvPr id="26" name="TextBox 25">
            <a:extLst>
              <a:ext uri="{FF2B5EF4-FFF2-40B4-BE49-F238E27FC236}">
                <a16:creationId xmlns="" xmlns:a16="http://schemas.microsoft.com/office/drawing/2014/main" id="{1CC6836D-329F-4721-9E28-4BB56A318680}"/>
              </a:ext>
            </a:extLst>
          </p:cNvPr>
          <p:cNvSpPr txBox="1"/>
          <p:nvPr/>
        </p:nvSpPr>
        <p:spPr>
          <a:xfrm>
            <a:off x="2913256" y="4377492"/>
            <a:ext cx="1223846"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вторинна</a:t>
            </a:r>
            <a:endParaRPr lang="ru-RU" sz="1600" dirty="0">
              <a:solidFill>
                <a:schemeClr val="tx2"/>
              </a:solidFill>
            </a:endParaRPr>
          </a:p>
        </p:txBody>
      </p:sp>
      <p:sp>
        <p:nvSpPr>
          <p:cNvPr id="28" name="TextBox 27">
            <a:extLst>
              <a:ext uri="{FF2B5EF4-FFF2-40B4-BE49-F238E27FC236}">
                <a16:creationId xmlns="" xmlns:a16="http://schemas.microsoft.com/office/drawing/2014/main" id="{E6387D52-1673-4ACD-989A-20A65E4E0D3E}"/>
              </a:ext>
            </a:extLst>
          </p:cNvPr>
          <p:cNvSpPr txBox="1"/>
          <p:nvPr/>
        </p:nvSpPr>
        <p:spPr>
          <a:xfrm>
            <a:off x="222095" y="5231578"/>
            <a:ext cx="2091783" cy="923330"/>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800" dirty="0" err="1">
                <a:solidFill>
                  <a:schemeClr val="tx2"/>
                </a:solidFill>
              </a:rPr>
              <a:t>зайнятiсть</a:t>
            </a:r>
            <a:r>
              <a:rPr lang="ru-RU" sz="1800" dirty="0">
                <a:solidFill>
                  <a:schemeClr val="tx2"/>
                </a:solidFill>
              </a:rPr>
              <a:t> за </a:t>
            </a:r>
            <a:r>
              <a:rPr lang="ru-RU" sz="1800" dirty="0" err="1">
                <a:solidFill>
                  <a:schemeClr val="tx2"/>
                </a:solidFill>
              </a:rPr>
              <a:t>основним</a:t>
            </a:r>
            <a:r>
              <a:rPr lang="ru-RU" sz="1800" dirty="0">
                <a:solidFill>
                  <a:schemeClr val="tx2"/>
                </a:solidFill>
              </a:rPr>
              <a:t> </a:t>
            </a:r>
            <a:r>
              <a:rPr lang="ru-RU" sz="1800" dirty="0" err="1">
                <a:solidFill>
                  <a:schemeClr val="tx2"/>
                </a:solidFill>
              </a:rPr>
              <a:t>мiсцем</a:t>
            </a:r>
            <a:r>
              <a:rPr lang="ru-RU" sz="1800" dirty="0">
                <a:solidFill>
                  <a:schemeClr val="tx2"/>
                </a:solidFill>
              </a:rPr>
              <a:t> </a:t>
            </a:r>
            <a:r>
              <a:rPr lang="ru-RU" sz="1800" dirty="0" err="1">
                <a:solidFill>
                  <a:schemeClr val="tx2"/>
                </a:solidFill>
              </a:rPr>
              <a:t>роботи</a:t>
            </a:r>
            <a:endParaRPr lang="ru-RU" sz="1800" dirty="0">
              <a:solidFill>
                <a:schemeClr val="tx2"/>
              </a:solidFill>
            </a:endParaRPr>
          </a:p>
        </p:txBody>
      </p:sp>
      <p:sp>
        <p:nvSpPr>
          <p:cNvPr id="30" name="TextBox 29">
            <a:extLst>
              <a:ext uri="{FF2B5EF4-FFF2-40B4-BE49-F238E27FC236}">
                <a16:creationId xmlns="" xmlns:a16="http://schemas.microsoft.com/office/drawing/2014/main" id="{8115CD0C-252E-402D-A9F2-7C6B068B1DD5}"/>
              </a:ext>
            </a:extLst>
          </p:cNvPr>
          <p:cNvSpPr txBox="1"/>
          <p:nvPr/>
        </p:nvSpPr>
        <p:spPr>
          <a:xfrm>
            <a:off x="2549447" y="5444414"/>
            <a:ext cx="1951463" cy="646331"/>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800" dirty="0">
                <a:solidFill>
                  <a:schemeClr val="tx2"/>
                </a:solidFill>
              </a:rPr>
              <a:t>роботу за </a:t>
            </a:r>
            <a:r>
              <a:rPr lang="ru-RU" sz="1800" dirty="0" err="1">
                <a:solidFill>
                  <a:schemeClr val="tx2"/>
                </a:solidFill>
              </a:rPr>
              <a:t>сумiсництвом</a:t>
            </a:r>
            <a:endParaRPr lang="ru-RU" sz="1800" dirty="0">
              <a:solidFill>
                <a:schemeClr val="tx2"/>
              </a:solidFill>
            </a:endParaRPr>
          </a:p>
        </p:txBody>
      </p:sp>
      <p:sp>
        <p:nvSpPr>
          <p:cNvPr id="31" name="Стрелка: вниз 30">
            <a:extLst>
              <a:ext uri="{FF2B5EF4-FFF2-40B4-BE49-F238E27FC236}">
                <a16:creationId xmlns="" xmlns:a16="http://schemas.microsoft.com/office/drawing/2014/main" id="{D0CFCF7E-7D5F-4F2F-8451-25C4F6C2D1B4}"/>
              </a:ext>
            </a:extLst>
          </p:cNvPr>
          <p:cNvSpPr/>
          <p:nvPr/>
        </p:nvSpPr>
        <p:spPr>
          <a:xfrm>
            <a:off x="1033479" y="4746824"/>
            <a:ext cx="490654" cy="3693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2" name="Стрелка: вниз 31">
            <a:extLst>
              <a:ext uri="{FF2B5EF4-FFF2-40B4-BE49-F238E27FC236}">
                <a16:creationId xmlns="" xmlns:a16="http://schemas.microsoft.com/office/drawing/2014/main" id="{E7C01E7E-92E3-461A-A3AD-BED4E5B0E880}"/>
              </a:ext>
            </a:extLst>
          </p:cNvPr>
          <p:cNvSpPr/>
          <p:nvPr/>
        </p:nvSpPr>
        <p:spPr>
          <a:xfrm>
            <a:off x="3123735" y="4951141"/>
            <a:ext cx="411201" cy="3693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34" name="Прямая со стрелкой 33">
            <a:extLst>
              <a:ext uri="{FF2B5EF4-FFF2-40B4-BE49-F238E27FC236}">
                <a16:creationId xmlns="" xmlns:a16="http://schemas.microsoft.com/office/drawing/2014/main" id="{C943171A-B540-482C-8C15-C664E9CB6129}"/>
              </a:ext>
            </a:extLst>
          </p:cNvPr>
          <p:cNvCxnSpPr>
            <a:cxnSpLocks/>
            <a:stCxn id="20" idx="4"/>
          </p:cNvCxnSpPr>
          <p:nvPr/>
        </p:nvCxnSpPr>
        <p:spPr>
          <a:xfrm flipH="1">
            <a:off x="1583475" y="3871984"/>
            <a:ext cx="797310" cy="3208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a:extLst>
              <a:ext uri="{FF2B5EF4-FFF2-40B4-BE49-F238E27FC236}">
                <a16:creationId xmlns="" xmlns:a16="http://schemas.microsoft.com/office/drawing/2014/main" id="{762AA455-48E1-4DE9-B077-AA595BD6AAFF}"/>
              </a:ext>
            </a:extLst>
          </p:cNvPr>
          <p:cNvCxnSpPr>
            <a:cxnSpLocks/>
            <a:stCxn id="20" idx="4"/>
          </p:cNvCxnSpPr>
          <p:nvPr/>
        </p:nvCxnSpPr>
        <p:spPr>
          <a:xfrm>
            <a:off x="2380785" y="3871984"/>
            <a:ext cx="742950" cy="4546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Овал 38">
            <a:extLst>
              <a:ext uri="{FF2B5EF4-FFF2-40B4-BE49-F238E27FC236}">
                <a16:creationId xmlns="" xmlns:a16="http://schemas.microsoft.com/office/drawing/2014/main" id="{A5C49AC2-F31E-4B4B-BC3A-00BF2E73939F}"/>
              </a:ext>
            </a:extLst>
          </p:cNvPr>
          <p:cNvSpPr/>
          <p:nvPr/>
        </p:nvSpPr>
        <p:spPr>
          <a:xfrm>
            <a:off x="7344938" y="2700504"/>
            <a:ext cx="3534937" cy="72849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000" dirty="0" err="1"/>
              <a:t>залежно</a:t>
            </a:r>
            <a:r>
              <a:rPr lang="ru-RU" sz="2000" dirty="0"/>
              <a:t> в</a:t>
            </a:r>
            <a:r>
              <a:rPr lang="en-US" sz="2000" dirty="0" err="1"/>
              <a:t>i</a:t>
            </a:r>
            <a:r>
              <a:rPr lang="ru-RU" sz="2000" dirty="0"/>
              <a:t>д </a:t>
            </a:r>
            <a:r>
              <a:rPr lang="ru-RU" sz="2000" dirty="0" err="1"/>
              <a:t>законност</a:t>
            </a:r>
            <a:r>
              <a:rPr lang="en-US" sz="2000" dirty="0" err="1"/>
              <a:t>i</a:t>
            </a:r>
            <a:endParaRPr lang="en-US" sz="2000" dirty="0"/>
          </a:p>
        </p:txBody>
      </p:sp>
      <p:sp>
        <p:nvSpPr>
          <p:cNvPr id="43" name="TextBox 42">
            <a:extLst>
              <a:ext uri="{FF2B5EF4-FFF2-40B4-BE49-F238E27FC236}">
                <a16:creationId xmlns="" xmlns:a16="http://schemas.microsoft.com/office/drawing/2014/main" id="{A33B8128-6A3A-486B-8921-20F46BFF54A1}"/>
              </a:ext>
            </a:extLst>
          </p:cNvPr>
          <p:cNvSpPr txBox="1"/>
          <p:nvPr/>
        </p:nvSpPr>
        <p:spPr>
          <a:xfrm>
            <a:off x="5303799" y="3840891"/>
            <a:ext cx="117506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dirty="0">
                <a:solidFill>
                  <a:schemeClr val="tx2"/>
                </a:solidFill>
              </a:rPr>
              <a:t>легальна</a:t>
            </a:r>
          </a:p>
        </p:txBody>
      </p:sp>
      <p:sp>
        <p:nvSpPr>
          <p:cNvPr id="45" name="TextBox 44">
            <a:extLst>
              <a:ext uri="{FF2B5EF4-FFF2-40B4-BE49-F238E27FC236}">
                <a16:creationId xmlns="" xmlns:a16="http://schemas.microsoft.com/office/drawing/2014/main" id="{76BCF75B-7856-4EAC-999B-CEF8216DEA25}"/>
              </a:ext>
            </a:extLst>
          </p:cNvPr>
          <p:cNvSpPr txBox="1"/>
          <p:nvPr/>
        </p:nvSpPr>
        <p:spPr>
          <a:xfrm>
            <a:off x="7344938" y="4008160"/>
            <a:ext cx="1909185"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solidFill>
                  <a:schemeClr val="tx2"/>
                </a:solidFill>
              </a:rPr>
              <a:t>нелегальна</a:t>
            </a:r>
          </a:p>
        </p:txBody>
      </p:sp>
      <p:cxnSp>
        <p:nvCxnSpPr>
          <p:cNvPr id="47" name="Прямая со стрелкой 46">
            <a:extLst>
              <a:ext uri="{FF2B5EF4-FFF2-40B4-BE49-F238E27FC236}">
                <a16:creationId xmlns="" xmlns:a16="http://schemas.microsoft.com/office/drawing/2014/main" id="{336EC07B-1EF1-4A98-B4B6-7ADA3140FD94}"/>
              </a:ext>
            </a:extLst>
          </p:cNvPr>
          <p:cNvCxnSpPr>
            <a:stCxn id="39" idx="4"/>
            <a:endCxn id="43" idx="3"/>
          </p:cNvCxnSpPr>
          <p:nvPr/>
        </p:nvCxnSpPr>
        <p:spPr>
          <a:xfrm flipH="1">
            <a:off x="6478859" y="3429000"/>
            <a:ext cx="2633548" cy="581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a:extLst>
              <a:ext uri="{FF2B5EF4-FFF2-40B4-BE49-F238E27FC236}">
                <a16:creationId xmlns="" xmlns:a16="http://schemas.microsoft.com/office/drawing/2014/main" id="{FFEDE5E5-0715-4535-8A49-1C7361C9F9E0}"/>
              </a:ext>
            </a:extLst>
          </p:cNvPr>
          <p:cNvCxnSpPr>
            <a:cxnSpLocks/>
            <a:stCxn id="39" idx="4"/>
          </p:cNvCxnSpPr>
          <p:nvPr/>
        </p:nvCxnSpPr>
        <p:spPr>
          <a:xfrm flipH="1">
            <a:off x="8820616" y="3429000"/>
            <a:ext cx="291791" cy="543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 xmlns:a16="http://schemas.microsoft.com/office/drawing/2014/main" id="{6BDBBCEF-4C3A-441E-BEB6-4F78E854C74A}"/>
              </a:ext>
            </a:extLst>
          </p:cNvPr>
          <p:cNvSpPr txBox="1"/>
          <p:nvPr/>
        </p:nvSpPr>
        <p:spPr>
          <a:xfrm>
            <a:off x="4736479" y="4528420"/>
            <a:ext cx="209178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органiзовується</a:t>
            </a:r>
            <a:r>
              <a:rPr lang="ru-RU" sz="1600" dirty="0">
                <a:solidFill>
                  <a:schemeClr val="tx2"/>
                </a:solidFill>
              </a:rPr>
              <a:t> та </a:t>
            </a:r>
            <a:r>
              <a:rPr lang="ru-RU" sz="1600" dirty="0" err="1">
                <a:solidFill>
                  <a:schemeClr val="tx2"/>
                </a:solidFill>
              </a:rPr>
              <a:t>оформляється</a:t>
            </a:r>
            <a:r>
              <a:rPr lang="ru-RU" sz="1600" dirty="0">
                <a:solidFill>
                  <a:schemeClr val="tx2"/>
                </a:solidFill>
              </a:rPr>
              <a:t> </a:t>
            </a:r>
            <a:r>
              <a:rPr lang="ru-RU" sz="1600" dirty="0" err="1">
                <a:solidFill>
                  <a:schemeClr val="tx2"/>
                </a:solidFill>
              </a:rPr>
              <a:t>вiдповiдно</a:t>
            </a:r>
            <a:r>
              <a:rPr lang="ru-RU" sz="1600" dirty="0">
                <a:solidFill>
                  <a:schemeClr val="tx2"/>
                </a:solidFill>
              </a:rPr>
              <a:t> до чинного </a:t>
            </a:r>
            <a:r>
              <a:rPr lang="ru-RU" sz="1600" dirty="0" err="1">
                <a:solidFill>
                  <a:schemeClr val="tx2"/>
                </a:solidFill>
              </a:rPr>
              <a:t>законодавства</a:t>
            </a:r>
            <a:endParaRPr lang="ru-RU" sz="1600" dirty="0">
              <a:solidFill>
                <a:schemeClr val="tx2"/>
              </a:solidFill>
            </a:endParaRPr>
          </a:p>
        </p:txBody>
      </p:sp>
      <p:sp>
        <p:nvSpPr>
          <p:cNvPr id="62" name="TextBox 61">
            <a:extLst>
              <a:ext uri="{FF2B5EF4-FFF2-40B4-BE49-F238E27FC236}">
                <a16:creationId xmlns="" xmlns:a16="http://schemas.microsoft.com/office/drawing/2014/main" id="{E0490156-08DC-431F-A06F-99DD839DC21F}"/>
              </a:ext>
            </a:extLst>
          </p:cNvPr>
          <p:cNvSpPr txBox="1"/>
          <p:nvPr/>
        </p:nvSpPr>
        <p:spPr>
          <a:xfrm>
            <a:off x="7252010" y="4771331"/>
            <a:ext cx="181672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це</a:t>
            </a:r>
            <a:r>
              <a:rPr lang="ru-RU" sz="1600" dirty="0">
                <a:solidFill>
                  <a:schemeClr val="tx2"/>
                </a:solidFill>
              </a:rPr>
              <a:t> та, </a:t>
            </a:r>
            <a:r>
              <a:rPr lang="ru-RU" sz="1600" dirty="0" err="1">
                <a:solidFill>
                  <a:schemeClr val="tx2"/>
                </a:solidFill>
              </a:rPr>
              <a:t>що</a:t>
            </a:r>
            <a:r>
              <a:rPr lang="ru-RU" sz="1600" dirty="0">
                <a:solidFill>
                  <a:schemeClr val="tx2"/>
                </a:solidFill>
              </a:rPr>
              <a:t> </a:t>
            </a:r>
            <a:r>
              <a:rPr lang="ru-RU" sz="1600" dirty="0" err="1">
                <a:solidFill>
                  <a:schemeClr val="tx2"/>
                </a:solidFill>
              </a:rPr>
              <a:t>суперечить</a:t>
            </a:r>
            <a:r>
              <a:rPr lang="ru-RU" sz="1600" dirty="0">
                <a:solidFill>
                  <a:schemeClr val="tx2"/>
                </a:solidFill>
              </a:rPr>
              <a:t> чинному </a:t>
            </a:r>
            <a:r>
              <a:rPr lang="ru-RU" sz="1600" dirty="0" err="1">
                <a:solidFill>
                  <a:schemeClr val="tx2"/>
                </a:solidFill>
              </a:rPr>
              <a:t>законодавству</a:t>
            </a:r>
            <a:r>
              <a:rPr lang="ru-RU" sz="1600" dirty="0">
                <a:solidFill>
                  <a:schemeClr val="tx2"/>
                </a:solidFill>
              </a:rPr>
              <a:t>, </a:t>
            </a:r>
            <a:r>
              <a:rPr lang="ru-RU" sz="1600" dirty="0" err="1">
                <a:solidFill>
                  <a:schemeClr val="tx2"/>
                </a:solidFill>
              </a:rPr>
              <a:t>зокрема</a:t>
            </a:r>
            <a:r>
              <a:rPr lang="ru-RU" sz="1600" dirty="0">
                <a:solidFill>
                  <a:schemeClr val="tx2"/>
                </a:solidFill>
              </a:rPr>
              <a:t> трудовому</a:t>
            </a:r>
          </a:p>
        </p:txBody>
      </p:sp>
      <p:sp>
        <p:nvSpPr>
          <p:cNvPr id="69" name="Стрелка: вниз 68">
            <a:extLst>
              <a:ext uri="{FF2B5EF4-FFF2-40B4-BE49-F238E27FC236}">
                <a16:creationId xmlns="" xmlns:a16="http://schemas.microsoft.com/office/drawing/2014/main" id="{9A608A0D-6B23-47CD-8BD7-51FD33A60840}"/>
              </a:ext>
            </a:extLst>
          </p:cNvPr>
          <p:cNvSpPr/>
          <p:nvPr/>
        </p:nvSpPr>
        <p:spPr>
          <a:xfrm>
            <a:off x="5465492" y="4244099"/>
            <a:ext cx="422352" cy="250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Стрелка: вниз 69">
            <a:extLst>
              <a:ext uri="{FF2B5EF4-FFF2-40B4-BE49-F238E27FC236}">
                <a16:creationId xmlns="" xmlns:a16="http://schemas.microsoft.com/office/drawing/2014/main" id="{8274A839-16AC-482A-895F-57EE9A0DA64F}"/>
              </a:ext>
            </a:extLst>
          </p:cNvPr>
          <p:cNvSpPr/>
          <p:nvPr/>
        </p:nvSpPr>
        <p:spPr>
          <a:xfrm>
            <a:off x="8012607" y="4477702"/>
            <a:ext cx="422352" cy="250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Овал 90">
            <a:extLst>
              <a:ext uri="{FF2B5EF4-FFF2-40B4-BE49-F238E27FC236}">
                <a16:creationId xmlns="" xmlns:a16="http://schemas.microsoft.com/office/drawing/2014/main" id="{C0ED68AD-E9EA-49F8-BCCD-F809545D15D7}"/>
              </a:ext>
            </a:extLst>
          </p:cNvPr>
          <p:cNvSpPr/>
          <p:nvPr/>
        </p:nvSpPr>
        <p:spPr>
          <a:xfrm>
            <a:off x="8221768" y="520952"/>
            <a:ext cx="3330895" cy="1240941"/>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600" dirty="0" err="1"/>
              <a:t>залежно</a:t>
            </a:r>
            <a:r>
              <a:rPr lang="ru-RU" sz="1600" dirty="0"/>
              <a:t> </a:t>
            </a:r>
            <a:r>
              <a:rPr lang="ru-RU" sz="1600" dirty="0" err="1"/>
              <a:t>вiд</a:t>
            </a:r>
            <a:r>
              <a:rPr lang="ru-RU" sz="1600" dirty="0"/>
              <a:t> </a:t>
            </a:r>
            <a:r>
              <a:rPr lang="ru-RU" sz="1600" dirty="0" err="1"/>
              <a:t>категорiї</a:t>
            </a:r>
            <a:r>
              <a:rPr lang="ru-RU" sz="1600" dirty="0"/>
              <a:t> </a:t>
            </a:r>
            <a:r>
              <a:rPr lang="ru-RU" sz="1600" dirty="0" err="1"/>
              <a:t>працiвникiв</a:t>
            </a:r>
            <a:r>
              <a:rPr lang="ru-RU" sz="1600" dirty="0"/>
              <a:t> та </a:t>
            </a:r>
            <a:r>
              <a:rPr lang="ru-RU" sz="1600" dirty="0" err="1"/>
              <a:t>наявностi</a:t>
            </a:r>
            <a:r>
              <a:rPr lang="ru-RU" sz="1600" dirty="0"/>
              <a:t> </a:t>
            </a:r>
            <a:r>
              <a:rPr lang="ru-RU" sz="1600" dirty="0" err="1"/>
              <a:t>вакансiй</a:t>
            </a:r>
            <a:endParaRPr lang="ru-RU" sz="1600" dirty="0"/>
          </a:p>
        </p:txBody>
      </p:sp>
      <p:sp>
        <p:nvSpPr>
          <p:cNvPr id="93" name="TextBox 92">
            <a:extLst>
              <a:ext uri="{FF2B5EF4-FFF2-40B4-BE49-F238E27FC236}">
                <a16:creationId xmlns="" xmlns:a16="http://schemas.microsoft.com/office/drawing/2014/main" id="{710CDAE9-4C7F-4C22-BFB6-672FD4380087}"/>
              </a:ext>
            </a:extLst>
          </p:cNvPr>
          <p:cNvSpPr txBox="1"/>
          <p:nvPr/>
        </p:nvSpPr>
        <p:spPr>
          <a:xfrm>
            <a:off x="5793265" y="1827336"/>
            <a:ext cx="5203904" cy="830997"/>
          </a:xfrm>
          <a:prstGeom prst="rect">
            <a:avLst/>
          </a:prstGeom>
          <a:noFill/>
        </p:spPr>
        <p:txBody>
          <a:bodyPr wrap="square">
            <a:spAutoFit/>
          </a:bodyPr>
          <a:lstStyle/>
          <a:p>
            <a:pPr algn="ctr"/>
            <a:r>
              <a:rPr lang="ru-RU" sz="1600" b="1" dirty="0" err="1">
                <a:solidFill>
                  <a:schemeClr val="tx2"/>
                </a:solidFill>
              </a:rPr>
              <a:t>демографiчна</a:t>
            </a:r>
            <a:r>
              <a:rPr lang="ru-RU" sz="1600" dirty="0">
                <a:solidFill>
                  <a:schemeClr val="tx2"/>
                </a:solidFill>
              </a:rPr>
              <a:t> </a:t>
            </a:r>
            <a:r>
              <a:rPr lang="ru-RU" sz="1600" dirty="0" err="1">
                <a:solidFill>
                  <a:schemeClr val="tx2"/>
                </a:solidFill>
              </a:rPr>
              <a:t>або</a:t>
            </a:r>
            <a:r>
              <a:rPr lang="ru-RU" sz="1600" dirty="0">
                <a:solidFill>
                  <a:schemeClr val="tx2"/>
                </a:solidFill>
              </a:rPr>
              <a:t> </a:t>
            </a:r>
            <a:r>
              <a:rPr lang="ru-RU" sz="1600" b="1" dirty="0">
                <a:solidFill>
                  <a:schemeClr val="tx2"/>
                </a:solidFill>
              </a:rPr>
              <a:t>структурна</a:t>
            </a:r>
            <a:r>
              <a:rPr lang="ru-RU" sz="1600" dirty="0">
                <a:solidFill>
                  <a:schemeClr val="tx2"/>
                </a:solidFill>
              </a:rPr>
              <a:t> </a:t>
            </a:r>
            <a:r>
              <a:rPr lang="ru-RU" sz="1600" dirty="0" err="1">
                <a:solidFill>
                  <a:schemeClr val="tx2"/>
                </a:solidFill>
              </a:rPr>
              <a:t>зайнятiсть</a:t>
            </a:r>
            <a:r>
              <a:rPr lang="ru-RU" sz="1600" dirty="0">
                <a:solidFill>
                  <a:schemeClr val="tx2"/>
                </a:solidFill>
              </a:rPr>
              <a:t> </a:t>
            </a:r>
          </a:p>
          <a:p>
            <a:pPr algn="ctr"/>
            <a:r>
              <a:rPr lang="ru-RU" sz="1600" dirty="0">
                <a:solidFill>
                  <a:schemeClr val="tx2"/>
                </a:solidFill>
              </a:rPr>
              <a:t>(</a:t>
            </a:r>
            <a:r>
              <a:rPr lang="ru-RU" sz="1600" dirty="0" err="1">
                <a:solidFill>
                  <a:schemeClr val="tx2"/>
                </a:solidFill>
              </a:rPr>
              <a:t>наприклад</a:t>
            </a:r>
            <a:r>
              <a:rPr lang="ru-RU" sz="1600" dirty="0">
                <a:solidFill>
                  <a:schemeClr val="tx2"/>
                </a:solidFill>
              </a:rPr>
              <a:t>, у </a:t>
            </a:r>
            <a:r>
              <a:rPr lang="ru-RU" sz="1600" dirty="0" err="1">
                <a:solidFill>
                  <a:schemeClr val="tx2"/>
                </a:solidFill>
              </a:rPr>
              <a:t>шахтарських</a:t>
            </a:r>
            <a:r>
              <a:rPr lang="ru-RU" sz="1600" dirty="0">
                <a:solidFill>
                  <a:schemeClr val="tx2"/>
                </a:solidFill>
              </a:rPr>
              <a:t> </a:t>
            </a:r>
            <a:r>
              <a:rPr lang="ru-RU" sz="1600" dirty="0" err="1">
                <a:solidFill>
                  <a:schemeClr val="tx2"/>
                </a:solidFill>
              </a:rPr>
              <a:t>регiонах</a:t>
            </a:r>
            <a:r>
              <a:rPr lang="ru-RU" sz="1600" dirty="0">
                <a:solidFill>
                  <a:schemeClr val="tx2"/>
                </a:solidFill>
              </a:rPr>
              <a:t> </a:t>
            </a:r>
            <a:r>
              <a:rPr lang="ru-RU" sz="1600" dirty="0" err="1">
                <a:solidFill>
                  <a:schemeClr val="tx2"/>
                </a:solidFill>
              </a:rPr>
              <a:t>бiльше</a:t>
            </a:r>
            <a:r>
              <a:rPr lang="ru-RU" sz="1600" dirty="0">
                <a:solidFill>
                  <a:schemeClr val="tx2"/>
                </a:solidFill>
              </a:rPr>
              <a:t> в </a:t>
            </a:r>
            <a:r>
              <a:rPr lang="ru-RU" sz="1600" dirty="0" err="1">
                <a:solidFill>
                  <a:schemeClr val="tx2"/>
                </a:solidFill>
              </a:rPr>
              <a:t>наявностi</a:t>
            </a:r>
            <a:r>
              <a:rPr lang="ru-RU" sz="1600" dirty="0">
                <a:solidFill>
                  <a:schemeClr val="tx2"/>
                </a:solidFill>
              </a:rPr>
              <a:t> </a:t>
            </a:r>
            <a:r>
              <a:rPr lang="ru-RU" sz="1600" dirty="0" err="1">
                <a:solidFill>
                  <a:schemeClr val="tx2"/>
                </a:solidFill>
              </a:rPr>
              <a:t>робочих</a:t>
            </a:r>
            <a:r>
              <a:rPr lang="ru-RU" sz="1600" dirty="0">
                <a:solidFill>
                  <a:schemeClr val="tx2"/>
                </a:solidFill>
              </a:rPr>
              <a:t> </a:t>
            </a:r>
            <a:r>
              <a:rPr lang="ru-RU" sz="1600" dirty="0" err="1">
                <a:solidFill>
                  <a:schemeClr val="tx2"/>
                </a:solidFill>
              </a:rPr>
              <a:t>мiсць</a:t>
            </a:r>
            <a:r>
              <a:rPr lang="ru-RU" sz="1600" dirty="0">
                <a:solidFill>
                  <a:schemeClr val="tx2"/>
                </a:solidFill>
              </a:rPr>
              <a:t> для </a:t>
            </a:r>
            <a:r>
              <a:rPr lang="ru-RU" sz="1600" dirty="0" err="1">
                <a:solidFill>
                  <a:schemeClr val="tx2"/>
                </a:solidFill>
              </a:rPr>
              <a:t>чоловiкiв</a:t>
            </a:r>
            <a:r>
              <a:rPr lang="ru-RU" sz="1600" dirty="0">
                <a:solidFill>
                  <a:schemeClr val="tx2"/>
                </a:solidFill>
              </a:rPr>
              <a:t>)</a:t>
            </a:r>
          </a:p>
        </p:txBody>
      </p:sp>
      <p:cxnSp>
        <p:nvCxnSpPr>
          <p:cNvPr id="95" name="Прямая со стрелкой 94">
            <a:extLst>
              <a:ext uri="{FF2B5EF4-FFF2-40B4-BE49-F238E27FC236}">
                <a16:creationId xmlns="" xmlns:a16="http://schemas.microsoft.com/office/drawing/2014/main" id="{4468BC0A-077D-4017-9248-E87CED788A14}"/>
              </a:ext>
            </a:extLst>
          </p:cNvPr>
          <p:cNvCxnSpPr>
            <a:stCxn id="91" idx="3"/>
          </p:cNvCxnSpPr>
          <p:nvPr/>
        </p:nvCxnSpPr>
        <p:spPr>
          <a:xfrm flipH="1">
            <a:off x="7850458" y="1580161"/>
            <a:ext cx="859108" cy="247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Прямая со стрелкой 96">
            <a:extLst>
              <a:ext uri="{FF2B5EF4-FFF2-40B4-BE49-F238E27FC236}">
                <a16:creationId xmlns="" xmlns:a16="http://schemas.microsoft.com/office/drawing/2014/main" id="{1FB9E701-FC00-4F18-8C22-C85CBBF2EA8A}"/>
              </a:ext>
            </a:extLst>
          </p:cNvPr>
          <p:cNvCxnSpPr>
            <a:stCxn id="91" idx="3"/>
          </p:cNvCxnSpPr>
          <p:nvPr/>
        </p:nvCxnSpPr>
        <p:spPr>
          <a:xfrm>
            <a:off x="8709566" y="1580161"/>
            <a:ext cx="111050" cy="281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485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6AB0585-CD7D-4E66-8CC3-7B18A554197A}"/>
              </a:ext>
            </a:extLst>
          </p:cNvPr>
          <p:cNvSpPr>
            <a:spLocks noGrp="1"/>
          </p:cNvSpPr>
          <p:nvPr>
            <p:ph type="title"/>
          </p:nvPr>
        </p:nvSpPr>
        <p:spPr>
          <a:xfrm>
            <a:off x="838200" y="2766218"/>
            <a:ext cx="10515600" cy="13255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pPr algn="ctr"/>
            <a:r>
              <a:rPr lang="ru-RU" b="1" dirty="0">
                <a:solidFill>
                  <a:schemeClr val="tx2"/>
                </a:solidFill>
              </a:rPr>
              <a:t>3. </a:t>
            </a:r>
            <a:r>
              <a:rPr lang="ru-RU" b="1" dirty="0" err="1">
                <a:solidFill>
                  <a:schemeClr val="tx2"/>
                </a:solidFill>
              </a:rPr>
              <a:t>Державна</a:t>
            </a:r>
            <a:r>
              <a:rPr lang="ru-RU" b="1" dirty="0">
                <a:solidFill>
                  <a:schemeClr val="tx2"/>
                </a:solidFill>
              </a:rPr>
              <a:t> служба </a:t>
            </a:r>
            <a:r>
              <a:rPr lang="ru-RU" b="1" dirty="0" err="1">
                <a:solidFill>
                  <a:schemeClr val="tx2"/>
                </a:solidFill>
              </a:rPr>
              <a:t>зайнятостi</a:t>
            </a:r>
            <a:r>
              <a:rPr lang="ru-RU" b="1" dirty="0">
                <a:solidFill>
                  <a:schemeClr val="tx2"/>
                </a:solidFill>
              </a:rPr>
              <a:t> та </a:t>
            </a:r>
            <a:r>
              <a:rPr lang="ru-RU" b="1" dirty="0" err="1">
                <a:solidFill>
                  <a:schemeClr val="tx2"/>
                </a:solidFill>
              </a:rPr>
              <a:t>її</a:t>
            </a:r>
            <a:r>
              <a:rPr lang="ru-RU" b="1" dirty="0">
                <a:solidFill>
                  <a:schemeClr val="tx2"/>
                </a:solidFill>
              </a:rPr>
              <a:t> </a:t>
            </a:r>
            <a:r>
              <a:rPr lang="ru-RU" b="1" dirty="0" err="1">
                <a:solidFill>
                  <a:schemeClr val="tx2"/>
                </a:solidFill>
              </a:rPr>
              <a:t>повноваження</a:t>
            </a:r>
            <a:endParaRPr lang="ru-RU" b="1" dirty="0">
              <a:solidFill>
                <a:schemeClr val="tx2"/>
              </a:solidFill>
            </a:endParaRPr>
          </a:p>
        </p:txBody>
      </p:sp>
      <p:pic>
        <p:nvPicPr>
          <p:cNvPr id="4" name="Рисунок 3">
            <a:extLst>
              <a:ext uri="{FF2B5EF4-FFF2-40B4-BE49-F238E27FC236}">
                <a16:creationId xmlns="" xmlns:a16="http://schemas.microsoft.com/office/drawing/2014/main" id="{B38045F4-FD89-4131-929B-36D71E9FAED1}"/>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268129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0E1347A-C8AB-46D4-96FA-06811143FA43}"/>
              </a:ext>
            </a:extLst>
          </p:cNvPr>
          <p:cNvPicPr>
            <a:picLocks noChangeAspect="1"/>
          </p:cNvPicPr>
          <p:nvPr/>
        </p:nvPicPr>
        <p:blipFill>
          <a:blip r:embed="rId2"/>
          <a:stretch>
            <a:fillRect/>
          </a:stretch>
        </p:blipFill>
        <p:spPr>
          <a:xfrm>
            <a:off x="0" y="0"/>
            <a:ext cx="1524132" cy="1481456"/>
          </a:xfrm>
          <a:prstGeom prst="rect">
            <a:avLst/>
          </a:prstGeom>
        </p:spPr>
      </p:pic>
      <p:sp>
        <p:nvSpPr>
          <p:cNvPr id="11" name="Стрелка: влево 10">
            <a:extLst>
              <a:ext uri="{FF2B5EF4-FFF2-40B4-BE49-F238E27FC236}">
                <a16:creationId xmlns="" xmlns:a16="http://schemas.microsoft.com/office/drawing/2014/main" id="{D2DB79D2-7A0D-44E4-88B7-C9E418098E82}"/>
              </a:ext>
            </a:extLst>
          </p:cNvPr>
          <p:cNvSpPr/>
          <p:nvPr/>
        </p:nvSpPr>
        <p:spPr>
          <a:xfrm>
            <a:off x="6908180" y="584569"/>
            <a:ext cx="546411" cy="63087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14" name="Прямая соединительная линия 13">
            <a:extLst>
              <a:ext uri="{FF2B5EF4-FFF2-40B4-BE49-F238E27FC236}">
                <a16:creationId xmlns="" xmlns:a16="http://schemas.microsoft.com/office/drawing/2014/main" id="{CFFC6554-5E5B-4400-9415-E45ADDB168EB}"/>
              </a:ext>
            </a:extLst>
          </p:cNvPr>
          <p:cNvCxnSpPr/>
          <p:nvPr/>
        </p:nvCxnSpPr>
        <p:spPr>
          <a:xfrm>
            <a:off x="8564137" y="1103971"/>
            <a:ext cx="0" cy="934922"/>
          </a:xfrm>
          <a:prstGeom prst="line">
            <a:avLst/>
          </a:prstGeom>
          <a:ln w="57150"/>
        </p:spPr>
        <p:style>
          <a:lnRef idx="1">
            <a:schemeClr val="dk1"/>
          </a:lnRef>
          <a:fillRef idx="0">
            <a:schemeClr val="dk1"/>
          </a:fillRef>
          <a:effectRef idx="0">
            <a:schemeClr val="dk1"/>
          </a:effectRef>
          <a:fontRef idx="minor">
            <a:schemeClr val="tx1"/>
          </a:fontRef>
        </p:style>
      </p:cxnSp>
      <p:sp>
        <p:nvSpPr>
          <p:cNvPr id="6" name="Овал 5">
            <a:extLst>
              <a:ext uri="{FF2B5EF4-FFF2-40B4-BE49-F238E27FC236}">
                <a16:creationId xmlns="" xmlns:a16="http://schemas.microsoft.com/office/drawing/2014/main" id="{3F7C78E0-C62C-403A-8040-AA1DC2156D89}"/>
              </a:ext>
            </a:extLst>
          </p:cNvPr>
          <p:cNvSpPr/>
          <p:nvPr/>
        </p:nvSpPr>
        <p:spPr>
          <a:xfrm>
            <a:off x="7270595" y="318554"/>
            <a:ext cx="4672361" cy="1162902"/>
          </a:xfrm>
          <a:prstGeom prst="ellipse">
            <a:avLst/>
          </a:prstGeom>
          <a:solidFill>
            <a:schemeClr val="accent2">
              <a:lumMod val="20000"/>
              <a:lumOff val="80000"/>
            </a:schemeClr>
          </a:solidFill>
          <a:ln w="57150"/>
        </p:spPr>
        <p:style>
          <a:lnRef idx="1">
            <a:schemeClr val="dk1"/>
          </a:lnRef>
          <a:fillRef idx="2">
            <a:schemeClr val="dk1"/>
          </a:fillRef>
          <a:effectRef idx="1">
            <a:schemeClr val="dk1"/>
          </a:effectRef>
          <a:fontRef idx="minor">
            <a:schemeClr val="dk1"/>
          </a:fontRef>
        </p:style>
        <p:txBody>
          <a:bodyPr rtlCol="0" anchor="ctr"/>
          <a:lstStyle/>
          <a:p>
            <a:pPr algn="ctr"/>
            <a:r>
              <a:rPr lang="ru-RU" sz="2400" b="1" i="1" dirty="0" err="1">
                <a:solidFill>
                  <a:schemeClr val="tx2"/>
                </a:solidFill>
              </a:rPr>
              <a:t>Державна</a:t>
            </a:r>
            <a:r>
              <a:rPr lang="ru-RU" sz="2400" b="1" i="1" dirty="0">
                <a:solidFill>
                  <a:schemeClr val="tx2"/>
                </a:solidFill>
              </a:rPr>
              <a:t> служба </a:t>
            </a:r>
            <a:r>
              <a:rPr lang="ru-RU" sz="2400" b="1" i="1" dirty="0" err="1">
                <a:solidFill>
                  <a:schemeClr val="tx2"/>
                </a:solidFill>
              </a:rPr>
              <a:t>зайнятост</a:t>
            </a:r>
            <a:r>
              <a:rPr lang="en-US" sz="2400" b="1" i="1" dirty="0" err="1">
                <a:solidFill>
                  <a:schemeClr val="tx2"/>
                </a:solidFill>
              </a:rPr>
              <a:t>i</a:t>
            </a:r>
            <a:r>
              <a:rPr lang="en-US" sz="2400" b="1" i="1" dirty="0">
                <a:solidFill>
                  <a:schemeClr val="tx2"/>
                </a:solidFill>
              </a:rPr>
              <a:t> </a:t>
            </a:r>
            <a:endParaRPr lang="ru-RU" sz="2400" b="1" i="1" dirty="0">
              <a:solidFill>
                <a:schemeClr val="tx2"/>
              </a:solidFill>
            </a:endParaRPr>
          </a:p>
        </p:txBody>
      </p:sp>
      <p:sp>
        <p:nvSpPr>
          <p:cNvPr id="8" name="TextBox 7">
            <a:extLst>
              <a:ext uri="{FF2B5EF4-FFF2-40B4-BE49-F238E27FC236}">
                <a16:creationId xmlns="" xmlns:a16="http://schemas.microsoft.com/office/drawing/2014/main" id="{AA94489A-27E6-4FEB-B96D-4BA5127CF13D}"/>
              </a:ext>
            </a:extLst>
          </p:cNvPr>
          <p:cNvSpPr txBox="1"/>
          <p:nvPr/>
        </p:nvSpPr>
        <p:spPr>
          <a:xfrm>
            <a:off x="1524132" y="185997"/>
            <a:ext cx="5657254" cy="1477328"/>
          </a:xfrm>
          <a:prstGeom prst="rect">
            <a:avLst/>
          </a:prstGeom>
          <a:noFill/>
        </p:spPr>
        <p:txBody>
          <a:bodyPr wrap="square">
            <a:spAutoFit/>
          </a:bodyPr>
          <a:lstStyle/>
          <a:p>
            <a:pPr algn="ctr"/>
            <a:r>
              <a:rPr lang="ru-RU" sz="1800" dirty="0" err="1">
                <a:solidFill>
                  <a:schemeClr val="tx2"/>
                </a:solidFill>
              </a:rPr>
              <a:t>державний</a:t>
            </a:r>
            <a:r>
              <a:rPr lang="ru-RU" sz="1800" dirty="0">
                <a:solidFill>
                  <a:schemeClr val="tx2"/>
                </a:solidFill>
              </a:rPr>
              <a:t> орган, </a:t>
            </a:r>
            <a:r>
              <a:rPr lang="ru-RU" sz="1800" dirty="0" err="1">
                <a:solidFill>
                  <a:schemeClr val="tx2"/>
                </a:solidFill>
              </a:rPr>
              <a:t>створений</a:t>
            </a:r>
            <a:r>
              <a:rPr lang="ru-RU" sz="1800" dirty="0">
                <a:solidFill>
                  <a:schemeClr val="tx2"/>
                </a:solidFill>
              </a:rPr>
              <a:t> для реал</a:t>
            </a:r>
            <a:r>
              <a:rPr lang="en-US" sz="1800" dirty="0" err="1">
                <a:solidFill>
                  <a:schemeClr val="tx2"/>
                </a:solidFill>
              </a:rPr>
              <a:t>i</a:t>
            </a:r>
            <a:r>
              <a:rPr lang="ru-RU" sz="1800" dirty="0" err="1">
                <a:solidFill>
                  <a:schemeClr val="tx2"/>
                </a:solidFill>
              </a:rPr>
              <a:t>зац</a:t>
            </a:r>
            <a:r>
              <a:rPr lang="en-US" sz="1800" dirty="0" err="1">
                <a:solidFill>
                  <a:schemeClr val="tx2"/>
                </a:solidFill>
              </a:rPr>
              <a:t>i</a:t>
            </a:r>
            <a:r>
              <a:rPr lang="ru-RU" sz="1800" dirty="0">
                <a:solidFill>
                  <a:schemeClr val="tx2"/>
                </a:solidFill>
              </a:rPr>
              <a:t>ї пол</a:t>
            </a:r>
            <a:r>
              <a:rPr lang="en-US" sz="1800" dirty="0" err="1">
                <a:solidFill>
                  <a:schemeClr val="tx2"/>
                </a:solidFill>
              </a:rPr>
              <a:t>i</a:t>
            </a:r>
            <a:r>
              <a:rPr lang="ru-RU" sz="1800" dirty="0">
                <a:solidFill>
                  <a:schemeClr val="tx2"/>
                </a:solidFill>
              </a:rPr>
              <a:t>тики </a:t>
            </a:r>
            <a:r>
              <a:rPr lang="ru-RU" sz="1800" dirty="0" err="1">
                <a:solidFill>
                  <a:schemeClr val="tx2"/>
                </a:solidFill>
              </a:rPr>
              <a:t>зайнятост</a:t>
            </a:r>
            <a:r>
              <a:rPr lang="en-US" sz="1800" dirty="0" err="1">
                <a:solidFill>
                  <a:schemeClr val="tx2"/>
                </a:solidFill>
              </a:rPr>
              <a:t>i</a:t>
            </a:r>
            <a:r>
              <a:rPr lang="en-US" sz="1800" dirty="0">
                <a:solidFill>
                  <a:schemeClr val="tx2"/>
                </a:solidFill>
              </a:rPr>
              <a:t> </a:t>
            </a:r>
            <a:r>
              <a:rPr lang="ru-RU" sz="1800" dirty="0" err="1">
                <a:solidFill>
                  <a:schemeClr val="tx2"/>
                </a:solidFill>
              </a:rPr>
              <a:t>населення</a:t>
            </a:r>
            <a:r>
              <a:rPr lang="ru-RU" sz="1800" dirty="0">
                <a:solidFill>
                  <a:schemeClr val="tx2"/>
                </a:solidFill>
              </a:rPr>
              <a:t>, </a:t>
            </a:r>
            <a:r>
              <a:rPr lang="ru-RU" sz="1800" dirty="0" err="1">
                <a:solidFill>
                  <a:schemeClr val="tx2"/>
                </a:solidFill>
              </a:rPr>
              <a:t>профес</a:t>
            </a:r>
            <a:r>
              <a:rPr lang="en-US" sz="1800" dirty="0" err="1">
                <a:solidFill>
                  <a:schemeClr val="tx2"/>
                </a:solidFill>
              </a:rPr>
              <a:t>i</a:t>
            </a:r>
            <a:r>
              <a:rPr lang="ru-RU" sz="1800" dirty="0" err="1">
                <a:solidFill>
                  <a:schemeClr val="tx2"/>
                </a:solidFill>
              </a:rPr>
              <a:t>йної</a:t>
            </a:r>
            <a:r>
              <a:rPr lang="ru-RU" sz="1800" dirty="0">
                <a:solidFill>
                  <a:schemeClr val="tx2"/>
                </a:solidFill>
              </a:rPr>
              <a:t> ор</a:t>
            </a:r>
            <a:r>
              <a:rPr lang="en-US" sz="1800" dirty="0" err="1">
                <a:solidFill>
                  <a:schemeClr val="tx2"/>
                </a:solidFill>
              </a:rPr>
              <a:t>i</a:t>
            </a:r>
            <a:r>
              <a:rPr lang="ru-RU" sz="1800" dirty="0" err="1">
                <a:solidFill>
                  <a:schemeClr val="tx2"/>
                </a:solidFill>
              </a:rPr>
              <a:t>єнтац</a:t>
            </a:r>
            <a:r>
              <a:rPr lang="en-US" sz="1800" dirty="0" err="1">
                <a:solidFill>
                  <a:schemeClr val="tx2"/>
                </a:solidFill>
              </a:rPr>
              <a:t>i</a:t>
            </a:r>
            <a:r>
              <a:rPr lang="ru-RU" sz="1800" dirty="0">
                <a:solidFill>
                  <a:schemeClr val="tx2"/>
                </a:solidFill>
              </a:rPr>
              <a:t>ї, п</a:t>
            </a:r>
            <a:r>
              <a:rPr lang="en-US" sz="1800" dirty="0" err="1">
                <a:solidFill>
                  <a:schemeClr val="tx2"/>
                </a:solidFill>
              </a:rPr>
              <a:t>i</a:t>
            </a:r>
            <a:r>
              <a:rPr lang="ru-RU" sz="1800" dirty="0" err="1">
                <a:solidFill>
                  <a:schemeClr val="tx2"/>
                </a:solidFill>
              </a:rPr>
              <a:t>дготовки</a:t>
            </a:r>
            <a:r>
              <a:rPr lang="ru-RU" sz="1800" dirty="0">
                <a:solidFill>
                  <a:schemeClr val="tx2"/>
                </a:solidFill>
              </a:rPr>
              <a:t> </a:t>
            </a:r>
            <a:r>
              <a:rPr lang="en-US" sz="1800" dirty="0" err="1">
                <a:solidFill>
                  <a:schemeClr val="tx2"/>
                </a:solidFill>
              </a:rPr>
              <a:t>i</a:t>
            </a:r>
            <a:r>
              <a:rPr lang="en-US" sz="1800" dirty="0">
                <a:solidFill>
                  <a:schemeClr val="tx2"/>
                </a:solidFill>
              </a:rPr>
              <a:t> </a:t>
            </a:r>
            <a:r>
              <a:rPr lang="ru-RU" sz="1800" dirty="0" err="1">
                <a:solidFill>
                  <a:schemeClr val="tx2"/>
                </a:solidFill>
              </a:rPr>
              <a:t>переп</a:t>
            </a:r>
            <a:r>
              <a:rPr lang="en-US" sz="1800" dirty="0" err="1">
                <a:solidFill>
                  <a:schemeClr val="tx2"/>
                </a:solidFill>
              </a:rPr>
              <a:t>i</a:t>
            </a:r>
            <a:r>
              <a:rPr lang="ru-RU" sz="1800" dirty="0" err="1">
                <a:solidFill>
                  <a:schemeClr val="tx2"/>
                </a:solidFill>
              </a:rPr>
              <a:t>дготовки</a:t>
            </a:r>
            <a:r>
              <a:rPr lang="ru-RU" sz="1800" dirty="0">
                <a:solidFill>
                  <a:schemeClr val="tx2"/>
                </a:solidFill>
              </a:rPr>
              <a:t>, </a:t>
            </a:r>
            <a:r>
              <a:rPr lang="ru-RU" sz="1800" dirty="0" err="1">
                <a:solidFill>
                  <a:schemeClr val="tx2"/>
                </a:solidFill>
              </a:rPr>
              <a:t>працевлаштування</a:t>
            </a:r>
            <a:r>
              <a:rPr lang="ru-RU" sz="1800" dirty="0">
                <a:solidFill>
                  <a:schemeClr val="tx2"/>
                </a:solidFill>
              </a:rPr>
              <a:t> та </a:t>
            </a:r>
            <a:r>
              <a:rPr lang="ru-RU" sz="1800" dirty="0" err="1">
                <a:solidFill>
                  <a:schemeClr val="tx2"/>
                </a:solidFill>
              </a:rPr>
              <a:t>соц</a:t>
            </a:r>
            <a:r>
              <a:rPr lang="en-US" sz="1800" dirty="0" err="1">
                <a:solidFill>
                  <a:schemeClr val="tx2"/>
                </a:solidFill>
              </a:rPr>
              <a:t>i</a:t>
            </a:r>
            <a:r>
              <a:rPr lang="ru-RU" sz="1800" dirty="0" err="1">
                <a:solidFill>
                  <a:schemeClr val="tx2"/>
                </a:solidFill>
              </a:rPr>
              <a:t>альної</a:t>
            </a:r>
            <a:r>
              <a:rPr lang="ru-RU" sz="1800" dirty="0">
                <a:solidFill>
                  <a:schemeClr val="tx2"/>
                </a:solidFill>
              </a:rPr>
              <a:t> п</a:t>
            </a:r>
            <a:r>
              <a:rPr lang="en-US" sz="1800" dirty="0" err="1">
                <a:solidFill>
                  <a:schemeClr val="tx2"/>
                </a:solidFill>
              </a:rPr>
              <a:t>i</a:t>
            </a:r>
            <a:r>
              <a:rPr lang="ru-RU" sz="1800" dirty="0" err="1">
                <a:solidFill>
                  <a:schemeClr val="tx2"/>
                </a:solidFill>
              </a:rPr>
              <a:t>дтримки</a:t>
            </a:r>
            <a:r>
              <a:rPr lang="ru-RU" sz="1800" dirty="0">
                <a:solidFill>
                  <a:schemeClr val="tx2"/>
                </a:solidFill>
              </a:rPr>
              <a:t> </a:t>
            </a:r>
            <a:r>
              <a:rPr lang="ru-RU" sz="1800" dirty="0" err="1">
                <a:solidFill>
                  <a:schemeClr val="tx2"/>
                </a:solidFill>
              </a:rPr>
              <a:t>тимчасово</a:t>
            </a:r>
            <a:r>
              <a:rPr lang="ru-RU" sz="1800" dirty="0">
                <a:solidFill>
                  <a:schemeClr val="tx2"/>
                </a:solidFill>
              </a:rPr>
              <a:t> не </a:t>
            </a:r>
            <a:r>
              <a:rPr lang="ru-RU" sz="1800" dirty="0" err="1">
                <a:solidFill>
                  <a:schemeClr val="tx2"/>
                </a:solidFill>
              </a:rPr>
              <a:t>працюючих</a:t>
            </a:r>
            <a:r>
              <a:rPr lang="ru-RU" sz="1800" dirty="0">
                <a:solidFill>
                  <a:schemeClr val="tx2"/>
                </a:solidFill>
              </a:rPr>
              <a:t> </a:t>
            </a:r>
            <a:r>
              <a:rPr lang="ru-RU" sz="1800" dirty="0" err="1">
                <a:solidFill>
                  <a:schemeClr val="tx2"/>
                </a:solidFill>
              </a:rPr>
              <a:t>громадян</a:t>
            </a:r>
            <a:endParaRPr lang="ru-RU" sz="1800" dirty="0">
              <a:solidFill>
                <a:schemeClr val="tx2"/>
              </a:solidFill>
            </a:endParaRPr>
          </a:p>
        </p:txBody>
      </p:sp>
      <p:sp>
        <p:nvSpPr>
          <p:cNvPr id="10" name="TextBox 9">
            <a:extLst>
              <a:ext uri="{FF2B5EF4-FFF2-40B4-BE49-F238E27FC236}">
                <a16:creationId xmlns="" xmlns:a16="http://schemas.microsoft.com/office/drawing/2014/main" id="{15185718-3FF1-4B4D-A47C-3835E7230BDA}"/>
              </a:ext>
            </a:extLst>
          </p:cNvPr>
          <p:cNvSpPr txBox="1"/>
          <p:nvPr/>
        </p:nvSpPr>
        <p:spPr>
          <a:xfrm>
            <a:off x="6634975" y="2038893"/>
            <a:ext cx="4917687"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a:t> </a:t>
            </a:r>
            <a:r>
              <a:rPr lang="ru-RU" sz="1600" dirty="0" err="1">
                <a:solidFill>
                  <a:schemeClr val="tx2"/>
                </a:solidFill>
              </a:rPr>
              <a:t>Її</a:t>
            </a:r>
            <a:r>
              <a:rPr lang="ru-RU" sz="1600" dirty="0">
                <a:solidFill>
                  <a:schemeClr val="tx2"/>
                </a:solidFill>
              </a:rPr>
              <a:t> д</a:t>
            </a:r>
            <a:r>
              <a:rPr lang="en-US" sz="1600" dirty="0" err="1">
                <a:solidFill>
                  <a:schemeClr val="tx2"/>
                </a:solidFill>
              </a:rPr>
              <a:t>i</a:t>
            </a:r>
            <a:r>
              <a:rPr lang="ru-RU" sz="1600" dirty="0" err="1">
                <a:solidFill>
                  <a:schemeClr val="tx2"/>
                </a:solidFill>
              </a:rPr>
              <a:t>яльн</a:t>
            </a:r>
            <a:r>
              <a:rPr lang="en-US" sz="1600" dirty="0" err="1">
                <a:solidFill>
                  <a:schemeClr val="tx2"/>
                </a:solidFill>
              </a:rPr>
              <a:t>i</a:t>
            </a:r>
            <a:r>
              <a:rPr lang="ru-RU" sz="1600" dirty="0" err="1">
                <a:solidFill>
                  <a:schemeClr val="tx2"/>
                </a:solidFill>
              </a:rPr>
              <a:t>сть</a:t>
            </a:r>
            <a:r>
              <a:rPr lang="ru-RU" sz="1600" dirty="0">
                <a:solidFill>
                  <a:schemeClr val="tx2"/>
                </a:solidFill>
              </a:rPr>
              <a:t> </a:t>
            </a:r>
            <a:r>
              <a:rPr lang="ru-RU" sz="1600" dirty="0" err="1">
                <a:solidFill>
                  <a:schemeClr val="tx2"/>
                </a:solidFill>
              </a:rPr>
              <a:t>зд</a:t>
            </a:r>
            <a:r>
              <a:rPr lang="en-US" sz="1600" dirty="0" err="1">
                <a:solidFill>
                  <a:schemeClr val="tx2"/>
                </a:solidFill>
              </a:rPr>
              <a:t>i</a:t>
            </a:r>
            <a:r>
              <a:rPr lang="ru-RU" sz="1600" dirty="0" err="1">
                <a:solidFill>
                  <a:schemeClr val="tx2"/>
                </a:solidFill>
              </a:rPr>
              <a:t>йснюється</a:t>
            </a:r>
            <a:r>
              <a:rPr lang="ru-RU" sz="1600" dirty="0">
                <a:solidFill>
                  <a:schemeClr val="tx2"/>
                </a:solidFill>
              </a:rPr>
              <a:t> п</a:t>
            </a:r>
            <a:r>
              <a:rPr lang="en-US" sz="1600" dirty="0" err="1">
                <a:solidFill>
                  <a:schemeClr val="tx2"/>
                </a:solidFill>
              </a:rPr>
              <a:t>i</a:t>
            </a:r>
            <a:r>
              <a:rPr lang="ru-RU" sz="1600" dirty="0">
                <a:solidFill>
                  <a:schemeClr val="tx2"/>
                </a:solidFill>
              </a:rPr>
              <a:t>д </a:t>
            </a:r>
            <a:r>
              <a:rPr lang="ru-RU" sz="1600" dirty="0" err="1">
                <a:solidFill>
                  <a:schemeClr val="tx2"/>
                </a:solidFill>
              </a:rPr>
              <a:t>кер</a:t>
            </a:r>
            <a:r>
              <a:rPr lang="en-US" sz="1600" dirty="0" err="1">
                <a:solidFill>
                  <a:schemeClr val="tx2"/>
                </a:solidFill>
              </a:rPr>
              <a:t>i</a:t>
            </a:r>
            <a:r>
              <a:rPr lang="ru-RU" sz="1600" dirty="0" err="1">
                <a:solidFill>
                  <a:schemeClr val="tx2"/>
                </a:solidFill>
              </a:rPr>
              <a:t>вництвом</a:t>
            </a:r>
            <a:r>
              <a:rPr lang="ru-RU" sz="1600" dirty="0">
                <a:solidFill>
                  <a:schemeClr val="tx2"/>
                </a:solidFill>
              </a:rPr>
              <a:t> М</a:t>
            </a:r>
            <a:r>
              <a:rPr lang="en-US" sz="1600" dirty="0" err="1">
                <a:solidFill>
                  <a:schemeClr val="tx2"/>
                </a:solidFill>
              </a:rPr>
              <a:t>i</a:t>
            </a:r>
            <a:r>
              <a:rPr lang="ru-RU" sz="1600" dirty="0">
                <a:solidFill>
                  <a:schemeClr val="tx2"/>
                </a:solidFill>
              </a:rPr>
              <a:t>н</a:t>
            </a:r>
            <a:r>
              <a:rPr lang="en-US" sz="1600" dirty="0" err="1">
                <a:solidFill>
                  <a:schemeClr val="tx2"/>
                </a:solidFill>
              </a:rPr>
              <a:t>i</a:t>
            </a:r>
            <a:r>
              <a:rPr lang="ru-RU" sz="1600" dirty="0" err="1" smtClean="0">
                <a:solidFill>
                  <a:schemeClr val="tx2"/>
                </a:solidFill>
              </a:rPr>
              <a:t>стерства</a:t>
            </a:r>
            <a:r>
              <a:rPr lang="ru-RU" sz="1600" dirty="0" smtClean="0">
                <a:solidFill>
                  <a:schemeClr val="tx2"/>
                </a:solidFill>
              </a:rPr>
              <a:t> </a:t>
            </a:r>
            <a:r>
              <a:rPr lang="ru-RU" sz="1600" dirty="0" err="1">
                <a:solidFill>
                  <a:schemeClr val="tx2"/>
                </a:solidFill>
              </a:rPr>
              <a:t>соц</a:t>
            </a:r>
            <a:r>
              <a:rPr lang="en-US" sz="1600" dirty="0" err="1">
                <a:solidFill>
                  <a:schemeClr val="tx2"/>
                </a:solidFill>
              </a:rPr>
              <a:t>i</a:t>
            </a:r>
            <a:r>
              <a:rPr lang="ru-RU" sz="1600" dirty="0" err="1">
                <a:solidFill>
                  <a:schemeClr val="tx2"/>
                </a:solidFill>
              </a:rPr>
              <a:t>альної</a:t>
            </a:r>
            <a:r>
              <a:rPr lang="ru-RU" sz="1600" dirty="0">
                <a:solidFill>
                  <a:schemeClr val="tx2"/>
                </a:solidFill>
              </a:rPr>
              <a:t> пол</a:t>
            </a:r>
            <a:r>
              <a:rPr lang="en-US" sz="1600" dirty="0" err="1">
                <a:solidFill>
                  <a:schemeClr val="tx2"/>
                </a:solidFill>
              </a:rPr>
              <a:t>i</a:t>
            </a:r>
            <a:r>
              <a:rPr lang="ru-RU" sz="1600" dirty="0">
                <a:solidFill>
                  <a:schemeClr val="tx2"/>
                </a:solidFill>
              </a:rPr>
              <a:t>тики </a:t>
            </a:r>
            <a:r>
              <a:rPr lang="ru-RU" sz="1600" dirty="0" err="1">
                <a:solidFill>
                  <a:schemeClr val="tx2"/>
                </a:solidFill>
              </a:rPr>
              <a:t>України</a:t>
            </a:r>
            <a:r>
              <a:rPr lang="ru-RU" sz="1600" dirty="0">
                <a:solidFill>
                  <a:schemeClr val="tx2"/>
                </a:solidFill>
              </a:rPr>
              <a:t>, м</a:t>
            </a:r>
            <a:r>
              <a:rPr lang="en-US" sz="1600" dirty="0" err="1">
                <a:solidFill>
                  <a:schemeClr val="tx2"/>
                </a:solidFill>
              </a:rPr>
              <a:t>i</a:t>
            </a:r>
            <a:r>
              <a:rPr lang="ru-RU" sz="1600" dirty="0" err="1">
                <a:solidFill>
                  <a:schemeClr val="tx2"/>
                </a:solidFill>
              </a:rPr>
              <a:t>сцевих</a:t>
            </a:r>
            <a:r>
              <a:rPr lang="ru-RU" sz="1600" dirty="0">
                <a:solidFill>
                  <a:schemeClr val="tx2"/>
                </a:solidFill>
              </a:rPr>
              <a:t> </a:t>
            </a:r>
            <a:r>
              <a:rPr lang="ru-RU" sz="1600" dirty="0" err="1">
                <a:solidFill>
                  <a:schemeClr val="tx2"/>
                </a:solidFill>
              </a:rPr>
              <a:t>державних</a:t>
            </a:r>
            <a:r>
              <a:rPr lang="ru-RU" sz="1600" dirty="0">
                <a:solidFill>
                  <a:schemeClr val="tx2"/>
                </a:solidFill>
              </a:rPr>
              <a:t> </a:t>
            </a:r>
            <a:r>
              <a:rPr lang="ru-RU" sz="1600" dirty="0" err="1">
                <a:solidFill>
                  <a:schemeClr val="tx2"/>
                </a:solidFill>
              </a:rPr>
              <a:t>адм</a:t>
            </a:r>
            <a:r>
              <a:rPr lang="en-US" sz="1600" dirty="0" err="1">
                <a:solidFill>
                  <a:schemeClr val="tx2"/>
                </a:solidFill>
              </a:rPr>
              <a:t>i</a:t>
            </a:r>
            <a:r>
              <a:rPr lang="ru-RU" sz="1600" dirty="0">
                <a:solidFill>
                  <a:schemeClr val="tx2"/>
                </a:solidFill>
              </a:rPr>
              <a:t>н</a:t>
            </a:r>
            <a:r>
              <a:rPr lang="en-US" sz="1600" dirty="0" err="1">
                <a:solidFill>
                  <a:schemeClr val="tx2"/>
                </a:solidFill>
              </a:rPr>
              <a:t>i</a:t>
            </a:r>
            <a:r>
              <a:rPr lang="ru-RU" sz="1600" dirty="0" err="1">
                <a:solidFill>
                  <a:schemeClr val="tx2"/>
                </a:solidFill>
              </a:rPr>
              <a:t>страц</a:t>
            </a:r>
            <a:r>
              <a:rPr lang="en-US" sz="1600" dirty="0" err="1">
                <a:solidFill>
                  <a:schemeClr val="tx2"/>
                </a:solidFill>
              </a:rPr>
              <a:t>i</a:t>
            </a:r>
            <a:r>
              <a:rPr lang="ru-RU" sz="1600" dirty="0">
                <a:solidFill>
                  <a:schemeClr val="tx2"/>
                </a:solidFill>
              </a:rPr>
              <a:t>й та орган</a:t>
            </a:r>
            <a:r>
              <a:rPr lang="en-US" sz="1600" dirty="0" err="1">
                <a:solidFill>
                  <a:schemeClr val="tx2"/>
                </a:solidFill>
              </a:rPr>
              <a:t>i</a:t>
            </a:r>
            <a:r>
              <a:rPr lang="ru-RU" sz="1600" dirty="0">
                <a:solidFill>
                  <a:schemeClr val="tx2"/>
                </a:solidFill>
              </a:rPr>
              <a:t>в м</a:t>
            </a:r>
            <a:r>
              <a:rPr lang="en-US" sz="1600" dirty="0" err="1">
                <a:solidFill>
                  <a:schemeClr val="tx2"/>
                </a:solidFill>
              </a:rPr>
              <a:t>i</a:t>
            </a:r>
            <a:r>
              <a:rPr lang="ru-RU" sz="1600" dirty="0" err="1">
                <a:solidFill>
                  <a:schemeClr val="tx2"/>
                </a:solidFill>
              </a:rPr>
              <a:t>сцевого</a:t>
            </a:r>
            <a:r>
              <a:rPr lang="ru-RU" sz="1600" dirty="0">
                <a:solidFill>
                  <a:schemeClr val="tx2"/>
                </a:solidFill>
              </a:rPr>
              <a:t> </a:t>
            </a:r>
            <a:r>
              <a:rPr lang="ru-RU" sz="1600" dirty="0" err="1">
                <a:solidFill>
                  <a:schemeClr val="tx2"/>
                </a:solidFill>
              </a:rPr>
              <a:t>самоврядування</a:t>
            </a:r>
            <a:r>
              <a:rPr lang="ru-RU" sz="1600" dirty="0">
                <a:solidFill>
                  <a:schemeClr val="tx2"/>
                </a:solidFill>
              </a:rPr>
              <a:t>.</a:t>
            </a:r>
          </a:p>
        </p:txBody>
      </p:sp>
      <p:sp>
        <p:nvSpPr>
          <p:cNvPr id="16" name="TextBox 15">
            <a:extLst>
              <a:ext uri="{FF2B5EF4-FFF2-40B4-BE49-F238E27FC236}">
                <a16:creationId xmlns="" xmlns:a16="http://schemas.microsoft.com/office/drawing/2014/main" id="{0E776F80-D868-4BF3-8D8E-AFBDE735B199}"/>
              </a:ext>
            </a:extLst>
          </p:cNvPr>
          <p:cNvSpPr txBox="1"/>
          <p:nvPr/>
        </p:nvSpPr>
        <p:spPr>
          <a:xfrm>
            <a:off x="540836" y="1934743"/>
            <a:ext cx="4917687" cy="707886"/>
          </a:xfrm>
          <a:prstGeom prst="rect">
            <a:avLst/>
          </a:prstGeom>
          <a:noFill/>
        </p:spPr>
        <p:txBody>
          <a:bodyPr wrap="square">
            <a:spAutoFit/>
          </a:bodyPr>
          <a:lstStyle/>
          <a:p>
            <a:pPr algn="ctr"/>
            <a:r>
              <a:rPr lang="ru-RU" sz="2000" b="1" dirty="0" err="1">
                <a:solidFill>
                  <a:schemeClr val="tx2"/>
                </a:solidFill>
              </a:rPr>
              <a:t>Державна</a:t>
            </a:r>
            <a:r>
              <a:rPr lang="ru-RU" sz="2000" b="1" dirty="0">
                <a:solidFill>
                  <a:schemeClr val="tx2"/>
                </a:solidFill>
              </a:rPr>
              <a:t> служба </a:t>
            </a:r>
            <a:r>
              <a:rPr lang="ru-RU" sz="2000" b="1" dirty="0" err="1">
                <a:solidFill>
                  <a:schemeClr val="tx2"/>
                </a:solidFill>
              </a:rPr>
              <a:t>зайнятостi</a:t>
            </a:r>
            <a:r>
              <a:rPr lang="ru-RU" sz="2000" b="1" dirty="0">
                <a:solidFill>
                  <a:schemeClr val="tx2"/>
                </a:solidFill>
              </a:rPr>
              <a:t> </a:t>
            </a:r>
            <a:r>
              <a:rPr lang="ru-RU" sz="2000" b="1" dirty="0" err="1">
                <a:solidFill>
                  <a:schemeClr val="tx2"/>
                </a:solidFill>
              </a:rPr>
              <a:t>складається</a:t>
            </a:r>
            <a:r>
              <a:rPr lang="ru-RU" sz="2000" b="1" dirty="0">
                <a:solidFill>
                  <a:schemeClr val="tx2"/>
                </a:solidFill>
              </a:rPr>
              <a:t> з: </a:t>
            </a:r>
          </a:p>
        </p:txBody>
      </p:sp>
      <p:sp>
        <p:nvSpPr>
          <p:cNvPr id="18" name="TextBox 17">
            <a:extLst>
              <a:ext uri="{FF2B5EF4-FFF2-40B4-BE49-F238E27FC236}">
                <a16:creationId xmlns="" xmlns:a16="http://schemas.microsoft.com/office/drawing/2014/main" id="{1D10E875-BEEF-496D-AF4D-434442F4468F}"/>
              </a:ext>
            </a:extLst>
          </p:cNvPr>
          <p:cNvSpPr txBox="1"/>
          <p:nvPr/>
        </p:nvSpPr>
        <p:spPr>
          <a:xfrm>
            <a:off x="428161" y="2701243"/>
            <a:ext cx="6094140" cy="4093428"/>
          </a:xfrm>
          <a:prstGeom prst="rect">
            <a:avLst/>
          </a:prstGeom>
          <a:noFill/>
        </p:spPr>
        <p:txBody>
          <a:bodyPr wrap="square">
            <a:spAutoFit/>
          </a:bodyPr>
          <a:lstStyle/>
          <a:p>
            <a:pPr marL="285750" indent="-285750">
              <a:buFont typeface="Arial" panose="020B0604020202020204" pitchFamily="34" charset="0"/>
              <a:buChar char="•"/>
            </a:pPr>
            <a:r>
              <a:rPr lang="ru-RU" sz="2000" dirty="0">
                <a:solidFill>
                  <a:schemeClr val="tx2"/>
                </a:solidFill>
              </a:rPr>
              <a:t>Державного центру </a:t>
            </a:r>
            <a:r>
              <a:rPr lang="ru-RU" sz="2000" dirty="0" err="1">
                <a:solidFill>
                  <a:schemeClr val="tx2"/>
                </a:solidFill>
              </a:rPr>
              <a:t>зайнятост</a:t>
            </a:r>
            <a:r>
              <a:rPr lang="en-US" sz="2000" dirty="0" err="1">
                <a:solidFill>
                  <a:schemeClr val="tx2"/>
                </a:solidFill>
              </a:rPr>
              <a:t>i</a:t>
            </a:r>
            <a:r>
              <a:rPr lang="en-US" sz="2000" dirty="0">
                <a:solidFill>
                  <a:schemeClr val="tx2"/>
                </a:solidFill>
              </a:rPr>
              <a:t> </a:t>
            </a:r>
            <a:r>
              <a:rPr lang="ru-RU" sz="2000" dirty="0">
                <a:solidFill>
                  <a:schemeClr val="tx2"/>
                </a:solidFill>
              </a:rPr>
              <a:t>М</a:t>
            </a:r>
            <a:r>
              <a:rPr lang="en-US" sz="2000" dirty="0" err="1">
                <a:solidFill>
                  <a:schemeClr val="tx2"/>
                </a:solidFill>
              </a:rPr>
              <a:t>i</a:t>
            </a:r>
            <a:r>
              <a:rPr lang="ru-RU" sz="2000" dirty="0">
                <a:solidFill>
                  <a:schemeClr val="tx2"/>
                </a:solidFill>
              </a:rPr>
              <a:t>н</a:t>
            </a:r>
            <a:r>
              <a:rPr lang="en-US" sz="2000" dirty="0" err="1">
                <a:solidFill>
                  <a:schemeClr val="tx2"/>
                </a:solidFill>
              </a:rPr>
              <a:t>i</a:t>
            </a:r>
            <a:r>
              <a:rPr lang="ru-RU" sz="2000" dirty="0" err="1">
                <a:solidFill>
                  <a:schemeClr val="tx2"/>
                </a:solidFill>
              </a:rPr>
              <a:t>стерства</a:t>
            </a:r>
            <a:r>
              <a:rPr lang="ru-RU" sz="2000" dirty="0">
                <a:solidFill>
                  <a:schemeClr val="tx2"/>
                </a:solidFill>
              </a:rPr>
              <a:t> </a:t>
            </a:r>
            <a:r>
              <a:rPr lang="ru-RU" sz="2000" dirty="0" err="1" smtClean="0">
                <a:solidFill>
                  <a:schemeClr val="tx2"/>
                </a:solidFill>
              </a:rPr>
              <a:t>соц</a:t>
            </a:r>
            <a:r>
              <a:rPr lang="en-US" sz="2000" dirty="0" err="1">
                <a:solidFill>
                  <a:schemeClr val="tx2"/>
                </a:solidFill>
              </a:rPr>
              <a:t>i</a:t>
            </a:r>
            <a:r>
              <a:rPr lang="ru-RU" sz="2000" dirty="0" err="1">
                <a:solidFill>
                  <a:schemeClr val="tx2"/>
                </a:solidFill>
              </a:rPr>
              <a:t>альної</a:t>
            </a:r>
            <a:r>
              <a:rPr lang="ru-RU" sz="2000" dirty="0">
                <a:solidFill>
                  <a:schemeClr val="tx2"/>
                </a:solidFill>
              </a:rPr>
              <a:t> пол</a:t>
            </a:r>
            <a:r>
              <a:rPr lang="en-US" sz="2000" dirty="0" err="1">
                <a:solidFill>
                  <a:schemeClr val="tx2"/>
                </a:solidFill>
              </a:rPr>
              <a:t>i</a:t>
            </a:r>
            <a:r>
              <a:rPr lang="ru-RU" sz="2000" dirty="0">
                <a:solidFill>
                  <a:schemeClr val="tx2"/>
                </a:solidFill>
              </a:rPr>
              <a:t>тики </a:t>
            </a:r>
            <a:r>
              <a:rPr lang="ru-RU" sz="2000" dirty="0" err="1">
                <a:solidFill>
                  <a:schemeClr val="tx2"/>
                </a:solidFill>
              </a:rPr>
              <a:t>України</a:t>
            </a:r>
            <a:endParaRPr lang="ru-RU" sz="2000" dirty="0">
              <a:solidFill>
                <a:schemeClr val="tx2"/>
              </a:solidFill>
            </a:endParaRPr>
          </a:p>
          <a:p>
            <a:pPr marL="285750" indent="-285750">
              <a:buFont typeface="Arial" panose="020B0604020202020204" pitchFamily="34" charset="0"/>
              <a:buChar char="•"/>
            </a:pPr>
            <a:r>
              <a:rPr lang="ru-RU" sz="2000" dirty="0">
                <a:solidFill>
                  <a:schemeClr val="tx2"/>
                </a:solidFill>
              </a:rPr>
              <a:t>центру </a:t>
            </a:r>
            <a:r>
              <a:rPr lang="ru-RU" sz="2000" dirty="0" err="1">
                <a:solidFill>
                  <a:schemeClr val="tx2"/>
                </a:solidFill>
              </a:rPr>
              <a:t>зайнятост</a:t>
            </a:r>
            <a:r>
              <a:rPr lang="en-US" sz="2000" dirty="0" err="1">
                <a:solidFill>
                  <a:schemeClr val="tx2"/>
                </a:solidFill>
              </a:rPr>
              <a:t>i</a:t>
            </a:r>
            <a:r>
              <a:rPr lang="en-US" sz="2000" dirty="0">
                <a:solidFill>
                  <a:schemeClr val="tx2"/>
                </a:solidFill>
              </a:rPr>
              <a:t> </a:t>
            </a:r>
            <a:r>
              <a:rPr lang="ru-RU" sz="2000" dirty="0" err="1">
                <a:solidFill>
                  <a:schemeClr val="tx2"/>
                </a:solidFill>
              </a:rPr>
              <a:t>Автономної</a:t>
            </a:r>
            <a:r>
              <a:rPr lang="ru-RU" sz="2000" dirty="0">
                <a:solidFill>
                  <a:schemeClr val="tx2"/>
                </a:solidFill>
              </a:rPr>
              <a:t> </a:t>
            </a:r>
            <a:r>
              <a:rPr lang="ru-RU" sz="2000" dirty="0" err="1">
                <a:solidFill>
                  <a:schemeClr val="tx2"/>
                </a:solidFill>
              </a:rPr>
              <a:t>Республ</a:t>
            </a:r>
            <a:r>
              <a:rPr lang="en-US" sz="2000" dirty="0" err="1">
                <a:solidFill>
                  <a:schemeClr val="tx2"/>
                </a:solidFill>
              </a:rPr>
              <a:t>i</a:t>
            </a:r>
            <a:r>
              <a:rPr lang="ru-RU" sz="2000" dirty="0" err="1">
                <a:solidFill>
                  <a:schemeClr val="tx2"/>
                </a:solidFill>
              </a:rPr>
              <a:t>ки</a:t>
            </a:r>
            <a:r>
              <a:rPr lang="ru-RU" sz="2000" dirty="0">
                <a:solidFill>
                  <a:schemeClr val="tx2"/>
                </a:solidFill>
              </a:rPr>
              <a:t> </a:t>
            </a:r>
            <a:r>
              <a:rPr lang="ru-RU" sz="2000" dirty="0" err="1">
                <a:solidFill>
                  <a:schemeClr val="tx2"/>
                </a:solidFill>
              </a:rPr>
              <a:t>Крим</a:t>
            </a:r>
            <a:endParaRPr lang="ru-RU" sz="2000" dirty="0">
              <a:solidFill>
                <a:schemeClr val="tx2"/>
              </a:solidFill>
            </a:endParaRPr>
          </a:p>
          <a:p>
            <a:pPr marL="285750" indent="-285750">
              <a:buFont typeface="Arial" panose="020B0604020202020204" pitchFamily="34" charset="0"/>
              <a:buChar char="•"/>
            </a:pPr>
            <a:r>
              <a:rPr lang="ru-RU" sz="2000" dirty="0" err="1">
                <a:solidFill>
                  <a:schemeClr val="tx2"/>
                </a:solidFill>
              </a:rPr>
              <a:t>обласних</a:t>
            </a:r>
            <a:r>
              <a:rPr lang="ru-RU" sz="2000" dirty="0">
                <a:solidFill>
                  <a:schemeClr val="tx2"/>
                </a:solidFill>
              </a:rPr>
              <a:t>, </a:t>
            </a:r>
            <a:r>
              <a:rPr lang="ru-RU" sz="2000" dirty="0" err="1">
                <a:solidFill>
                  <a:schemeClr val="tx2"/>
                </a:solidFill>
              </a:rPr>
              <a:t>Київського</a:t>
            </a:r>
            <a:r>
              <a:rPr lang="ru-RU" sz="2000" dirty="0">
                <a:solidFill>
                  <a:schemeClr val="tx2"/>
                </a:solidFill>
              </a:rPr>
              <a:t> та </a:t>
            </a:r>
            <a:r>
              <a:rPr lang="ru-RU" sz="2000" dirty="0" err="1">
                <a:solidFill>
                  <a:schemeClr val="tx2"/>
                </a:solidFill>
              </a:rPr>
              <a:t>Севастопольського</a:t>
            </a:r>
            <a:r>
              <a:rPr lang="ru-RU" sz="2000" dirty="0">
                <a:solidFill>
                  <a:schemeClr val="tx2"/>
                </a:solidFill>
              </a:rPr>
              <a:t> м</a:t>
            </a:r>
            <a:r>
              <a:rPr lang="en-US" sz="2000" dirty="0" err="1">
                <a:solidFill>
                  <a:schemeClr val="tx2"/>
                </a:solidFill>
              </a:rPr>
              <a:t>i</a:t>
            </a:r>
            <a:r>
              <a:rPr lang="ru-RU" sz="2000" dirty="0" err="1">
                <a:solidFill>
                  <a:schemeClr val="tx2"/>
                </a:solidFill>
              </a:rPr>
              <a:t>ських</a:t>
            </a:r>
            <a:r>
              <a:rPr lang="ru-RU" sz="2000" dirty="0">
                <a:solidFill>
                  <a:schemeClr val="tx2"/>
                </a:solidFill>
              </a:rPr>
              <a:t>, </a:t>
            </a:r>
            <a:r>
              <a:rPr lang="ru-RU" sz="2000" dirty="0" err="1">
                <a:solidFill>
                  <a:schemeClr val="tx2"/>
                </a:solidFill>
              </a:rPr>
              <a:t>районних</a:t>
            </a:r>
            <a:r>
              <a:rPr lang="ru-RU" sz="2000" dirty="0">
                <a:solidFill>
                  <a:schemeClr val="tx2"/>
                </a:solidFill>
              </a:rPr>
              <a:t>, м</a:t>
            </a:r>
            <a:r>
              <a:rPr lang="en-US" sz="2000" dirty="0" err="1">
                <a:solidFill>
                  <a:schemeClr val="tx2"/>
                </a:solidFill>
              </a:rPr>
              <a:t>i</a:t>
            </a:r>
            <a:r>
              <a:rPr lang="ru-RU" sz="2000" dirty="0" err="1">
                <a:solidFill>
                  <a:schemeClr val="tx2"/>
                </a:solidFill>
              </a:rPr>
              <a:t>ських</a:t>
            </a:r>
            <a:r>
              <a:rPr lang="ru-RU" sz="2000" dirty="0">
                <a:solidFill>
                  <a:schemeClr val="tx2"/>
                </a:solidFill>
              </a:rPr>
              <a:t> </a:t>
            </a:r>
            <a:r>
              <a:rPr lang="en-US" sz="2000" dirty="0" err="1">
                <a:solidFill>
                  <a:schemeClr val="tx2"/>
                </a:solidFill>
              </a:rPr>
              <a:t>i</a:t>
            </a:r>
            <a:r>
              <a:rPr lang="en-US" sz="2000" dirty="0">
                <a:solidFill>
                  <a:schemeClr val="tx2"/>
                </a:solidFill>
              </a:rPr>
              <a:t> </a:t>
            </a:r>
            <a:r>
              <a:rPr lang="ru-RU" sz="2000" dirty="0" err="1">
                <a:solidFill>
                  <a:schemeClr val="tx2"/>
                </a:solidFill>
              </a:rPr>
              <a:t>районних</a:t>
            </a:r>
            <a:r>
              <a:rPr lang="ru-RU" sz="2000" dirty="0">
                <a:solidFill>
                  <a:schemeClr val="tx2"/>
                </a:solidFill>
              </a:rPr>
              <a:t> у м</a:t>
            </a:r>
            <a:r>
              <a:rPr lang="en-US" sz="2000" dirty="0" err="1">
                <a:solidFill>
                  <a:schemeClr val="tx2"/>
                </a:solidFill>
              </a:rPr>
              <a:t>i</a:t>
            </a:r>
            <a:r>
              <a:rPr lang="ru-RU" sz="2000" dirty="0" err="1">
                <a:solidFill>
                  <a:schemeClr val="tx2"/>
                </a:solidFill>
              </a:rPr>
              <a:t>стах</a:t>
            </a:r>
            <a:r>
              <a:rPr lang="ru-RU" sz="2000" dirty="0">
                <a:solidFill>
                  <a:schemeClr val="tx2"/>
                </a:solidFill>
              </a:rPr>
              <a:t> центр</a:t>
            </a:r>
            <a:r>
              <a:rPr lang="en-US" sz="2000" dirty="0" err="1">
                <a:solidFill>
                  <a:schemeClr val="tx2"/>
                </a:solidFill>
              </a:rPr>
              <a:t>i</a:t>
            </a:r>
            <a:r>
              <a:rPr lang="ru-RU" sz="2000" dirty="0">
                <a:solidFill>
                  <a:schemeClr val="tx2"/>
                </a:solidFill>
              </a:rPr>
              <a:t>в </a:t>
            </a:r>
            <a:r>
              <a:rPr lang="ru-RU" sz="2000" dirty="0" err="1">
                <a:solidFill>
                  <a:schemeClr val="tx2"/>
                </a:solidFill>
              </a:rPr>
              <a:t>зайнятост</a:t>
            </a:r>
            <a:r>
              <a:rPr lang="en-US" sz="2000" dirty="0" err="1">
                <a:solidFill>
                  <a:schemeClr val="tx2"/>
                </a:solidFill>
              </a:rPr>
              <a:t>i</a:t>
            </a:r>
            <a:endParaRPr lang="ru-RU" sz="2000" dirty="0">
              <a:solidFill>
                <a:schemeClr val="tx2"/>
              </a:solidFill>
            </a:endParaRPr>
          </a:p>
          <a:p>
            <a:pPr marL="285750" indent="-285750">
              <a:buFont typeface="Arial" panose="020B0604020202020204" pitchFamily="34" charset="0"/>
              <a:buChar char="•"/>
            </a:pPr>
            <a:r>
              <a:rPr lang="ru-RU" sz="2000" dirty="0">
                <a:solidFill>
                  <a:schemeClr val="tx2"/>
                </a:solidFill>
              </a:rPr>
              <a:t>центр</a:t>
            </a:r>
            <a:r>
              <a:rPr lang="en-US" sz="2000" dirty="0" err="1">
                <a:solidFill>
                  <a:schemeClr val="tx2"/>
                </a:solidFill>
              </a:rPr>
              <a:t>i</a:t>
            </a:r>
            <a:r>
              <a:rPr lang="ru-RU" sz="2000" dirty="0">
                <a:solidFill>
                  <a:schemeClr val="tx2"/>
                </a:solidFill>
              </a:rPr>
              <a:t>в орган</a:t>
            </a:r>
            <a:r>
              <a:rPr lang="en-US" sz="2000" dirty="0" err="1">
                <a:solidFill>
                  <a:schemeClr val="tx2"/>
                </a:solidFill>
              </a:rPr>
              <a:t>i</a:t>
            </a:r>
            <a:r>
              <a:rPr lang="ru-RU" sz="2000" dirty="0" err="1">
                <a:solidFill>
                  <a:schemeClr val="tx2"/>
                </a:solidFill>
              </a:rPr>
              <a:t>зац</a:t>
            </a:r>
            <a:r>
              <a:rPr lang="en-US" sz="2000" dirty="0" err="1">
                <a:solidFill>
                  <a:schemeClr val="tx2"/>
                </a:solidFill>
              </a:rPr>
              <a:t>i</a:t>
            </a:r>
            <a:r>
              <a:rPr lang="ru-RU" sz="2000" dirty="0">
                <a:solidFill>
                  <a:schemeClr val="tx2"/>
                </a:solidFill>
              </a:rPr>
              <a:t>ї </a:t>
            </a:r>
            <a:r>
              <a:rPr lang="ru-RU" sz="2000" dirty="0" err="1">
                <a:solidFill>
                  <a:schemeClr val="tx2"/>
                </a:solidFill>
              </a:rPr>
              <a:t>профес</a:t>
            </a:r>
            <a:r>
              <a:rPr lang="en-US" sz="2000" dirty="0" err="1">
                <a:solidFill>
                  <a:schemeClr val="tx2"/>
                </a:solidFill>
              </a:rPr>
              <a:t>i</a:t>
            </a:r>
            <a:r>
              <a:rPr lang="ru-RU" sz="2000" dirty="0" err="1">
                <a:solidFill>
                  <a:schemeClr val="tx2"/>
                </a:solidFill>
              </a:rPr>
              <a:t>йного</a:t>
            </a:r>
            <a:r>
              <a:rPr lang="ru-RU" sz="2000" dirty="0">
                <a:solidFill>
                  <a:schemeClr val="tx2"/>
                </a:solidFill>
              </a:rPr>
              <a:t> </a:t>
            </a:r>
            <a:r>
              <a:rPr lang="ru-RU" sz="2000" dirty="0" err="1">
                <a:solidFill>
                  <a:schemeClr val="tx2"/>
                </a:solidFill>
              </a:rPr>
              <a:t>навчання</a:t>
            </a:r>
            <a:r>
              <a:rPr lang="ru-RU" sz="2000" dirty="0">
                <a:solidFill>
                  <a:schemeClr val="tx2"/>
                </a:solidFill>
              </a:rPr>
              <a:t> </a:t>
            </a:r>
            <a:r>
              <a:rPr lang="ru-RU" sz="2000" dirty="0" err="1">
                <a:solidFill>
                  <a:schemeClr val="tx2"/>
                </a:solidFill>
              </a:rPr>
              <a:t>незайнятого</a:t>
            </a:r>
            <a:r>
              <a:rPr lang="ru-RU" sz="2000" dirty="0">
                <a:solidFill>
                  <a:schemeClr val="tx2"/>
                </a:solidFill>
              </a:rPr>
              <a:t> </a:t>
            </a:r>
            <a:r>
              <a:rPr lang="ru-RU" sz="2000" dirty="0" err="1">
                <a:solidFill>
                  <a:schemeClr val="tx2"/>
                </a:solidFill>
              </a:rPr>
              <a:t>населення</a:t>
            </a:r>
            <a:r>
              <a:rPr lang="ru-RU" sz="2000" dirty="0">
                <a:solidFill>
                  <a:schemeClr val="tx2"/>
                </a:solidFill>
              </a:rPr>
              <a:t> </a:t>
            </a:r>
            <a:r>
              <a:rPr lang="en-US" sz="2000" dirty="0" err="1">
                <a:solidFill>
                  <a:schemeClr val="tx2"/>
                </a:solidFill>
              </a:rPr>
              <a:t>i</a:t>
            </a:r>
            <a:endParaRPr lang="ru-RU" sz="2000" dirty="0">
              <a:solidFill>
                <a:schemeClr val="tx2"/>
              </a:solidFill>
            </a:endParaRPr>
          </a:p>
          <a:p>
            <a:pPr marL="285750" indent="-285750">
              <a:buFont typeface="Arial" panose="020B0604020202020204" pitchFamily="34" charset="0"/>
              <a:buChar char="•"/>
            </a:pPr>
            <a:r>
              <a:rPr lang="ru-RU" sz="2000" dirty="0">
                <a:solidFill>
                  <a:schemeClr val="tx2"/>
                </a:solidFill>
              </a:rPr>
              <a:t>центр</a:t>
            </a:r>
            <a:r>
              <a:rPr lang="en-US" sz="2000" dirty="0" err="1">
                <a:solidFill>
                  <a:schemeClr val="tx2"/>
                </a:solidFill>
              </a:rPr>
              <a:t>i</a:t>
            </a:r>
            <a:r>
              <a:rPr lang="ru-RU" sz="2000" dirty="0">
                <a:solidFill>
                  <a:schemeClr val="tx2"/>
                </a:solidFill>
              </a:rPr>
              <a:t>в </a:t>
            </a:r>
            <a:r>
              <a:rPr lang="ru-RU" sz="2000" dirty="0" err="1">
                <a:solidFill>
                  <a:schemeClr val="tx2"/>
                </a:solidFill>
              </a:rPr>
              <a:t>профес</a:t>
            </a:r>
            <a:r>
              <a:rPr lang="en-US" sz="2000" dirty="0" err="1">
                <a:solidFill>
                  <a:schemeClr val="tx2"/>
                </a:solidFill>
              </a:rPr>
              <a:t>i</a:t>
            </a:r>
            <a:r>
              <a:rPr lang="ru-RU" sz="2000" dirty="0" err="1">
                <a:solidFill>
                  <a:schemeClr val="tx2"/>
                </a:solidFill>
              </a:rPr>
              <a:t>йної</a:t>
            </a:r>
            <a:r>
              <a:rPr lang="ru-RU" sz="2000" dirty="0">
                <a:solidFill>
                  <a:schemeClr val="tx2"/>
                </a:solidFill>
              </a:rPr>
              <a:t> ор</a:t>
            </a:r>
            <a:r>
              <a:rPr lang="en-US" sz="2000" dirty="0" err="1">
                <a:solidFill>
                  <a:schemeClr val="tx2"/>
                </a:solidFill>
              </a:rPr>
              <a:t>i</a:t>
            </a:r>
            <a:r>
              <a:rPr lang="ru-RU" sz="2000" dirty="0" err="1">
                <a:solidFill>
                  <a:schemeClr val="tx2"/>
                </a:solidFill>
              </a:rPr>
              <a:t>єнтац</a:t>
            </a:r>
            <a:r>
              <a:rPr lang="en-US" sz="2000" dirty="0" err="1">
                <a:solidFill>
                  <a:schemeClr val="tx2"/>
                </a:solidFill>
              </a:rPr>
              <a:t>i</a:t>
            </a:r>
            <a:r>
              <a:rPr lang="ru-RU" sz="2000" dirty="0">
                <a:solidFill>
                  <a:schemeClr val="tx2"/>
                </a:solidFill>
              </a:rPr>
              <a:t>ї </a:t>
            </a:r>
            <a:r>
              <a:rPr lang="ru-RU" sz="2000" dirty="0" err="1">
                <a:solidFill>
                  <a:schemeClr val="tx2"/>
                </a:solidFill>
              </a:rPr>
              <a:t>населення</a:t>
            </a:r>
            <a:r>
              <a:rPr lang="ru-RU" sz="2000" dirty="0">
                <a:solidFill>
                  <a:schemeClr val="tx2"/>
                </a:solidFill>
              </a:rPr>
              <a:t>, </a:t>
            </a:r>
          </a:p>
          <a:p>
            <a:pPr marL="285750" indent="-285750">
              <a:buFont typeface="Arial" panose="020B0604020202020204" pitchFamily="34" charset="0"/>
              <a:buChar char="•"/>
            </a:pPr>
            <a:r>
              <a:rPr lang="en-US" sz="2000" dirty="0" err="1">
                <a:solidFill>
                  <a:schemeClr val="tx2"/>
                </a:solidFill>
              </a:rPr>
              <a:t>i</a:t>
            </a:r>
            <a:r>
              <a:rPr lang="ru-RU" sz="2000" dirty="0" err="1">
                <a:solidFill>
                  <a:schemeClr val="tx2"/>
                </a:solidFill>
              </a:rPr>
              <a:t>нспекц</a:t>
            </a:r>
            <a:r>
              <a:rPr lang="en-US" sz="2000" dirty="0" err="1">
                <a:solidFill>
                  <a:schemeClr val="tx2"/>
                </a:solidFill>
              </a:rPr>
              <a:t>i</a:t>
            </a:r>
            <a:r>
              <a:rPr lang="ru-RU" sz="2000" dirty="0">
                <a:solidFill>
                  <a:schemeClr val="tx2"/>
                </a:solidFill>
              </a:rPr>
              <a:t>й по контролю за </a:t>
            </a:r>
            <a:r>
              <a:rPr lang="ru-RU" sz="2000" dirty="0" err="1">
                <a:solidFill>
                  <a:schemeClr val="tx2"/>
                </a:solidFill>
              </a:rPr>
              <a:t>додержаннямзаконодавства</a:t>
            </a:r>
            <a:r>
              <a:rPr lang="ru-RU" sz="2000" dirty="0">
                <a:solidFill>
                  <a:schemeClr val="tx2"/>
                </a:solidFill>
              </a:rPr>
              <a:t> про </a:t>
            </a:r>
            <a:r>
              <a:rPr lang="ru-RU" sz="2000" dirty="0" err="1">
                <a:solidFill>
                  <a:schemeClr val="tx2"/>
                </a:solidFill>
              </a:rPr>
              <a:t>зайнят</a:t>
            </a:r>
            <a:r>
              <a:rPr lang="en-US" sz="2000" dirty="0" err="1">
                <a:solidFill>
                  <a:schemeClr val="tx2"/>
                </a:solidFill>
              </a:rPr>
              <a:t>i</a:t>
            </a:r>
            <a:r>
              <a:rPr lang="ru-RU" sz="2000" dirty="0" err="1">
                <a:solidFill>
                  <a:schemeClr val="tx2"/>
                </a:solidFill>
              </a:rPr>
              <a:t>сть</a:t>
            </a:r>
            <a:r>
              <a:rPr lang="ru-RU" sz="2000" dirty="0">
                <a:solidFill>
                  <a:schemeClr val="tx2"/>
                </a:solidFill>
              </a:rPr>
              <a:t> </a:t>
            </a:r>
            <a:r>
              <a:rPr lang="ru-RU" sz="2000" dirty="0" err="1">
                <a:solidFill>
                  <a:schemeClr val="tx2"/>
                </a:solidFill>
              </a:rPr>
              <a:t>населення</a:t>
            </a:r>
            <a:endParaRPr lang="ru-RU" sz="2000" dirty="0">
              <a:solidFill>
                <a:schemeClr val="tx2"/>
              </a:solidFill>
            </a:endParaRPr>
          </a:p>
        </p:txBody>
      </p:sp>
      <p:sp>
        <p:nvSpPr>
          <p:cNvPr id="19" name="Знак ''плюс'' 18">
            <a:extLst>
              <a:ext uri="{FF2B5EF4-FFF2-40B4-BE49-F238E27FC236}">
                <a16:creationId xmlns="" xmlns:a16="http://schemas.microsoft.com/office/drawing/2014/main" id="{5A639DD9-F82A-477F-AF44-D43A81CDF40C}"/>
              </a:ext>
            </a:extLst>
          </p:cNvPr>
          <p:cNvSpPr/>
          <p:nvPr/>
        </p:nvSpPr>
        <p:spPr>
          <a:xfrm>
            <a:off x="6321346" y="4358356"/>
            <a:ext cx="1173667" cy="1198100"/>
          </a:xfrm>
          <a:prstGeom prst="mathPlus">
            <a:avLst>
              <a:gd name="adj1" fmla="val 10218"/>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1" name="TextBox 20">
            <a:extLst>
              <a:ext uri="{FF2B5EF4-FFF2-40B4-BE49-F238E27FC236}">
                <a16:creationId xmlns="" xmlns:a16="http://schemas.microsoft.com/office/drawing/2014/main" id="{F26A21D6-BEED-456B-B934-1B234AA10B1F}"/>
              </a:ext>
            </a:extLst>
          </p:cNvPr>
          <p:cNvSpPr txBox="1"/>
          <p:nvPr/>
        </p:nvSpPr>
        <p:spPr>
          <a:xfrm>
            <a:off x="7495478" y="3387745"/>
            <a:ext cx="4222594" cy="3139321"/>
          </a:xfrm>
          <a:prstGeom prst="rect">
            <a:avLst/>
          </a:prstGeom>
          <a:noFill/>
        </p:spPr>
        <p:txBody>
          <a:bodyPr wrap="square">
            <a:spAutoFit/>
          </a:bodyPr>
          <a:lstStyle/>
          <a:p>
            <a:pPr marL="285750" indent="-285750">
              <a:buFont typeface="Arial" panose="020B0604020202020204" pitchFamily="34" charset="0"/>
              <a:buChar char="•"/>
            </a:pPr>
            <a:r>
              <a:rPr lang="ru-RU" sz="1800" dirty="0" err="1">
                <a:solidFill>
                  <a:schemeClr val="tx2"/>
                </a:solidFill>
              </a:rPr>
              <a:t>навчальн</a:t>
            </a:r>
            <a:r>
              <a:rPr lang="en-US" sz="1800" dirty="0" err="1">
                <a:solidFill>
                  <a:schemeClr val="tx2"/>
                </a:solidFill>
              </a:rPr>
              <a:t>i</a:t>
            </a:r>
            <a:r>
              <a:rPr lang="en-US" sz="1800" dirty="0">
                <a:solidFill>
                  <a:schemeClr val="tx2"/>
                </a:solidFill>
              </a:rPr>
              <a:t> </a:t>
            </a:r>
            <a:r>
              <a:rPr lang="ru-RU" sz="1800" dirty="0" err="1">
                <a:solidFill>
                  <a:schemeClr val="tx2"/>
                </a:solidFill>
              </a:rPr>
              <a:t>заклади</a:t>
            </a:r>
            <a:r>
              <a:rPr lang="ru-RU" sz="1800" dirty="0">
                <a:solidFill>
                  <a:schemeClr val="tx2"/>
                </a:solidFill>
              </a:rPr>
              <a:t> </a:t>
            </a:r>
            <a:r>
              <a:rPr lang="ru-RU" sz="1800" dirty="0" err="1">
                <a:solidFill>
                  <a:schemeClr val="tx2"/>
                </a:solidFill>
              </a:rPr>
              <a:t>профес</a:t>
            </a:r>
            <a:r>
              <a:rPr lang="en-US" sz="1800" dirty="0" err="1">
                <a:solidFill>
                  <a:schemeClr val="tx2"/>
                </a:solidFill>
              </a:rPr>
              <a:t>i</a:t>
            </a:r>
            <a:r>
              <a:rPr lang="ru-RU" sz="1800" dirty="0" err="1">
                <a:solidFill>
                  <a:schemeClr val="tx2"/>
                </a:solidFill>
              </a:rPr>
              <a:t>йної</a:t>
            </a:r>
            <a:r>
              <a:rPr lang="ru-RU" sz="1800" dirty="0">
                <a:solidFill>
                  <a:schemeClr val="tx2"/>
                </a:solidFill>
              </a:rPr>
              <a:t> п</a:t>
            </a:r>
            <a:r>
              <a:rPr lang="en-US" sz="1800" dirty="0" err="1">
                <a:solidFill>
                  <a:schemeClr val="tx2"/>
                </a:solidFill>
              </a:rPr>
              <a:t>i</a:t>
            </a:r>
            <a:r>
              <a:rPr lang="ru-RU" sz="1800" dirty="0" err="1">
                <a:solidFill>
                  <a:schemeClr val="tx2"/>
                </a:solidFill>
              </a:rPr>
              <a:t>дготовки</a:t>
            </a:r>
            <a:r>
              <a:rPr lang="ru-RU" sz="1800" dirty="0">
                <a:solidFill>
                  <a:schemeClr val="tx2"/>
                </a:solidFill>
              </a:rPr>
              <a:t> </a:t>
            </a:r>
            <a:r>
              <a:rPr lang="ru-RU" sz="1800" dirty="0" err="1">
                <a:solidFill>
                  <a:schemeClr val="tx2"/>
                </a:solidFill>
              </a:rPr>
              <a:t>незайнятого</a:t>
            </a:r>
            <a:r>
              <a:rPr lang="ru-RU" sz="1800" dirty="0">
                <a:solidFill>
                  <a:schemeClr val="tx2"/>
                </a:solidFill>
              </a:rPr>
              <a:t> </a:t>
            </a:r>
            <a:r>
              <a:rPr lang="ru-RU" sz="1800" dirty="0" err="1">
                <a:solidFill>
                  <a:schemeClr val="tx2"/>
                </a:solidFill>
              </a:rPr>
              <a:t>населення</a:t>
            </a:r>
            <a:endParaRPr lang="ru-RU" sz="1800" dirty="0">
              <a:solidFill>
                <a:schemeClr val="tx2"/>
              </a:solidFill>
            </a:endParaRPr>
          </a:p>
          <a:p>
            <a:pPr marL="285750" indent="-285750">
              <a:buFont typeface="Arial" panose="020B0604020202020204" pitchFamily="34" charset="0"/>
              <a:buChar char="•"/>
            </a:pPr>
            <a:r>
              <a:rPr lang="en-US" sz="1800" dirty="0" err="1">
                <a:solidFill>
                  <a:schemeClr val="tx2"/>
                </a:solidFill>
              </a:rPr>
              <a:t>i</a:t>
            </a:r>
            <a:r>
              <a:rPr lang="ru-RU" sz="1800" dirty="0" err="1">
                <a:solidFill>
                  <a:schemeClr val="tx2"/>
                </a:solidFill>
              </a:rPr>
              <a:t>нформац</a:t>
            </a:r>
            <a:r>
              <a:rPr lang="en-US" sz="1800" dirty="0" err="1">
                <a:solidFill>
                  <a:schemeClr val="tx2"/>
                </a:solidFill>
              </a:rPr>
              <a:t>i</a:t>
            </a:r>
            <a:r>
              <a:rPr lang="ru-RU" sz="1800" dirty="0" err="1">
                <a:solidFill>
                  <a:schemeClr val="tx2"/>
                </a:solidFill>
              </a:rPr>
              <a:t>йно-обчислювальн</a:t>
            </a:r>
            <a:r>
              <a:rPr lang="en-US" sz="1800" dirty="0" err="1">
                <a:solidFill>
                  <a:schemeClr val="tx2"/>
                </a:solidFill>
              </a:rPr>
              <a:t>i</a:t>
            </a:r>
            <a:r>
              <a:rPr lang="en-US" sz="1800" dirty="0">
                <a:solidFill>
                  <a:schemeClr val="tx2"/>
                </a:solidFill>
              </a:rPr>
              <a:t> </a:t>
            </a:r>
            <a:r>
              <a:rPr lang="ru-RU" sz="1800" dirty="0">
                <a:solidFill>
                  <a:schemeClr val="tx2"/>
                </a:solidFill>
              </a:rPr>
              <a:t>центри</a:t>
            </a:r>
          </a:p>
          <a:p>
            <a:pPr marL="285750" indent="-285750">
              <a:buFont typeface="Arial" panose="020B0604020202020204" pitchFamily="34" charset="0"/>
              <a:buChar char="•"/>
            </a:pPr>
            <a:r>
              <a:rPr lang="ru-RU" sz="1800" dirty="0" err="1">
                <a:solidFill>
                  <a:schemeClr val="tx2"/>
                </a:solidFill>
              </a:rPr>
              <a:t>територ</a:t>
            </a:r>
            <a:r>
              <a:rPr lang="en-US" sz="1800" dirty="0" err="1">
                <a:solidFill>
                  <a:schemeClr val="tx2"/>
                </a:solidFill>
              </a:rPr>
              <a:t>i</a:t>
            </a:r>
            <a:r>
              <a:rPr lang="ru-RU" sz="1800" dirty="0" err="1">
                <a:solidFill>
                  <a:schemeClr val="tx2"/>
                </a:solidFill>
              </a:rPr>
              <a:t>альн</a:t>
            </a:r>
            <a:r>
              <a:rPr lang="en-US" sz="1800" dirty="0" err="1">
                <a:solidFill>
                  <a:schemeClr val="tx2"/>
                </a:solidFill>
              </a:rPr>
              <a:t>i</a:t>
            </a:r>
            <a:r>
              <a:rPr lang="en-US" sz="1800" dirty="0">
                <a:solidFill>
                  <a:schemeClr val="tx2"/>
                </a:solidFill>
              </a:rPr>
              <a:t> </a:t>
            </a:r>
            <a:r>
              <a:rPr lang="ru-RU" sz="1800" dirty="0">
                <a:solidFill>
                  <a:schemeClr val="tx2"/>
                </a:solidFill>
              </a:rPr>
              <a:t>та спец</a:t>
            </a:r>
            <a:r>
              <a:rPr lang="en-US" sz="1800" dirty="0" err="1">
                <a:solidFill>
                  <a:schemeClr val="tx2"/>
                </a:solidFill>
              </a:rPr>
              <a:t>i</a:t>
            </a:r>
            <a:r>
              <a:rPr lang="ru-RU" sz="1800" dirty="0">
                <a:solidFill>
                  <a:schemeClr val="tx2"/>
                </a:solidFill>
              </a:rPr>
              <a:t>ал</a:t>
            </a:r>
            <a:r>
              <a:rPr lang="en-US" sz="1800" dirty="0" err="1">
                <a:solidFill>
                  <a:schemeClr val="tx2"/>
                </a:solidFill>
              </a:rPr>
              <a:t>i</a:t>
            </a:r>
            <a:r>
              <a:rPr lang="ru-RU" sz="1800" dirty="0" err="1">
                <a:solidFill>
                  <a:schemeClr val="tx2"/>
                </a:solidFill>
              </a:rPr>
              <a:t>зован</a:t>
            </a:r>
            <a:r>
              <a:rPr lang="en-US" sz="1800" dirty="0" err="1">
                <a:solidFill>
                  <a:schemeClr val="tx2"/>
                </a:solidFill>
              </a:rPr>
              <a:t>i</a:t>
            </a:r>
            <a:r>
              <a:rPr lang="en-US" sz="1800" dirty="0">
                <a:solidFill>
                  <a:schemeClr val="tx2"/>
                </a:solidFill>
              </a:rPr>
              <a:t> </a:t>
            </a:r>
            <a:r>
              <a:rPr lang="ru-RU" sz="1800" dirty="0">
                <a:solidFill>
                  <a:schemeClr val="tx2"/>
                </a:solidFill>
              </a:rPr>
              <a:t>бюро </a:t>
            </a:r>
            <a:r>
              <a:rPr lang="ru-RU" sz="1800" dirty="0" err="1">
                <a:solidFill>
                  <a:schemeClr val="tx2"/>
                </a:solidFill>
              </a:rPr>
              <a:t>зайнятост</a:t>
            </a:r>
            <a:r>
              <a:rPr lang="en-US" sz="1800" dirty="0" err="1">
                <a:solidFill>
                  <a:schemeClr val="tx2"/>
                </a:solidFill>
              </a:rPr>
              <a:t>i</a:t>
            </a:r>
            <a:endParaRPr lang="ru-RU" sz="1800" dirty="0">
              <a:solidFill>
                <a:schemeClr val="tx2"/>
              </a:solidFill>
            </a:endParaRPr>
          </a:p>
          <a:p>
            <a:pPr marL="285750" indent="-285750">
              <a:buFont typeface="Arial" panose="020B0604020202020204" pitchFamily="34" charset="0"/>
              <a:buChar char="•"/>
            </a:pPr>
            <a:r>
              <a:rPr lang="ru-RU" sz="1800" dirty="0">
                <a:solidFill>
                  <a:schemeClr val="tx2"/>
                </a:solidFill>
              </a:rPr>
              <a:t>центри </a:t>
            </a:r>
            <a:r>
              <a:rPr lang="ru-RU" sz="1800" dirty="0" err="1">
                <a:solidFill>
                  <a:schemeClr val="tx2"/>
                </a:solidFill>
              </a:rPr>
              <a:t>реаб</a:t>
            </a:r>
            <a:r>
              <a:rPr lang="en-US" sz="1800" dirty="0" err="1">
                <a:solidFill>
                  <a:schemeClr val="tx2"/>
                </a:solidFill>
              </a:rPr>
              <a:t>i</a:t>
            </a:r>
            <a:r>
              <a:rPr lang="ru-RU" sz="1800" dirty="0">
                <a:solidFill>
                  <a:schemeClr val="tx2"/>
                </a:solidFill>
              </a:rPr>
              <a:t>л</a:t>
            </a:r>
            <a:r>
              <a:rPr lang="en-US" sz="1800" dirty="0" err="1">
                <a:solidFill>
                  <a:schemeClr val="tx2"/>
                </a:solidFill>
              </a:rPr>
              <a:t>i</a:t>
            </a:r>
            <a:r>
              <a:rPr lang="ru-RU" sz="1800" dirty="0" err="1">
                <a:solidFill>
                  <a:schemeClr val="tx2"/>
                </a:solidFill>
              </a:rPr>
              <a:t>тац</a:t>
            </a:r>
            <a:r>
              <a:rPr lang="en-US" sz="1800" dirty="0" err="1">
                <a:solidFill>
                  <a:schemeClr val="tx2"/>
                </a:solidFill>
              </a:rPr>
              <a:t>i</a:t>
            </a:r>
            <a:r>
              <a:rPr lang="ru-RU" sz="1800" dirty="0">
                <a:solidFill>
                  <a:schemeClr val="tx2"/>
                </a:solidFill>
              </a:rPr>
              <a:t>ї </a:t>
            </a:r>
            <a:r>
              <a:rPr lang="ru-RU" sz="1800" dirty="0" err="1">
                <a:solidFill>
                  <a:schemeClr val="tx2"/>
                </a:solidFill>
              </a:rPr>
              <a:t>населення</a:t>
            </a:r>
            <a:endParaRPr lang="ru-RU" sz="1800" dirty="0">
              <a:solidFill>
                <a:schemeClr val="tx2"/>
              </a:solidFill>
            </a:endParaRPr>
          </a:p>
          <a:p>
            <a:pPr marL="285750" indent="-285750">
              <a:buFont typeface="Arial" panose="020B0604020202020204" pitchFamily="34" charset="0"/>
              <a:buChar char="•"/>
            </a:pPr>
            <a:r>
              <a:rPr lang="ru-RU" sz="1800" dirty="0">
                <a:solidFill>
                  <a:schemeClr val="tx2"/>
                </a:solidFill>
              </a:rPr>
              <a:t>п</a:t>
            </a:r>
            <a:r>
              <a:rPr lang="en-US" sz="1800" dirty="0" err="1">
                <a:solidFill>
                  <a:schemeClr val="tx2"/>
                </a:solidFill>
              </a:rPr>
              <a:t>i</a:t>
            </a:r>
            <a:r>
              <a:rPr lang="ru-RU" sz="1800" dirty="0" err="1">
                <a:solidFill>
                  <a:schemeClr val="tx2"/>
                </a:solidFill>
              </a:rPr>
              <a:t>дприємства</a:t>
            </a:r>
            <a:r>
              <a:rPr lang="ru-RU" sz="1800" dirty="0">
                <a:solidFill>
                  <a:schemeClr val="tx2"/>
                </a:solidFill>
              </a:rPr>
              <a:t>, установи </a:t>
            </a:r>
            <a:r>
              <a:rPr lang="en-US" sz="1800" dirty="0" err="1">
                <a:solidFill>
                  <a:schemeClr val="tx2"/>
                </a:solidFill>
              </a:rPr>
              <a:t>i</a:t>
            </a:r>
            <a:r>
              <a:rPr lang="en-US" sz="1800" dirty="0">
                <a:solidFill>
                  <a:schemeClr val="tx2"/>
                </a:solidFill>
              </a:rPr>
              <a:t> </a:t>
            </a:r>
            <a:r>
              <a:rPr lang="ru-RU" sz="1800" dirty="0">
                <a:solidFill>
                  <a:schemeClr val="tx2"/>
                </a:solidFill>
              </a:rPr>
              <a:t>орган</a:t>
            </a:r>
            <a:r>
              <a:rPr lang="en-US" sz="1800" dirty="0" err="1">
                <a:solidFill>
                  <a:schemeClr val="tx2"/>
                </a:solidFill>
              </a:rPr>
              <a:t>i</a:t>
            </a:r>
            <a:r>
              <a:rPr lang="ru-RU" sz="1800" dirty="0" err="1">
                <a:solidFill>
                  <a:schemeClr val="tx2"/>
                </a:solidFill>
              </a:rPr>
              <a:t>зац</a:t>
            </a:r>
            <a:r>
              <a:rPr lang="en-US" sz="1800" dirty="0" err="1">
                <a:solidFill>
                  <a:schemeClr val="tx2"/>
                </a:solidFill>
              </a:rPr>
              <a:t>i</a:t>
            </a:r>
            <a:r>
              <a:rPr lang="ru-RU" sz="1800" dirty="0">
                <a:solidFill>
                  <a:schemeClr val="tx2"/>
                </a:solidFill>
              </a:rPr>
              <a:t>ї, п</a:t>
            </a:r>
            <a:r>
              <a:rPr lang="en-US" sz="1800" dirty="0" err="1">
                <a:solidFill>
                  <a:schemeClr val="tx2"/>
                </a:solidFill>
              </a:rPr>
              <a:t>i</a:t>
            </a:r>
            <a:r>
              <a:rPr lang="ru-RU" sz="1800" dirty="0" err="1">
                <a:solidFill>
                  <a:schemeClr val="tx2"/>
                </a:solidFill>
              </a:rPr>
              <a:t>дпорядкован</a:t>
            </a:r>
            <a:r>
              <a:rPr lang="en-US" sz="1800" dirty="0" err="1">
                <a:solidFill>
                  <a:schemeClr val="tx2"/>
                </a:solidFill>
              </a:rPr>
              <a:t>i</a:t>
            </a:r>
            <a:r>
              <a:rPr lang="en-US" sz="1800" dirty="0">
                <a:solidFill>
                  <a:schemeClr val="tx2"/>
                </a:solidFill>
              </a:rPr>
              <a:t> </a:t>
            </a:r>
            <a:r>
              <a:rPr lang="ru-RU" sz="1800" dirty="0">
                <a:solidFill>
                  <a:schemeClr val="tx2"/>
                </a:solidFill>
              </a:rPr>
              <a:t>служб</a:t>
            </a:r>
            <a:r>
              <a:rPr lang="en-US" sz="1800" dirty="0" err="1">
                <a:solidFill>
                  <a:schemeClr val="tx2"/>
                </a:solidFill>
              </a:rPr>
              <a:t>i</a:t>
            </a:r>
            <a:r>
              <a:rPr lang="en-US" sz="1800" dirty="0">
                <a:solidFill>
                  <a:schemeClr val="tx2"/>
                </a:solidFill>
              </a:rPr>
              <a:t> </a:t>
            </a:r>
            <a:r>
              <a:rPr lang="ru-RU" sz="1800" dirty="0" err="1">
                <a:solidFill>
                  <a:schemeClr val="tx2"/>
                </a:solidFill>
              </a:rPr>
              <a:t>зайнятості</a:t>
            </a:r>
            <a:r>
              <a:rPr lang="ru-RU" sz="1800" dirty="0">
                <a:solidFill>
                  <a:schemeClr val="tx2"/>
                </a:solidFill>
              </a:rPr>
              <a:t>.</a:t>
            </a:r>
          </a:p>
        </p:txBody>
      </p:sp>
    </p:spTree>
    <p:extLst>
      <p:ext uri="{BB962C8B-B14F-4D97-AF65-F5344CB8AC3E}">
        <p14:creationId xmlns:p14="http://schemas.microsoft.com/office/powerpoint/2010/main" val="397088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150E7210-DEB3-4F9C-BF43-0EE0F511B565}"/>
              </a:ext>
            </a:extLst>
          </p:cNvPr>
          <p:cNvPicPr>
            <a:picLocks noChangeAspect="1"/>
          </p:cNvPicPr>
          <p:nvPr/>
        </p:nvPicPr>
        <p:blipFill>
          <a:blip r:embed="rId2"/>
          <a:stretch>
            <a:fillRect/>
          </a:stretch>
        </p:blipFill>
        <p:spPr>
          <a:xfrm>
            <a:off x="10828252" y="0"/>
            <a:ext cx="1363748" cy="1325563"/>
          </a:xfrm>
          <a:prstGeom prst="rect">
            <a:avLst/>
          </a:prstGeom>
        </p:spPr>
      </p:pic>
      <p:sp>
        <p:nvSpPr>
          <p:cNvPr id="2" name="Заголовок 1">
            <a:extLst>
              <a:ext uri="{FF2B5EF4-FFF2-40B4-BE49-F238E27FC236}">
                <a16:creationId xmlns="" xmlns:a16="http://schemas.microsoft.com/office/drawing/2014/main" id="{93841666-592E-4528-AB56-9A49D4BE5303}"/>
              </a:ext>
            </a:extLst>
          </p:cNvPr>
          <p:cNvSpPr>
            <a:spLocks noGrp="1"/>
          </p:cNvSpPr>
          <p:nvPr>
            <p:ph type="title"/>
          </p:nvPr>
        </p:nvSpPr>
        <p:spPr>
          <a:xfrm>
            <a:off x="325244" y="588149"/>
            <a:ext cx="10515600" cy="1325563"/>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lstStyle/>
          <a:p>
            <a:r>
              <a:rPr lang="ru-RU" b="1" dirty="0" err="1">
                <a:solidFill>
                  <a:schemeClr val="tx2"/>
                </a:solidFill>
              </a:rPr>
              <a:t>Функцiї</a:t>
            </a:r>
            <a:r>
              <a:rPr lang="ru-RU" b="1" dirty="0">
                <a:solidFill>
                  <a:schemeClr val="tx2"/>
                </a:solidFill>
              </a:rPr>
              <a:t> (</a:t>
            </a:r>
            <a:r>
              <a:rPr lang="ru-RU" b="1" dirty="0" err="1">
                <a:solidFill>
                  <a:schemeClr val="tx2"/>
                </a:solidFill>
              </a:rPr>
              <a:t>обов’язки</a:t>
            </a:r>
            <a:r>
              <a:rPr lang="ru-RU" b="1" dirty="0">
                <a:solidFill>
                  <a:schemeClr val="tx2"/>
                </a:solidFill>
              </a:rPr>
              <a:t>) </a:t>
            </a:r>
            <a:r>
              <a:rPr lang="ru-RU" b="1" dirty="0" err="1">
                <a:solidFill>
                  <a:schemeClr val="tx2"/>
                </a:solidFill>
              </a:rPr>
              <a:t>державної</a:t>
            </a:r>
            <a:r>
              <a:rPr lang="ru-RU" b="1" dirty="0">
                <a:solidFill>
                  <a:schemeClr val="tx2"/>
                </a:solidFill>
              </a:rPr>
              <a:t> </a:t>
            </a:r>
            <a:r>
              <a:rPr lang="ru-RU" b="1" dirty="0" err="1">
                <a:solidFill>
                  <a:schemeClr val="tx2"/>
                </a:solidFill>
              </a:rPr>
              <a:t>служби</a:t>
            </a:r>
            <a:r>
              <a:rPr lang="ru-RU" b="1" dirty="0">
                <a:solidFill>
                  <a:schemeClr val="tx2"/>
                </a:solidFill>
              </a:rPr>
              <a:t> </a:t>
            </a:r>
            <a:r>
              <a:rPr lang="ru-RU" b="1" dirty="0" err="1">
                <a:solidFill>
                  <a:schemeClr val="tx2"/>
                </a:solidFill>
              </a:rPr>
              <a:t>зайнятостi</a:t>
            </a:r>
            <a:r>
              <a:rPr lang="ru-RU" b="1" dirty="0">
                <a:solidFill>
                  <a:schemeClr val="tx2"/>
                </a:solidFill>
              </a:rPr>
              <a:t>:</a:t>
            </a:r>
          </a:p>
        </p:txBody>
      </p:sp>
      <p:graphicFrame>
        <p:nvGraphicFramePr>
          <p:cNvPr id="6" name="Объект 5">
            <a:extLst>
              <a:ext uri="{FF2B5EF4-FFF2-40B4-BE49-F238E27FC236}">
                <a16:creationId xmlns="" xmlns:a16="http://schemas.microsoft.com/office/drawing/2014/main" id="{E3E35598-52D5-412A-B5CC-CEC325C096CD}"/>
              </a:ext>
            </a:extLst>
          </p:cNvPr>
          <p:cNvGraphicFramePr>
            <a:graphicFrameLocks noGrp="1"/>
          </p:cNvGraphicFramePr>
          <p:nvPr>
            <p:ph idx="1"/>
            <p:extLst>
              <p:ext uri="{D42A27DB-BD31-4B8C-83A1-F6EECF244321}">
                <p14:modId xmlns:p14="http://schemas.microsoft.com/office/powerpoint/2010/main" val="2208029390"/>
              </p:ext>
            </p:extLst>
          </p:nvPr>
        </p:nvGraphicFramePr>
        <p:xfrm>
          <a:off x="838200" y="1827997"/>
          <a:ext cx="11028556" cy="4784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87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 xmlns:a16="http://schemas.microsoft.com/office/drawing/2014/main" id="{25E97ED0-9461-4AA3-89B2-918A1230984F}"/>
              </a:ext>
            </a:extLst>
          </p:cNvPr>
          <p:cNvGraphicFramePr>
            <a:graphicFrameLocks noGrp="1"/>
          </p:cNvGraphicFramePr>
          <p:nvPr>
            <p:ph idx="1"/>
            <p:extLst>
              <p:ext uri="{D42A27DB-BD31-4B8C-83A1-F6EECF244321}">
                <p14:modId xmlns:p14="http://schemas.microsoft.com/office/powerpoint/2010/main" val="1649315309"/>
              </p:ext>
            </p:extLst>
          </p:nvPr>
        </p:nvGraphicFramePr>
        <p:xfrm>
          <a:off x="626326" y="-1"/>
          <a:ext cx="11026698" cy="6634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 xmlns:a16="http://schemas.microsoft.com/office/drawing/2014/main" id="{44875B26-8555-4B26-A175-5B2597081319}"/>
              </a:ext>
            </a:extLst>
          </p:cNvPr>
          <p:cNvPicPr>
            <a:picLocks noChangeAspect="1"/>
          </p:cNvPicPr>
          <p:nvPr/>
        </p:nvPicPr>
        <p:blipFill>
          <a:blip r:embed="rId7"/>
          <a:stretch>
            <a:fillRect/>
          </a:stretch>
        </p:blipFill>
        <p:spPr>
          <a:xfrm>
            <a:off x="10667868" y="0"/>
            <a:ext cx="1524132" cy="1481456"/>
          </a:xfrm>
          <a:prstGeom prst="rect">
            <a:avLst/>
          </a:prstGeom>
        </p:spPr>
      </p:pic>
    </p:spTree>
    <p:extLst>
      <p:ext uri="{BB962C8B-B14F-4D97-AF65-F5344CB8AC3E}">
        <p14:creationId xmlns:p14="http://schemas.microsoft.com/office/powerpoint/2010/main" val="283032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9888C3C-E91B-464A-8799-57CC402FE00A}"/>
              </a:ext>
            </a:extLst>
          </p:cNvPr>
          <p:cNvSpPr>
            <a:spLocks noGrp="1"/>
          </p:cNvSpPr>
          <p:nvPr>
            <p:ph type="title"/>
          </p:nvPr>
        </p:nvSpPr>
        <p:spPr>
          <a:xfrm>
            <a:off x="838200" y="2513167"/>
            <a:ext cx="10515600" cy="183166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b="1" dirty="0">
                <a:solidFill>
                  <a:schemeClr val="tx2"/>
                </a:solidFill>
              </a:rPr>
              <a:t>4. </a:t>
            </a:r>
            <a:r>
              <a:rPr lang="ru-RU" b="1" dirty="0" err="1">
                <a:solidFill>
                  <a:schemeClr val="tx2"/>
                </a:solidFill>
              </a:rPr>
              <a:t>Правові</a:t>
            </a:r>
            <a:r>
              <a:rPr lang="ru-RU" b="1" dirty="0">
                <a:solidFill>
                  <a:schemeClr val="tx2"/>
                </a:solidFill>
              </a:rPr>
              <a:t> </a:t>
            </a:r>
            <a:r>
              <a:rPr lang="ru-RU" b="1" dirty="0" err="1">
                <a:solidFill>
                  <a:schemeClr val="tx2"/>
                </a:solidFill>
              </a:rPr>
              <a:t>питання</a:t>
            </a:r>
            <a:r>
              <a:rPr lang="ru-RU" b="1" dirty="0">
                <a:solidFill>
                  <a:schemeClr val="tx2"/>
                </a:solidFill>
              </a:rPr>
              <a:t> </a:t>
            </a:r>
            <a:r>
              <a:rPr lang="ru-RU" b="1" dirty="0" err="1">
                <a:solidFill>
                  <a:schemeClr val="tx2"/>
                </a:solidFill>
              </a:rPr>
              <a:t>організації</a:t>
            </a:r>
            <a:r>
              <a:rPr lang="ru-RU" b="1" dirty="0">
                <a:solidFill>
                  <a:schemeClr val="tx2"/>
                </a:solidFill>
              </a:rPr>
              <a:t> </a:t>
            </a:r>
            <a:r>
              <a:rPr lang="ru-RU" b="1" dirty="0" err="1">
                <a:solidFill>
                  <a:schemeClr val="tx2"/>
                </a:solidFill>
              </a:rPr>
              <a:t>працевлаштування</a:t>
            </a:r>
            <a:r>
              <a:rPr lang="ru-RU" b="1" dirty="0">
                <a:solidFill>
                  <a:schemeClr val="tx2"/>
                </a:solidFill>
              </a:rPr>
              <a:t> державною службою </a:t>
            </a:r>
            <a:r>
              <a:rPr lang="ru-RU" b="1" dirty="0" err="1">
                <a:solidFill>
                  <a:schemeClr val="tx2"/>
                </a:solidFill>
              </a:rPr>
              <a:t>зайнятості</a:t>
            </a:r>
            <a:r>
              <a:rPr lang="ru-RU" b="1" dirty="0">
                <a:solidFill>
                  <a:schemeClr val="tx2"/>
                </a:solidFill>
              </a:rPr>
              <a:t> </a:t>
            </a:r>
          </a:p>
        </p:txBody>
      </p:sp>
      <p:pic>
        <p:nvPicPr>
          <p:cNvPr id="4" name="Рисунок 3">
            <a:extLst>
              <a:ext uri="{FF2B5EF4-FFF2-40B4-BE49-F238E27FC236}">
                <a16:creationId xmlns="" xmlns:a16="http://schemas.microsoft.com/office/drawing/2014/main" id="{F688C5FD-B141-42F5-863E-2DF873E9831F}"/>
              </a:ext>
            </a:extLst>
          </p:cNvPr>
          <p:cNvPicPr>
            <a:picLocks noChangeAspect="1"/>
          </p:cNvPicPr>
          <p:nvPr/>
        </p:nvPicPr>
        <p:blipFill>
          <a:blip r:embed="rId3"/>
          <a:stretch>
            <a:fillRect/>
          </a:stretch>
        </p:blipFill>
        <p:spPr>
          <a:xfrm>
            <a:off x="10667868" y="0"/>
            <a:ext cx="1524132" cy="1481456"/>
          </a:xfrm>
          <a:prstGeom prst="rect">
            <a:avLst/>
          </a:prstGeom>
        </p:spPr>
      </p:pic>
    </p:spTree>
    <p:extLst>
      <p:ext uri="{BB962C8B-B14F-4D97-AF65-F5344CB8AC3E}">
        <p14:creationId xmlns:p14="http://schemas.microsoft.com/office/powerpoint/2010/main" val="261000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BC221FDA-91B0-4729-8502-3EB435BB74E1}"/>
              </a:ext>
            </a:extLst>
          </p:cNvPr>
          <p:cNvPicPr>
            <a:picLocks noChangeAspect="1"/>
          </p:cNvPicPr>
          <p:nvPr/>
        </p:nvPicPr>
        <p:blipFill>
          <a:blip r:embed="rId2"/>
          <a:stretch>
            <a:fillRect/>
          </a:stretch>
        </p:blipFill>
        <p:spPr>
          <a:xfrm>
            <a:off x="10667868" y="0"/>
            <a:ext cx="1524132" cy="1481456"/>
          </a:xfrm>
          <a:prstGeom prst="rect">
            <a:avLst/>
          </a:prstGeom>
        </p:spPr>
      </p:pic>
      <p:pic>
        <p:nvPicPr>
          <p:cNvPr id="15" name="Рисунок 14">
            <a:extLst>
              <a:ext uri="{FF2B5EF4-FFF2-40B4-BE49-F238E27FC236}">
                <a16:creationId xmlns="" xmlns:a16="http://schemas.microsoft.com/office/drawing/2014/main" id="{77236857-AE8C-460A-B249-0A63FD584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099" y="1607503"/>
            <a:ext cx="4801161" cy="4801161"/>
          </a:xfrm>
          <a:prstGeom prst="rect">
            <a:avLst/>
          </a:prstGeom>
        </p:spPr>
      </p:pic>
      <p:sp>
        <p:nvSpPr>
          <p:cNvPr id="6" name="Выноска: стрелка вниз 5">
            <a:extLst>
              <a:ext uri="{FF2B5EF4-FFF2-40B4-BE49-F238E27FC236}">
                <a16:creationId xmlns="" xmlns:a16="http://schemas.microsoft.com/office/drawing/2014/main" id="{9C675352-0976-4B01-8E74-A4A78195A9FA}"/>
              </a:ext>
            </a:extLst>
          </p:cNvPr>
          <p:cNvSpPr/>
          <p:nvPr/>
        </p:nvSpPr>
        <p:spPr>
          <a:xfrm>
            <a:off x="1219694" y="499712"/>
            <a:ext cx="4036741" cy="769434"/>
          </a:xfrm>
          <a:prstGeom prst="downArrowCallout">
            <a:avLst/>
          </a:prstGeom>
          <a:solidFill>
            <a:schemeClr val="accent4">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t>працевлаштування</a:t>
            </a:r>
            <a:endParaRPr lang="ru-RU" sz="2800" dirty="0"/>
          </a:p>
        </p:txBody>
      </p:sp>
      <p:sp>
        <p:nvSpPr>
          <p:cNvPr id="7" name="Параллелограмм 6">
            <a:extLst>
              <a:ext uri="{FF2B5EF4-FFF2-40B4-BE49-F238E27FC236}">
                <a16:creationId xmlns="" xmlns:a16="http://schemas.microsoft.com/office/drawing/2014/main" id="{6505E438-9558-4109-AD3E-96C93E32384D}"/>
              </a:ext>
            </a:extLst>
          </p:cNvPr>
          <p:cNvSpPr/>
          <p:nvPr/>
        </p:nvSpPr>
        <p:spPr>
          <a:xfrm>
            <a:off x="401442" y="1356151"/>
            <a:ext cx="8776011" cy="1676981"/>
          </a:xfrm>
          <a:prstGeom prst="parallelogram">
            <a:avLst/>
          </a:prstGeom>
          <a:ln w="57150">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b="1" dirty="0">
                <a:solidFill>
                  <a:schemeClr val="tx2"/>
                </a:solidFill>
                <a:latin typeface="Arial Narrow" panose="020B0606020202030204" pitchFamily="34" charset="0"/>
              </a:rPr>
              <a:t>система </a:t>
            </a:r>
            <a:r>
              <a:rPr lang="ru-RU" sz="2000" b="1" dirty="0" err="1">
                <a:solidFill>
                  <a:schemeClr val="tx2"/>
                </a:solidFill>
                <a:latin typeface="Arial Narrow" panose="020B0606020202030204" pitchFamily="34" charset="0"/>
              </a:rPr>
              <a:t>заходiв</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спрямованих</a:t>
            </a:r>
            <a:r>
              <a:rPr lang="ru-RU" sz="2000" b="1" dirty="0">
                <a:solidFill>
                  <a:schemeClr val="tx2"/>
                </a:solidFill>
                <a:latin typeface="Arial Narrow" panose="020B0606020202030204" pitchFamily="34" charset="0"/>
              </a:rPr>
              <a:t> на </a:t>
            </a:r>
            <a:r>
              <a:rPr lang="ru-RU" sz="2000" b="1" dirty="0" err="1">
                <a:solidFill>
                  <a:schemeClr val="tx2"/>
                </a:solidFill>
                <a:latin typeface="Arial Narrow" panose="020B0606020202030204" pitchFamily="34" charset="0"/>
              </a:rPr>
              <a:t>забезпечення</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трудової</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зайнятостi</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населення</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включаючи</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сприяння</a:t>
            </a:r>
            <a:r>
              <a:rPr lang="ru-RU" sz="2000" b="1" dirty="0">
                <a:solidFill>
                  <a:schemeClr val="tx2"/>
                </a:solidFill>
                <a:latin typeface="Arial Narrow" panose="020B0606020202030204" pitchFamily="34" charset="0"/>
              </a:rPr>
              <a:t> в </a:t>
            </a:r>
            <a:r>
              <a:rPr lang="ru-RU" sz="2000" b="1" dirty="0" err="1">
                <a:solidFill>
                  <a:schemeClr val="tx2"/>
                </a:solidFill>
                <a:latin typeface="Arial Narrow" panose="020B0606020202030204" pitchFamily="34" charset="0"/>
              </a:rPr>
              <a:t>пiдшукуваннi</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необхiдної</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роботи</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допомогу</a:t>
            </a:r>
            <a:r>
              <a:rPr lang="ru-RU" sz="2000" b="1" dirty="0">
                <a:solidFill>
                  <a:schemeClr val="tx2"/>
                </a:solidFill>
                <a:latin typeface="Arial Narrow" panose="020B0606020202030204" pitchFamily="34" charset="0"/>
              </a:rPr>
              <a:t> з </a:t>
            </a:r>
            <a:r>
              <a:rPr lang="ru-RU" sz="2000" b="1" dirty="0" err="1">
                <a:solidFill>
                  <a:schemeClr val="tx2"/>
                </a:solidFill>
                <a:latin typeface="Arial Narrow" panose="020B0606020202030204" pitchFamily="34" charset="0"/>
              </a:rPr>
              <a:t>перенавчання</a:t>
            </a:r>
            <a:r>
              <a:rPr lang="ru-RU" sz="2000" b="1" dirty="0">
                <a:solidFill>
                  <a:schemeClr val="tx2"/>
                </a:solidFill>
                <a:latin typeface="Arial Narrow" panose="020B0606020202030204" pitchFamily="34" charset="0"/>
              </a:rPr>
              <a:t> та </a:t>
            </a:r>
            <a:r>
              <a:rPr lang="ru-RU" sz="2000" b="1" dirty="0" err="1">
                <a:solidFill>
                  <a:schemeClr val="tx2"/>
                </a:solidFill>
                <a:latin typeface="Arial Narrow" panose="020B0606020202030204" pitchFamily="34" charset="0"/>
              </a:rPr>
              <a:t>влаштування</a:t>
            </a:r>
            <a:r>
              <a:rPr lang="ru-RU" sz="2000" b="1" dirty="0">
                <a:solidFill>
                  <a:schemeClr val="tx2"/>
                </a:solidFill>
                <a:latin typeface="Arial Narrow" panose="020B0606020202030204" pitchFamily="34" charset="0"/>
              </a:rPr>
              <a:t> на роботу, </a:t>
            </a:r>
            <a:r>
              <a:rPr lang="ru-RU" sz="2000" b="1" dirty="0" err="1">
                <a:solidFill>
                  <a:schemeClr val="tx2"/>
                </a:solidFill>
                <a:latin typeface="Arial Narrow" panose="020B0606020202030204" pitchFamily="34" charset="0"/>
              </a:rPr>
              <a:t>що</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здiйснюються</a:t>
            </a:r>
            <a:r>
              <a:rPr lang="ru-RU" sz="2000" b="1" dirty="0">
                <a:solidFill>
                  <a:schemeClr val="tx2"/>
                </a:solidFill>
                <a:latin typeface="Arial Narrow" panose="020B0606020202030204" pitchFamily="34" charset="0"/>
              </a:rPr>
              <a:t>, як правило, </a:t>
            </a:r>
            <a:r>
              <a:rPr lang="ru-RU" sz="2000" b="1" dirty="0" err="1">
                <a:solidFill>
                  <a:schemeClr val="tx2"/>
                </a:solidFill>
                <a:latin typeface="Arial Narrow" panose="020B0606020202030204" pitchFamily="34" charset="0"/>
              </a:rPr>
              <a:t>державними</a:t>
            </a:r>
            <a:r>
              <a:rPr lang="ru-RU" sz="2000" b="1" dirty="0">
                <a:solidFill>
                  <a:schemeClr val="tx2"/>
                </a:solidFill>
                <a:latin typeface="Arial Narrow" panose="020B0606020202030204" pitchFamily="34" charset="0"/>
              </a:rPr>
              <a:t> органами, а </a:t>
            </a:r>
            <a:r>
              <a:rPr lang="ru-RU" sz="2000" b="1" dirty="0" err="1">
                <a:solidFill>
                  <a:schemeClr val="tx2"/>
                </a:solidFill>
                <a:latin typeface="Arial Narrow" panose="020B0606020202030204" pitchFamily="34" charset="0"/>
              </a:rPr>
              <a:t>також</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недержавними</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органiзацiями</a:t>
            </a:r>
            <a:r>
              <a:rPr lang="ru-RU" sz="2000" b="1" dirty="0">
                <a:solidFill>
                  <a:schemeClr val="tx2"/>
                </a:solidFill>
                <a:latin typeface="Arial Narrow" panose="020B0606020202030204" pitchFamily="34" charset="0"/>
              </a:rPr>
              <a:t> на </a:t>
            </a:r>
            <a:r>
              <a:rPr lang="ru-RU" sz="2000" b="1" dirty="0" err="1">
                <a:solidFill>
                  <a:schemeClr val="tx2"/>
                </a:solidFill>
                <a:latin typeface="Arial Narrow" panose="020B0606020202030204" pitchFamily="34" charset="0"/>
              </a:rPr>
              <a:t>основi</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лiцензування</a:t>
            </a:r>
            <a:endParaRPr lang="ru-RU" sz="2000" b="1" dirty="0">
              <a:solidFill>
                <a:schemeClr val="tx2"/>
              </a:solidFill>
              <a:latin typeface="Arial Narrow" panose="020B0606020202030204" pitchFamily="34" charset="0"/>
            </a:endParaRPr>
          </a:p>
        </p:txBody>
      </p:sp>
      <p:sp>
        <p:nvSpPr>
          <p:cNvPr id="9" name="TextBox 8">
            <a:extLst>
              <a:ext uri="{FF2B5EF4-FFF2-40B4-BE49-F238E27FC236}">
                <a16:creationId xmlns="" xmlns:a16="http://schemas.microsoft.com/office/drawing/2014/main" id="{ED7A312E-F4A2-43C8-A5D8-0D29C7EC0486}"/>
              </a:ext>
            </a:extLst>
          </p:cNvPr>
          <p:cNvSpPr txBox="1"/>
          <p:nvPr/>
        </p:nvSpPr>
        <p:spPr>
          <a:xfrm>
            <a:off x="5522642" y="499712"/>
            <a:ext cx="6094140" cy="461665"/>
          </a:xfrm>
          <a:prstGeom prst="rect">
            <a:avLst/>
          </a:prstGeom>
          <a:noFill/>
        </p:spPr>
        <p:txBody>
          <a:bodyPr wrap="square">
            <a:spAutoFit/>
          </a:bodyPr>
          <a:lstStyle/>
          <a:p>
            <a:r>
              <a:rPr lang="ru-RU" sz="2400" b="1" i="1" dirty="0">
                <a:solidFill>
                  <a:schemeClr val="tx2"/>
                </a:solidFill>
              </a:rPr>
              <a:t>Прокопенко В.І</a:t>
            </a:r>
            <a:r>
              <a:rPr lang="ru-RU" sz="2400" i="1" dirty="0"/>
              <a:t>.</a:t>
            </a:r>
          </a:p>
        </p:txBody>
      </p:sp>
      <p:sp>
        <p:nvSpPr>
          <p:cNvPr id="13" name="TextBox 12">
            <a:extLst>
              <a:ext uri="{FF2B5EF4-FFF2-40B4-BE49-F238E27FC236}">
                <a16:creationId xmlns="" xmlns:a16="http://schemas.microsoft.com/office/drawing/2014/main" id="{E5B5B986-25E8-44AA-9B82-267F15ED7A72}"/>
              </a:ext>
            </a:extLst>
          </p:cNvPr>
          <p:cNvSpPr txBox="1"/>
          <p:nvPr/>
        </p:nvSpPr>
        <p:spPr>
          <a:xfrm>
            <a:off x="493440" y="3202569"/>
            <a:ext cx="7702705" cy="3077766"/>
          </a:xfrm>
          <a:prstGeom prst="rect">
            <a:avLst/>
          </a:prstGeom>
          <a:noFill/>
        </p:spPr>
        <p:txBody>
          <a:bodyPr wrap="square">
            <a:spAutoFit/>
          </a:bodyPr>
          <a:lstStyle/>
          <a:p>
            <a:pPr indent="450215" algn="just"/>
            <a:r>
              <a:rPr lang="uk-UA" sz="2000" b="1" i="1" dirty="0" err="1">
                <a:solidFill>
                  <a:schemeClr val="tx2"/>
                </a:solidFill>
                <a:effectLst/>
                <a:latin typeface="Times New Roman" panose="02020603050405020304" pitchFamily="18" charset="0"/>
                <a:ea typeface="Times New Roman" panose="02020603050405020304" pitchFamily="18" charset="0"/>
              </a:rPr>
              <a:t>Розрiзняють</a:t>
            </a:r>
            <a:r>
              <a:rPr lang="uk-UA" sz="2000" b="1" i="1" dirty="0">
                <a:solidFill>
                  <a:schemeClr val="tx2"/>
                </a:solidFill>
                <a:effectLst/>
                <a:latin typeface="Times New Roman" panose="02020603050405020304" pitchFamily="18" charset="0"/>
                <a:ea typeface="Times New Roman" panose="02020603050405020304" pitchFamily="18" charset="0"/>
              </a:rPr>
              <a:t> працевлаштування в широкому i вузькому </a:t>
            </a:r>
            <a:r>
              <a:rPr lang="uk-UA" sz="2000" b="1" i="1" dirty="0" err="1">
                <a:solidFill>
                  <a:schemeClr val="tx2"/>
                </a:solidFill>
                <a:effectLst/>
                <a:latin typeface="Times New Roman" panose="02020603050405020304" pitchFamily="18" charset="0"/>
                <a:ea typeface="Times New Roman" panose="02020603050405020304" pitchFamily="18" charset="0"/>
              </a:rPr>
              <a:t>розумiннi</a:t>
            </a:r>
            <a:r>
              <a:rPr lang="uk-UA" sz="2000" b="1" i="1" dirty="0">
                <a:solidFill>
                  <a:schemeClr val="tx2"/>
                </a:solidFill>
                <a:effectLst/>
                <a:latin typeface="Times New Roman" panose="02020603050405020304" pitchFamily="18" charset="0"/>
                <a:ea typeface="Times New Roman" panose="02020603050405020304" pitchFamily="18" charset="0"/>
              </a:rPr>
              <a:t>.</a:t>
            </a:r>
          </a:p>
          <a:p>
            <a:pPr indent="450215" algn="just"/>
            <a:endParaRPr lang="ru-RU" sz="1000" dirty="0">
              <a:solidFill>
                <a:schemeClr val="tx2"/>
              </a:solidFill>
              <a:effectLst/>
              <a:latin typeface="Times New Roman" panose="02020603050405020304" pitchFamily="18" charset="0"/>
              <a:ea typeface="Times New Roman" panose="02020603050405020304" pitchFamily="18" charset="0"/>
            </a:endParaRPr>
          </a:p>
          <a:p>
            <a:pPr indent="450215" algn="just"/>
            <a:r>
              <a:rPr lang="uk-UA" sz="1800" b="1" i="1" dirty="0">
                <a:solidFill>
                  <a:schemeClr val="tx2"/>
                </a:solidFill>
                <a:effectLst/>
                <a:latin typeface="Times New Roman" panose="02020603050405020304" pitchFamily="18" charset="0"/>
                <a:ea typeface="Times New Roman" panose="02020603050405020304" pitchFamily="18" charset="0"/>
              </a:rPr>
              <a:t>У широкому </a:t>
            </a:r>
            <a:r>
              <a:rPr lang="uk-UA" sz="1800" b="1" i="1" dirty="0" err="1">
                <a:solidFill>
                  <a:schemeClr val="tx2"/>
                </a:solidFill>
                <a:effectLst/>
                <a:latin typeface="Times New Roman" panose="02020603050405020304" pitchFamily="18" charset="0"/>
                <a:ea typeface="Times New Roman" panose="02020603050405020304" pitchFamily="18" charset="0"/>
              </a:rPr>
              <a:t>розумiннi</a:t>
            </a:r>
            <a:r>
              <a:rPr lang="uk-UA" sz="1800" i="1" dirty="0">
                <a:solidFill>
                  <a:schemeClr val="tx2"/>
                </a:solidFill>
                <a:effectLst/>
                <a:latin typeface="Times New Roman" panose="02020603050405020304" pitchFamily="18" charset="0"/>
                <a:ea typeface="Times New Roman" panose="02020603050405020304" pitchFamily="18" charset="0"/>
              </a:rPr>
              <a:t> — це процес будь-якого влаштування на роботу (</a:t>
            </a:r>
            <a:r>
              <a:rPr lang="uk-UA" sz="1800" i="1" dirty="0" err="1">
                <a:solidFill>
                  <a:schemeClr val="tx2"/>
                </a:solidFill>
                <a:effectLst/>
                <a:latin typeface="Times New Roman" panose="02020603050405020304" pitchFamily="18" charset="0"/>
                <a:ea typeface="Times New Roman" panose="02020603050405020304" pitchFamily="18" charset="0"/>
              </a:rPr>
              <a:t>самостiйного</a:t>
            </a:r>
            <a:r>
              <a:rPr lang="uk-UA" sz="1800" i="1" dirty="0">
                <a:solidFill>
                  <a:schemeClr val="tx2"/>
                </a:solidFill>
                <a:effectLst/>
                <a:latin typeface="Times New Roman" panose="02020603050405020304" pitchFamily="18" charset="0"/>
                <a:ea typeface="Times New Roman" panose="02020603050405020304" pitchFamily="18" charset="0"/>
              </a:rPr>
              <a:t>, з допомогою </a:t>
            </a:r>
            <a:r>
              <a:rPr lang="uk-UA" sz="1800" i="1" dirty="0" err="1">
                <a:solidFill>
                  <a:schemeClr val="tx2"/>
                </a:solidFill>
                <a:effectLst/>
                <a:latin typeface="Times New Roman" panose="02020603050405020304" pitchFamily="18" charset="0"/>
                <a:ea typeface="Times New Roman" panose="02020603050405020304" pitchFamily="18" charset="0"/>
              </a:rPr>
              <a:t>органiв</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зайнятостi</a:t>
            </a:r>
            <a:r>
              <a:rPr lang="uk-UA" sz="1800" i="1" dirty="0">
                <a:solidFill>
                  <a:schemeClr val="tx2"/>
                </a:solidFill>
                <a:effectLst/>
                <a:latin typeface="Times New Roman" panose="02020603050405020304" pitchFamily="18" charset="0"/>
                <a:ea typeface="Times New Roman" panose="02020603050405020304" pitchFamily="18" charset="0"/>
              </a:rPr>
              <a:t>, переведення чи </a:t>
            </a:r>
            <a:r>
              <a:rPr lang="uk-UA" sz="1800" i="1" dirty="0" err="1">
                <a:solidFill>
                  <a:schemeClr val="tx2"/>
                </a:solidFill>
                <a:effectLst/>
                <a:latin typeface="Times New Roman" panose="02020603050405020304" pitchFamily="18" charset="0"/>
                <a:ea typeface="Times New Roman" panose="02020603050405020304" pitchFamily="18" charset="0"/>
              </a:rPr>
              <a:t>перемiщення</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працiвникiв</a:t>
            </a:r>
            <a:r>
              <a:rPr lang="uk-UA" sz="1800" i="1" dirty="0">
                <a:solidFill>
                  <a:schemeClr val="tx2"/>
                </a:solidFill>
                <a:effectLst/>
                <a:latin typeface="Times New Roman" panose="02020603050405020304" pitchFamily="18" charset="0"/>
                <a:ea typeface="Times New Roman" panose="02020603050405020304" pitchFamily="18" charset="0"/>
              </a:rPr>
              <a:t>, за умови їх </a:t>
            </a:r>
            <a:r>
              <a:rPr lang="uk-UA" sz="1800" i="1" dirty="0" err="1">
                <a:solidFill>
                  <a:schemeClr val="tx2"/>
                </a:solidFill>
                <a:effectLst/>
                <a:latin typeface="Times New Roman" panose="02020603050405020304" pitchFamily="18" charset="0"/>
                <a:ea typeface="Times New Roman" panose="02020603050405020304" pitchFamily="18" charset="0"/>
              </a:rPr>
              <a:t>вивiльнення</a:t>
            </a:r>
            <a:r>
              <a:rPr lang="uk-UA" sz="1800" i="1" dirty="0">
                <a:solidFill>
                  <a:schemeClr val="tx2"/>
                </a:solidFill>
                <a:effectLst/>
                <a:latin typeface="Times New Roman" panose="02020603050405020304" pitchFamily="18" charset="0"/>
                <a:ea typeface="Times New Roman" panose="02020603050405020304" pitchFamily="18" charset="0"/>
              </a:rPr>
              <a:t> на </a:t>
            </a:r>
            <a:r>
              <a:rPr lang="uk-UA" sz="1800" i="1" dirty="0" err="1">
                <a:solidFill>
                  <a:schemeClr val="tx2"/>
                </a:solidFill>
                <a:effectLst/>
                <a:latin typeface="Times New Roman" panose="02020603050405020304" pitchFamily="18" charset="0"/>
                <a:ea typeface="Times New Roman" panose="02020603050405020304" pitchFamily="18" charset="0"/>
              </a:rPr>
              <a:t>iншу</a:t>
            </a:r>
            <a:r>
              <a:rPr lang="uk-UA" sz="1800" i="1" dirty="0">
                <a:solidFill>
                  <a:schemeClr val="tx2"/>
                </a:solidFill>
                <a:effectLst/>
                <a:latin typeface="Times New Roman" panose="02020603050405020304" pitchFamily="18" charset="0"/>
                <a:ea typeface="Times New Roman" panose="02020603050405020304" pitchFamily="18" charset="0"/>
              </a:rPr>
              <a:t> роботу на тому ж </a:t>
            </a:r>
            <a:r>
              <a:rPr lang="uk-UA" sz="1800" i="1" dirty="0" err="1">
                <a:solidFill>
                  <a:schemeClr val="tx2"/>
                </a:solidFill>
                <a:effectLst/>
                <a:latin typeface="Times New Roman" panose="02020603050405020304" pitchFamily="18" charset="0"/>
                <a:ea typeface="Times New Roman" panose="02020603050405020304" pitchFamily="18" charset="0"/>
              </a:rPr>
              <a:t>пiдприємствi</a:t>
            </a:r>
            <a:r>
              <a:rPr lang="uk-UA" sz="1800" i="1" dirty="0">
                <a:solidFill>
                  <a:schemeClr val="tx2"/>
                </a:solidFill>
                <a:effectLst/>
                <a:latin typeface="Times New Roman" panose="02020603050405020304" pitchFamily="18" charset="0"/>
                <a:ea typeface="Times New Roman" panose="02020603050405020304" pitchFamily="18" charset="0"/>
              </a:rPr>
              <a:t>, в </a:t>
            </a:r>
            <a:r>
              <a:rPr lang="uk-UA" sz="1800" i="1" dirty="0" err="1">
                <a:solidFill>
                  <a:schemeClr val="tx2"/>
                </a:solidFill>
                <a:effectLst/>
                <a:latin typeface="Times New Roman" panose="02020603050405020304" pitchFamily="18" charset="0"/>
                <a:ea typeface="Times New Roman" panose="02020603050405020304" pitchFamily="18" charset="0"/>
              </a:rPr>
              <a:t>установi</a:t>
            </a:r>
            <a:r>
              <a:rPr lang="uk-UA" sz="1800" i="1" dirty="0">
                <a:solidFill>
                  <a:schemeClr val="tx2"/>
                </a:solidFill>
                <a:effectLst/>
                <a:latin typeface="Times New Roman" panose="02020603050405020304" pitchFamily="18" charset="0"/>
                <a:ea typeface="Times New Roman" panose="02020603050405020304" pitchFamily="18" charset="0"/>
              </a:rPr>
              <a:t> або </a:t>
            </a:r>
            <a:r>
              <a:rPr lang="uk-UA" sz="1800" i="1" dirty="0" err="1">
                <a:solidFill>
                  <a:schemeClr val="tx2"/>
                </a:solidFill>
                <a:effectLst/>
                <a:latin typeface="Times New Roman" panose="02020603050405020304" pitchFamily="18" charset="0"/>
                <a:ea typeface="Times New Roman" panose="02020603050405020304" pitchFamily="18" charset="0"/>
              </a:rPr>
              <a:t>органiзацiї</a:t>
            </a:r>
            <a:r>
              <a:rPr lang="uk-UA" sz="1800" i="1" dirty="0">
                <a:solidFill>
                  <a:schemeClr val="tx2"/>
                </a:solidFill>
                <a:effectLst/>
                <a:latin typeface="Times New Roman" panose="02020603050405020304" pitchFamily="18" charset="0"/>
                <a:ea typeface="Times New Roman" panose="02020603050405020304" pitchFamily="18" charset="0"/>
              </a:rPr>
              <a:t> та </a:t>
            </a:r>
            <a:r>
              <a:rPr lang="uk-UA" sz="1800" i="1" dirty="0" err="1">
                <a:solidFill>
                  <a:schemeClr val="tx2"/>
                </a:solidFill>
                <a:effectLst/>
                <a:latin typeface="Times New Roman" panose="02020603050405020304" pitchFamily="18" charset="0"/>
                <a:ea typeface="Times New Roman" panose="02020603050405020304" pitchFamily="18" charset="0"/>
              </a:rPr>
              <a:t>iн</a:t>
            </a:r>
            <a:r>
              <a:rPr lang="uk-UA" sz="1800" i="1" dirty="0">
                <a:solidFill>
                  <a:schemeClr val="tx2"/>
                </a:solidFill>
                <a:effectLst/>
                <a:latin typeface="Times New Roman" panose="02020603050405020304" pitchFamily="18" charset="0"/>
                <a:ea typeface="Times New Roman" panose="02020603050405020304" pitchFamily="18" charset="0"/>
              </a:rPr>
              <a:t>.).</a:t>
            </a:r>
            <a:endParaRPr lang="ru-RU" sz="1000" dirty="0">
              <a:solidFill>
                <a:schemeClr val="tx2"/>
              </a:solidFill>
              <a:effectLst/>
              <a:latin typeface="Times New Roman" panose="02020603050405020304" pitchFamily="18" charset="0"/>
              <a:ea typeface="Times New Roman" panose="02020603050405020304" pitchFamily="18" charset="0"/>
            </a:endParaRPr>
          </a:p>
          <a:p>
            <a:pPr indent="450215" algn="just"/>
            <a:r>
              <a:rPr lang="uk-UA" sz="1800" b="1" i="1" dirty="0">
                <a:solidFill>
                  <a:schemeClr val="tx2"/>
                </a:solidFill>
                <a:effectLst/>
                <a:latin typeface="Times New Roman" panose="02020603050405020304" pitchFamily="18" charset="0"/>
                <a:ea typeface="Times New Roman" panose="02020603050405020304" pitchFamily="18" charset="0"/>
              </a:rPr>
              <a:t>У вузькому </a:t>
            </a:r>
            <a:r>
              <a:rPr lang="uk-UA" sz="1800" b="1" i="1" dirty="0" err="1">
                <a:solidFill>
                  <a:schemeClr val="tx2"/>
                </a:solidFill>
                <a:effectLst/>
                <a:latin typeface="Times New Roman" panose="02020603050405020304" pitchFamily="18" charset="0"/>
                <a:ea typeface="Times New Roman" panose="02020603050405020304" pitchFamily="18" charset="0"/>
              </a:rPr>
              <a:t>розумiннi</a:t>
            </a:r>
            <a:r>
              <a:rPr lang="uk-UA" sz="1800" i="1" dirty="0">
                <a:solidFill>
                  <a:schemeClr val="tx2"/>
                </a:solidFill>
                <a:effectLst/>
                <a:latin typeface="Times New Roman" panose="02020603050405020304" pitchFamily="18" charset="0"/>
                <a:ea typeface="Times New Roman" panose="02020603050405020304" pitchFamily="18" charset="0"/>
              </a:rPr>
              <a:t> — це </a:t>
            </a:r>
            <a:r>
              <a:rPr lang="uk-UA" sz="1800" i="1" dirty="0" err="1">
                <a:solidFill>
                  <a:schemeClr val="tx2"/>
                </a:solidFill>
                <a:effectLst/>
                <a:latin typeface="Times New Roman" panose="02020603050405020304" pitchFamily="18" charset="0"/>
                <a:ea typeface="Times New Roman" panose="02020603050405020304" pitchFamily="18" charset="0"/>
              </a:rPr>
              <a:t>дiяльнiсть</a:t>
            </a:r>
            <a:r>
              <a:rPr lang="uk-UA" sz="1800" i="1" dirty="0">
                <a:solidFill>
                  <a:schemeClr val="tx2"/>
                </a:solidFill>
                <a:effectLst/>
                <a:latin typeface="Times New Roman" panose="02020603050405020304" pitchFamily="18" charset="0"/>
                <a:ea typeface="Times New Roman" panose="02020603050405020304" pitchFamily="18" charset="0"/>
              </a:rPr>
              <a:t> компетентних державних </a:t>
            </a:r>
            <a:r>
              <a:rPr lang="uk-UA" sz="1800" i="1" dirty="0" err="1">
                <a:solidFill>
                  <a:schemeClr val="tx2"/>
                </a:solidFill>
                <a:effectLst/>
                <a:latin typeface="Times New Roman" panose="02020603050405020304" pitchFamily="18" charset="0"/>
                <a:ea typeface="Times New Roman" panose="02020603050405020304" pitchFamily="18" charset="0"/>
              </a:rPr>
              <a:t>органiв</a:t>
            </a:r>
            <a:r>
              <a:rPr lang="uk-UA" sz="1800" i="1" dirty="0">
                <a:solidFill>
                  <a:schemeClr val="tx2"/>
                </a:solidFill>
                <a:effectLst/>
                <a:latin typeface="Times New Roman" panose="02020603050405020304" pitchFamily="18" charset="0"/>
                <a:ea typeface="Times New Roman" panose="02020603050405020304" pitchFamily="18" charset="0"/>
              </a:rPr>
              <a:t> щодо сприяння громадянам України у </a:t>
            </a:r>
            <a:r>
              <a:rPr lang="uk-UA" sz="1800" i="1" dirty="0" err="1">
                <a:solidFill>
                  <a:schemeClr val="tx2"/>
                </a:solidFill>
                <a:effectLst/>
                <a:latin typeface="Times New Roman" panose="02020603050405020304" pitchFamily="18" charset="0"/>
                <a:ea typeface="Times New Roman" panose="02020603050405020304" pitchFamily="18" charset="0"/>
              </a:rPr>
              <a:t>пiдшукуваннi</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необхiдної</a:t>
            </a:r>
            <a:r>
              <a:rPr lang="uk-UA" sz="1800" i="1" dirty="0">
                <a:solidFill>
                  <a:schemeClr val="tx2"/>
                </a:solidFill>
                <a:effectLst/>
                <a:latin typeface="Times New Roman" panose="02020603050405020304" pitchFamily="18" charset="0"/>
                <a:ea typeface="Times New Roman" panose="02020603050405020304" pitchFamily="18" charset="0"/>
              </a:rPr>
              <a:t> роботи та </a:t>
            </a:r>
            <a:r>
              <a:rPr lang="uk-UA" sz="1800" i="1" dirty="0" err="1">
                <a:solidFill>
                  <a:schemeClr val="tx2"/>
                </a:solidFill>
                <a:effectLst/>
                <a:latin typeface="Times New Roman" panose="02020603050405020304" pitchFamily="18" charset="0"/>
                <a:ea typeface="Times New Roman" panose="02020603050405020304" pitchFamily="18" charset="0"/>
              </a:rPr>
              <a:t>влаштуваннi</a:t>
            </a:r>
            <a:r>
              <a:rPr lang="uk-UA" sz="1800" i="1" dirty="0">
                <a:solidFill>
                  <a:schemeClr val="tx2"/>
                </a:solidFill>
                <a:effectLst/>
                <a:latin typeface="Times New Roman" panose="02020603050405020304" pitchFamily="18" charset="0"/>
                <a:ea typeface="Times New Roman" panose="02020603050405020304" pitchFamily="18" charset="0"/>
              </a:rPr>
              <a:t> на неї, включаючи i процес </a:t>
            </a:r>
            <a:r>
              <a:rPr lang="uk-UA" sz="1800" i="1" dirty="0" err="1">
                <a:solidFill>
                  <a:schemeClr val="tx2"/>
                </a:solidFill>
                <a:effectLst/>
                <a:latin typeface="Times New Roman" panose="02020603050405020304" pitchFamily="18" charset="0"/>
                <a:ea typeface="Times New Roman" panose="02020603050405020304" pitchFamily="18" charset="0"/>
              </a:rPr>
              <a:t>професiйної</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пiдготовки</a:t>
            </a:r>
            <a:r>
              <a:rPr lang="uk-UA" sz="1800" i="1" dirty="0">
                <a:solidFill>
                  <a:schemeClr val="tx2"/>
                </a:solidFill>
                <a:effectLst/>
                <a:latin typeface="Times New Roman" panose="02020603050405020304" pitchFamily="18" charset="0"/>
                <a:ea typeface="Times New Roman" panose="02020603050405020304" pitchFamily="18" charset="0"/>
              </a:rPr>
              <a:t> та перенавчання.</a:t>
            </a:r>
            <a:endParaRPr lang="ru-RU" sz="10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917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B012342-A5C7-4AC7-822E-45054766F791}"/>
              </a:ext>
            </a:extLst>
          </p:cNvPr>
          <p:cNvSpPr>
            <a:spLocks noGrp="1"/>
          </p:cNvSpPr>
          <p:nvPr>
            <p:ph type="title"/>
          </p:nvPr>
        </p:nvSpPr>
        <p:spPr>
          <a:xfrm>
            <a:off x="838200" y="812163"/>
            <a:ext cx="10515600" cy="801858"/>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uk-UA" b="1" dirty="0">
                <a:solidFill>
                  <a:schemeClr val="tx2"/>
                </a:solidFill>
              </a:rPr>
              <a:t>План</a:t>
            </a:r>
            <a:endParaRPr lang="ru-RU" b="1" dirty="0">
              <a:solidFill>
                <a:schemeClr val="tx2"/>
              </a:solidFill>
            </a:endParaRPr>
          </a:p>
        </p:txBody>
      </p:sp>
      <p:sp>
        <p:nvSpPr>
          <p:cNvPr id="3" name="Объект 2">
            <a:extLst>
              <a:ext uri="{FF2B5EF4-FFF2-40B4-BE49-F238E27FC236}">
                <a16:creationId xmlns="" xmlns:a16="http://schemas.microsoft.com/office/drawing/2014/main" id="{A764C874-15A6-47E3-AB5A-721463065B8C}"/>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342900" lvl="0" indent="-342900" algn="just">
              <a:lnSpc>
                <a:spcPct val="115000"/>
              </a:lnSpc>
              <a:buFont typeface="+mj-lt"/>
              <a:buAutoNum type="arabicPeriod"/>
              <a:tabLst>
                <a:tab pos="226695" algn="l"/>
                <a:tab pos="3381375" algn="l"/>
              </a:tabLst>
            </a:pPr>
            <a:r>
              <a:rPr lang="uk-UA" sz="2800" dirty="0">
                <a:solidFill>
                  <a:schemeClr val="tx2"/>
                </a:solidFill>
                <a:effectLst/>
                <a:latin typeface="Times New Roman" panose="02020603050405020304" pitchFamily="18" charset="0"/>
                <a:ea typeface="Times New Roman" panose="02020603050405020304" pitchFamily="18" charset="0"/>
              </a:rPr>
              <a:t>Загальна характеристика законодавства про зайнятість населення</a:t>
            </a:r>
            <a:r>
              <a:rPr lang="uk-UA" sz="2800" dirty="0">
                <a:solidFill>
                  <a:schemeClr val="tx2"/>
                </a:solidFill>
                <a:effectLst/>
                <a:latin typeface="Times New Roman" panose="02020603050405020304" pitchFamily="18" charset="0"/>
                <a:ea typeface="Calibri" panose="020F0502020204030204" pitchFamily="34" charset="0"/>
              </a:rPr>
              <a:t>. Державні гарантії у сфері зайнятості.</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6695" algn="l"/>
              </a:tabLst>
            </a:pPr>
            <a:r>
              <a:rPr lang="uk-UA" sz="2800" dirty="0">
                <a:solidFill>
                  <a:schemeClr val="tx2"/>
                </a:solidFill>
                <a:effectLst/>
                <a:latin typeface="Times New Roman" panose="02020603050405020304" pitchFamily="18" charset="0"/>
                <a:ea typeface="Times New Roman" panose="02020603050405020304" pitchFamily="18" charset="0"/>
              </a:rPr>
              <a:t>Поняття зайнятості населення, її види.</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26695" algn="l"/>
                <a:tab pos="3381375" algn="l"/>
              </a:tabLst>
            </a:pPr>
            <a:r>
              <a:rPr lang="uk-UA" sz="2800" dirty="0">
                <a:solidFill>
                  <a:schemeClr val="tx2"/>
                </a:solidFill>
                <a:effectLst/>
                <a:latin typeface="Times New Roman" panose="02020603050405020304" pitchFamily="18" charset="0"/>
                <a:ea typeface="Calibri" panose="020F0502020204030204" pitchFamily="34" charset="0"/>
              </a:rPr>
              <a:t>Державна служба зайнятості та її повноваження.</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26695" algn="l"/>
                <a:tab pos="3381375" algn="l"/>
              </a:tabLst>
            </a:pPr>
            <a:r>
              <a:rPr lang="uk-UA" sz="2800" dirty="0">
                <a:solidFill>
                  <a:schemeClr val="tx2"/>
                </a:solidFill>
                <a:effectLst/>
                <a:latin typeface="Times New Roman" panose="02020603050405020304" pitchFamily="18" charset="0"/>
                <a:ea typeface="Calibri" panose="020F0502020204030204" pitchFamily="34" charset="0"/>
              </a:rPr>
              <a:t>Правові питання організації працевлаштування державною службою зайнятості.</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26695" algn="l"/>
                <a:tab pos="3381375" algn="l"/>
              </a:tabLst>
            </a:pPr>
            <a:r>
              <a:rPr lang="uk-UA" sz="2800" dirty="0">
                <a:solidFill>
                  <a:schemeClr val="tx2"/>
                </a:solidFill>
                <a:effectLst/>
                <a:latin typeface="Times New Roman" panose="02020603050405020304" pitchFamily="18" charset="0"/>
                <a:ea typeface="Calibri" panose="020F0502020204030204" pitchFamily="34" charset="0"/>
              </a:rPr>
              <a:t>Правовий статус безробітного.</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26695" algn="l"/>
                <a:tab pos="3381375" algn="l"/>
              </a:tabLst>
            </a:pPr>
            <a:r>
              <a:rPr lang="ru-RU" sz="2800" dirty="0" err="1" smtClean="0">
                <a:solidFill>
                  <a:schemeClr val="tx2"/>
                </a:solidFill>
                <a:latin typeface="Times New Roman" panose="02020603050405020304" pitchFamily="18" charset="0"/>
                <a:ea typeface="Calibri" panose="020F0502020204030204" pitchFamily="34" charset="0"/>
              </a:rPr>
              <a:t>Основн</a:t>
            </a:r>
            <a:r>
              <a:rPr lang="uk-UA" sz="2800" dirty="0" smtClean="0">
                <a:solidFill>
                  <a:schemeClr val="tx2"/>
                </a:solidFill>
                <a:latin typeface="Times New Roman" panose="02020603050405020304" pitchFamily="18" charset="0"/>
                <a:ea typeface="Calibri" panose="020F0502020204030204" pitchFamily="34" charset="0"/>
              </a:rPr>
              <a:t>і положення</a:t>
            </a:r>
            <a:r>
              <a:rPr lang="uk-UA" sz="2800" dirty="0" smtClean="0">
                <a:solidFill>
                  <a:schemeClr val="tx2"/>
                </a:solidFill>
                <a:effectLst/>
                <a:latin typeface="Times New Roman" panose="02020603050405020304" pitchFamily="18" charset="0"/>
                <a:ea typeface="Calibri" panose="020F0502020204030204" pitchFamily="34" charset="0"/>
              </a:rPr>
              <a:t> Закону «</a:t>
            </a:r>
            <a:r>
              <a:rPr lang="uk-UA" sz="2800" dirty="0" smtClean="0">
                <a:solidFill>
                  <a:schemeClr val="tx2"/>
                </a:solidFill>
                <a:latin typeface="Times New Roman" panose="02020603050405020304" pitchFamily="18" charset="0"/>
                <a:ea typeface="Calibri" panose="020F0502020204030204" pitchFamily="34" charset="0"/>
              </a:rPr>
              <a:t>П</a:t>
            </a:r>
            <a:r>
              <a:rPr lang="uk-UA" sz="2800" dirty="0" smtClean="0">
                <a:solidFill>
                  <a:schemeClr val="tx2"/>
                </a:solidFill>
                <a:effectLst/>
                <a:latin typeface="Times New Roman" panose="02020603050405020304" pitchFamily="18" charset="0"/>
                <a:ea typeface="Calibri" panose="020F0502020204030204" pitchFamily="34" charset="0"/>
              </a:rPr>
              <a:t>ро зайнятість населення».</a:t>
            </a:r>
            <a:endParaRPr lang="ru-RU" sz="1600" dirty="0">
              <a:solidFill>
                <a:schemeClr val="tx2"/>
              </a:solidFill>
              <a:effectLst/>
              <a:latin typeface="Times New Roman" panose="02020603050405020304" pitchFamily="18" charset="0"/>
              <a:ea typeface="Times New Roman" panose="02020603050405020304" pitchFamily="18" charset="0"/>
            </a:endParaRPr>
          </a:p>
          <a:p>
            <a:endParaRPr lang="ru-RU" dirty="0"/>
          </a:p>
        </p:txBody>
      </p:sp>
      <p:pic>
        <p:nvPicPr>
          <p:cNvPr id="4" name="Рисунок 3">
            <a:extLst>
              <a:ext uri="{FF2B5EF4-FFF2-40B4-BE49-F238E27FC236}">
                <a16:creationId xmlns="" xmlns:a16="http://schemas.microsoft.com/office/drawing/2014/main" id="{B9F8ACA6-311D-4FA3-9B21-6051C99FC79D}"/>
              </a:ext>
            </a:extLst>
          </p:cNvPr>
          <p:cNvPicPr>
            <a:picLocks noChangeAspect="1"/>
          </p:cNvPicPr>
          <p:nvPr/>
        </p:nvPicPr>
        <p:blipFill>
          <a:blip r:embed="rId2"/>
          <a:stretch>
            <a:fillRect/>
          </a:stretch>
        </p:blipFill>
        <p:spPr>
          <a:xfrm>
            <a:off x="423746" y="153521"/>
            <a:ext cx="1524132" cy="1481456"/>
          </a:xfrm>
          <a:prstGeom prst="rect">
            <a:avLst/>
          </a:prstGeom>
        </p:spPr>
      </p:pic>
    </p:spTree>
    <p:extLst>
      <p:ext uri="{BB962C8B-B14F-4D97-AF65-F5344CB8AC3E}">
        <p14:creationId xmlns:p14="http://schemas.microsoft.com/office/powerpoint/2010/main" val="3902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 xmlns:a16="http://schemas.microsoft.com/office/drawing/2014/main" id="{3B5CA1AC-E97A-4099-AA76-07F338C6CF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4" r="5019" b="5024"/>
          <a:stretch/>
        </p:blipFill>
        <p:spPr>
          <a:xfrm>
            <a:off x="354897" y="1643821"/>
            <a:ext cx="1967295" cy="2187607"/>
          </a:xfrm>
          <a:prstGeom prst="rect">
            <a:avLst/>
          </a:prstGeom>
        </p:spPr>
      </p:pic>
      <p:sp>
        <p:nvSpPr>
          <p:cNvPr id="16" name="Стрелка: изогнутая вправо 15">
            <a:extLst>
              <a:ext uri="{FF2B5EF4-FFF2-40B4-BE49-F238E27FC236}">
                <a16:creationId xmlns="" xmlns:a16="http://schemas.microsoft.com/office/drawing/2014/main" id="{9AD48A35-EE73-4EAE-88F8-D6045F80436B}"/>
              </a:ext>
            </a:extLst>
          </p:cNvPr>
          <p:cNvSpPr/>
          <p:nvPr/>
        </p:nvSpPr>
        <p:spPr>
          <a:xfrm>
            <a:off x="2846160" y="789925"/>
            <a:ext cx="1679623" cy="914400"/>
          </a:xfrm>
          <a:prstGeom prst="curved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 name="Рисунок 3">
            <a:extLst>
              <a:ext uri="{FF2B5EF4-FFF2-40B4-BE49-F238E27FC236}">
                <a16:creationId xmlns="" xmlns:a16="http://schemas.microsoft.com/office/drawing/2014/main" id="{92471191-D356-417B-80EA-AF2FC3776851}"/>
              </a:ext>
            </a:extLst>
          </p:cNvPr>
          <p:cNvPicPr>
            <a:picLocks noChangeAspect="1"/>
          </p:cNvPicPr>
          <p:nvPr/>
        </p:nvPicPr>
        <p:blipFill>
          <a:blip r:embed="rId3"/>
          <a:stretch>
            <a:fillRect/>
          </a:stretch>
        </p:blipFill>
        <p:spPr>
          <a:xfrm>
            <a:off x="10667868" y="0"/>
            <a:ext cx="1524132" cy="1481456"/>
          </a:xfrm>
          <a:prstGeom prst="rect">
            <a:avLst/>
          </a:prstGeom>
        </p:spPr>
      </p:pic>
      <p:sp>
        <p:nvSpPr>
          <p:cNvPr id="17" name="Стрелка: изогнутая вправо 16">
            <a:extLst>
              <a:ext uri="{FF2B5EF4-FFF2-40B4-BE49-F238E27FC236}">
                <a16:creationId xmlns="" xmlns:a16="http://schemas.microsoft.com/office/drawing/2014/main" id="{B42FA902-C285-4D9A-AFD9-5CEDE52F59AC}"/>
              </a:ext>
            </a:extLst>
          </p:cNvPr>
          <p:cNvSpPr/>
          <p:nvPr/>
        </p:nvSpPr>
        <p:spPr>
          <a:xfrm>
            <a:off x="2525751" y="4397763"/>
            <a:ext cx="1679623" cy="883733"/>
          </a:xfrm>
          <a:prstGeom prst="curved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Овал 5">
            <a:extLst>
              <a:ext uri="{FF2B5EF4-FFF2-40B4-BE49-F238E27FC236}">
                <a16:creationId xmlns="" xmlns:a16="http://schemas.microsoft.com/office/drawing/2014/main" id="{55F0B650-0375-4EC5-8101-FFD334702713}"/>
              </a:ext>
            </a:extLst>
          </p:cNvPr>
          <p:cNvSpPr/>
          <p:nvPr/>
        </p:nvSpPr>
        <p:spPr>
          <a:xfrm>
            <a:off x="356839" y="546410"/>
            <a:ext cx="4337824" cy="769434"/>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1">
                <a:effectLst/>
                <a:latin typeface="Times New Roman" panose="02020603050405020304" pitchFamily="18" charset="0"/>
                <a:ea typeface="Times New Roman" panose="02020603050405020304" pitchFamily="18" charset="0"/>
              </a:rPr>
              <a:t>Громадяни України</a:t>
            </a:r>
            <a:r>
              <a:rPr lang="uk-UA" sz="2400" i="1">
                <a:effectLst/>
                <a:latin typeface="Times New Roman" panose="02020603050405020304" pitchFamily="18" charset="0"/>
                <a:ea typeface="Times New Roman" panose="02020603050405020304" pitchFamily="18" charset="0"/>
              </a:rPr>
              <a:t> </a:t>
            </a:r>
            <a:endParaRPr lang="ru-RU" sz="2400"/>
          </a:p>
        </p:txBody>
      </p:sp>
      <p:sp>
        <p:nvSpPr>
          <p:cNvPr id="7" name="Овал 6">
            <a:extLst>
              <a:ext uri="{FF2B5EF4-FFF2-40B4-BE49-F238E27FC236}">
                <a16:creationId xmlns="" xmlns:a16="http://schemas.microsoft.com/office/drawing/2014/main" id="{8BEC0BC9-61A0-4669-A71F-E21BAFB4BAAD}"/>
              </a:ext>
            </a:extLst>
          </p:cNvPr>
          <p:cNvSpPr/>
          <p:nvPr/>
        </p:nvSpPr>
        <p:spPr>
          <a:xfrm>
            <a:off x="356839" y="3702205"/>
            <a:ext cx="4337824" cy="1137425"/>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1">
                <a:effectLst/>
                <a:latin typeface="Times New Roman" panose="02020603050405020304" pitchFamily="18" charset="0"/>
                <a:ea typeface="Times New Roman" panose="02020603050405020304" pitchFamily="18" charset="0"/>
              </a:rPr>
              <a:t>Iноземцi та особи без громадянства</a:t>
            </a:r>
            <a:endParaRPr lang="ru-RU" sz="2400"/>
          </a:p>
        </p:txBody>
      </p:sp>
      <p:sp>
        <p:nvSpPr>
          <p:cNvPr id="11" name="TextBox 10">
            <a:extLst>
              <a:ext uri="{FF2B5EF4-FFF2-40B4-BE49-F238E27FC236}">
                <a16:creationId xmlns="" xmlns:a16="http://schemas.microsoft.com/office/drawing/2014/main" id="{AEE8E419-070A-44E6-8131-838458F87F2C}"/>
              </a:ext>
            </a:extLst>
          </p:cNvPr>
          <p:cNvSpPr txBox="1"/>
          <p:nvPr/>
        </p:nvSpPr>
        <p:spPr>
          <a:xfrm>
            <a:off x="4851331" y="346348"/>
            <a:ext cx="5985417" cy="1938992"/>
          </a:xfrm>
          <a:prstGeom prst="rect">
            <a:avLst/>
          </a:prstGeom>
          <a:noFill/>
        </p:spPr>
        <p:txBody>
          <a:bodyPr wrap="square">
            <a:spAutoFit/>
          </a:bodyPr>
          <a:lstStyle/>
          <a:p>
            <a:pPr algn="ctr"/>
            <a:r>
              <a:rPr lang="uk-UA" sz="2000" b="1" i="1" dirty="0">
                <a:solidFill>
                  <a:srgbClr val="C00000"/>
                </a:solidFill>
                <a:effectLst/>
                <a:latin typeface="Times New Roman" panose="02020603050405020304" pitchFamily="18" charset="0"/>
                <a:ea typeface="Times New Roman" panose="02020603050405020304" pitchFamily="18" charset="0"/>
              </a:rPr>
              <a:t>мають право </a:t>
            </a:r>
            <a:r>
              <a:rPr lang="uk-UA" sz="2000" i="1" dirty="0">
                <a:solidFill>
                  <a:schemeClr val="tx2"/>
                </a:solidFill>
                <a:effectLst/>
                <a:latin typeface="Times New Roman" panose="02020603050405020304" pitchFamily="18" charset="0"/>
                <a:ea typeface="Times New Roman" panose="02020603050405020304" pitchFamily="18" charset="0"/>
              </a:rPr>
              <a:t>на працевлаштування i </a:t>
            </a:r>
            <a:r>
              <a:rPr lang="uk-UA" sz="2000" i="1" dirty="0" err="1">
                <a:solidFill>
                  <a:schemeClr val="tx2"/>
                </a:solidFill>
                <a:effectLst/>
                <a:latin typeface="Times New Roman" panose="02020603050405020304" pitchFamily="18" charset="0"/>
                <a:ea typeface="Times New Roman" panose="02020603050405020304" pitchFamily="18" charset="0"/>
              </a:rPr>
              <a:t>вибiр</a:t>
            </a:r>
            <a:r>
              <a:rPr lang="uk-UA" sz="2000" i="1" dirty="0">
                <a:solidFill>
                  <a:schemeClr val="tx2"/>
                </a:solidFill>
                <a:effectLst/>
                <a:latin typeface="Times New Roman" panose="02020603050405020304" pitchFamily="18" charset="0"/>
                <a:ea typeface="Times New Roman" panose="02020603050405020304" pitchFamily="18" charset="0"/>
              </a:rPr>
              <a:t> </a:t>
            </a:r>
            <a:r>
              <a:rPr lang="uk-UA" sz="2000" i="1" dirty="0" err="1">
                <a:solidFill>
                  <a:schemeClr val="tx2"/>
                </a:solidFill>
                <a:effectLst/>
                <a:latin typeface="Times New Roman" panose="02020603050405020304" pitchFamily="18" charset="0"/>
                <a:ea typeface="Times New Roman" panose="02020603050405020304" pitchFamily="18" charset="0"/>
              </a:rPr>
              <a:t>мiсця</a:t>
            </a:r>
            <a:r>
              <a:rPr lang="uk-UA" sz="2000" i="1" dirty="0">
                <a:solidFill>
                  <a:schemeClr val="tx2"/>
                </a:solidFill>
                <a:effectLst/>
                <a:latin typeface="Times New Roman" panose="02020603050405020304" pitchFamily="18" charset="0"/>
                <a:ea typeface="Times New Roman" panose="02020603050405020304" pitchFamily="18" charset="0"/>
              </a:rPr>
              <a:t> роботи шляхом звернення до </a:t>
            </a:r>
            <a:r>
              <a:rPr lang="uk-UA" sz="2000" i="1" dirty="0" err="1">
                <a:solidFill>
                  <a:schemeClr val="tx2"/>
                </a:solidFill>
                <a:effectLst/>
                <a:latin typeface="Times New Roman" panose="02020603050405020304" pitchFamily="18" charset="0"/>
                <a:ea typeface="Times New Roman" panose="02020603050405020304" pitchFamily="18" charset="0"/>
              </a:rPr>
              <a:t>пiдприємства</a:t>
            </a:r>
            <a:r>
              <a:rPr lang="uk-UA" sz="2000" i="1" dirty="0">
                <a:solidFill>
                  <a:schemeClr val="tx2"/>
                </a:solidFill>
                <a:effectLst/>
                <a:latin typeface="Times New Roman" panose="02020603050405020304" pitchFamily="18" charset="0"/>
                <a:ea typeface="Times New Roman" panose="02020603050405020304" pitchFamily="18" charset="0"/>
              </a:rPr>
              <a:t>, установи, </a:t>
            </a:r>
            <a:r>
              <a:rPr lang="uk-UA" sz="2000" i="1" dirty="0" err="1">
                <a:solidFill>
                  <a:schemeClr val="tx2"/>
                </a:solidFill>
                <a:effectLst/>
                <a:latin typeface="Times New Roman" panose="02020603050405020304" pitchFamily="18" charset="0"/>
                <a:ea typeface="Times New Roman" panose="02020603050405020304" pitchFamily="18" charset="0"/>
              </a:rPr>
              <a:t>органiзацiї</a:t>
            </a:r>
            <a:r>
              <a:rPr lang="uk-UA" sz="2000" i="1" dirty="0">
                <a:solidFill>
                  <a:schemeClr val="tx2"/>
                </a:solidFill>
                <a:effectLst/>
                <a:latin typeface="Times New Roman" panose="02020603050405020304" pitchFamily="18" charset="0"/>
                <a:ea typeface="Times New Roman" panose="02020603050405020304" pitchFamily="18" charset="0"/>
              </a:rPr>
              <a:t>, </a:t>
            </a:r>
            <a:r>
              <a:rPr lang="uk-UA" sz="2000" i="1" dirty="0" err="1">
                <a:solidFill>
                  <a:schemeClr val="tx2"/>
                </a:solidFill>
                <a:effectLst/>
                <a:latin typeface="Times New Roman" panose="02020603050405020304" pitchFamily="18" charset="0"/>
                <a:ea typeface="Times New Roman" panose="02020603050405020304" pitchFamily="18" charset="0"/>
              </a:rPr>
              <a:t>iндивiдуального</a:t>
            </a:r>
            <a:r>
              <a:rPr lang="uk-UA" sz="2000" i="1" dirty="0">
                <a:solidFill>
                  <a:schemeClr val="tx2"/>
                </a:solidFill>
                <a:effectLst/>
                <a:latin typeface="Times New Roman" panose="02020603050405020304" pitchFamily="18" charset="0"/>
                <a:ea typeface="Times New Roman" panose="02020603050405020304" pitchFamily="18" charset="0"/>
              </a:rPr>
              <a:t> селянського (фермерського) господарства i до </a:t>
            </a:r>
            <a:r>
              <a:rPr lang="uk-UA" sz="2000" i="1" dirty="0" err="1">
                <a:solidFill>
                  <a:schemeClr val="tx2"/>
                </a:solidFill>
                <a:effectLst/>
                <a:latin typeface="Times New Roman" panose="02020603050405020304" pitchFamily="18" charset="0"/>
                <a:ea typeface="Times New Roman" panose="02020603050405020304" pitchFamily="18" charset="0"/>
              </a:rPr>
              <a:t>iншого</a:t>
            </a:r>
            <a:r>
              <a:rPr lang="uk-UA" sz="2000" i="1" dirty="0">
                <a:solidFill>
                  <a:schemeClr val="tx2"/>
                </a:solidFill>
                <a:effectLst/>
                <a:latin typeface="Times New Roman" panose="02020603050405020304" pitchFamily="18" charset="0"/>
                <a:ea typeface="Times New Roman" panose="02020603050405020304" pitchFamily="18" charset="0"/>
              </a:rPr>
              <a:t> роботодавця або при безплатному </a:t>
            </a:r>
            <a:r>
              <a:rPr lang="uk-UA" sz="2000" i="1" dirty="0" err="1">
                <a:solidFill>
                  <a:schemeClr val="tx2"/>
                </a:solidFill>
                <a:effectLst/>
                <a:latin typeface="Times New Roman" panose="02020603050405020304" pitchFamily="18" charset="0"/>
                <a:ea typeface="Times New Roman" panose="02020603050405020304" pitchFamily="18" charset="0"/>
              </a:rPr>
              <a:t>сприяннi</a:t>
            </a:r>
            <a:r>
              <a:rPr lang="uk-UA" sz="2000" i="1" dirty="0">
                <a:solidFill>
                  <a:schemeClr val="tx2"/>
                </a:solidFill>
                <a:effectLst/>
                <a:latin typeface="Times New Roman" panose="02020603050405020304" pitchFamily="18" charset="0"/>
                <a:ea typeface="Times New Roman" panose="02020603050405020304" pitchFamily="18" charset="0"/>
              </a:rPr>
              <a:t> державної служби зайнятості</a:t>
            </a:r>
            <a:endParaRPr lang="ru-RU" sz="2000" dirty="0">
              <a:solidFill>
                <a:schemeClr val="tx2"/>
              </a:solidFill>
            </a:endParaRPr>
          </a:p>
        </p:txBody>
      </p:sp>
      <p:sp>
        <p:nvSpPr>
          <p:cNvPr id="15" name="TextBox 14">
            <a:extLst>
              <a:ext uri="{FF2B5EF4-FFF2-40B4-BE49-F238E27FC236}">
                <a16:creationId xmlns="" xmlns:a16="http://schemas.microsoft.com/office/drawing/2014/main" id="{0F64F0CC-4F18-4DA0-920C-47C7A6CDDA35}"/>
              </a:ext>
            </a:extLst>
          </p:cNvPr>
          <p:cNvSpPr txBox="1"/>
          <p:nvPr/>
        </p:nvSpPr>
        <p:spPr>
          <a:xfrm>
            <a:off x="4694663" y="2456795"/>
            <a:ext cx="7315200" cy="4401205"/>
          </a:xfrm>
          <a:prstGeom prst="rect">
            <a:avLst/>
          </a:prstGeom>
          <a:noFill/>
        </p:spPr>
        <p:txBody>
          <a:bodyPr wrap="square">
            <a:spAutoFit/>
          </a:bodyPr>
          <a:lstStyle/>
          <a:p>
            <a:pPr indent="450215" algn="ctr"/>
            <a:r>
              <a:rPr lang="uk-UA" sz="2000" i="1" dirty="0" err="1">
                <a:solidFill>
                  <a:schemeClr val="tx2"/>
                </a:solidFill>
                <a:effectLst/>
                <a:latin typeface="Times New Roman" panose="02020603050405020304" pitchFamily="18" charset="0"/>
                <a:ea typeface="Times New Roman" panose="02020603050405020304" pitchFamily="18" charset="0"/>
              </a:rPr>
              <a:t>якi</a:t>
            </a:r>
            <a:r>
              <a:rPr lang="uk-UA" sz="2000" i="1" dirty="0">
                <a:solidFill>
                  <a:schemeClr val="tx2"/>
                </a:solidFill>
                <a:effectLst/>
                <a:latin typeface="Times New Roman" panose="02020603050405020304" pitchFamily="18" charset="0"/>
                <a:ea typeface="Times New Roman" panose="02020603050405020304" pitchFamily="18" charset="0"/>
              </a:rPr>
              <a:t> прибули в Україну на певний </a:t>
            </a:r>
            <a:r>
              <a:rPr lang="uk-UA" sz="2000" i="1" dirty="0" err="1">
                <a:solidFill>
                  <a:schemeClr val="tx2"/>
                </a:solidFill>
                <a:effectLst/>
                <a:latin typeface="Times New Roman" panose="02020603050405020304" pitchFamily="18" charset="0"/>
                <a:ea typeface="Times New Roman" panose="02020603050405020304" pitchFamily="18" charset="0"/>
              </a:rPr>
              <a:t>термiн</a:t>
            </a:r>
            <a:r>
              <a:rPr lang="uk-UA" sz="2000" i="1" dirty="0">
                <a:solidFill>
                  <a:schemeClr val="tx2"/>
                </a:solidFill>
                <a:effectLst/>
                <a:latin typeface="Times New Roman" panose="02020603050405020304" pitchFamily="18" charset="0"/>
                <a:ea typeface="Times New Roman" panose="02020603050405020304" pitchFamily="18" charset="0"/>
              </a:rPr>
              <a:t>, одержують</a:t>
            </a:r>
            <a:r>
              <a:rPr lang="uk-UA" sz="2000" b="1" i="1" dirty="0">
                <a:solidFill>
                  <a:schemeClr val="tx2"/>
                </a:solidFill>
                <a:effectLst/>
                <a:latin typeface="Times New Roman" panose="02020603050405020304" pitchFamily="18" charset="0"/>
                <a:ea typeface="Times New Roman" panose="02020603050405020304" pitchFamily="18" charset="0"/>
              </a:rPr>
              <a:t> </a:t>
            </a:r>
            <a:r>
              <a:rPr lang="uk-UA" sz="2000" b="1" i="1" dirty="0">
                <a:solidFill>
                  <a:srgbClr val="C00000"/>
                </a:solidFill>
                <a:effectLst/>
                <a:latin typeface="Times New Roman" panose="02020603050405020304" pitchFamily="18" charset="0"/>
                <a:ea typeface="Times New Roman" panose="02020603050405020304" pitchFamily="18" charset="0"/>
              </a:rPr>
              <a:t>право на трудову </a:t>
            </a:r>
            <a:r>
              <a:rPr lang="uk-UA" sz="2000" b="1" i="1" dirty="0" err="1">
                <a:solidFill>
                  <a:srgbClr val="C00000"/>
                </a:solidFill>
                <a:effectLst/>
                <a:latin typeface="Times New Roman" panose="02020603050405020304" pitchFamily="18" charset="0"/>
                <a:ea typeface="Times New Roman" panose="02020603050405020304" pitchFamily="18" charset="0"/>
              </a:rPr>
              <a:t>дiяльнiсть</a:t>
            </a:r>
            <a:r>
              <a:rPr lang="uk-UA" sz="2000" i="1" dirty="0">
                <a:solidFill>
                  <a:schemeClr val="tx2"/>
                </a:solidFill>
                <a:effectLst/>
                <a:latin typeface="Times New Roman" panose="02020603050405020304" pitchFamily="18" charset="0"/>
                <a:ea typeface="Times New Roman" panose="02020603050405020304" pitchFamily="18" charset="0"/>
              </a:rPr>
              <a:t> лише за </a:t>
            </a:r>
            <a:r>
              <a:rPr lang="uk-UA" sz="2000" i="1" dirty="0" err="1">
                <a:solidFill>
                  <a:schemeClr val="tx2"/>
                </a:solidFill>
                <a:effectLst/>
                <a:latin typeface="Times New Roman" panose="02020603050405020304" pitchFamily="18" charset="0"/>
                <a:ea typeface="Times New Roman" panose="02020603050405020304" pitchFamily="18" charset="0"/>
              </a:rPr>
              <a:t>наявностi</a:t>
            </a:r>
            <a:r>
              <a:rPr lang="uk-UA" sz="2000" i="1" dirty="0">
                <a:solidFill>
                  <a:schemeClr val="tx2"/>
                </a:solidFill>
                <a:effectLst/>
                <a:latin typeface="Times New Roman" panose="02020603050405020304" pitchFamily="18" charset="0"/>
                <a:ea typeface="Times New Roman" panose="02020603050405020304" pitchFamily="18" charset="0"/>
              </a:rPr>
              <a:t> в них </a:t>
            </a:r>
            <a:r>
              <a:rPr lang="uk-UA" sz="2000" b="1" i="1" dirty="0">
                <a:solidFill>
                  <a:srgbClr val="C00000"/>
                </a:solidFill>
                <a:effectLst/>
                <a:latin typeface="Times New Roman" panose="02020603050405020304" pitchFamily="18" charset="0"/>
                <a:ea typeface="Times New Roman" panose="02020603050405020304" pitchFamily="18" charset="0"/>
              </a:rPr>
              <a:t>дозволу на працевлаштування, виданого державною службою </a:t>
            </a:r>
            <a:r>
              <a:rPr lang="uk-UA" sz="2000" b="1" i="1" dirty="0" err="1">
                <a:solidFill>
                  <a:srgbClr val="C00000"/>
                </a:solidFill>
                <a:effectLst/>
                <a:latin typeface="Times New Roman" panose="02020603050405020304" pitchFamily="18" charset="0"/>
                <a:ea typeface="Times New Roman" panose="02020603050405020304" pitchFamily="18" charset="0"/>
              </a:rPr>
              <a:t>зайнятостi</a:t>
            </a:r>
            <a:r>
              <a:rPr lang="uk-UA" sz="2000" b="1" i="1" dirty="0">
                <a:solidFill>
                  <a:srgbClr val="C00000"/>
                </a:solidFill>
                <a:effectLst/>
                <a:latin typeface="Times New Roman" panose="02020603050405020304" pitchFamily="18" charset="0"/>
                <a:ea typeface="Times New Roman" panose="02020603050405020304" pitchFamily="18" charset="0"/>
              </a:rPr>
              <a:t> України</a:t>
            </a:r>
            <a:r>
              <a:rPr lang="uk-UA" sz="2000" i="1" dirty="0">
                <a:solidFill>
                  <a:schemeClr val="tx2"/>
                </a:solidFill>
                <a:effectLst/>
                <a:latin typeface="Times New Roman" panose="02020603050405020304" pitchFamily="18" charset="0"/>
                <a:ea typeface="Times New Roman" panose="02020603050405020304" pitchFamily="18" charset="0"/>
              </a:rPr>
              <a:t>, якщо </a:t>
            </a:r>
            <a:r>
              <a:rPr lang="uk-UA" sz="2000" i="1" dirty="0" err="1">
                <a:solidFill>
                  <a:schemeClr val="tx2"/>
                </a:solidFill>
                <a:effectLst/>
                <a:latin typeface="Times New Roman" panose="02020603050405020304" pitchFamily="18" charset="0"/>
                <a:ea typeface="Times New Roman" panose="02020603050405020304" pitchFamily="18" charset="0"/>
              </a:rPr>
              <a:t>iнше</a:t>
            </a:r>
            <a:r>
              <a:rPr lang="uk-UA" sz="2000" i="1" dirty="0">
                <a:solidFill>
                  <a:schemeClr val="tx2"/>
                </a:solidFill>
                <a:effectLst/>
                <a:latin typeface="Times New Roman" panose="02020603050405020304" pitchFamily="18" charset="0"/>
                <a:ea typeface="Times New Roman" panose="02020603050405020304" pitchFamily="18" charset="0"/>
              </a:rPr>
              <a:t> не передбачено </a:t>
            </a:r>
            <a:r>
              <a:rPr lang="uk-UA" sz="2000" i="1" dirty="0" err="1">
                <a:solidFill>
                  <a:schemeClr val="tx2"/>
                </a:solidFill>
                <a:effectLst/>
                <a:latin typeface="Times New Roman" panose="02020603050405020304" pitchFamily="18" charset="0"/>
                <a:ea typeface="Times New Roman" panose="02020603050405020304" pitchFamily="18" charset="0"/>
              </a:rPr>
              <a:t>мiжнародними</a:t>
            </a:r>
            <a:r>
              <a:rPr lang="uk-UA" sz="2000" i="1" dirty="0">
                <a:solidFill>
                  <a:schemeClr val="tx2"/>
                </a:solidFill>
                <a:effectLst/>
                <a:latin typeface="Times New Roman" panose="02020603050405020304" pitchFamily="18" charset="0"/>
                <a:ea typeface="Times New Roman" panose="02020603050405020304" pitchFamily="18" charset="0"/>
              </a:rPr>
              <a:t> договорами</a:t>
            </a:r>
            <a:r>
              <a:rPr lang="uk-UA" sz="2000" b="1" i="1" dirty="0">
                <a:solidFill>
                  <a:schemeClr val="tx2"/>
                </a:solidFill>
                <a:effectLst/>
                <a:latin typeface="Times New Roman" panose="02020603050405020304" pitchFamily="18" charset="0"/>
                <a:ea typeface="Times New Roman" panose="02020603050405020304" pitchFamily="18" charset="0"/>
              </a:rPr>
              <a:t> </a:t>
            </a:r>
            <a:r>
              <a:rPr lang="uk-UA" sz="2000" i="1" dirty="0">
                <a:solidFill>
                  <a:schemeClr val="tx2"/>
                </a:solidFill>
                <a:effectLst/>
                <a:latin typeface="Times New Roman" panose="02020603050405020304" pitchFamily="18" charset="0"/>
                <a:ea typeface="Times New Roman" panose="02020603050405020304" pitchFamily="18" charset="0"/>
              </a:rPr>
              <a:t>України. Дозвіл на працевлаштування оформляється і видається роботодавцю, який запрошує іноземців для роботи на певній посаді (за фахом), </a:t>
            </a:r>
            <a:r>
              <a:rPr lang="uk-UA" sz="2000" i="1" u="sng" dirty="0">
                <a:solidFill>
                  <a:schemeClr val="tx2"/>
                </a:solidFill>
                <a:effectLst/>
                <a:latin typeface="Times New Roman" panose="02020603050405020304" pitchFamily="18" charset="0"/>
                <a:ea typeface="Times New Roman" panose="02020603050405020304" pitchFamily="18" charset="0"/>
              </a:rPr>
              <a:t>Державним центром зайнятості або за його дорученням відповідними центрами зайнятості Автономної Республіки Крим, областей, міст Києва та Севастополя </a:t>
            </a:r>
            <a:r>
              <a:rPr lang="uk-UA" sz="2000" i="1" dirty="0">
                <a:solidFill>
                  <a:schemeClr val="tx2"/>
                </a:solidFill>
                <a:effectLst/>
                <a:latin typeface="Times New Roman" panose="02020603050405020304" pitchFamily="18" charset="0"/>
                <a:ea typeface="Times New Roman" panose="02020603050405020304" pitchFamily="18" charset="0"/>
              </a:rPr>
              <a:t>за умови, якщо в країні (регіоні) відсутні працівники, які спроможні виконувати цей вид роботи, або є достатні обґрунтування доцільності використання праці іноземних фахівців, якщо інше не передбачене міжнародними договорами України.</a:t>
            </a:r>
            <a:endParaRPr lang="ru-RU" sz="105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01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620FD07-5DD9-4F63-BF3E-A0BD9E581869}"/>
              </a:ext>
            </a:extLst>
          </p:cNvPr>
          <p:cNvSpPr>
            <a:spLocks noGrp="1"/>
          </p:cNvSpPr>
          <p:nvPr>
            <p:ph idx="1"/>
          </p:nvPr>
        </p:nvSpPr>
        <p:spPr>
          <a:xfrm>
            <a:off x="152267" y="453111"/>
            <a:ext cx="11578816" cy="6293377"/>
          </a:xfrm>
        </p:spPr>
        <p:txBody>
          <a:bodyPr>
            <a:normAutofit lnSpcReduction="10000"/>
          </a:bodyPr>
          <a:lstStyle/>
          <a:p>
            <a:r>
              <a:rPr lang="ru-RU" sz="2000" dirty="0">
                <a:solidFill>
                  <a:schemeClr val="tx2"/>
                </a:solidFill>
              </a:rPr>
              <a:t>За </a:t>
            </a:r>
            <a:r>
              <a:rPr lang="ru-RU" sz="2000" dirty="0" err="1">
                <a:solidFill>
                  <a:schemeClr val="tx2"/>
                </a:solidFill>
              </a:rPr>
              <a:t>розгляд</a:t>
            </a:r>
            <a:r>
              <a:rPr lang="ru-RU" sz="2000" dirty="0">
                <a:solidFill>
                  <a:schemeClr val="tx2"/>
                </a:solidFill>
              </a:rPr>
              <a:t> заяви про </a:t>
            </a:r>
            <a:r>
              <a:rPr lang="ru-RU" sz="2000" dirty="0" err="1">
                <a:solidFill>
                  <a:schemeClr val="tx2"/>
                </a:solidFill>
              </a:rPr>
              <a:t>надання</a:t>
            </a:r>
            <a:r>
              <a:rPr lang="ru-RU" sz="2000" dirty="0">
                <a:solidFill>
                  <a:schemeClr val="tx2"/>
                </a:solidFill>
              </a:rPr>
              <a:t> </a:t>
            </a:r>
            <a:r>
              <a:rPr lang="ru-RU" sz="2000" dirty="0" err="1">
                <a:solidFill>
                  <a:schemeClr val="tx2"/>
                </a:solidFill>
              </a:rPr>
              <a:t>дозволу</a:t>
            </a:r>
            <a:r>
              <a:rPr lang="ru-RU" sz="2000" dirty="0">
                <a:solidFill>
                  <a:schemeClr val="tx2"/>
                </a:solidFill>
              </a:rPr>
              <a:t> на </a:t>
            </a:r>
            <a:r>
              <a:rPr lang="ru-RU" sz="2000" dirty="0" err="1">
                <a:solidFill>
                  <a:schemeClr val="tx2"/>
                </a:solidFill>
              </a:rPr>
              <a:t>працевлаштування</a:t>
            </a:r>
            <a:r>
              <a:rPr lang="ru-RU" sz="2000" dirty="0">
                <a:solidFill>
                  <a:schemeClr val="tx2"/>
                </a:solidFill>
              </a:rPr>
              <a:t> </a:t>
            </a:r>
            <a:r>
              <a:rPr lang="ru-RU" sz="2000" dirty="0" err="1">
                <a:solidFill>
                  <a:schemeClr val="tx2"/>
                </a:solidFill>
              </a:rPr>
              <a:t>або</a:t>
            </a:r>
            <a:r>
              <a:rPr lang="ru-RU" sz="2000" dirty="0">
                <a:solidFill>
                  <a:schemeClr val="tx2"/>
                </a:solidFill>
              </a:rPr>
              <a:t> </a:t>
            </a:r>
            <a:br>
              <a:rPr lang="ru-RU" sz="2000" dirty="0">
                <a:solidFill>
                  <a:schemeClr val="tx2"/>
                </a:solidFill>
              </a:rPr>
            </a:br>
            <a:r>
              <a:rPr lang="ru-RU" sz="2000" dirty="0">
                <a:solidFill>
                  <a:schemeClr val="tx2"/>
                </a:solidFill>
              </a:rPr>
              <a:t>про </a:t>
            </a:r>
            <a:r>
              <a:rPr lang="ru-RU" sz="2000" dirty="0" err="1">
                <a:solidFill>
                  <a:schemeClr val="tx2"/>
                </a:solidFill>
              </a:rPr>
              <a:t>продовження</a:t>
            </a:r>
            <a:r>
              <a:rPr lang="ru-RU" sz="2000" dirty="0">
                <a:solidFill>
                  <a:schemeClr val="tx2"/>
                </a:solidFill>
              </a:rPr>
              <a:t> </a:t>
            </a:r>
            <a:r>
              <a:rPr lang="ru-RU" sz="2000" dirty="0" err="1">
                <a:solidFill>
                  <a:schemeClr val="tx2"/>
                </a:solidFill>
              </a:rPr>
              <a:t>терміну</a:t>
            </a:r>
            <a:r>
              <a:rPr lang="ru-RU" sz="2000" dirty="0">
                <a:solidFill>
                  <a:schemeClr val="tx2"/>
                </a:solidFill>
              </a:rPr>
              <a:t> </a:t>
            </a:r>
            <a:r>
              <a:rPr lang="ru-RU" sz="2000" dirty="0" err="1">
                <a:solidFill>
                  <a:schemeClr val="tx2"/>
                </a:solidFill>
              </a:rPr>
              <a:t>його</a:t>
            </a:r>
            <a:r>
              <a:rPr lang="ru-RU" sz="2000" dirty="0">
                <a:solidFill>
                  <a:schemeClr val="tx2"/>
                </a:solidFill>
              </a:rPr>
              <a:t> </a:t>
            </a:r>
            <a:r>
              <a:rPr lang="ru-RU" sz="2000" dirty="0" err="1">
                <a:solidFill>
                  <a:schemeClr val="tx2"/>
                </a:solidFill>
              </a:rPr>
              <a:t>дії</a:t>
            </a:r>
            <a:r>
              <a:rPr lang="ru-RU" sz="2000" dirty="0">
                <a:solidFill>
                  <a:schemeClr val="tx2"/>
                </a:solidFill>
              </a:rPr>
              <a:t> з </a:t>
            </a:r>
            <a:r>
              <a:rPr lang="ru-RU" sz="2000" dirty="0" err="1">
                <a:solidFill>
                  <a:schemeClr val="tx2"/>
                </a:solidFill>
              </a:rPr>
              <a:t>роботодавця</a:t>
            </a:r>
            <a:r>
              <a:rPr lang="ru-RU" sz="2000" dirty="0">
                <a:solidFill>
                  <a:schemeClr val="tx2"/>
                </a:solidFill>
              </a:rPr>
              <a:t> </a:t>
            </a:r>
            <a:r>
              <a:rPr lang="ru-RU" sz="2000" dirty="0" err="1">
                <a:solidFill>
                  <a:schemeClr val="tx2"/>
                </a:solidFill>
              </a:rPr>
              <a:t>справляється</a:t>
            </a:r>
            <a:r>
              <a:rPr lang="ru-RU" sz="2000" dirty="0">
                <a:solidFill>
                  <a:schemeClr val="tx2"/>
                </a:solidFill>
              </a:rPr>
              <a:t> </a:t>
            </a:r>
            <a:r>
              <a:rPr lang="ru-RU" sz="2000" b="1" dirty="0">
                <a:solidFill>
                  <a:schemeClr val="tx2"/>
                </a:solidFill>
              </a:rPr>
              <a:t>плата </a:t>
            </a:r>
            <a:br>
              <a:rPr lang="ru-RU" sz="2000" b="1" dirty="0">
                <a:solidFill>
                  <a:schemeClr val="tx2"/>
                </a:solidFill>
              </a:rPr>
            </a:br>
            <a:r>
              <a:rPr lang="ru-RU" sz="2000" b="1" dirty="0">
                <a:solidFill>
                  <a:schemeClr val="tx2"/>
                </a:solidFill>
              </a:rPr>
              <a:t>в </a:t>
            </a:r>
            <a:r>
              <a:rPr lang="ru-RU" sz="2000" b="1" dirty="0" err="1">
                <a:solidFill>
                  <a:schemeClr val="tx2"/>
                </a:solidFill>
              </a:rPr>
              <a:t>розмірі</a:t>
            </a:r>
            <a:r>
              <a:rPr lang="ru-RU" sz="2000" b="1" dirty="0">
                <a:solidFill>
                  <a:schemeClr val="tx2"/>
                </a:solidFill>
              </a:rPr>
              <a:t> </a:t>
            </a:r>
            <a:r>
              <a:rPr lang="ru-RU" sz="2000" b="1" dirty="0" err="1">
                <a:solidFill>
                  <a:schemeClr val="tx2"/>
                </a:solidFill>
              </a:rPr>
              <a:t>чотирьох</a:t>
            </a:r>
            <a:r>
              <a:rPr lang="ru-RU" sz="2000" b="1" dirty="0">
                <a:solidFill>
                  <a:schemeClr val="tx2"/>
                </a:solidFill>
              </a:rPr>
              <a:t> </a:t>
            </a:r>
            <a:r>
              <a:rPr lang="ru-RU" sz="2000" b="1" dirty="0" err="1">
                <a:solidFill>
                  <a:schemeClr val="tx2"/>
                </a:solidFill>
              </a:rPr>
              <a:t>мінімальних</a:t>
            </a:r>
            <a:r>
              <a:rPr lang="ru-RU" sz="2000" b="1" dirty="0">
                <a:solidFill>
                  <a:schemeClr val="tx2"/>
                </a:solidFill>
              </a:rPr>
              <a:t> </a:t>
            </a:r>
            <a:r>
              <a:rPr lang="ru-RU" sz="2000" b="1" dirty="0" err="1">
                <a:solidFill>
                  <a:schemeClr val="tx2"/>
                </a:solidFill>
              </a:rPr>
              <a:t>заробітних</a:t>
            </a:r>
            <a:r>
              <a:rPr lang="ru-RU" sz="2000" b="1" dirty="0">
                <a:solidFill>
                  <a:schemeClr val="tx2"/>
                </a:solidFill>
              </a:rPr>
              <a:t> плат за кожного </a:t>
            </a:r>
            <a:r>
              <a:rPr lang="ru-RU" sz="2000" b="1" dirty="0" err="1">
                <a:solidFill>
                  <a:schemeClr val="tx2"/>
                </a:solidFill>
              </a:rPr>
              <a:t>іноземця</a:t>
            </a:r>
            <a:r>
              <a:rPr lang="ru-RU" sz="2000" dirty="0">
                <a:solidFill>
                  <a:schemeClr val="tx2"/>
                </a:solidFill>
              </a:rPr>
              <a:t>.</a:t>
            </a:r>
          </a:p>
          <a:p>
            <a:r>
              <a:rPr lang="ru-RU" sz="2000" dirty="0">
                <a:solidFill>
                  <a:schemeClr val="tx2"/>
                </a:solidFill>
              </a:rPr>
              <a:t>У раз</a:t>
            </a:r>
            <a:r>
              <a:rPr lang="en-US" sz="2000" dirty="0" err="1">
                <a:solidFill>
                  <a:schemeClr val="tx2"/>
                </a:solidFill>
              </a:rPr>
              <a:t>i</a:t>
            </a:r>
            <a:r>
              <a:rPr lang="en-US" sz="2000" dirty="0">
                <a:solidFill>
                  <a:schemeClr val="tx2"/>
                </a:solidFill>
              </a:rPr>
              <a:t> </a:t>
            </a:r>
            <a:r>
              <a:rPr lang="ru-RU" sz="2000" dirty="0" err="1">
                <a:solidFill>
                  <a:schemeClr val="tx2"/>
                </a:solidFill>
              </a:rPr>
              <a:t>використання</a:t>
            </a:r>
            <a:r>
              <a:rPr lang="ru-RU" sz="2000" dirty="0">
                <a:solidFill>
                  <a:schemeClr val="tx2"/>
                </a:solidFill>
              </a:rPr>
              <a:t> </a:t>
            </a:r>
            <a:r>
              <a:rPr lang="ru-RU" sz="2000" dirty="0" err="1">
                <a:solidFill>
                  <a:schemeClr val="tx2"/>
                </a:solidFill>
              </a:rPr>
              <a:t>прац</a:t>
            </a:r>
            <a:r>
              <a:rPr lang="en-US" sz="2000" dirty="0" err="1">
                <a:solidFill>
                  <a:schemeClr val="tx2"/>
                </a:solidFill>
              </a:rPr>
              <a:t>i</a:t>
            </a:r>
            <a:r>
              <a:rPr lang="en-US" sz="2000" dirty="0">
                <a:solidFill>
                  <a:schemeClr val="tx2"/>
                </a:solidFill>
              </a:rPr>
              <a:t> </a:t>
            </a:r>
            <a:r>
              <a:rPr lang="en-US" sz="2000" dirty="0" err="1">
                <a:solidFill>
                  <a:schemeClr val="tx2"/>
                </a:solidFill>
              </a:rPr>
              <a:t>i</a:t>
            </a:r>
            <a:r>
              <a:rPr lang="ru-RU" sz="2000" dirty="0" err="1">
                <a:solidFill>
                  <a:schemeClr val="tx2"/>
                </a:solidFill>
              </a:rPr>
              <a:t>ноземц</a:t>
            </a:r>
            <a:r>
              <a:rPr lang="en-US" sz="2000" dirty="0" err="1">
                <a:solidFill>
                  <a:schemeClr val="tx2"/>
                </a:solidFill>
              </a:rPr>
              <a:t>i</a:t>
            </a:r>
            <a:r>
              <a:rPr lang="ru-RU" sz="2000" dirty="0">
                <a:solidFill>
                  <a:schemeClr val="tx2"/>
                </a:solidFill>
              </a:rPr>
              <a:t>в </a:t>
            </a:r>
            <a:r>
              <a:rPr lang="ru-RU" sz="2000" dirty="0" err="1">
                <a:solidFill>
                  <a:schemeClr val="tx2"/>
                </a:solidFill>
              </a:rPr>
              <a:t>або</a:t>
            </a:r>
            <a:r>
              <a:rPr lang="ru-RU" sz="2000" dirty="0">
                <a:solidFill>
                  <a:schemeClr val="tx2"/>
                </a:solidFill>
              </a:rPr>
              <a:t> ос</a:t>
            </a:r>
            <a:r>
              <a:rPr lang="en-US" sz="2000" dirty="0" err="1">
                <a:solidFill>
                  <a:schemeClr val="tx2"/>
                </a:solidFill>
              </a:rPr>
              <a:t>i</a:t>
            </a:r>
            <a:r>
              <a:rPr lang="ru-RU" sz="2000" dirty="0">
                <a:solidFill>
                  <a:schemeClr val="tx2"/>
                </a:solidFill>
              </a:rPr>
              <a:t>б без </a:t>
            </a:r>
            <a:r>
              <a:rPr lang="ru-RU" sz="2000" dirty="0" err="1">
                <a:solidFill>
                  <a:schemeClr val="tx2"/>
                </a:solidFill>
              </a:rPr>
              <a:t>громадянства</a:t>
            </a:r>
            <a:r>
              <a:rPr lang="ru-RU" sz="2000" dirty="0">
                <a:solidFill>
                  <a:schemeClr val="tx2"/>
                </a:solidFill>
              </a:rPr>
              <a:t> без </a:t>
            </a:r>
            <a:r>
              <a:rPr lang="ru-RU" sz="2000" dirty="0" err="1">
                <a:solidFill>
                  <a:schemeClr val="tx2"/>
                </a:solidFill>
              </a:rPr>
              <a:t>дозволу</a:t>
            </a:r>
            <a:r>
              <a:rPr lang="ru-RU" sz="2000" dirty="0">
                <a:solidFill>
                  <a:schemeClr val="tx2"/>
                </a:solidFill>
              </a:rPr>
              <a:t> </a:t>
            </a:r>
            <a:r>
              <a:rPr lang="ru-RU" sz="2000" dirty="0" err="1">
                <a:solidFill>
                  <a:schemeClr val="tx2"/>
                </a:solidFill>
              </a:rPr>
              <a:t>державної</a:t>
            </a:r>
            <a:r>
              <a:rPr lang="ru-RU" sz="2000" dirty="0">
                <a:solidFill>
                  <a:schemeClr val="tx2"/>
                </a:solidFill>
              </a:rPr>
              <a:t> </a:t>
            </a:r>
            <a:r>
              <a:rPr lang="ru-RU" sz="2000" dirty="0" err="1">
                <a:solidFill>
                  <a:schemeClr val="tx2"/>
                </a:solidFill>
              </a:rPr>
              <a:t>служби</a:t>
            </a:r>
            <a:r>
              <a:rPr lang="ru-RU" sz="2000" dirty="0">
                <a:solidFill>
                  <a:schemeClr val="tx2"/>
                </a:solidFill>
              </a:rPr>
              <a:t> </a:t>
            </a:r>
            <a:r>
              <a:rPr lang="ru-RU" sz="2000" dirty="0" err="1">
                <a:solidFill>
                  <a:schemeClr val="tx2"/>
                </a:solidFill>
              </a:rPr>
              <a:t>зайнятост</a:t>
            </a:r>
            <a:r>
              <a:rPr lang="en-US" sz="2000" dirty="0" err="1">
                <a:solidFill>
                  <a:schemeClr val="tx2"/>
                </a:solidFill>
              </a:rPr>
              <a:t>i</a:t>
            </a:r>
            <a:r>
              <a:rPr lang="en-US" sz="2000" dirty="0">
                <a:solidFill>
                  <a:schemeClr val="tx2"/>
                </a:solidFill>
              </a:rPr>
              <a:t> </a:t>
            </a:r>
            <a:r>
              <a:rPr lang="ru-RU" sz="2000" dirty="0" err="1">
                <a:solidFill>
                  <a:schemeClr val="tx2"/>
                </a:solidFill>
              </a:rPr>
              <a:t>України</a:t>
            </a:r>
            <a:r>
              <a:rPr lang="ru-RU" sz="2000" dirty="0">
                <a:solidFill>
                  <a:schemeClr val="tx2"/>
                </a:solidFill>
              </a:rPr>
              <a:t> з п</a:t>
            </a:r>
            <a:r>
              <a:rPr lang="en-US" sz="2000" dirty="0" err="1">
                <a:solidFill>
                  <a:schemeClr val="tx2"/>
                </a:solidFill>
              </a:rPr>
              <a:t>i</a:t>
            </a:r>
            <a:r>
              <a:rPr lang="ru-RU" sz="2000" dirty="0" err="1">
                <a:solidFill>
                  <a:schemeClr val="tx2"/>
                </a:solidFill>
              </a:rPr>
              <a:t>дприємств</a:t>
            </a:r>
            <a:r>
              <a:rPr lang="ru-RU" sz="2000" dirty="0">
                <a:solidFill>
                  <a:schemeClr val="tx2"/>
                </a:solidFill>
              </a:rPr>
              <a:t>, </a:t>
            </a:r>
            <a:r>
              <a:rPr lang="ru-RU" sz="2000" dirty="0" err="1">
                <a:solidFill>
                  <a:schemeClr val="tx2"/>
                </a:solidFill>
              </a:rPr>
              <a:t>установ</a:t>
            </a:r>
            <a:r>
              <a:rPr lang="ru-RU" sz="2000" dirty="0">
                <a:solidFill>
                  <a:schemeClr val="tx2"/>
                </a:solidFill>
              </a:rPr>
              <a:t> </a:t>
            </a:r>
            <a:r>
              <a:rPr lang="en-US" sz="2000" dirty="0" err="1">
                <a:solidFill>
                  <a:schemeClr val="tx2"/>
                </a:solidFill>
              </a:rPr>
              <a:t>i</a:t>
            </a:r>
            <a:r>
              <a:rPr lang="en-US" sz="2000" dirty="0">
                <a:solidFill>
                  <a:schemeClr val="tx2"/>
                </a:solidFill>
              </a:rPr>
              <a:t> </a:t>
            </a:r>
            <a:r>
              <a:rPr lang="ru-RU" sz="2000" dirty="0">
                <a:solidFill>
                  <a:schemeClr val="tx2"/>
                </a:solidFill>
              </a:rPr>
              <a:t>орган</a:t>
            </a:r>
            <a:r>
              <a:rPr lang="en-US" sz="2000" dirty="0" err="1">
                <a:solidFill>
                  <a:schemeClr val="tx2"/>
                </a:solidFill>
              </a:rPr>
              <a:t>i</a:t>
            </a:r>
            <a:r>
              <a:rPr lang="ru-RU" sz="2000" dirty="0" err="1">
                <a:solidFill>
                  <a:schemeClr val="tx2"/>
                </a:solidFill>
              </a:rPr>
              <a:t>зац</a:t>
            </a:r>
            <a:r>
              <a:rPr lang="en-US" sz="2000" dirty="0" err="1">
                <a:solidFill>
                  <a:schemeClr val="tx2"/>
                </a:solidFill>
              </a:rPr>
              <a:t>i</a:t>
            </a:r>
            <a:r>
              <a:rPr lang="ru-RU" sz="2000" dirty="0">
                <a:solidFill>
                  <a:schemeClr val="tx2"/>
                </a:solidFill>
              </a:rPr>
              <a:t>й, </a:t>
            </a:r>
            <a:r>
              <a:rPr lang="ru-RU" sz="2000" dirty="0" err="1">
                <a:solidFill>
                  <a:schemeClr val="tx2"/>
                </a:solidFill>
              </a:rPr>
              <a:t>незалежно</a:t>
            </a:r>
            <a:r>
              <a:rPr lang="ru-RU" sz="2000" dirty="0">
                <a:solidFill>
                  <a:schemeClr val="tx2"/>
                </a:solidFill>
              </a:rPr>
              <a:t> в</a:t>
            </a:r>
            <a:r>
              <a:rPr lang="en-US" sz="2000" dirty="0" err="1">
                <a:solidFill>
                  <a:schemeClr val="tx2"/>
                </a:solidFill>
              </a:rPr>
              <a:t>i</a:t>
            </a:r>
            <a:r>
              <a:rPr lang="ru-RU" sz="2000" dirty="0">
                <a:solidFill>
                  <a:schemeClr val="tx2"/>
                </a:solidFill>
              </a:rPr>
              <a:t>д </a:t>
            </a:r>
            <a:r>
              <a:rPr lang="ru-RU" sz="2000" dirty="0" err="1">
                <a:solidFill>
                  <a:schemeClr val="tx2"/>
                </a:solidFill>
              </a:rPr>
              <a:t>форми</a:t>
            </a:r>
            <a:r>
              <a:rPr lang="ru-RU" sz="2000" dirty="0">
                <a:solidFill>
                  <a:schemeClr val="tx2"/>
                </a:solidFill>
              </a:rPr>
              <a:t> </a:t>
            </a:r>
            <a:r>
              <a:rPr lang="ru-RU" sz="2000" dirty="0" err="1">
                <a:solidFill>
                  <a:schemeClr val="tx2"/>
                </a:solidFill>
              </a:rPr>
              <a:t>власност</a:t>
            </a:r>
            <a:r>
              <a:rPr lang="en-US" sz="2000" dirty="0" err="1">
                <a:solidFill>
                  <a:schemeClr val="tx2"/>
                </a:solidFill>
              </a:rPr>
              <a:t>i</a:t>
            </a:r>
            <a:r>
              <a:rPr lang="en-US" sz="2000" dirty="0">
                <a:solidFill>
                  <a:schemeClr val="tx2"/>
                </a:solidFill>
              </a:rPr>
              <a:t>, </a:t>
            </a:r>
            <a:r>
              <a:rPr lang="ru-RU" sz="2000" dirty="0" err="1">
                <a:solidFill>
                  <a:schemeClr val="tx2"/>
                </a:solidFill>
              </a:rPr>
              <a:t>Державна</a:t>
            </a:r>
            <a:r>
              <a:rPr lang="ru-RU" sz="2000" dirty="0">
                <a:solidFill>
                  <a:schemeClr val="tx2"/>
                </a:solidFill>
              </a:rPr>
              <a:t> служба </a:t>
            </a:r>
            <a:r>
              <a:rPr lang="ru-RU" sz="2000" dirty="0" err="1">
                <a:solidFill>
                  <a:schemeClr val="tx2"/>
                </a:solidFill>
              </a:rPr>
              <a:t>зайнятост</a:t>
            </a:r>
            <a:r>
              <a:rPr lang="en-US" sz="2000" dirty="0" err="1">
                <a:solidFill>
                  <a:schemeClr val="tx2"/>
                </a:solidFill>
              </a:rPr>
              <a:t>i</a:t>
            </a:r>
            <a:r>
              <a:rPr lang="en-US" sz="2000" dirty="0">
                <a:solidFill>
                  <a:schemeClr val="tx2"/>
                </a:solidFill>
              </a:rPr>
              <a:t> </a:t>
            </a:r>
            <a:r>
              <a:rPr lang="ru-RU" sz="2000" dirty="0" err="1">
                <a:solidFill>
                  <a:schemeClr val="tx2"/>
                </a:solidFill>
              </a:rPr>
              <a:t>стягує</a:t>
            </a:r>
            <a:r>
              <a:rPr lang="ru-RU" sz="2000" dirty="0">
                <a:solidFill>
                  <a:schemeClr val="tx2"/>
                </a:solidFill>
              </a:rPr>
              <a:t> </a:t>
            </a:r>
            <a:r>
              <a:rPr lang="ru-RU" sz="2000" b="1" dirty="0">
                <a:solidFill>
                  <a:schemeClr val="tx2"/>
                </a:solidFill>
              </a:rPr>
              <a:t>штраф у </a:t>
            </a:r>
            <a:r>
              <a:rPr lang="ru-RU" sz="2000" b="1" dirty="0" err="1">
                <a:solidFill>
                  <a:schemeClr val="tx2"/>
                </a:solidFill>
              </a:rPr>
              <a:t>двадцятикратному</a:t>
            </a:r>
            <a:r>
              <a:rPr lang="ru-RU" sz="2000" b="1" dirty="0">
                <a:solidFill>
                  <a:schemeClr val="tx2"/>
                </a:solidFill>
              </a:rPr>
              <a:t> </a:t>
            </a:r>
            <a:r>
              <a:rPr lang="ru-RU" sz="2000" b="1" dirty="0" err="1">
                <a:solidFill>
                  <a:schemeClr val="tx2"/>
                </a:solidFill>
              </a:rPr>
              <a:t>розмірі</a:t>
            </a:r>
            <a:r>
              <a:rPr lang="ru-RU" sz="2000" b="1" dirty="0">
                <a:solidFill>
                  <a:schemeClr val="tx2"/>
                </a:solidFill>
              </a:rPr>
              <a:t> </a:t>
            </a:r>
            <a:r>
              <a:rPr lang="ru-RU" sz="2000" b="1" dirty="0" err="1">
                <a:solidFill>
                  <a:schemeClr val="tx2"/>
                </a:solidFill>
              </a:rPr>
              <a:t>мінімальної</a:t>
            </a:r>
            <a:r>
              <a:rPr lang="ru-RU" sz="2000" b="1" dirty="0">
                <a:solidFill>
                  <a:schemeClr val="tx2"/>
                </a:solidFill>
              </a:rPr>
              <a:t> </a:t>
            </a:r>
            <a:r>
              <a:rPr lang="ru-RU" sz="2000" b="1" dirty="0" err="1">
                <a:solidFill>
                  <a:schemeClr val="tx2"/>
                </a:solidFill>
              </a:rPr>
              <a:t>заробітної</a:t>
            </a:r>
            <a:r>
              <a:rPr lang="ru-RU" sz="2000" b="1" dirty="0">
                <a:solidFill>
                  <a:schemeClr val="tx2"/>
                </a:solidFill>
              </a:rPr>
              <a:t> плати. </a:t>
            </a:r>
            <a:r>
              <a:rPr lang="ru-RU" sz="2000" dirty="0">
                <a:solidFill>
                  <a:schemeClr val="tx2"/>
                </a:solidFill>
              </a:rPr>
              <a:t>Ц</a:t>
            </a:r>
            <a:r>
              <a:rPr lang="en-US" sz="2000" dirty="0" err="1">
                <a:solidFill>
                  <a:schemeClr val="tx2"/>
                </a:solidFill>
              </a:rPr>
              <a:t>i</a:t>
            </a:r>
            <a:r>
              <a:rPr lang="ru-RU" sz="2000" dirty="0">
                <a:solidFill>
                  <a:schemeClr val="tx2"/>
                </a:solidFill>
              </a:rPr>
              <a:t> </a:t>
            </a:r>
            <a:r>
              <a:rPr lang="ru-RU" sz="2000" dirty="0" err="1">
                <a:solidFill>
                  <a:schemeClr val="tx2"/>
                </a:solidFill>
              </a:rPr>
              <a:t>кошти</a:t>
            </a:r>
            <a:r>
              <a:rPr lang="ru-RU" sz="2000" dirty="0">
                <a:solidFill>
                  <a:schemeClr val="tx2"/>
                </a:solidFill>
              </a:rPr>
              <a:t> </a:t>
            </a:r>
            <a:r>
              <a:rPr lang="ru-RU" sz="2000" dirty="0" err="1">
                <a:solidFill>
                  <a:schemeClr val="tx2"/>
                </a:solidFill>
              </a:rPr>
              <a:t>спрямовуються</a:t>
            </a:r>
            <a:r>
              <a:rPr lang="ru-RU" sz="2000" dirty="0">
                <a:solidFill>
                  <a:schemeClr val="tx2"/>
                </a:solidFill>
              </a:rPr>
              <a:t> до Фонду </a:t>
            </a:r>
            <a:r>
              <a:rPr lang="ru-RU" sz="2000" dirty="0" err="1">
                <a:solidFill>
                  <a:schemeClr val="tx2"/>
                </a:solidFill>
              </a:rPr>
              <a:t>загальнообов’язкового</a:t>
            </a:r>
            <a:r>
              <a:rPr lang="ru-RU" sz="2000" dirty="0">
                <a:solidFill>
                  <a:schemeClr val="tx2"/>
                </a:solidFill>
              </a:rPr>
              <a:t> державного </a:t>
            </a:r>
            <a:r>
              <a:rPr lang="ru-RU" sz="2000" dirty="0" err="1">
                <a:solidFill>
                  <a:schemeClr val="tx2"/>
                </a:solidFill>
              </a:rPr>
              <a:t>соц</a:t>
            </a:r>
            <a:r>
              <a:rPr lang="en-US" sz="2000" dirty="0" err="1">
                <a:solidFill>
                  <a:schemeClr val="tx2"/>
                </a:solidFill>
              </a:rPr>
              <a:t>i</a:t>
            </a:r>
            <a:r>
              <a:rPr lang="ru-RU" sz="2000" dirty="0" err="1">
                <a:solidFill>
                  <a:schemeClr val="tx2"/>
                </a:solidFill>
              </a:rPr>
              <a:t>ального</a:t>
            </a:r>
            <a:r>
              <a:rPr lang="ru-RU" sz="2000" dirty="0">
                <a:solidFill>
                  <a:schemeClr val="tx2"/>
                </a:solidFill>
              </a:rPr>
              <a:t> </a:t>
            </a:r>
            <a:r>
              <a:rPr lang="ru-RU" sz="2000" dirty="0" err="1">
                <a:solidFill>
                  <a:schemeClr val="tx2"/>
                </a:solidFill>
              </a:rPr>
              <a:t>страхування</a:t>
            </a:r>
            <a:r>
              <a:rPr lang="ru-RU" sz="2000" dirty="0">
                <a:solidFill>
                  <a:schemeClr val="tx2"/>
                </a:solidFill>
              </a:rPr>
              <a:t> </a:t>
            </a:r>
            <a:r>
              <a:rPr lang="ru-RU" sz="2000" dirty="0" err="1">
                <a:solidFill>
                  <a:schemeClr val="tx2"/>
                </a:solidFill>
              </a:rPr>
              <a:t>України</a:t>
            </a:r>
            <a:r>
              <a:rPr lang="ru-RU" sz="2000" dirty="0">
                <a:solidFill>
                  <a:schemeClr val="tx2"/>
                </a:solidFill>
              </a:rPr>
              <a:t> на </a:t>
            </a:r>
            <a:r>
              <a:rPr lang="ru-RU" sz="2000" dirty="0" err="1">
                <a:solidFill>
                  <a:schemeClr val="tx2"/>
                </a:solidFill>
              </a:rPr>
              <a:t>випадок</a:t>
            </a:r>
            <a:r>
              <a:rPr lang="ru-RU" sz="2000" dirty="0">
                <a:solidFill>
                  <a:schemeClr val="tx2"/>
                </a:solidFill>
              </a:rPr>
              <a:t> </a:t>
            </a:r>
            <a:r>
              <a:rPr lang="ru-RU" sz="2000" dirty="0" err="1">
                <a:solidFill>
                  <a:schemeClr val="tx2"/>
                </a:solidFill>
              </a:rPr>
              <a:t>безроб</a:t>
            </a:r>
            <a:r>
              <a:rPr lang="en-US" sz="2000" dirty="0" err="1">
                <a:solidFill>
                  <a:schemeClr val="tx2"/>
                </a:solidFill>
              </a:rPr>
              <a:t>i</a:t>
            </a:r>
            <a:r>
              <a:rPr lang="ru-RU" sz="2000" dirty="0" err="1">
                <a:solidFill>
                  <a:schemeClr val="tx2"/>
                </a:solidFill>
              </a:rPr>
              <a:t>ття</a:t>
            </a:r>
            <a:r>
              <a:rPr lang="ru-RU" sz="2000" dirty="0">
                <a:solidFill>
                  <a:schemeClr val="tx2"/>
                </a:solidFill>
              </a:rPr>
              <a:t>.</a:t>
            </a:r>
          </a:p>
          <a:p>
            <a:r>
              <a:rPr lang="ru-RU" sz="2000" b="1" dirty="0" err="1">
                <a:solidFill>
                  <a:schemeClr val="tx2"/>
                </a:solidFill>
              </a:rPr>
              <a:t>Громадяни</a:t>
            </a:r>
            <a:r>
              <a:rPr lang="ru-RU" sz="2000" b="1" dirty="0">
                <a:solidFill>
                  <a:schemeClr val="tx2"/>
                </a:solidFill>
              </a:rPr>
              <a:t>, як</a:t>
            </a:r>
            <a:r>
              <a:rPr lang="en-US" sz="2000" b="1" dirty="0" err="1">
                <a:solidFill>
                  <a:schemeClr val="tx2"/>
                </a:solidFill>
              </a:rPr>
              <a:t>i</a:t>
            </a:r>
            <a:r>
              <a:rPr lang="en-US" sz="2000" b="1" dirty="0">
                <a:solidFill>
                  <a:schemeClr val="tx2"/>
                </a:solidFill>
              </a:rPr>
              <a:t> </a:t>
            </a:r>
            <a:r>
              <a:rPr lang="ru-RU" sz="2000" b="1" dirty="0" err="1">
                <a:solidFill>
                  <a:schemeClr val="tx2"/>
                </a:solidFill>
              </a:rPr>
              <a:t>звернулися</a:t>
            </a:r>
            <a:r>
              <a:rPr lang="ru-RU" sz="2000" b="1" dirty="0">
                <a:solidFill>
                  <a:schemeClr val="tx2"/>
                </a:solidFill>
              </a:rPr>
              <a:t> до </a:t>
            </a:r>
            <a:r>
              <a:rPr lang="ru-RU" sz="2000" b="1" dirty="0" err="1">
                <a:solidFill>
                  <a:schemeClr val="tx2"/>
                </a:solidFill>
              </a:rPr>
              <a:t>державної</a:t>
            </a:r>
            <a:r>
              <a:rPr lang="ru-RU" sz="2000" b="1" dirty="0">
                <a:solidFill>
                  <a:schemeClr val="tx2"/>
                </a:solidFill>
              </a:rPr>
              <a:t> </a:t>
            </a:r>
            <a:r>
              <a:rPr lang="ru-RU" sz="2000" b="1" dirty="0" err="1">
                <a:solidFill>
                  <a:schemeClr val="tx2"/>
                </a:solidFill>
              </a:rPr>
              <a:t>служби</a:t>
            </a:r>
            <a:r>
              <a:rPr lang="ru-RU" sz="2000" b="1" dirty="0">
                <a:solidFill>
                  <a:schemeClr val="tx2"/>
                </a:solidFill>
              </a:rPr>
              <a:t> </a:t>
            </a:r>
            <a:r>
              <a:rPr lang="ru-RU" sz="2000" b="1" dirty="0" err="1">
                <a:solidFill>
                  <a:schemeClr val="tx2"/>
                </a:solidFill>
              </a:rPr>
              <a:t>зайнятост</a:t>
            </a:r>
            <a:r>
              <a:rPr lang="en-US" sz="2000" b="1" dirty="0" err="1">
                <a:solidFill>
                  <a:schemeClr val="tx2"/>
                </a:solidFill>
              </a:rPr>
              <a:t>i</a:t>
            </a:r>
            <a:r>
              <a:rPr lang="en-US" sz="2000" dirty="0">
                <a:solidFill>
                  <a:schemeClr val="tx2"/>
                </a:solidFill>
              </a:rPr>
              <a:t> </a:t>
            </a:r>
            <a:r>
              <a:rPr lang="ru-RU" sz="2000" dirty="0">
                <a:solidFill>
                  <a:schemeClr val="tx2"/>
                </a:solidFill>
              </a:rPr>
              <a:t>як особи, </a:t>
            </a:r>
            <a:r>
              <a:rPr lang="ru-RU" sz="2000" dirty="0" err="1">
                <a:solidFill>
                  <a:schemeClr val="tx2"/>
                </a:solidFill>
              </a:rPr>
              <a:t>що</a:t>
            </a:r>
            <a:r>
              <a:rPr lang="ru-RU" sz="2000" dirty="0">
                <a:solidFill>
                  <a:schemeClr val="tx2"/>
                </a:solidFill>
              </a:rPr>
              <a:t> </a:t>
            </a:r>
            <a:r>
              <a:rPr lang="ru-RU" sz="2000" dirty="0" err="1">
                <a:solidFill>
                  <a:schemeClr val="tx2"/>
                </a:solidFill>
              </a:rPr>
              <a:t>шукають</a:t>
            </a:r>
            <a:r>
              <a:rPr lang="ru-RU" sz="2000" dirty="0">
                <a:solidFill>
                  <a:schemeClr val="tx2"/>
                </a:solidFill>
              </a:rPr>
              <a:t> роботу, </a:t>
            </a:r>
            <a:r>
              <a:rPr lang="ru-RU" sz="2000" b="1" dirty="0" err="1">
                <a:solidFill>
                  <a:schemeClr val="tx2"/>
                </a:solidFill>
              </a:rPr>
              <a:t>мають</a:t>
            </a:r>
            <a:r>
              <a:rPr lang="ru-RU" sz="2000" b="1" dirty="0">
                <a:solidFill>
                  <a:schemeClr val="tx2"/>
                </a:solidFill>
              </a:rPr>
              <a:t> право </a:t>
            </a:r>
            <a:r>
              <a:rPr lang="ru-RU" sz="2000" dirty="0">
                <a:solidFill>
                  <a:schemeClr val="tx2"/>
                </a:solidFill>
              </a:rPr>
              <a:t>на </a:t>
            </a:r>
            <a:r>
              <a:rPr lang="ru-RU" sz="2000" dirty="0" err="1" smtClean="0">
                <a:solidFill>
                  <a:schemeClr val="tx2"/>
                </a:solidFill>
              </a:rPr>
              <a:t>безоплатну</a:t>
            </a:r>
            <a:r>
              <a:rPr lang="ru-RU" sz="2000" dirty="0" smtClean="0">
                <a:solidFill>
                  <a:schemeClr val="tx2"/>
                </a:solidFill>
              </a:rPr>
              <a:t> </a:t>
            </a:r>
            <a:r>
              <a:rPr lang="ru-RU" sz="2000" dirty="0" err="1">
                <a:solidFill>
                  <a:schemeClr val="tx2"/>
                </a:solidFill>
              </a:rPr>
              <a:t>профес</a:t>
            </a:r>
            <a:r>
              <a:rPr lang="en-US" sz="2000" dirty="0" err="1">
                <a:solidFill>
                  <a:schemeClr val="tx2"/>
                </a:solidFill>
              </a:rPr>
              <a:t>i</a:t>
            </a:r>
            <a:r>
              <a:rPr lang="ru-RU" sz="2000" dirty="0" err="1">
                <a:solidFill>
                  <a:schemeClr val="tx2"/>
                </a:solidFill>
              </a:rPr>
              <a:t>йну</a:t>
            </a:r>
            <a:r>
              <a:rPr lang="ru-RU" sz="2000" dirty="0">
                <a:solidFill>
                  <a:schemeClr val="tx2"/>
                </a:solidFill>
              </a:rPr>
              <a:t> ор</a:t>
            </a:r>
            <a:r>
              <a:rPr lang="en-US" sz="2000" dirty="0" err="1">
                <a:solidFill>
                  <a:schemeClr val="tx2"/>
                </a:solidFill>
              </a:rPr>
              <a:t>i</a:t>
            </a:r>
            <a:r>
              <a:rPr lang="ru-RU" sz="2000" dirty="0" err="1">
                <a:solidFill>
                  <a:schemeClr val="tx2"/>
                </a:solidFill>
              </a:rPr>
              <a:t>єнтац</a:t>
            </a:r>
            <a:r>
              <a:rPr lang="en-US" sz="2000" dirty="0" err="1">
                <a:solidFill>
                  <a:schemeClr val="tx2"/>
                </a:solidFill>
              </a:rPr>
              <a:t>i</a:t>
            </a:r>
            <a:r>
              <a:rPr lang="ru-RU" sz="2000" dirty="0">
                <a:solidFill>
                  <a:schemeClr val="tx2"/>
                </a:solidFill>
              </a:rPr>
              <a:t>ю, </a:t>
            </a:r>
            <a:r>
              <a:rPr lang="ru-RU" sz="2000" dirty="0" err="1">
                <a:solidFill>
                  <a:schemeClr val="tx2"/>
                </a:solidFill>
              </a:rPr>
              <a:t>консультац</a:t>
            </a:r>
            <a:r>
              <a:rPr lang="en-US" sz="2000" dirty="0" err="1">
                <a:solidFill>
                  <a:schemeClr val="tx2"/>
                </a:solidFill>
              </a:rPr>
              <a:t>i</a:t>
            </a:r>
            <a:r>
              <a:rPr lang="ru-RU" sz="2000" dirty="0">
                <a:solidFill>
                  <a:schemeClr val="tx2"/>
                </a:solidFill>
              </a:rPr>
              <a:t>ю, п</a:t>
            </a:r>
            <a:r>
              <a:rPr lang="en-US" sz="2000" dirty="0" err="1">
                <a:solidFill>
                  <a:schemeClr val="tx2"/>
                </a:solidFill>
              </a:rPr>
              <a:t>i</a:t>
            </a:r>
            <a:r>
              <a:rPr lang="ru-RU" sz="2000" dirty="0" err="1">
                <a:solidFill>
                  <a:schemeClr val="tx2"/>
                </a:solidFill>
              </a:rPr>
              <a:t>дготовку</a:t>
            </a:r>
            <a:r>
              <a:rPr lang="ru-RU" sz="2000" dirty="0">
                <a:solidFill>
                  <a:schemeClr val="tx2"/>
                </a:solidFill>
              </a:rPr>
              <a:t>, </a:t>
            </a:r>
            <a:r>
              <a:rPr lang="ru-RU" sz="2000" dirty="0" err="1">
                <a:solidFill>
                  <a:schemeClr val="tx2"/>
                </a:solidFill>
              </a:rPr>
              <a:t>переп</a:t>
            </a:r>
            <a:r>
              <a:rPr lang="en-US" sz="2000" dirty="0" err="1">
                <a:solidFill>
                  <a:schemeClr val="tx2"/>
                </a:solidFill>
              </a:rPr>
              <a:t>i</a:t>
            </a:r>
            <a:r>
              <a:rPr lang="ru-RU" sz="2000" dirty="0" err="1">
                <a:solidFill>
                  <a:schemeClr val="tx2"/>
                </a:solidFill>
              </a:rPr>
              <a:t>дготовку</a:t>
            </a:r>
            <a:r>
              <a:rPr lang="ru-RU" sz="2000" dirty="0">
                <a:solidFill>
                  <a:schemeClr val="tx2"/>
                </a:solidFill>
              </a:rPr>
              <a:t>, </a:t>
            </a:r>
            <a:r>
              <a:rPr lang="ru-RU" sz="2000" dirty="0" err="1">
                <a:solidFill>
                  <a:schemeClr val="tx2"/>
                </a:solidFill>
              </a:rPr>
              <a:t>одержання</a:t>
            </a:r>
            <a:r>
              <a:rPr lang="ru-RU" sz="2000" dirty="0">
                <a:solidFill>
                  <a:schemeClr val="tx2"/>
                </a:solidFill>
              </a:rPr>
              <a:t> в</a:t>
            </a:r>
            <a:r>
              <a:rPr lang="en-US" sz="2000" dirty="0" err="1">
                <a:solidFill>
                  <a:schemeClr val="tx2"/>
                </a:solidFill>
              </a:rPr>
              <a:t>i</a:t>
            </a:r>
            <a:r>
              <a:rPr lang="ru-RU" sz="2000" dirty="0" err="1">
                <a:solidFill>
                  <a:schemeClr val="tx2"/>
                </a:solidFill>
              </a:rPr>
              <a:t>дпов</a:t>
            </a:r>
            <a:r>
              <a:rPr lang="en-US" sz="2000" dirty="0" err="1">
                <a:solidFill>
                  <a:schemeClr val="tx2"/>
                </a:solidFill>
              </a:rPr>
              <a:t>i</a:t>
            </a:r>
            <a:r>
              <a:rPr lang="ru-RU" sz="2000" dirty="0" err="1">
                <a:solidFill>
                  <a:schemeClr val="tx2"/>
                </a:solidFill>
              </a:rPr>
              <a:t>дної</a:t>
            </a:r>
            <a:r>
              <a:rPr lang="ru-RU" sz="2000" dirty="0">
                <a:solidFill>
                  <a:schemeClr val="tx2"/>
                </a:solidFill>
              </a:rPr>
              <a:t> </a:t>
            </a:r>
            <a:r>
              <a:rPr lang="en-US" sz="2000" dirty="0" err="1">
                <a:solidFill>
                  <a:schemeClr val="tx2"/>
                </a:solidFill>
              </a:rPr>
              <a:t>i</a:t>
            </a:r>
            <a:r>
              <a:rPr lang="ru-RU" sz="2000" dirty="0" err="1">
                <a:solidFill>
                  <a:schemeClr val="tx2"/>
                </a:solidFill>
              </a:rPr>
              <a:t>нформац</a:t>
            </a:r>
            <a:r>
              <a:rPr lang="en-US" sz="2000" dirty="0" err="1">
                <a:solidFill>
                  <a:schemeClr val="tx2"/>
                </a:solidFill>
              </a:rPr>
              <a:t>i</a:t>
            </a:r>
            <a:r>
              <a:rPr lang="ru-RU" sz="2000" dirty="0">
                <a:solidFill>
                  <a:schemeClr val="tx2"/>
                </a:solidFill>
              </a:rPr>
              <a:t>ї з метою </a:t>
            </a:r>
            <a:r>
              <a:rPr lang="ru-RU" sz="2000" dirty="0" err="1">
                <a:solidFill>
                  <a:schemeClr val="tx2"/>
                </a:solidFill>
              </a:rPr>
              <a:t>вибору</a:t>
            </a:r>
            <a:r>
              <a:rPr lang="ru-RU" sz="2000" dirty="0">
                <a:solidFill>
                  <a:schemeClr val="tx2"/>
                </a:solidFill>
              </a:rPr>
              <a:t> виду д</a:t>
            </a:r>
            <a:r>
              <a:rPr lang="en-US" sz="2000" dirty="0" err="1">
                <a:solidFill>
                  <a:schemeClr val="tx2"/>
                </a:solidFill>
              </a:rPr>
              <a:t>i</a:t>
            </a:r>
            <a:r>
              <a:rPr lang="ru-RU" sz="2000" dirty="0" err="1">
                <a:solidFill>
                  <a:schemeClr val="tx2"/>
                </a:solidFill>
              </a:rPr>
              <a:t>яльност</a:t>
            </a:r>
            <a:r>
              <a:rPr lang="en-US" sz="2000" dirty="0" err="1">
                <a:solidFill>
                  <a:schemeClr val="tx2"/>
                </a:solidFill>
              </a:rPr>
              <a:t>i</a:t>
            </a:r>
            <a:r>
              <a:rPr lang="en-US" sz="2000" dirty="0">
                <a:solidFill>
                  <a:schemeClr val="tx2"/>
                </a:solidFill>
              </a:rPr>
              <a:t>, </a:t>
            </a:r>
            <a:r>
              <a:rPr lang="ru-RU" sz="2000" dirty="0" err="1">
                <a:solidFill>
                  <a:schemeClr val="tx2"/>
                </a:solidFill>
              </a:rPr>
              <a:t>профес</a:t>
            </a:r>
            <a:r>
              <a:rPr lang="en-US" sz="2000" dirty="0" err="1">
                <a:solidFill>
                  <a:schemeClr val="tx2"/>
                </a:solidFill>
              </a:rPr>
              <a:t>i</a:t>
            </a:r>
            <a:r>
              <a:rPr lang="ru-RU" sz="2000" dirty="0">
                <a:solidFill>
                  <a:schemeClr val="tx2"/>
                </a:solidFill>
              </a:rPr>
              <a:t>ї, м</a:t>
            </a:r>
            <a:r>
              <a:rPr lang="en-US" sz="2000" dirty="0" err="1">
                <a:solidFill>
                  <a:schemeClr val="tx2"/>
                </a:solidFill>
              </a:rPr>
              <a:t>i</a:t>
            </a:r>
            <a:r>
              <a:rPr lang="ru-RU" sz="2000" dirty="0" err="1">
                <a:solidFill>
                  <a:schemeClr val="tx2"/>
                </a:solidFill>
              </a:rPr>
              <a:t>сця</a:t>
            </a:r>
            <a:r>
              <a:rPr lang="ru-RU" sz="2000" dirty="0">
                <a:solidFill>
                  <a:schemeClr val="tx2"/>
                </a:solidFill>
              </a:rPr>
              <a:t> </a:t>
            </a:r>
            <a:r>
              <a:rPr lang="ru-RU" sz="2000" dirty="0" err="1">
                <a:solidFill>
                  <a:schemeClr val="tx2"/>
                </a:solidFill>
              </a:rPr>
              <a:t>роботи</a:t>
            </a:r>
            <a:r>
              <a:rPr lang="ru-RU" sz="2000" dirty="0">
                <a:solidFill>
                  <a:schemeClr val="tx2"/>
                </a:solidFill>
              </a:rPr>
              <a:t>, режиму </a:t>
            </a:r>
            <a:r>
              <a:rPr lang="ru-RU" sz="2000" dirty="0" err="1">
                <a:solidFill>
                  <a:schemeClr val="tx2"/>
                </a:solidFill>
              </a:rPr>
              <a:t>праці</a:t>
            </a:r>
            <a:r>
              <a:rPr lang="ru-RU" sz="2000" dirty="0">
                <a:solidFill>
                  <a:schemeClr val="tx2"/>
                </a:solidFill>
              </a:rPr>
              <a:t>.</a:t>
            </a:r>
          </a:p>
          <a:p>
            <a:r>
              <a:rPr lang="ru-RU" sz="2000" b="1" dirty="0" err="1">
                <a:solidFill>
                  <a:schemeClr val="tx2"/>
                </a:solidFill>
              </a:rPr>
              <a:t>Громадяни</a:t>
            </a:r>
            <a:r>
              <a:rPr lang="ru-RU" sz="2000" b="1" dirty="0">
                <a:solidFill>
                  <a:schemeClr val="tx2"/>
                </a:solidFill>
              </a:rPr>
              <a:t> </a:t>
            </a:r>
            <a:r>
              <a:rPr lang="ru-RU" sz="2000" b="1" dirty="0" err="1">
                <a:solidFill>
                  <a:schemeClr val="tx2"/>
                </a:solidFill>
              </a:rPr>
              <a:t>мають</a:t>
            </a:r>
            <a:r>
              <a:rPr lang="ru-RU" sz="2000" b="1" dirty="0">
                <a:solidFill>
                  <a:schemeClr val="tx2"/>
                </a:solidFill>
              </a:rPr>
              <a:t> право </a:t>
            </a:r>
            <a:r>
              <a:rPr lang="ru-RU" sz="2000" dirty="0" err="1">
                <a:solidFill>
                  <a:schemeClr val="tx2"/>
                </a:solidFill>
              </a:rPr>
              <a:t>займатися</a:t>
            </a:r>
            <a:r>
              <a:rPr lang="ru-RU" sz="2000" dirty="0">
                <a:solidFill>
                  <a:schemeClr val="tx2"/>
                </a:solidFill>
              </a:rPr>
              <a:t> трудовою д</a:t>
            </a:r>
            <a:r>
              <a:rPr lang="en-US" sz="2000" dirty="0" err="1">
                <a:solidFill>
                  <a:schemeClr val="tx2"/>
                </a:solidFill>
              </a:rPr>
              <a:t>i</a:t>
            </a:r>
            <a:r>
              <a:rPr lang="ru-RU" sz="2000" dirty="0" err="1">
                <a:solidFill>
                  <a:schemeClr val="tx2"/>
                </a:solidFill>
              </a:rPr>
              <a:t>яльн</a:t>
            </a:r>
            <a:r>
              <a:rPr lang="en-US" sz="2000" dirty="0" err="1">
                <a:solidFill>
                  <a:schemeClr val="tx2"/>
                </a:solidFill>
              </a:rPr>
              <a:t>i</a:t>
            </a:r>
            <a:r>
              <a:rPr lang="ru-RU" sz="2000" dirty="0" err="1">
                <a:solidFill>
                  <a:schemeClr val="tx2"/>
                </a:solidFill>
              </a:rPr>
              <a:t>стю</a:t>
            </a:r>
            <a:r>
              <a:rPr lang="ru-RU" sz="2000" dirty="0">
                <a:solidFill>
                  <a:schemeClr val="tx2"/>
                </a:solidFill>
              </a:rPr>
              <a:t> у пер</a:t>
            </a:r>
            <a:r>
              <a:rPr lang="en-US" sz="2000" dirty="0" err="1">
                <a:solidFill>
                  <a:schemeClr val="tx2"/>
                </a:solidFill>
              </a:rPr>
              <a:t>i</a:t>
            </a:r>
            <a:r>
              <a:rPr lang="ru-RU" sz="2000" dirty="0">
                <a:solidFill>
                  <a:schemeClr val="tx2"/>
                </a:solidFill>
              </a:rPr>
              <a:t>од </a:t>
            </a:r>
            <a:r>
              <a:rPr lang="ru-RU" sz="2000" dirty="0" err="1">
                <a:solidFill>
                  <a:schemeClr val="tx2"/>
                </a:solidFill>
              </a:rPr>
              <a:t>тимчасового</a:t>
            </a:r>
            <a:r>
              <a:rPr lang="ru-RU" sz="2000" dirty="0">
                <a:solidFill>
                  <a:schemeClr val="tx2"/>
                </a:solidFill>
              </a:rPr>
              <a:t> </a:t>
            </a:r>
            <a:r>
              <a:rPr lang="ru-RU" sz="2000" dirty="0" err="1">
                <a:solidFill>
                  <a:schemeClr val="tx2"/>
                </a:solidFill>
              </a:rPr>
              <a:t>перебування</a:t>
            </a:r>
            <a:r>
              <a:rPr lang="ru-RU" sz="2000" dirty="0">
                <a:solidFill>
                  <a:schemeClr val="tx2"/>
                </a:solidFill>
              </a:rPr>
              <a:t> за кордоном, </a:t>
            </a:r>
            <a:r>
              <a:rPr lang="ru-RU" sz="2000" dirty="0" err="1">
                <a:solidFill>
                  <a:schemeClr val="tx2"/>
                </a:solidFill>
              </a:rPr>
              <a:t>якщо</a:t>
            </a:r>
            <a:r>
              <a:rPr lang="ru-RU" sz="2000" dirty="0">
                <a:solidFill>
                  <a:schemeClr val="tx2"/>
                </a:solidFill>
              </a:rPr>
              <a:t> вона не </a:t>
            </a:r>
            <a:r>
              <a:rPr lang="ru-RU" sz="2000" dirty="0" err="1">
                <a:solidFill>
                  <a:schemeClr val="tx2"/>
                </a:solidFill>
              </a:rPr>
              <a:t>суперечить</a:t>
            </a:r>
            <a:r>
              <a:rPr lang="ru-RU" sz="2000" dirty="0">
                <a:solidFill>
                  <a:schemeClr val="tx2"/>
                </a:solidFill>
              </a:rPr>
              <a:t> чинному </a:t>
            </a:r>
            <a:r>
              <a:rPr lang="ru-RU" sz="2000" dirty="0" err="1">
                <a:solidFill>
                  <a:schemeClr val="tx2"/>
                </a:solidFill>
              </a:rPr>
              <a:t>законодавству</a:t>
            </a:r>
            <a:r>
              <a:rPr lang="ru-RU" sz="2000" dirty="0">
                <a:solidFill>
                  <a:schemeClr val="tx2"/>
                </a:solidFill>
              </a:rPr>
              <a:t> </a:t>
            </a:r>
            <a:r>
              <a:rPr lang="ru-RU" sz="2000" dirty="0" err="1">
                <a:solidFill>
                  <a:schemeClr val="tx2"/>
                </a:solidFill>
              </a:rPr>
              <a:t>України</a:t>
            </a:r>
            <a:r>
              <a:rPr lang="ru-RU" sz="2000" dirty="0">
                <a:solidFill>
                  <a:schemeClr val="tx2"/>
                </a:solidFill>
              </a:rPr>
              <a:t> </a:t>
            </a:r>
            <a:r>
              <a:rPr lang="en-US" sz="2000" dirty="0" err="1">
                <a:solidFill>
                  <a:schemeClr val="tx2"/>
                </a:solidFill>
              </a:rPr>
              <a:t>i</a:t>
            </a:r>
            <a:r>
              <a:rPr lang="en-US" sz="2000" dirty="0">
                <a:solidFill>
                  <a:schemeClr val="tx2"/>
                </a:solidFill>
              </a:rPr>
              <a:t> </a:t>
            </a:r>
            <a:r>
              <a:rPr lang="ru-RU" sz="2000" dirty="0" err="1">
                <a:solidFill>
                  <a:schemeClr val="tx2"/>
                </a:solidFill>
              </a:rPr>
              <a:t>країни</a:t>
            </a:r>
            <a:r>
              <a:rPr lang="ru-RU" sz="2000" dirty="0">
                <a:solidFill>
                  <a:schemeClr val="tx2"/>
                </a:solidFill>
              </a:rPr>
              <a:t> </a:t>
            </a:r>
            <a:r>
              <a:rPr lang="ru-RU" sz="2000" dirty="0" err="1">
                <a:solidFill>
                  <a:schemeClr val="tx2"/>
                </a:solidFill>
              </a:rPr>
              <a:t>перебування</a:t>
            </a:r>
            <a:r>
              <a:rPr lang="ru-RU" sz="2000" dirty="0">
                <a:solidFill>
                  <a:schemeClr val="tx2"/>
                </a:solidFill>
              </a:rPr>
              <a:t>.</a:t>
            </a:r>
          </a:p>
          <a:p>
            <a:r>
              <a:rPr lang="ru-RU" sz="2000" dirty="0">
                <a:solidFill>
                  <a:schemeClr val="tx2"/>
                </a:solidFill>
              </a:rPr>
              <a:t> </a:t>
            </a:r>
            <a:r>
              <a:rPr lang="en-US" sz="2000" dirty="0">
                <a:solidFill>
                  <a:schemeClr val="tx2"/>
                </a:solidFill>
              </a:rPr>
              <a:t>I</a:t>
            </a:r>
            <a:r>
              <a:rPr lang="ru-RU" sz="2000" dirty="0" err="1">
                <a:solidFill>
                  <a:schemeClr val="tx2"/>
                </a:solidFill>
              </a:rPr>
              <a:t>нтереси</a:t>
            </a:r>
            <a:r>
              <a:rPr lang="ru-RU" sz="2000" dirty="0">
                <a:solidFill>
                  <a:schemeClr val="tx2"/>
                </a:solidFill>
              </a:rPr>
              <a:t> </a:t>
            </a:r>
            <a:r>
              <a:rPr lang="ru-RU" sz="2000" dirty="0" err="1">
                <a:solidFill>
                  <a:schemeClr val="tx2"/>
                </a:solidFill>
              </a:rPr>
              <a:t>громадян</a:t>
            </a:r>
            <a:r>
              <a:rPr lang="ru-RU" sz="2000" dirty="0">
                <a:solidFill>
                  <a:schemeClr val="tx2"/>
                </a:solidFill>
              </a:rPr>
              <a:t> </a:t>
            </a:r>
            <a:r>
              <a:rPr lang="ru-RU" sz="2000" dirty="0" err="1">
                <a:solidFill>
                  <a:schemeClr val="tx2"/>
                </a:solidFill>
              </a:rPr>
              <a:t>України</a:t>
            </a:r>
            <a:r>
              <a:rPr lang="ru-RU" sz="2000" dirty="0">
                <a:solidFill>
                  <a:schemeClr val="tx2"/>
                </a:solidFill>
              </a:rPr>
              <a:t>, як</a:t>
            </a:r>
            <a:r>
              <a:rPr lang="en-US" sz="2000" dirty="0" err="1">
                <a:solidFill>
                  <a:schemeClr val="tx2"/>
                </a:solidFill>
              </a:rPr>
              <a:t>i</a:t>
            </a:r>
            <a:r>
              <a:rPr lang="en-US" sz="2000" dirty="0">
                <a:solidFill>
                  <a:schemeClr val="tx2"/>
                </a:solidFill>
              </a:rPr>
              <a:t> </a:t>
            </a:r>
            <a:r>
              <a:rPr lang="ru-RU" sz="2000" dirty="0" err="1">
                <a:solidFill>
                  <a:schemeClr val="tx2"/>
                </a:solidFill>
              </a:rPr>
              <a:t>тимчасово</a:t>
            </a:r>
            <a:r>
              <a:rPr lang="ru-RU" sz="2000" dirty="0">
                <a:solidFill>
                  <a:schemeClr val="tx2"/>
                </a:solidFill>
              </a:rPr>
              <a:t> </a:t>
            </a:r>
            <a:r>
              <a:rPr lang="ru-RU" sz="2000" dirty="0" err="1">
                <a:solidFill>
                  <a:schemeClr val="tx2"/>
                </a:solidFill>
              </a:rPr>
              <a:t>працюють</a:t>
            </a:r>
            <a:r>
              <a:rPr lang="ru-RU" sz="2000" dirty="0">
                <a:solidFill>
                  <a:schemeClr val="tx2"/>
                </a:solidFill>
              </a:rPr>
              <a:t> за кордоном, </a:t>
            </a:r>
            <a:r>
              <a:rPr lang="ru-RU" sz="2000" dirty="0" err="1">
                <a:solidFill>
                  <a:schemeClr val="tx2"/>
                </a:solidFill>
              </a:rPr>
              <a:t>захищаються</a:t>
            </a:r>
            <a:r>
              <a:rPr lang="ru-RU" sz="2000" dirty="0">
                <a:solidFill>
                  <a:schemeClr val="tx2"/>
                </a:solidFill>
              </a:rPr>
              <a:t> </a:t>
            </a:r>
            <a:r>
              <a:rPr lang="ru-RU" sz="2000" dirty="0" err="1">
                <a:solidFill>
                  <a:schemeClr val="tx2"/>
                </a:solidFill>
              </a:rPr>
              <a:t>угодами</a:t>
            </a:r>
            <a:r>
              <a:rPr lang="ru-RU" sz="2000" dirty="0">
                <a:solidFill>
                  <a:schemeClr val="tx2"/>
                </a:solidFill>
              </a:rPr>
              <a:t>, </a:t>
            </a:r>
            <a:r>
              <a:rPr lang="ru-RU" sz="2000" dirty="0" err="1">
                <a:solidFill>
                  <a:schemeClr val="tx2"/>
                </a:solidFill>
              </a:rPr>
              <a:t>що</a:t>
            </a:r>
            <a:r>
              <a:rPr lang="ru-RU" sz="2000" dirty="0">
                <a:solidFill>
                  <a:schemeClr val="tx2"/>
                </a:solidFill>
              </a:rPr>
              <a:t> </a:t>
            </a:r>
            <a:r>
              <a:rPr lang="ru-RU" sz="2000" dirty="0" err="1">
                <a:solidFill>
                  <a:schemeClr val="tx2"/>
                </a:solidFill>
              </a:rPr>
              <a:t>укладаються</a:t>
            </a:r>
            <a:r>
              <a:rPr lang="ru-RU" sz="2000" dirty="0">
                <a:solidFill>
                  <a:schemeClr val="tx2"/>
                </a:solidFill>
              </a:rPr>
              <a:t> м</a:t>
            </a:r>
            <a:r>
              <a:rPr lang="en-US" sz="2000" dirty="0" err="1">
                <a:solidFill>
                  <a:schemeClr val="tx2"/>
                </a:solidFill>
              </a:rPr>
              <a:t>i</a:t>
            </a:r>
            <a:r>
              <a:rPr lang="ru-RU" sz="2000" dirty="0">
                <a:solidFill>
                  <a:schemeClr val="tx2"/>
                </a:solidFill>
              </a:rPr>
              <a:t>ж </a:t>
            </a:r>
            <a:r>
              <a:rPr lang="ru-RU" sz="2000" dirty="0" err="1">
                <a:solidFill>
                  <a:schemeClr val="tx2"/>
                </a:solidFill>
              </a:rPr>
              <a:t>Україною</a:t>
            </a:r>
            <a:r>
              <a:rPr lang="ru-RU" sz="2000" dirty="0">
                <a:solidFill>
                  <a:schemeClr val="tx2"/>
                </a:solidFill>
              </a:rPr>
              <a:t> та </a:t>
            </a:r>
            <a:r>
              <a:rPr lang="en-US" sz="2000" dirty="0" err="1">
                <a:solidFill>
                  <a:schemeClr val="tx2"/>
                </a:solidFill>
              </a:rPr>
              <a:t>i</a:t>
            </a:r>
            <a:r>
              <a:rPr lang="ru-RU" sz="2000" dirty="0" err="1">
                <a:solidFill>
                  <a:schemeClr val="tx2"/>
                </a:solidFill>
              </a:rPr>
              <a:t>ншими</a:t>
            </a:r>
            <a:r>
              <a:rPr lang="ru-RU" sz="2000" dirty="0">
                <a:solidFill>
                  <a:schemeClr val="tx2"/>
                </a:solidFill>
              </a:rPr>
              <a:t> державами.</a:t>
            </a:r>
          </a:p>
        </p:txBody>
      </p:sp>
      <p:pic>
        <p:nvPicPr>
          <p:cNvPr id="4" name="Рисунок 3">
            <a:extLst>
              <a:ext uri="{FF2B5EF4-FFF2-40B4-BE49-F238E27FC236}">
                <a16:creationId xmlns="" xmlns:a16="http://schemas.microsoft.com/office/drawing/2014/main" id="{F16EDFDB-1A2C-4590-A2DB-766919E12324}"/>
              </a:ext>
            </a:extLst>
          </p:cNvPr>
          <p:cNvPicPr>
            <a:picLocks noChangeAspect="1"/>
          </p:cNvPicPr>
          <p:nvPr/>
        </p:nvPicPr>
        <p:blipFill>
          <a:blip r:embed="rId2"/>
          <a:stretch>
            <a:fillRect/>
          </a:stretch>
        </p:blipFill>
        <p:spPr>
          <a:xfrm>
            <a:off x="10667868" y="0"/>
            <a:ext cx="1524132" cy="1481456"/>
          </a:xfrm>
          <a:prstGeom prst="rect">
            <a:avLst/>
          </a:prstGeom>
        </p:spPr>
      </p:pic>
    </p:spTree>
    <p:extLst>
      <p:ext uri="{BB962C8B-B14F-4D97-AF65-F5344CB8AC3E}">
        <p14:creationId xmlns:p14="http://schemas.microsoft.com/office/powerpoint/2010/main" val="133686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827CF54-48E7-414B-A4DB-8956DE30AEFE}"/>
              </a:ext>
            </a:extLst>
          </p:cNvPr>
          <p:cNvSpPr>
            <a:spLocks noGrp="1"/>
          </p:cNvSpPr>
          <p:nvPr>
            <p:ph type="title"/>
          </p:nvPr>
        </p:nvSpPr>
        <p:spPr>
          <a:xfrm>
            <a:off x="838200" y="2766219"/>
            <a:ext cx="10515600" cy="89138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pPr algn="ctr"/>
            <a:r>
              <a:rPr lang="ru-RU" b="1" dirty="0">
                <a:solidFill>
                  <a:schemeClr val="tx2"/>
                </a:solidFill>
              </a:rPr>
              <a:t>5. </a:t>
            </a:r>
            <a:r>
              <a:rPr lang="ru-RU" b="1" dirty="0" err="1">
                <a:solidFill>
                  <a:schemeClr val="tx2"/>
                </a:solidFill>
              </a:rPr>
              <a:t>Правовий</a:t>
            </a:r>
            <a:r>
              <a:rPr lang="ru-RU" b="1" dirty="0">
                <a:solidFill>
                  <a:schemeClr val="tx2"/>
                </a:solidFill>
              </a:rPr>
              <a:t> статус </a:t>
            </a:r>
            <a:r>
              <a:rPr lang="ru-RU" b="1" dirty="0" err="1">
                <a:solidFill>
                  <a:schemeClr val="tx2"/>
                </a:solidFill>
              </a:rPr>
              <a:t>безроб</a:t>
            </a:r>
            <a:r>
              <a:rPr lang="en-US" b="1" dirty="0" err="1">
                <a:solidFill>
                  <a:schemeClr val="tx2"/>
                </a:solidFill>
              </a:rPr>
              <a:t>i</a:t>
            </a:r>
            <a:r>
              <a:rPr lang="ru-RU" b="1" dirty="0" err="1">
                <a:solidFill>
                  <a:schemeClr val="tx2"/>
                </a:solidFill>
              </a:rPr>
              <a:t>тного</a:t>
            </a:r>
            <a:endParaRPr lang="ru-RU" b="1" dirty="0">
              <a:solidFill>
                <a:schemeClr val="tx2"/>
              </a:solidFill>
            </a:endParaRPr>
          </a:p>
        </p:txBody>
      </p:sp>
      <p:pic>
        <p:nvPicPr>
          <p:cNvPr id="4" name="Рисунок 3">
            <a:extLst>
              <a:ext uri="{FF2B5EF4-FFF2-40B4-BE49-F238E27FC236}">
                <a16:creationId xmlns="" xmlns:a16="http://schemas.microsoft.com/office/drawing/2014/main" id="{4FA2654E-BAB7-421B-8487-D3A494DA5868}"/>
              </a:ext>
            </a:extLst>
          </p:cNvPr>
          <p:cNvPicPr>
            <a:picLocks noChangeAspect="1"/>
          </p:cNvPicPr>
          <p:nvPr/>
        </p:nvPicPr>
        <p:blipFill>
          <a:blip r:embed="rId3"/>
          <a:stretch>
            <a:fillRect/>
          </a:stretch>
        </p:blipFill>
        <p:spPr>
          <a:xfrm>
            <a:off x="10667868" y="0"/>
            <a:ext cx="1524132" cy="1481456"/>
          </a:xfrm>
          <a:prstGeom prst="rect">
            <a:avLst/>
          </a:prstGeom>
        </p:spPr>
      </p:pic>
    </p:spTree>
    <p:extLst>
      <p:ext uri="{BB962C8B-B14F-4D97-AF65-F5344CB8AC3E}">
        <p14:creationId xmlns:p14="http://schemas.microsoft.com/office/powerpoint/2010/main" val="30776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FB776BF4-04A0-453F-9048-15A0EE70B191}"/>
              </a:ext>
            </a:extLst>
          </p:cNvPr>
          <p:cNvPicPr>
            <a:picLocks noChangeAspect="1"/>
          </p:cNvPicPr>
          <p:nvPr/>
        </p:nvPicPr>
        <p:blipFill>
          <a:blip r:embed="rId2"/>
          <a:stretch>
            <a:fillRect/>
          </a:stretch>
        </p:blipFill>
        <p:spPr>
          <a:xfrm>
            <a:off x="10667868" y="0"/>
            <a:ext cx="1524132" cy="1481456"/>
          </a:xfrm>
          <a:prstGeom prst="rect">
            <a:avLst/>
          </a:prstGeom>
        </p:spPr>
      </p:pic>
      <p:sp>
        <p:nvSpPr>
          <p:cNvPr id="7" name="TextBox 6">
            <a:extLst>
              <a:ext uri="{FF2B5EF4-FFF2-40B4-BE49-F238E27FC236}">
                <a16:creationId xmlns="" xmlns:a16="http://schemas.microsoft.com/office/drawing/2014/main" id="{EE8DD134-3A8F-4720-AF1A-1BF0B7140C5F}"/>
              </a:ext>
            </a:extLst>
          </p:cNvPr>
          <p:cNvSpPr txBox="1"/>
          <p:nvPr/>
        </p:nvSpPr>
        <p:spPr>
          <a:xfrm>
            <a:off x="368020" y="321713"/>
            <a:ext cx="3799778" cy="705873"/>
          </a:xfrm>
          <a:prstGeom prst="rect">
            <a:avLst/>
          </a:prstGeom>
          <a:noFill/>
          <a:ln w="57150">
            <a:solidFill>
              <a:srgbClr val="C00000"/>
            </a:solidFill>
          </a:ln>
        </p:spPr>
        <p:txBody>
          <a:bodyPr wrap="square">
            <a:spAutoFit/>
          </a:bodyPr>
          <a:lstStyle/>
          <a:p>
            <a:pPr algn="ctr"/>
            <a:r>
              <a:rPr lang="uk-UA" sz="2000" b="1" i="1" dirty="0">
                <a:solidFill>
                  <a:srgbClr val="C00000"/>
                </a:solidFill>
                <a:effectLst/>
                <a:latin typeface="Times New Roman" panose="02020603050405020304" pitchFamily="18" charset="0"/>
                <a:ea typeface="Times New Roman" panose="02020603050405020304" pitchFamily="18" charset="0"/>
              </a:rPr>
              <a:t>ст.1 ЗУ «Про зайнятість </a:t>
            </a:r>
            <a:r>
              <a:rPr lang="uk-UA" sz="2000" b="1" i="1" dirty="0" err="1">
                <a:solidFill>
                  <a:srgbClr val="C00000"/>
                </a:solidFill>
                <a:effectLst/>
                <a:latin typeface="Times New Roman" panose="02020603050405020304" pitchFamily="18" charset="0"/>
                <a:ea typeface="Times New Roman" panose="02020603050405020304" pitchFamily="18" charset="0"/>
              </a:rPr>
              <a:t>наслення</a:t>
            </a:r>
            <a:r>
              <a:rPr lang="uk-UA" sz="2000" b="1" i="1" dirty="0">
                <a:solidFill>
                  <a:srgbClr val="C00000"/>
                </a:solidFill>
                <a:effectLst/>
                <a:latin typeface="Times New Roman" panose="02020603050405020304" pitchFamily="18" charset="0"/>
                <a:ea typeface="Times New Roman" panose="02020603050405020304" pitchFamily="18" charset="0"/>
              </a:rPr>
              <a:t>»</a:t>
            </a:r>
            <a:endParaRPr lang="ru-RU" sz="2800" dirty="0">
              <a:solidFill>
                <a:srgbClr val="C00000"/>
              </a:solidFill>
            </a:endParaRPr>
          </a:p>
        </p:txBody>
      </p:sp>
      <p:sp>
        <p:nvSpPr>
          <p:cNvPr id="11" name="TextBox 10">
            <a:extLst>
              <a:ext uri="{FF2B5EF4-FFF2-40B4-BE49-F238E27FC236}">
                <a16:creationId xmlns="" xmlns:a16="http://schemas.microsoft.com/office/drawing/2014/main" id="{F3DC2B0B-F08F-4D15-93D0-9C2393C45570}"/>
              </a:ext>
            </a:extLst>
          </p:cNvPr>
          <p:cNvSpPr txBox="1"/>
          <p:nvPr/>
        </p:nvSpPr>
        <p:spPr>
          <a:xfrm>
            <a:off x="6311591" y="382261"/>
            <a:ext cx="3197610" cy="584775"/>
          </a:xfrm>
          <a:prstGeom prst="rect">
            <a:avLst/>
          </a:prstGeom>
          <a:solidFill>
            <a:srgbClr val="C00000"/>
          </a:solidFill>
          <a:ln>
            <a:solidFill>
              <a:srgbClr val="C00000"/>
            </a:solidFill>
          </a:ln>
        </p:spPr>
        <p:txBody>
          <a:bodyPr wrap="square">
            <a:spAutoFit/>
          </a:bodyPr>
          <a:lstStyle/>
          <a:p>
            <a:pPr algn="ctr"/>
            <a:r>
              <a:rPr lang="ru-RU" sz="3200" b="1" dirty="0" err="1">
                <a:solidFill>
                  <a:schemeClr val="bg1"/>
                </a:solidFill>
              </a:rPr>
              <a:t>безробіття</a:t>
            </a:r>
            <a:endParaRPr lang="ru-RU" sz="3200" b="1" dirty="0">
              <a:solidFill>
                <a:schemeClr val="bg1"/>
              </a:solidFill>
            </a:endParaRPr>
          </a:p>
        </p:txBody>
      </p:sp>
      <p:sp>
        <p:nvSpPr>
          <p:cNvPr id="15" name="TextBox 14">
            <a:extLst>
              <a:ext uri="{FF2B5EF4-FFF2-40B4-BE49-F238E27FC236}">
                <a16:creationId xmlns="" xmlns:a16="http://schemas.microsoft.com/office/drawing/2014/main" id="{92E2D076-0AC1-4218-967A-C28EF0657831}"/>
              </a:ext>
            </a:extLst>
          </p:cNvPr>
          <p:cNvSpPr txBox="1"/>
          <p:nvPr/>
        </p:nvSpPr>
        <p:spPr>
          <a:xfrm>
            <a:off x="749920" y="1339257"/>
            <a:ext cx="6094140" cy="1015663"/>
          </a:xfrm>
          <a:prstGeom prst="rect">
            <a:avLst/>
          </a:prstGeom>
          <a:noFill/>
        </p:spPr>
        <p:txBody>
          <a:bodyPr wrap="square">
            <a:spAutoFit/>
          </a:bodyPr>
          <a:lstStyle/>
          <a:p>
            <a:pPr algn="ctr"/>
            <a:r>
              <a:rPr lang="ru-RU" sz="2000" dirty="0" err="1">
                <a:solidFill>
                  <a:schemeClr val="tx2"/>
                </a:solidFill>
                <a:latin typeface="Arial Narrow" panose="020B0606020202030204" pitchFamily="34" charset="0"/>
              </a:rPr>
              <a:t>соціально-економічне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явище</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якого</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частина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осіб</a:t>
            </a:r>
            <a:r>
              <a:rPr lang="ru-RU" sz="2000" dirty="0">
                <a:solidFill>
                  <a:schemeClr val="tx2"/>
                </a:solidFill>
                <a:latin typeface="Arial Narrow" panose="020B0606020202030204" pitchFamily="34" charset="0"/>
              </a:rPr>
              <a:t> не </a:t>
            </a:r>
            <a:r>
              <a:rPr lang="ru-RU" sz="2000" dirty="0" err="1">
                <a:solidFill>
                  <a:schemeClr val="tx2"/>
                </a:solidFill>
                <a:latin typeface="Arial Narrow" panose="020B0606020202030204" pitchFamily="34" charset="0"/>
              </a:rPr>
              <a:t>має</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змоги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реалізувати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своє</a:t>
            </a:r>
            <a:r>
              <a:rPr lang="ru-RU" sz="2000" dirty="0">
                <a:solidFill>
                  <a:schemeClr val="tx2"/>
                </a:solidFill>
                <a:latin typeface="Arial Narrow" panose="020B0606020202030204" pitchFamily="34" charset="0"/>
              </a:rPr>
              <a:t> право на </a:t>
            </a:r>
            <a:r>
              <a:rPr lang="ru-RU" sz="2000" dirty="0" err="1">
                <a:solidFill>
                  <a:schemeClr val="tx2"/>
                </a:solidFill>
                <a:latin typeface="Arial Narrow" panose="020B0606020202030204" pitchFamily="34" charset="0"/>
              </a:rPr>
              <a:t>працю</a:t>
            </a:r>
            <a:r>
              <a:rPr lang="ru-RU" sz="2000" dirty="0">
                <a:solidFill>
                  <a:schemeClr val="tx2"/>
                </a:solidFill>
                <a:latin typeface="Arial Narrow" panose="020B0606020202030204" pitchFamily="34" charset="0"/>
              </a:rPr>
              <a:t> та </a:t>
            </a:r>
            <a:r>
              <a:rPr lang="ru-RU" sz="2000" dirty="0" err="1">
                <a:solidFill>
                  <a:schemeClr val="tx2"/>
                </a:solidFill>
                <a:latin typeface="Arial Narrow" panose="020B0606020202030204" pitchFamily="34" charset="0"/>
              </a:rPr>
              <a:t>отримання</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заробітної</a:t>
            </a:r>
            <a:r>
              <a:rPr lang="ru-RU" sz="2000" dirty="0">
                <a:solidFill>
                  <a:schemeClr val="tx2"/>
                </a:solidFill>
                <a:latin typeface="Arial Narrow" panose="020B0606020202030204" pitchFamily="34" charset="0"/>
              </a:rPr>
              <a:t> плати (</a:t>
            </a:r>
            <a:r>
              <a:rPr lang="ru-RU" sz="2000" dirty="0" err="1">
                <a:solidFill>
                  <a:schemeClr val="tx2"/>
                </a:solidFill>
                <a:latin typeface="Arial Narrow" panose="020B0606020202030204" pitchFamily="34" charset="0"/>
              </a:rPr>
              <a:t>винагороди</a:t>
            </a:r>
            <a:r>
              <a:rPr lang="ru-RU" sz="2000" dirty="0">
                <a:solidFill>
                  <a:schemeClr val="tx2"/>
                </a:solidFill>
                <a:latin typeface="Arial Narrow" panose="020B0606020202030204" pitchFamily="34" charset="0"/>
              </a:rPr>
              <a:t>) як </a:t>
            </a:r>
            <a:r>
              <a:rPr lang="ru-RU" sz="2000" dirty="0" err="1">
                <a:solidFill>
                  <a:schemeClr val="tx2"/>
                </a:solidFill>
                <a:latin typeface="Arial Narrow" panose="020B0606020202030204" pitchFamily="34" charset="0"/>
              </a:rPr>
              <a:t>джерела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існування</a:t>
            </a:r>
            <a:endParaRPr lang="ru-RU" sz="2000" dirty="0">
              <a:solidFill>
                <a:schemeClr val="tx2"/>
              </a:solidFill>
              <a:latin typeface="Arial Narrow" panose="020B0606020202030204" pitchFamily="34" charset="0"/>
            </a:endParaRPr>
          </a:p>
        </p:txBody>
      </p:sp>
      <p:sp>
        <p:nvSpPr>
          <p:cNvPr id="17" name="Стрелка: изогнутая вверх 16">
            <a:extLst>
              <a:ext uri="{FF2B5EF4-FFF2-40B4-BE49-F238E27FC236}">
                <a16:creationId xmlns="" xmlns:a16="http://schemas.microsoft.com/office/drawing/2014/main" id="{60ED3DFA-766C-4672-9911-5C3EA01812EC}"/>
              </a:ext>
            </a:extLst>
          </p:cNvPr>
          <p:cNvSpPr/>
          <p:nvPr/>
        </p:nvSpPr>
        <p:spPr>
          <a:xfrm rot="10800000">
            <a:off x="5441795" y="780303"/>
            <a:ext cx="869796" cy="558953"/>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TextBox 18">
            <a:extLst>
              <a:ext uri="{FF2B5EF4-FFF2-40B4-BE49-F238E27FC236}">
                <a16:creationId xmlns="" xmlns:a16="http://schemas.microsoft.com/office/drawing/2014/main" id="{BB5A1D92-C5FE-4CF3-AFE5-0801D0F6E1F7}"/>
              </a:ext>
            </a:extLst>
          </p:cNvPr>
          <p:cNvSpPr txBox="1"/>
          <p:nvPr/>
        </p:nvSpPr>
        <p:spPr>
          <a:xfrm>
            <a:off x="7373679" y="1571652"/>
            <a:ext cx="4056255" cy="707886"/>
          </a:xfrm>
          <a:prstGeom prst="rect">
            <a:avLst/>
          </a:prstGeom>
          <a:noFill/>
          <a:ln w="38100">
            <a:solidFill>
              <a:schemeClr val="accent2"/>
            </a:solidFill>
          </a:ln>
        </p:spPr>
        <p:txBody>
          <a:bodyPr wrap="square">
            <a:spAutoFit/>
          </a:bodyPr>
          <a:lstStyle/>
          <a:p>
            <a:pPr algn="ctr"/>
            <a:r>
              <a:rPr lang="ru-RU" sz="2000" dirty="0">
                <a:solidFill>
                  <a:schemeClr val="tx2"/>
                </a:solidFill>
                <a:latin typeface="Arial Narrow" panose="020B0606020202030204" pitchFamily="34" charset="0"/>
              </a:rPr>
              <a:t>Бойко Ю. </a:t>
            </a:r>
            <a:r>
              <a:rPr lang="ru-RU" sz="2000" dirty="0" err="1">
                <a:solidFill>
                  <a:schemeClr val="tx2"/>
                </a:solidFill>
                <a:latin typeface="Arial Narrow" panose="020B0606020202030204" pitchFamily="34" charset="0"/>
              </a:rPr>
              <a:t>виділяє</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наступні</a:t>
            </a:r>
            <a:r>
              <a:rPr lang="ru-RU" sz="2000"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види</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безробiття</a:t>
            </a:r>
            <a:r>
              <a:rPr lang="ru-RU" sz="2000" dirty="0">
                <a:solidFill>
                  <a:schemeClr val="tx2"/>
                </a:solidFill>
                <a:latin typeface="Arial Narrow" panose="020B0606020202030204" pitchFamily="34" charset="0"/>
              </a:rPr>
              <a:t>:</a:t>
            </a:r>
          </a:p>
        </p:txBody>
      </p:sp>
      <p:sp>
        <p:nvSpPr>
          <p:cNvPr id="34" name="Полилиния: фигура 33">
            <a:extLst>
              <a:ext uri="{FF2B5EF4-FFF2-40B4-BE49-F238E27FC236}">
                <a16:creationId xmlns="" xmlns:a16="http://schemas.microsoft.com/office/drawing/2014/main" id="{11C2A620-F31D-4E2B-B248-4C7B5700D2D4}"/>
              </a:ext>
            </a:extLst>
          </p:cNvPr>
          <p:cNvSpPr/>
          <p:nvPr/>
        </p:nvSpPr>
        <p:spPr>
          <a:xfrm>
            <a:off x="6574446" y="3423423"/>
            <a:ext cx="977588" cy="998471"/>
          </a:xfrm>
          <a:custGeom>
            <a:avLst/>
            <a:gdLst>
              <a:gd name="connsiteX0" fmla="*/ 769895 w 769895"/>
              <a:gd name="connsiteY0" fmla="*/ 0 h 925552"/>
              <a:gd name="connsiteX1" fmla="*/ 460 w 769895"/>
              <a:gd name="connsiteY1" fmla="*/ 256478 h 925552"/>
              <a:gd name="connsiteX2" fmla="*/ 680685 w 769895"/>
              <a:gd name="connsiteY2" fmla="*/ 925552 h 925552"/>
            </a:gdLst>
            <a:ahLst/>
            <a:cxnLst>
              <a:cxn ang="0">
                <a:pos x="connsiteX0" y="connsiteY0"/>
              </a:cxn>
              <a:cxn ang="0">
                <a:pos x="connsiteX1" y="connsiteY1"/>
              </a:cxn>
              <a:cxn ang="0">
                <a:pos x="connsiteX2" y="connsiteY2"/>
              </a:cxn>
            </a:cxnLst>
            <a:rect l="l" t="t" r="r" b="b"/>
            <a:pathLst>
              <a:path w="769895" h="925552">
                <a:moveTo>
                  <a:pt x="769895" y="0"/>
                </a:moveTo>
                <a:cubicBezTo>
                  <a:pt x="392611" y="51110"/>
                  <a:pt x="15328" y="102220"/>
                  <a:pt x="460" y="256478"/>
                </a:cubicBezTo>
                <a:cubicBezTo>
                  <a:pt x="-14408" y="410736"/>
                  <a:pt x="333138" y="668144"/>
                  <a:pt x="680685" y="925552"/>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32" name="Полилиния: фигура 31">
            <a:extLst>
              <a:ext uri="{FF2B5EF4-FFF2-40B4-BE49-F238E27FC236}">
                <a16:creationId xmlns="" xmlns:a16="http://schemas.microsoft.com/office/drawing/2014/main" id="{A384C47F-E77C-4AEC-9848-AC6FDF3E91F7}"/>
              </a:ext>
            </a:extLst>
          </p:cNvPr>
          <p:cNvSpPr/>
          <p:nvPr/>
        </p:nvSpPr>
        <p:spPr>
          <a:xfrm>
            <a:off x="5205957" y="3445727"/>
            <a:ext cx="890044" cy="998471"/>
          </a:xfrm>
          <a:custGeom>
            <a:avLst/>
            <a:gdLst>
              <a:gd name="connsiteX0" fmla="*/ 0 w 1086800"/>
              <a:gd name="connsiteY0" fmla="*/ 0 h 1182029"/>
              <a:gd name="connsiteX1" fmla="*/ 1081668 w 1086800"/>
              <a:gd name="connsiteY1" fmla="*/ 278780 h 1182029"/>
              <a:gd name="connsiteX2" fmla="*/ 434898 w 1086800"/>
              <a:gd name="connsiteY2" fmla="*/ 1182029 h 1182029"/>
              <a:gd name="connsiteX3" fmla="*/ 434898 w 1086800"/>
              <a:gd name="connsiteY3" fmla="*/ 1182029 h 1182029"/>
            </a:gdLst>
            <a:ahLst/>
            <a:cxnLst>
              <a:cxn ang="0">
                <a:pos x="connsiteX0" y="connsiteY0"/>
              </a:cxn>
              <a:cxn ang="0">
                <a:pos x="connsiteX1" y="connsiteY1"/>
              </a:cxn>
              <a:cxn ang="0">
                <a:pos x="connsiteX2" y="connsiteY2"/>
              </a:cxn>
              <a:cxn ang="0">
                <a:pos x="connsiteX3" y="connsiteY3"/>
              </a:cxn>
            </a:cxnLst>
            <a:rect l="l" t="t" r="r" b="b"/>
            <a:pathLst>
              <a:path w="1086800" h="1182029">
                <a:moveTo>
                  <a:pt x="0" y="0"/>
                </a:moveTo>
                <a:cubicBezTo>
                  <a:pt x="504592" y="40887"/>
                  <a:pt x="1009185" y="81775"/>
                  <a:pt x="1081668" y="278780"/>
                </a:cubicBezTo>
                <a:cubicBezTo>
                  <a:pt x="1154151" y="475785"/>
                  <a:pt x="434898" y="1182029"/>
                  <a:pt x="434898" y="1182029"/>
                </a:cubicBezTo>
                <a:lnTo>
                  <a:pt x="434898" y="1182029"/>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20" name="Овал 19">
            <a:extLst>
              <a:ext uri="{FF2B5EF4-FFF2-40B4-BE49-F238E27FC236}">
                <a16:creationId xmlns="" xmlns:a16="http://schemas.microsoft.com/office/drawing/2014/main" id="{B1BAA303-3869-4F97-B11B-3CEDDFDA429E}"/>
              </a:ext>
            </a:extLst>
          </p:cNvPr>
          <p:cNvSpPr/>
          <p:nvPr/>
        </p:nvSpPr>
        <p:spPr>
          <a:xfrm>
            <a:off x="762066" y="3100038"/>
            <a:ext cx="4691875" cy="646771"/>
          </a:xfrm>
          <a:prstGeom prst="ellipse">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800" b="1" dirty="0" err="1">
                <a:ln w="0"/>
                <a:solidFill>
                  <a:schemeClr val="tx2"/>
                </a:solidFill>
                <a:effectLst>
                  <a:outerShdw blurRad="38100" dist="19050" dir="2700000" algn="tl" rotWithShape="0">
                    <a:schemeClr val="dk1">
                      <a:alpha val="40000"/>
                    </a:schemeClr>
                  </a:outerShdw>
                </a:effectLst>
              </a:rPr>
              <a:t>повне</a:t>
            </a:r>
            <a:r>
              <a:rPr lang="ru-RU" sz="2800" dirty="0">
                <a:ln w="0"/>
                <a:solidFill>
                  <a:schemeClr val="tx2"/>
                </a:solidFill>
                <a:effectLst>
                  <a:outerShdw blurRad="38100" dist="19050" dir="2700000" algn="tl" rotWithShape="0">
                    <a:schemeClr val="dk1">
                      <a:alpha val="40000"/>
                    </a:schemeClr>
                  </a:outerShdw>
                </a:effectLst>
              </a:rPr>
              <a:t> </a:t>
            </a:r>
          </a:p>
        </p:txBody>
      </p:sp>
      <p:sp>
        <p:nvSpPr>
          <p:cNvPr id="21" name="Овал 20">
            <a:extLst>
              <a:ext uri="{FF2B5EF4-FFF2-40B4-BE49-F238E27FC236}">
                <a16:creationId xmlns="" xmlns:a16="http://schemas.microsoft.com/office/drawing/2014/main" id="{4D86923B-0C67-4C6F-B95C-9DB1F0DA5733}"/>
              </a:ext>
            </a:extLst>
          </p:cNvPr>
          <p:cNvSpPr/>
          <p:nvPr/>
        </p:nvSpPr>
        <p:spPr>
          <a:xfrm>
            <a:off x="7140434" y="3100038"/>
            <a:ext cx="4289500" cy="646771"/>
          </a:xfrm>
          <a:prstGeom prst="ellipse">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800" b="1" dirty="0" err="1">
                <a:ln w="0"/>
                <a:solidFill>
                  <a:schemeClr val="tx2"/>
                </a:solidFill>
                <a:effectLst>
                  <a:outerShdw blurRad="38100" dist="19050" dir="2700000" algn="tl" rotWithShape="0">
                    <a:schemeClr val="dk1">
                      <a:alpha val="40000"/>
                    </a:schemeClr>
                  </a:outerShdw>
                </a:effectLst>
              </a:rPr>
              <a:t>часткове</a:t>
            </a:r>
            <a:endParaRPr lang="ru-RU" sz="2800" b="1" dirty="0">
              <a:ln w="0"/>
              <a:solidFill>
                <a:schemeClr val="tx2"/>
              </a:solidFill>
              <a:effectLst>
                <a:outerShdw blurRad="38100" dist="19050" dir="2700000" algn="tl" rotWithShape="0">
                  <a:schemeClr val="dk1">
                    <a:alpha val="40000"/>
                  </a:schemeClr>
                </a:outerShdw>
              </a:effectLst>
            </a:endParaRPr>
          </a:p>
        </p:txBody>
      </p:sp>
      <p:sp>
        <p:nvSpPr>
          <p:cNvPr id="25" name="TextBox 24">
            <a:extLst>
              <a:ext uri="{FF2B5EF4-FFF2-40B4-BE49-F238E27FC236}">
                <a16:creationId xmlns="" xmlns:a16="http://schemas.microsoft.com/office/drawing/2014/main" id="{F57E73B0-C0DC-478C-B48D-6A0C28D39DD4}"/>
              </a:ext>
            </a:extLst>
          </p:cNvPr>
          <p:cNvSpPr txBox="1"/>
          <p:nvPr/>
        </p:nvSpPr>
        <p:spPr>
          <a:xfrm>
            <a:off x="303871" y="3913526"/>
            <a:ext cx="556167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1800" i="1" dirty="0">
                <a:solidFill>
                  <a:schemeClr val="tx2"/>
                </a:solidFill>
                <a:effectLst/>
                <a:latin typeface="Times New Roman" panose="02020603050405020304" pitchFamily="18" charset="0"/>
                <a:ea typeface="Times New Roman" panose="02020603050405020304" pitchFamily="18" charset="0"/>
              </a:rPr>
              <a:t>вимушене </a:t>
            </a:r>
            <a:r>
              <a:rPr lang="uk-UA" sz="1800" i="1" dirty="0" err="1">
                <a:solidFill>
                  <a:schemeClr val="tx2"/>
                </a:solidFill>
                <a:effectLst/>
                <a:latin typeface="Times New Roman" panose="02020603050405020304" pitchFamily="18" charset="0"/>
                <a:ea typeface="Times New Roman" panose="02020603050405020304" pitchFamily="18" charset="0"/>
              </a:rPr>
              <a:t>постiйне</a:t>
            </a:r>
            <a:r>
              <a:rPr lang="uk-UA" sz="1800" i="1" dirty="0">
                <a:solidFill>
                  <a:schemeClr val="tx2"/>
                </a:solidFill>
                <a:effectLst/>
                <a:latin typeface="Times New Roman" panose="02020603050405020304" pitchFamily="18" charset="0"/>
                <a:ea typeface="Times New Roman" panose="02020603050405020304" pitchFamily="18" charset="0"/>
              </a:rPr>
              <a:t> (або тривалий час) припинення роботи у зв’язку </a:t>
            </a:r>
            <a:r>
              <a:rPr lang="uk-UA" sz="1800" i="1" dirty="0" err="1">
                <a:solidFill>
                  <a:schemeClr val="tx2"/>
                </a:solidFill>
                <a:effectLst/>
                <a:latin typeface="Times New Roman" panose="02020603050405020304" pitchFamily="18" charset="0"/>
                <a:ea typeface="Times New Roman" panose="02020603050405020304" pitchFamily="18" charset="0"/>
              </a:rPr>
              <a:t>зi</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змiною</a:t>
            </a:r>
            <a:r>
              <a:rPr lang="uk-UA" sz="1800" i="1" dirty="0">
                <a:solidFill>
                  <a:schemeClr val="tx2"/>
                </a:solidFill>
                <a:effectLst/>
                <a:latin typeface="Times New Roman" panose="02020603050405020304" pitchFamily="18" charset="0"/>
                <a:ea typeface="Times New Roman" panose="02020603050405020304" pitchFamily="18" charset="0"/>
              </a:rPr>
              <a:t> в </a:t>
            </a:r>
            <a:r>
              <a:rPr lang="uk-UA" sz="1800" i="1" dirty="0" err="1">
                <a:solidFill>
                  <a:schemeClr val="tx2"/>
                </a:solidFill>
                <a:effectLst/>
                <a:latin typeface="Times New Roman" panose="02020603050405020304" pitchFamily="18" charset="0"/>
                <a:ea typeface="Times New Roman" panose="02020603050405020304" pitchFamily="18" charset="0"/>
              </a:rPr>
              <a:t>органiзацiї</a:t>
            </a:r>
            <a:r>
              <a:rPr lang="uk-UA" sz="1800" i="1" dirty="0">
                <a:solidFill>
                  <a:schemeClr val="tx2"/>
                </a:solidFill>
                <a:effectLst/>
                <a:latin typeface="Times New Roman" panose="02020603050405020304" pitchFamily="18" charset="0"/>
                <a:ea typeface="Times New Roman" panose="02020603050405020304" pitchFamily="18" charset="0"/>
              </a:rPr>
              <a:t> виробництва i </a:t>
            </a:r>
            <a:r>
              <a:rPr lang="uk-UA" sz="1800" i="1" dirty="0" err="1">
                <a:solidFill>
                  <a:schemeClr val="tx2"/>
                </a:solidFill>
                <a:effectLst/>
                <a:latin typeface="Times New Roman" panose="02020603050405020304" pitchFamily="18" charset="0"/>
                <a:ea typeface="Times New Roman" panose="02020603050405020304" pitchFamily="18" charset="0"/>
              </a:rPr>
              <a:t>працi</a:t>
            </a:r>
            <a:r>
              <a:rPr lang="uk-UA" sz="1800" i="1" dirty="0">
                <a:solidFill>
                  <a:schemeClr val="tx2"/>
                </a:solidFill>
                <a:effectLst/>
                <a:latin typeface="Times New Roman" panose="02020603050405020304" pitchFamily="18" charset="0"/>
                <a:ea typeface="Times New Roman" panose="02020603050405020304" pitchFamily="18" charset="0"/>
              </a:rPr>
              <a:t>, в тому </a:t>
            </a:r>
            <a:r>
              <a:rPr lang="uk-UA" sz="1800" i="1" dirty="0" err="1">
                <a:solidFill>
                  <a:schemeClr val="tx2"/>
                </a:solidFill>
                <a:effectLst/>
                <a:latin typeface="Times New Roman" panose="02020603050405020304" pitchFamily="18" charset="0"/>
                <a:ea typeface="Times New Roman" panose="02020603050405020304" pitchFamily="18" charset="0"/>
              </a:rPr>
              <a:t>числi</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лiквiдацiї</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реорганiзацiї</a:t>
            </a:r>
            <a:r>
              <a:rPr lang="uk-UA" sz="1800" i="1" dirty="0">
                <a:solidFill>
                  <a:schemeClr val="tx2"/>
                </a:solidFill>
                <a:effectLst/>
                <a:latin typeface="Times New Roman" panose="02020603050405020304" pitchFamily="18" charset="0"/>
                <a:ea typeface="Times New Roman" panose="02020603050405020304" pitchFamily="18" charset="0"/>
              </a:rPr>
              <a:t>, банкрутства або </a:t>
            </a:r>
            <a:r>
              <a:rPr lang="uk-UA" sz="1800" i="1" dirty="0" err="1">
                <a:solidFill>
                  <a:schemeClr val="tx2"/>
                </a:solidFill>
                <a:effectLst/>
                <a:latin typeface="Times New Roman" panose="02020603050405020304" pitchFamily="18" charset="0"/>
                <a:ea typeface="Times New Roman" panose="02020603050405020304" pitchFamily="18" charset="0"/>
              </a:rPr>
              <a:t>перепрофiлювання</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пiдприємства</a:t>
            </a:r>
            <a:r>
              <a:rPr lang="uk-UA" sz="1800" i="1" dirty="0">
                <a:solidFill>
                  <a:schemeClr val="tx2"/>
                </a:solidFill>
                <a:effectLst/>
                <a:latin typeface="Times New Roman" panose="02020603050405020304" pitchFamily="18" charset="0"/>
                <a:ea typeface="Times New Roman" panose="02020603050405020304" pitchFamily="18" charset="0"/>
              </a:rPr>
              <a:t>, скорочення </a:t>
            </a:r>
            <a:r>
              <a:rPr lang="uk-UA" sz="1800" i="1" dirty="0" err="1">
                <a:solidFill>
                  <a:schemeClr val="tx2"/>
                </a:solidFill>
                <a:effectLst/>
                <a:latin typeface="Times New Roman" panose="02020603050405020304" pitchFamily="18" charset="0"/>
                <a:ea typeface="Times New Roman" panose="02020603050405020304" pitchFamily="18" charset="0"/>
              </a:rPr>
              <a:t>чисельностi</a:t>
            </a:r>
            <a:r>
              <a:rPr lang="uk-UA" sz="1800" i="1" dirty="0">
                <a:solidFill>
                  <a:schemeClr val="tx2"/>
                </a:solidFill>
                <a:effectLst/>
                <a:latin typeface="Times New Roman" panose="02020603050405020304" pitchFamily="18" charset="0"/>
                <a:ea typeface="Times New Roman" panose="02020603050405020304" pitchFamily="18" charset="0"/>
              </a:rPr>
              <a:t> або штату </a:t>
            </a:r>
            <a:r>
              <a:rPr lang="uk-UA" sz="1800" i="1" dirty="0" err="1">
                <a:solidFill>
                  <a:schemeClr val="tx2"/>
                </a:solidFill>
                <a:effectLst/>
                <a:latin typeface="Times New Roman" panose="02020603050405020304" pitchFamily="18" charset="0"/>
                <a:ea typeface="Times New Roman" panose="02020603050405020304" pitchFamily="18" charset="0"/>
              </a:rPr>
              <a:t>працiвникiв</a:t>
            </a:r>
            <a:r>
              <a:rPr lang="uk-UA" sz="1800" i="1" dirty="0">
                <a:solidFill>
                  <a:schemeClr val="tx2"/>
                </a:solidFill>
                <a:effectLst/>
                <a:latin typeface="Times New Roman" panose="02020603050405020304" pitchFamily="18" charset="0"/>
                <a:ea typeface="Times New Roman" panose="02020603050405020304" pitchFamily="18" charset="0"/>
              </a:rPr>
              <a:t> чи </a:t>
            </a:r>
            <a:r>
              <a:rPr lang="uk-UA" sz="1800" i="1" dirty="0" err="1">
                <a:solidFill>
                  <a:schemeClr val="tx2"/>
                </a:solidFill>
                <a:effectLst/>
                <a:latin typeface="Times New Roman" panose="02020603050405020304" pitchFamily="18" charset="0"/>
                <a:ea typeface="Times New Roman" panose="02020603050405020304" pitchFamily="18" charset="0"/>
              </a:rPr>
              <a:t>iнших</a:t>
            </a:r>
            <a:r>
              <a:rPr lang="uk-UA" sz="1800" i="1" dirty="0">
                <a:solidFill>
                  <a:schemeClr val="tx2"/>
                </a:solidFill>
                <a:effectLst/>
                <a:latin typeface="Times New Roman" panose="02020603050405020304" pitchFamily="18" charset="0"/>
                <a:ea typeface="Times New Roman" panose="02020603050405020304" pitchFamily="18" charset="0"/>
              </a:rPr>
              <a:t> не залежних </a:t>
            </a:r>
            <a:r>
              <a:rPr lang="uk-UA" sz="1800" i="1" dirty="0" err="1">
                <a:solidFill>
                  <a:schemeClr val="tx2"/>
                </a:solidFill>
                <a:effectLst/>
                <a:latin typeface="Times New Roman" panose="02020603050405020304" pitchFamily="18" charset="0"/>
                <a:ea typeface="Times New Roman" panose="02020603050405020304" pitchFamily="18" charset="0"/>
              </a:rPr>
              <a:t>вiд</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працiвника</a:t>
            </a:r>
            <a:r>
              <a:rPr lang="uk-UA" sz="1800" i="1" dirty="0">
                <a:solidFill>
                  <a:schemeClr val="tx2"/>
                </a:solidFill>
                <a:effectLst/>
                <a:latin typeface="Times New Roman" panose="02020603050405020304" pitchFamily="18" charset="0"/>
                <a:ea typeface="Times New Roman" panose="02020603050405020304" pitchFamily="18" charset="0"/>
              </a:rPr>
              <a:t> причин з </a:t>
            </a:r>
            <a:r>
              <a:rPr lang="uk-UA" sz="1800" i="1" dirty="0" smtClean="0">
                <a:solidFill>
                  <a:schemeClr val="tx2"/>
                </a:solidFill>
                <a:effectLst/>
                <a:latin typeface="Times New Roman" panose="02020603050405020304" pitchFamily="18" charset="0"/>
                <a:ea typeface="Times New Roman" panose="02020603050405020304" pitchFamily="18" charset="0"/>
              </a:rPr>
              <a:t>припиненням трудових </a:t>
            </a:r>
            <a:r>
              <a:rPr lang="uk-UA" sz="1800" i="1" dirty="0" err="1">
                <a:solidFill>
                  <a:schemeClr val="tx2"/>
                </a:solidFill>
                <a:effectLst/>
                <a:latin typeface="Times New Roman" panose="02020603050405020304" pitchFamily="18" charset="0"/>
                <a:ea typeface="Times New Roman" panose="02020603050405020304" pitchFamily="18" charset="0"/>
              </a:rPr>
              <a:t>правовiдносин</a:t>
            </a:r>
            <a:r>
              <a:rPr lang="uk-UA" sz="1800" i="1" dirty="0">
                <a:solidFill>
                  <a:schemeClr val="tx2"/>
                </a:solidFill>
                <a:effectLst/>
                <a:latin typeface="Times New Roman" panose="02020603050405020304" pitchFamily="18" charset="0"/>
                <a:ea typeface="Times New Roman" panose="02020603050405020304" pitchFamily="18" charset="0"/>
              </a:rPr>
              <a:t> та </a:t>
            </a:r>
            <a:r>
              <a:rPr lang="uk-UA" sz="1800" i="1" dirty="0" err="1">
                <a:solidFill>
                  <a:schemeClr val="tx2"/>
                </a:solidFill>
                <a:effectLst/>
                <a:latin typeface="Times New Roman" panose="02020603050405020304" pitchFamily="18" charset="0"/>
                <a:ea typeface="Times New Roman" panose="02020603050405020304" pitchFamily="18" charset="0"/>
              </a:rPr>
              <a:t>вiдсутнiстю</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пiдходящої</a:t>
            </a:r>
            <a:r>
              <a:rPr lang="uk-UA" sz="1800" i="1" dirty="0">
                <a:solidFill>
                  <a:schemeClr val="tx2"/>
                </a:solidFill>
                <a:effectLst/>
                <a:latin typeface="Times New Roman" panose="02020603050405020304" pitchFamily="18" charset="0"/>
                <a:ea typeface="Times New Roman" panose="02020603050405020304" pitchFamily="18" charset="0"/>
              </a:rPr>
              <a:t> роботи</a:t>
            </a:r>
            <a:endParaRPr lang="ru-RU" sz="1800" dirty="0">
              <a:solidFill>
                <a:schemeClr val="tx2"/>
              </a:solidFill>
            </a:endParaRPr>
          </a:p>
        </p:txBody>
      </p:sp>
      <p:sp>
        <p:nvSpPr>
          <p:cNvPr id="27" name="TextBox 26">
            <a:extLst>
              <a:ext uri="{FF2B5EF4-FFF2-40B4-BE49-F238E27FC236}">
                <a16:creationId xmlns="" xmlns:a16="http://schemas.microsoft.com/office/drawing/2014/main" id="{3A72534D-F309-450F-86F9-9757FD2C2AE6}"/>
              </a:ext>
            </a:extLst>
          </p:cNvPr>
          <p:cNvSpPr txBox="1"/>
          <p:nvPr/>
        </p:nvSpPr>
        <p:spPr>
          <a:xfrm>
            <a:off x="6986045" y="3993686"/>
            <a:ext cx="4491152"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1800" i="1" dirty="0">
                <a:solidFill>
                  <a:schemeClr val="tx2"/>
                </a:solidFill>
                <a:effectLst/>
                <a:latin typeface="Times New Roman" panose="02020603050405020304" pitchFamily="18" charset="0"/>
                <a:ea typeface="Times New Roman" panose="02020603050405020304" pitchFamily="18" charset="0"/>
              </a:rPr>
              <a:t>вимушене тимчасове скорочення нормальної або встановленої </a:t>
            </a:r>
            <a:r>
              <a:rPr lang="uk-UA" sz="1800" i="1" dirty="0" err="1">
                <a:solidFill>
                  <a:schemeClr val="tx2"/>
                </a:solidFill>
                <a:effectLst/>
                <a:latin typeface="Times New Roman" panose="02020603050405020304" pitchFamily="18" charset="0"/>
                <a:ea typeface="Times New Roman" panose="02020603050405020304" pitchFamily="18" charset="0"/>
              </a:rPr>
              <a:t>законодавствомУкраїни</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тривалостi</a:t>
            </a:r>
            <a:r>
              <a:rPr lang="uk-UA" sz="1800" i="1" dirty="0">
                <a:solidFill>
                  <a:schemeClr val="tx2"/>
                </a:solidFill>
                <a:effectLst/>
                <a:latin typeface="Times New Roman" panose="02020603050405020304" pitchFamily="18" charset="0"/>
                <a:ea typeface="Times New Roman" panose="02020603050405020304" pitchFamily="18" charset="0"/>
              </a:rPr>
              <a:t> робочого часу, перерва в </a:t>
            </a:r>
            <a:r>
              <a:rPr lang="uk-UA" sz="1800" i="1" dirty="0" err="1">
                <a:solidFill>
                  <a:schemeClr val="tx2"/>
                </a:solidFill>
                <a:effectLst/>
                <a:latin typeface="Times New Roman" panose="02020603050405020304" pitchFamily="18" charset="0"/>
                <a:ea typeface="Times New Roman" panose="02020603050405020304" pitchFamily="18" charset="0"/>
              </a:rPr>
              <a:t>одержаннi</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заробiтку</a:t>
            </a:r>
            <a:r>
              <a:rPr lang="uk-UA" sz="1800" i="1" dirty="0">
                <a:solidFill>
                  <a:schemeClr val="tx2"/>
                </a:solidFill>
                <a:effectLst/>
                <a:latin typeface="Times New Roman" panose="02020603050405020304" pitchFamily="18" charset="0"/>
                <a:ea typeface="Times New Roman" panose="02020603050405020304" pitchFamily="18" charset="0"/>
              </a:rPr>
              <a:t> або скорочення його </a:t>
            </a:r>
            <a:r>
              <a:rPr lang="uk-UA" sz="1800" i="1" dirty="0" err="1">
                <a:solidFill>
                  <a:schemeClr val="tx2"/>
                </a:solidFill>
                <a:effectLst/>
                <a:latin typeface="Times New Roman" panose="02020603050405020304" pitchFamily="18" charset="0"/>
                <a:ea typeface="Times New Roman" panose="02020603050405020304" pitchFamily="18" charset="0"/>
              </a:rPr>
              <a:t>розмiру</a:t>
            </a:r>
            <a:r>
              <a:rPr lang="uk-UA" sz="1800" i="1" dirty="0">
                <a:solidFill>
                  <a:schemeClr val="tx2"/>
                </a:solidFill>
                <a:effectLst/>
                <a:latin typeface="Times New Roman" panose="02020603050405020304" pitchFamily="18" charset="0"/>
                <a:ea typeface="Times New Roman" panose="02020603050405020304" pitchFamily="18" charset="0"/>
              </a:rPr>
              <a:t> через тимчасове припинення виробництва без припинення трудових </a:t>
            </a:r>
            <a:r>
              <a:rPr lang="uk-UA" sz="1800" i="1" dirty="0" err="1">
                <a:solidFill>
                  <a:schemeClr val="tx2"/>
                </a:solidFill>
                <a:effectLst/>
                <a:latin typeface="Times New Roman" panose="02020603050405020304" pitchFamily="18" charset="0"/>
                <a:ea typeface="Times New Roman" panose="02020603050405020304" pitchFamily="18" charset="0"/>
              </a:rPr>
              <a:t>вiдносин</a:t>
            </a:r>
            <a:r>
              <a:rPr lang="uk-UA" sz="1800" i="1" dirty="0">
                <a:solidFill>
                  <a:schemeClr val="tx2"/>
                </a:solidFill>
                <a:effectLst/>
                <a:latin typeface="Times New Roman" panose="02020603050405020304" pitchFamily="18" charset="0"/>
                <a:ea typeface="Times New Roman" panose="02020603050405020304" pitchFamily="18" charset="0"/>
              </a:rPr>
              <a:t> з причин </a:t>
            </a:r>
            <a:r>
              <a:rPr lang="uk-UA" sz="1800" i="1" dirty="0" err="1">
                <a:solidFill>
                  <a:schemeClr val="tx2"/>
                </a:solidFill>
                <a:effectLst/>
                <a:latin typeface="Times New Roman" panose="02020603050405020304" pitchFamily="18" charset="0"/>
                <a:ea typeface="Times New Roman" panose="02020603050405020304" pitchFamily="18" charset="0"/>
              </a:rPr>
              <a:t>економiчного</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технологiчного</a:t>
            </a:r>
            <a:r>
              <a:rPr lang="uk-UA" sz="1800" i="1" dirty="0">
                <a:solidFill>
                  <a:schemeClr val="tx2"/>
                </a:solidFill>
                <a:effectLst/>
                <a:latin typeface="Times New Roman" panose="02020603050405020304" pitchFamily="18" charset="0"/>
                <a:ea typeface="Times New Roman" panose="02020603050405020304" pitchFamily="18" charset="0"/>
              </a:rPr>
              <a:t>, структурного характеру</a:t>
            </a:r>
            <a:endParaRPr lang="ru-RU" sz="1800" dirty="0">
              <a:solidFill>
                <a:schemeClr val="tx2"/>
              </a:solidFill>
            </a:endParaRPr>
          </a:p>
        </p:txBody>
      </p:sp>
      <p:cxnSp>
        <p:nvCxnSpPr>
          <p:cNvPr id="29" name="Прямая со стрелкой 28">
            <a:extLst>
              <a:ext uri="{FF2B5EF4-FFF2-40B4-BE49-F238E27FC236}">
                <a16:creationId xmlns="" xmlns:a16="http://schemas.microsoft.com/office/drawing/2014/main" id="{43F41857-7296-44AD-898E-BFE1CBC46F2B}"/>
              </a:ext>
            </a:extLst>
          </p:cNvPr>
          <p:cNvCxnSpPr>
            <a:stCxn id="19" idx="2"/>
          </p:cNvCxnSpPr>
          <p:nvPr/>
        </p:nvCxnSpPr>
        <p:spPr>
          <a:xfrm flipH="1">
            <a:off x="5051503" y="2279538"/>
            <a:ext cx="4350304" cy="8205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1" name="Прямая со стрелкой 30">
            <a:extLst>
              <a:ext uri="{FF2B5EF4-FFF2-40B4-BE49-F238E27FC236}">
                <a16:creationId xmlns="" xmlns:a16="http://schemas.microsoft.com/office/drawing/2014/main" id="{763047C5-393E-454B-91E4-FF73727F2FF6}"/>
              </a:ext>
            </a:extLst>
          </p:cNvPr>
          <p:cNvCxnSpPr>
            <a:stCxn id="19" idx="2"/>
          </p:cNvCxnSpPr>
          <p:nvPr/>
        </p:nvCxnSpPr>
        <p:spPr>
          <a:xfrm>
            <a:off x="9401807" y="2279538"/>
            <a:ext cx="0" cy="7277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576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953BAA93-2EBF-4F59-83DA-340980894929}"/>
              </a:ext>
            </a:extLst>
          </p:cNvPr>
          <p:cNvPicPr>
            <a:picLocks noChangeAspect="1"/>
          </p:cNvPicPr>
          <p:nvPr/>
        </p:nvPicPr>
        <p:blipFill>
          <a:blip r:embed="rId2"/>
          <a:stretch>
            <a:fillRect/>
          </a:stretch>
        </p:blipFill>
        <p:spPr>
          <a:xfrm>
            <a:off x="0" y="0"/>
            <a:ext cx="1524132" cy="1481456"/>
          </a:xfrm>
          <a:prstGeom prst="rect">
            <a:avLst/>
          </a:prstGeom>
        </p:spPr>
      </p:pic>
      <p:sp>
        <p:nvSpPr>
          <p:cNvPr id="7" name="TextBox 6">
            <a:extLst>
              <a:ext uri="{FF2B5EF4-FFF2-40B4-BE49-F238E27FC236}">
                <a16:creationId xmlns="" xmlns:a16="http://schemas.microsoft.com/office/drawing/2014/main" id="{ABDCA3AC-C226-4063-8503-040AD889F9E2}"/>
              </a:ext>
            </a:extLst>
          </p:cNvPr>
          <p:cNvSpPr txBox="1"/>
          <p:nvPr/>
        </p:nvSpPr>
        <p:spPr>
          <a:xfrm>
            <a:off x="8441473" y="1094671"/>
            <a:ext cx="3325049" cy="5447645"/>
          </a:xfrm>
          <a:prstGeom prst="rect">
            <a:avLst/>
          </a:prstGeom>
          <a:noFill/>
        </p:spPr>
        <p:txBody>
          <a:bodyPr wrap="square">
            <a:spAutoFit/>
          </a:bodyPr>
          <a:lstStyle/>
          <a:p>
            <a:r>
              <a:rPr lang="ru-RU" sz="2800" b="1" i="1" u="sng" dirty="0" err="1" smtClean="0">
                <a:solidFill>
                  <a:schemeClr val="tx1">
                    <a:lumMod val="50000"/>
                  </a:schemeClr>
                </a:solidFill>
              </a:rPr>
              <a:t>Безробiтна</a:t>
            </a:r>
            <a:r>
              <a:rPr lang="ru-RU" sz="2800" b="1" i="1" u="sng" dirty="0" smtClean="0">
                <a:solidFill>
                  <a:schemeClr val="tx1">
                    <a:lumMod val="50000"/>
                  </a:schemeClr>
                </a:solidFill>
              </a:rPr>
              <a:t> особа</a:t>
            </a:r>
            <a:endParaRPr lang="ru-RU" sz="2800" b="1" i="1" u="sng" dirty="0">
              <a:solidFill>
                <a:schemeClr val="tx1">
                  <a:lumMod val="50000"/>
                </a:schemeClr>
              </a:solidFill>
            </a:endParaRPr>
          </a:p>
          <a:p>
            <a:endParaRPr lang="ru-RU" sz="2800" b="1" dirty="0"/>
          </a:p>
          <a:p>
            <a:pPr algn="r"/>
            <a:r>
              <a:rPr lang="ru-RU" sz="2400" b="1" dirty="0">
                <a:solidFill>
                  <a:srgbClr val="C00000"/>
                </a:solidFill>
              </a:rPr>
              <a:t>     ст.1 ЗУ «Про </a:t>
            </a:r>
            <a:r>
              <a:rPr lang="ru-RU" sz="2400" b="1" dirty="0" err="1">
                <a:solidFill>
                  <a:srgbClr val="C00000"/>
                </a:solidFill>
              </a:rPr>
              <a:t>зайнятість</a:t>
            </a:r>
            <a:r>
              <a:rPr lang="ru-RU" sz="2400" b="1" dirty="0">
                <a:solidFill>
                  <a:srgbClr val="C00000"/>
                </a:solidFill>
              </a:rPr>
              <a:t> </a:t>
            </a:r>
            <a:r>
              <a:rPr lang="ru-RU" sz="2400" b="1" dirty="0" err="1">
                <a:solidFill>
                  <a:srgbClr val="C00000"/>
                </a:solidFill>
              </a:rPr>
              <a:t>населення</a:t>
            </a:r>
            <a:r>
              <a:rPr lang="ru-RU" sz="2400" b="1" dirty="0">
                <a:solidFill>
                  <a:srgbClr val="C00000"/>
                </a:solidFill>
              </a:rPr>
              <a:t>»</a:t>
            </a:r>
            <a:endParaRPr lang="ru-RU" sz="2400" dirty="0"/>
          </a:p>
          <a:p>
            <a:endParaRPr lang="ru-RU" dirty="0"/>
          </a:p>
          <a:p>
            <a:r>
              <a:rPr lang="ru-RU" dirty="0"/>
              <a:t> </a:t>
            </a:r>
            <a:endParaRPr lang="ru-RU" i="1" dirty="0"/>
          </a:p>
          <a:p>
            <a:r>
              <a:rPr lang="ru-RU" sz="1800" i="1" dirty="0">
                <a:solidFill>
                  <a:schemeClr val="tx2"/>
                </a:solidFill>
              </a:rPr>
              <a:t>особа </a:t>
            </a:r>
            <a:r>
              <a:rPr lang="ru-RU" sz="1800" i="1" dirty="0" err="1">
                <a:solidFill>
                  <a:schemeClr val="tx2"/>
                </a:solidFill>
              </a:rPr>
              <a:t>віком</a:t>
            </a:r>
            <a:r>
              <a:rPr lang="ru-RU" sz="1800" i="1" dirty="0">
                <a:solidFill>
                  <a:schemeClr val="tx2"/>
                </a:solidFill>
              </a:rPr>
              <a:t> </a:t>
            </a:r>
            <a:r>
              <a:rPr lang="ru-RU" sz="1800" i="1" dirty="0" err="1">
                <a:solidFill>
                  <a:schemeClr val="tx2"/>
                </a:solidFill>
              </a:rPr>
              <a:t>від</a:t>
            </a:r>
            <a:r>
              <a:rPr lang="ru-RU" sz="1800" i="1" dirty="0">
                <a:solidFill>
                  <a:schemeClr val="tx2"/>
                </a:solidFill>
              </a:rPr>
              <a:t> 15 до 70 </a:t>
            </a:r>
            <a:r>
              <a:rPr lang="ru-RU" sz="1800" i="1" dirty="0" err="1">
                <a:solidFill>
                  <a:schemeClr val="tx2"/>
                </a:solidFill>
              </a:rPr>
              <a:t>років</a:t>
            </a:r>
            <a:r>
              <a:rPr lang="ru-RU" sz="1800" i="1" dirty="0">
                <a:solidFill>
                  <a:schemeClr val="tx2"/>
                </a:solidFill>
              </a:rPr>
              <a:t>, яка через </a:t>
            </a:r>
            <a:r>
              <a:rPr lang="ru-RU" sz="1800" i="1" dirty="0" err="1">
                <a:solidFill>
                  <a:schemeClr val="tx2"/>
                </a:solidFill>
              </a:rPr>
              <a:t>відсутність</a:t>
            </a:r>
            <a:r>
              <a:rPr lang="ru-RU" sz="1800" i="1" dirty="0">
                <a:solidFill>
                  <a:schemeClr val="tx2"/>
                </a:solidFill>
              </a:rPr>
              <a:t> </a:t>
            </a:r>
            <a:r>
              <a:rPr lang="ru-RU" sz="1800" i="1" dirty="0" err="1">
                <a:solidFill>
                  <a:schemeClr val="tx2"/>
                </a:solidFill>
              </a:rPr>
              <a:t>роботи</a:t>
            </a:r>
            <a:r>
              <a:rPr lang="ru-RU" sz="1800" i="1" dirty="0">
                <a:solidFill>
                  <a:schemeClr val="tx2"/>
                </a:solidFill>
              </a:rPr>
              <a:t> не </a:t>
            </a:r>
            <a:r>
              <a:rPr lang="ru-RU" sz="1800" i="1" dirty="0" err="1">
                <a:solidFill>
                  <a:schemeClr val="tx2"/>
                </a:solidFill>
              </a:rPr>
              <a:t>має</a:t>
            </a:r>
            <a:r>
              <a:rPr lang="ru-RU" sz="1800" i="1" dirty="0">
                <a:solidFill>
                  <a:schemeClr val="tx2"/>
                </a:solidFill>
              </a:rPr>
              <a:t> </a:t>
            </a:r>
            <a:r>
              <a:rPr lang="ru-RU" sz="1800" i="1" dirty="0" err="1">
                <a:solidFill>
                  <a:schemeClr val="tx2"/>
                </a:solidFill>
              </a:rPr>
              <a:t>заробітку</a:t>
            </a:r>
            <a:r>
              <a:rPr lang="ru-RU" sz="1800" i="1" dirty="0">
                <a:solidFill>
                  <a:schemeClr val="tx2"/>
                </a:solidFill>
              </a:rPr>
              <a:t> </a:t>
            </a:r>
            <a:r>
              <a:rPr lang="ru-RU" sz="1800" i="1" dirty="0" err="1">
                <a:solidFill>
                  <a:schemeClr val="tx2"/>
                </a:solidFill>
              </a:rPr>
              <a:t>або</a:t>
            </a:r>
            <a:r>
              <a:rPr lang="ru-RU" sz="1800" i="1" dirty="0">
                <a:solidFill>
                  <a:schemeClr val="tx2"/>
                </a:solidFill>
              </a:rPr>
              <a:t> </a:t>
            </a:r>
            <a:r>
              <a:rPr lang="ru-RU" sz="1800" i="1" dirty="0" err="1">
                <a:solidFill>
                  <a:schemeClr val="tx2"/>
                </a:solidFill>
              </a:rPr>
              <a:t>інших</a:t>
            </a:r>
            <a:r>
              <a:rPr lang="ru-RU" sz="1800" i="1" dirty="0">
                <a:solidFill>
                  <a:schemeClr val="tx2"/>
                </a:solidFill>
              </a:rPr>
              <a:t> </a:t>
            </a:r>
            <a:r>
              <a:rPr lang="ru-RU" sz="1800" i="1" dirty="0" err="1">
                <a:solidFill>
                  <a:schemeClr val="tx2"/>
                </a:solidFill>
              </a:rPr>
              <a:t>передбачених</a:t>
            </a:r>
            <a:r>
              <a:rPr lang="ru-RU" sz="1800" i="1" dirty="0">
                <a:solidFill>
                  <a:schemeClr val="tx2"/>
                </a:solidFill>
              </a:rPr>
              <a:t> </a:t>
            </a:r>
            <a:r>
              <a:rPr lang="ru-RU" sz="1800" i="1" dirty="0" err="1">
                <a:solidFill>
                  <a:schemeClr val="tx2"/>
                </a:solidFill>
              </a:rPr>
              <a:t>законодавством</a:t>
            </a:r>
            <a:r>
              <a:rPr lang="ru-RU" sz="1800" i="1" dirty="0">
                <a:solidFill>
                  <a:schemeClr val="tx2"/>
                </a:solidFill>
              </a:rPr>
              <a:t> </a:t>
            </a:r>
            <a:r>
              <a:rPr lang="ru-RU" sz="1800" i="1" dirty="0" err="1">
                <a:solidFill>
                  <a:schemeClr val="tx2"/>
                </a:solidFill>
              </a:rPr>
              <a:t>доходів</a:t>
            </a:r>
            <a:r>
              <a:rPr lang="ru-RU" sz="1800" i="1" dirty="0">
                <a:solidFill>
                  <a:schemeClr val="tx2"/>
                </a:solidFill>
              </a:rPr>
              <a:t> як </a:t>
            </a:r>
            <a:r>
              <a:rPr lang="ru-RU" sz="1800" i="1" dirty="0" err="1">
                <a:solidFill>
                  <a:schemeClr val="tx2"/>
                </a:solidFill>
              </a:rPr>
              <a:t>джерела</a:t>
            </a:r>
            <a:r>
              <a:rPr lang="ru-RU" sz="1800" i="1" dirty="0">
                <a:solidFill>
                  <a:schemeClr val="tx2"/>
                </a:solidFill>
              </a:rPr>
              <a:t> </a:t>
            </a:r>
            <a:r>
              <a:rPr lang="ru-RU" sz="1800" i="1" dirty="0" err="1">
                <a:solidFill>
                  <a:schemeClr val="tx2"/>
                </a:solidFill>
              </a:rPr>
              <a:t>існування</a:t>
            </a:r>
            <a:r>
              <a:rPr lang="ru-RU" sz="1800" i="1" dirty="0">
                <a:solidFill>
                  <a:schemeClr val="tx2"/>
                </a:solidFill>
              </a:rPr>
              <a:t>, готова та </a:t>
            </a:r>
            <a:r>
              <a:rPr lang="ru-RU" sz="1800" i="1" dirty="0" err="1">
                <a:solidFill>
                  <a:schemeClr val="tx2"/>
                </a:solidFill>
              </a:rPr>
              <a:t>здатна</a:t>
            </a:r>
            <a:r>
              <a:rPr lang="ru-RU" sz="1800" i="1" dirty="0">
                <a:solidFill>
                  <a:schemeClr val="tx2"/>
                </a:solidFill>
              </a:rPr>
              <a:t> </a:t>
            </a:r>
            <a:r>
              <a:rPr lang="ru-RU" sz="1800" i="1" dirty="0" err="1">
                <a:solidFill>
                  <a:schemeClr val="tx2"/>
                </a:solidFill>
              </a:rPr>
              <a:t>приступити</a:t>
            </a:r>
            <a:r>
              <a:rPr lang="ru-RU" sz="1800" i="1" dirty="0">
                <a:solidFill>
                  <a:schemeClr val="tx2"/>
                </a:solidFill>
              </a:rPr>
              <a:t> до </a:t>
            </a:r>
            <a:r>
              <a:rPr lang="ru-RU" sz="1800" i="1" dirty="0" err="1">
                <a:solidFill>
                  <a:schemeClr val="tx2"/>
                </a:solidFill>
              </a:rPr>
              <a:t>роботи</a:t>
            </a:r>
            <a:r>
              <a:rPr lang="ru-RU" sz="1800" dirty="0">
                <a:solidFill>
                  <a:schemeClr val="tx1">
                    <a:lumMod val="50000"/>
                  </a:schemeClr>
                </a:solidFill>
              </a:rPr>
              <a:t>.</a:t>
            </a:r>
          </a:p>
        </p:txBody>
      </p:sp>
      <p:sp>
        <p:nvSpPr>
          <p:cNvPr id="12" name="TextBox 11">
            <a:extLst>
              <a:ext uri="{FF2B5EF4-FFF2-40B4-BE49-F238E27FC236}">
                <a16:creationId xmlns="" xmlns:a16="http://schemas.microsoft.com/office/drawing/2014/main" id="{E31FADDB-E4CE-4F27-ABF1-E1B985359621}"/>
              </a:ext>
            </a:extLst>
          </p:cNvPr>
          <p:cNvSpPr txBox="1"/>
          <p:nvPr/>
        </p:nvSpPr>
        <p:spPr>
          <a:xfrm>
            <a:off x="1627148" y="131837"/>
            <a:ext cx="4468852" cy="830997"/>
          </a:xfrm>
          <a:prstGeom prst="rect">
            <a:avLst/>
          </a:prstGeom>
          <a:solidFill>
            <a:schemeClr val="accent6">
              <a:lumMod val="50000"/>
            </a:schemeClr>
          </a:solidFill>
        </p:spPr>
        <p:txBody>
          <a:bodyPr wrap="square">
            <a:spAutoFit/>
          </a:bodyPr>
          <a:lstStyle/>
          <a:p>
            <a:pPr indent="450215" algn="ctr"/>
            <a:r>
              <a:rPr lang="uk-UA" b="1" i="1" dirty="0">
                <a:solidFill>
                  <a:schemeClr val="bg2"/>
                </a:solidFill>
                <a:effectLst/>
                <a:latin typeface="Times New Roman" panose="02020603050405020304" pitchFamily="18" charset="0"/>
                <a:ea typeface="Times New Roman" panose="02020603050405020304" pitchFamily="18" charset="0"/>
              </a:rPr>
              <a:t>Статусу безробітного може набути:</a:t>
            </a:r>
            <a:endParaRPr lang="ru-RU" sz="1400" dirty="0">
              <a:solidFill>
                <a:schemeClr val="bg2"/>
              </a:solidFill>
              <a:effectLst/>
              <a:latin typeface="Times New Roman" panose="02020603050405020304" pitchFamily="18" charset="0"/>
              <a:ea typeface="Times New Roman" panose="02020603050405020304" pitchFamily="18" charset="0"/>
            </a:endParaRPr>
          </a:p>
        </p:txBody>
      </p:sp>
      <p:graphicFrame>
        <p:nvGraphicFramePr>
          <p:cNvPr id="18" name="Схема 17">
            <a:extLst>
              <a:ext uri="{FF2B5EF4-FFF2-40B4-BE49-F238E27FC236}">
                <a16:creationId xmlns="" xmlns:a16="http://schemas.microsoft.com/office/drawing/2014/main" id="{C8CA6329-F58A-428C-B6AB-F0DD295982B1}"/>
              </a:ext>
            </a:extLst>
          </p:cNvPr>
          <p:cNvGraphicFramePr/>
          <p:nvPr>
            <p:extLst>
              <p:ext uri="{D42A27DB-BD31-4B8C-83A1-F6EECF244321}">
                <p14:modId xmlns:p14="http://schemas.microsoft.com/office/powerpoint/2010/main" val="3809972835"/>
              </p:ext>
            </p:extLst>
          </p:nvPr>
        </p:nvGraphicFramePr>
        <p:xfrm>
          <a:off x="133815" y="1094671"/>
          <a:ext cx="8976731" cy="5674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Прямая со стрелкой 19">
            <a:extLst>
              <a:ext uri="{FF2B5EF4-FFF2-40B4-BE49-F238E27FC236}">
                <a16:creationId xmlns="" xmlns:a16="http://schemas.microsoft.com/office/drawing/2014/main" id="{A5B203E4-AC43-4AEE-A6B1-7F7A9008F5DE}"/>
              </a:ext>
            </a:extLst>
          </p:cNvPr>
          <p:cNvCxnSpPr>
            <a:cxnSpLocks/>
          </p:cNvCxnSpPr>
          <p:nvPr/>
        </p:nvCxnSpPr>
        <p:spPr>
          <a:xfrm>
            <a:off x="8597590" y="1561171"/>
            <a:ext cx="0" cy="2048681"/>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8953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4157DAF0-801E-4127-A2D9-4F6109BDE76E}"/>
              </a:ext>
            </a:extLst>
          </p:cNvPr>
          <p:cNvSpPr txBox="1"/>
          <p:nvPr/>
        </p:nvSpPr>
        <p:spPr>
          <a:xfrm>
            <a:off x="1637369" y="1225045"/>
            <a:ext cx="10554631" cy="461665"/>
          </a:xfrm>
          <a:prstGeom prst="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400" b="1" dirty="0" err="1">
                <a:solidFill>
                  <a:schemeClr val="bg1"/>
                </a:solidFill>
              </a:rPr>
              <a:t>Зареєстровані</a:t>
            </a:r>
            <a:r>
              <a:rPr lang="ru-RU" sz="2400" b="1" dirty="0">
                <a:solidFill>
                  <a:schemeClr val="bg1"/>
                </a:solidFill>
              </a:rPr>
              <a:t> </a:t>
            </a:r>
            <a:r>
              <a:rPr lang="ru-RU" sz="2400" b="1" dirty="0" err="1">
                <a:solidFill>
                  <a:schemeClr val="bg1"/>
                </a:solidFill>
              </a:rPr>
              <a:t>безробітні</a:t>
            </a:r>
            <a:r>
              <a:rPr lang="ru-RU" sz="2400" b="1" dirty="0">
                <a:solidFill>
                  <a:schemeClr val="bg1"/>
                </a:solidFill>
              </a:rPr>
              <a:t> </a:t>
            </a:r>
            <a:r>
              <a:rPr lang="ru-RU" sz="2400" b="1" dirty="0" err="1">
                <a:solidFill>
                  <a:schemeClr val="bg1"/>
                </a:solidFill>
              </a:rPr>
              <a:t>мають</a:t>
            </a:r>
            <a:r>
              <a:rPr lang="ru-RU" sz="2400" b="1" dirty="0">
                <a:solidFill>
                  <a:schemeClr val="bg1"/>
                </a:solidFill>
              </a:rPr>
              <a:t> право на</a:t>
            </a:r>
          </a:p>
        </p:txBody>
      </p:sp>
      <p:sp>
        <p:nvSpPr>
          <p:cNvPr id="2" name="Заголовок 1">
            <a:extLst>
              <a:ext uri="{FF2B5EF4-FFF2-40B4-BE49-F238E27FC236}">
                <a16:creationId xmlns="" xmlns:a16="http://schemas.microsoft.com/office/drawing/2014/main" id="{40FC3E87-3BCF-441B-9119-5B7753628225}"/>
              </a:ext>
            </a:extLst>
          </p:cNvPr>
          <p:cNvSpPr>
            <a:spLocks noGrp="1"/>
          </p:cNvSpPr>
          <p:nvPr>
            <p:ph type="title"/>
          </p:nvPr>
        </p:nvSpPr>
        <p:spPr>
          <a:xfrm>
            <a:off x="959004" y="0"/>
            <a:ext cx="11002071" cy="1181143"/>
          </a:xfrm>
        </p:spPr>
        <p:txBody>
          <a:bodyPr>
            <a:normAutofit fontScale="90000"/>
          </a:bodyPr>
          <a:lstStyle/>
          <a:p>
            <a:pPr indent="450215" algn="ctr"/>
            <a:r>
              <a:rPr lang="uk-UA" sz="4400" i="1" dirty="0">
                <a:solidFill>
                  <a:schemeClr val="tx2"/>
                </a:solidFill>
                <a:effectLst/>
                <a:latin typeface="Times New Roman" panose="02020603050405020304" pitchFamily="18" charset="0"/>
                <a:ea typeface="Times New Roman" panose="02020603050405020304" pitchFamily="18" charset="0"/>
              </a:rPr>
              <a:t>Права та </a:t>
            </a:r>
            <a:r>
              <a:rPr lang="uk-UA" sz="4000" i="1" dirty="0">
                <a:solidFill>
                  <a:schemeClr val="tx2"/>
                </a:solidFill>
                <a:effectLst/>
                <a:latin typeface="Times New Roman" panose="02020603050405020304" pitchFamily="18" charset="0"/>
                <a:ea typeface="Times New Roman" panose="02020603050405020304" pitchFamily="18" charset="0"/>
              </a:rPr>
              <a:t>обов'язки</a:t>
            </a:r>
            <a:r>
              <a:rPr lang="uk-UA" sz="4400" i="1" dirty="0">
                <a:solidFill>
                  <a:schemeClr val="tx2"/>
                </a:solidFill>
                <a:effectLst/>
                <a:latin typeface="Times New Roman" panose="02020603050405020304" pitchFamily="18" charset="0"/>
                <a:ea typeface="Times New Roman" panose="02020603050405020304" pitchFamily="18" charset="0"/>
              </a:rPr>
              <a:t> зареєстрованих безробітних</a:t>
            </a:r>
            <a:endParaRPr lang="ru-RU" dirty="0">
              <a:solidFill>
                <a:schemeClr val="tx2"/>
              </a:solidFill>
            </a:endParaRPr>
          </a:p>
        </p:txBody>
      </p:sp>
      <p:pic>
        <p:nvPicPr>
          <p:cNvPr id="4" name="Рисунок 3">
            <a:extLst>
              <a:ext uri="{FF2B5EF4-FFF2-40B4-BE49-F238E27FC236}">
                <a16:creationId xmlns="" xmlns:a16="http://schemas.microsoft.com/office/drawing/2014/main" id="{4372F2E5-F99B-4D36-A846-F47B64F1B656}"/>
              </a:ext>
            </a:extLst>
          </p:cNvPr>
          <p:cNvPicPr>
            <a:picLocks noChangeAspect="1"/>
          </p:cNvPicPr>
          <p:nvPr/>
        </p:nvPicPr>
        <p:blipFill>
          <a:blip r:embed="rId2"/>
          <a:stretch>
            <a:fillRect/>
          </a:stretch>
        </p:blipFill>
        <p:spPr>
          <a:xfrm>
            <a:off x="0" y="0"/>
            <a:ext cx="1524132" cy="1481456"/>
          </a:xfrm>
          <a:prstGeom prst="rect">
            <a:avLst/>
          </a:prstGeom>
        </p:spPr>
      </p:pic>
      <p:cxnSp>
        <p:nvCxnSpPr>
          <p:cNvPr id="19" name="Прямая соединительная линия 18">
            <a:extLst>
              <a:ext uri="{FF2B5EF4-FFF2-40B4-BE49-F238E27FC236}">
                <a16:creationId xmlns="" xmlns:a16="http://schemas.microsoft.com/office/drawing/2014/main" id="{4581B470-28BC-483F-9FC4-CA952FEC44A0}"/>
              </a:ext>
            </a:extLst>
          </p:cNvPr>
          <p:cNvCxnSpPr/>
          <p:nvPr/>
        </p:nvCxnSpPr>
        <p:spPr>
          <a:xfrm>
            <a:off x="12076771" y="1694478"/>
            <a:ext cx="0" cy="4382937"/>
          </a:xfrm>
          <a:prstGeom prst="line">
            <a:avLst/>
          </a:prstGeom>
          <a:ln w="5715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 xmlns:a16="http://schemas.microsoft.com/office/drawing/2014/main" id="{00A02E98-E0FF-4E72-A8F3-E16477E9A501}"/>
              </a:ext>
            </a:extLst>
          </p:cNvPr>
          <p:cNvSpPr txBox="1"/>
          <p:nvPr/>
        </p:nvSpPr>
        <p:spPr>
          <a:xfrm>
            <a:off x="0" y="1923848"/>
            <a:ext cx="11961076" cy="646331"/>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algn="r"/>
            <a:r>
              <a:rPr lang="ru-RU" sz="1800" dirty="0">
                <a:solidFill>
                  <a:schemeClr val="tx2"/>
                </a:solidFill>
              </a:rPr>
              <a:t>1) </a:t>
            </a:r>
            <a:r>
              <a:rPr lang="ru-RU" sz="1800" dirty="0" err="1">
                <a:solidFill>
                  <a:schemeClr val="tx2"/>
                </a:solidFill>
              </a:rPr>
              <a:t>безоплатне</a:t>
            </a:r>
            <a:r>
              <a:rPr lang="ru-RU" sz="1800" dirty="0">
                <a:solidFill>
                  <a:schemeClr val="tx2"/>
                </a:solidFill>
              </a:rPr>
              <a:t> </a:t>
            </a:r>
            <a:r>
              <a:rPr lang="ru-RU" sz="1800" dirty="0" err="1">
                <a:solidFill>
                  <a:schemeClr val="tx2"/>
                </a:solidFill>
              </a:rPr>
              <a:t>одержання</a:t>
            </a:r>
            <a:r>
              <a:rPr lang="ru-RU" sz="1800" dirty="0">
                <a:solidFill>
                  <a:schemeClr val="tx2"/>
                </a:solidFill>
              </a:rPr>
              <a:t> </a:t>
            </a:r>
            <a:r>
              <a:rPr lang="ru-RU" sz="1800" dirty="0" err="1">
                <a:solidFill>
                  <a:schemeClr val="tx2"/>
                </a:solidFill>
              </a:rPr>
              <a:t>від</a:t>
            </a:r>
            <a:r>
              <a:rPr lang="ru-RU" sz="1800" dirty="0">
                <a:solidFill>
                  <a:schemeClr val="tx2"/>
                </a:solidFill>
              </a:rPr>
              <a:t> </a:t>
            </a:r>
            <a:r>
              <a:rPr lang="ru-RU" sz="1800" dirty="0" err="1">
                <a:solidFill>
                  <a:schemeClr val="tx2"/>
                </a:solidFill>
              </a:rPr>
              <a:t>територіальних</a:t>
            </a:r>
            <a:r>
              <a:rPr lang="ru-RU" sz="1800" dirty="0">
                <a:solidFill>
                  <a:schemeClr val="tx2"/>
                </a:solidFill>
              </a:rPr>
              <a:t> </a:t>
            </a:r>
            <a:r>
              <a:rPr lang="ru-RU" sz="1800" dirty="0" err="1">
                <a:solidFill>
                  <a:schemeClr val="tx2"/>
                </a:solidFill>
              </a:rPr>
              <a:t>органів</a:t>
            </a:r>
            <a:r>
              <a:rPr lang="ru-RU" sz="1800" dirty="0">
                <a:solidFill>
                  <a:schemeClr val="tx2"/>
                </a:solidFill>
              </a:rPr>
              <a:t> центрального органу </a:t>
            </a:r>
            <a:r>
              <a:rPr lang="ru-RU" sz="1800" dirty="0" err="1">
                <a:solidFill>
                  <a:schemeClr val="tx2"/>
                </a:solidFill>
              </a:rPr>
              <a:t>виконавчої</a:t>
            </a:r>
            <a:r>
              <a:rPr lang="ru-RU" sz="1800" dirty="0">
                <a:solidFill>
                  <a:schemeClr val="tx2"/>
                </a:solidFill>
              </a:rPr>
              <a:t> </a:t>
            </a:r>
            <a:r>
              <a:rPr lang="ru-RU" sz="1800" dirty="0" err="1">
                <a:solidFill>
                  <a:schemeClr val="tx2"/>
                </a:solidFill>
              </a:rPr>
              <a:t>влади</a:t>
            </a:r>
            <a:r>
              <a:rPr lang="ru-RU" sz="1800" dirty="0">
                <a:solidFill>
                  <a:schemeClr val="tx2"/>
                </a:solidFill>
              </a:rPr>
              <a:t>, </a:t>
            </a:r>
            <a:r>
              <a:rPr lang="ru-RU" sz="1800" dirty="0" err="1">
                <a:solidFill>
                  <a:schemeClr val="tx2"/>
                </a:solidFill>
              </a:rPr>
              <a:t>що</a:t>
            </a:r>
            <a:r>
              <a:rPr lang="ru-RU" sz="1800" dirty="0">
                <a:solidFill>
                  <a:schemeClr val="tx2"/>
                </a:solidFill>
              </a:rPr>
              <a:t> </a:t>
            </a:r>
            <a:r>
              <a:rPr lang="ru-RU" sz="1800" dirty="0" err="1">
                <a:solidFill>
                  <a:schemeClr val="tx2"/>
                </a:solidFill>
              </a:rPr>
              <a:t>реалізує</a:t>
            </a:r>
            <a:r>
              <a:rPr lang="ru-RU" sz="1800" dirty="0">
                <a:solidFill>
                  <a:schemeClr val="tx2"/>
                </a:solidFill>
              </a:rPr>
              <a:t> </a:t>
            </a:r>
            <a:r>
              <a:rPr lang="ru-RU" sz="1800" dirty="0" err="1">
                <a:solidFill>
                  <a:schemeClr val="tx2"/>
                </a:solidFill>
              </a:rPr>
              <a:t>державну</a:t>
            </a:r>
            <a:r>
              <a:rPr lang="ru-RU" sz="1800" dirty="0">
                <a:solidFill>
                  <a:schemeClr val="tx2"/>
                </a:solidFill>
              </a:rPr>
              <a:t> </a:t>
            </a:r>
            <a:r>
              <a:rPr lang="ru-RU" sz="1800" dirty="0" err="1">
                <a:solidFill>
                  <a:schemeClr val="tx2"/>
                </a:solidFill>
              </a:rPr>
              <a:t>політику</a:t>
            </a:r>
            <a:r>
              <a:rPr lang="ru-RU" sz="1800" dirty="0">
                <a:solidFill>
                  <a:schemeClr val="tx2"/>
                </a:solidFill>
              </a:rPr>
              <a:t> у </a:t>
            </a:r>
            <a:r>
              <a:rPr lang="ru-RU" sz="1800" dirty="0" err="1">
                <a:solidFill>
                  <a:schemeClr val="tx2"/>
                </a:solidFill>
              </a:rPr>
              <a:t>сфері</a:t>
            </a:r>
            <a:r>
              <a:rPr lang="ru-RU" sz="1800" dirty="0">
                <a:solidFill>
                  <a:schemeClr val="tx2"/>
                </a:solidFill>
              </a:rPr>
              <a:t> </a:t>
            </a:r>
            <a:r>
              <a:rPr lang="ru-RU" sz="1800" dirty="0" err="1">
                <a:solidFill>
                  <a:schemeClr val="tx2"/>
                </a:solidFill>
              </a:rPr>
              <a:t>зайнятості</a:t>
            </a:r>
            <a:r>
              <a:rPr lang="ru-RU" sz="1800" dirty="0">
                <a:solidFill>
                  <a:schemeClr val="tx2"/>
                </a:solidFill>
              </a:rPr>
              <a:t> </a:t>
            </a:r>
            <a:r>
              <a:rPr lang="ru-RU" sz="1800" dirty="0" err="1">
                <a:solidFill>
                  <a:schemeClr val="tx2"/>
                </a:solidFill>
              </a:rPr>
              <a:t>населення</a:t>
            </a:r>
            <a:r>
              <a:rPr lang="ru-RU" sz="1800" dirty="0">
                <a:solidFill>
                  <a:schemeClr val="tx2"/>
                </a:solidFill>
              </a:rPr>
              <a:t> та </a:t>
            </a:r>
            <a:r>
              <a:rPr lang="ru-RU" sz="1800" dirty="0" err="1">
                <a:solidFill>
                  <a:schemeClr val="tx2"/>
                </a:solidFill>
              </a:rPr>
              <a:t>трудової</a:t>
            </a:r>
            <a:r>
              <a:rPr lang="ru-RU" sz="1800" dirty="0">
                <a:solidFill>
                  <a:schemeClr val="tx2"/>
                </a:solidFill>
              </a:rPr>
              <a:t> </a:t>
            </a:r>
            <a:r>
              <a:rPr lang="ru-RU" sz="1800" dirty="0" err="1">
                <a:solidFill>
                  <a:schemeClr val="tx2"/>
                </a:solidFill>
              </a:rPr>
              <a:t>міграції</a:t>
            </a:r>
            <a:r>
              <a:rPr lang="ru-RU" sz="1800" dirty="0">
                <a:solidFill>
                  <a:schemeClr val="tx2"/>
                </a:solidFill>
              </a:rPr>
              <a:t>:</a:t>
            </a:r>
          </a:p>
        </p:txBody>
      </p:sp>
      <p:sp>
        <p:nvSpPr>
          <p:cNvPr id="11" name="TextBox 10">
            <a:extLst>
              <a:ext uri="{FF2B5EF4-FFF2-40B4-BE49-F238E27FC236}">
                <a16:creationId xmlns="" xmlns:a16="http://schemas.microsoft.com/office/drawing/2014/main" id="{3C6DE6B2-96D4-4615-8A97-0A1CE98EB59A}"/>
              </a:ext>
            </a:extLst>
          </p:cNvPr>
          <p:cNvSpPr txBox="1"/>
          <p:nvPr/>
        </p:nvSpPr>
        <p:spPr>
          <a:xfrm>
            <a:off x="464633" y="2597316"/>
            <a:ext cx="11031808" cy="1384995"/>
          </a:xfrm>
          <a:prstGeom prst="rect">
            <a:avLst/>
          </a:prstGeom>
          <a:noFill/>
        </p:spPr>
        <p:txBody>
          <a:bodyPr wrap="square">
            <a:spAutoFit/>
          </a:bodyPr>
          <a:lstStyle/>
          <a:p>
            <a:pPr marL="285750" indent="-285750">
              <a:buFont typeface="Arial" panose="020B0604020202020204" pitchFamily="34" charset="0"/>
              <a:buChar char="•"/>
            </a:pPr>
            <a:r>
              <a:rPr lang="ru-RU" sz="1400" i="1" dirty="0" err="1">
                <a:solidFill>
                  <a:schemeClr val="tx2"/>
                </a:solidFill>
              </a:rPr>
              <a:t>послуг</a:t>
            </a:r>
            <a:r>
              <a:rPr lang="ru-RU" sz="1400" i="1" dirty="0">
                <a:solidFill>
                  <a:schemeClr val="tx2"/>
                </a:solidFill>
              </a:rPr>
              <a:t> з </a:t>
            </a:r>
            <a:r>
              <a:rPr lang="ru-RU" sz="1400" i="1" dirty="0" err="1">
                <a:solidFill>
                  <a:schemeClr val="tx2"/>
                </a:solidFill>
              </a:rPr>
              <a:t>пошуку</a:t>
            </a:r>
            <a:r>
              <a:rPr lang="ru-RU" sz="1400" i="1" dirty="0">
                <a:solidFill>
                  <a:schemeClr val="tx2"/>
                </a:solidFill>
              </a:rPr>
              <a:t> </a:t>
            </a:r>
            <a:r>
              <a:rPr lang="ru-RU" sz="1400" i="1" dirty="0" err="1">
                <a:solidFill>
                  <a:schemeClr val="tx2"/>
                </a:solidFill>
              </a:rPr>
              <a:t>підходящої</a:t>
            </a:r>
            <a:r>
              <a:rPr lang="ru-RU" sz="1400" i="1" dirty="0">
                <a:solidFill>
                  <a:schemeClr val="tx2"/>
                </a:solidFill>
              </a:rPr>
              <a:t> </a:t>
            </a:r>
            <a:r>
              <a:rPr lang="ru-RU" sz="1400" i="1" dirty="0" err="1">
                <a:solidFill>
                  <a:schemeClr val="tx2"/>
                </a:solidFill>
              </a:rPr>
              <a:t>роботи</a:t>
            </a:r>
            <a:r>
              <a:rPr lang="ru-RU" sz="1400" i="1" dirty="0">
                <a:solidFill>
                  <a:schemeClr val="tx2"/>
                </a:solidFill>
              </a:rPr>
              <a:t> та </a:t>
            </a:r>
            <a:r>
              <a:rPr lang="ru-RU" sz="1400" i="1" dirty="0" err="1">
                <a:solidFill>
                  <a:schemeClr val="tx2"/>
                </a:solidFill>
              </a:rPr>
              <a:t>сприяння</a:t>
            </a:r>
            <a:r>
              <a:rPr lang="ru-RU" sz="1400" i="1" dirty="0">
                <a:solidFill>
                  <a:schemeClr val="tx2"/>
                </a:solidFill>
              </a:rPr>
              <a:t> у </a:t>
            </a:r>
            <a:r>
              <a:rPr lang="ru-RU" sz="1400" i="1" dirty="0" err="1">
                <a:solidFill>
                  <a:schemeClr val="tx2"/>
                </a:solidFill>
              </a:rPr>
              <a:t>працевлаштуванні</a:t>
            </a:r>
            <a:r>
              <a:rPr lang="ru-RU" sz="1400" i="1" dirty="0">
                <a:solidFill>
                  <a:schemeClr val="tx2"/>
                </a:solidFill>
              </a:rPr>
              <a:t>, в тому </a:t>
            </a:r>
            <a:r>
              <a:rPr lang="ru-RU" sz="1400" i="1" dirty="0" err="1">
                <a:solidFill>
                  <a:schemeClr val="tx2"/>
                </a:solidFill>
              </a:rPr>
              <a:t>числі</a:t>
            </a:r>
            <a:r>
              <a:rPr lang="ru-RU" sz="1400" i="1" dirty="0">
                <a:solidFill>
                  <a:schemeClr val="tx2"/>
                </a:solidFill>
              </a:rPr>
              <a:t> на </a:t>
            </a:r>
            <a:r>
              <a:rPr lang="ru-RU" sz="1400" i="1" dirty="0" err="1">
                <a:solidFill>
                  <a:schemeClr val="tx2"/>
                </a:solidFill>
              </a:rPr>
              <a:t>громадські</a:t>
            </a:r>
            <a:r>
              <a:rPr lang="ru-RU" sz="1400" i="1" dirty="0">
                <a:solidFill>
                  <a:schemeClr val="tx2"/>
                </a:solidFill>
              </a:rPr>
              <a:t> та </a:t>
            </a:r>
            <a:r>
              <a:rPr lang="ru-RU" sz="1400" i="1" dirty="0" err="1">
                <a:solidFill>
                  <a:schemeClr val="tx2"/>
                </a:solidFill>
              </a:rPr>
              <a:t>інші</a:t>
            </a:r>
            <a:r>
              <a:rPr lang="ru-RU" sz="1400" i="1" dirty="0">
                <a:solidFill>
                  <a:schemeClr val="tx2"/>
                </a:solidFill>
              </a:rPr>
              <a:t> </a:t>
            </a:r>
            <a:r>
              <a:rPr lang="ru-RU" sz="1400" i="1" dirty="0" err="1">
                <a:solidFill>
                  <a:schemeClr val="tx2"/>
                </a:solidFill>
              </a:rPr>
              <a:t>роботи</a:t>
            </a:r>
            <a:r>
              <a:rPr lang="ru-RU" sz="1400" i="1" dirty="0">
                <a:solidFill>
                  <a:schemeClr val="tx2"/>
                </a:solidFill>
              </a:rPr>
              <a:t> </a:t>
            </a:r>
            <a:r>
              <a:rPr lang="ru-RU" sz="1400" i="1" dirty="0" err="1">
                <a:solidFill>
                  <a:schemeClr val="tx2"/>
                </a:solidFill>
              </a:rPr>
              <a:t>тимчасового</a:t>
            </a:r>
            <a:r>
              <a:rPr lang="ru-RU" sz="1400" i="1" dirty="0">
                <a:solidFill>
                  <a:schemeClr val="tx2"/>
                </a:solidFill>
              </a:rPr>
              <a:t> характеру;</a:t>
            </a:r>
          </a:p>
          <a:p>
            <a:pPr marL="285750" indent="-285750">
              <a:buFont typeface="Arial" panose="020B0604020202020204" pitchFamily="34" charset="0"/>
              <a:buChar char="•"/>
            </a:pPr>
            <a:r>
              <a:rPr lang="ru-RU" sz="1400" i="1" dirty="0" err="1">
                <a:solidFill>
                  <a:schemeClr val="tx2"/>
                </a:solidFill>
              </a:rPr>
              <a:t>консультаційних</a:t>
            </a:r>
            <a:r>
              <a:rPr lang="ru-RU" sz="1400" i="1" dirty="0">
                <a:solidFill>
                  <a:schemeClr val="tx2"/>
                </a:solidFill>
              </a:rPr>
              <a:t>, </a:t>
            </a:r>
            <a:r>
              <a:rPr lang="ru-RU" sz="1400" i="1" dirty="0" err="1">
                <a:solidFill>
                  <a:schemeClr val="tx2"/>
                </a:solidFill>
              </a:rPr>
              <a:t>інформаційних</a:t>
            </a:r>
            <a:r>
              <a:rPr lang="ru-RU" sz="1400" i="1" dirty="0">
                <a:solidFill>
                  <a:schemeClr val="tx2"/>
                </a:solidFill>
              </a:rPr>
              <a:t> та </a:t>
            </a:r>
            <a:r>
              <a:rPr lang="ru-RU" sz="1400" i="1" dirty="0" err="1">
                <a:solidFill>
                  <a:schemeClr val="tx2"/>
                </a:solidFill>
              </a:rPr>
              <a:t>профорієнтаційних</a:t>
            </a:r>
            <a:r>
              <a:rPr lang="ru-RU" sz="1400" i="1" dirty="0">
                <a:solidFill>
                  <a:schemeClr val="tx2"/>
                </a:solidFill>
              </a:rPr>
              <a:t> </a:t>
            </a:r>
            <a:r>
              <a:rPr lang="ru-RU" sz="1400" i="1" dirty="0" err="1">
                <a:solidFill>
                  <a:schemeClr val="tx2"/>
                </a:solidFill>
              </a:rPr>
              <a:t>послуг</a:t>
            </a:r>
            <a:r>
              <a:rPr lang="ru-RU" sz="1400" i="1" dirty="0">
                <a:solidFill>
                  <a:schemeClr val="tx2"/>
                </a:solidFill>
              </a:rPr>
              <a:t> з метою </a:t>
            </a:r>
            <a:r>
              <a:rPr lang="ru-RU" sz="1400" i="1" dirty="0" err="1">
                <a:solidFill>
                  <a:schemeClr val="tx2"/>
                </a:solidFill>
              </a:rPr>
              <a:t>обрання</a:t>
            </a:r>
            <a:r>
              <a:rPr lang="ru-RU" sz="1400" i="1" dirty="0">
                <a:solidFill>
                  <a:schemeClr val="tx2"/>
                </a:solidFill>
              </a:rPr>
              <a:t> </a:t>
            </a:r>
            <a:r>
              <a:rPr lang="ru-RU" sz="1400" i="1" dirty="0" err="1">
                <a:solidFill>
                  <a:schemeClr val="tx2"/>
                </a:solidFill>
              </a:rPr>
              <a:t>або</a:t>
            </a:r>
            <a:r>
              <a:rPr lang="ru-RU" sz="1400" i="1" dirty="0">
                <a:solidFill>
                  <a:schemeClr val="tx2"/>
                </a:solidFill>
              </a:rPr>
              <a:t> </a:t>
            </a:r>
            <a:r>
              <a:rPr lang="ru-RU" sz="1400" i="1" dirty="0" err="1">
                <a:solidFill>
                  <a:schemeClr val="tx2"/>
                </a:solidFill>
              </a:rPr>
              <a:t>зміни</a:t>
            </a:r>
            <a:r>
              <a:rPr lang="ru-RU" sz="1400" i="1" dirty="0">
                <a:solidFill>
                  <a:schemeClr val="tx2"/>
                </a:solidFill>
              </a:rPr>
              <a:t> виду </a:t>
            </a:r>
            <a:r>
              <a:rPr lang="ru-RU" sz="1400" i="1" dirty="0" err="1">
                <a:solidFill>
                  <a:schemeClr val="tx2"/>
                </a:solidFill>
              </a:rPr>
              <a:t>діяльності</a:t>
            </a:r>
            <a:r>
              <a:rPr lang="ru-RU" sz="1400" i="1" dirty="0">
                <a:solidFill>
                  <a:schemeClr val="tx2"/>
                </a:solidFill>
              </a:rPr>
              <a:t> (</a:t>
            </a:r>
            <a:r>
              <a:rPr lang="ru-RU" sz="1400" i="1" dirty="0" err="1">
                <a:solidFill>
                  <a:schemeClr val="tx2"/>
                </a:solidFill>
              </a:rPr>
              <a:t>професії</a:t>
            </a:r>
            <a:r>
              <a:rPr lang="ru-RU" sz="1400" i="1" dirty="0">
                <a:solidFill>
                  <a:schemeClr val="tx2"/>
                </a:solidFill>
              </a:rPr>
              <a:t>);</a:t>
            </a:r>
          </a:p>
          <a:p>
            <a:pPr marL="285750" indent="-285750">
              <a:buFont typeface="Arial" panose="020B0604020202020204" pitchFamily="34" charset="0"/>
              <a:buChar char="•"/>
            </a:pPr>
            <a:r>
              <a:rPr lang="ru-RU" sz="1400" i="1" dirty="0" err="1">
                <a:solidFill>
                  <a:schemeClr val="tx2"/>
                </a:solidFill>
              </a:rPr>
              <a:t>інформації</a:t>
            </a:r>
            <a:r>
              <a:rPr lang="ru-RU" sz="1400" i="1" dirty="0">
                <a:solidFill>
                  <a:schemeClr val="tx2"/>
                </a:solidFill>
              </a:rPr>
              <a:t> про </a:t>
            </a:r>
            <a:r>
              <a:rPr lang="ru-RU" sz="1400" i="1" dirty="0" err="1">
                <a:solidFill>
                  <a:schemeClr val="tx2"/>
                </a:solidFill>
              </a:rPr>
              <a:t>свої</a:t>
            </a:r>
            <a:r>
              <a:rPr lang="ru-RU" sz="1400" i="1" dirty="0">
                <a:solidFill>
                  <a:schemeClr val="tx2"/>
                </a:solidFill>
              </a:rPr>
              <a:t> права та </a:t>
            </a:r>
            <a:r>
              <a:rPr lang="ru-RU" sz="1400" i="1" dirty="0" err="1">
                <a:solidFill>
                  <a:schemeClr val="tx2"/>
                </a:solidFill>
              </a:rPr>
              <a:t>обов'язки</a:t>
            </a:r>
            <a:r>
              <a:rPr lang="ru-RU" sz="1400" i="1" dirty="0">
                <a:solidFill>
                  <a:schemeClr val="tx2"/>
                </a:solidFill>
              </a:rPr>
              <a:t> як </a:t>
            </a:r>
            <a:r>
              <a:rPr lang="ru-RU" sz="1400" i="1" dirty="0" err="1">
                <a:solidFill>
                  <a:schemeClr val="tx2"/>
                </a:solidFill>
              </a:rPr>
              <a:t>безробітного</a:t>
            </a:r>
            <a:r>
              <a:rPr lang="ru-RU" sz="1400" i="1" dirty="0">
                <a:solidFill>
                  <a:schemeClr val="tx2"/>
                </a:solidFill>
              </a:rPr>
              <a:t>;</a:t>
            </a:r>
          </a:p>
          <a:p>
            <a:pPr marL="285750" indent="-285750">
              <a:buFont typeface="Arial" panose="020B0604020202020204" pitchFamily="34" charset="0"/>
              <a:buChar char="•"/>
            </a:pPr>
            <a:r>
              <a:rPr lang="ru-RU" sz="1400" i="1" dirty="0" err="1">
                <a:solidFill>
                  <a:schemeClr val="tx2"/>
                </a:solidFill>
              </a:rPr>
              <a:t>відомостей</a:t>
            </a:r>
            <a:r>
              <a:rPr lang="ru-RU" sz="1400" i="1" dirty="0">
                <a:solidFill>
                  <a:schemeClr val="tx2"/>
                </a:solidFill>
              </a:rPr>
              <a:t> про себе, </a:t>
            </a:r>
            <a:r>
              <a:rPr lang="ru-RU" sz="1400" i="1" dirty="0" err="1">
                <a:solidFill>
                  <a:schemeClr val="tx2"/>
                </a:solidFill>
              </a:rPr>
              <a:t>які</a:t>
            </a:r>
            <a:r>
              <a:rPr lang="ru-RU" sz="1400" i="1" dirty="0">
                <a:solidFill>
                  <a:schemeClr val="tx2"/>
                </a:solidFill>
              </a:rPr>
              <a:t> </a:t>
            </a:r>
            <a:r>
              <a:rPr lang="ru-RU" sz="1400" i="1" dirty="0" err="1">
                <a:solidFill>
                  <a:schemeClr val="tx2"/>
                </a:solidFill>
              </a:rPr>
              <a:t>містяться</a:t>
            </a:r>
            <a:r>
              <a:rPr lang="ru-RU" sz="1400" i="1" dirty="0">
                <a:solidFill>
                  <a:schemeClr val="tx2"/>
                </a:solidFill>
              </a:rPr>
              <a:t> в </a:t>
            </a:r>
            <a:r>
              <a:rPr lang="ru-RU" sz="1400" i="1" dirty="0" err="1">
                <a:solidFill>
                  <a:schemeClr val="tx2"/>
                </a:solidFill>
              </a:rPr>
              <a:t>Єдиній</a:t>
            </a:r>
            <a:r>
              <a:rPr lang="ru-RU" sz="1400" i="1" dirty="0">
                <a:solidFill>
                  <a:schemeClr val="tx2"/>
                </a:solidFill>
              </a:rPr>
              <a:t> </a:t>
            </a:r>
            <a:r>
              <a:rPr lang="ru-RU" sz="1400" i="1" dirty="0" err="1">
                <a:solidFill>
                  <a:schemeClr val="tx2"/>
                </a:solidFill>
              </a:rPr>
              <a:t>інформаційно-аналітичній</a:t>
            </a:r>
            <a:r>
              <a:rPr lang="ru-RU" sz="1400" i="1" dirty="0">
                <a:solidFill>
                  <a:schemeClr val="tx2"/>
                </a:solidFill>
              </a:rPr>
              <a:t> </a:t>
            </a:r>
            <a:r>
              <a:rPr lang="ru-RU" sz="1400" i="1" dirty="0" err="1">
                <a:solidFill>
                  <a:schemeClr val="tx2"/>
                </a:solidFill>
              </a:rPr>
              <a:t>системі</a:t>
            </a:r>
            <a:endParaRPr lang="ru-RU" sz="1400" i="1" dirty="0">
              <a:solidFill>
                <a:schemeClr val="tx2"/>
              </a:solidFill>
            </a:endParaRPr>
          </a:p>
        </p:txBody>
      </p:sp>
      <p:sp>
        <p:nvSpPr>
          <p:cNvPr id="13" name="TextBox 12">
            <a:extLst>
              <a:ext uri="{FF2B5EF4-FFF2-40B4-BE49-F238E27FC236}">
                <a16:creationId xmlns="" xmlns:a16="http://schemas.microsoft.com/office/drawing/2014/main" id="{418EB715-E7BB-476A-AAA8-F6504DE2E898}"/>
              </a:ext>
            </a:extLst>
          </p:cNvPr>
          <p:cNvSpPr txBox="1"/>
          <p:nvPr/>
        </p:nvSpPr>
        <p:spPr>
          <a:xfrm>
            <a:off x="0" y="3964656"/>
            <a:ext cx="11961076" cy="584775"/>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algn="r"/>
            <a:r>
              <a:rPr lang="ru-RU" sz="1600" dirty="0">
                <a:solidFill>
                  <a:schemeClr val="tx2"/>
                </a:solidFill>
              </a:rPr>
              <a:t>2) </a:t>
            </a:r>
            <a:r>
              <a:rPr lang="ru-RU" sz="1600" dirty="0" err="1">
                <a:solidFill>
                  <a:schemeClr val="tx2"/>
                </a:solidFill>
              </a:rPr>
              <a:t>матеріальне</a:t>
            </a:r>
            <a:r>
              <a:rPr lang="ru-RU" sz="1600" dirty="0">
                <a:solidFill>
                  <a:schemeClr val="tx2"/>
                </a:solidFill>
              </a:rPr>
              <a:t> </a:t>
            </a:r>
            <a:r>
              <a:rPr lang="ru-RU" sz="1600" dirty="0" err="1">
                <a:solidFill>
                  <a:schemeClr val="tx2"/>
                </a:solidFill>
              </a:rPr>
              <a:t>забезпечення</a:t>
            </a:r>
            <a:r>
              <a:rPr lang="ru-RU" sz="1600" dirty="0">
                <a:solidFill>
                  <a:schemeClr val="tx2"/>
                </a:solidFill>
              </a:rPr>
              <a:t> на </a:t>
            </a:r>
            <a:r>
              <a:rPr lang="ru-RU" sz="1600" dirty="0" err="1">
                <a:solidFill>
                  <a:schemeClr val="tx2"/>
                </a:solidFill>
              </a:rPr>
              <a:t>випадок</a:t>
            </a:r>
            <a:r>
              <a:rPr lang="ru-RU" sz="1600" dirty="0">
                <a:solidFill>
                  <a:schemeClr val="tx2"/>
                </a:solidFill>
              </a:rPr>
              <a:t> </a:t>
            </a:r>
            <a:r>
              <a:rPr lang="ru-RU" sz="1600" dirty="0" err="1">
                <a:solidFill>
                  <a:schemeClr val="tx2"/>
                </a:solidFill>
              </a:rPr>
              <a:t>безробіття</a:t>
            </a:r>
            <a:r>
              <a:rPr lang="ru-RU" sz="1600" dirty="0">
                <a:solidFill>
                  <a:schemeClr val="tx2"/>
                </a:solidFill>
              </a:rPr>
              <a:t> та </a:t>
            </a:r>
            <a:r>
              <a:rPr lang="ru-RU" sz="1600" dirty="0" err="1">
                <a:solidFill>
                  <a:schemeClr val="tx2"/>
                </a:solidFill>
              </a:rPr>
              <a:t>соціальні</a:t>
            </a:r>
            <a:r>
              <a:rPr lang="ru-RU" sz="1600" dirty="0">
                <a:solidFill>
                  <a:schemeClr val="tx2"/>
                </a:solidFill>
              </a:rPr>
              <a:t> </a:t>
            </a:r>
            <a:r>
              <a:rPr lang="ru-RU" sz="1600" dirty="0" err="1">
                <a:solidFill>
                  <a:schemeClr val="tx2"/>
                </a:solidFill>
              </a:rPr>
              <a:t>послуги</a:t>
            </a:r>
            <a:r>
              <a:rPr lang="ru-RU" sz="1600" dirty="0">
                <a:solidFill>
                  <a:schemeClr val="tx2"/>
                </a:solidFill>
              </a:rPr>
              <a:t> </a:t>
            </a:r>
            <a:r>
              <a:rPr lang="ru-RU" sz="1600" dirty="0" err="1">
                <a:solidFill>
                  <a:schemeClr val="tx2"/>
                </a:solidFill>
              </a:rPr>
              <a:t>відповідно</a:t>
            </a:r>
            <a:r>
              <a:rPr lang="ru-RU" sz="1600" dirty="0">
                <a:solidFill>
                  <a:schemeClr val="tx2"/>
                </a:solidFill>
              </a:rPr>
              <a:t> до Закону </a:t>
            </a:r>
            <a:r>
              <a:rPr lang="ru-RU" sz="1600" dirty="0" err="1">
                <a:solidFill>
                  <a:schemeClr val="tx2"/>
                </a:solidFill>
              </a:rPr>
              <a:t>України</a:t>
            </a:r>
            <a:r>
              <a:rPr lang="ru-RU" sz="1600" dirty="0">
                <a:solidFill>
                  <a:schemeClr val="tx2"/>
                </a:solidFill>
              </a:rPr>
              <a:t> "Про </a:t>
            </a:r>
            <a:r>
              <a:rPr lang="ru-RU" sz="1600" dirty="0" err="1">
                <a:solidFill>
                  <a:schemeClr val="tx2"/>
                </a:solidFill>
              </a:rPr>
              <a:t>загальнообов'язкове</a:t>
            </a:r>
            <a:r>
              <a:rPr lang="ru-RU" sz="1600" dirty="0">
                <a:solidFill>
                  <a:schemeClr val="tx2"/>
                </a:solidFill>
              </a:rPr>
              <a:t> </a:t>
            </a:r>
            <a:r>
              <a:rPr lang="ru-RU" sz="1600" dirty="0" err="1">
                <a:solidFill>
                  <a:schemeClr val="tx2"/>
                </a:solidFill>
              </a:rPr>
              <a:t>державне</a:t>
            </a:r>
            <a:r>
              <a:rPr lang="ru-RU" sz="1600" dirty="0">
                <a:solidFill>
                  <a:schemeClr val="tx2"/>
                </a:solidFill>
              </a:rPr>
              <a:t> </a:t>
            </a:r>
            <a:r>
              <a:rPr lang="ru-RU" sz="1600" dirty="0" err="1">
                <a:solidFill>
                  <a:schemeClr val="tx2"/>
                </a:solidFill>
              </a:rPr>
              <a:t>соціальне</a:t>
            </a:r>
            <a:r>
              <a:rPr lang="ru-RU" sz="1600" dirty="0">
                <a:solidFill>
                  <a:schemeClr val="tx2"/>
                </a:solidFill>
              </a:rPr>
              <a:t> </a:t>
            </a:r>
            <a:r>
              <a:rPr lang="ru-RU" sz="1600" dirty="0" err="1">
                <a:solidFill>
                  <a:schemeClr val="tx2"/>
                </a:solidFill>
              </a:rPr>
              <a:t>страхування</a:t>
            </a:r>
            <a:r>
              <a:rPr lang="ru-RU" sz="1600" dirty="0">
                <a:solidFill>
                  <a:schemeClr val="tx2"/>
                </a:solidFill>
              </a:rPr>
              <a:t> на </a:t>
            </a:r>
            <a:r>
              <a:rPr lang="ru-RU" sz="1600" dirty="0" err="1">
                <a:solidFill>
                  <a:schemeClr val="tx2"/>
                </a:solidFill>
              </a:rPr>
              <a:t>випадок</a:t>
            </a:r>
            <a:r>
              <a:rPr lang="ru-RU" sz="1600" dirty="0">
                <a:solidFill>
                  <a:schemeClr val="tx2"/>
                </a:solidFill>
              </a:rPr>
              <a:t> </a:t>
            </a:r>
            <a:r>
              <a:rPr lang="ru-RU" sz="1600" dirty="0" err="1">
                <a:solidFill>
                  <a:schemeClr val="tx2"/>
                </a:solidFill>
              </a:rPr>
              <a:t>безробіття</a:t>
            </a:r>
            <a:r>
              <a:rPr lang="ru-RU" sz="1600" dirty="0">
                <a:solidFill>
                  <a:schemeClr val="tx2"/>
                </a:solidFill>
              </a:rPr>
              <a:t>" та </a:t>
            </a:r>
            <a:r>
              <a:rPr lang="ru-RU" sz="1600" dirty="0" err="1">
                <a:solidFill>
                  <a:schemeClr val="tx2"/>
                </a:solidFill>
              </a:rPr>
              <a:t>цього</a:t>
            </a:r>
            <a:r>
              <a:rPr lang="ru-RU" sz="1600" dirty="0">
                <a:solidFill>
                  <a:schemeClr val="tx2"/>
                </a:solidFill>
              </a:rPr>
              <a:t> Закону</a:t>
            </a:r>
          </a:p>
        </p:txBody>
      </p:sp>
      <p:cxnSp>
        <p:nvCxnSpPr>
          <p:cNvPr id="27" name="Прямая соединительная линия 26">
            <a:extLst>
              <a:ext uri="{FF2B5EF4-FFF2-40B4-BE49-F238E27FC236}">
                <a16:creationId xmlns="" xmlns:a16="http://schemas.microsoft.com/office/drawing/2014/main" id="{9F2224A7-EEC8-4BE2-A6BF-6AE4D14AAE3F}"/>
              </a:ext>
            </a:extLst>
          </p:cNvPr>
          <p:cNvCxnSpPr/>
          <p:nvPr/>
        </p:nvCxnSpPr>
        <p:spPr>
          <a:xfrm flipH="1">
            <a:off x="11842596" y="6066264"/>
            <a:ext cx="245326" cy="0"/>
          </a:xfrm>
          <a:prstGeom prst="line">
            <a:avLst/>
          </a:prstGeom>
          <a:ln w="762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 xmlns:a16="http://schemas.microsoft.com/office/drawing/2014/main" id="{B7E47AE5-B988-4B24-BBD7-8BEBBEB25FB8}"/>
              </a:ext>
            </a:extLst>
          </p:cNvPr>
          <p:cNvSpPr txBox="1"/>
          <p:nvPr/>
        </p:nvSpPr>
        <p:spPr>
          <a:xfrm>
            <a:off x="0" y="4691712"/>
            <a:ext cx="11961075" cy="830997"/>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algn="r"/>
            <a:r>
              <a:rPr lang="ru-RU" sz="1600" dirty="0">
                <a:solidFill>
                  <a:schemeClr val="tx2"/>
                </a:solidFill>
              </a:rPr>
              <a:t>3) </a:t>
            </a:r>
            <a:r>
              <a:rPr lang="ru-RU" sz="1600" dirty="0" err="1">
                <a:solidFill>
                  <a:schemeClr val="tx2"/>
                </a:solidFill>
              </a:rPr>
              <a:t>збереження</a:t>
            </a:r>
            <a:r>
              <a:rPr lang="ru-RU" sz="1600" dirty="0">
                <a:solidFill>
                  <a:schemeClr val="tx2"/>
                </a:solidFill>
              </a:rPr>
              <a:t> права на </a:t>
            </a:r>
            <a:r>
              <a:rPr lang="ru-RU" sz="1600" dirty="0" err="1">
                <a:solidFill>
                  <a:schemeClr val="tx2"/>
                </a:solidFill>
              </a:rPr>
              <a:t>виплату</a:t>
            </a:r>
            <a:r>
              <a:rPr lang="ru-RU" sz="1600" dirty="0">
                <a:solidFill>
                  <a:schemeClr val="tx2"/>
                </a:solidFill>
              </a:rPr>
              <a:t> </a:t>
            </a:r>
            <a:r>
              <a:rPr lang="ru-RU" sz="1600" dirty="0" err="1">
                <a:solidFill>
                  <a:schemeClr val="tx2"/>
                </a:solidFill>
              </a:rPr>
              <a:t>допомоги</a:t>
            </a:r>
            <a:r>
              <a:rPr lang="ru-RU" sz="1600" dirty="0">
                <a:solidFill>
                  <a:schemeClr val="tx2"/>
                </a:solidFill>
              </a:rPr>
              <a:t> по </a:t>
            </a:r>
            <a:r>
              <a:rPr lang="ru-RU" sz="1600" dirty="0" err="1">
                <a:solidFill>
                  <a:schemeClr val="tx2"/>
                </a:solidFill>
              </a:rPr>
              <a:t>безробіттю</a:t>
            </a:r>
            <a:r>
              <a:rPr lang="ru-RU" sz="1600" dirty="0">
                <a:solidFill>
                  <a:schemeClr val="tx2"/>
                </a:solidFill>
              </a:rPr>
              <a:t> на </a:t>
            </a:r>
            <a:r>
              <a:rPr lang="ru-RU" sz="1600" dirty="0" err="1">
                <a:solidFill>
                  <a:schemeClr val="tx2"/>
                </a:solidFill>
              </a:rPr>
              <a:t>період</a:t>
            </a:r>
            <a:r>
              <a:rPr lang="ru-RU" sz="1600" dirty="0">
                <a:solidFill>
                  <a:schemeClr val="tx2"/>
                </a:solidFill>
              </a:rPr>
              <a:t> </a:t>
            </a:r>
            <a:r>
              <a:rPr lang="ru-RU" sz="1600" dirty="0" err="1">
                <a:solidFill>
                  <a:schemeClr val="tx2"/>
                </a:solidFill>
              </a:rPr>
              <a:t>участі</a:t>
            </a:r>
            <a:r>
              <a:rPr lang="ru-RU" sz="1600" dirty="0">
                <a:solidFill>
                  <a:schemeClr val="tx2"/>
                </a:solidFill>
              </a:rPr>
              <a:t> у </a:t>
            </a:r>
            <a:r>
              <a:rPr lang="ru-RU" sz="1600" dirty="0" err="1">
                <a:solidFill>
                  <a:schemeClr val="tx2"/>
                </a:solidFill>
              </a:rPr>
              <a:t>громадських</a:t>
            </a:r>
            <a:r>
              <a:rPr lang="ru-RU" sz="1600" dirty="0">
                <a:solidFill>
                  <a:schemeClr val="tx2"/>
                </a:solidFill>
              </a:rPr>
              <a:t> та </a:t>
            </a:r>
            <a:r>
              <a:rPr lang="ru-RU" sz="1600" dirty="0" err="1">
                <a:solidFill>
                  <a:schemeClr val="tx2"/>
                </a:solidFill>
              </a:rPr>
              <a:t>інших</a:t>
            </a:r>
            <a:r>
              <a:rPr lang="ru-RU" sz="1600" dirty="0">
                <a:solidFill>
                  <a:schemeClr val="tx2"/>
                </a:solidFill>
              </a:rPr>
              <a:t> роботах </a:t>
            </a:r>
            <a:r>
              <a:rPr lang="ru-RU" sz="1600" dirty="0" err="1">
                <a:solidFill>
                  <a:schemeClr val="tx2"/>
                </a:solidFill>
              </a:rPr>
              <a:t>тимчасового</a:t>
            </a:r>
            <a:r>
              <a:rPr lang="ru-RU" sz="1600" dirty="0">
                <a:solidFill>
                  <a:schemeClr val="tx2"/>
                </a:solidFill>
              </a:rPr>
              <a:t> характеру (</a:t>
            </a:r>
            <a:r>
              <a:rPr lang="ru-RU" sz="1600" dirty="0" err="1">
                <a:solidFill>
                  <a:schemeClr val="tx2"/>
                </a:solidFill>
              </a:rPr>
              <a:t>тривалістю</a:t>
            </a:r>
            <a:r>
              <a:rPr lang="ru-RU" sz="1600" dirty="0">
                <a:solidFill>
                  <a:schemeClr val="tx2"/>
                </a:solidFill>
              </a:rPr>
              <a:t> до 180 </a:t>
            </a:r>
            <a:r>
              <a:rPr lang="ru-RU" sz="1600" dirty="0" err="1">
                <a:solidFill>
                  <a:schemeClr val="tx2"/>
                </a:solidFill>
              </a:rPr>
              <a:t>днів</a:t>
            </a:r>
            <a:r>
              <a:rPr lang="ru-RU" sz="1600" dirty="0">
                <a:solidFill>
                  <a:schemeClr val="tx2"/>
                </a:solidFill>
              </a:rPr>
              <a:t>, </a:t>
            </a:r>
            <a:r>
              <a:rPr lang="ru-RU" sz="1600" dirty="0" err="1">
                <a:solidFill>
                  <a:schemeClr val="tx2"/>
                </a:solidFill>
              </a:rPr>
              <a:t>зокрема</a:t>
            </a:r>
            <a:r>
              <a:rPr lang="ru-RU" sz="1600" dirty="0">
                <a:solidFill>
                  <a:schemeClr val="tx2"/>
                </a:solidFill>
              </a:rPr>
              <a:t> у </a:t>
            </a:r>
            <a:r>
              <a:rPr lang="ru-RU" sz="1600" dirty="0" err="1">
                <a:solidFill>
                  <a:schemeClr val="tx2"/>
                </a:solidFill>
              </a:rPr>
              <a:t>разі</a:t>
            </a:r>
            <a:r>
              <a:rPr lang="ru-RU" sz="1600" dirty="0">
                <a:solidFill>
                  <a:schemeClr val="tx2"/>
                </a:solidFill>
              </a:rPr>
              <a:t> </a:t>
            </a:r>
            <a:r>
              <a:rPr lang="ru-RU" sz="1600" dirty="0" err="1">
                <a:solidFill>
                  <a:schemeClr val="tx2"/>
                </a:solidFill>
              </a:rPr>
              <a:t>заміщення</a:t>
            </a:r>
            <a:r>
              <a:rPr lang="ru-RU" sz="1600" dirty="0">
                <a:solidFill>
                  <a:schemeClr val="tx2"/>
                </a:solidFill>
              </a:rPr>
              <a:t> </a:t>
            </a:r>
            <a:r>
              <a:rPr lang="ru-RU" sz="1600" dirty="0" err="1">
                <a:solidFill>
                  <a:schemeClr val="tx2"/>
                </a:solidFill>
              </a:rPr>
              <a:t>тимчасово</a:t>
            </a:r>
            <a:r>
              <a:rPr lang="ru-RU" sz="1600" dirty="0">
                <a:solidFill>
                  <a:schemeClr val="tx2"/>
                </a:solidFill>
              </a:rPr>
              <a:t> </a:t>
            </a:r>
            <a:r>
              <a:rPr lang="ru-RU" sz="1600" dirty="0" err="1">
                <a:solidFill>
                  <a:schemeClr val="tx2"/>
                </a:solidFill>
              </a:rPr>
              <a:t>відсутнього</a:t>
            </a:r>
            <a:r>
              <a:rPr lang="ru-RU" sz="1600" dirty="0">
                <a:solidFill>
                  <a:schemeClr val="tx2"/>
                </a:solidFill>
              </a:rPr>
              <a:t> </a:t>
            </a:r>
            <a:r>
              <a:rPr lang="ru-RU" sz="1600" dirty="0" err="1">
                <a:solidFill>
                  <a:schemeClr val="tx2"/>
                </a:solidFill>
              </a:rPr>
              <a:t>працівника</a:t>
            </a:r>
            <a:r>
              <a:rPr lang="ru-RU" sz="1600" dirty="0">
                <a:solidFill>
                  <a:schemeClr val="tx2"/>
                </a:solidFill>
              </a:rPr>
              <a:t>) у </a:t>
            </a:r>
            <a:r>
              <a:rPr lang="ru-RU" sz="1600" dirty="0" err="1">
                <a:solidFill>
                  <a:schemeClr val="tx2"/>
                </a:solidFill>
              </a:rPr>
              <a:t>розмірах</a:t>
            </a:r>
            <a:r>
              <a:rPr lang="ru-RU" sz="1600" dirty="0">
                <a:solidFill>
                  <a:schemeClr val="tx2"/>
                </a:solidFill>
              </a:rPr>
              <a:t>, </a:t>
            </a:r>
            <a:r>
              <a:rPr lang="ru-RU" sz="1600" dirty="0" err="1">
                <a:solidFill>
                  <a:schemeClr val="tx2"/>
                </a:solidFill>
              </a:rPr>
              <a:t>встановлених</a:t>
            </a:r>
            <a:r>
              <a:rPr lang="ru-RU" sz="1600" dirty="0">
                <a:solidFill>
                  <a:schemeClr val="tx2"/>
                </a:solidFill>
              </a:rPr>
              <a:t> до </a:t>
            </a:r>
            <a:r>
              <a:rPr lang="ru-RU" sz="1600" dirty="0" err="1">
                <a:solidFill>
                  <a:schemeClr val="tx2"/>
                </a:solidFill>
              </a:rPr>
              <a:t>укладення</a:t>
            </a:r>
            <a:r>
              <a:rPr lang="ru-RU" sz="1600" dirty="0">
                <a:solidFill>
                  <a:schemeClr val="tx2"/>
                </a:solidFill>
              </a:rPr>
              <a:t> ними строкового трудового договору на участь у таких роботах</a:t>
            </a:r>
          </a:p>
        </p:txBody>
      </p:sp>
      <p:sp>
        <p:nvSpPr>
          <p:cNvPr id="17" name="TextBox 16">
            <a:extLst>
              <a:ext uri="{FF2B5EF4-FFF2-40B4-BE49-F238E27FC236}">
                <a16:creationId xmlns="" xmlns:a16="http://schemas.microsoft.com/office/drawing/2014/main" id="{2628B680-6CCE-4759-BA06-A9A252CFCC21}"/>
              </a:ext>
            </a:extLst>
          </p:cNvPr>
          <p:cNvSpPr txBox="1"/>
          <p:nvPr/>
        </p:nvSpPr>
        <p:spPr>
          <a:xfrm>
            <a:off x="0" y="5726394"/>
            <a:ext cx="11961074" cy="584775"/>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ru-RU" sz="1600" dirty="0">
                <a:solidFill>
                  <a:schemeClr val="tx2"/>
                </a:solidFill>
              </a:rPr>
              <a:t>4) </a:t>
            </a:r>
            <a:r>
              <a:rPr lang="ru-RU" sz="1600" dirty="0" err="1">
                <a:solidFill>
                  <a:schemeClr val="tx2"/>
                </a:solidFill>
              </a:rPr>
              <a:t>оскарження</a:t>
            </a:r>
            <a:r>
              <a:rPr lang="ru-RU" sz="1600" dirty="0">
                <a:solidFill>
                  <a:schemeClr val="tx2"/>
                </a:solidFill>
              </a:rPr>
              <a:t>, у тому </a:t>
            </a:r>
            <a:r>
              <a:rPr lang="ru-RU" sz="1600" dirty="0" err="1">
                <a:solidFill>
                  <a:schemeClr val="tx2"/>
                </a:solidFill>
              </a:rPr>
              <a:t>числі</a:t>
            </a:r>
            <a:r>
              <a:rPr lang="ru-RU" sz="1600" dirty="0">
                <a:solidFill>
                  <a:schemeClr val="tx2"/>
                </a:solidFill>
              </a:rPr>
              <a:t> до суду, </a:t>
            </a:r>
            <a:r>
              <a:rPr lang="ru-RU" sz="1600" dirty="0" err="1">
                <a:solidFill>
                  <a:schemeClr val="tx2"/>
                </a:solidFill>
              </a:rPr>
              <a:t>дій</a:t>
            </a:r>
            <a:r>
              <a:rPr lang="ru-RU" sz="1600" dirty="0">
                <a:solidFill>
                  <a:schemeClr val="tx2"/>
                </a:solidFill>
              </a:rPr>
              <a:t> </a:t>
            </a:r>
            <a:r>
              <a:rPr lang="ru-RU" sz="1600" dirty="0" err="1">
                <a:solidFill>
                  <a:schemeClr val="tx2"/>
                </a:solidFill>
              </a:rPr>
              <a:t>або</a:t>
            </a:r>
            <a:r>
              <a:rPr lang="ru-RU" sz="1600" dirty="0">
                <a:solidFill>
                  <a:schemeClr val="tx2"/>
                </a:solidFill>
              </a:rPr>
              <a:t> </a:t>
            </a:r>
            <a:r>
              <a:rPr lang="ru-RU" sz="1600" dirty="0" err="1">
                <a:solidFill>
                  <a:schemeClr val="tx2"/>
                </a:solidFill>
              </a:rPr>
              <a:t>бездіяльності</a:t>
            </a:r>
            <a:r>
              <a:rPr lang="ru-RU" sz="1600" dirty="0">
                <a:solidFill>
                  <a:schemeClr val="tx2"/>
                </a:solidFill>
              </a:rPr>
              <a:t> </a:t>
            </a:r>
            <a:r>
              <a:rPr lang="ru-RU" sz="1600" dirty="0" err="1">
                <a:solidFill>
                  <a:schemeClr val="tx2"/>
                </a:solidFill>
              </a:rPr>
              <a:t>державних</a:t>
            </a:r>
            <a:r>
              <a:rPr lang="ru-RU" sz="1600" dirty="0">
                <a:solidFill>
                  <a:schemeClr val="tx2"/>
                </a:solidFill>
              </a:rPr>
              <a:t> </a:t>
            </a:r>
            <a:r>
              <a:rPr lang="ru-RU" sz="1600" dirty="0" err="1">
                <a:solidFill>
                  <a:schemeClr val="tx2"/>
                </a:solidFill>
              </a:rPr>
              <a:t>органів</a:t>
            </a:r>
            <a:r>
              <a:rPr lang="ru-RU" sz="1600" dirty="0">
                <a:solidFill>
                  <a:schemeClr val="tx2"/>
                </a:solidFill>
              </a:rPr>
              <a:t>, </a:t>
            </a:r>
            <a:r>
              <a:rPr lang="ru-RU" sz="1600" dirty="0" err="1">
                <a:solidFill>
                  <a:schemeClr val="tx2"/>
                </a:solidFill>
              </a:rPr>
              <a:t>органів</a:t>
            </a:r>
            <a:r>
              <a:rPr lang="ru-RU" sz="1600" dirty="0">
                <a:solidFill>
                  <a:schemeClr val="tx2"/>
                </a:solidFill>
              </a:rPr>
              <a:t> </a:t>
            </a:r>
            <a:r>
              <a:rPr lang="ru-RU" sz="1600" dirty="0" err="1">
                <a:solidFill>
                  <a:schemeClr val="tx2"/>
                </a:solidFill>
              </a:rPr>
              <a:t>місцевого</a:t>
            </a:r>
            <a:r>
              <a:rPr lang="ru-RU" sz="1600" dirty="0">
                <a:solidFill>
                  <a:schemeClr val="tx2"/>
                </a:solidFill>
              </a:rPr>
              <a:t> </a:t>
            </a:r>
            <a:r>
              <a:rPr lang="ru-RU" sz="1600" dirty="0" err="1">
                <a:solidFill>
                  <a:schemeClr val="tx2"/>
                </a:solidFill>
              </a:rPr>
              <a:t>самоврядування</a:t>
            </a:r>
            <a:r>
              <a:rPr lang="ru-RU" sz="1600" dirty="0">
                <a:solidFill>
                  <a:schemeClr val="tx2"/>
                </a:solidFill>
              </a:rPr>
              <a:t>, </a:t>
            </a:r>
            <a:r>
              <a:rPr lang="ru-RU" sz="1600" dirty="0" err="1">
                <a:solidFill>
                  <a:schemeClr val="tx2"/>
                </a:solidFill>
              </a:rPr>
              <a:t>підприємств</a:t>
            </a:r>
            <a:r>
              <a:rPr lang="ru-RU" sz="1600" dirty="0">
                <a:solidFill>
                  <a:schemeClr val="tx2"/>
                </a:solidFill>
              </a:rPr>
              <a:t>, </a:t>
            </a:r>
            <a:r>
              <a:rPr lang="ru-RU" sz="1600" dirty="0" err="1">
                <a:solidFill>
                  <a:schemeClr val="tx2"/>
                </a:solidFill>
              </a:rPr>
              <a:t>установ</a:t>
            </a:r>
            <a:r>
              <a:rPr lang="ru-RU" sz="1600" dirty="0">
                <a:solidFill>
                  <a:schemeClr val="tx2"/>
                </a:solidFill>
              </a:rPr>
              <a:t> та </a:t>
            </a:r>
            <a:r>
              <a:rPr lang="ru-RU" sz="1600" dirty="0" err="1">
                <a:solidFill>
                  <a:schemeClr val="tx2"/>
                </a:solidFill>
              </a:rPr>
              <a:t>організацій</a:t>
            </a:r>
            <a:r>
              <a:rPr lang="ru-RU" sz="1600" dirty="0">
                <a:solidFill>
                  <a:schemeClr val="tx2"/>
                </a:solidFill>
              </a:rPr>
              <a:t>, </a:t>
            </a:r>
            <a:r>
              <a:rPr lang="ru-RU" sz="1600" dirty="0" err="1">
                <a:solidFill>
                  <a:schemeClr val="tx2"/>
                </a:solidFill>
              </a:rPr>
              <a:t>їх</a:t>
            </a:r>
            <a:r>
              <a:rPr lang="ru-RU" sz="1600" dirty="0">
                <a:solidFill>
                  <a:schemeClr val="tx2"/>
                </a:solidFill>
              </a:rPr>
              <a:t> </a:t>
            </a:r>
            <a:r>
              <a:rPr lang="ru-RU" sz="1600" dirty="0" err="1">
                <a:solidFill>
                  <a:schemeClr val="tx2"/>
                </a:solidFill>
              </a:rPr>
              <a:t>посадових</a:t>
            </a:r>
            <a:r>
              <a:rPr lang="ru-RU" sz="1600" dirty="0">
                <a:solidFill>
                  <a:schemeClr val="tx2"/>
                </a:solidFill>
              </a:rPr>
              <a:t> </a:t>
            </a:r>
            <a:r>
              <a:rPr lang="ru-RU" sz="1600" dirty="0" err="1">
                <a:solidFill>
                  <a:schemeClr val="tx2"/>
                </a:solidFill>
              </a:rPr>
              <a:t>осіб</a:t>
            </a:r>
            <a:r>
              <a:rPr lang="ru-RU" sz="1600" dirty="0">
                <a:solidFill>
                  <a:schemeClr val="tx2"/>
                </a:solidFill>
              </a:rPr>
              <a:t>, </a:t>
            </a:r>
            <a:r>
              <a:rPr lang="ru-RU" sz="1600" dirty="0" err="1">
                <a:solidFill>
                  <a:schemeClr val="tx2"/>
                </a:solidFill>
              </a:rPr>
              <a:t>що</a:t>
            </a:r>
            <a:r>
              <a:rPr lang="ru-RU" sz="1600" dirty="0">
                <a:solidFill>
                  <a:schemeClr val="tx2"/>
                </a:solidFill>
              </a:rPr>
              <a:t> </a:t>
            </a:r>
            <a:r>
              <a:rPr lang="ru-RU" sz="1600" dirty="0" err="1">
                <a:solidFill>
                  <a:schemeClr val="tx2"/>
                </a:solidFill>
              </a:rPr>
              <a:t>призвели</a:t>
            </a:r>
            <a:r>
              <a:rPr lang="ru-RU" sz="1600" dirty="0">
                <a:solidFill>
                  <a:schemeClr val="tx2"/>
                </a:solidFill>
              </a:rPr>
              <a:t> до </a:t>
            </a:r>
            <a:r>
              <a:rPr lang="ru-RU" sz="1600" dirty="0" err="1">
                <a:solidFill>
                  <a:schemeClr val="tx2"/>
                </a:solidFill>
              </a:rPr>
              <a:t>порушення</a:t>
            </a:r>
            <a:r>
              <a:rPr lang="ru-RU" sz="1600" dirty="0">
                <a:solidFill>
                  <a:schemeClr val="tx2"/>
                </a:solidFill>
              </a:rPr>
              <a:t> прав </a:t>
            </a:r>
            <a:r>
              <a:rPr lang="ru-RU" sz="1600" dirty="0" err="1">
                <a:solidFill>
                  <a:schemeClr val="tx2"/>
                </a:solidFill>
              </a:rPr>
              <a:t>щодо</a:t>
            </a:r>
            <a:r>
              <a:rPr lang="ru-RU" sz="1600" dirty="0">
                <a:solidFill>
                  <a:schemeClr val="tx2"/>
                </a:solidFill>
              </a:rPr>
              <a:t> </a:t>
            </a:r>
            <a:r>
              <a:rPr lang="ru-RU" sz="1600" dirty="0" err="1">
                <a:solidFill>
                  <a:schemeClr val="tx2"/>
                </a:solidFill>
              </a:rPr>
              <a:t>зайнятості</a:t>
            </a:r>
            <a:r>
              <a:rPr lang="ru-RU" sz="1600" dirty="0">
                <a:solidFill>
                  <a:schemeClr val="tx2"/>
                </a:solidFill>
              </a:rPr>
              <a:t> особи.</a:t>
            </a:r>
          </a:p>
        </p:txBody>
      </p:sp>
      <p:cxnSp>
        <p:nvCxnSpPr>
          <p:cNvPr id="21" name="Прямая соединительная линия 20">
            <a:extLst>
              <a:ext uri="{FF2B5EF4-FFF2-40B4-BE49-F238E27FC236}">
                <a16:creationId xmlns="" xmlns:a16="http://schemas.microsoft.com/office/drawing/2014/main" id="{721BEB09-70AF-46A4-AF7E-5746BE350230}"/>
              </a:ext>
            </a:extLst>
          </p:cNvPr>
          <p:cNvCxnSpPr>
            <a:cxnSpLocks/>
            <a:endCxn id="9" idx="3"/>
          </p:cNvCxnSpPr>
          <p:nvPr/>
        </p:nvCxnSpPr>
        <p:spPr>
          <a:xfrm flipH="1">
            <a:off x="11961076" y="2247014"/>
            <a:ext cx="12684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a:extLst>
              <a:ext uri="{FF2B5EF4-FFF2-40B4-BE49-F238E27FC236}">
                <a16:creationId xmlns="" xmlns:a16="http://schemas.microsoft.com/office/drawing/2014/main" id="{26671161-5518-4EBC-8D33-3CE642A13574}"/>
              </a:ext>
            </a:extLst>
          </p:cNvPr>
          <p:cNvCxnSpPr>
            <a:cxnSpLocks/>
            <a:stCxn id="13" idx="3"/>
          </p:cNvCxnSpPr>
          <p:nvPr/>
        </p:nvCxnSpPr>
        <p:spPr>
          <a:xfrm flipV="1">
            <a:off x="11961076" y="4257043"/>
            <a:ext cx="104545"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 xmlns:a16="http://schemas.microsoft.com/office/drawing/2014/main" id="{167ADB41-1673-4586-94C8-89AE1FC595E9}"/>
              </a:ext>
            </a:extLst>
          </p:cNvPr>
          <p:cNvCxnSpPr>
            <a:cxnSpLocks/>
            <a:stCxn id="15" idx="3"/>
          </p:cNvCxnSpPr>
          <p:nvPr/>
        </p:nvCxnSpPr>
        <p:spPr>
          <a:xfrm>
            <a:off x="11961075" y="5107211"/>
            <a:ext cx="115695"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2" name="Прямая соединительная линия 31">
            <a:extLst>
              <a:ext uri="{FF2B5EF4-FFF2-40B4-BE49-F238E27FC236}">
                <a16:creationId xmlns="" xmlns:a16="http://schemas.microsoft.com/office/drawing/2014/main" id="{7C5BBC24-3BFD-459E-8675-0993CE6646C4}"/>
              </a:ext>
            </a:extLst>
          </p:cNvPr>
          <p:cNvCxnSpPr/>
          <p:nvPr/>
        </p:nvCxnSpPr>
        <p:spPr>
          <a:xfrm>
            <a:off x="156117" y="2570179"/>
            <a:ext cx="0" cy="1187782"/>
          </a:xfrm>
          <a:prstGeom prst="line">
            <a:avLst/>
          </a:prstGeom>
        </p:spPr>
        <p:style>
          <a:lnRef idx="1">
            <a:schemeClr val="dk1"/>
          </a:lnRef>
          <a:fillRef idx="0">
            <a:schemeClr val="dk1"/>
          </a:fillRef>
          <a:effectRef idx="0">
            <a:schemeClr val="dk1"/>
          </a:effectRef>
          <a:fontRef idx="minor">
            <a:schemeClr val="tx1"/>
          </a:fontRef>
        </p:style>
      </p:cxnSp>
      <p:cxnSp>
        <p:nvCxnSpPr>
          <p:cNvPr id="34" name="Прямая соединительная линия 33">
            <a:extLst>
              <a:ext uri="{FF2B5EF4-FFF2-40B4-BE49-F238E27FC236}">
                <a16:creationId xmlns="" xmlns:a16="http://schemas.microsoft.com/office/drawing/2014/main" id="{760394C8-E45D-4DB6-861C-7C5C81E47547}"/>
              </a:ext>
            </a:extLst>
          </p:cNvPr>
          <p:cNvCxnSpPr/>
          <p:nvPr/>
        </p:nvCxnSpPr>
        <p:spPr>
          <a:xfrm>
            <a:off x="144966" y="2743200"/>
            <a:ext cx="434897" cy="0"/>
          </a:xfrm>
          <a:prstGeom prst="line">
            <a:avLst/>
          </a:prstGeom>
        </p:spPr>
        <p:style>
          <a:lnRef idx="1">
            <a:schemeClr val="dk1"/>
          </a:lnRef>
          <a:fillRef idx="0">
            <a:schemeClr val="dk1"/>
          </a:fillRef>
          <a:effectRef idx="0">
            <a:schemeClr val="dk1"/>
          </a:effectRef>
          <a:fontRef idx="minor">
            <a:schemeClr val="tx1"/>
          </a:fontRef>
        </p:style>
      </p:cxnSp>
      <p:cxnSp>
        <p:nvCxnSpPr>
          <p:cNvPr id="36" name="Прямая соединительная линия 35">
            <a:extLst>
              <a:ext uri="{FF2B5EF4-FFF2-40B4-BE49-F238E27FC236}">
                <a16:creationId xmlns="" xmlns:a16="http://schemas.microsoft.com/office/drawing/2014/main" id="{4630EFE2-8159-467B-AA84-3DC076E456B6}"/>
              </a:ext>
            </a:extLst>
          </p:cNvPr>
          <p:cNvCxnSpPr/>
          <p:nvPr/>
        </p:nvCxnSpPr>
        <p:spPr>
          <a:xfrm>
            <a:off x="156117" y="3757961"/>
            <a:ext cx="423746" cy="0"/>
          </a:xfrm>
          <a:prstGeom prst="line">
            <a:avLst/>
          </a:prstGeom>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a:extLst>
              <a:ext uri="{FF2B5EF4-FFF2-40B4-BE49-F238E27FC236}">
                <a16:creationId xmlns="" xmlns:a16="http://schemas.microsoft.com/office/drawing/2014/main" id="{AEACF2F9-E995-4BB8-AA58-1C4055306DE0}"/>
              </a:ext>
            </a:extLst>
          </p:cNvPr>
          <p:cNvCxnSpPr/>
          <p:nvPr/>
        </p:nvCxnSpPr>
        <p:spPr>
          <a:xfrm>
            <a:off x="144966" y="3189249"/>
            <a:ext cx="423746" cy="0"/>
          </a:xfrm>
          <a:prstGeom prst="line">
            <a:avLst/>
          </a:prstGeom>
        </p:spPr>
        <p:style>
          <a:lnRef idx="1">
            <a:schemeClr val="dk1"/>
          </a:lnRef>
          <a:fillRef idx="0">
            <a:schemeClr val="dk1"/>
          </a:fillRef>
          <a:effectRef idx="0">
            <a:schemeClr val="dk1"/>
          </a:effectRef>
          <a:fontRef idx="minor">
            <a:schemeClr val="tx1"/>
          </a:fontRef>
        </p:style>
      </p:cxnSp>
      <p:cxnSp>
        <p:nvCxnSpPr>
          <p:cNvPr id="40" name="Прямая соединительная линия 39">
            <a:extLst>
              <a:ext uri="{FF2B5EF4-FFF2-40B4-BE49-F238E27FC236}">
                <a16:creationId xmlns="" xmlns:a16="http://schemas.microsoft.com/office/drawing/2014/main" id="{E306EA3C-5EAF-4471-94A1-EFCE25CD7765}"/>
              </a:ext>
            </a:extLst>
          </p:cNvPr>
          <p:cNvCxnSpPr/>
          <p:nvPr/>
        </p:nvCxnSpPr>
        <p:spPr>
          <a:xfrm flipH="1">
            <a:off x="156117" y="3624146"/>
            <a:ext cx="4237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90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a:extLst>
              <a:ext uri="{FF2B5EF4-FFF2-40B4-BE49-F238E27FC236}">
                <a16:creationId xmlns="" xmlns:a16="http://schemas.microsoft.com/office/drawing/2014/main" id="{B0D483F1-20B1-4A36-9338-B3401CA19A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58"/>
          <a:stretch/>
        </p:blipFill>
        <p:spPr>
          <a:xfrm flipH="1">
            <a:off x="9114130" y="921618"/>
            <a:ext cx="2935315" cy="5597912"/>
          </a:xfrm>
          <a:prstGeom prst="rect">
            <a:avLst/>
          </a:prstGeom>
        </p:spPr>
      </p:pic>
      <p:cxnSp>
        <p:nvCxnSpPr>
          <p:cNvPr id="19" name="Прямая со стрелкой 18">
            <a:extLst>
              <a:ext uri="{FF2B5EF4-FFF2-40B4-BE49-F238E27FC236}">
                <a16:creationId xmlns="" xmlns:a16="http://schemas.microsoft.com/office/drawing/2014/main" id="{C4FC04DE-F116-47FD-BC3F-C75990F20BA5}"/>
              </a:ext>
            </a:extLst>
          </p:cNvPr>
          <p:cNvCxnSpPr>
            <a:cxnSpLocks/>
          </p:cNvCxnSpPr>
          <p:nvPr/>
        </p:nvCxnSpPr>
        <p:spPr>
          <a:xfrm>
            <a:off x="9266663" y="832811"/>
            <a:ext cx="1" cy="4234042"/>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22" name="Прямая со стрелкой 21">
            <a:extLst>
              <a:ext uri="{FF2B5EF4-FFF2-40B4-BE49-F238E27FC236}">
                <a16:creationId xmlns="" xmlns:a16="http://schemas.microsoft.com/office/drawing/2014/main" id="{877D4B80-BC69-452F-BD86-CEF0BCF95847}"/>
              </a:ext>
            </a:extLst>
          </p:cNvPr>
          <p:cNvCxnSpPr>
            <a:cxnSpLocks/>
          </p:cNvCxnSpPr>
          <p:nvPr/>
        </p:nvCxnSpPr>
        <p:spPr>
          <a:xfrm flipH="1">
            <a:off x="7939669" y="832811"/>
            <a:ext cx="1418992" cy="84850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 xmlns:a16="http://schemas.microsoft.com/office/drawing/2014/main" id="{CEA138A2-E660-47E2-B843-0270CBA3993A}"/>
              </a:ext>
            </a:extLst>
          </p:cNvPr>
          <p:cNvCxnSpPr>
            <a:cxnSpLocks/>
          </p:cNvCxnSpPr>
          <p:nvPr/>
        </p:nvCxnSpPr>
        <p:spPr>
          <a:xfrm flipH="1">
            <a:off x="8285357" y="646031"/>
            <a:ext cx="1073304" cy="230380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 xmlns:a16="http://schemas.microsoft.com/office/drawing/2014/main" id="{BF3452A8-2746-4570-9F7A-B8D659BFCDD2}"/>
              </a:ext>
            </a:extLst>
          </p:cNvPr>
          <p:cNvPicPr>
            <a:picLocks noChangeAspect="1"/>
          </p:cNvPicPr>
          <p:nvPr/>
        </p:nvPicPr>
        <p:blipFill>
          <a:blip r:embed="rId3"/>
          <a:stretch>
            <a:fillRect/>
          </a:stretch>
        </p:blipFill>
        <p:spPr>
          <a:xfrm>
            <a:off x="0" y="0"/>
            <a:ext cx="1524132" cy="1481456"/>
          </a:xfrm>
          <a:prstGeom prst="rect">
            <a:avLst/>
          </a:prstGeom>
        </p:spPr>
      </p:pic>
      <p:cxnSp>
        <p:nvCxnSpPr>
          <p:cNvPr id="26" name="Прямая со стрелкой 25">
            <a:extLst>
              <a:ext uri="{FF2B5EF4-FFF2-40B4-BE49-F238E27FC236}">
                <a16:creationId xmlns="" xmlns:a16="http://schemas.microsoft.com/office/drawing/2014/main" id="{D2308D1B-DAF5-4477-935C-BE7C43AF3EC9}"/>
              </a:ext>
            </a:extLst>
          </p:cNvPr>
          <p:cNvCxnSpPr>
            <a:cxnSpLocks/>
          </p:cNvCxnSpPr>
          <p:nvPr/>
        </p:nvCxnSpPr>
        <p:spPr>
          <a:xfrm flipH="1">
            <a:off x="8776011" y="722975"/>
            <a:ext cx="490652" cy="3435937"/>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FEE7B5C3-6AE9-40FB-A18B-B3BF200257EB}"/>
              </a:ext>
            </a:extLst>
          </p:cNvPr>
          <p:cNvSpPr txBox="1"/>
          <p:nvPr/>
        </p:nvSpPr>
        <p:spPr>
          <a:xfrm>
            <a:off x="2790593" y="419427"/>
            <a:ext cx="7769612" cy="523220"/>
          </a:xfrm>
          <a:prstGeom prst="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800" b="1" dirty="0" err="1">
                <a:solidFill>
                  <a:schemeClr val="bg1"/>
                </a:solidFill>
              </a:rPr>
              <a:t>Зареєстровані</a:t>
            </a:r>
            <a:r>
              <a:rPr lang="ru-RU" sz="2800" b="1" dirty="0">
                <a:solidFill>
                  <a:schemeClr val="bg1"/>
                </a:solidFill>
              </a:rPr>
              <a:t> </a:t>
            </a:r>
            <a:r>
              <a:rPr lang="ru-RU" sz="2800" b="1" dirty="0" err="1">
                <a:solidFill>
                  <a:schemeClr val="bg1"/>
                </a:solidFill>
              </a:rPr>
              <a:t>безробітні</a:t>
            </a:r>
            <a:r>
              <a:rPr lang="ru-RU" sz="2800" b="1" dirty="0">
                <a:solidFill>
                  <a:schemeClr val="bg1"/>
                </a:solidFill>
              </a:rPr>
              <a:t> </a:t>
            </a:r>
            <a:r>
              <a:rPr lang="ru-RU" sz="2800" b="1" dirty="0" err="1">
                <a:solidFill>
                  <a:schemeClr val="bg1"/>
                </a:solidFill>
              </a:rPr>
              <a:t>зобов'язані</a:t>
            </a:r>
            <a:endParaRPr lang="ru-RU" sz="2800" b="1" dirty="0">
              <a:solidFill>
                <a:schemeClr val="bg1"/>
              </a:solidFill>
            </a:endParaRPr>
          </a:p>
        </p:txBody>
      </p:sp>
      <p:sp>
        <p:nvSpPr>
          <p:cNvPr id="9" name="TextBox 8">
            <a:extLst>
              <a:ext uri="{FF2B5EF4-FFF2-40B4-BE49-F238E27FC236}">
                <a16:creationId xmlns="" xmlns:a16="http://schemas.microsoft.com/office/drawing/2014/main" id="{25313BE2-02A9-42AA-95DF-88E5D5D9254C}"/>
              </a:ext>
            </a:extLst>
          </p:cNvPr>
          <p:cNvSpPr txBox="1"/>
          <p:nvPr/>
        </p:nvSpPr>
        <p:spPr>
          <a:xfrm>
            <a:off x="324380" y="1681311"/>
            <a:ext cx="7523290"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uk-UA" sz="1600" i="1" dirty="0">
                <a:solidFill>
                  <a:schemeClr val="tx2"/>
                </a:solidFill>
                <a:effectLst/>
                <a:latin typeface="Times New Roman" panose="02020603050405020304" pitchFamily="18" charset="0"/>
                <a:ea typeface="Times New Roman" panose="02020603050405020304" pitchFamily="18" charset="0"/>
              </a:rPr>
              <a:t>1) самостійно або за сприяння територіальних органів центрального органу виконавчої влади, що реалізує державну політику у сфері зайнятості населення та трудової міграції, здійснювати активний пошук роботи, який полягає у вжитті цілеспрямованих заходів до працевлаштування, зокрема взяття участі у конкурсних доборах роботодавців</a:t>
            </a:r>
            <a:endParaRPr lang="ru-RU" sz="2000" dirty="0">
              <a:solidFill>
                <a:schemeClr val="tx2"/>
              </a:solidFill>
            </a:endParaRPr>
          </a:p>
        </p:txBody>
      </p:sp>
      <p:sp>
        <p:nvSpPr>
          <p:cNvPr id="11" name="TextBox 10">
            <a:extLst>
              <a:ext uri="{FF2B5EF4-FFF2-40B4-BE49-F238E27FC236}">
                <a16:creationId xmlns="" xmlns:a16="http://schemas.microsoft.com/office/drawing/2014/main" id="{0034B9D2-512D-4385-BCFC-8749DE744D27}"/>
              </a:ext>
            </a:extLst>
          </p:cNvPr>
          <p:cNvSpPr txBox="1"/>
          <p:nvPr/>
        </p:nvSpPr>
        <p:spPr>
          <a:xfrm>
            <a:off x="762065" y="3081694"/>
            <a:ext cx="7769611"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uk-UA" sz="1600" i="1" dirty="0">
                <a:solidFill>
                  <a:schemeClr val="tx2"/>
                </a:solidFill>
                <a:effectLst/>
                <a:latin typeface="Times New Roman" panose="02020603050405020304" pitchFamily="18" charset="0"/>
                <a:ea typeface="Times New Roman" panose="02020603050405020304" pitchFamily="18" charset="0"/>
              </a:rPr>
              <a:t>2) відвідувати територіальний орган центрального органу виконавчої влади, що реалізує державну політику у сфері зайнятості населення та трудової міграції, в якому він зареєстрований як безробітний у визначений і погоджений з ним час, але не рідше ніж один раз на тридцять календарних днів</a:t>
            </a:r>
            <a:endParaRPr lang="ru-RU" sz="2000" dirty="0">
              <a:solidFill>
                <a:schemeClr val="tx2"/>
              </a:solidFill>
            </a:endParaRPr>
          </a:p>
        </p:txBody>
      </p:sp>
      <p:sp>
        <p:nvSpPr>
          <p:cNvPr id="15" name="TextBox 14">
            <a:extLst>
              <a:ext uri="{FF2B5EF4-FFF2-40B4-BE49-F238E27FC236}">
                <a16:creationId xmlns="" xmlns:a16="http://schemas.microsoft.com/office/drawing/2014/main" id="{1A40F232-4C3C-4059-A3A2-E8C543C73B90}"/>
              </a:ext>
            </a:extLst>
          </p:cNvPr>
          <p:cNvSpPr txBox="1"/>
          <p:nvPr/>
        </p:nvSpPr>
        <p:spPr>
          <a:xfrm>
            <a:off x="1219265" y="4235856"/>
            <a:ext cx="7769611"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uk-UA" sz="1600" i="1" dirty="0">
                <a:solidFill>
                  <a:schemeClr val="tx2"/>
                </a:solidFill>
                <a:effectLst/>
                <a:latin typeface="Times New Roman" panose="02020603050405020304" pitchFamily="18" charset="0"/>
                <a:ea typeface="Times New Roman" panose="02020603050405020304" pitchFamily="18" charset="0"/>
              </a:rPr>
              <a:t>3) дотримуватися письмових індивідуальних рекомендацій щодо сприяння працевлаштуванню, зокрема брати участь у заходах, пов'язаних із сприянням забезпеченню зайнятості населення</a:t>
            </a:r>
            <a:endParaRPr lang="ru-RU" sz="2000" dirty="0">
              <a:solidFill>
                <a:schemeClr val="tx2"/>
              </a:solidFill>
            </a:endParaRPr>
          </a:p>
        </p:txBody>
      </p:sp>
      <p:sp>
        <p:nvSpPr>
          <p:cNvPr id="17" name="TextBox 16">
            <a:extLst>
              <a:ext uri="{FF2B5EF4-FFF2-40B4-BE49-F238E27FC236}">
                <a16:creationId xmlns="" xmlns:a16="http://schemas.microsoft.com/office/drawing/2014/main" id="{ED524D0A-286A-4444-A73F-56F75F2FF4EC}"/>
              </a:ext>
            </a:extLst>
          </p:cNvPr>
          <p:cNvSpPr txBox="1"/>
          <p:nvPr/>
        </p:nvSpPr>
        <p:spPr>
          <a:xfrm>
            <a:off x="2099217" y="5176689"/>
            <a:ext cx="716744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uk-UA" sz="1600" i="1" dirty="0">
                <a:solidFill>
                  <a:schemeClr val="tx2"/>
                </a:solidFill>
                <a:effectLst/>
                <a:latin typeface="Times New Roman" panose="02020603050405020304" pitchFamily="18" charset="0"/>
                <a:ea typeface="Times New Roman" panose="02020603050405020304" pitchFamily="18" charset="0"/>
              </a:rPr>
              <a:t>4) інформувати територіальний орган центрального органу виконавчої влади, що реалізує державну політику у сфері зайнятості населення та трудової міграції, протягом трьох робочих днів про обставини припинення реєстрації, визначені у частині першій статті 45 цього Закону</a:t>
            </a:r>
            <a:endParaRPr lang="ru-RU" sz="2000" dirty="0">
              <a:solidFill>
                <a:schemeClr val="tx2"/>
              </a:solidFill>
            </a:endParaRPr>
          </a:p>
        </p:txBody>
      </p:sp>
    </p:spTree>
    <p:extLst>
      <p:ext uri="{BB962C8B-B14F-4D97-AF65-F5344CB8AC3E}">
        <p14:creationId xmlns:p14="http://schemas.microsoft.com/office/powerpoint/2010/main" val="17194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B751BB1-878B-48B2-B9F6-E11532B02BC7}"/>
              </a:ext>
            </a:extLst>
          </p:cNvPr>
          <p:cNvSpPr>
            <a:spLocks noGrp="1"/>
          </p:cNvSpPr>
          <p:nvPr>
            <p:ph type="title"/>
          </p:nvPr>
        </p:nvSpPr>
        <p:spPr>
          <a:xfrm>
            <a:off x="872383" y="2744737"/>
            <a:ext cx="10515600" cy="138561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pPr algn="ctr"/>
            <a:r>
              <a:rPr lang="ru-RU" b="1" dirty="0">
                <a:solidFill>
                  <a:schemeClr val="tx2"/>
                </a:solidFill>
              </a:rPr>
              <a:t>6. </a:t>
            </a:r>
            <a:r>
              <a:rPr lang="ru-RU" b="1" dirty="0" err="1" smtClean="0">
                <a:solidFill>
                  <a:schemeClr val="tx2"/>
                </a:solidFill>
              </a:rPr>
              <a:t>Основні</a:t>
            </a:r>
            <a:r>
              <a:rPr lang="ru-RU" b="1" dirty="0" smtClean="0">
                <a:solidFill>
                  <a:schemeClr val="tx2"/>
                </a:solidFill>
              </a:rPr>
              <a:t> </a:t>
            </a:r>
            <a:r>
              <a:rPr lang="ru-RU" b="1" dirty="0" err="1" smtClean="0">
                <a:solidFill>
                  <a:schemeClr val="tx2"/>
                </a:solidFill>
              </a:rPr>
              <a:t>положення</a:t>
            </a:r>
            <a:r>
              <a:rPr lang="ru-RU" b="1" dirty="0" smtClean="0">
                <a:solidFill>
                  <a:schemeClr val="tx2"/>
                </a:solidFill>
              </a:rPr>
              <a:t> Закону «Про </a:t>
            </a:r>
            <a:r>
              <a:rPr lang="ru-RU" b="1" dirty="0" err="1" smtClean="0">
                <a:solidFill>
                  <a:schemeClr val="tx2"/>
                </a:solidFill>
              </a:rPr>
              <a:t>зайнятість</a:t>
            </a:r>
            <a:r>
              <a:rPr lang="ru-RU" b="1" dirty="0" smtClean="0">
                <a:solidFill>
                  <a:schemeClr val="tx2"/>
                </a:solidFill>
              </a:rPr>
              <a:t> </a:t>
            </a:r>
            <a:r>
              <a:rPr lang="ru-RU" b="1" dirty="0" err="1" smtClean="0">
                <a:solidFill>
                  <a:schemeClr val="tx2"/>
                </a:solidFill>
              </a:rPr>
              <a:t>населення</a:t>
            </a:r>
            <a:r>
              <a:rPr lang="ru-RU" b="1" dirty="0" smtClean="0">
                <a:solidFill>
                  <a:schemeClr val="tx2"/>
                </a:solidFill>
              </a:rPr>
              <a:t>»</a:t>
            </a:r>
            <a:endParaRPr lang="ru-RU" b="1" dirty="0">
              <a:solidFill>
                <a:schemeClr val="tx2"/>
              </a:solidFill>
            </a:endParaRPr>
          </a:p>
        </p:txBody>
      </p:sp>
      <p:pic>
        <p:nvPicPr>
          <p:cNvPr id="4" name="Рисунок 3">
            <a:extLst>
              <a:ext uri="{FF2B5EF4-FFF2-40B4-BE49-F238E27FC236}">
                <a16:creationId xmlns="" xmlns:a16="http://schemas.microsoft.com/office/drawing/2014/main" id="{CC3DD346-C377-4BCB-9B68-2C3D73359AD6}"/>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25702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BD206BC0-AF62-403E-9BAA-20562A8F47FD}"/>
              </a:ext>
            </a:extLst>
          </p:cNvPr>
          <p:cNvSpPr>
            <a:spLocks noGrp="1"/>
          </p:cNvSpPr>
          <p:nvPr>
            <p:ph idx="1"/>
          </p:nvPr>
        </p:nvSpPr>
        <p:spPr>
          <a:xfrm>
            <a:off x="0" y="1170878"/>
            <a:ext cx="12110224" cy="5553307"/>
          </a:xfrm>
        </p:spPr>
        <p:txBody>
          <a:bodyPr>
            <a:normAutofit fontScale="85000" lnSpcReduction="20000"/>
          </a:bodyPr>
          <a:lstStyle/>
          <a:p>
            <a:pPr indent="0" algn="ctr">
              <a:buNone/>
            </a:pPr>
            <a:r>
              <a:rPr lang="uk-UA" sz="2800" b="1" i="1" dirty="0">
                <a:solidFill>
                  <a:schemeClr val="tx2"/>
                </a:solidFill>
                <a:effectLst/>
                <a:latin typeface="Times New Roman" panose="02020603050405020304" pitchFamily="18" charset="0"/>
                <a:ea typeface="Times New Roman" panose="02020603050405020304" pitchFamily="18" charset="0"/>
              </a:rPr>
              <a:t>Реєстрація та виплата допомоги по безробітт</a:t>
            </a:r>
            <a:r>
              <a:rPr lang="uk-UA" sz="2800" b="1" i="1" dirty="0">
                <a:solidFill>
                  <a:srgbClr val="002060"/>
                </a:solidFill>
                <a:effectLst/>
                <a:latin typeface="Times New Roman" panose="02020603050405020304" pitchFamily="18" charset="0"/>
                <a:ea typeface="Times New Roman" panose="02020603050405020304" pitchFamily="18" charset="0"/>
              </a:rPr>
              <a:t>ю</a:t>
            </a:r>
            <a:endParaRPr lang="ru-RU" sz="1600" dirty="0">
              <a:solidFill>
                <a:srgbClr val="002060"/>
              </a:solidFill>
              <a:effectLst/>
              <a:latin typeface="Times New Roman" panose="02020603050405020304" pitchFamily="18" charset="0"/>
              <a:ea typeface="Times New Roman" panose="02020603050405020304" pitchFamily="18" charset="0"/>
            </a:endParaRPr>
          </a:p>
          <a:p>
            <a:pPr indent="450215" algn="just"/>
            <a:r>
              <a:rPr lang="uk-UA" sz="2800" i="1" dirty="0">
                <a:solidFill>
                  <a:srgbClr val="000000"/>
                </a:solidFill>
                <a:effectLst/>
                <a:latin typeface="Times New Roman" panose="02020603050405020304" pitchFamily="18" charset="0"/>
                <a:ea typeface="Times New Roman" panose="02020603050405020304" pitchFamily="18" charset="0"/>
              </a:rPr>
              <a:t>Відповідно до </a:t>
            </a:r>
            <a:r>
              <a:rPr lang="uk-UA" sz="2800" i="1" dirty="0" smtClean="0">
                <a:solidFill>
                  <a:srgbClr val="000000"/>
                </a:solidFill>
                <a:effectLst/>
                <a:latin typeface="Times New Roman" panose="02020603050405020304" pitchFamily="18" charset="0"/>
                <a:ea typeface="Times New Roman" panose="02020603050405020304" pitchFamily="18" charset="0"/>
              </a:rPr>
              <a:t>закону</a:t>
            </a:r>
            <a:r>
              <a:rPr lang="uk-UA" sz="2800" i="1" dirty="0">
                <a:solidFill>
                  <a:srgbClr val="000000"/>
                </a:solidFill>
                <a:effectLst/>
                <a:latin typeface="Times New Roman" panose="02020603050405020304" pitchFamily="18" charset="0"/>
                <a:ea typeface="Times New Roman" panose="02020603050405020304" pitchFamily="18" charset="0"/>
              </a:rPr>
              <a:t>, людина, яка через відсутність роботи не має заробітку і звернулася до центру зайнятості в пошуках роботи, </a:t>
            </a:r>
            <a:r>
              <a:rPr lang="uk-UA" sz="2800" b="1" i="1" dirty="0">
                <a:solidFill>
                  <a:srgbClr val="000000"/>
                </a:solidFill>
                <a:effectLst/>
                <a:latin typeface="Times New Roman" panose="02020603050405020304" pitchFamily="18" charset="0"/>
                <a:ea typeface="Times New Roman" panose="02020603050405020304" pitchFamily="18" charset="0"/>
              </a:rPr>
              <a:t>отримує статус безробітного з першого дня реєстрації в центрі</a:t>
            </a:r>
            <a:r>
              <a:rPr lang="uk-UA" sz="2800" i="1" dirty="0">
                <a:solidFill>
                  <a:srgbClr val="000000"/>
                </a:solidFill>
                <a:effectLst/>
                <a:latin typeface="Times New Roman" panose="02020603050405020304" pitchFamily="18" charset="0"/>
                <a:ea typeface="Times New Roman" panose="02020603050405020304" pitchFamily="18" charset="0"/>
              </a:rPr>
              <a:t> за умови відсутності для неї підходящої роботи. При цьому особа може звертатися в будь-який зручний для відвідування центр зайнятості – </a:t>
            </a:r>
            <a:r>
              <a:rPr lang="uk-UA" sz="2800" b="1" i="1" dirty="0">
                <a:solidFill>
                  <a:srgbClr val="000000"/>
                </a:solidFill>
                <a:effectLst/>
                <a:latin typeface="Times New Roman" panose="02020603050405020304" pitchFamily="18" charset="0"/>
                <a:ea typeface="Times New Roman" panose="02020603050405020304" pitchFamily="18" charset="0"/>
              </a:rPr>
              <a:t>незалежно від зареєстрованого місця проживання чи місця перебування особи</a:t>
            </a:r>
            <a:r>
              <a:rPr lang="uk-UA" sz="2800" i="1" dirty="0">
                <a:solidFill>
                  <a:srgbClr val="000000"/>
                </a:solidFill>
                <a:effectLst/>
                <a:latin typeface="Times New Roman" panose="02020603050405020304" pitchFamily="18" charset="0"/>
                <a:ea typeface="Times New Roman" panose="02020603050405020304" pitchFamily="18" charset="0"/>
              </a:rPr>
              <a:t>. За умови отримання статусу безробітного </a:t>
            </a:r>
            <a:r>
              <a:rPr lang="uk-UA" sz="2800" b="1" i="1" dirty="0">
                <a:solidFill>
                  <a:srgbClr val="000000"/>
                </a:solidFill>
                <a:effectLst/>
                <a:latin typeface="Times New Roman" panose="02020603050405020304" pitchFamily="18" charset="0"/>
                <a:ea typeface="Times New Roman" panose="02020603050405020304" pitchFamily="18" charset="0"/>
              </a:rPr>
              <a:t>допомога по безробіттю призначається з 8-го дня</a:t>
            </a:r>
            <a:r>
              <a:rPr lang="uk-UA" sz="2800" i="1" dirty="0">
                <a:solidFill>
                  <a:srgbClr val="000000"/>
                </a:solidFill>
                <a:effectLst/>
                <a:latin typeface="Times New Roman" panose="02020603050405020304" pitchFamily="18" charset="0"/>
                <a:ea typeface="Times New Roman" panose="02020603050405020304" pitchFamily="18" charset="0"/>
              </a:rPr>
              <a:t> після реєстрації особи в центрі зайнятості.</a:t>
            </a:r>
            <a:endParaRPr lang="ru-RU" sz="1600" dirty="0">
              <a:effectLst/>
              <a:latin typeface="Times New Roman" panose="02020603050405020304" pitchFamily="18" charset="0"/>
              <a:ea typeface="Times New Roman" panose="02020603050405020304" pitchFamily="18" charset="0"/>
            </a:endParaRPr>
          </a:p>
          <a:p>
            <a:pPr indent="450215" algn="just"/>
            <a:r>
              <a:rPr lang="uk-UA" sz="2800" i="1" dirty="0">
                <a:solidFill>
                  <a:srgbClr val="000000"/>
                </a:solidFill>
                <a:effectLst/>
                <a:latin typeface="Times New Roman" panose="02020603050405020304" pitchFamily="18" charset="0"/>
                <a:ea typeface="Times New Roman" panose="02020603050405020304" pitchFamily="18" charset="0"/>
              </a:rPr>
              <a:t>Розмір </a:t>
            </a:r>
            <a:r>
              <a:rPr lang="uk-UA" sz="2800" b="1" i="1" dirty="0">
                <a:solidFill>
                  <a:srgbClr val="000000"/>
                </a:solidFill>
                <a:effectLst/>
                <a:latin typeface="Times New Roman" panose="02020603050405020304" pitchFamily="18" charset="0"/>
                <a:ea typeface="Times New Roman" panose="02020603050405020304" pitchFamily="18" charset="0"/>
              </a:rPr>
              <a:t>максимальної допомоги по безробіттю</a:t>
            </a:r>
            <a:r>
              <a:rPr lang="uk-UA" sz="2800" i="1" dirty="0">
                <a:solidFill>
                  <a:srgbClr val="000000"/>
                </a:solidFill>
                <a:effectLst/>
                <a:latin typeface="Times New Roman" panose="02020603050405020304" pitchFamily="18" charset="0"/>
                <a:ea typeface="Times New Roman" panose="02020603050405020304" pitchFamily="18" charset="0"/>
              </a:rPr>
              <a:t> для тих, хто відповідно до законодавства має на нього право, є єдиним по всій Україні. Раніше він обмежувався середньою зарплатою по регіону, де була зареєстрована безробітна особа, а тепер дорівнює </a:t>
            </a:r>
            <a:r>
              <a:rPr lang="uk-UA" sz="2800" b="1" i="1" dirty="0">
                <a:solidFill>
                  <a:srgbClr val="000000"/>
                </a:solidFill>
                <a:effectLst/>
                <a:latin typeface="Times New Roman" panose="02020603050405020304" pitchFamily="18" charset="0"/>
                <a:ea typeface="Times New Roman" panose="02020603050405020304" pitchFamily="18" charset="0"/>
              </a:rPr>
              <a:t>чотирьом прожитковим мінімумам для працездатних осіб</a:t>
            </a:r>
            <a:r>
              <a:rPr lang="uk-UA" sz="2800" i="1" dirty="0">
                <a:solidFill>
                  <a:srgbClr val="000000"/>
                </a:solidFill>
                <a:effectLst/>
                <a:latin typeface="Times New Roman" panose="02020603050405020304" pitchFamily="18" charset="0"/>
                <a:ea typeface="Times New Roman" panose="02020603050405020304" pitchFamily="18" charset="0"/>
              </a:rPr>
              <a:t>, тобто не залежить від зареєстрованого місця проживання безробітного.</a:t>
            </a:r>
            <a:endParaRPr lang="ru-RU" sz="1600" dirty="0">
              <a:effectLst/>
              <a:latin typeface="Times New Roman" panose="02020603050405020304" pitchFamily="18" charset="0"/>
              <a:ea typeface="Times New Roman" panose="02020603050405020304" pitchFamily="18" charset="0"/>
            </a:endParaRPr>
          </a:p>
          <a:p>
            <a:pPr indent="450215" algn="just"/>
            <a:r>
              <a:rPr lang="uk-UA" sz="2800" i="1" dirty="0">
                <a:solidFill>
                  <a:srgbClr val="000000"/>
                </a:solidFill>
                <a:effectLst/>
                <a:latin typeface="Times New Roman" panose="02020603050405020304" pitchFamily="18" charset="0"/>
                <a:ea typeface="Times New Roman" panose="02020603050405020304" pitchFamily="18" charset="0"/>
              </a:rPr>
              <a:t>Водночас правлінням Фонду загальнообов’язкового державного соціального страхування України на випадок безробіття</a:t>
            </a:r>
            <a:r>
              <a:rPr lang="uk-UA" sz="2800" b="1" i="1" dirty="0">
                <a:solidFill>
                  <a:srgbClr val="000000"/>
                </a:solidFill>
                <a:effectLst/>
                <a:latin typeface="Times New Roman" panose="02020603050405020304" pitchFamily="18" charset="0"/>
                <a:ea typeface="Times New Roman" panose="02020603050405020304" pitchFamily="18" charset="0"/>
              </a:rPr>
              <a:t> збільшено мінімальний розмір допомоги по безробіттю</a:t>
            </a:r>
            <a:r>
              <a:rPr lang="uk-UA" sz="2800" i="1" dirty="0">
                <a:solidFill>
                  <a:srgbClr val="000000"/>
                </a:solidFill>
                <a:effectLst/>
                <a:latin typeface="Times New Roman" panose="02020603050405020304" pitchFamily="18" charset="0"/>
                <a:ea typeface="Times New Roman" panose="02020603050405020304" pitchFamily="18" charset="0"/>
              </a:rPr>
              <a:t> для окремих категорій </a:t>
            </a:r>
            <a:r>
              <a:rPr lang="uk-UA" sz="2800" b="1" i="1" dirty="0">
                <a:solidFill>
                  <a:srgbClr val="000000"/>
                </a:solidFill>
                <a:effectLst/>
                <a:latin typeface="Times New Roman" panose="02020603050405020304" pitchFamily="18" charset="0"/>
                <a:ea typeface="Times New Roman" panose="02020603050405020304" pitchFamily="18" charset="0"/>
              </a:rPr>
              <a:t>застрахованих осіб</a:t>
            </a:r>
            <a:r>
              <a:rPr lang="uk-UA" sz="2800" i="1"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a:p>
            <a:pPr marL="0" indent="0">
              <a:buNone/>
            </a:pPr>
            <a:endParaRPr lang="ru-RU" dirty="0"/>
          </a:p>
        </p:txBody>
      </p:sp>
      <p:pic>
        <p:nvPicPr>
          <p:cNvPr id="4" name="Рисунок 3">
            <a:extLst>
              <a:ext uri="{FF2B5EF4-FFF2-40B4-BE49-F238E27FC236}">
                <a16:creationId xmlns="" xmlns:a16="http://schemas.microsoft.com/office/drawing/2014/main" id="{1E5E569E-5F4A-4110-AEDA-0BC82203BFA2}"/>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17140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770FD68E-9E16-44A0-80A0-04626369FAC8}"/>
              </a:ext>
            </a:extLst>
          </p:cNvPr>
          <p:cNvPicPr>
            <a:picLocks noChangeAspect="1"/>
          </p:cNvPicPr>
          <p:nvPr/>
        </p:nvPicPr>
        <p:blipFill>
          <a:blip r:embed="rId2"/>
          <a:stretch>
            <a:fillRect/>
          </a:stretch>
        </p:blipFill>
        <p:spPr>
          <a:xfrm>
            <a:off x="0" y="0"/>
            <a:ext cx="1524132" cy="1481456"/>
          </a:xfrm>
          <a:prstGeom prst="rect">
            <a:avLst/>
          </a:prstGeom>
        </p:spPr>
      </p:pic>
      <p:sp>
        <p:nvSpPr>
          <p:cNvPr id="11" name="Стрелка: изогнутая влево 10">
            <a:extLst>
              <a:ext uri="{FF2B5EF4-FFF2-40B4-BE49-F238E27FC236}">
                <a16:creationId xmlns="" xmlns:a16="http://schemas.microsoft.com/office/drawing/2014/main" id="{21C44D7D-475A-474A-B45C-500230A999F1}"/>
              </a:ext>
            </a:extLst>
          </p:cNvPr>
          <p:cNvSpPr/>
          <p:nvPr/>
        </p:nvSpPr>
        <p:spPr>
          <a:xfrm>
            <a:off x="3958683" y="3155669"/>
            <a:ext cx="713678" cy="1070643"/>
          </a:xfrm>
          <a:prstGeom prst="curvedLeftArrow">
            <a:avLst/>
          </a:prstGeom>
          <a:effectLst>
            <a:glow rad="2286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8" name="Овал 7">
            <a:extLst>
              <a:ext uri="{FF2B5EF4-FFF2-40B4-BE49-F238E27FC236}">
                <a16:creationId xmlns="" xmlns:a16="http://schemas.microsoft.com/office/drawing/2014/main" id="{FEDFD2B5-1127-4F0C-B479-D74581D6DBD6}"/>
              </a:ext>
            </a:extLst>
          </p:cNvPr>
          <p:cNvSpPr/>
          <p:nvPr/>
        </p:nvSpPr>
        <p:spPr>
          <a:xfrm>
            <a:off x="434898" y="2553629"/>
            <a:ext cx="3746809" cy="1204080"/>
          </a:xfrm>
          <a:prstGeom prst="ellipse">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a:t>Стажування під час навчання </a:t>
            </a:r>
          </a:p>
        </p:txBody>
      </p:sp>
      <p:sp>
        <p:nvSpPr>
          <p:cNvPr id="10" name="TextBox 9">
            <a:extLst>
              <a:ext uri="{FF2B5EF4-FFF2-40B4-BE49-F238E27FC236}">
                <a16:creationId xmlns="" xmlns:a16="http://schemas.microsoft.com/office/drawing/2014/main" id="{B250ADB8-3194-4D20-8084-72E4ABF82739}"/>
              </a:ext>
            </a:extLst>
          </p:cNvPr>
          <p:cNvSpPr txBox="1"/>
          <p:nvPr/>
        </p:nvSpPr>
        <p:spPr>
          <a:xfrm>
            <a:off x="670468" y="4045052"/>
            <a:ext cx="3052646" cy="1569660"/>
          </a:xfrm>
          <a:prstGeom prst="rect">
            <a:avLst/>
          </a:prstGeom>
          <a:noFill/>
        </p:spPr>
        <p:txBody>
          <a:bodyPr wrap="square">
            <a:spAutoFit/>
          </a:bodyPr>
          <a:lstStyle/>
          <a:p>
            <a:pPr algn="ctr"/>
            <a:r>
              <a:rPr lang="ru-RU" sz="3200" dirty="0" err="1">
                <a:solidFill>
                  <a:schemeClr val="tx2"/>
                </a:solidFill>
                <a:latin typeface="Arial Narrow" panose="020B0606020202030204" pitchFamily="34" charset="0"/>
              </a:rPr>
              <a:t>набуття</a:t>
            </a:r>
            <a:r>
              <a:rPr lang="ru-RU" sz="3200" dirty="0">
                <a:solidFill>
                  <a:schemeClr val="tx2"/>
                </a:solidFill>
                <a:latin typeface="Arial Narrow" panose="020B0606020202030204" pitchFamily="34" charset="0"/>
              </a:rPr>
              <a:t> </a:t>
            </a:r>
            <a:r>
              <a:rPr lang="ru-RU" sz="3200" dirty="0" err="1">
                <a:solidFill>
                  <a:schemeClr val="tx2"/>
                </a:solidFill>
                <a:latin typeface="Arial Narrow" panose="020B0606020202030204" pitchFamily="34" charset="0"/>
              </a:rPr>
              <a:t>досвіду</a:t>
            </a:r>
            <a:r>
              <a:rPr lang="ru-RU" sz="3200" dirty="0">
                <a:solidFill>
                  <a:schemeClr val="tx2"/>
                </a:solidFill>
                <a:latin typeface="Arial Narrow" panose="020B0606020202030204" pitchFamily="34" charset="0"/>
              </a:rPr>
              <a:t> і стажу </a:t>
            </a:r>
            <a:r>
              <a:rPr lang="ru-RU" sz="3200" dirty="0" err="1">
                <a:solidFill>
                  <a:schemeClr val="tx2"/>
                </a:solidFill>
                <a:latin typeface="Arial Narrow" panose="020B0606020202030204" pitchFamily="34" charset="0"/>
              </a:rPr>
              <a:t>роботи</a:t>
            </a:r>
            <a:r>
              <a:rPr lang="ru-RU" sz="3200" dirty="0">
                <a:solidFill>
                  <a:schemeClr val="tx2"/>
                </a:solidFill>
                <a:latin typeface="Arial Narrow" panose="020B0606020202030204" pitchFamily="34" charset="0"/>
              </a:rPr>
              <a:t> для </a:t>
            </a:r>
            <a:r>
              <a:rPr lang="ru-RU" sz="3200" dirty="0" err="1">
                <a:solidFill>
                  <a:schemeClr val="tx2"/>
                </a:solidFill>
                <a:latin typeface="Arial Narrow" panose="020B0606020202030204" pitchFamily="34" charset="0"/>
              </a:rPr>
              <a:t>молодих</a:t>
            </a:r>
            <a:r>
              <a:rPr lang="ru-RU" sz="3200" dirty="0">
                <a:solidFill>
                  <a:schemeClr val="tx2"/>
                </a:solidFill>
                <a:latin typeface="Arial Narrow" panose="020B0606020202030204" pitchFamily="34" charset="0"/>
              </a:rPr>
              <a:t> </a:t>
            </a:r>
            <a:r>
              <a:rPr lang="ru-RU" sz="3200" dirty="0" err="1">
                <a:solidFill>
                  <a:schemeClr val="tx2"/>
                </a:solidFill>
                <a:latin typeface="Arial Narrow" panose="020B0606020202030204" pitchFamily="34" charset="0"/>
              </a:rPr>
              <a:t>фахівців</a:t>
            </a:r>
            <a:endParaRPr lang="ru-RU" sz="3200" dirty="0">
              <a:solidFill>
                <a:schemeClr val="tx2"/>
              </a:solidFill>
              <a:latin typeface="Arial Narrow" panose="020B0606020202030204" pitchFamily="34" charset="0"/>
            </a:endParaRPr>
          </a:p>
        </p:txBody>
      </p:sp>
      <p:sp>
        <p:nvSpPr>
          <p:cNvPr id="13" name="TextBox 12">
            <a:extLst>
              <a:ext uri="{FF2B5EF4-FFF2-40B4-BE49-F238E27FC236}">
                <a16:creationId xmlns="" xmlns:a16="http://schemas.microsoft.com/office/drawing/2014/main" id="{664D5B78-7DA6-41B6-8DE8-FB672AA6255D}"/>
              </a:ext>
            </a:extLst>
          </p:cNvPr>
          <p:cNvSpPr txBox="1"/>
          <p:nvPr/>
        </p:nvSpPr>
        <p:spPr>
          <a:xfrm>
            <a:off x="5087047" y="2295139"/>
            <a:ext cx="6218198" cy="4093428"/>
          </a:xfrm>
          <a:prstGeom prst="rect">
            <a:avLst/>
          </a:prstGeom>
          <a:noFill/>
        </p:spPr>
        <p:txBody>
          <a:bodyPr wrap="square">
            <a:spAutoFit/>
          </a:bodyPr>
          <a:lstStyle/>
          <a:p>
            <a:pPr indent="450215" algn="just"/>
            <a:r>
              <a:rPr lang="uk-UA" sz="2000" i="1" dirty="0">
                <a:solidFill>
                  <a:srgbClr val="000000"/>
                </a:solidFill>
                <a:effectLst/>
                <a:latin typeface="Times New Roman" panose="02020603050405020304" pitchFamily="18" charset="0"/>
                <a:ea typeface="Times New Roman" panose="02020603050405020304" pitchFamily="18" charset="0"/>
              </a:rPr>
              <a:t>Новим законом передбачено, що  </a:t>
            </a:r>
            <a:r>
              <a:rPr lang="uk-UA" sz="2000" b="1" i="1" dirty="0">
                <a:solidFill>
                  <a:srgbClr val="000000"/>
                </a:solidFill>
                <a:effectLst/>
                <a:latin typeface="Times New Roman" panose="02020603050405020304" pitchFamily="18" charset="0"/>
                <a:ea typeface="Times New Roman" panose="02020603050405020304" pitchFamily="18" charset="0"/>
              </a:rPr>
              <a:t>студенти останніх курсів</a:t>
            </a:r>
            <a:r>
              <a:rPr lang="uk-UA" sz="2000" i="1" dirty="0">
                <a:solidFill>
                  <a:srgbClr val="000000"/>
                </a:solidFill>
                <a:effectLst/>
                <a:latin typeface="Times New Roman" panose="02020603050405020304" pitchFamily="18" charset="0"/>
                <a:ea typeface="Times New Roman" panose="02020603050405020304" pitchFamily="18" charset="0"/>
              </a:rPr>
              <a:t> </a:t>
            </a:r>
            <a:r>
              <a:rPr lang="uk-UA" sz="2000" b="1" i="1" dirty="0">
                <a:solidFill>
                  <a:srgbClr val="000000"/>
                </a:solidFill>
                <a:effectLst/>
                <a:latin typeface="Times New Roman" panose="02020603050405020304" pitchFamily="18" charset="0"/>
                <a:ea typeface="Times New Roman" panose="02020603050405020304" pitchFamily="18" charset="0"/>
              </a:rPr>
              <a:t>професійно-технічних та вищих навчальних закладів</a:t>
            </a:r>
            <a:r>
              <a:rPr lang="uk-UA" sz="2000" i="1" dirty="0">
                <a:solidFill>
                  <a:srgbClr val="000000"/>
                </a:solidFill>
                <a:effectLst/>
                <a:latin typeface="Times New Roman" panose="02020603050405020304" pitchFamily="18" charset="0"/>
                <a:ea typeface="Times New Roman" panose="02020603050405020304" pitchFamily="18" charset="0"/>
              </a:rPr>
              <a:t> мають право у вільний від навчання час проходити </a:t>
            </a:r>
            <a:r>
              <a:rPr lang="uk-UA" sz="2000" b="1" i="1" dirty="0">
                <a:solidFill>
                  <a:srgbClr val="000000"/>
                </a:solidFill>
                <a:effectLst/>
                <a:latin typeface="Times New Roman" panose="02020603050405020304" pitchFamily="18" charset="0"/>
                <a:ea typeface="Times New Roman" panose="02020603050405020304" pitchFamily="18" charset="0"/>
              </a:rPr>
              <a:t>стажування у роботодавців</a:t>
            </a:r>
            <a:r>
              <a:rPr lang="uk-UA" sz="2000" i="1" dirty="0">
                <a:solidFill>
                  <a:srgbClr val="000000"/>
                </a:solidFill>
                <a:effectLst/>
                <a:latin typeface="Times New Roman" panose="02020603050405020304" pitchFamily="18" charset="0"/>
                <a:ea typeface="Times New Roman" panose="02020603050405020304" pitchFamily="18" charset="0"/>
              </a:rPr>
              <a:t> за професією, за якою здобувається освіта, строком до шести місяців. Запис про проходження стажування вноситься до трудової книжки і свідчить про певний досвід роботи за фахом. Стажування відбувається за індивідуальною програмою під керівництвом досвідченого наставника. На період стажування на стажерів поширюються всі права і соціальні пільги, встановлені для працівників, які займають відповідні посади. </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28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444E9D73-9ED4-4F82-8FC4-2F664FCFFD7C}"/>
              </a:ext>
            </a:extLst>
          </p:cNvPr>
          <p:cNvSpPr>
            <a:spLocks noGrp="1"/>
          </p:cNvSpPr>
          <p:nvPr>
            <p:ph type="title"/>
          </p:nvPr>
        </p:nvSpPr>
        <p:spPr>
          <a:xfrm>
            <a:off x="838200" y="2357050"/>
            <a:ext cx="10515600" cy="214389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b="1" dirty="0">
                <a:solidFill>
                  <a:schemeClr val="tx2"/>
                </a:solidFill>
              </a:rPr>
              <a:t>1. </a:t>
            </a:r>
            <a:r>
              <a:rPr lang="ru-RU" b="1" dirty="0" err="1">
                <a:solidFill>
                  <a:schemeClr val="tx2"/>
                </a:solidFill>
              </a:rPr>
              <a:t>Загальна</a:t>
            </a:r>
            <a:r>
              <a:rPr lang="ru-RU" b="1" dirty="0">
                <a:solidFill>
                  <a:schemeClr val="tx2"/>
                </a:solidFill>
              </a:rPr>
              <a:t> характеристика </a:t>
            </a:r>
            <a:r>
              <a:rPr lang="ru-RU" b="1" dirty="0" err="1">
                <a:solidFill>
                  <a:schemeClr val="tx2"/>
                </a:solidFill>
              </a:rPr>
              <a:t>законодавства</a:t>
            </a:r>
            <a:r>
              <a:rPr lang="ru-RU" b="1" dirty="0">
                <a:solidFill>
                  <a:schemeClr val="tx2"/>
                </a:solidFill>
              </a:rPr>
              <a:t> про </a:t>
            </a:r>
            <a:r>
              <a:rPr lang="ru-RU" b="1" dirty="0" err="1">
                <a:solidFill>
                  <a:schemeClr val="tx2"/>
                </a:solidFill>
              </a:rPr>
              <a:t>зайнятiсть</a:t>
            </a:r>
            <a:r>
              <a:rPr lang="ru-RU" b="1" dirty="0">
                <a:solidFill>
                  <a:schemeClr val="tx2"/>
                </a:solidFill>
              </a:rPr>
              <a:t> </a:t>
            </a:r>
            <a:r>
              <a:rPr lang="ru-RU" b="1" dirty="0" err="1">
                <a:solidFill>
                  <a:schemeClr val="tx2"/>
                </a:solidFill>
              </a:rPr>
              <a:t>населення</a:t>
            </a:r>
            <a:r>
              <a:rPr lang="ru-RU" b="1" dirty="0">
                <a:solidFill>
                  <a:schemeClr val="tx2"/>
                </a:solidFill>
              </a:rPr>
              <a:t>. </a:t>
            </a:r>
            <a:r>
              <a:rPr lang="ru-RU" b="1" dirty="0" err="1">
                <a:solidFill>
                  <a:schemeClr val="tx2"/>
                </a:solidFill>
              </a:rPr>
              <a:t>Державні</a:t>
            </a:r>
            <a:r>
              <a:rPr lang="ru-RU" b="1" dirty="0">
                <a:solidFill>
                  <a:schemeClr val="tx2"/>
                </a:solidFill>
              </a:rPr>
              <a:t> </a:t>
            </a:r>
            <a:r>
              <a:rPr lang="ru-RU" b="1" dirty="0" err="1">
                <a:solidFill>
                  <a:schemeClr val="tx2"/>
                </a:solidFill>
              </a:rPr>
              <a:t>гарантії</a:t>
            </a:r>
            <a:r>
              <a:rPr lang="ru-RU" b="1" dirty="0">
                <a:solidFill>
                  <a:schemeClr val="tx2"/>
                </a:solidFill>
              </a:rPr>
              <a:t> у </a:t>
            </a:r>
            <a:r>
              <a:rPr lang="ru-RU" b="1" dirty="0" err="1">
                <a:solidFill>
                  <a:schemeClr val="tx2"/>
                </a:solidFill>
              </a:rPr>
              <a:t>сфері</a:t>
            </a:r>
            <a:r>
              <a:rPr lang="ru-RU" b="1" dirty="0">
                <a:solidFill>
                  <a:schemeClr val="tx2"/>
                </a:solidFill>
              </a:rPr>
              <a:t> </a:t>
            </a:r>
            <a:r>
              <a:rPr lang="ru-RU" b="1" dirty="0" err="1">
                <a:solidFill>
                  <a:schemeClr val="tx2"/>
                </a:solidFill>
              </a:rPr>
              <a:t>зайнятості</a:t>
            </a:r>
            <a:r>
              <a:rPr lang="ru-RU" b="1" dirty="0">
                <a:solidFill>
                  <a:schemeClr val="tx2"/>
                </a:solidFill>
              </a:rPr>
              <a:t>.</a:t>
            </a:r>
          </a:p>
        </p:txBody>
      </p:sp>
      <p:pic>
        <p:nvPicPr>
          <p:cNvPr id="5" name="Рисунок 4">
            <a:extLst>
              <a:ext uri="{FF2B5EF4-FFF2-40B4-BE49-F238E27FC236}">
                <a16:creationId xmlns="" xmlns:a16="http://schemas.microsoft.com/office/drawing/2014/main" id="{B68A2354-2325-4437-B8DE-E7C09813A098}"/>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25525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B143E73-2B6A-472D-9F10-73C021658C42}"/>
              </a:ext>
            </a:extLst>
          </p:cNvPr>
          <p:cNvSpPr>
            <a:spLocks noGrp="1"/>
          </p:cNvSpPr>
          <p:nvPr>
            <p:ph type="title"/>
          </p:nvPr>
        </p:nvSpPr>
        <p:spPr>
          <a:xfrm>
            <a:off x="2185638" y="365125"/>
            <a:ext cx="9168161" cy="13255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normAutofit/>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Державна підтримка молодих працівників для сільської місцевості</a:t>
            </a:r>
            <a:endParaRPr lang="ru-RU" dirty="0"/>
          </a:p>
        </p:txBody>
      </p:sp>
      <p:sp>
        <p:nvSpPr>
          <p:cNvPr id="3" name="Объект 2">
            <a:extLst>
              <a:ext uri="{FF2B5EF4-FFF2-40B4-BE49-F238E27FC236}">
                <a16:creationId xmlns="" xmlns:a16="http://schemas.microsoft.com/office/drawing/2014/main" id="{F5DC4631-F808-4DFC-AB3F-3DE1881038E2}"/>
              </a:ext>
            </a:extLst>
          </p:cNvPr>
          <p:cNvSpPr>
            <a:spLocks noGrp="1"/>
          </p:cNvSpPr>
          <p:nvPr>
            <p:ph idx="1"/>
          </p:nvPr>
        </p:nvSpPr>
        <p:spPr>
          <a:xfrm>
            <a:off x="592874" y="2141537"/>
            <a:ext cx="10515600" cy="4351338"/>
          </a:xfrm>
        </p:spPr>
        <p:txBody>
          <a:bodyPr>
            <a:normAutofit fontScale="92500"/>
          </a:bodyPr>
          <a:lstStyle/>
          <a:p>
            <a:pPr indent="0" algn="ctr">
              <a:buNone/>
            </a:pPr>
            <a:r>
              <a:rPr lang="uk-UA" sz="2800" i="1" dirty="0">
                <a:solidFill>
                  <a:srgbClr val="000000"/>
                </a:solidFill>
                <a:effectLst/>
                <a:latin typeface="Times New Roman" panose="02020603050405020304" pitchFamily="18" charset="0"/>
                <a:ea typeface="Times New Roman" panose="02020603050405020304" pitchFamily="18" charset="0"/>
              </a:rPr>
              <a:t>Закон передбачає державну підтримку молодих працівників, які вирішили поїхати працювати в сільську місцевість. З метою залучення до роботи за відповідною професією (спеціальністю) в селах і селищах молодому працівнику, який уклав трудовий договір на строк не менш як три роки з підприємствами, установами та організаціями, розташованими в таких населених пунктах, надаються </a:t>
            </a:r>
            <a:r>
              <a:rPr lang="uk-UA" sz="2800" b="1" i="1" dirty="0">
                <a:solidFill>
                  <a:srgbClr val="000000"/>
                </a:solidFill>
                <a:effectLst/>
                <a:latin typeface="Times New Roman" panose="02020603050405020304" pitchFamily="18" charset="0"/>
                <a:ea typeface="Times New Roman" panose="02020603050405020304" pitchFamily="18" charset="0"/>
              </a:rPr>
              <a:t>житло на строк його роботи</a:t>
            </a:r>
            <a:r>
              <a:rPr lang="uk-UA" sz="2800" i="1" dirty="0">
                <a:solidFill>
                  <a:srgbClr val="000000"/>
                </a:solidFill>
                <a:effectLst/>
                <a:latin typeface="Times New Roman" panose="02020603050405020304" pitchFamily="18" charset="0"/>
                <a:ea typeface="Times New Roman" panose="02020603050405020304" pitchFamily="18" charset="0"/>
              </a:rPr>
              <a:t> та </a:t>
            </a:r>
            <a:r>
              <a:rPr lang="uk-UA" sz="2800" b="1" i="1" dirty="0">
                <a:solidFill>
                  <a:srgbClr val="000000"/>
                </a:solidFill>
                <a:effectLst/>
                <a:latin typeface="Times New Roman" panose="02020603050405020304" pitchFamily="18" charset="0"/>
                <a:ea typeface="Times New Roman" panose="02020603050405020304" pitchFamily="18" charset="0"/>
              </a:rPr>
              <a:t>одноразова адресна допомога в десятикратному розмірі мінімальної заробітної плати</a:t>
            </a:r>
            <a:r>
              <a:rPr lang="uk-UA" sz="2800" i="1" dirty="0">
                <a:solidFill>
                  <a:srgbClr val="000000"/>
                </a:solidFill>
                <a:effectLst/>
                <a:latin typeface="Times New Roman" panose="02020603050405020304" pitchFamily="18" charset="0"/>
                <a:ea typeface="Times New Roman" panose="02020603050405020304" pitchFamily="18" charset="0"/>
              </a:rPr>
              <a:t> за рахунок коштів Державного бюджету України. Якщо ж молодий працівник пропрацює в такому населеному пункті не менш ніж десять років, житло передається йому у власність. </a:t>
            </a:r>
            <a:endParaRPr lang="ru-RU" sz="1600" dirty="0">
              <a:effectLst/>
              <a:latin typeface="Times New Roman" panose="02020603050405020304" pitchFamily="18" charset="0"/>
              <a:ea typeface="Times New Roman" panose="02020603050405020304" pitchFamily="18" charset="0"/>
            </a:endParaRPr>
          </a:p>
          <a:p>
            <a:pPr algn="ctr"/>
            <a:endParaRPr lang="ru-RU" dirty="0"/>
          </a:p>
        </p:txBody>
      </p:sp>
      <p:pic>
        <p:nvPicPr>
          <p:cNvPr id="4" name="Рисунок 3">
            <a:extLst>
              <a:ext uri="{FF2B5EF4-FFF2-40B4-BE49-F238E27FC236}">
                <a16:creationId xmlns="" xmlns:a16="http://schemas.microsoft.com/office/drawing/2014/main" id="{2AB22D2B-9AC6-4A51-B1E1-A816B3ADB257}"/>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57039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0C518E9B-E198-4466-8DC8-B363C7A4A6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051" y="3116476"/>
            <a:ext cx="2594460" cy="2948250"/>
          </a:xfrm>
          <a:prstGeom prst="rect">
            <a:avLst/>
          </a:prstGeom>
        </p:spPr>
      </p:pic>
      <p:sp>
        <p:nvSpPr>
          <p:cNvPr id="2" name="Заголовок 1">
            <a:extLst>
              <a:ext uri="{FF2B5EF4-FFF2-40B4-BE49-F238E27FC236}">
                <a16:creationId xmlns="" xmlns:a16="http://schemas.microsoft.com/office/drawing/2014/main" id="{8F65A40F-A0A5-4B4C-AD78-48036A7F068F}"/>
              </a:ext>
            </a:extLst>
          </p:cNvPr>
          <p:cNvSpPr>
            <a:spLocks noGrp="1"/>
          </p:cNvSpPr>
          <p:nvPr>
            <p:ph type="title"/>
          </p:nvPr>
        </p:nvSpPr>
        <p:spPr>
          <a:xfrm>
            <a:off x="1728438" y="256477"/>
            <a:ext cx="10194073" cy="178419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ormAutofit fontScale="90000"/>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Ваучери на навчання як засіб підвищення конкурентоспроможності на ринку праці для громадян категорії «45+»</a:t>
            </a:r>
            <a:endParaRPr lang="ru-RU" dirty="0"/>
          </a:p>
        </p:txBody>
      </p:sp>
      <p:pic>
        <p:nvPicPr>
          <p:cNvPr id="4" name="Рисунок 3">
            <a:extLst>
              <a:ext uri="{FF2B5EF4-FFF2-40B4-BE49-F238E27FC236}">
                <a16:creationId xmlns="" xmlns:a16="http://schemas.microsoft.com/office/drawing/2014/main" id="{4B0A776E-D37F-4953-84B4-D3666FD19061}"/>
              </a:ext>
            </a:extLst>
          </p:cNvPr>
          <p:cNvPicPr>
            <a:picLocks noChangeAspect="1"/>
          </p:cNvPicPr>
          <p:nvPr/>
        </p:nvPicPr>
        <p:blipFill>
          <a:blip r:embed="rId3"/>
          <a:stretch>
            <a:fillRect/>
          </a:stretch>
        </p:blipFill>
        <p:spPr>
          <a:xfrm>
            <a:off x="0" y="0"/>
            <a:ext cx="1491419" cy="1449659"/>
          </a:xfrm>
          <a:prstGeom prst="rect">
            <a:avLst/>
          </a:prstGeom>
        </p:spPr>
      </p:pic>
      <p:sp>
        <p:nvSpPr>
          <p:cNvPr id="6" name="TextBox 5">
            <a:extLst>
              <a:ext uri="{FF2B5EF4-FFF2-40B4-BE49-F238E27FC236}">
                <a16:creationId xmlns="" xmlns:a16="http://schemas.microsoft.com/office/drawing/2014/main" id="{0C9068D1-908B-492C-B196-CA14F1E61849}"/>
              </a:ext>
            </a:extLst>
          </p:cNvPr>
          <p:cNvSpPr txBox="1"/>
          <p:nvPr/>
        </p:nvSpPr>
        <p:spPr>
          <a:xfrm>
            <a:off x="808028" y="2328137"/>
            <a:ext cx="8972143" cy="4093428"/>
          </a:xfrm>
          <a:prstGeom prst="rect">
            <a:avLst/>
          </a:prstGeom>
          <a:noFill/>
        </p:spPr>
        <p:txBody>
          <a:bodyPr wrap="square">
            <a:spAutoFit/>
          </a:bodyPr>
          <a:lstStyle/>
          <a:p>
            <a:pPr indent="450215" algn="ctr"/>
            <a:r>
              <a:rPr lang="uk-UA" sz="2000" i="1" dirty="0">
                <a:solidFill>
                  <a:srgbClr val="000000"/>
                </a:solidFill>
                <a:effectLst/>
                <a:latin typeface="Times New Roman" panose="02020603050405020304" pitchFamily="18" charset="0"/>
                <a:ea typeface="Times New Roman" panose="02020603050405020304" pitchFamily="18" charset="0"/>
              </a:rPr>
              <a:t>Відповідно до нового закону, </a:t>
            </a:r>
            <a:r>
              <a:rPr lang="uk-UA" sz="2000" b="1" i="1" dirty="0">
                <a:solidFill>
                  <a:srgbClr val="000000"/>
                </a:solidFill>
                <a:effectLst/>
                <a:latin typeface="Times New Roman" panose="02020603050405020304" pitchFamily="18" charset="0"/>
                <a:ea typeface="Times New Roman" panose="02020603050405020304" pitchFamily="18" charset="0"/>
              </a:rPr>
              <a:t>особи, старші від 45 років</a:t>
            </a:r>
            <a:r>
              <a:rPr lang="uk-UA" sz="2000" i="1" dirty="0">
                <a:solidFill>
                  <a:srgbClr val="000000"/>
                </a:solidFill>
                <a:effectLst/>
                <a:latin typeface="Times New Roman" panose="02020603050405020304" pitchFamily="18" charset="0"/>
                <a:ea typeface="Times New Roman" panose="02020603050405020304" pitchFamily="18" charset="0"/>
              </a:rPr>
              <a:t>, із страховим стажем не менше ніж 15 років </a:t>
            </a:r>
            <a:r>
              <a:rPr lang="uk-UA" sz="2000" b="1" i="1" dirty="0">
                <a:solidFill>
                  <a:srgbClr val="000000"/>
                </a:solidFill>
                <a:effectLst/>
                <a:latin typeface="Times New Roman" panose="02020603050405020304" pitchFamily="18" charset="0"/>
                <a:ea typeface="Times New Roman" panose="02020603050405020304" pitchFamily="18" charset="0"/>
              </a:rPr>
              <a:t>мають право</a:t>
            </a:r>
            <a:r>
              <a:rPr lang="uk-UA" sz="2000" i="1" dirty="0">
                <a:solidFill>
                  <a:srgbClr val="000000"/>
                </a:solidFill>
                <a:effectLst/>
                <a:latin typeface="Times New Roman" panose="02020603050405020304" pitchFamily="18" charset="0"/>
                <a:ea typeface="Times New Roman" panose="02020603050405020304" pitchFamily="18" charset="0"/>
              </a:rPr>
              <a:t> до досягнення пенсійного віку </a:t>
            </a:r>
            <a:r>
              <a:rPr lang="uk-UA" sz="2000" b="1" i="1" dirty="0">
                <a:solidFill>
                  <a:srgbClr val="000000"/>
                </a:solidFill>
                <a:effectLst/>
                <a:latin typeface="Times New Roman" panose="02020603050405020304" pitchFamily="18" charset="0"/>
                <a:ea typeface="Times New Roman" panose="02020603050405020304" pitchFamily="18" charset="0"/>
              </a:rPr>
              <a:t>на одноразове отримання ваучера</a:t>
            </a:r>
            <a:r>
              <a:rPr lang="uk-UA" sz="2000" i="1" dirty="0">
                <a:solidFill>
                  <a:srgbClr val="000000"/>
                </a:solidFill>
                <a:effectLst/>
                <a:latin typeface="Times New Roman" panose="02020603050405020304" pitchFamily="18" charset="0"/>
                <a:ea typeface="Times New Roman" panose="02020603050405020304" pitchFamily="18" charset="0"/>
              </a:rPr>
              <a:t> для підтримання їх конкурентоспроможності шляхом перепідготовки, спеціалізації, підвищення кваліфікації за професіями та спеціальностями для пріоритетних видів економічної діяльності. </a:t>
            </a:r>
            <a:r>
              <a:rPr lang="uk-UA" sz="2000" b="1" i="1" dirty="0">
                <a:solidFill>
                  <a:srgbClr val="000000"/>
                </a:solidFill>
                <a:effectLst/>
                <a:latin typeface="Times New Roman" panose="02020603050405020304" pitchFamily="18" charset="0"/>
                <a:ea typeface="Times New Roman" panose="02020603050405020304" pitchFamily="18" charset="0"/>
              </a:rPr>
              <a:t>Вартість такого ваучера</a:t>
            </a:r>
            <a:r>
              <a:rPr lang="uk-UA" sz="2000" i="1" dirty="0">
                <a:solidFill>
                  <a:srgbClr val="000000"/>
                </a:solidFill>
                <a:effectLst/>
                <a:latin typeface="Times New Roman" panose="02020603050405020304" pitchFamily="18" charset="0"/>
                <a:ea typeface="Times New Roman" panose="02020603050405020304" pitchFamily="18" charset="0"/>
              </a:rPr>
              <a:t> встановлюється в межах вартості навчання, але не вище ніж </a:t>
            </a:r>
            <a:r>
              <a:rPr lang="uk-UA" sz="2000" b="1" i="1" dirty="0">
                <a:solidFill>
                  <a:srgbClr val="000000"/>
                </a:solidFill>
                <a:effectLst/>
                <a:latin typeface="Times New Roman" panose="02020603050405020304" pitchFamily="18" charset="0"/>
                <a:ea typeface="Times New Roman" panose="02020603050405020304" pitchFamily="18" charset="0"/>
              </a:rPr>
              <a:t>10 прожиткових мінімумів для працездатних осіб</a:t>
            </a:r>
            <a:r>
              <a:rPr lang="uk-UA" sz="2000" i="1" dirty="0">
                <a:solidFill>
                  <a:srgbClr val="000000"/>
                </a:solidFill>
                <a:effectLst/>
                <a:latin typeface="Times New Roman" panose="02020603050405020304" pitchFamily="18" charset="0"/>
                <a:ea typeface="Times New Roman" panose="02020603050405020304" pitchFamily="18" charset="0"/>
              </a:rPr>
              <a:t>. Оплата ваучера здійснюється за рахунок коштів Фонду загальнообов’язкового державного соціального страхування України на випадок безробіття. Особа може самостійно обирати професію чи спеціальність для перепідготовки або підвищення кваліфікації з переліку професій, затвердженого Кабінетом Міністрів України, а також навчальний заклад, в якому вона бажає здійснювати навчання. </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19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CE35DF-680D-4C6A-AAAD-34FEB4EA06F7}"/>
              </a:ext>
            </a:extLst>
          </p:cNvPr>
          <p:cNvSpPr>
            <a:spLocks noGrp="1"/>
          </p:cNvSpPr>
          <p:nvPr>
            <p:ph type="title"/>
          </p:nvPr>
        </p:nvSpPr>
        <p:spPr>
          <a:xfrm>
            <a:off x="1918009" y="0"/>
            <a:ext cx="9056649" cy="18256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ormAutofit fontScale="90000"/>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Додаткові гарантії у сприянні працевлаштуванню окремих категорій громадян</a:t>
            </a:r>
            <a:endParaRPr lang="ru-RU" dirty="0"/>
          </a:p>
        </p:txBody>
      </p:sp>
      <p:sp>
        <p:nvSpPr>
          <p:cNvPr id="3" name="Объект 2">
            <a:extLst>
              <a:ext uri="{FF2B5EF4-FFF2-40B4-BE49-F238E27FC236}">
                <a16:creationId xmlns="" xmlns:a16="http://schemas.microsoft.com/office/drawing/2014/main" id="{F3B3DFFB-C286-4718-A273-CA1EAF1E04AB}"/>
              </a:ext>
            </a:extLst>
          </p:cNvPr>
          <p:cNvSpPr>
            <a:spLocks noGrp="1"/>
          </p:cNvSpPr>
          <p:nvPr>
            <p:ph idx="1"/>
          </p:nvPr>
        </p:nvSpPr>
        <p:spPr>
          <a:xfrm>
            <a:off x="0" y="2129884"/>
            <a:ext cx="11909502" cy="4505092"/>
          </a:xfrm>
        </p:spPr>
        <p:txBody>
          <a:bodyPr>
            <a:normAutofit fontScale="85000" lnSpcReduction="10000"/>
          </a:bodyPr>
          <a:lstStyle/>
          <a:p>
            <a:pPr indent="450215" algn="just"/>
            <a:r>
              <a:rPr lang="uk-UA" i="1" dirty="0">
                <a:solidFill>
                  <a:srgbClr val="000000"/>
                </a:solidFill>
                <a:effectLst/>
                <a:latin typeface="Times New Roman" panose="02020603050405020304" pitchFamily="18" charset="0"/>
                <a:ea typeface="Times New Roman" panose="02020603050405020304" pitchFamily="18" charset="0"/>
              </a:rPr>
              <a:t>Закон надає додаткові можливості для підвищення конкурентоспроможності на ринку праці окремих категорій громадян. </a:t>
            </a:r>
            <a:r>
              <a:rPr lang="uk-UA" b="1" i="1" dirty="0">
                <a:solidFill>
                  <a:srgbClr val="000000"/>
                </a:solidFill>
                <a:effectLst/>
                <a:latin typeface="Times New Roman" panose="02020603050405020304" pitchFamily="18" charset="0"/>
                <a:ea typeface="Times New Roman" panose="02020603050405020304" pitchFamily="18" charset="0"/>
              </a:rPr>
              <a:t>До категорій громадян, що мають додаткові гарантії у сприянні працевлаштуванню, належать </a:t>
            </a:r>
            <a:r>
              <a:rPr lang="uk-UA" i="1" u="sng" dirty="0">
                <a:solidFill>
                  <a:srgbClr val="000000"/>
                </a:solidFill>
                <a:effectLst/>
                <a:latin typeface="Times New Roman" panose="02020603050405020304" pitchFamily="18" charset="0"/>
                <a:ea typeface="Times New Roman" panose="02020603050405020304" pitchFamily="18" charset="0"/>
              </a:rPr>
              <a:t>батьки (самотні батьки) з малолітніми дітьми і дітьми-інвалідами, діти-сироти, особи, звільнені після відбуття покарання, молодь, яка вперше приймається на роботу після закінчення або припинення навчання, звільнення із строкової військової або альтернативної служби, особи передпенсійного віку (за 10 і менше років до настання права на пенсію за віком), інваліди.</a:t>
            </a:r>
            <a:endParaRPr lang="ru-RU" sz="1200" u="sng" dirty="0">
              <a:effectLst/>
              <a:latin typeface="Times New Roman" panose="02020603050405020304" pitchFamily="18" charset="0"/>
              <a:ea typeface="Times New Roman" panose="02020603050405020304" pitchFamily="18" charset="0"/>
            </a:endParaRPr>
          </a:p>
          <a:p>
            <a:pPr indent="450215" algn="just"/>
            <a:r>
              <a:rPr lang="uk-UA" i="1" dirty="0">
                <a:solidFill>
                  <a:srgbClr val="000000"/>
                </a:solidFill>
                <a:effectLst/>
                <a:latin typeface="Times New Roman" panose="02020603050405020304" pitchFamily="18" charset="0"/>
                <a:ea typeface="Times New Roman" panose="02020603050405020304" pitchFamily="18" charset="0"/>
              </a:rPr>
              <a:t>Для працевлаштування зазначених вище категорій громадян (крім інвалідів, які не досягли пенсійного віку) підприємствам, установам та організаціям з чисельністю штатних працівників понад 20 осіб встановлюється квота в розмірі 5% середньооблікової чисельності штатних працівників за попередній календарний рік. Роботодавці самостійно розраховують цю квоту з урахуванням чисельності громадян, які на умовах повної зайнятості вже працюють на підприємствах, в установах та організаціях і належать до неконкурентоспроможних на ринку праці (крім інвалідів), та забезпечують їх працевлаштування самостійно. Роботодавці можуть звертатися до служби зайнятості за укомплектуванням вакансій фахівцями з числа безробітних, у </a:t>
            </a:r>
            <a:r>
              <a:rPr lang="uk-UA" i="1" dirty="0" err="1">
                <a:solidFill>
                  <a:srgbClr val="000000"/>
                </a:solidFill>
                <a:effectLst/>
                <a:latin typeface="Times New Roman" panose="02020603050405020304" pitchFamily="18" charset="0"/>
                <a:ea typeface="Times New Roman" panose="02020603050405020304" pitchFamily="18" charset="0"/>
              </a:rPr>
              <a:t>т.ч</a:t>
            </a:r>
            <a:r>
              <a:rPr lang="uk-UA" i="1" dirty="0">
                <a:solidFill>
                  <a:srgbClr val="000000"/>
                </a:solidFill>
                <a:effectLst/>
                <a:latin typeface="Times New Roman" panose="02020603050405020304" pitchFamily="18" charset="0"/>
                <a:ea typeface="Times New Roman" panose="02020603050405020304" pitchFamily="18" charset="0"/>
              </a:rPr>
              <a:t>. з числа громадян, що мають додаткові гарантії в сприянні працевлаштуванню.</a:t>
            </a:r>
            <a:endParaRPr lang="ru-RU" sz="1200"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 xmlns:a16="http://schemas.microsoft.com/office/drawing/2014/main" id="{48DBDEA7-361A-4696-BB1A-E9D51E1F96A9}"/>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260783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6B74E96-F4A2-4464-BCB5-AEDB1AAC721D}"/>
              </a:ext>
            </a:extLst>
          </p:cNvPr>
          <p:cNvSpPr>
            <a:spLocks noGrp="1"/>
          </p:cNvSpPr>
          <p:nvPr>
            <p:ph type="title"/>
          </p:nvPr>
        </p:nvSpPr>
        <p:spPr>
          <a:xfrm>
            <a:off x="1973765" y="266110"/>
            <a:ext cx="9223917" cy="1382441"/>
          </a:xfr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Нові стимули для роботодавців до працевлаштування безробітних</a:t>
            </a:r>
            <a:endParaRPr lang="ru-RU" dirty="0"/>
          </a:p>
        </p:txBody>
      </p:sp>
      <p:sp>
        <p:nvSpPr>
          <p:cNvPr id="3" name="Объект 2">
            <a:extLst>
              <a:ext uri="{FF2B5EF4-FFF2-40B4-BE49-F238E27FC236}">
                <a16:creationId xmlns="" xmlns:a16="http://schemas.microsoft.com/office/drawing/2014/main" id="{F8B230F3-F8AF-473B-9D6E-A807C62DAC0F}"/>
              </a:ext>
            </a:extLst>
          </p:cNvPr>
          <p:cNvSpPr>
            <a:spLocks noGrp="1"/>
          </p:cNvSpPr>
          <p:nvPr>
            <p:ph idx="1"/>
          </p:nvPr>
        </p:nvSpPr>
        <p:spPr>
          <a:xfrm>
            <a:off x="89210" y="1825625"/>
            <a:ext cx="11742234" cy="4954316"/>
          </a:xfrm>
        </p:spPr>
        <p:txBody>
          <a:bodyPr>
            <a:normAutofit fontScale="92500" lnSpcReduction="10000"/>
          </a:bodyPr>
          <a:lstStyle/>
          <a:p>
            <a:pPr indent="450215" algn="just"/>
            <a:r>
              <a:rPr lang="uk-UA" i="1" dirty="0">
                <a:solidFill>
                  <a:srgbClr val="000000"/>
                </a:solidFill>
                <a:effectLst/>
                <a:latin typeface="Times New Roman" panose="02020603050405020304" pitchFamily="18" charset="0"/>
                <a:ea typeface="Times New Roman" panose="02020603050405020304" pitchFamily="18" charset="0"/>
              </a:rPr>
              <a:t>Новим законом передбачено </a:t>
            </a:r>
            <a:r>
              <a:rPr lang="uk-UA" b="1" i="1" dirty="0">
                <a:solidFill>
                  <a:srgbClr val="000000"/>
                </a:solidFill>
                <a:effectLst/>
                <a:latin typeface="Times New Roman" panose="02020603050405020304" pitchFamily="18" charset="0"/>
                <a:ea typeface="Times New Roman" panose="02020603050405020304" pitchFamily="18" charset="0"/>
              </a:rPr>
              <a:t>стимулювання роботодавців до створення нових робочих місць та працевлаштування на них громадян, недостатньо конкурентоспроможних на ринку праці</a:t>
            </a:r>
            <a:r>
              <a:rPr lang="uk-UA" i="1" dirty="0">
                <a:solidFill>
                  <a:srgbClr val="000000"/>
                </a:solidFill>
                <a:effectLst/>
                <a:latin typeface="Times New Roman" panose="02020603050405020304" pitchFamily="18" charset="0"/>
                <a:ea typeface="Times New Roman" panose="02020603050405020304" pitchFamily="18" charset="0"/>
              </a:rPr>
              <a:t>, зокрема молоді, жінок, осіб віком понад 50 років та інших вразливих категорій громадян, шляхом виплати компенсації роботодавцю в розмірі єдиного внеску на загальнообов'язкове державне соціальне страхування за відповідну особу.</a:t>
            </a:r>
            <a:endParaRPr lang="ru-RU" sz="1400" dirty="0">
              <a:effectLst/>
              <a:latin typeface="Times New Roman" panose="02020603050405020304" pitchFamily="18" charset="0"/>
              <a:ea typeface="Times New Roman" panose="02020603050405020304" pitchFamily="18" charset="0"/>
            </a:endParaRPr>
          </a:p>
          <a:p>
            <a:pPr indent="450215" algn="just"/>
            <a:r>
              <a:rPr lang="uk-UA" i="1" dirty="0">
                <a:solidFill>
                  <a:srgbClr val="000000"/>
                </a:solidFill>
                <a:effectLst/>
                <a:latin typeface="Times New Roman" panose="02020603050405020304" pitchFamily="18" charset="0"/>
                <a:ea typeface="Times New Roman" panose="02020603050405020304" pitchFamily="18" charset="0"/>
              </a:rPr>
              <a:t>Компенсація виплачується щомісячно протягом одного року з дня працевлаштування особи за умови збереження її зайнятості упродовж двох років.</a:t>
            </a:r>
            <a:endParaRPr lang="ru-RU" sz="1400" dirty="0">
              <a:effectLst/>
              <a:latin typeface="Times New Roman" panose="02020603050405020304" pitchFamily="18" charset="0"/>
              <a:ea typeface="Times New Roman" panose="02020603050405020304" pitchFamily="18" charset="0"/>
            </a:endParaRPr>
          </a:p>
          <a:p>
            <a:pPr indent="450215" algn="just"/>
            <a:r>
              <a:rPr lang="uk-UA" i="1" dirty="0">
                <a:solidFill>
                  <a:srgbClr val="000000"/>
                </a:solidFill>
                <a:effectLst/>
                <a:latin typeface="Times New Roman" panose="02020603050405020304" pitchFamily="18" charset="0"/>
                <a:ea typeface="Times New Roman" panose="02020603050405020304" pitchFamily="18" charset="0"/>
              </a:rPr>
              <a:t>При цьому право на компенсацію мають роботодавці, у яких відсутня заборгованість зі сплати єдиного внеску на загальнообов’язкове державне соціальне страхування та/або страхових внесків на загальнообов’язкове державне пенсійне страхування та яких не визнано банкрутом або стосовно них не порушено справу про банкрутство. Компенсація надається на один рік за умови, що працівника не буде звільнено упродовж наступного року, однак у випадку звільнення якщо роботодавець не працевлаштовує на це робоче місце іншого безробітного, то він повертає отримані кошти в повному обсязі.</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 xmlns:a16="http://schemas.microsoft.com/office/drawing/2014/main" id="{4F6C586F-435D-4DB9-9937-A5EE20468286}"/>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18222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1D511ABC-20B8-4E1B-9953-F4ED93E9A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876153"/>
            <a:ext cx="4572001" cy="4357379"/>
          </a:xfrm>
          <a:prstGeom prst="rect">
            <a:avLst/>
          </a:prstGeom>
        </p:spPr>
      </p:pic>
      <p:sp>
        <p:nvSpPr>
          <p:cNvPr id="3" name="Объект 2">
            <a:extLst>
              <a:ext uri="{FF2B5EF4-FFF2-40B4-BE49-F238E27FC236}">
                <a16:creationId xmlns="" xmlns:a16="http://schemas.microsoft.com/office/drawing/2014/main" id="{C5B661E8-F6BB-4077-87FD-CFD728B6F3C5}"/>
              </a:ext>
            </a:extLst>
          </p:cNvPr>
          <p:cNvSpPr>
            <a:spLocks noGrp="1"/>
          </p:cNvSpPr>
          <p:nvPr>
            <p:ph idx="1"/>
          </p:nvPr>
        </p:nvSpPr>
        <p:spPr>
          <a:xfrm>
            <a:off x="3501482" y="390293"/>
            <a:ext cx="8545991" cy="5843239"/>
          </a:xfrm>
        </p:spPr>
        <p:txBody>
          <a:bodyPr>
            <a:normAutofit fontScale="92500"/>
          </a:bodyPr>
          <a:lstStyle/>
          <a:p>
            <a:pPr indent="0" algn="ctr">
              <a:buNone/>
            </a:pPr>
            <a:r>
              <a:rPr lang="uk-UA" sz="3200" i="1" dirty="0">
                <a:solidFill>
                  <a:srgbClr val="000000"/>
                </a:solidFill>
                <a:effectLst/>
                <a:latin typeface="Times New Roman" panose="02020603050405020304" pitchFamily="18" charset="0"/>
                <a:ea typeface="Times New Roman" panose="02020603050405020304" pitchFamily="18" charset="0"/>
              </a:rPr>
              <a:t>Важливим законодавчим нововведенням є </a:t>
            </a:r>
            <a:r>
              <a:rPr lang="uk-UA" sz="3200" b="1" i="1" dirty="0">
                <a:solidFill>
                  <a:srgbClr val="000000"/>
                </a:solidFill>
                <a:effectLst/>
                <a:latin typeface="Times New Roman" panose="02020603050405020304" pitchFamily="18" charset="0"/>
                <a:ea typeface="Times New Roman" panose="02020603050405020304" pitchFamily="18" charset="0"/>
              </a:rPr>
              <a:t>стимулювання суб’єктів малого підприємництва до створення нових робочих місць у пріоритетних галузях економіки</a:t>
            </a:r>
            <a:r>
              <a:rPr lang="uk-UA" sz="3200" i="1" dirty="0">
                <a:solidFill>
                  <a:srgbClr val="000000"/>
                </a:solidFill>
                <a:effectLst/>
                <a:latin typeface="Times New Roman" panose="02020603050405020304" pitchFamily="18" charset="0"/>
                <a:ea typeface="Times New Roman" panose="02020603050405020304" pitchFamily="18" charset="0"/>
              </a:rPr>
              <a:t>. Так, суб’єкт малого підприємництва, який створює нові робочі місця та працевлаштовує на них безробітних на два роки, протягом року може отримувати щомісячну компенсацію в розмірі єдиного внеску. При цьому працівники, які були прийняті на роботу з виплатою компенсації, не можуть бути звільнені за ініціативою роботодавця. Це стосується суб’єктів малого підприємництва у виробничій сфері.</a:t>
            </a:r>
            <a:endParaRPr lang="ru-RU" sz="1800" dirty="0">
              <a:effectLst/>
              <a:latin typeface="Times New Roman" panose="02020603050405020304" pitchFamily="18" charset="0"/>
              <a:ea typeface="Times New Roman" panose="02020603050405020304" pitchFamily="18" charset="0"/>
            </a:endParaRPr>
          </a:p>
          <a:p>
            <a:endParaRPr lang="ru-RU" sz="3200" dirty="0"/>
          </a:p>
        </p:txBody>
      </p:sp>
      <p:pic>
        <p:nvPicPr>
          <p:cNvPr id="4" name="Рисунок 3">
            <a:extLst>
              <a:ext uri="{FF2B5EF4-FFF2-40B4-BE49-F238E27FC236}">
                <a16:creationId xmlns="" xmlns:a16="http://schemas.microsoft.com/office/drawing/2014/main" id="{D9173EE4-739F-4F6F-8915-70ED88AC4484}"/>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195944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9D1A58A-8B98-432A-8368-B57C91B3CB27}"/>
              </a:ext>
            </a:extLst>
          </p:cNvPr>
          <p:cNvSpPr>
            <a:spLocks noGrp="1"/>
          </p:cNvSpPr>
          <p:nvPr>
            <p:ph type="title"/>
          </p:nvPr>
        </p:nvSpPr>
        <p:spPr>
          <a:xfrm>
            <a:off x="1927302" y="193940"/>
            <a:ext cx="9603059" cy="13521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indent="450215" algn="ctr"/>
            <a:r>
              <a:rPr lang="uk-UA" sz="4400" b="1" i="1" dirty="0">
                <a:solidFill>
                  <a:srgbClr val="000000"/>
                </a:solidFill>
                <a:effectLst/>
                <a:latin typeface="Times New Roman" panose="02020603050405020304" pitchFamily="18" charset="0"/>
                <a:ea typeface="Times New Roman" panose="02020603050405020304" pitchFamily="18" charset="0"/>
              </a:rPr>
              <a:t>Стимулювання </a:t>
            </a:r>
            <a:r>
              <a:rPr lang="uk-UA" sz="4400" b="1" i="1" dirty="0" err="1">
                <a:solidFill>
                  <a:srgbClr val="000000"/>
                </a:solidFill>
                <a:effectLst/>
                <a:latin typeface="Times New Roman" panose="02020603050405020304" pitchFamily="18" charset="0"/>
                <a:ea typeface="Times New Roman" panose="02020603050405020304" pitchFamily="18" charset="0"/>
              </a:rPr>
              <a:t>самозайнятості</a:t>
            </a:r>
            <a:r>
              <a:rPr lang="uk-UA" sz="4400" b="1" i="1" dirty="0">
                <a:solidFill>
                  <a:srgbClr val="000000"/>
                </a:solidFill>
                <a:effectLst/>
                <a:latin typeface="Times New Roman" panose="02020603050405020304" pitchFamily="18" charset="0"/>
                <a:ea typeface="Times New Roman" panose="02020603050405020304" pitchFamily="18" charset="0"/>
              </a:rPr>
              <a:t> на-</a:t>
            </a:r>
            <a:r>
              <a:rPr lang="uk-UA" sz="4400" b="1" i="1" dirty="0" err="1">
                <a:solidFill>
                  <a:srgbClr val="000000"/>
                </a:solidFill>
                <a:effectLst/>
                <a:latin typeface="Times New Roman" panose="02020603050405020304" pitchFamily="18" charset="0"/>
                <a:ea typeface="Times New Roman" panose="02020603050405020304" pitchFamily="18" charset="0"/>
              </a:rPr>
              <a:t>селення</a:t>
            </a:r>
            <a:r>
              <a:rPr lang="uk-UA" sz="4400" b="1" i="1" dirty="0">
                <a:solidFill>
                  <a:srgbClr val="000000"/>
                </a:solidFill>
                <a:effectLst/>
                <a:latin typeface="Times New Roman" panose="02020603050405020304" pitchFamily="18" charset="0"/>
                <a:ea typeface="Times New Roman" panose="02020603050405020304" pitchFamily="18" charset="0"/>
              </a:rPr>
              <a:t> і підприємницької ініціативи </a:t>
            </a:r>
            <a:endParaRPr lang="ru-RU" b="1" dirty="0"/>
          </a:p>
        </p:txBody>
      </p:sp>
      <p:pic>
        <p:nvPicPr>
          <p:cNvPr id="4" name="Рисунок 3">
            <a:extLst>
              <a:ext uri="{FF2B5EF4-FFF2-40B4-BE49-F238E27FC236}">
                <a16:creationId xmlns="" xmlns:a16="http://schemas.microsoft.com/office/drawing/2014/main" id="{26671243-41C5-4AAB-A112-C355E455FA34}"/>
              </a:ext>
            </a:extLst>
          </p:cNvPr>
          <p:cNvPicPr>
            <a:picLocks noChangeAspect="1"/>
          </p:cNvPicPr>
          <p:nvPr/>
        </p:nvPicPr>
        <p:blipFill>
          <a:blip r:embed="rId2"/>
          <a:stretch>
            <a:fillRect/>
          </a:stretch>
        </p:blipFill>
        <p:spPr>
          <a:xfrm>
            <a:off x="0" y="0"/>
            <a:ext cx="1524132" cy="1481456"/>
          </a:xfrm>
          <a:prstGeom prst="rect">
            <a:avLst/>
          </a:prstGeom>
        </p:spPr>
      </p:pic>
      <p:sp>
        <p:nvSpPr>
          <p:cNvPr id="7" name="TextBox 6">
            <a:extLst>
              <a:ext uri="{FF2B5EF4-FFF2-40B4-BE49-F238E27FC236}">
                <a16:creationId xmlns="" xmlns:a16="http://schemas.microsoft.com/office/drawing/2014/main" id="{57902E07-5E1D-4F24-B902-A6C9EAF4CCCA}"/>
              </a:ext>
            </a:extLst>
          </p:cNvPr>
          <p:cNvSpPr txBox="1"/>
          <p:nvPr/>
        </p:nvSpPr>
        <p:spPr>
          <a:xfrm>
            <a:off x="415384" y="1889843"/>
            <a:ext cx="11114977" cy="4154984"/>
          </a:xfrm>
          <a:prstGeom prst="rect">
            <a:avLst/>
          </a:prstGeom>
          <a:noFill/>
        </p:spPr>
        <p:txBody>
          <a:bodyPr wrap="square">
            <a:spAutoFit/>
          </a:bodyPr>
          <a:lstStyle/>
          <a:p>
            <a:pPr indent="450215" algn="just"/>
            <a:r>
              <a:rPr lang="uk-UA" i="1" dirty="0">
                <a:solidFill>
                  <a:srgbClr val="000000"/>
                </a:solidFill>
                <a:effectLst/>
                <a:latin typeface="Times New Roman" panose="02020603050405020304" pitchFamily="18" charset="0"/>
                <a:ea typeface="Times New Roman" panose="02020603050405020304" pitchFamily="18" charset="0"/>
              </a:rPr>
              <a:t>Законом передбачено </a:t>
            </a:r>
            <a:r>
              <a:rPr lang="uk-UA" b="1" i="1" dirty="0">
                <a:solidFill>
                  <a:srgbClr val="000000"/>
                </a:solidFill>
                <a:effectLst/>
                <a:latin typeface="Times New Roman" panose="02020603050405020304" pitchFamily="18" charset="0"/>
                <a:ea typeface="Times New Roman" panose="02020603050405020304" pitchFamily="18" charset="0"/>
              </a:rPr>
              <a:t>надання безоплатних індивідуальних та групових консультацій з питань організації та провадження підприємницької діяльності</a:t>
            </a:r>
            <a:r>
              <a:rPr lang="uk-UA" i="1" dirty="0">
                <a:solidFill>
                  <a:srgbClr val="000000"/>
                </a:solidFill>
                <a:effectLst/>
                <a:latin typeface="Times New Roman" panose="02020603050405020304" pitchFamily="18" charset="0"/>
                <a:ea typeface="Times New Roman" panose="02020603050405020304" pitchFamily="18" charset="0"/>
              </a:rPr>
              <a:t> із залученням на громадських засадах працівників органів державної влади. Надання таких консультацій організовується для фізичних осіб, які мають намір започаткувати підприємницьку діяльність або вже здійснюють таку діяльність. Консультації надаватимуться представниками компетентних органів, а також органів місцевого самоврядування, об’єднань роботодавців, профспілок, асоціацій підприємців, банків, бізнес-центрів, бізнес-інкубаторів, фондів підтримки малого підприємництва, лізингових компаній, консультативних центрів, інших підприємств, установ та організацій, які за напрямами діяльності сприяють розвитку та підтримці малого і середнього підприємництва.</a:t>
            </a:r>
            <a:endParaRPr lang="ru-RU" sz="1400" dirty="0">
              <a:effectLst/>
              <a:latin typeface="Times New Roman" panose="02020603050405020304" pitchFamily="18" charset="0"/>
              <a:ea typeface="Times New Roman" panose="02020603050405020304" pitchFamily="18" charset="0"/>
            </a:endParaRPr>
          </a:p>
        </p:txBody>
      </p:sp>
      <p:sp>
        <p:nvSpPr>
          <p:cNvPr id="6" name="Объект 5">
            <a:extLst>
              <a:ext uri="{FF2B5EF4-FFF2-40B4-BE49-F238E27FC236}">
                <a16:creationId xmlns="" xmlns:a16="http://schemas.microsoft.com/office/drawing/2014/main" id="{5A4EC603-3C35-43AF-9246-F89C1E9D6AE5}"/>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5921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 xmlns:a16="http://schemas.microsoft.com/office/drawing/2014/main" id="{991009E2-63FA-4768-AD3D-69936619C660}"/>
              </a:ext>
            </a:extLst>
          </p:cNvPr>
          <p:cNvPicPr>
            <a:picLocks noChangeAspect="1"/>
          </p:cNvPicPr>
          <p:nvPr/>
        </p:nvPicPr>
        <p:blipFill rotWithShape="1">
          <a:blip r:embed="rId2">
            <a:extLst>
              <a:ext uri="{28A0092B-C50C-407E-A947-70E740481C1C}">
                <a14:useLocalDpi xmlns:a14="http://schemas.microsoft.com/office/drawing/2010/main" val="0"/>
              </a:ext>
            </a:extLst>
          </a:blip>
          <a:srcRect l="594"/>
          <a:stretch/>
        </p:blipFill>
        <p:spPr>
          <a:xfrm>
            <a:off x="6665547" y="877239"/>
            <a:ext cx="5139549" cy="3108402"/>
          </a:xfrm>
          <a:prstGeom prst="rect">
            <a:avLst/>
          </a:prstGeom>
        </p:spPr>
      </p:pic>
      <p:sp>
        <p:nvSpPr>
          <p:cNvPr id="2" name="Заголовок 1">
            <a:extLst>
              <a:ext uri="{FF2B5EF4-FFF2-40B4-BE49-F238E27FC236}">
                <a16:creationId xmlns="" xmlns:a16="http://schemas.microsoft.com/office/drawing/2014/main" id="{7335B34F-AF93-496E-8561-343E86F99993}"/>
              </a:ext>
            </a:extLst>
          </p:cNvPr>
          <p:cNvSpPr>
            <a:spLocks noGrp="1"/>
          </p:cNvSpPr>
          <p:nvPr>
            <p:ph type="title"/>
          </p:nvPr>
        </p:nvSpPr>
        <p:spPr>
          <a:xfrm>
            <a:off x="386904" y="187647"/>
            <a:ext cx="10515600" cy="804425"/>
          </a:xfrm>
        </p:spPr>
        <p:txBody>
          <a:bodyPr/>
          <a:lstStyle/>
          <a:p>
            <a:pPr indent="450215" algn="ctr"/>
            <a:r>
              <a:rPr lang="uk-UA" sz="4400" b="1" i="1" dirty="0">
                <a:solidFill>
                  <a:srgbClr val="000000"/>
                </a:solidFill>
                <a:effectLst/>
                <a:latin typeface="Times New Roman" panose="02020603050405020304" pitchFamily="18" charset="0"/>
                <a:ea typeface="Times New Roman" panose="02020603050405020304" pitchFamily="18" charset="0"/>
              </a:rPr>
              <a:t>Організація громадських робіт</a:t>
            </a:r>
            <a:endParaRPr lang="ru-RU" dirty="0"/>
          </a:p>
        </p:txBody>
      </p:sp>
      <p:sp>
        <p:nvSpPr>
          <p:cNvPr id="5" name="TextBox 4">
            <a:extLst>
              <a:ext uri="{FF2B5EF4-FFF2-40B4-BE49-F238E27FC236}">
                <a16:creationId xmlns="" xmlns:a16="http://schemas.microsoft.com/office/drawing/2014/main" id="{F545813B-E329-4540-A716-DD28CCB63752}"/>
              </a:ext>
            </a:extLst>
          </p:cNvPr>
          <p:cNvSpPr txBox="1"/>
          <p:nvPr/>
        </p:nvSpPr>
        <p:spPr>
          <a:xfrm>
            <a:off x="2336087" y="3909832"/>
            <a:ext cx="8508379" cy="2554545"/>
          </a:xfrm>
          <a:prstGeom prst="rect">
            <a:avLst/>
          </a:prstGeom>
          <a:noFill/>
        </p:spPr>
        <p:txBody>
          <a:bodyPr wrap="square">
            <a:spAutoFit/>
          </a:bodyPr>
          <a:lstStyle/>
          <a:p>
            <a:pPr indent="450215" algn="just"/>
            <a:r>
              <a:rPr lang="uk-UA" sz="2000" i="1" dirty="0">
                <a:solidFill>
                  <a:srgbClr val="000000"/>
                </a:solidFill>
                <a:effectLst/>
                <a:latin typeface="Times New Roman" panose="02020603050405020304" pitchFamily="18" charset="0"/>
                <a:ea typeface="Times New Roman" panose="02020603050405020304" pitchFamily="18" charset="0"/>
              </a:rPr>
              <a:t>Фінансування таких робіт для зареєстрованих безробітних та працівників на підприємстві, які перебувають у простої, здійснюватиметься за рахунок коштів Фонду загальнообов’язкового державного соціального страхування України на випадок безробіття та місцевих бюджетів </a:t>
            </a:r>
            <a:r>
              <a:rPr lang="uk-UA" sz="2000" i="1" dirty="0" err="1">
                <a:solidFill>
                  <a:srgbClr val="000000"/>
                </a:solidFill>
                <a:effectLst/>
                <a:latin typeface="Times New Roman" panose="02020603050405020304" pitchFamily="18" charset="0"/>
                <a:ea typeface="Times New Roman" panose="02020603050405020304" pitchFamily="18" charset="0"/>
              </a:rPr>
              <a:t>пропорційно</a:t>
            </a:r>
            <a:r>
              <a:rPr lang="uk-UA" sz="2000" i="1" dirty="0">
                <a:solidFill>
                  <a:srgbClr val="000000"/>
                </a:solidFill>
                <a:effectLst/>
                <a:latin typeface="Times New Roman" panose="02020603050405020304" pitchFamily="18" charset="0"/>
                <a:ea typeface="Times New Roman" panose="02020603050405020304" pitchFamily="18" charset="0"/>
              </a:rPr>
              <a:t> рівними частинами. Такі виплати спрямовуються на заробітну плату осіб, що беруть участь у громадських роботах, оплату їхнього проїзду до місця тимчасової роботи та інші витрати, необхідні для проведення таких робіт.</a:t>
            </a:r>
            <a:endParaRPr lang="ru-RU" sz="1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BF0AD00C-28D9-4C47-B767-C45FB13CF2C8}"/>
              </a:ext>
            </a:extLst>
          </p:cNvPr>
          <p:cNvSpPr txBox="1"/>
          <p:nvPr/>
        </p:nvSpPr>
        <p:spPr>
          <a:xfrm>
            <a:off x="420865" y="1481456"/>
            <a:ext cx="6094140" cy="1938992"/>
          </a:xfrm>
          <a:prstGeom prst="rect">
            <a:avLst/>
          </a:prstGeom>
          <a:noFill/>
        </p:spPr>
        <p:txBody>
          <a:bodyPr wrap="square">
            <a:spAutoFit/>
          </a:bodyP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kumimoji="0" lang="uk-UA"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Новий закон визначає громадські роботи суспільно корисними, такими, що організовуються для додаткового стимулювання мотивації до праці і матеріальної підтримки безробітних та інших категорій осіб і виконуються ними на добровільних засадах. </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Рисунок 7">
            <a:extLst>
              <a:ext uri="{FF2B5EF4-FFF2-40B4-BE49-F238E27FC236}">
                <a16:creationId xmlns="" xmlns:a16="http://schemas.microsoft.com/office/drawing/2014/main" id="{80C637E6-F99A-4D51-9F04-87FA8B26D1C5}"/>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15750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87DDD815-F2B3-46DF-B8FD-CE94B972F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070" y="1828084"/>
            <a:ext cx="3932041" cy="4137102"/>
          </a:xfrm>
          <a:prstGeom prst="rect">
            <a:avLst/>
          </a:prstGeom>
          <a:ln>
            <a:noFill/>
          </a:ln>
          <a:effectLst>
            <a:softEdge rad="112500"/>
          </a:effectLst>
        </p:spPr>
      </p:pic>
      <p:sp>
        <p:nvSpPr>
          <p:cNvPr id="2" name="Заголовок 1">
            <a:extLst>
              <a:ext uri="{FF2B5EF4-FFF2-40B4-BE49-F238E27FC236}">
                <a16:creationId xmlns="" xmlns:a16="http://schemas.microsoft.com/office/drawing/2014/main" id="{762F16D7-192B-43FA-8836-9D1CCB7C9C0C}"/>
              </a:ext>
            </a:extLst>
          </p:cNvPr>
          <p:cNvSpPr>
            <a:spLocks noGrp="1"/>
          </p:cNvSpPr>
          <p:nvPr>
            <p:ph type="title"/>
          </p:nvPr>
        </p:nvSpPr>
        <p:spPr>
          <a:xfrm>
            <a:off x="3958682" y="365126"/>
            <a:ext cx="7395117" cy="1208630"/>
          </a:xfrm>
        </p:spPr>
        <p:txBody>
          <a:bodyPr/>
          <a:lstStyle/>
          <a:p>
            <a:pPr indent="450215"/>
            <a:r>
              <a:rPr lang="uk-UA" sz="4400" b="1" i="1" dirty="0">
                <a:solidFill>
                  <a:srgbClr val="000000"/>
                </a:solidFill>
                <a:effectLst/>
                <a:latin typeface="Times New Roman" panose="02020603050405020304" pitchFamily="18" charset="0"/>
                <a:ea typeface="Times New Roman" panose="02020603050405020304" pitchFamily="18" charset="0"/>
              </a:rPr>
              <a:t>Професійне навчання</a:t>
            </a:r>
            <a:endParaRPr lang="ru-RU" dirty="0"/>
          </a:p>
        </p:txBody>
      </p:sp>
      <p:sp>
        <p:nvSpPr>
          <p:cNvPr id="3" name="Объект 2">
            <a:extLst>
              <a:ext uri="{FF2B5EF4-FFF2-40B4-BE49-F238E27FC236}">
                <a16:creationId xmlns="" xmlns:a16="http://schemas.microsoft.com/office/drawing/2014/main" id="{D0DC6308-3286-42BF-9781-82FF4E4606E6}"/>
              </a:ext>
            </a:extLst>
          </p:cNvPr>
          <p:cNvSpPr>
            <a:spLocks noGrp="1"/>
          </p:cNvSpPr>
          <p:nvPr>
            <p:ph idx="1"/>
          </p:nvPr>
        </p:nvSpPr>
        <p:spPr>
          <a:xfrm>
            <a:off x="0" y="1583251"/>
            <a:ext cx="8151540" cy="5164671"/>
          </a:xfrm>
        </p:spPr>
        <p:txBody>
          <a:bodyPr>
            <a:normAutofit fontScale="77500" lnSpcReduction="20000"/>
          </a:bodyPr>
          <a:lstStyle/>
          <a:p>
            <a:pPr indent="0" algn="ctr">
              <a:buNone/>
            </a:pPr>
            <a:r>
              <a:rPr lang="uk-UA" i="1" dirty="0">
                <a:solidFill>
                  <a:srgbClr val="000000"/>
                </a:solidFill>
                <a:latin typeface="Times New Roman" panose="02020603050405020304" pitchFamily="18" charset="0"/>
                <a:ea typeface="Times New Roman" panose="02020603050405020304" pitchFamily="18" charset="0"/>
              </a:rPr>
              <a:t>З</a:t>
            </a:r>
            <a:r>
              <a:rPr lang="uk-UA" sz="2800" i="1" dirty="0">
                <a:solidFill>
                  <a:srgbClr val="000000"/>
                </a:solidFill>
                <a:effectLst/>
                <a:latin typeface="Times New Roman" panose="02020603050405020304" pitchFamily="18" charset="0"/>
                <a:ea typeface="Times New Roman" panose="02020603050405020304" pitchFamily="18" charset="0"/>
              </a:rPr>
              <a:t> метою здобуття та вдосконалення професійних знань, умінь та навичок, підвищення конкурентоспроможності зареєстрованих безробітних на ринку праці державною службою зайнятості буде </a:t>
            </a:r>
            <a:r>
              <a:rPr lang="uk-UA" sz="2800" i="1" dirty="0" err="1">
                <a:solidFill>
                  <a:srgbClr val="000000"/>
                </a:solidFill>
                <a:effectLst/>
                <a:latin typeface="Times New Roman" panose="02020603050405020304" pitchFamily="18" charset="0"/>
                <a:ea typeface="Times New Roman" panose="02020603050405020304" pitchFamily="18" charset="0"/>
              </a:rPr>
              <a:t>здійснюватись</a:t>
            </a:r>
            <a:r>
              <a:rPr lang="uk-UA" sz="2800" i="1" dirty="0">
                <a:solidFill>
                  <a:srgbClr val="000000"/>
                </a:solidFill>
                <a:effectLst/>
                <a:latin typeface="Times New Roman" panose="02020603050405020304" pitchFamily="18" charset="0"/>
                <a:ea typeface="Times New Roman" panose="02020603050405020304" pitchFamily="18" charset="0"/>
              </a:rPr>
              <a:t> організація професійної підготовки, перепідготовки та підвищення кваліфікації за кошти страхового Фонду на випадок безробіття. Таке навчання буде </a:t>
            </a:r>
            <a:r>
              <a:rPr lang="uk-UA" sz="2800" i="1" dirty="0" err="1">
                <a:solidFill>
                  <a:srgbClr val="000000"/>
                </a:solidFill>
                <a:effectLst/>
                <a:latin typeface="Times New Roman" panose="02020603050405020304" pitchFamily="18" charset="0"/>
                <a:ea typeface="Times New Roman" panose="02020603050405020304" pitchFamily="18" charset="0"/>
              </a:rPr>
              <a:t>здійснюватись</a:t>
            </a:r>
            <a:r>
              <a:rPr lang="uk-UA" sz="2800" i="1" dirty="0">
                <a:solidFill>
                  <a:srgbClr val="000000"/>
                </a:solidFill>
                <a:effectLst/>
                <a:latin typeface="Times New Roman" panose="02020603050405020304" pitchFamily="18" charset="0"/>
                <a:ea typeface="Times New Roman" panose="02020603050405020304" pitchFamily="18" charset="0"/>
              </a:rPr>
              <a:t> на замовлення роботодавця або для </a:t>
            </a:r>
            <a:r>
              <a:rPr lang="uk-UA" sz="2800" i="1" dirty="0" err="1">
                <a:solidFill>
                  <a:srgbClr val="000000"/>
                </a:solidFill>
                <a:effectLst/>
                <a:latin typeface="Times New Roman" panose="02020603050405020304" pitchFamily="18" charset="0"/>
                <a:ea typeface="Times New Roman" panose="02020603050405020304" pitchFamily="18" charset="0"/>
              </a:rPr>
              <a:t>самозайнятості</a:t>
            </a:r>
            <a:r>
              <a:rPr lang="uk-UA" sz="2800" i="1" dirty="0">
                <a:solidFill>
                  <a:srgbClr val="000000"/>
                </a:solidFill>
                <a:effectLst/>
                <a:latin typeface="Times New Roman" panose="02020603050405020304" pitchFamily="18" charset="0"/>
                <a:ea typeface="Times New Roman" panose="02020603050405020304" pitchFamily="18" charset="0"/>
              </a:rPr>
              <a:t>, провадження підприємницької діяльності у професійно-технічних та вищих навчальних закладах, на підприємствах, в установах та організаціях незалежно від форми власності, виду діяльності та господарювання.</a:t>
            </a:r>
            <a:endParaRPr lang="ru-RU" sz="1600" dirty="0">
              <a:effectLst/>
              <a:latin typeface="Times New Roman" panose="02020603050405020304" pitchFamily="18" charset="0"/>
              <a:ea typeface="Times New Roman" panose="02020603050405020304" pitchFamily="18" charset="0"/>
            </a:endParaRPr>
          </a:p>
          <a:p>
            <a:pPr indent="0" algn="ctr">
              <a:buNone/>
            </a:pPr>
            <a:r>
              <a:rPr lang="uk-UA" sz="2800" i="1" dirty="0">
                <a:solidFill>
                  <a:srgbClr val="000000"/>
                </a:solidFill>
                <a:effectLst/>
                <a:latin typeface="Times New Roman" panose="02020603050405020304" pitchFamily="18" charset="0"/>
                <a:ea typeface="Times New Roman" panose="02020603050405020304" pitchFamily="18" charset="0"/>
              </a:rPr>
              <a:t>Для підвищення конкурентоспроможності зареєстрованих безробітних, у </a:t>
            </a:r>
            <a:r>
              <a:rPr lang="uk-UA" sz="2800" i="1" dirty="0" err="1">
                <a:solidFill>
                  <a:srgbClr val="000000"/>
                </a:solidFill>
                <a:effectLst/>
                <a:latin typeface="Times New Roman" panose="02020603050405020304" pitchFamily="18" charset="0"/>
                <a:ea typeface="Times New Roman" panose="02020603050405020304" pitchFamily="18" charset="0"/>
              </a:rPr>
              <a:t>т.ч</a:t>
            </a:r>
            <a:r>
              <a:rPr lang="uk-UA" sz="2800" i="1" dirty="0">
                <a:solidFill>
                  <a:srgbClr val="000000"/>
                </a:solidFill>
                <a:effectLst/>
                <a:latin typeface="Times New Roman" panose="02020603050405020304" pitchFamily="18" charset="0"/>
                <a:ea typeface="Times New Roman" panose="02020603050405020304" pitchFamily="18" charset="0"/>
              </a:rPr>
              <a:t>. у напрямі сприяння їх </a:t>
            </a:r>
            <a:r>
              <a:rPr lang="uk-UA" sz="2800" i="1" dirty="0" err="1">
                <a:solidFill>
                  <a:srgbClr val="000000"/>
                </a:solidFill>
                <a:effectLst/>
                <a:latin typeface="Times New Roman" panose="02020603050405020304" pitchFamily="18" charset="0"/>
                <a:ea typeface="Times New Roman" panose="02020603050405020304" pitchFamily="18" charset="0"/>
              </a:rPr>
              <a:t>самозайнятості</a:t>
            </a:r>
            <a:r>
              <a:rPr lang="uk-UA" sz="2800" i="1" dirty="0">
                <a:solidFill>
                  <a:srgbClr val="000000"/>
                </a:solidFill>
                <a:effectLst/>
                <a:latin typeface="Times New Roman" panose="02020603050405020304" pitchFamily="18" charset="0"/>
                <a:ea typeface="Times New Roman" panose="02020603050405020304" pitchFamily="18" charset="0"/>
              </a:rPr>
              <a:t>, буде організовуватись професійне навчання за укрупненими (інтегрованими) робітничими професіями та іншими професіями, що мають попит на ринку праці.</a:t>
            </a:r>
            <a:endParaRPr lang="ru-RU" sz="1600"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 xmlns:a16="http://schemas.microsoft.com/office/drawing/2014/main" id="{2BE5CE89-B2E2-4E25-A297-DD940308896D}"/>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320291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863C33D-FBF2-4F36-A9E2-3CFE6DAE75B1}"/>
              </a:ext>
            </a:extLst>
          </p:cNvPr>
          <p:cNvSpPr>
            <a:spLocks noGrp="1"/>
          </p:cNvSpPr>
          <p:nvPr>
            <p:ph type="title"/>
          </p:nvPr>
        </p:nvSpPr>
        <p:spPr>
          <a:xfrm>
            <a:off x="1884556" y="167268"/>
            <a:ext cx="9469244" cy="165835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ormAutofit fontScale="90000"/>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Можливість дострокового виходу на пенсію для окремих категорій безробітних</a:t>
            </a:r>
            <a:endParaRPr lang="ru-RU" dirty="0"/>
          </a:p>
        </p:txBody>
      </p:sp>
      <p:sp>
        <p:nvSpPr>
          <p:cNvPr id="3" name="Объект 2">
            <a:extLst>
              <a:ext uri="{FF2B5EF4-FFF2-40B4-BE49-F238E27FC236}">
                <a16:creationId xmlns="" xmlns:a16="http://schemas.microsoft.com/office/drawing/2014/main" id="{DD9DB7DD-65E0-42D3-BFA0-2E698590DD76}"/>
              </a:ext>
            </a:extLst>
          </p:cNvPr>
          <p:cNvSpPr>
            <a:spLocks noGrp="1"/>
          </p:cNvSpPr>
          <p:nvPr>
            <p:ph idx="1"/>
          </p:nvPr>
        </p:nvSpPr>
        <p:spPr>
          <a:xfrm>
            <a:off x="579863" y="2160162"/>
            <a:ext cx="10649415" cy="4396755"/>
          </a:xfrm>
        </p:spPr>
        <p:txBody>
          <a:bodyPr>
            <a:normAutofit fontScale="92500" lnSpcReduction="10000"/>
          </a:bodyPr>
          <a:lstStyle/>
          <a:p>
            <a:pPr indent="0" algn="ctr">
              <a:buNone/>
            </a:pPr>
            <a:r>
              <a:rPr lang="uk-UA" sz="3600" i="1" dirty="0">
                <a:solidFill>
                  <a:srgbClr val="000000"/>
                </a:solidFill>
                <a:effectLst/>
                <a:latin typeface="Times New Roman" panose="02020603050405020304" pitchFamily="18" charset="0"/>
                <a:ea typeface="Times New Roman" panose="02020603050405020304" pitchFamily="18" charset="0"/>
              </a:rPr>
              <a:t>Законом передбачено надання особливих гарантій працівникам, які втратили роботу у зв’язку із змінами в організації виробництва і праці, зокрема шляхом надання </a:t>
            </a:r>
            <a:r>
              <a:rPr lang="uk-UA" sz="3600" b="1" i="1" dirty="0">
                <a:solidFill>
                  <a:srgbClr val="000000"/>
                </a:solidFill>
                <a:effectLst/>
                <a:latin typeface="Times New Roman" panose="02020603050405020304" pitchFamily="18" charset="0"/>
                <a:ea typeface="Times New Roman" panose="02020603050405020304" pitchFamily="18" charset="0"/>
              </a:rPr>
              <a:t>можливості дострокового виходу на пенсію тим, кому на день звільнення залишилося не більш ніж півтора року до настання права на пенсію</a:t>
            </a:r>
            <a:r>
              <a:rPr lang="uk-UA" sz="3600" i="1" dirty="0">
                <a:solidFill>
                  <a:srgbClr val="000000"/>
                </a:solidFill>
                <a:effectLst/>
                <a:latin typeface="Times New Roman" panose="02020603050405020304" pitchFamily="18" charset="0"/>
                <a:ea typeface="Times New Roman" panose="02020603050405020304" pitchFamily="18" charset="0"/>
              </a:rPr>
              <a:t>, якщо вони мають необхідний страховий стаж, що підтверджується довідкою Пенсійного фонду України, за умови їх реєстрації в службі зайнятості та відсутності для них підходящої роботи.</a:t>
            </a:r>
            <a:endParaRPr lang="ru-RU" sz="2000"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 xmlns:a16="http://schemas.microsoft.com/office/drawing/2014/main" id="{19452348-1262-489C-9120-CB719E805433}"/>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89880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CBA1698D-6EA5-43C8-B604-5BD2493ED7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137" y="2161942"/>
            <a:ext cx="5532864" cy="4149648"/>
          </a:xfrm>
          <a:prstGeom prst="rect">
            <a:avLst/>
          </a:prstGeom>
        </p:spPr>
      </p:pic>
      <p:sp>
        <p:nvSpPr>
          <p:cNvPr id="2" name="Заголовок 1">
            <a:extLst>
              <a:ext uri="{FF2B5EF4-FFF2-40B4-BE49-F238E27FC236}">
                <a16:creationId xmlns="" xmlns:a16="http://schemas.microsoft.com/office/drawing/2014/main" id="{E2C8924C-52D0-4D7D-9019-5C72C597E519}"/>
              </a:ext>
            </a:extLst>
          </p:cNvPr>
          <p:cNvSpPr>
            <a:spLocks noGrp="1"/>
          </p:cNvSpPr>
          <p:nvPr>
            <p:ph type="title"/>
          </p:nvPr>
        </p:nvSpPr>
        <p:spPr>
          <a:xfrm>
            <a:off x="1773044" y="365125"/>
            <a:ext cx="9580756" cy="1039929"/>
          </a:xfr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ru-RU" sz="4800" b="1" dirty="0" err="1">
                <a:solidFill>
                  <a:schemeClr val="bg1"/>
                </a:solidFill>
              </a:rPr>
              <a:t>Перелік</a:t>
            </a:r>
            <a:r>
              <a:rPr lang="ru-RU" sz="4800" b="1" dirty="0">
                <a:solidFill>
                  <a:schemeClr val="bg1"/>
                </a:solidFill>
              </a:rPr>
              <a:t> </a:t>
            </a:r>
            <a:r>
              <a:rPr lang="ru-RU" sz="4800" b="1" dirty="0" err="1">
                <a:solidFill>
                  <a:schemeClr val="bg1"/>
                </a:solidFill>
              </a:rPr>
              <a:t>Використаних</a:t>
            </a:r>
            <a:r>
              <a:rPr lang="ru-RU" sz="4800" b="1" dirty="0">
                <a:solidFill>
                  <a:schemeClr val="bg1"/>
                </a:solidFill>
              </a:rPr>
              <a:t> </a:t>
            </a:r>
            <a:r>
              <a:rPr lang="ru-RU" sz="4800" b="1" dirty="0" err="1">
                <a:solidFill>
                  <a:schemeClr val="bg1"/>
                </a:solidFill>
              </a:rPr>
              <a:t>джерел</a:t>
            </a:r>
            <a:endParaRPr lang="ru-RU" sz="4800" b="1" dirty="0">
              <a:solidFill>
                <a:schemeClr val="bg1"/>
              </a:solidFill>
            </a:endParaRPr>
          </a:p>
        </p:txBody>
      </p:sp>
      <p:sp>
        <p:nvSpPr>
          <p:cNvPr id="3" name="Объект 2">
            <a:extLst>
              <a:ext uri="{FF2B5EF4-FFF2-40B4-BE49-F238E27FC236}">
                <a16:creationId xmlns="" xmlns:a16="http://schemas.microsoft.com/office/drawing/2014/main" id="{BEFCD921-D24B-42A0-A2E6-903B20B4F83A}"/>
              </a:ext>
            </a:extLst>
          </p:cNvPr>
          <p:cNvSpPr>
            <a:spLocks noGrp="1"/>
          </p:cNvSpPr>
          <p:nvPr>
            <p:ph idx="1"/>
          </p:nvPr>
        </p:nvSpPr>
        <p:spPr>
          <a:xfrm>
            <a:off x="838200" y="1650380"/>
            <a:ext cx="8004717" cy="4739269"/>
          </a:xfrm>
        </p:spPr>
        <p:txBody>
          <a:bodyPr>
            <a:normAutofit lnSpcReduction="10000"/>
          </a:bodyPr>
          <a:lstStyle/>
          <a:p>
            <a:pPr marL="514350" indent="-514350">
              <a:buFont typeface="+mj-lt"/>
              <a:buAutoNum type="arabicPeriod"/>
            </a:pPr>
            <a:r>
              <a:rPr lang="ru-RU" dirty="0" err="1">
                <a:solidFill>
                  <a:schemeClr val="tx2"/>
                </a:solidFill>
              </a:rPr>
              <a:t>Конституція</a:t>
            </a:r>
            <a:r>
              <a:rPr lang="ru-RU" dirty="0">
                <a:solidFill>
                  <a:schemeClr val="tx2"/>
                </a:solidFill>
              </a:rPr>
              <a:t> </a:t>
            </a:r>
            <a:r>
              <a:rPr lang="ru-RU" dirty="0" err="1">
                <a:solidFill>
                  <a:schemeClr val="tx2"/>
                </a:solidFill>
              </a:rPr>
              <a:t>України</a:t>
            </a:r>
            <a:r>
              <a:rPr lang="ru-RU" dirty="0">
                <a:solidFill>
                  <a:schemeClr val="tx2"/>
                </a:solidFill>
              </a:rPr>
              <a:t>: Закон </a:t>
            </a:r>
            <a:r>
              <a:rPr lang="ru-RU" dirty="0" err="1">
                <a:solidFill>
                  <a:schemeClr val="tx2"/>
                </a:solidFill>
              </a:rPr>
              <a:t>від</a:t>
            </a:r>
            <a:r>
              <a:rPr lang="ru-RU" dirty="0">
                <a:solidFill>
                  <a:schemeClr val="tx2"/>
                </a:solidFill>
              </a:rPr>
              <a:t> 28.06.1996 № 254к/96-ВР</a:t>
            </a:r>
            <a:br>
              <a:rPr lang="ru-RU" dirty="0">
                <a:solidFill>
                  <a:schemeClr val="tx2"/>
                </a:solidFill>
              </a:rPr>
            </a:br>
            <a:r>
              <a:rPr lang="en-US" dirty="0">
                <a:solidFill>
                  <a:schemeClr val="tx2"/>
                </a:solidFill>
                <a:hlinkClick r:id="rId3">
                  <a:extLst>
                    <a:ext uri="{A12FA001-AC4F-418D-AE19-62706E023703}">
                      <ahyp:hlinkClr xmlns="" xmlns:ahyp="http://schemas.microsoft.com/office/drawing/2018/hyperlinkcolor" val="tx"/>
                    </a:ext>
                  </a:extLst>
                </a:hlinkClick>
              </a:rPr>
              <a:t>https://zakon.rada.gov.ua/laws/show/254</a:t>
            </a:r>
            <a:r>
              <a:rPr lang="ru-RU" dirty="0">
                <a:solidFill>
                  <a:schemeClr val="tx2"/>
                </a:solidFill>
                <a:hlinkClick r:id="rId3">
                  <a:extLst>
                    <a:ext uri="{A12FA001-AC4F-418D-AE19-62706E023703}">
                      <ahyp:hlinkClr xmlns="" xmlns:ahyp="http://schemas.microsoft.com/office/drawing/2018/hyperlinkcolor" val="tx"/>
                    </a:ext>
                  </a:extLst>
                </a:hlinkClick>
              </a:rPr>
              <a:t>к/96-вр#</a:t>
            </a:r>
            <a:r>
              <a:rPr lang="en-US" dirty="0">
                <a:solidFill>
                  <a:schemeClr val="tx2"/>
                </a:solidFill>
                <a:hlinkClick r:id="rId3">
                  <a:extLst>
                    <a:ext uri="{A12FA001-AC4F-418D-AE19-62706E023703}">
                      <ahyp:hlinkClr xmlns="" xmlns:ahyp="http://schemas.microsoft.com/office/drawing/2018/hyperlinkcolor" val="tx"/>
                    </a:ext>
                  </a:extLst>
                </a:hlinkClick>
              </a:rPr>
              <a:t>Text</a:t>
            </a:r>
            <a:r>
              <a:rPr lang="uk-UA" dirty="0">
                <a:solidFill>
                  <a:schemeClr val="tx2"/>
                </a:solidFill>
              </a:rPr>
              <a:t> </a:t>
            </a:r>
          </a:p>
          <a:p>
            <a:pPr marL="514350" indent="-514350">
              <a:buFont typeface="+mj-lt"/>
              <a:buAutoNum type="arabicPeriod"/>
            </a:pPr>
            <a:r>
              <a:rPr lang="ru-RU" dirty="0">
                <a:solidFill>
                  <a:schemeClr val="tx2"/>
                </a:solidFill>
              </a:rPr>
              <a:t>Кодекс </a:t>
            </a:r>
            <a:r>
              <a:rPr lang="ru-RU" dirty="0" err="1">
                <a:solidFill>
                  <a:schemeClr val="tx2"/>
                </a:solidFill>
              </a:rPr>
              <a:t>законів</a:t>
            </a:r>
            <a:r>
              <a:rPr lang="ru-RU" dirty="0">
                <a:solidFill>
                  <a:schemeClr val="tx2"/>
                </a:solidFill>
              </a:rPr>
              <a:t> про </a:t>
            </a:r>
            <a:r>
              <a:rPr lang="ru-RU" dirty="0" err="1">
                <a:solidFill>
                  <a:schemeClr val="tx2"/>
                </a:solidFill>
              </a:rPr>
              <a:t>працю</a:t>
            </a:r>
            <a:r>
              <a:rPr lang="ru-RU" dirty="0">
                <a:solidFill>
                  <a:schemeClr val="tx2"/>
                </a:solidFill>
              </a:rPr>
              <a:t> </a:t>
            </a:r>
            <a:r>
              <a:rPr lang="ru-RU" dirty="0" err="1">
                <a:solidFill>
                  <a:schemeClr val="tx2"/>
                </a:solidFill>
              </a:rPr>
              <a:t>України</a:t>
            </a:r>
            <a:r>
              <a:rPr lang="ru-RU" dirty="0">
                <a:solidFill>
                  <a:schemeClr val="tx2"/>
                </a:solidFill>
              </a:rPr>
              <a:t> </a:t>
            </a:r>
            <a:r>
              <a:rPr lang="ru-RU" dirty="0" err="1">
                <a:solidFill>
                  <a:schemeClr val="tx2"/>
                </a:solidFill>
              </a:rPr>
              <a:t>від</a:t>
            </a:r>
            <a:r>
              <a:rPr lang="ru-RU" dirty="0">
                <a:solidFill>
                  <a:schemeClr val="tx2"/>
                </a:solidFill>
              </a:rPr>
              <a:t> 10.12.1971 № 322-VIII</a:t>
            </a:r>
            <a:br>
              <a:rPr lang="ru-RU" dirty="0">
                <a:solidFill>
                  <a:schemeClr val="tx2"/>
                </a:solidFill>
              </a:rPr>
            </a:br>
            <a:r>
              <a:rPr lang="en-US" dirty="0">
                <a:solidFill>
                  <a:schemeClr val="tx2"/>
                </a:solidFill>
                <a:hlinkClick r:id="rId4">
                  <a:extLst>
                    <a:ext uri="{A12FA001-AC4F-418D-AE19-62706E023703}">
                      <ahyp:hlinkClr xmlns="" xmlns:ahyp="http://schemas.microsoft.com/office/drawing/2018/hyperlinkcolor" val="tx"/>
                    </a:ext>
                  </a:extLst>
                </a:hlinkClick>
              </a:rPr>
              <a:t>https://zakon.rada.gov.ua/laws/show/322-08#Text</a:t>
            </a:r>
            <a:r>
              <a:rPr lang="uk-UA" dirty="0">
                <a:solidFill>
                  <a:schemeClr val="tx2"/>
                </a:solidFill>
              </a:rPr>
              <a:t> </a:t>
            </a:r>
          </a:p>
          <a:p>
            <a:pPr marL="514350" indent="-514350">
              <a:buFont typeface="+mj-lt"/>
              <a:buAutoNum type="arabicPeriod"/>
            </a:pPr>
            <a:r>
              <a:rPr lang="uk-UA" dirty="0">
                <a:solidFill>
                  <a:schemeClr val="tx2"/>
                </a:solidFill>
              </a:rPr>
              <a:t>Про зайнятість населення: </a:t>
            </a:r>
            <a:r>
              <a:rPr lang="ru-RU" dirty="0">
                <a:solidFill>
                  <a:schemeClr val="tx2"/>
                </a:solidFill>
              </a:rPr>
              <a:t>Закон </a:t>
            </a:r>
            <a:r>
              <a:rPr lang="ru-RU" dirty="0" err="1">
                <a:solidFill>
                  <a:schemeClr val="tx2"/>
                </a:solidFill>
              </a:rPr>
              <a:t>України</a:t>
            </a:r>
            <a:r>
              <a:rPr lang="ru-RU" dirty="0">
                <a:solidFill>
                  <a:schemeClr val="tx2"/>
                </a:solidFill>
              </a:rPr>
              <a:t> </a:t>
            </a:r>
            <a:r>
              <a:rPr lang="ru-RU" dirty="0" err="1">
                <a:solidFill>
                  <a:schemeClr val="tx2"/>
                </a:solidFill>
              </a:rPr>
              <a:t>від</a:t>
            </a:r>
            <a:r>
              <a:rPr lang="ru-RU" dirty="0">
                <a:solidFill>
                  <a:schemeClr val="tx2"/>
                </a:solidFill>
              </a:rPr>
              <a:t> 05.07.2012 № 5067-VI</a:t>
            </a:r>
            <a:br>
              <a:rPr lang="ru-RU" dirty="0">
                <a:solidFill>
                  <a:schemeClr val="tx2"/>
                </a:solidFill>
              </a:rPr>
            </a:br>
            <a:r>
              <a:rPr lang="en-US" dirty="0">
                <a:solidFill>
                  <a:schemeClr val="tx2"/>
                </a:solidFill>
                <a:hlinkClick r:id="rId5">
                  <a:extLst>
                    <a:ext uri="{A12FA001-AC4F-418D-AE19-62706E023703}">
                      <ahyp:hlinkClr xmlns="" xmlns:ahyp="http://schemas.microsoft.com/office/drawing/2018/hyperlinkcolor" val="tx"/>
                    </a:ext>
                  </a:extLst>
                </a:hlinkClick>
              </a:rPr>
              <a:t>https://zakon.rada.gov.ua/laws/show/5067-17#Text</a:t>
            </a:r>
            <a:r>
              <a:rPr lang="uk-UA" dirty="0">
                <a:solidFill>
                  <a:schemeClr val="tx2"/>
                </a:solidFill>
              </a:rPr>
              <a:t> </a:t>
            </a:r>
            <a:endParaRPr lang="ru-RU" dirty="0">
              <a:solidFill>
                <a:schemeClr val="tx2"/>
              </a:solidFill>
            </a:endParaRPr>
          </a:p>
        </p:txBody>
      </p:sp>
      <p:pic>
        <p:nvPicPr>
          <p:cNvPr id="7" name="Рисунок 6">
            <a:extLst>
              <a:ext uri="{FF2B5EF4-FFF2-40B4-BE49-F238E27FC236}">
                <a16:creationId xmlns="" xmlns:a16="http://schemas.microsoft.com/office/drawing/2014/main" id="{2D7A19DA-C6C2-460C-BE66-E9932FDC3DB4}"/>
              </a:ext>
            </a:extLst>
          </p:cNvPr>
          <p:cNvPicPr>
            <a:picLocks noChangeAspect="1"/>
          </p:cNvPicPr>
          <p:nvPr/>
        </p:nvPicPr>
        <p:blipFill>
          <a:blip r:embed="rId6"/>
          <a:stretch>
            <a:fillRect/>
          </a:stretch>
        </p:blipFill>
        <p:spPr>
          <a:xfrm>
            <a:off x="0" y="0"/>
            <a:ext cx="1524132" cy="1481456"/>
          </a:xfrm>
          <a:prstGeom prst="rect">
            <a:avLst/>
          </a:prstGeom>
        </p:spPr>
      </p:pic>
    </p:spTree>
    <p:extLst>
      <p:ext uri="{BB962C8B-B14F-4D97-AF65-F5344CB8AC3E}">
        <p14:creationId xmlns:p14="http://schemas.microsoft.com/office/powerpoint/2010/main" val="365160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156B65DF-9312-4A06-B6E5-591FF4973B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36" r="1"/>
          <a:stretch/>
        </p:blipFill>
        <p:spPr>
          <a:xfrm flipH="1">
            <a:off x="9130611" y="2699501"/>
            <a:ext cx="2762712" cy="3483336"/>
          </a:xfrm>
          <a:prstGeom prst="rect">
            <a:avLst/>
          </a:prstGeom>
        </p:spPr>
      </p:pic>
      <p:sp>
        <p:nvSpPr>
          <p:cNvPr id="4" name="Объект 3">
            <a:extLst>
              <a:ext uri="{FF2B5EF4-FFF2-40B4-BE49-F238E27FC236}">
                <a16:creationId xmlns="" xmlns:a16="http://schemas.microsoft.com/office/drawing/2014/main" id="{30352F61-C6C7-4AAD-A66A-440864E85ACD}"/>
              </a:ext>
            </a:extLst>
          </p:cNvPr>
          <p:cNvSpPr>
            <a:spLocks noGrp="1"/>
          </p:cNvSpPr>
          <p:nvPr>
            <p:ph idx="1"/>
          </p:nvPr>
        </p:nvSpPr>
        <p:spPr>
          <a:xfrm>
            <a:off x="1728439" y="121003"/>
            <a:ext cx="8461044" cy="4740534"/>
          </a:xfrm>
        </p:spPr>
        <p:txBody>
          <a:bodyPr>
            <a:normAutofit/>
          </a:bodyPr>
          <a:lstStyle/>
          <a:p>
            <a:pPr marL="0" indent="0" algn="ctr">
              <a:buNone/>
            </a:pPr>
            <a:r>
              <a:rPr lang="ru-RU" dirty="0">
                <a:solidFill>
                  <a:schemeClr val="tx2"/>
                </a:solidFill>
              </a:rPr>
              <a:t>В</a:t>
            </a:r>
            <a:r>
              <a:rPr lang="en-US" dirty="0" err="1">
                <a:solidFill>
                  <a:schemeClr val="tx2"/>
                </a:solidFill>
              </a:rPr>
              <a:t>i</a:t>
            </a:r>
            <a:r>
              <a:rPr lang="ru-RU" dirty="0" err="1">
                <a:solidFill>
                  <a:schemeClr val="tx2"/>
                </a:solidFill>
              </a:rPr>
              <a:t>дносини</a:t>
            </a:r>
            <a:r>
              <a:rPr lang="ru-RU" dirty="0">
                <a:solidFill>
                  <a:schemeClr val="tx2"/>
                </a:solidFill>
              </a:rPr>
              <a:t> </a:t>
            </a:r>
            <a:r>
              <a:rPr lang="ru-RU" dirty="0" err="1">
                <a:solidFill>
                  <a:schemeClr val="tx2"/>
                </a:solidFill>
              </a:rPr>
              <a:t>зайнятост</a:t>
            </a:r>
            <a:r>
              <a:rPr lang="en-US" dirty="0" err="1">
                <a:solidFill>
                  <a:schemeClr val="tx2"/>
                </a:solidFill>
              </a:rPr>
              <a:t>i</a:t>
            </a:r>
            <a:r>
              <a:rPr lang="en-US" dirty="0">
                <a:solidFill>
                  <a:schemeClr val="tx2"/>
                </a:solidFill>
              </a:rPr>
              <a:t> </a:t>
            </a:r>
            <a:r>
              <a:rPr lang="ru-RU" dirty="0">
                <a:solidFill>
                  <a:schemeClr val="tx2"/>
                </a:solidFill>
              </a:rPr>
              <a:t>в </a:t>
            </a:r>
            <a:r>
              <a:rPr lang="ru-RU" dirty="0" err="1">
                <a:solidFill>
                  <a:schemeClr val="tx2"/>
                </a:solidFill>
              </a:rPr>
              <a:t>Україн</a:t>
            </a:r>
            <a:r>
              <a:rPr lang="en-US" dirty="0" err="1">
                <a:solidFill>
                  <a:schemeClr val="tx2"/>
                </a:solidFill>
              </a:rPr>
              <a:t>i</a:t>
            </a:r>
            <a:r>
              <a:rPr lang="en-US" dirty="0">
                <a:solidFill>
                  <a:schemeClr val="tx2"/>
                </a:solidFill>
              </a:rPr>
              <a:t> </a:t>
            </a:r>
            <a:r>
              <a:rPr lang="ru-RU" dirty="0" err="1">
                <a:solidFill>
                  <a:schemeClr val="tx2"/>
                </a:solidFill>
              </a:rPr>
              <a:t>регулюються</a:t>
            </a:r>
            <a:r>
              <a:rPr lang="ru-RU" dirty="0">
                <a:solidFill>
                  <a:schemeClr val="tx2"/>
                </a:solidFill>
              </a:rPr>
              <a:t> </a:t>
            </a:r>
            <a:r>
              <a:rPr lang="ru-RU" b="1" i="1" dirty="0">
                <a:solidFill>
                  <a:srgbClr val="FF0000"/>
                </a:solidFill>
              </a:rPr>
              <a:t>Законом </a:t>
            </a:r>
            <a:r>
              <a:rPr lang="ru-RU" b="1" i="1" dirty="0" err="1">
                <a:solidFill>
                  <a:srgbClr val="FF0000"/>
                </a:solidFill>
              </a:rPr>
              <a:t>України</a:t>
            </a:r>
            <a:r>
              <a:rPr lang="ru-RU" b="1" i="1" dirty="0">
                <a:solidFill>
                  <a:srgbClr val="FF0000"/>
                </a:solidFill>
              </a:rPr>
              <a:t> «Про </a:t>
            </a:r>
            <a:r>
              <a:rPr lang="ru-RU" b="1" i="1" dirty="0" err="1">
                <a:solidFill>
                  <a:srgbClr val="FF0000"/>
                </a:solidFill>
              </a:rPr>
              <a:t>зайнят</a:t>
            </a:r>
            <a:r>
              <a:rPr lang="en-US" b="1" i="1" dirty="0" err="1">
                <a:solidFill>
                  <a:srgbClr val="FF0000"/>
                </a:solidFill>
              </a:rPr>
              <a:t>i</a:t>
            </a:r>
            <a:r>
              <a:rPr lang="ru-RU" b="1" i="1" dirty="0" err="1">
                <a:solidFill>
                  <a:srgbClr val="FF0000"/>
                </a:solidFill>
              </a:rPr>
              <a:t>сть</a:t>
            </a:r>
            <a:r>
              <a:rPr lang="ru-RU" b="1" i="1" dirty="0">
                <a:solidFill>
                  <a:srgbClr val="FF0000"/>
                </a:solidFill>
              </a:rPr>
              <a:t> </a:t>
            </a:r>
            <a:r>
              <a:rPr lang="ru-RU" b="1" i="1" dirty="0" err="1">
                <a:solidFill>
                  <a:srgbClr val="FF0000"/>
                </a:solidFill>
              </a:rPr>
              <a:t>населення</a:t>
            </a:r>
            <a:r>
              <a:rPr lang="ru-RU" b="1" i="1" dirty="0">
                <a:solidFill>
                  <a:srgbClr val="FF0000"/>
                </a:solidFill>
              </a:rPr>
              <a:t>» </a:t>
            </a:r>
            <a:r>
              <a:rPr lang="ru-RU" dirty="0" err="1">
                <a:solidFill>
                  <a:schemeClr val="tx2"/>
                </a:solidFill>
              </a:rPr>
              <a:t>від</a:t>
            </a:r>
            <a:r>
              <a:rPr lang="ru-RU" dirty="0">
                <a:solidFill>
                  <a:schemeClr val="tx2"/>
                </a:solidFill>
              </a:rPr>
              <a:t> 05.07.2012 № 5067-</a:t>
            </a:r>
            <a:r>
              <a:rPr lang="en-US" dirty="0">
                <a:solidFill>
                  <a:schemeClr val="tx2"/>
                </a:solidFill>
              </a:rPr>
              <a:t>VI </a:t>
            </a:r>
            <a:r>
              <a:rPr lang="ru-RU" dirty="0">
                <a:solidFill>
                  <a:schemeClr val="tx2"/>
                </a:solidFill>
              </a:rPr>
              <a:t>та </a:t>
            </a:r>
            <a:r>
              <a:rPr lang="en-US" b="1" i="1" dirty="0" err="1">
                <a:solidFill>
                  <a:srgbClr val="FF0000"/>
                </a:solidFill>
              </a:rPr>
              <a:t>i</a:t>
            </a:r>
            <a:r>
              <a:rPr lang="ru-RU" b="1" i="1" dirty="0" err="1">
                <a:solidFill>
                  <a:srgbClr val="FF0000"/>
                </a:solidFill>
              </a:rPr>
              <a:t>ншими</a:t>
            </a:r>
            <a:r>
              <a:rPr lang="ru-RU" b="1" i="1" dirty="0">
                <a:solidFill>
                  <a:srgbClr val="FF0000"/>
                </a:solidFill>
              </a:rPr>
              <a:t> нормативно-</a:t>
            </a:r>
            <a:r>
              <a:rPr lang="ru-RU" b="1" i="1" dirty="0" err="1">
                <a:solidFill>
                  <a:srgbClr val="FF0000"/>
                </a:solidFill>
              </a:rPr>
              <a:t>правовими</a:t>
            </a:r>
            <a:r>
              <a:rPr lang="ru-RU" b="1" i="1" dirty="0">
                <a:solidFill>
                  <a:srgbClr val="FF0000"/>
                </a:solidFill>
              </a:rPr>
              <a:t> актами </a:t>
            </a:r>
            <a:r>
              <a:rPr lang="ru-RU" b="1" i="1" dirty="0" err="1">
                <a:solidFill>
                  <a:srgbClr val="FF0000"/>
                </a:solidFill>
              </a:rPr>
              <a:t>України</a:t>
            </a:r>
            <a:r>
              <a:rPr lang="ru-RU" i="1" dirty="0">
                <a:solidFill>
                  <a:schemeClr val="tx2"/>
                </a:solidFill>
              </a:rPr>
              <a:t>, </a:t>
            </a:r>
            <a:r>
              <a:rPr lang="ru-RU" i="1" dirty="0" err="1">
                <a:solidFill>
                  <a:schemeClr val="tx2"/>
                </a:solidFill>
              </a:rPr>
              <a:t>прийнятими</a:t>
            </a:r>
            <a:r>
              <a:rPr lang="ru-RU" i="1" dirty="0">
                <a:solidFill>
                  <a:schemeClr val="tx2"/>
                </a:solidFill>
              </a:rPr>
              <a:t> в</a:t>
            </a:r>
            <a:r>
              <a:rPr lang="en-US" i="1" dirty="0" err="1">
                <a:solidFill>
                  <a:schemeClr val="tx2"/>
                </a:solidFill>
              </a:rPr>
              <a:t>i</a:t>
            </a:r>
            <a:r>
              <a:rPr lang="ru-RU" i="1" dirty="0" err="1">
                <a:solidFill>
                  <a:schemeClr val="tx2"/>
                </a:solidFill>
              </a:rPr>
              <a:t>дпов</a:t>
            </a:r>
            <a:r>
              <a:rPr lang="en-US" i="1" dirty="0" err="1">
                <a:solidFill>
                  <a:schemeClr val="tx2"/>
                </a:solidFill>
              </a:rPr>
              <a:t>i</a:t>
            </a:r>
            <a:r>
              <a:rPr lang="ru-RU" i="1" dirty="0">
                <a:solidFill>
                  <a:schemeClr val="tx2"/>
                </a:solidFill>
              </a:rPr>
              <a:t>дно до </a:t>
            </a:r>
            <a:r>
              <a:rPr lang="ru-RU" i="1" dirty="0" err="1">
                <a:solidFill>
                  <a:schemeClr val="tx2"/>
                </a:solidFill>
              </a:rPr>
              <a:t>цього</a:t>
            </a:r>
            <a:r>
              <a:rPr lang="ru-RU" i="1" dirty="0">
                <a:solidFill>
                  <a:schemeClr val="tx2"/>
                </a:solidFill>
              </a:rPr>
              <a:t> Закону.</a:t>
            </a:r>
            <a:r>
              <a:rPr lang="ru-RU" dirty="0">
                <a:solidFill>
                  <a:schemeClr val="tx2"/>
                </a:solidFill>
              </a:rPr>
              <a:t> </a:t>
            </a:r>
            <a:r>
              <a:rPr lang="ru-RU" dirty="0" err="1">
                <a:solidFill>
                  <a:schemeClr val="tx2"/>
                </a:solidFill>
              </a:rPr>
              <a:t>Законодавство</a:t>
            </a:r>
            <a:r>
              <a:rPr lang="ru-RU" dirty="0">
                <a:solidFill>
                  <a:schemeClr val="tx2"/>
                </a:solidFill>
              </a:rPr>
              <a:t> про </a:t>
            </a:r>
            <a:r>
              <a:rPr lang="ru-RU" dirty="0" err="1">
                <a:solidFill>
                  <a:schemeClr val="tx2"/>
                </a:solidFill>
              </a:rPr>
              <a:t>зайнят</a:t>
            </a:r>
            <a:r>
              <a:rPr lang="en-US" dirty="0" err="1">
                <a:solidFill>
                  <a:schemeClr val="tx2"/>
                </a:solidFill>
              </a:rPr>
              <a:t>i</a:t>
            </a:r>
            <a:r>
              <a:rPr lang="ru-RU" dirty="0" err="1">
                <a:solidFill>
                  <a:schemeClr val="tx2"/>
                </a:solidFill>
              </a:rPr>
              <a:t>сть</a:t>
            </a:r>
            <a:r>
              <a:rPr lang="ru-RU" dirty="0">
                <a:solidFill>
                  <a:schemeClr val="tx2"/>
                </a:solidFill>
              </a:rPr>
              <a:t> </a:t>
            </a:r>
            <a:r>
              <a:rPr lang="ru-RU" dirty="0" err="1">
                <a:solidFill>
                  <a:schemeClr val="tx2"/>
                </a:solidFill>
              </a:rPr>
              <a:t>поширюється</a:t>
            </a:r>
            <a:r>
              <a:rPr lang="ru-RU" dirty="0">
                <a:solidFill>
                  <a:schemeClr val="tx2"/>
                </a:solidFill>
              </a:rPr>
              <a:t> на </a:t>
            </a:r>
            <a:r>
              <a:rPr lang="en-US" dirty="0" err="1">
                <a:solidFill>
                  <a:schemeClr val="tx2"/>
                </a:solidFill>
              </a:rPr>
              <a:t>i</a:t>
            </a:r>
            <a:r>
              <a:rPr lang="ru-RU" dirty="0" err="1">
                <a:solidFill>
                  <a:schemeClr val="tx2"/>
                </a:solidFill>
              </a:rPr>
              <a:t>ноземних</a:t>
            </a:r>
            <a:r>
              <a:rPr lang="ru-RU" dirty="0">
                <a:solidFill>
                  <a:schemeClr val="tx2"/>
                </a:solidFill>
              </a:rPr>
              <a:t> </a:t>
            </a:r>
            <a:r>
              <a:rPr lang="ru-RU" dirty="0" err="1">
                <a:solidFill>
                  <a:schemeClr val="tx2"/>
                </a:solidFill>
              </a:rPr>
              <a:t>громадян</a:t>
            </a:r>
            <a:r>
              <a:rPr lang="ru-RU" dirty="0">
                <a:solidFill>
                  <a:schemeClr val="tx2"/>
                </a:solidFill>
              </a:rPr>
              <a:t>, як</a:t>
            </a:r>
            <a:r>
              <a:rPr lang="en-US" dirty="0" err="1">
                <a:solidFill>
                  <a:schemeClr val="tx2"/>
                </a:solidFill>
              </a:rPr>
              <a:t>i</a:t>
            </a:r>
            <a:r>
              <a:rPr lang="en-US" dirty="0">
                <a:solidFill>
                  <a:schemeClr val="tx2"/>
                </a:solidFill>
              </a:rPr>
              <a:t> </a:t>
            </a:r>
            <a:r>
              <a:rPr lang="ru-RU" dirty="0">
                <a:solidFill>
                  <a:schemeClr val="tx2"/>
                </a:solidFill>
              </a:rPr>
              <a:t>пост</a:t>
            </a:r>
            <a:r>
              <a:rPr lang="en-US" dirty="0" err="1">
                <a:solidFill>
                  <a:schemeClr val="tx2"/>
                </a:solidFill>
              </a:rPr>
              <a:t>i</a:t>
            </a:r>
            <a:r>
              <a:rPr lang="ru-RU" dirty="0" err="1">
                <a:solidFill>
                  <a:schemeClr val="tx2"/>
                </a:solidFill>
              </a:rPr>
              <a:t>йно</a:t>
            </a:r>
            <a:r>
              <a:rPr lang="ru-RU" dirty="0">
                <a:solidFill>
                  <a:schemeClr val="tx2"/>
                </a:solidFill>
              </a:rPr>
              <a:t> </a:t>
            </a:r>
            <a:r>
              <a:rPr lang="ru-RU" dirty="0" err="1">
                <a:solidFill>
                  <a:schemeClr val="tx2"/>
                </a:solidFill>
              </a:rPr>
              <a:t>проживають</a:t>
            </a:r>
            <a:r>
              <a:rPr lang="ru-RU" dirty="0">
                <a:solidFill>
                  <a:schemeClr val="tx2"/>
                </a:solidFill>
              </a:rPr>
              <a:t> в </a:t>
            </a:r>
            <a:r>
              <a:rPr lang="ru-RU" dirty="0" err="1">
                <a:solidFill>
                  <a:schemeClr val="tx2"/>
                </a:solidFill>
              </a:rPr>
              <a:t>Україн</a:t>
            </a:r>
            <a:r>
              <a:rPr lang="en-US" dirty="0" err="1">
                <a:solidFill>
                  <a:schemeClr val="tx2"/>
                </a:solidFill>
              </a:rPr>
              <a:t>i</a:t>
            </a:r>
            <a:r>
              <a:rPr lang="en-US" dirty="0">
                <a:solidFill>
                  <a:schemeClr val="tx2"/>
                </a:solidFill>
              </a:rPr>
              <a:t>, </a:t>
            </a:r>
            <a:r>
              <a:rPr lang="ru-RU" dirty="0">
                <a:solidFill>
                  <a:schemeClr val="tx2"/>
                </a:solidFill>
              </a:rPr>
              <a:t>та ос</a:t>
            </a:r>
            <a:r>
              <a:rPr lang="en-US" dirty="0" err="1">
                <a:solidFill>
                  <a:schemeClr val="tx2"/>
                </a:solidFill>
              </a:rPr>
              <a:t>i</a:t>
            </a:r>
            <a:r>
              <a:rPr lang="ru-RU" dirty="0">
                <a:solidFill>
                  <a:schemeClr val="tx2"/>
                </a:solidFill>
              </a:rPr>
              <a:t>б без </a:t>
            </a:r>
            <a:r>
              <a:rPr lang="ru-RU" dirty="0" err="1">
                <a:solidFill>
                  <a:schemeClr val="tx2"/>
                </a:solidFill>
              </a:rPr>
              <a:t>громадянства</a:t>
            </a:r>
            <a:r>
              <a:rPr lang="ru-RU" dirty="0">
                <a:solidFill>
                  <a:schemeClr val="tx2"/>
                </a:solidFill>
              </a:rPr>
              <a:t>, </a:t>
            </a:r>
            <a:r>
              <a:rPr lang="ru-RU" dirty="0" err="1">
                <a:solidFill>
                  <a:schemeClr val="tx2"/>
                </a:solidFill>
              </a:rPr>
              <a:t>якщо</a:t>
            </a:r>
            <a:r>
              <a:rPr lang="ru-RU" dirty="0">
                <a:solidFill>
                  <a:schemeClr val="tx2"/>
                </a:solidFill>
              </a:rPr>
              <a:t> </a:t>
            </a:r>
            <a:r>
              <a:rPr lang="en-US" dirty="0" err="1">
                <a:solidFill>
                  <a:schemeClr val="tx2"/>
                </a:solidFill>
              </a:rPr>
              <a:t>i</a:t>
            </a:r>
            <a:r>
              <a:rPr lang="ru-RU" dirty="0" err="1">
                <a:solidFill>
                  <a:schemeClr val="tx2"/>
                </a:solidFill>
              </a:rPr>
              <a:t>нше</a:t>
            </a:r>
            <a:r>
              <a:rPr lang="ru-RU" dirty="0">
                <a:solidFill>
                  <a:schemeClr val="tx2"/>
                </a:solidFill>
              </a:rPr>
              <a:t> не </a:t>
            </a:r>
            <a:r>
              <a:rPr lang="ru-RU" dirty="0" err="1">
                <a:solidFill>
                  <a:schemeClr val="tx2"/>
                </a:solidFill>
              </a:rPr>
              <a:t>передбачено</a:t>
            </a:r>
            <a:r>
              <a:rPr lang="ru-RU" dirty="0">
                <a:solidFill>
                  <a:schemeClr val="tx2"/>
                </a:solidFill>
              </a:rPr>
              <a:t> м</a:t>
            </a:r>
            <a:r>
              <a:rPr lang="en-US" dirty="0" err="1">
                <a:solidFill>
                  <a:schemeClr val="tx2"/>
                </a:solidFill>
              </a:rPr>
              <a:t>i</a:t>
            </a:r>
            <a:r>
              <a:rPr lang="ru-RU" dirty="0" err="1">
                <a:solidFill>
                  <a:schemeClr val="tx2"/>
                </a:solidFill>
              </a:rPr>
              <a:t>жнародно-правовими</a:t>
            </a:r>
            <a:r>
              <a:rPr lang="ru-RU" dirty="0">
                <a:solidFill>
                  <a:schemeClr val="tx2"/>
                </a:solidFill>
              </a:rPr>
              <a:t> нормами, як</a:t>
            </a:r>
            <a:r>
              <a:rPr lang="en-US" dirty="0" err="1">
                <a:solidFill>
                  <a:schemeClr val="tx2"/>
                </a:solidFill>
              </a:rPr>
              <a:t>i</a:t>
            </a:r>
            <a:r>
              <a:rPr lang="en-US" dirty="0">
                <a:solidFill>
                  <a:schemeClr val="tx2"/>
                </a:solidFill>
              </a:rPr>
              <a:t> </a:t>
            </a:r>
            <a:r>
              <a:rPr lang="ru-RU" dirty="0" err="1">
                <a:solidFill>
                  <a:schemeClr val="tx2"/>
                </a:solidFill>
              </a:rPr>
              <a:t>ратиф</a:t>
            </a:r>
            <a:r>
              <a:rPr lang="en-US" dirty="0" err="1">
                <a:solidFill>
                  <a:schemeClr val="tx2"/>
                </a:solidFill>
              </a:rPr>
              <a:t>i</a:t>
            </a:r>
            <a:r>
              <a:rPr lang="ru-RU" dirty="0" err="1">
                <a:solidFill>
                  <a:schemeClr val="tx2"/>
                </a:solidFill>
              </a:rPr>
              <a:t>кувала</a:t>
            </a:r>
            <a:r>
              <a:rPr lang="ru-RU" dirty="0">
                <a:solidFill>
                  <a:schemeClr val="tx2"/>
                </a:solidFill>
              </a:rPr>
              <a:t> </a:t>
            </a:r>
            <a:r>
              <a:rPr lang="ru-RU" dirty="0" err="1">
                <a:solidFill>
                  <a:schemeClr val="tx2"/>
                </a:solidFill>
              </a:rPr>
              <a:t>Україна</a:t>
            </a:r>
            <a:r>
              <a:rPr lang="ru-RU" dirty="0"/>
              <a:t>. </a:t>
            </a:r>
          </a:p>
        </p:txBody>
      </p:sp>
      <p:sp>
        <p:nvSpPr>
          <p:cNvPr id="6" name="TextBox 5">
            <a:extLst>
              <a:ext uri="{FF2B5EF4-FFF2-40B4-BE49-F238E27FC236}">
                <a16:creationId xmlns="" xmlns:a16="http://schemas.microsoft.com/office/drawing/2014/main" id="{60B5D9EC-D53B-4ED3-97F8-1CF6343D4601}"/>
              </a:ext>
            </a:extLst>
          </p:cNvPr>
          <p:cNvSpPr txBox="1"/>
          <p:nvPr/>
        </p:nvSpPr>
        <p:spPr>
          <a:xfrm>
            <a:off x="558955" y="3656339"/>
            <a:ext cx="2762714" cy="1569660"/>
          </a:xfrm>
          <a:prstGeom prst="rec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3200" b="1" i="1" dirty="0">
                <a:solidFill>
                  <a:schemeClr val="tx2"/>
                </a:solidFill>
              </a:rPr>
              <a:t>ст.43 </a:t>
            </a:r>
            <a:r>
              <a:rPr lang="ru-RU" sz="3200" b="1" i="1" dirty="0" err="1">
                <a:solidFill>
                  <a:schemeClr val="tx2"/>
                </a:solidFill>
              </a:rPr>
              <a:t>Конституц</a:t>
            </a:r>
            <a:r>
              <a:rPr lang="en-US" sz="3200" b="1" i="1" dirty="0" err="1">
                <a:solidFill>
                  <a:schemeClr val="tx2"/>
                </a:solidFill>
              </a:rPr>
              <a:t>i</a:t>
            </a:r>
            <a:r>
              <a:rPr lang="ru-RU" sz="3200" b="1" i="1" dirty="0">
                <a:solidFill>
                  <a:schemeClr val="tx2"/>
                </a:solidFill>
              </a:rPr>
              <a:t>ї </a:t>
            </a:r>
            <a:r>
              <a:rPr lang="ru-RU" sz="3200" b="1" i="1" dirty="0" err="1">
                <a:solidFill>
                  <a:schemeClr val="tx2"/>
                </a:solidFill>
              </a:rPr>
              <a:t>України</a:t>
            </a:r>
            <a:r>
              <a:rPr lang="ru-RU" sz="3200" b="1" i="1" dirty="0">
                <a:solidFill>
                  <a:schemeClr val="tx2"/>
                </a:solidFill>
              </a:rPr>
              <a:t> </a:t>
            </a:r>
          </a:p>
        </p:txBody>
      </p:sp>
      <p:sp>
        <p:nvSpPr>
          <p:cNvPr id="8" name="TextBox 7">
            <a:extLst>
              <a:ext uri="{FF2B5EF4-FFF2-40B4-BE49-F238E27FC236}">
                <a16:creationId xmlns="" xmlns:a16="http://schemas.microsoft.com/office/drawing/2014/main" id="{6382756E-064F-42C2-9AD0-4149AA3EF4A1}"/>
              </a:ext>
            </a:extLst>
          </p:cNvPr>
          <p:cNvSpPr txBox="1"/>
          <p:nvPr/>
        </p:nvSpPr>
        <p:spPr>
          <a:xfrm>
            <a:off x="3360233" y="5190739"/>
            <a:ext cx="643239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400" dirty="0" err="1">
                <a:solidFill>
                  <a:schemeClr val="tx2"/>
                </a:solidFill>
              </a:rPr>
              <a:t>Кожен</a:t>
            </a:r>
            <a:r>
              <a:rPr lang="ru-RU" sz="2400" dirty="0">
                <a:solidFill>
                  <a:schemeClr val="tx2"/>
                </a:solidFill>
              </a:rPr>
              <a:t> </a:t>
            </a:r>
            <a:r>
              <a:rPr lang="ru-RU" sz="2400" dirty="0" err="1">
                <a:solidFill>
                  <a:schemeClr val="tx2"/>
                </a:solidFill>
              </a:rPr>
              <a:t>має</a:t>
            </a:r>
            <a:r>
              <a:rPr lang="ru-RU" sz="2400" dirty="0">
                <a:solidFill>
                  <a:schemeClr val="tx2"/>
                </a:solidFill>
              </a:rPr>
              <a:t> право на </a:t>
            </a:r>
            <a:r>
              <a:rPr lang="ru-RU" sz="2400" dirty="0" err="1">
                <a:solidFill>
                  <a:schemeClr val="tx2"/>
                </a:solidFill>
              </a:rPr>
              <a:t>працю</a:t>
            </a:r>
            <a:r>
              <a:rPr lang="ru-RU" sz="2400" dirty="0">
                <a:solidFill>
                  <a:schemeClr val="tx2"/>
                </a:solidFill>
              </a:rPr>
              <a:t>, </a:t>
            </a:r>
            <a:r>
              <a:rPr lang="ru-RU" sz="2400" dirty="0" err="1">
                <a:solidFill>
                  <a:schemeClr val="tx2"/>
                </a:solidFill>
              </a:rPr>
              <a:t>заробляти</a:t>
            </a:r>
            <a:r>
              <a:rPr lang="ru-RU" sz="2400" dirty="0">
                <a:solidFill>
                  <a:schemeClr val="tx2"/>
                </a:solidFill>
              </a:rPr>
              <a:t> </a:t>
            </a:r>
            <a:r>
              <a:rPr lang="ru-RU" sz="2400" dirty="0" err="1">
                <a:solidFill>
                  <a:schemeClr val="tx2"/>
                </a:solidFill>
              </a:rPr>
              <a:t>собi</a:t>
            </a:r>
            <a:r>
              <a:rPr lang="ru-RU" sz="2400" dirty="0">
                <a:solidFill>
                  <a:schemeClr val="tx2"/>
                </a:solidFill>
              </a:rPr>
              <a:t> на </a:t>
            </a:r>
            <a:r>
              <a:rPr lang="ru-RU" sz="2400" dirty="0" err="1">
                <a:solidFill>
                  <a:schemeClr val="tx2"/>
                </a:solidFill>
              </a:rPr>
              <a:t>життя</a:t>
            </a:r>
            <a:r>
              <a:rPr lang="ru-RU" sz="2400" dirty="0">
                <a:solidFill>
                  <a:schemeClr val="tx2"/>
                </a:solidFill>
              </a:rPr>
              <a:t> </a:t>
            </a:r>
            <a:r>
              <a:rPr lang="ru-RU" sz="2400" dirty="0" err="1">
                <a:solidFill>
                  <a:schemeClr val="tx2"/>
                </a:solidFill>
              </a:rPr>
              <a:t>працею</a:t>
            </a:r>
            <a:r>
              <a:rPr lang="ru-RU" sz="2400" dirty="0">
                <a:solidFill>
                  <a:schemeClr val="tx2"/>
                </a:solidFill>
              </a:rPr>
              <a:t>, яку </a:t>
            </a:r>
            <a:r>
              <a:rPr lang="ru-RU" sz="2400" dirty="0" err="1">
                <a:solidFill>
                  <a:schemeClr val="tx2"/>
                </a:solidFill>
              </a:rPr>
              <a:t>вiн</a:t>
            </a:r>
            <a:r>
              <a:rPr lang="ru-RU" sz="2400" dirty="0">
                <a:solidFill>
                  <a:schemeClr val="tx2"/>
                </a:solidFill>
              </a:rPr>
              <a:t> </a:t>
            </a:r>
            <a:r>
              <a:rPr lang="ru-RU" sz="2400" dirty="0" err="1">
                <a:solidFill>
                  <a:schemeClr val="tx2"/>
                </a:solidFill>
              </a:rPr>
              <a:t>вiльно</a:t>
            </a:r>
            <a:r>
              <a:rPr lang="ru-RU" sz="2400" dirty="0">
                <a:solidFill>
                  <a:schemeClr val="tx2"/>
                </a:solidFill>
              </a:rPr>
              <a:t> </a:t>
            </a:r>
            <a:r>
              <a:rPr lang="ru-RU" sz="2400" dirty="0" err="1">
                <a:solidFill>
                  <a:schemeClr val="tx2"/>
                </a:solidFill>
              </a:rPr>
              <a:t>обирає</a:t>
            </a:r>
            <a:r>
              <a:rPr lang="ru-RU" sz="2400" dirty="0">
                <a:solidFill>
                  <a:schemeClr val="tx2"/>
                </a:solidFill>
              </a:rPr>
              <a:t> </a:t>
            </a:r>
            <a:r>
              <a:rPr lang="ru-RU" sz="2400" dirty="0" err="1">
                <a:solidFill>
                  <a:schemeClr val="tx2"/>
                </a:solidFill>
              </a:rPr>
              <a:t>або</a:t>
            </a:r>
            <a:r>
              <a:rPr lang="ru-RU" sz="2400" dirty="0">
                <a:solidFill>
                  <a:schemeClr val="tx2"/>
                </a:solidFill>
              </a:rPr>
              <a:t> на яку </a:t>
            </a:r>
            <a:r>
              <a:rPr lang="ru-RU" sz="2400" dirty="0" err="1">
                <a:solidFill>
                  <a:schemeClr val="tx2"/>
                </a:solidFill>
              </a:rPr>
              <a:t>вiльно</a:t>
            </a:r>
            <a:r>
              <a:rPr lang="ru-RU" sz="2400" dirty="0">
                <a:solidFill>
                  <a:schemeClr val="tx2"/>
                </a:solidFill>
              </a:rPr>
              <a:t> </a:t>
            </a:r>
            <a:r>
              <a:rPr lang="ru-RU" sz="2400" dirty="0" err="1">
                <a:solidFill>
                  <a:schemeClr val="tx2"/>
                </a:solidFill>
              </a:rPr>
              <a:t>погоджується</a:t>
            </a:r>
            <a:endParaRPr lang="ru-RU" sz="2400" dirty="0">
              <a:solidFill>
                <a:schemeClr val="tx2"/>
              </a:solidFill>
            </a:endParaRPr>
          </a:p>
        </p:txBody>
      </p:sp>
      <p:pic>
        <p:nvPicPr>
          <p:cNvPr id="10" name="Рисунок 9">
            <a:extLst>
              <a:ext uri="{FF2B5EF4-FFF2-40B4-BE49-F238E27FC236}">
                <a16:creationId xmlns="" xmlns:a16="http://schemas.microsoft.com/office/drawing/2014/main" id="{69A2F167-E4D4-4B37-AD81-AE78192F4C11}"/>
              </a:ext>
            </a:extLst>
          </p:cNvPr>
          <p:cNvPicPr>
            <a:picLocks noChangeAspect="1"/>
          </p:cNvPicPr>
          <p:nvPr/>
        </p:nvPicPr>
        <p:blipFill>
          <a:blip r:embed="rId3"/>
          <a:stretch>
            <a:fillRect/>
          </a:stretch>
        </p:blipFill>
        <p:spPr>
          <a:xfrm>
            <a:off x="0" y="0"/>
            <a:ext cx="1524132" cy="1481456"/>
          </a:xfrm>
          <a:prstGeom prst="rect">
            <a:avLst/>
          </a:prstGeom>
        </p:spPr>
      </p:pic>
      <p:sp>
        <p:nvSpPr>
          <p:cNvPr id="11" name="Стрелка: изогнутая 10">
            <a:extLst>
              <a:ext uri="{FF2B5EF4-FFF2-40B4-BE49-F238E27FC236}">
                <a16:creationId xmlns="" xmlns:a16="http://schemas.microsoft.com/office/drawing/2014/main" id="{0DBDACA6-B25A-45E5-A28E-E9AEA7D71779}"/>
              </a:ext>
            </a:extLst>
          </p:cNvPr>
          <p:cNvSpPr/>
          <p:nvPr/>
        </p:nvSpPr>
        <p:spPr>
          <a:xfrm rot="5400000">
            <a:off x="3326780" y="4298795"/>
            <a:ext cx="858644" cy="791737"/>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81969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BA99F5FC-EACA-4D83-B751-CDFBA8555ADD}"/>
              </a:ext>
            </a:extLst>
          </p:cNvPr>
          <p:cNvPicPr>
            <a:picLocks noChangeAspect="1"/>
          </p:cNvPicPr>
          <p:nvPr/>
        </p:nvPicPr>
        <p:blipFill>
          <a:blip r:embed="rId2"/>
          <a:stretch>
            <a:fillRect/>
          </a:stretch>
        </p:blipFill>
        <p:spPr>
          <a:xfrm>
            <a:off x="3780051" y="2250420"/>
            <a:ext cx="4347651" cy="3999839"/>
          </a:xfrm>
          <a:prstGeom prst="rect">
            <a:avLst/>
          </a:prstGeom>
        </p:spPr>
      </p:pic>
      <p:sp>
        <p:nvSpPr>
          <p:cNvPr id="6" name="Прямоугольник 5">
            <a:extLst>
              <a:ext uri="{FF2B5EF4-FFF2-40B4-BE49-F238E27FC236}">
                <a16:creationId xmlns="" xmlns:a16="http://schemas.microsoft.com/office/drawing/2014/main" id="{771EE719-5DD5-4D91-968E-DB77EE3F59E8}"/>
              </a:ext>
            </a:extLst>
          </p:cNvPr>
          <p:cNvSpPr/>
          <p:nvPr/>
        </p:nvSpPr>
        <p:spPr>
          <a:xfrm>
            <a:off x="1594624" y="579863"/>
            <a:ext cx="10210800" cy="992459"/>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6600" b="1" dirty="0"/>
              <a:t>Дякуємо за увагу! </a:t>
            </a:r>
            <a:endParaRPr lang="ru-RU" sz="6600" b="1" dirty="0"/>
          </a:p>
        </p:txBody>
      </p:sp>
      <p:pic>
        <p:nvPicPr>
          <p:cNvPr id="8" name="Рисунок 7">
            <a:extLst>
              <a:ext uri="{FF2B5EF4-FFF2-40B4-BE49-F238E27FC236}">
                <a16:creationId xmlns="" xmlns:a16="http://schemas.microsoft.com/office/drawing/2014/main" id="{221806DE-4CA2-484D-8610-F3DEA78F0428}"/>
              </a:ext>
            </a:extLst>
          </p:cNvPr>
          <p:cNvPicPr>
            <a:picLocks noChangeAspect="1"/>
          </p:cNvPicPr>
          <p:nvPr/>
        </p:nvPicPr>
        <p:blipFill>
          <a:blip r:embed="rId3"/>
          <a:stretch>
            <a:fillRect/>
          </a:stretch>
        </p:blipFill>
        <p:spPr>
          <a:xfrm>
            <a:off x="0" y="141046"/>
            <a:ext cx="1472506" cy="1431276"/>
          </a:xfrm>
          <a:prstGeom prst="rect">
            <a:avLst/>
          </a:prstGeom>
        </p:spPr>
      </p:pic>
    </p:spTree>
    <p:extLst>
      <p:ext uri="{BB962C8B-B14F-4D97-AF65-F5344CB8AC3E}">
        <p14:creationId xmlns:p14="http://schemas.microsoft.com/office/powerpoint/2010/main" val="250489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9286631-E136-4CB9-B940-44AE8A226C13}"/>
              </a:ext>
            </a:extLst>
          </p:cNvPr>
          <p:cNvSpPr>
            <a:spLocks noGrp="1"/>
          </p:cNvSpPr>
          <p:nvPr>
            <p:ph idx="1"/>
          </p:nvPr>
        </p:nvSpPr>
        <p:spPr>
          <a:xfrm>
            <a:off x="269487" y="320211"/>
            <a:ext cx="10515600" cy="87297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buNone/>
            </a:pPr>
            <a:r>
              <a:rPr lang="ru-RU" sz="2800" dirty="0" err="1">
                <a:solidFill>
                  <a:schemeClr val="tx1">
                    <a:lumMod val="50000"/>
                  </a:schemeClr>
                </a:solidFill>
              </a:rPr>
              <a:t>Державна</a:t>
            </a:r>
            <a:r>
              <a:rPr lang="ru-RU" sz="2800" dirty="0">
                <a:solidFill>
                  <a:schemeClr val="tx1">
                    <a:lumMod val="50000"/>
                  </a:schemeClr>
                </a:solidFill>
              </a:rPr>
              <a:t> </a:t>
            </a:r>
            <a:r>
              <a:rPr lang="ru-RU" sz="2800" dirty="0" err="1">
                <a:solidFill>
                  <a:schemeClr val="tx1">
                    <a:lumMod val="50000"/>
                  </a:schemeClr>
                </a:solidFill>
              </a:rPr>
              <a:t>полiтика</a:t>
            </a:r>
            <a:r>
              <a:rPr lang="ru-RU" sz="2800" dirty="0">
                <a:solidFill>
                  <a:schemeClr val="tx1">
                    <a:lumMod val="50000"/>
                  </a:schemeClr>
                </a:solidFill>
              </a:rPr>
              <a:t> </a:t>
            </a:r>
            <a:r>
              <a:rPr lang="ru-RU" sz="2800" dirty="0" err="1">
                <a:solidFill>
                  <a:schemeClr val="tx1">
                    <a:lumMod val="50000"/>
                  </a:schemeClr>
                </a:solidFill>
              </a:rPr>
              <a:t>зайнятостi</a:t>
            </a:r>
            <a:r>
              <a:rPr lang="ru-RU" sz="2800" dirty="0">
                <a:solidFill>
                  <a:schemeClr val="tx1">
                    <a:lumMod val="50000"/>
                  </a:schemeClr>
                </a:solidFill>
              </a:rPr>
              <a:t> </a:t>
            </a:r>
            <a:r>
              <a:rPr lang="ru-RU" sz="2800" dirty="0" err="1">
                <a:solidFill>
                  <a:schemeClr val="tx1">
                    <a:lumMod val="50000"/>
                  </a:schemeClr>
                </a:solidFill>
              </a:rPr>
              <a:t>населення</a:t>
            </a:r>
            <a:r>
              <a:rPr lang="ru-RU" sz="2800" dirty="0">
                <a:solidFill>
                  <a:schemeClr val="tx1">
                    <a:lumMod val="50000"/>
                  </a:schemeClr>
                </a:solidFill>
              </a:rPr>
              <a:t> </a:t>
            </a:r>
            <a:r>
              <a:rPr lang="ru-RU" sz="2800" dirty="0" err="1">
                <a:solidFill>
                  <a:schemeClr val="tx1">
                    <a:lumMod val="50000"/>
                  </a:schemeClr>
                </a:solidFill>
              </a:rPr>
              <a:t>базується</a:t>
            </a:r>
            <a:r>
              <a:rPr lang="ru-RU" sz="2800" dirty="0">
                <a:solidFill>
                  <a:schemeClr val="tx1">
                    <a:lumMod val="50000"/>
                  </a:schemeClr>
                </a:solidFill>
              </a:rPr>
              <a:t> на таких </a:t>
            </a:r>
            <a:r>
              <a:rPr lang="ru-RU" sz="2800" b="1" dirty="0" err="1">
                <a:solidFill>
                  <a:schemeClr val="tx1">
                    <a:lumMod val="50000"/>
                  </a:schemeClr>
                </a:solidFill>
              </a:rPr>
              <a:t>основних</a:t>
            </a:r>
            <a:r>
              <a:rPr lang="ru-RU" sz="2800" b="1" dirty="0">
                <a:solidFill>
                  <a:schemeClr val="tx1">
                    <a:lumMod val="50000"/>
                  </a:schemeClr>
                </a:solidFill>
              </a:rPr>
              <a:t> принципах</a:t>
            </a:r>
            <a:r>
              <a:rPr lang="ru-RU" sz="2800" dirty="0">
                <a:solidFill>
                  <a:schemeClr val="tx1">
                    <a:lumMod val="50000"/>
                  </a:schemeClr>
                </a:solidFill>
              </a:rPr>
              <a:t>:</a:t>
            </a:r>
          </a:p>
        </p:txBody>
      </p:sp>
      <p:sp>
        <p:nvSpPr>
          <p:cNvPr id="4" name="Прямоугольник: скругленные углы 3">
            <a:extLst>
              <a:ext uri="{FF2B5EF4-FFF2-40B4-BE49-F238E27FC236}">
                <a16:creationId xmlns="" xmlns:a16="http://schemas.microsoft.com/office/drawing/2014/main" id="{E4AD648A-DB50-4741-A309-AE10A1E53FC5}"/>
              </a:ext>
            </a:extLst>
          </p:cNvPr>
          <p:cNvSpPr/>
          <p:nvPr/>
        </p:nvSpPr>
        <p:spPr>
          <a:xfrm>
            <a:off x="1460822" y="1481457"/>
            <a:ext cx="10426378" cy="16743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dirty="0" err="1">
                <a:solidFill>
                  <a:schemeClr val="tx2"/>
                </a:solidFill>
              </a:rPr>
              <a:t>забезпечення</a:t>
            </a:r>
            <a:r>
              <a:rPr lang="ru-RU" sz="1800" dirty="0">
                <a:solidFill>
                  <a:schemeClr val="tx2"/>
                </a:solidFill>
              </a:rPr>
              <a:t> р</a:t>
            </a:r>
            <a:r>
              <a:rPr lang="en-US" sz="1800" dirty="0" err="1">
                <a:solidFill>
                  <a:schemeClr val="tx2"/>
                </a:solidFill>
              </a:rPr>
              <a:t>i</a:t>
            </a:r>
            <a:r>
              <a:rPr lang="ru-RU" sz="1800" dirty="0" err="1">
                <a:solidFill>
                  <a:schemeClr val="tx2"/>
                </a:solidFill>
              </a:rPr>
              <a:t>вних</a:t>
            </a:r>
            <a:r>
              <a:rPr lang="ru-RU" sz="1800" dirty="0">
                <a:solidFill>
                  <a:schemeClr val="tx2"/>
                </a:solidFill>
              </a:rPr>
              <a:t> </a:t>
            </a:r>
            <a:r>
              <a:rPr lang="ru-RU" sz="1800" dirty="0" err="1">
                <a:solidFill>
                  <a:schemeClr val="tx2"/>
                </a:solidFill>
              </a:rPr>
              <a:t>можливостей</a:t>
            </a:r>
            <a:r>
              <a:rPr lang="ru-RU" sz="1800" dirty="0">
                <a:solidFill>
                  <a:schemeClr val="tx2"/>
                </a:solidFill>
              </a:rPr>
              <a:t> ус</a:t>
            </a:r>
            <a:r>
              <a:rPr lang="en-US" sz="1800" dirty="0" err="1">
                <a:solidFill>
                  <a:schemeClr val="tx2"/>
                </a:solidFill>
              </a:rPr>
              <a:t>i</a:t>
            </a:r>
            <a:r>
              <a:rPr lang="ru-RU" sz="1800" dirty="0">
                <a:solidFill>
                  <a:schemeClr val="tx2"/>
                </a:solidFill>
              </a:rPr>
              <a:t>м </a:t>
            </a:r>
            <a:r>
              <a:rPr lang="ru-RU" sz="1800" dirty="0" err="1">
                <a:solidFill>
                  <a:schemeClr val="tx2"/>
                </a:solidFill>
              </a:rPr>
              <a:t>громадянам</a:t>
            </a:r>
            <a:r>
              <a:rPr lang="ru-RU" sz="1800" dirty="0">
                <a:solidFill>
                  <a:schemeClr val="tx2"/>
                </a:solidFill>
              </a:rPr>
              <a:t>, </a:t>
            </a:r>
            <a:r>
              <a:rPr lang="ru-RU" sz="1800" dirty="0" err="1">
                <a:solidFill>
                  <a:schemeClr val="tx2"/>
                </a:solidFill>
              </a:rPr>
              <a:t>незалежно</a:t>
            </a:r>
            <a:r>
              <a:rPr lang="ru-RU" sz="1800" dirty="0">
                <a:solidFill>
                  <a:schemeClr val="tx2"/>
                </a:solidFill>
              </a:rPr>
              <a:t> в</a:t>
            </a:r>
            <a:r>
              <a:rPr lang="en-US" sz="1800" dirty="0" err="1">
                <a:solidFill>
                  <a:schemeClr val="tx2"/>
                </a:solidFill>
              </a:rPr>
              <a:t>i</a:t>
            </a:r>
            <a:r>
              <a:rPr lang="ru-RU" sz="1800" dirty="0">
                <a:solidFill>
                  <a:schemeClr val="tx2"/>
                </a:solidFill>
              </a:rPr>
              <a:t>д </a:t>
            </a:r>
            <a:r>
              <a:rPr lang="ru-RU" sz="1800" dirty="0" err="1">
                <a:solidFill>
                  <a:schemeClr val="tx2"/>
                </a:solidFill>
              </a:rPr>
              <a:t>походження</a:t>
            </a:r>
            <a:r>
              <a:rPr lang="ru-RU" sz="1800" dirty="0">
                <a:solidFill>
                  <a:schemeClr val="tx2"/>
                </a:solidFill>
              </a:rPr>
              <a:t>, </a:t>
            </a:r>
            <a:r>
              <a:rPr lang="ru-RU" sz="1800" dirty="0" err="1">
                <a:solidFill>
                  <a:schemeClr val="tx2"/>
                </a:solidFill>
              </a:rPr>
              <a:t>соц</a:t>
            </a:r>
            <a:r>
              <a:rPr lang="en-US" sz="1800" dirty="0" err="1">
                <a:solidFill>
                  <a:schemeClr val="tx2"/>
                </a:solidFill>
              </a:rPr>
              <a:t>i</a:t>
            </a:r>
            <a:r>
              <a:rPr lang="ru-RU" sz="1800" dirty="0" err="1">
                <a:solidFill>
                  <a:schemeClr val="tx2"/>
                </a:solidFill>
              </a:rPr>
              <a:t>ального</a:t>
            </a:r>
            <a:r>
              <a:rPr lang="ru-RU" sz="1800" dirty="0">
                <a:solidFill>
                  <a:schemeClr val="tx2"/>
                </a:solidFill>
              </a:rPr>
              <a:t> </a:t>
            </a:r>
            <a:r>
              <a:rPr lang="en-US" sz="1800" dirty="0" err="1">
                <a:solidFill>
                  <a:schemeClr val="tx2"/>
                </a:solidFill>
              </a:rPr>
              <a:t>i</a:t>
            </a:r>
            <a:r>
              <a:rPr lang="en-US" sz="1800" dirty="0">
                <a:solidFill>
                  <a:schemeClr val="tx2"/>
                </a:solidFill>
              </a:rPr>
              <a:t> </a:t>
            </a:r>
            <a:r>
              <a:rPr lang="ru-RU" sz="1800" dirty="0" err="1">
                <a:solidFill>
                  <a:schemeClr val="tx2"/>
                </a:solidFill>
              </a:rPr>
              <a:t>майнового</a:t>
            </a:r>
            <a:r>
              <a:rPr lang="ru-RU" sz="1800" dirty="0">
                <a:solidFill>
                  <a:schemeClr val="tx2"/>
                </a:solidFill>
              </a:rPr>
              <a:t> стану, </a:t>
            </a:r>
            <a:r>
              <a:rPr lang="ru-RU" sz="1800" dirty="0" err="1">
                <a:solidFill>
                  <a:schemeClr val="tx2"/>
                </a:solidFill>
              </a:rPr>
              <a:t>расової</a:t>
            </a:r>
            <a:r>
              <a:rPr lang="ru-RU" sz="1800" dirty="0">
                <a:solidFill>
                  <a:schemeClr val="tx2"/>
                </a:solidFill>
              </a:rPr>
              <a:t> та </a:t>
            </a:r>
            <a:r>
              <a:rPr lang="ru-RU" sz="1800" dirty="0" err="1">
                <a:solidFill>
                  <a:schemeClr val="tx2"/>
                </a:solidFill>
              </a:rPr>
              <a:t>нац</a:t>
            </a:r>
            <a:r>
              <a:rPr lang="en-US" sz="1800" dirty="0" err="1">
                <a:solidFill>
                  <a:schemeClr val="tx2"/>
                </a:solidFill>
              </a:rPr>
              <a:t>i</a:t>
            </a:r>
            <a:r>
              <a:rPr lang="ru-RU" sz="1800" dirty="0" err="1">
                <a:solidFill>
                  <a:schemeClr val="tx2"/>
                </a:solidFill>
              </a:rPr>
              <a:t>ональної</a:t>
            </a:r>
            <a:r>
              <a:rPr lang="ru-RU" sz="1800" dirty="0">
                <a:solidFill>
                  <a:schemeClr val="tx2"/>
                </a:solidFill>
              </a:rPr>
              <a:t> </a:t>
            </a:r>
            <a:r>
              <a:rPr lang="ru-RU" sz="1800" dirty="0" err="1">
                <a:solidFill>
                  <a:schemeClr val="tx2"/>
                </a:solidFill>
              </a:rPr>
              <a:t>належност</a:t>
            </a:r>
            <a:r>
              <a:rPr lang="en-US" sz="1800" dirty="0" err="1">
                <a:solidFill>
                  <a:schemeClr val="tx2"/>
                </a:solidFill>
              </a:rPr>
              <a:t>i</a:t>
            </a:r>
            <a:r>
              <a:rPr lang="en-US" sz="1800" dirty="0">
                <a:solidFill>
                  <a:schemeClr val="tx2"/>
                </a:solidFill>
              </a:rPr>
              <a:t>, </a:t>
            </a:r>
            <a:r>
              <a:rPr lang="ru-RU" sz="1800" dirty="0" err="1">
                <a:solidFill>
                  <a:schemeClr val="tx2"/>
                </a:solidFill>
              </a:rPr>
              <a:t>стат</a:t>
            </a:r>
            <a:r>
              <a:rPr lang="en-US" sz="1800" dirty="0" err="1">
                <a:solidFill>
                  <a:schemeClr val="tx2"/>
                </a:solidFill>
              </a:rPr>
              <a:t>i</a:t>
            </a:r>
            <a:r>
              <a:rPr lang="en-US" sz="1800" dirty="0">
                <a:solidFill>
                  <a:schemeClr val="tx2"/>
                </a:solidFill>
              </a:rPr>
              <a:t>, </a:t>
            </a:r>
            <a:r>
              <a:rPr lang="ru-RU" sz="1800" dirty="0">
                <a:solidFill>
                  <a:schemeClr val="tx2"/>
                </a:solidFill>
              </a:rPr>
              <a:t>в</a:t>
            </a:r>
            <a:r>
              <a:rPr lang="en-US" sz="1800" dirty="0" err="1">
                <a:solidFill>
                  <a:schemeClr val="tx2"/>
                </a:solidFill>
              </a:rPr>
              <a:t>i</a:t>
            </a:r>
            <a:r>
              <a:rPr lang="ru-RU" sz="1800" dirty="0">
                <a:solidFill>
                  <a:schemeClr val="tx2"/>
                </a:solidFill>
              </a:rPr>
              <a:t>ку, пол</a:t>
            </a:r>
            <a:r>
              <a:rPr lang="en-US" sz="1800" dirty="0" err="1">
                <a:solidFill>
                  <a:schemeClr val="tx2"/>
                </a:solidFill>
              </a:rPr>
              <a:t>i</a:t>
            </a:r>
            <a:r>
              <a:rPr lang="ru-RU" sz="1800" dirty="0" err="1">
                <a:solidFill>
                  <a:schemeClr val="tx2"/>
                </a:solidFill>
              </a:rPr>
              <a:t>тичних</a:t>
            </a:r>
            <a:r>
              <a:rPr lang="ru-RU" sz="1800" dirty="0">
                <a:solidFill>
                  <a:schemeClr val="tx2"/>
                </a:solidFill>
              </a:rPr>
              <a:t> </a:t>
            </a:r>
            <a:r>
              <a:rPr lang="ru-RU" sz="1800" dirty="0" err="1">
                <a:solidFill>
                  <a:schemeClr val="tx2"/>
                </a:solidFill>
              </a:rPr>
              <a:t>переконань</a:t>
            </a:r>
            <a:r>
              <a:rPr lang="ru-RU" sz="1800" dirty="0">
                <a:solidFill>
                  <a:schemeClr val="tx2"/>
                </a:solidFill>
              </a:rPr>
              <a:t>, </a:t>
            </a:r>
            <a:r>
              <a:rPr lang="ru-RU" sz="1800" dirty="0" err="1">
                <a:solidFill>
                  <a:schemeClr val="tx2"/>
                </a:solidFill>
              </a:rPr>
              <a:t>ставлення</a:t>
            </a:r>
            <a:r>
              <a:rPr lang="ru-RU" sz="1800" dirty="0">
                <a:solidFill>
                  <a:schemeClr val="tx2"/>
                </a:solidFill>
              </a:rPr>
              <a:t> до </a:t>
            </a:r>
            <a:r>
              <a:rPr lang="ru-RU" sz="1800" dirty="0" err="1">
                <a:solidFill>
                  <a:schemeClr val="tx2"/>
                </a:solidFill>
              </a:rPr>
              <a:t>рел</a:t>
            </a:r>
            <a:r>
              <a:rPr lang="en-US" sz="1800" dirty="0" err="1">
                <a:solidFill>
                  <a:schemeClr val="tx2"/>
                </a:solidFill>
              </a:rPr>
              <a:t>i</a:t>
            </a:r>
            <a:r>
              <a:rPr lang="ru-RU" sz="1800" dirty="0">
                <a:solidFill>
                  <a:schemeClr val="tx2"/>
                </a:solidFill>
              </a:rPr>
              <a:t>г</a:t>
            </a:r>
            <a:r>
              <a:rPr lang="en-US" sz="1800" dirty="0" err="1">
                <a:solidFill>
                  <a:schemeClr val="tx2"/>
                </a:solidFill>
              </a:rPr>
              <a:t>i</a:t>
            </a:r>
            <a:r>
              <a:rPr lang="ru-RU" sz="1800" dirty="0">
                <a:solidFill>
                  <a:schemeClr val="tx2"/>
                </a:solidFill>
              </a:rPr>
              <a:t>ї, в реал</a:t>
            </a:r>
            <a:r>
              <a:rPr lang="en-US" sz="1800" dirty="0" err="1">
                <a:solidFill>
                  <a:schemeClr val="tx2"/>
                </a:solidFill>
              </a:rPr>
              <a:t>i</a:t>
            </a:r>
            <a:r>
              <a:rPr lang="ru-RU" sz="1800" dirty="0" err="1">
                <a:solidFill>
                  <a:schemeClr val="tx2"/>
                </a:solidFill>
              </a:rPr>
              <a:t>зац</a:t>
            </a:r>
            <a:r>
              <a:rPr lang="en-US" sz="1800" dirty="0" err="1">
                <a:solidFill>
                  <a:schemeClr val="tx2"/>
                </a:solidFill>
              </a:rPr>
              <a:t>i</a:t>
            </a:r>
            <a:r>
              <a:rPr lang="ru-RU" sz="1800" dirty="0">
                <a:solidFill>
                  <a:schemeClr val="tx2"/>
                </a:solidFill>
              </a:rPr>
              <a:t>ї права на в</a:t>
            </a:r>
            <a:r>
              <a:rPr lang="en-US" sz="1800" dirty="0" err="1">
                <a:solidFill>
                  <a:schemeClr val="tx2"/>
                </a:solidFill>
              </a:rPr>
              <a:t>i</a:t>
            </a:r>
            <a:r>
              <a:rPr lang="ru-RU" sz="1800" dirty="0" err="1">
                <a:solidFill>
                  <a:schemeClr val="tx2"/>
                </a:solidFill>
              </a:rPr>
              <a:t>льний</a:t>
            </a:r>
            <a:r>
              <a:rPr lang="ru-RU" sz="1800" dirty="0">
                <a:solidFill>
                  <a:schemeClr val="tx2"/>
                </a:solidFill>
              </a:rPr>
              <a:t> </a:t>
            </a:r>
            <a:r>
              <a:rPr lang="ru-RU" sz="1800" dirty="0" err="1">
                <a:solidFill>
                  <a:schemeClr val="tx2"/>
                </a:solidFill>
              </a:rPr>
              <a:t>виб</a:t>
            </a:r>
            <a:r>
              <a:rPr lang="en-US" sz="1800" dirty="0" err="1">
                <a:solidFill>
                  <a:schemeClr val="tx2"/>
                </a:solidFill>
              </a:rPr>
              <a:t>i</a:t>
            </a:r>
            <a:r>
              <a:rPr lang="ru-RU" sz="1800" dirty="0">
                <a:solidFill>
                  <a:schemeClr val="tx2"/>
                </a:solidFill>
              </a:rPr>
              <a:t>р виду д</a:t>
            </a:r>
            <a:r>
              <a:rPr lang="en-US" sz="1800" dirty="0" err="1">
                <a:solidFill>
                  <a:schemeClr val="tx2"/>
                </a:solidFill>
              </a:rPr>
              <a:t>i</a:t>
            </a:r>
            <a:r>
              <a:rPr lang="ru-RU" sz="1800" dirty="0" err="1">
                <a:solidFill>
                  <a:schemeClr val="tx2"/>
                </a:solidFill>
              </a:rPr>
              <a:t>яльност</a:t>
            </a:r>
            <a:r>
              <a:rPr lang="en-US" sz="1800" dirty="0" err="1">
                <a:solidFill>
                  <a:schemeClr val="tx2"/>
                </a:solidFill>
              </a:rPr>
              <a:t>i</a:t>
            </a:r>
            <a:r>
              <a:rPr lang="en-US" sz="1800" dirty="0">
                <a:solidFill>
                  <a:schemeClr val="tx2"/>
                </a:solidFill>
              </a:rPr>
              <a:t> </a:t>
            </a:r>
            <a:r>
              <a:rPr lang="ru-RU" sz="1800" dirty="0">
                <a:solidFill>
                  <a:schemeClr val="tx2"/>
                </a:solidFill>
              </a:rPr>
              <a:t>в</a:t>
            </a:r>
            <a:r>
              <a:rPr lang="en-US" sz="1800" dirty="0" err="1">
                <a:solidFill>
                  <a:schemeClr val="tx2"/>
                </a:solidFill>
              </a:rPr>
              <a:t>i</a:t>
            </a:r>
            <a:r>
              <a:rPr lang="ru-RU" sz="1800" dirty="0" err="1">
                <a:solidFill>
                  <a:schemeClr val="tx2"/>
                </a:solidFill>
              </a:rPr>
              <a:t>дпов</a:t>
            </a:r>
            <a:r>
              <a:rPr lang="en-US" sz="1800" dirty="0" err="1">
                <a:solidFill>
                  <a:schemeClr val="tx2"/>
                </a:solidFill>
              </a:rPr>
              <a:t>i</a:t>
            </a:r>
            <a:r>
              <a:rPr lang="ru-RU" sz="1800" dirty="0">
                <a:solidFill>
                  <a:schemeClr val="tx2"/>
                </a:solidFill>
              </a:rPr>
              <a:t>дно до </a:t>
            </a:r>
            <a:r>
              <a:rPr lang="ru-RU" sz="1800" dirty="0" err="1">
                <a:solidFill>
                  <a:schemeClr val="tx2"/>
                </a:solidFill>
              </a:rPr>
              <a:t>зд</a:t>
            </a:r>
            <a:r>
              <a:rPr lang="en-US" sz="1800" dirty="0" err="1">
                <a:solidFill>
                  <a:schemeClr val="tx2"/>
                </a:solidFill>
              </a:rPr>
              <a:t>i</a:t>
            </a:r>
            <a:r>
              <a:rPr lang="ru-RU" sz="1800" dirty="0" err="1">
                <a:solidFill>
                  <a:schemeClr val="tx2"/>
                </a:solidFill>
              </a:rPr>
              <a:t>бностей</a:t>
            </a:r>
            <a:r>
              <a:rPr lang="ru-RU" sz="1800" dirty="0">
                <a:solidFill>
                  <a:schemeClr val="tx2"/>
                </a:solidFill>
              </a:rPr>
              <a:t> та </a:t>
            </a:r>
            <a:r>
              <a:rPr lang="ru-RU" sz="1800" dirty="0" err="1">
                <a:solidFill>
                  <a:schemeClr val="tx2"/>
                </a:solidFill>
              </a:rPr>
              <a:t>профес</a:t>
            </a:r>
            <a:r>
              <a:rPr lang="en-US" sz="1800" dirty="0" err="1">
                <a:solidFill>
                  <a:schemeClr val="tx2"/>
                </a:solidFill>
              </a:rPr>
              <a:t>i</a:t>
            </a:r>
            <a:r>
              <a:rPr lang="ru-RU" sz="1800" dirty="0" err="1">
                <a:solidFill>
                  <a:schemeClr val="tx2"/>
                </a:solidFill>
              </a:rPr>
              <a:t>йної</a:t>
            </a:r>
            <a:r>
              <a:rPr lang="ru-RU" sz="1800" dirty="0">
                <a:solidFill>
                  <a:schemeClr val="tx2"/>
                </a:solidFill>
              </a:rPr>
              <a:t> п</a:t>
            </a:r>
            <a:r>
              <a:rPr lang="en-US" sz="1800" dirty="0" err="1">
                <a:solidFill>
                  <a:schemeClr val="tx2"/>
                </a:solidFill>
              </a:rPr>
              <a:t>i</a:t>
            </a:r>
            <a:r>
              <a:rPr lang="ru-RU" sz="1800" dirty="0" err="1">
                <a:solidFill>
                  <a:schemeClr val="tx2"/>
                </a:solidFill>
              </a:rPr>
              <a:t>дготовки</a:t>
            </a:r>
            <a:r>
              <a:rPr lang="ru-RU" sz="1800" dirty="0">
                <a:solidFill>
                  <a:schemeClr val="tx2"/>
                </a:solidFill>
              </a:rPr>
              <a:t> з </a:t>
            </a:r>
            <a:r>
              <a:rPr lang="ru-RU" sz="1800" dirty="0" err="1">
                <a:solidFill>
                  <a:schemeClr val="tx2"/>
                </a:solidFill>
              </a:rPr>
              <a:t>урахуваннямособистих</a:t>
            </a:r>
            <a:r>
              <a:rPr lang="ru-RU" sz="1800" dirty="0">
                <a:solidFill>
                  <a:schemeClr val="tx2"/>
                </a:solidFill>
              </a:rPr>
              <a:t> </a:t>
            </a:r>
            <a:r>
              <a:rPr lang="en-US" sz="1800" dirty="0" err="1">
                <a:solidFill>
                  <a:schemeClr val="tx2"/>
                </a:solidFill>
              </a:rPr>
              <a:t>i</a:t>
            </a:r>
            <a:r>
              <a:rPr lang="ru-RU" sz="1800" dirty="0" err="1">
                <a:solidFill>
                  <a:schemeClr val="tx2"/>
                </a:solidFill>
              </a:rPr>
              <a:t>нтерес</a:t>
            </a:r>
            <a:r>
              <a:rPr lang="en-US" sz="1800" dirty="0" err="1">
                <a:solidFill>
                  <a:schemeClr val="tx2"/>
                </a:solidFill>
              </a:rPr>
              <a:t>i</a:t>
            </a:r>
            <a:r>
              <a:rPr lang="ru-RU" sz="1800" dirty="0">
                <a:solidFill>
                  <a:schemeClr val="tx2"/>
                </a:solidFill>
              </a:rPr>
              <a:t>в </a:t>
            </a:r>
            <a:r>
              <a:rPr lang="en-US" sz="1800" dirty="0" err="1">
                <a:solidFill>
                  <a:schemeClr val="tx2"/>
                </a:solidFill>
              </a:rPr>
              <a:t>i</a:t>
            </a:r>
            <a:r>
              <a:rPr lang="en-US" sz="1800" dirty="0">
                <a:solidFill>
                  <a:schemeClr val="tx2"/>
                </a:solidFill>
              </a:rPr>
              <a:t> </a:t>
            </a:r>
            <a:r>
              <a:rPr lang="ru-RU" sz="1800" dirty="0" err="1">
                <a:solidFill>
                  <a:schemeClr val="tx2"/>
                </a:solidFill>
              </a:rPr>
              <a:t>сусп</a:t>
            </a:r>
            <a:r>
              <a:rPr lang="en-US" sz="1800" dirty="0" err="1">
                <a:solidFill>
                  <a:schemeClr val="tx2"/>
                </a:solidFill>
              </a:rPr>
              <a:t>i</a:t>
            </a:r>
            <a:r>
              <a:rPr lang="ru-RU" sz="1800" dirty="0" err="1">
                <a:solidFill>
                  <a:schemeClr val="tx2"/>
                </a:solidFill>
              </a:rPr>
              <a:t>льних</a:t>
            </a:r>
            <a:r>
              <a:rPr lang="ru-RU" sz="1800" dirty="0">
                <a:solidFill>
                  <a:schemeClr val="tx2"/>
                </a:solidFill>
              </a:rPr>
              <a:t> потреб</a:t>
            </a:r>
          </a:p>
        </p:txBody>
      </p:sp>
      <p:cxnSp>
        <p:nvCxnSpPr>
          <p:cNvPr id="10" name="Прямая соединительная линия 9">
            <a:extLst>
              <a:ext uri="{FF2B5EF4-FFF2-40B4-BE49-F238E27FC236}">
                <a16:creationId xmlns="" xmlns:a16="http://schemas.microsoft.com/office/drawing/2014/main" id="{499AB021-F34A-464C-811D-EECB548E5378}"/>
              </a:ext>
            </a:extLst>
          </p:cNvPr>
          <p:cNvCxnSpPr>
            <a:cxnSpLocks/>
          </p:cNvCxnSpPr>
          <p:nvPr/>
        </p:nvCxnSpPr>
        <p:spPr>
          <a:xfrm>
            <a:off x="702527" y="1193181"/>
            <a:ext cx="0" cy="5121200"/>
          </a:xfrm>
          <a:prstGeom prst="line">
            <a:avLst/>
          </a:prstGeom>
          <a:ln w="38100"/>
        </p:spPr>
        <p:style>
          <a:lnRef idx="1">
            <a:schemeClr val="dk1"/>
          </a:lnRef>
          <a:fillRef idx="0">
            <a:schemeClr val="dk1"/>
          </a:fillRef>
          <a:effectRef idx="0">
            <a:schemeClr val="dk1"/>
          </a:effectRef>
          <a:fontRef idx="minor">
            <a:schemeClr val="tx1"/>
          </a:fontRef>
        </p:style>
      </p:cxnSp>
      <p:sp>
        <p:nvSpPr>
          <p:cNvPr id="5" name="Прямоугольник: скругленные углы 4">
            <a:extLst>
              <a:ext uri="{FF2B5EF4-FFF2-40B4-BE49-F238E27FC236}">
                <a16:creationId xmlns="" xmlns:a16="http://schemas.microsoft.com/office/drawing/2014/main" id="{844407DD-63C0-497C-BABE-42F295982E2D}"/>
              </a:ext>
            </a:extLst>
          </p:cNvPr>
          <p:cNvSpPr/>
          <p:nvPr/>
        </p:nvSpPr>
        <p:spPr>
          <a:xfrm>
            <a:off x="1719146" y="3300760"/>
            <a:ext cx="10168054" cy="6411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dirty="0" err="1">
                <a:solidFill>
                  <a:schemeClr val="tx2"/>
                </a:solidFill>
              </a:rPr>
              <a:t>сприяння</a:t>
            </a:r>
            <a:r>
              <a:rPr lang="ru-RU" sz="1800" dirty="0">
                <a:solidFill>
                  <a:schemeClr val="tx2"/>
                </a:solidFill>
              </a:rPr>
              <a:t> </a:t>
            </a:r>
            <a:r>
              <a:rPr lang="ru-RU" sz="1800" dirty="0" err="1">
                <a:solidFill>
                  <a:schemeClr val="tx2"/>
                </a:solidFill>
              </a:rPr>
              <a:t>забезпеченню</a:t>
            </a:r>
            <a:r>
              <a:rPr lang="ru-RU" sz="1800" dirty="0">
                <a:solidFill>
                  <a:schemeClr val="tx2"/>
                </a:solidFill>
              </a:rPr>
              <a:t> </a:t>
            </a:r>
            <a:r>
              <a:rPr lang="ru-RU" sz="1800" dirty="0" err="1">
                <a:solidFill>
                  <a:schemeClr val="tx2"/>
                </a:solidFill>
              </a:rPr>
              <a:t>ефективної</a:t>
            </a:r>
            <a:r>
              <a:rPr lang="ru-RU" sz="1800" dirty="0">
                <a:solidFill>
                  <a:schemeClr val="tx2"/>
                </a:solidFill>
              </a:rPr>
              <a:t> </a:t>
            </a:r>
            <a:r>
              <a:rPr lang="ru-RU" sz="1800" dirty="0" err="1">
                <a:solidFill>
                  <a:schemeClr val="tx2"/>
                </a:solidFill>
              </a:rPr>
              <a:t>зайнятост</a:t>
            </a:r>
            <a:r>
              <a:rPr lang="en-US" sz="1800" dirty="0" err="1">
                <a:solidFill>
                  <a:schemeClr val="tx2"/>
                </a:solidFill>
              </a:rPr>
              <a:t>i</a:t>
            </a:r>
            <a:r>
              <a:rPr lang="en-US" sz="1800" dirty="0">
                <a:solidFill>
                  <a:schemeClr val="tx2"/>
                </a:solidFill>
              </a:rPr>
              <a:t>, </a:t>
            </a:r>
            <a:r>
              <a:rPr lang="ru-RU" sz="1800" dirty="0" err="1">
                <a:solidFill>
                  <a:schemeClr val="tx2"/>
                </a:solidFill>
              </a:rPr>
              <a:t>запоб</a:t>
            </a:r>
            <a:r>
              <a:rPr lang="en-US" sz="1800" dirty="0" err="1">
                <a:solidFill>
                  <a:schemeClr val="tx2"/>
                </a:solidFill>
              </a:rPr>
              <a:t>i</a:t>
            </a:r>
            <a:r>
              <a:rPr lang="ru-RU" sz="1800" dirty="0" err="1">
                <a:solidFill>
                  <a:schemeClr val="tx2"/>
                </a:solidFill>
              </a:rPr>
              <a:t>гання</a:t>
            </a:r>
            <a:r>
              <a:rPr lang="ru-RU" sz="1800" dirty="0">
                <a:solidFill>
                  <a:schemeClr val="tx2"/>
                </a:solidFill>
              </a:rPr>
              <a:t> </a:t>
            </a:r>
            <a:r>
              <a:rPr lang="ru-RU" sz="1800" dirty="0" err="1">
                <a:solidFill>
                  <a:schemeClr val="tx2"/>
                </a:solidFill>
              </a:rPr>
              <a:t>безроб</a:t>
            </a:r>
            <a:r>
              <a:rPr lang="en-US" sz="1800" dirty="0" err="1">
                <a:solidFill>
                  <a:schemeClr val="tx2"/>
                </a:solidFill>
              </a:rPr>
              <a:t>i</a:t>
            </a:r>
            <a:r>
              <a:rPr lang="ru-RU" sz="1800" dirty="0" err="1">
                <a:solidFill>
                  <a:schemeClr val="tx2"/>
                </a:solidFill>
              </a:rPr>
              <a:t>ттю</a:t>
            </a:r>
            <a:r>
              <a:rPr lang="ru-RU" sz="1800" dirty="0">
                <a:solidFill>
                  <a:schemeClr val="tx2"/>
                </a:solidFill>
              </a:rPr>
              <a:t>, </a:t>
            </a:r>
            <a:r>
              <a:rPr lang="ru-RU" sz="1800" dirty="0" err="1">
                <a:solidFill>
                  <a:schemeClr val="tx2"/>
                </a:solidFill>
              </a:rPr>
              <a:t>створення</a:t>
            </a:r>
            <a:r>
              <a:rPr lang="ru-RU" sz="1800" dirty="0">
                <a:solidFill>
                  <a:schemeClr val="tx2"/>
                </a:solidFill>
              </a:rPr>
              <a:t> </a:t>
            </a:r>
            <a:r>
              <a:rPr lang="ru-RU" sz="1800" dirty="0" err="1">
                <a:solidFill>
                  <a:schemeClr val="tx2"/>
                </a:solidFill>
              </a:rPr>
              <a:t>нових</a:t>
            </a:r>
            <a:r>
              <a:rPr lang="ru-RU" sz="1800" dirty="0">
                <a:solidFill>
                  <a:schemeClr val="tx2"/>
                </a:solidFill>
              </a:rPr>
              <a:t> </a:t>
            </a:r>
            <a:r>
              <a:rPr lang="ru-RU" sz="1800" dirty="0" err="1">
                <a:solidFill>
                  <a:schemeClr val="tx2"/>
                </a:solidFill>
              </a:rPr>
              <a:t>робочих</a:t>
            </a:r>
            <a:r>
              <a:rPr lang="ru-RU" sz="1800" dirty="0">
                <a:solidFill>
                  <a:schemeClr val="tx2"/>
                </a:solidFill>
              </a:rPr>
              <a:t> м</a:t>
            </a:r>
            <a:r>
              <a:rPr lang="en-US" sz="1800" dirty="0" err="1">
                <a:solidFill>
                  <a:schemeClr val="tx2"/>
                </a:solidFill>
              </a:rPr>
              <a:t>i</a:t>
            </a:r>
            <a:r>
              <a:rPr lang="ru-RU" sz="1800" dirty="0" err="1">
                <a:solidFill>
                  <a:schemeClr val="tx2"/>
                </a:solidFill>
              </a:rPr>
              <a:t>сць</a:t>
            </a:r>
            <a:r>
              <a:rPr lang="ru-RU" sz="1800" dirty="0">
                <a:solidFill>
                  <a:schemeClr val="tx2"/>
                </a:solidFill>
              </a:rPr>
              <a:t> та умов для </a:t>
            </a:r>
            <a:r>
              <a:rPr lang="ru-RU" sz="1800" dirty="0" err="1">
                <a:solidFill>
                  <a:schemeClr val="tx2"/>
                </a:solidFill>
              </a:rPr>
              <a:t>розвитку</a:t>
            </a:r>
            <a:r>
              <a:rPr lang="ru-RU" sz="1800" dirty="0">
                <a:solidFill>
                  <a:schemeClr val="tx2"/>
                </a:solidFill>
              </a:rPr>
              <a:t> п</a:t>
            </a:r>
            <a:r>
              <a:rPr lang="en-US" sz="1800" dirty="0" err="1">
                <a:solidFill>
                  <a:schemeClr val="tx2"/>
                </a:solidFill>
              </a:rPr>
              <a:t>i</a:t>
            </a:r>
            <a:r>
              <a:rPr lang="ru-RU" sz="1800" dirty="0" err="1">
                <a:solidFill>
                  <a:schemeClr val="tx2"/>
                </a:solidFill>
              </a:rPr>
              <a:t>дприємництва</a:t>
            </a:r>
            <a:endParaRPr lang="ru-RU" sz="1800" dirty="0">
              <a:solidFill>
                <a:schemeClr val="tx2"/>
              </a:solidFill>
            </a:endParaRPr>
          </a:p>
        </p:txBody>
      </p:sp>
      <p:sp>
        <p:nvSpPr>
          <p:cNvPr id="6" name="Прямоугольник: скругленные углы 5">
            <a:extLst>
              <a:ext uri="{FF2B5EF4-FFF2-40B4-BE49-F238E27FC236}">
                <a16:creationId xmlns="" xmlns:a16="http://schemas.microsoft.com/office/drawing/2014/main" id="{04C43859-253E-44DB-9A68-8EEC72E12C3E}"/>
              </a:ext>
            </a:extLst>
          </p:cNvPr>
          <p:cNvSpPr/>
          <p:nvPr/>
        </p:nvSpPr>
        <p:spPr>
          <a:xfrm>
            <a:off x="1719146" y="4014437"/>
            <a:ext cx="10168054" cy="6411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dirty="0" err="1">
                <a:solidFill>
                  <a:schemeClr val="tx2"/>
                </a:solidFill>
              </a:rPr>
              <a:t>координація</a:t>
            </a:r>
            <a:r>
              <a:rPr lang="ru-RU" sz="1800" dirty="0">
                <a:solidFill>
                  <a:schemeClr val="tx2"/>
                </a:solidFill>
              </a:rPr>
              <a:t> д</a:t>
            </a:r>
            <a:r>
              <a:rPr lang="en-US" sz="1800" dirty="0" err="1">
                <a:solidFill>
                  <a:schemeClr val="tx2"/>
                </a:solidFill>
              </a:rPr>
              <a:t>i</a:t>
            </a:r>
            <a:r>
              <a:rPr lang="ru-RU" sz="1800" dirty="0" err="1">
                <a:solidFill>
                  <a:schemeClr val="tx2"/>
                </a:solidFill>
              </a:rPr>
              <a:t>яльност</a:t>
            </a:r>
            <a:r>
              <a:rPr lang="en-US" sz="1800" dirty="0" err="1">
                <a:solidFill>
                  <a:schemeClr val="tx2"/>
                </a:solidFill>
              </a:rPr>
              <a:t>i</a:t>
            </a:r>
            <a:r>
              <a:rPr lang="en-US" sz="1800" dirty="0">
                <a:solidFill>
                  <a:schemeClr val="tx2"/>
                </a:solidFill>
              </a:rPr>
              <a:t> </a:t>
            </a:r>
            <a:r>
              <a:rPr lang="ru-RU" sz="1800" dirty="0">
                <a:solidFill>
                  <a:schemeClr val="tx2"/>
                </a:solidFill>
              </a:rPr>
              <a:t>у сфер</a:t>
            </a:r>
            <a:r>
              <a:rPr lang="en-US" sz="1800" dirty="0" err="1">
                <a:solidFill>
                  <a:schemeClr val="tx2"/>
                </a:solidFill>
              </a:rPr>
              <a:t>i</a:t>
            </a:r>
            <a:r>
              <a:rPr lang="en-US" sz="1800" dirty="0">
                <a:solidFill>
                  <a:schemeClr val="tx2"/>
                </a:solidFill>
              </a:rPr>
              <a:t> </a:t>
            </a:r>
            <a:r>
              <a:rPr lang="ru-RU" sz="1800" dirty="0" err="1">
                <a:solidFill>
                  <a:schemeClr val="tx2"/>
                </a:solidFill>
              </a:rPr>
              <a:t>зайнятості</a:t>
            </a:r>
            <a:r>
              <a:rPr lang="ru-RU" sz="1800" dirty="0">
                <a:solidFill>
                  <a:schemeClr val="tx2"/>
                </a:solidFill>
              </a:rPr>
              <a:t> з </a:t>
            </a:r>
            <a:r>
              <a:rPr lang="ru-RU" sz="1800" dirty="0" err="1">
                <a:solidFill>
                  <a:schemeClr val="tx2"/>
                </a:solidFill>
              </a:rPr>
              <a:t>іншими</a:t>
            </a:r>
            <a:r>
              <a:rPr lang="ru-RU" sz="1800" dirty="0">
                <a:solidFill>
                  <a:schemeClr val="tx2"/>
                </a:solidFill>
              </a:rPr>
              <a:t> </a:t>
            </a:r>
            <a:r>
              <a:rPr lang="ru-RU" sz="1800" dirty="0" err="1">
                <a:solidFill>
                  <a:schemeClr val="tx2"/>
                </a:solidFill>
              </a:rPr>
              <a:t>напрямами</a:t>
            </a:r>
            <a:r>
              <a:rPr lang="ru-RU" sz="1800" dirty="0">
                <a:solidFill>
                  <a:schemeClr val="tx2"/>
                </a:solidFill>
              </a:rPr>
              <a:t> </a:t>
            </a:r>
            <a:r>
              <a:rPr lang="ru-RU" sz="1800" dirty="0" err="1">
                <a:solidFill>
                  <a:schemeClr val="tx2"/>
                </a:solidFill>
              </a:rPr>
              <a:t>економічної</a:t>
            </a:r>
            <a:r>
              <a:rPr lang="ru-RU" sz="1800" dirty="0">
                <a:solidFill>
                  <a:schemeClr val="tx2"/>
                </a:solidFill>
              </a:rPr>
              <a:t> </a:t>
            </a:r>
            <a:r>
              <a:rPr lang="en-US" sz="1800" dirty="0" err="1">
                <a:solidFill>
                  <a:schemeClr val="tx2"/>
                </a:solidFill>
              </a:rPr>
              <a:t>i</a:t>
            </a:r>
            <a:r>
              <a:rPr lang="en-US" sz="1800" dirty="0">
                <a:solidFill>
                  <a:schemeClr val="tx2"/>
                </a:solidFill>
              </a:rPr>
              <a:t> </a:t>
            </a:r>
            <a:r>
              <a:rPr lang="ru-RU" sz="1800" dirty="0" err="1">
                <a:solidFill>
                  <a:schemeClr val="tx2"/>
                </a:solidFill>
              </a:rPr>
              <a:t>соціальної</a:t>
            </a:r>
            <a:r>
              <a:rPr lang="ru-RU" sz="1800" dirty="0">
                <a:solidFill>
                  <a:schemeClr val="tx2"/>
                </a:solidFill>
              </a:rPr>
              <a:t> </a:t>
            </a:r>
            <a:r>
              <a:rPr lang="ru-RU" sz="1800" dirty="0" err="1">
                <a:solidFill>
                  <a:schemeClr val="tx2"/>
                </a:solidFill>
              </a:rPr>
              <a:t>політики</a:t>
            </a:r>
            <a:r>
              <a:rPr lang="ru-RU" sz="1800" dirty="0">
                <a:solidFill>
                  <a:schemeClr val="tx2"/>
                </a:solidFill>
              </a:rPr>
              <a:t> на основ</a:t>
            </a:r>
            <a:r>
              <a:rPr lang="en-US" sz="1800" dirty="0" err="1">
                <a:solidFill>
                  <a:schemeClr val="tx2"/>
                </a:solidFill>
              </a:rPr>
              <a:t>i</a:t>
            </a:r>
            <a:r>
              <a:rPr lang="en-US" sz="1800" dirty="0">
                <a:solidFill>
                  <a:schemeClr val="tx2"/>
                </a:solidFill>
              </a:rPr>
              <a:t> </a:t>
            </a:r>
            <a:r>
              <a:rPr lang="ru-RU" sz="1800" dirty="0" err="1">
                <a:solidFill>
                  <a:schemeClr val="tx2"/>
                </a:solidFill>
              </a:rPr>
              <a:t>державної</a:t>
            </a:r>
            <a:r>
              <a:rPr lang="ru-RU" sz="1800" dirty="0">
                <a:solidFill>
                  <a:schemeClr val="tx2"/>
                </a:solidFill>
              </a:rPr>
              <a:t> та </a:t>
            </a:r>
            <a:r>
              <a:rPr lang="ru-RU" sz="1800" dirty="0" err="1">
                <a:solidFill>
                  <a:schemeClr val="tx2"/>
                </a:solidFill>
              </a:rPr>
              <a:t>регіональних</a:t>
            </a:r>
            <a:r>
              <a:rPr lang="ru-RU" sz="1800" dirty="0">
                <a:solidFill>
                  <a:schemeClr val="tx2"/>
                </a:solidFill>
              </a:rPr>
              <a:t> </a:t>
            </a:r>
            <a:r>
              <a:rPr lang="ru-RU" sz="1800" dirty="0" err="1">
                <a:solidFill>
                  <a:schemeClr val="tx2"/>
                </a:solidFill>
              </a:rPr>
              <a:t>програмзайнятост</a:t>
            </a:r>
            <a:r>
              <a:rPr lang="en-US" sz="1800" dirty="0" err="1">
                <a:solidFill>
                  <a:schemeClr val="tx2"/>
                </a:solidFill>
              </a:rPr>
              <a:t>i</a:t>
            </a:r>
            <a:endParaRPr lang="ru-RU" sz="1800" dirty="0">
              <a:solidFill>
                <a:schemeClr val="tx2"/>
              </a:solidFill>
            </a:endParaRPr>
          </a:p>
        </p:txBody>
      </p:sp>
      <p:sp>
        <p:nvSpPr>
          <p:cNvPr id="7" name="Прямоугольник: скругленные углы 6">
            <a:extLst>
              <a:ext uri="{FF2B5EF4-FFF2-40B4-BE49-F238E27FC236}">
                <a16:creationId xmlns="" xmlns:a16="http://schemas.microsoft.com/office/drawing/2014/main" id="{2A7DAF8B-909E-48EA-9737-92B61F6A0A08}"/>
              </a:ext>
            </a:extLst>
          </p:cNvPr>
          <p:cNvSpPr/>
          <p:nvPr/>
        </p:nvSpPr>
        <p:spPr>
          <a:xfrm>
            <a:off x="1719146" y="4750422"/>
            <a:ext cx="10168054" cy="1115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err="1">
                <a:solidFill>
                  <a:schemeClr val="tx2"/>
                </a:solidFill>
              </a:rPr>
              <a:t>сп</a:t>
            </a:r>
            <a:r>
              <a:rPr lang="en-US" sz="1600" dirty="0" err="1">
                <a:solidFill>
                  <a:schemeClr val="tx2"/>
                </a:solidFill>
              </a:rPr>
              <a:t>i</a:t>
            </a:r>
            <a:r>
              <a:rPr lang="ru-RU" sz="1600" dirty="0" err="1">
                <a:solidFill>
                  <a:schemeClr val="tx2"/>
                </a:solidFill>
              </a:rPr>
              <a:t>вроб</a:t>
            </a:r>
            <a:r>
              <a:rPr lang="en-US" sz="1600" dirty="0" err="1">
                <a:solidFill>
                  <a:schemeClr val="tx2"/>
                </a:solidFill>
              </a:rPr>
              <a:t>i</a:t>
            </a:r>
            <a:r>
              <a:rPr lang="ru-RU" sz="1600" dirty="0" err="1">
                <a:solidFill>
                  <a:schemeClr val="tx2"/>
                </a:solidFill>
              </a:rPr>
              <a:t>тництво</a:t>
            </a:r>
            <a:r>
              <a:rPr lang="ru-RU" sz="1600" dirty="0">
                <a:solidFill>
                  <a:schemeClr val="tx2"/>
                </a:solidFill>
              </a:rPr>
              <a:t> </a:t>
            </a:r>
            <a:r>
              <a:rPr lang="ru-RU" sz="1600" dirty="0" err="1">
                <a:solidFill>
                  <a:schemeClr val="tx2"/>
                </a:solidFill>
              </a:rPr>
              <a:t>професійних</a:t>
            </a:r>
            <a:r>
              <a:rPr lang="ru-RU" sz="1600" dirty="0">
                <a:solidFill>
                  <a:schemeClr val="tx2"/>
                </a:solidFill>
              </a:rPr>
              <a:t> </a:t>
            </a:r>
            <a:r>
              <a:rPr lang="ru-RU" sz="1600" dirty="0" err="1">
                <a:solidFill>
                  <a:schemeClr val="tx2"/>
                </a:solidFill>
              </a:rPr>
              <a:t>сп</a:t>
            </a:r>
            <a:r>
              <a:rPr lang="en-US" sz="1600" dirty="0" err="1">
                <a:solidFill>
                  <a:schemeClr val="tx2"/>
                </a:solidFill>
              </a:rPr>
              <a:t>i</a:t>
            </a:r>
            <a:r>
              <a:rPr lang="ru-RU" sz="1600" dirty="0" err="1">
                <a:solidFill>
                  <a:schemeClr val="tx2"/>
                </a:solidFill>
              </a:rPr>
              <a:t>лок</a:t>
            </a:r>
            <a:r>
              <a:rPr lang="ru-RU" sz="1600" dirty="0">
                <a:solidFill>
                  <a:schemeClr val="tx2"/>
                </a:solidFill>
              </a:rPr>
              <a:t>, </a:t>
            </a:r>
            <a:r>
              <a:rPr lang="ru-RU" sz="1600" dirty="0" err="1">
                <a:solidFill>
                  <a:schemeClr val="tx2"/>
                </a:solidFill>
              </a:rPr>
              <a:t>асоц</a:t>
            </a:r>
            <a:r>
              <a:rPr lang="en-US" sz="1600" dirty="0" err="1">
                <a:solidFill>
                  <a:schemeClr val="tx2"/>
                </a:solidFill>
              </a:rPr>
              <a:t>i</a:t>
            </a:r>
            <a:r>
              <a:rPr lang="ru-RU" sz="1600" dirty="0" err="1">
                <a:solidFill>
                  <a:schemeClr val="tx2"/>
                </a:solidFill>
              </a:rPr>
              <a:t>ац</a:t>
            </a:r>
            <a:r>
              <a:rPr lang="en-US" sz="1600" dirty="0" err="1">
                <a:solidFill>
                  <a:schemeClr val="tx2"/>
                </a:solidFill>
              </a:rPr>
              <a:t>i</a:t>
            </a:r>
            <a:r>
              <a:rPr lang="ru-RU" sz="1600" dirty="0">
                <a:solidFill>
                  <a:schemeClr val="tx2"/>
                </a:solidFill>
              </a:rPr>
              <a:t>й (</a:t>
            </a:r>
            <a:r>
              <a:rPr lang="ru-RU" sz="1600" dirty="0" err="1">
                <a:solidFill>
                  <a:schemeClr val="tx2"/>
                </a:solidFill>
              </a:rPr>
              <a:t>сп</a:t>
            </a:r>
            <a:r>
              <a:rPr lang="en-US" sz="1600" dirty="0" err="1">
                <a:solidFill>
                  <a:schemeClr val="tx2"/>
                </a:solidFill>
              </a:rPr>
              <a:t>i</a:t>
            </a:r>
            <a:r>
              <a:rPr lang="ru-RU" sz="1600" dirty="0" err="1">
                <a:solidFill>
                  <a:schemeClr val="tx2"/>
                </a:solidFill>
              </a:rPr>
              <a:t>лок</a:t>
            </a:r>
            <a:r>
              <a:rPr lang="ru-RU" sz="1600" dirty="0">
                <a:solidFill>
                  <a:schemeClr val="tx2"/>
                </a:solidFill>
              </a:rPr>
              <a:t>) п</a:t>
            </a:r>
            <a:r>
              <a:rPr lang="en-US" sz="1600" dirty="0" err="1">
                <a:solidFill>
                  <a:schemeClr val="tx2"/>
                </a:solidFill>
              </a:rPr>
              <a:t>i</a:t>
            </a:r>
            <a:r>
              <a:rPr lang="ru-RU" sz="1600" dirty="0" err="1">
                <a:solidFill>
                  <a:schemeClr val="tx2"/>
                </a:solidFill>
              </a:rPr>
              <a:t>дприємц</a:t>
            </a:r>
            <a:r>
              <a:rPr lang="en-US" sz="1600" dirty="0" err="1">
                <a:solidFill>
                  <a:schemeClr val="tx2"/>
                </a:solidFill>
              </a:rPr>
              <a:t>i</a:t>
            </a:r>
            <a:r>
              <a:rPr lang="ru-RU" sz="1600" dirty="0">
                <a:solidFill>
                  <a:schemeClr val="tx2"/>
                </a:solidFill>
              </a:rPr>
              <a:t>в, </a:t>
            </a:r>
            <a:r>
              <a:rPr lang="ru-RU" sz="1600" dirty="0" err="1">
                <a:solidFill>
                  <a:schemeClr val="tx2"/>
                </a:solidFill>
              </a:rPr>
              <a:t>власників</a:t>
            </a:r>
            <a:r>
              <a:rPr lang="ru-RU" sz="1600" dirty="0">
                <a:solidFill>
                  <a:schemeClr val="tx2"/>
                </a:solidFill>
              </a:rPr>
              <a:t> </a:t>
            </a:r>
            <a:r>
              <a:rPr lang="ru-RU" sz="1600" dirty="0" err="1">
                <a:solidFill>
                  <a:schemeClr val="tx2"/>
                </a:solidFill>
              </a:rPr>
              <a:t>підприємств</a:t>
            </a:r>
            <a:r>
              <a:rPr lang="ru-RU" sz="1600" dirty="0">
                <a:solidFill>
                  <a:schemeClr val="tx2"/>
                </a:solidFill>
              </a:rPr>
              <a:t>, </a:t>
            </a:r>
            <a:r>
              <a:rPr lang="ru-RU" sz="1600" dirty="0" err="1">
                <a:solidFill>
                  <a:schemeClr val="tx2"/>
                </a:solidFill>
              </a:rPr>
              <a:t>установ</a:t>
            </a:r>
            <a:r>
              <a:rPr lang="ru-RU" sz="1600" dirty="0">
                <a:solidFill>
                  <a:schemeClr val="tx2"/>
                </a:solidFill>
              </a:rPr>
              <a:t>, орган</a:t>
            </a:r>
            <a:r>
              <a:rPr lang="en-US" sz="1600" dirty="0" err="1">
                <a:solidFill>
                  <a:schemeClr val="tx2"/>
                </a:solidFill>
              </a:rPr>
              <a:t>i</a:t>
            </a:r>
            <a:r>
              <a:rPr lang="ru-RU" sz="1600" dirty="0" err="1">
                <a:solidFill>
                  <a:schemeClr val="tx2"/>
                </a:solidFill>
              </a:rPr>
              <a:t>зац</a:t>
            </a:r>
            <a:r>
              <a:rPr lang="en-US" sz="1600" dirty="0" err="1">
                <a:solidFill>
                  <a:schemeClr val="tx2"/>
                </a:solidFill>
              </a:rPr>
              <a:t>i</a:t>
            </a:r>
            <a:r>
              <a:rPr lang="ru-RU" sz="1600" dirty="0">
                <a:solidFill>
                  <a:schemeClr val="tx2"/>
                </a:solidFill>
              </a:rPr>
              <a:t>й </a:t>
            </a:r>
            <a:r>
              <a:rPr lang="ru-RU" sz="1600" dirty="0" err="1">
                <a:solidFill>
                  <a:schemeClr val="tx2"/>
                </a:solidFill>
              </a:rPr>
              <a:t>або</a:t>
            </a:r>
            <a:r>
              <a:rPr lang="ru-RU" sz="1600" dirty="0">
                <a:solidFill>
                  <a:schemeClr val="tx2"/>
                </a:solidFill>
              </a:rPr>
              <a:t> </a:t>
            </a:r>
            <a:r>
              <a:rPr lang="ru-RU" sz="1600" dirty="0" err="1">
                <a:solidFill>
                  <a:schemeClr val="tx2"/>
                </a:solidFill>
              </a:rPr>
              <a:t>уповноважених</a:t>
            </a:r>
            <a:r>
              <a:rPr lang="ru-RU" sz="1600" dirty="0">
                <a:solidFill>
                  <a:schemeClr val="tx2"/>
                </a:solidFill>
              </a:rPr>
              <a:t> ними орган</a:t>
            </a:r>
            <a:r>
              <a:rPr lang="en-US" sz="1600" dirty="0" err="1">
                <a:solidFill>
                  <a:schemeClr val="tx2"/>
                </a:solidFill>
              </a:rPr>
              <a:t>i</a:t>
            </a:r>
            <a:r>
              <a:rPr lang="ru-RU" sz="1600" dirty="0">
                <a:solidFill>
                  <a:schemeClr val="tx2"/>
                </a:solidFill>
              </a:rPr>
              <a:t>в у </a:t>
            </a:r>
            <a:r>
              <a:rPr lang="ru-RU" sz="1600" dirty="0" err="1">
                <a:solidFill>
                  <a:schemeClr val="tx2"/>
                </a:solidFill>
              </a:rPr>
              <a:t>взаємод</a:t>
            </a:r>
            <a:r>
              <a:rPr lang="en-US" sz="1600" dirty="0" err="1">
                <a:solidFill>
                  <a:schemeClr val="tx2"/>
                </a:solidFill>
              </a:rPr>
              <a:t>i</a:t>
            </a:r>
            <a:r>
              <a:rPr lang="ru-RU" sz="1600" dirty="0">
                <a:solidFill>
                  <a:schemeClr val="tx2"/>
                </a:solidFill>
              </a:rPr>
              <a:t>ї з органами державного </a:t>
            </a:r>
            <a:r>
              <a:rPr lang="ru-RU" sz="1600" dirty="0" err="1">
                <a:solidFill>
                  <a:schemeClr val="tx2"/>
                </a:solidFill>
              </a:rPr>
              <a:t>управл</a:t>
            </a:r>
            <a:r>
              <a:rPr lang="en-US" sz="1600" dirty="0" err="1">
                <a:solidFill>
                  <a:schemeClr val="tx2"/>
                </a:solidFill>
              </a:rPr>
              <a:t>i</a:t>
            </a:r>
            <a:r>
              <a:rPr lang="ru-RU" sz="1600" dirty="0" err="1">
                <a:solidFill>
                  <a:schemeClr val="tx2"/>
                </a:solidFill>
              </a:rPr>
              <a:t>ння</a:t>
            </a:r>
            <a:r>
              <a:rPr lang="ru-RU" sz="1600" dirty="0">
                <a:solidFill>
                  <a:schemeClr val="tx2"/>
                </a:solidFill>
              </a:rPr>
              <a:t> в </a:t>
            </a:r>
            <a:r>
              <a:rPr lang="ru-RU" sz="1600" dirty="0" err="1">
                <a:solidFill>
                  <a:schemeClr val="tx2"/>
                </a:solidFill>
              </a:rPr>
              <a:t>розробц</a:t>
            </a:r>
            <a:r>
              <a:rPr lang="en-US" sz="1600" dirty="0" err="1">
                <a:solidFill>
                  <a:schemeClr val="tx2"/>
                </a:solidFill>
              </a:rPr>
              <a:t>i</a:t>
            </a:r>
            <a:r>
              <a:rPr lang="en-US" sz="1600" dirty="0">
                <a:solidFill>
                  <a:schemeClr val="tx2"/>
                </a:solidFill>
              </a:rPr>
              <a:t>, </a:t>
            </a:r>
            <a:r>
              <a:rPr lang="ru-RU" sz="1600" dirty="0">
                <a:solidFill>
                  <a:schemeClr val="tx2"/>
                </a:solidFill>
              </a:rPr>
              <a:t>реал</a:t>
            </a:r>
            <a:r>
              <a:rPr lang="en-US" sz="1600" dirty="0" err="1">
                <a:solidFill>
                  <a:schemeClr val="tx2"/>
                </a:solidFill>
              </a:rPr>
              <a:t>i</a:t>
            </a:r>
            <a:r>
              <a:rPr lang="ru-RU" sz="1600" dirty="0" err="1">
                <a:solidFill>
                  <a:schemeClr val="tx2"/>
                </a:solidFill>
              </a:rPr>
              <a:t>зац</a:t>
            </a:r>
            <a:r>
              <a:rPr lang="en-US" sz="1600" dirty="0" err="1">
                <a:solidFill>
                  <a:schemeClr val="tx2"/>
                </a:solidFill>
              </a:rPr>
              <a:t>i</a:t>
            </a:r>
            <a:r>
              <a:rPr lang="ru-RU" sz="1600" dirty="0">
                <a:solidFill>
                  <a:schemeClr val="tx2"/>
                </a:solidFill>
              </a:rPr>
              <a:t>ї та </a:t>
            </a:r>
            <a:r>
              <a:rPr lang="ru-RU" sz="1600" dirty="0" err="1">
                <a:solidFill>
                  <a:schemeClr val="tx2"/>
                </a:solidFill>
              </a:rPr>
              <a:t>контрол</a:t>
            </a:r>
            <a:r>
              <a:rPr lang="en-US" sz="1600" dirty="0" err="1">
                <a:solidFill>
                  <a:schemeClr val="tx2"/>
                </a:solidFill>
              </a:rPr>
              <a:t>i</a:t>
            </a:r>
            <a:r>
              <a:rPr lang="en-US" sz="1600" dirty="0">
                <a:solidFill>
                  <a:schemeClr val="tx2"/>
                </a:solidFill>
              </a:rPr>
              <a:t> </a:t>
            </a:r>
            <a:r>
              <a:rPr lang="ru-RU" sz="1600" dirty="0">
                <a:solidFill>
                  <a:schemeClr val="tx2"/>
                </a:solidFill>
              </a:rPr>
              <a:t>за </a:t>
            </a:r>
            <a:r>
              <a:rPr lang="ru-RU" sz="1600" dirty="0" err="1">
                <a:solidFill>
                  <a:schemeClr val="tx2"/>
                </a:solidFill>
              </a:rPr>
              <a:t>виконанням</a:t>
            </a:r>
            <a:r>
              <a:rPr lang="ru-RU" sz="1600" dirty="0">
                <a:solidFill>
                  <a:schemeClr val="tx2"/>
                </a:solidFill>
              </a:rPr>
              <a:t> заход</a:t>
            </a:r>
            <a:r>
              <a:rPr lang="en-US" sz="1600" dirty="0" err="1">
                <a:solidFill>
                  <a:schemeClr val="tx2"/>
                </a:solidFill>
              </a:rPr>
              <a:t>i</a:t>
            </a:r>
            <a:r>
              <a:rPr lang="ru-RU" sz="1600" dirty="0">
                <a:solidFill>
                  <a:schemeClr val="tx2"/>
                </a:solidFill>
              </a:rPr>
              <a:t>в </a:t>
            </a:r>
            <a:r>
              <a:rPr lang="ru-RU" sz="1600" dirty="0" err="1">
                <a:solidFill>
                  <a:schemeClr val="tx2"/>
                </a:solidFill>
              </a:rPr>
              <a:t>щодо</a:t>
            </a:r>
            <a:r>
              <a:rPr lang="ru-RU" sz="1600" dirty="0">
                <a:solidFill>
                  <a:schemeClr val="tx2"/>
                </a:solidFill>
              </a:rPr>
              <a:t> </a:t>
            </a:r>
            <a:r>
              <a:rPr lang="ru-RU" sz="1600" dirty="0" err="1">
                <a:solidFill>
                  <a:schemeClr val="tx2"/>
                </a:solidFill>
              </a:rPr>
              <a:t>забезпечення</a:t>
            </a:r>
            <a:r>
              <a:rPr lang="ru-RU" sz="1600" dirty="0">
                <a:solidFill>
                  <a:schemeClr val="tx2"/>
                </a:solidFill>
              </a:rPr>
              <a:t> </a:t>
            </a:r>
            <a:r>
              <a:rPr lang="ru-RU" sz="1600" dirty="0" err="1">
                <a:solidFill>
                  <a:schemeClr val="tx2"/>
                </a:solidFill>
              </a:rPr>
              <a:t>зайнятост</a:t>
            </a:r>
            <a:r>
              <a:rPr lang="en-US" sz="1600" dirty="0" err="1">
                <a:solidFill>
                  <a:schemeClr val="tx2"/>
                </a:solidFill>
              </a:rPr>
              <a:t>i</a:t>
            </a:r>
            <a:r>
              <a:rPr lang="en-US" sz="1600" dirty="0">
                <a:solidFill>
                  <a:schemeClr val="tx2"/>
                </a:solidFill>
              </a:rPr>
              <a:t> </a:t>
            </a:r>
            <a:r>
              <a:rPr lang="ru-RU" sz="1600" dirty="0" err="1">
                <a:solidFill>
                  <a:schemeClr val="tx2"/>
                </a:solidFill>
              </a:rPr>
              <a:t>населення</a:t>
            </a:r>
            <a:endParaRPr lang="ru-RU" sz="1600" dirty="0">
              <a:solidFill>
                <a:schemeClr val="tx2"/>
              </a:solidFill>
            </a:endParaRPr>
          </a:p>
        </p:txBody>
      </p:sp>
      <p:sp>
        <p:nvSpPr>
          <p:cNvPr id="8" name="Прямоугольник: скругленные углы 7">
            <a:extLst>
              <a:ext uri="{FF2B5EF4-FFF2-40B4-BE49-F238E27FC236}">
                <a16:creationId xmlns="" xmlns:a16="http://schemas.microsoft.com/office/drawing/2014/main" id="{D717DC4F-9F85-461D-8A21-58BEEA1ED28F}"/>
              </a:ext>
            </a:extLst>
          </p:cNvPr>
          <p:cNvSpPr/>
          <p:nvPr/>
        </p:nvSpPr>
        <p:spPr>
          <a:xfrm>
            <a:off x="1719146" y="5960332"/>
            <a:ext cx="10168054" cy="708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err="1">
                <a:solidFill>
                  <a:schemeClr val="tx2"/>
                </a:solidFill>
              </a:rPr>
              <a:t>мiжнародне</a:t>
            </a:r>
            <a:r>
              <a:rPr lang="ru-RU" sz="1600" dirty="0">
                <a:solidFill>
                  <a:schemeClr val="tx2"/>
                </a:solidFill>
              </a:rPr>
              <a:t> </a:t>
            </a:r>
            <a:r>
              <a:rPr lang="ru-RU" sz="1600" dirty="0" err="1">
                <a:solidFill>
                  <a:schemeClr val="tx2"/>
                </a:solidFill>
              </a:rPr>
              <a:t>спiвробiтництво</a:t>
            </a:r>
            <a:r>
              <a:rPr lang="ru-RU" sz="1600" dirty="0">
                <a:solidFill>
                  <a:schemeClr val="tx2"/>
                </a:solidFill>
              </a:rPr>
              <a:t> у </a:t>
            </a:r>
            <a:r>
              <a:rPr lang="ru-RU" sz="1600" dirty="0" err="1">
                <a:solidFill>
                  <a:schemeClr val="tx2"/>
                </a:solidFill>
              </a:rPr>
              <a:t>вирiшеннi</a:t>
            </a:r>
            <a:r>
              <a:rPr lang="ru-RU" sz="1600" dirty="0">
                <a:solidFill>
                  <a:schemeClr val="tx2"/>
                </a:solidFill>
              </a:rPr>
              <a:t> проблем </a:t>
            </a:r>
            <a:r>
              <a:rPr lang="ru-RU" sz="1600" dirty="0" err="1">
                <a:solidFill>
                  <a:schemeClr val="tx2"/>
                </a:solidFill>
              </a:rPr>
              <a:t>зайнятостi</a:t>
            </a:r>
            <a:r>
              <a:rPr lang="ru-RU" sz="1600" dirty="0">
                <a:solidFill>
                  <a:schemeClr val="tx2"/>
                </a:solidFill>
              </a:rPr>
              <a:t> </a:t>
            </a:r>
            <a:r>
              <a:rPr lang="ru-RU" sz="1600" dirty="0" err="1">
                <a:solidFill>
                  <a:schemeClr val="tx2"/>
                </a:solidFill>
              </a:rPr>
              <a:t>населення</a:t>
            </a:r>
            <a:r>
              <a:rPr lang="ru-RU" sz="1600" dirty="0">
                <a:solidFill>
                  <a:schemeClr val="tx2"/>
                </a:solidFill>
              </a:rPr>
              <a:t>, </a:t>
            </a:r>
            <a:r>
              <a:rPr lang="ru-RU" sz="1600" dirty="0" err="1">
                <a:solidFill>
                  <a:schemeClr val="tx2"/>
                </a:solidFill>
              </a:rPr>
              <a:t>включаючи</a:t>
            </a:r>
            <a:r>
              <a:rPr lang="ru-RU" sz="1600" dirty="0">
                <a:solidFill>
                  <a:schemeClr val="tx2"/>
                </a:solidFill>
              </a:rPr>
              <a:t> </a:t>
            </a:r>
            <a:r>
              <a:rPr lang="ru-RU" sz="1600" dirty="0" err="1">
                <a:solidFill>
                  <a:schemeClr val="tx2"/>
                </a:solidFill>
              </a:rPr>
              <a:t>працю</a:t>
            </a:r>
            <a:r>
              <a:rPr lang="ru-RU" sz="1600" dirty="0">
                <a:solidFill>
                  <a:schemeClr val="tx2"/>
                </a:solidFill>
              </a:rPr>
              <a:t> </a:t>
            </a:r>
            <a:r>
              <a:rPr lang="ru-RU" sz="1600" dirty="0" err="1">
                <a:solidFill>
                  <a:schemeClr val="tx2"/>
                </a:solidFill>
              </a:rPr>
              <a:t>громадян</a:t>
            </a:r>
            <a:r>
              <a:rPr lang="ru-RU" sz="1600" dirty="0">
                <a:solidFill>
                  <a:schemeClr val="tx2"/>
                </a:solidFill>
              </a:rPr>
              <a:t> </a:t>
            </a:r>
            <a:r>
              <a:rPr lang="ru-RU" sz="1600" dirty="0" err="1">
                <a:solidFill>
                  <a:schemeClr val="tx2"/>
                </a:solidFill>
              </a:rPr>
              <a:t>України</a:t>
            </a:r>
            <a:r>
              <a:rPr lang="ru-RU" sz="1600" dirty="0">
                <a:solidFill>
                  <a:schemeClr val="tx2"/>
                </a:solidFill>
              </a:rPr>
              <a:t> за кордоном та </a:t>
            </a:r>
            <a:r>
              <a:rPr lang="ru-RU" sz="1600" dirty="0" err="1">
                <a:solidFill>
                  <a:schemeClr val="tx2"/>
                </a:solidFill>
              </a:rPr>
              <a:t>iноземних</a:t>
            </a:r>
            <a:r>
              <a:rPr lang="ru-RU" sz="1600" dirty="0">
                <a:solidFill>
                  <a:schemeClr val="tx2"/>
                </a:solidFill>
              </a:rPr>
              <a:t> </a:t>
            </a:r>
            <a:r>
              <a:rPr lang="ru-RU" sz="1600" dirty="0" err="1">
                <a:solidFill>
                  <a:schemeClr val="tx2"/>
                </a:solidFill>
              </a:rPr>
              <a:t>громадян</a:t>
            </a:r>
            <a:r>
              <a:rPr lang="ru-RU" sz="1600" dirty="0">
                <a:solidFill>
                  <a:schemeClr val="tx2"/>
                </a:solidFill>
              </a:rPr>
              <a:t> i </a:t>
            </a:r>
            <a:r>
              <a:rPr lang="ru-RU" sz="1600" dirty="0" err="1">
                <a:solidFill>
                  <a:schemeClr val="tx2"/>
                </a:solidFill>
              </a:rPr>
              <a:t>осiб</a:t>
            </a:r>
            <a:r>
              <a:rPr lang="ru-RU" sz="1600" dirty="0">
                <a:solidFill>
                  <a:schemeClr val="tx2"/>
                </a:solidFill>
              </a:rPr>
              <a:t> без </a:t>
            </a:r>
            <a:r>
              <a:rPr lang="ru-RU" sz="1600" dirty="0" err="1">
                <a:solidFill>
                  <a:schemeClr val="tx2"/>
                </a:solidFill>
              </a:rPr>
              <a:t>громадянства</a:t>
            </a:r>
            <a:r>
              <a:rPr lang="ru-RU" sz="1600" dirty="0">
                <a:solidFill>
                  <a:schemeClr val="tx2"/>
                </a:solidFill>
              </a:rPr>
              <a:t> в </a:t>
            </a:r>
            <a:r>
              <a:rPr lang="ru-RU" sz="1600" dirty="0" err="1">
                <a:solidFill>
                  <a:schemeClr val="tx2"/>
                </a:solidFill>
              </a:rPr>
              <a:t>Українi</a:t>
            </a:r>
            <a:endParaRPr lang="ru-RU" sz="1600" dirty="0">
              <a:solidFill>
                <a:schemeClr val="tx2"/>
              </a:solidFill>
            </a:endParaRPr>
          </a:p>
        </p:txBody>
      </p:sp>
      <p:cxnSp>
        <p:nvCxnSpPr>
          <p:cNvPr id="12" name="Прямая со стрелкой 11">
            <a:extLst>
              <a:ext uri="{FF2B5EF4-FFF2-40B4-BE49-F238E27FC236}">
                <a16:creationId xmlns="" xmlns:a16="http://schemas.microsoft.com/office/drawing/2014/main" id="{3DACB291-EB89-40A7-9EF7-2369886DA059}"/>
              </a:ext>
            </a:extLst>
          </p:cNvPr>
          <p:cNvCxnSpPr>
            <a:cxnSpLocks/>
            <a:endCxn id="8" idx="1"/>
          </p:cNvCxnSpPr>
          <p:nvPr/>
        </p:nvCxnSpPr>
        <p:spPr>
          <a:xfrm>
            <a:off x="702527" y="6314381"/>
            <a:ext cx="10166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a:extLst>
              <a:ext uri="{FF2B5EF4-FFF2-40B4-BE49-F238E27FC236}">
                <a16:creationId xmlns="" xmlns:a16="http://schemas.microsoft.com/office/drawing/2014/main" id="{7FF322CF-9557-49B4-9063-9F9E14E66499}"/>
              </a:ext>
            </a:extLst>
          </p:cNvPr>
          <p:cNvCxnSpPr>
            <a:cxnSpLocks/>
            <a:endCxn id="7" idx="1"/>
          </p:cNvCxnSpPr>
          <p:nvPr/>
        </p:nvCxnSpPr>
        <p:spPr>
          <a:xfrm>
            <a:off x="702527" y="5307982"/>
            <a:ext cx="10166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a:extLst>
              <a:ext uri="{FF2B5EF4-FFF2-40B4-BE49-F238E27FC236}">
                <a16:creationId xmlns="" xmlns:a16="http://schemas.microsoft.com/office/drawing/2014/main" id="{780673C8-20B3-40B5-86AD-E7BBA698D328}"/>
              </a:ext>
            </a:extLst>
          </p:cNvPr>
          <p:cNvCxnSpPr>
            <a:cxnSpLocks/>
          </p:cNvCxnSpPr>
          <p:nvPr/>
        </p:nvCxnSpPr>
        <p:spPr>
          <a:xfrm>
            <a:off x="702527" y="4357337"/>
            <a:ext cx="10240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 стрелкой 21">
            <a:extLst>
              <a:ext uri="{FF2B5EF4-FFF2-40B4-BE49-F238E27FC236}">
                <a16:creationId xmlns="" xmlns:a16="http://schemas.microsoft.com/office/drawing/2014/main" id="{F203459C-511A-45F4-BF0C-5E3B7FBC9977}"/>
              </a:ext>
            </a:extLst>
          </p:cNvPr>
          <p:cNvCxnSpPr>
            <a:cxnSpLocks/>
            <a:endCxn id="5" idx="1"/>
          </p:cNvCxnSpPr>
          <p:nvPr/>
        </p:nvCxnSpPr>
        <p:spPr>
          <a:xfrm>
            <a:off x="702527" y="3621358"/>
            <a:ext cx="10166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a:extLst>
              <a:ext uri="{FF2B5EF4-FFF2-40B4-BE49-F238E27FC236}">
                <a16:creationId xmlns="" xmlns:a16="http://schemas.microsoft.com/office/drawing/2014/main" id="{BB9B91F9-D959-416D-A13E-027C64C6269B}"/>
              </a:ext>
            </a:extLst>
          </p:cNvPr>
          <p:cNvCxnSpPr>
            <a:cxnSpLocks/>
            <a:endCxn id="4" idx="1"/>
          </p:cNvCxnSpPr>
          <p:nvPr/>
        </p:nvCxnSpPr>
        <p:spPr>
          <a:xfrm>
            <a:off x="702527" y="2318627"/>
            <a:ext cx="7582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8" name="Рисунок 27">
            <a:extLst>
              <a:ext uri="{FF2B5EF4-FFF2-40B4-BE49-F238E27FC236}">
                <a16:creationId xmlns="" xmlns:a16="http://schemas.microsoft.com/office/drawing/2014/main" id="{ED4F7093-77C9-479E-AD75-89DDDFE60780}"/>
              </a:ext>
            </a:extLst>
          </p:cNvPr>
          <p:cNvPicPr>
            <a:picLocks noChangeAspect="1"/>
          </p:cNvPicPr>
          <p:nvPr/>
        </p:nvPicPr>
        <p:blipFill>
          <a:blip r:embed="rId2"/>
          <a:stretch>
            <a:fillRect/>
          </a:stretch>
        </p:blipFill>
        <p:spPr>
          <a:xfrm>
            <a:off x="10667868" y="0"/>
            <a:ext cx="1524132" cy="1481456"/>
          </a:xfrm>
          <a:prstGeom prst="rect">
            <a:avLst/>
          </a:prstGeom>
        </p:spPr>
      </p:pic>
    </p:spTree>
    <p:extLst>
      <p:ext uri="{BB962C8B-B14F-4D97-AF65-F5344CB8AC3E}">
        <p14:creationId xmlns:p14="http://schemas.microsoft.com/office/powerpoint/2010/main" val="405331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1F095534-1419-4485-8F42-98C03A83FCA8}"/>
              </a:ext>
            </a:extLst>
          </p:cNvPr>
          <p:cNvSpPr txBox="1"/>
          <p:nvPr/>
        </p:nvSpPr>
        <p:spPr>
          <a:xfrm>
            <a:off x="3018263" y="1026379"/>
            <a:ext cx="8495955" cy="40011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000" dirty="0" err="1">
                <a:solidFill>
                  <a:schemeClr val="tx2"/>
                </a:solidFill>
              </a:rPr>
              <a:t>вільний</a:t>
            </a:r>
            <a:r>
              <a:rPr lang="ru-RU" sz="2000" dirty="0">
                <a:solidFill>
                  <a:schemeClr val="tx2"/>
                </a:solidFill>
              </a:rPr>
              <a:t> </a:t>
            </a:r>
            <a:r>
              <a:rPr lang="ru-RU" sz="2000" dirty="0" err="1">
                <a:solidFill>
                  <a:schemeClr val="tx2"/>
                </a:solidFill>
              </a:rPr>
              <a:t>вибір</a:t>
            </a:r>
            <a:r>
              <a:rPr lang="ru-RU" sz="2000" dirty="0">
                <a:solidFill>
                  <a:schemeClr val="tx2"/>
                </a:solidFill>
              </a:rPr>
              <a:t> виду </a:t>
            </a:r>
            <a:r>
              <a:rPr lang="ru-RU" sz="2000" dirty="0" err="1">
                <a:solidFill>
                  <a:schemeClr val="tx2"/>
                </a:solidFill>
              </a:rPr>
              <a:t>діяльності</a:t>
            </a:r>
            <a:endParaRPr lang="ru-RU" sz="2000" dirty="0">
              <a:solidFill>
                <a:schemeClr val="tx2"/>
              </a:solidFill>
            </a:endParaRPr>
          </a:p>
        </p:txBody>
      </p:sp>
      <p:sp>
        <p:nvSpPr>
          <p:cNvPr id="3" name="Объект 2">
            <a:extLst>
              <a:ext uri="{FF2B5EF4-FFF2-40B4-BE49-F238E27FC236}">
                <a16:creationId xmlns="" xmlns:a16="http://schemas.microsoft.com/office/drawing/2014/main" id="{2FFCE3DC-0D19-448E-8D47-9585AD69951C}"/>
              </a:ext>
            </a:extLst>
          </p:cNvPr>
          <p:cNvSpPr>
            <a:spLocks noGrp="1"/>
          </p:cNvSpPr>
          <p:nvPr>
            <p:ph idx="1"/>
          </p:nvPr>
        </p:nvSpPr>
        <p:spPr>
          <a:xfrm>
            <a:off x="0" y="0"/>
            <a:ext cx="12192000" cy="947854"/>
          </a:xfrm>
        </p:spPr>
        <p:txBody>
          <a:bodyPr>
            <a:normAutofit/>
          </a:bodyPr>
          <a:lstStyle/>
          <a:p>
            <a:pPr marL="0" indent="0">
              <a:buNone/>
            </a:pPr>
            <a:r>
              <a:rPr lang="ru-RU" b="1" i="1" dirty="0" err="1">
                <a:solidFill>
                  <a:schemeClr val="tx1">
                    <a:lumMod val="50000"/>
                  </a:schemeClr>
                </a:solidFill>
              </a:rPr>
              <a:t>Відповідно</a:t>
            </a:r>
            <a:r>
              <a:rPr lang="ru-RU" b="1" i="1" dirty="0">
                <a:solidFill>
                  <a:schemeClr val="tx1">
                    <a:lumMod val="50000"/>
                  </a:schemeClr>
                </a:solidFill>
              </a:rPr>
              <a:t> до </a:t>
            </a:r>
            <a:r>
              <a:rPr lang="ru-RU" b="1" i="1" dirty="0">
                <a:solidFill>
                  <a:srgbClr val="C00000"/>
                </a:solidFill>
              </a:rPr>
              <a:t>ст. 5-1 </a:t>
            </a:r>
            <a:r>
              <a:rPr lang="ru-RU" b="1" i="1" dirty="0" err="1">
                <a:solidFill>
                  <a:srgbClr val="C00000"/>
                </a:solidFill>
              </a:rPr>
              <a:t>КЗпП</a:t>
            </a:r>
            <a:r>
              <a:rPr lang="ru-RU" b="1" i="1" dirty="0">
                <a:solidFill>
                  <a:srgbClr val="C00000"/>
                </a:solidFill>
              </a:rPr>
              <a:t> </a:t>
            </a:r>
            <a:r>
              <a:rPr lang="ru-RU" b="1" i="1" dirty="0">
                <a:solidFill>
                  <a:schemeClr val="tx1">
                    <a:lumMod val="50000"/>
                  </a:schemeClr>
                </a:solidFill>
              </a:rPr>
              <a:t>держава </a:t>
            </a:r>
            <a:r>
              <a:rPr lang="ru-RU" b="1" i="1" dirty="0" err="1">
                <a:solidFill>
                  <a:schemeClr val="tx1">
                    <a:lumMod val="50000"/>
                  </a:schemeClr>
                </a:solidFill>
              </a:rPr>
              <a:t>гарантує</a:t>
            </a:r>
            <a:r>
              <a:rPr lang="ru-RU" b="1" i="1" dirty="0">
                <a:solidFill>
                  <a:schemeClr val="tx1">
                    <a:lumMod val="50000"/>
                  </a:schemeClr>
                </a:solidFill>
              </a:rPr>
              <a:t> </a:t>
            </a:r>
            <a:r>
              <a:rPr lang="ru-RU" b="1" i="1" dirty="0" err="1">
                <a:solidFill>
                  <a:schemeClr val="tx1">
                    <a:lumMod val="50000"/>
                  </a:schemeClr>
                </a:solidFill>
              </a:rPr>
              <a:t>працездатним</a:t>
            </a:r>
            <a:r>
              <a:rPr lang="ru-RU" b="1" i="1" dirty="0">
                <a:solidFill>
                  <a:schemeClr val="tx1">
                    <a:lumMod val="50000"/>
                  </a:schemeClr>
                </a:solidFill>
              </a:rPr>
              <a:t> </a:t>
            </a:r>
            <a:br>
              <a:rPr lang="ru-RU" b="1" i="1" dirty="0">
                <a:solidFill>
                  <a:schemeClr val="tx1">
                    <a:lumMod val="50000"/>
                  </a:schemeClr>
                </a:solidFill>
              </a:rPr>
            </a:br>
            <a:r>
              <a:rPr lang="ru-RU" b="1" i="1" dirty="0" err="1">
                <a:solidFill>
                  <a:schemeClr val="tx1">
                    <a:lumMod val="50000"/>
                  </a:schemeClr>
                </a:solidFill>
              </a:rPr>
              <a:t>громадянам</a:t>
            </a:r>
            <a:r>
              <a:rPr lang="ru-RU" b="1" i="1" dirty="0">
                <a:solidFill>
                  <a:schemeClr val="tx1">
                    <a:lumMod val="50000"/>
                  </a:schemeClr>
                </a:solidFill>
              </a:rPr>
              <a:t>, </a:t>
            </a:r>
            <a:r>
              <a:rPr lang="ru-RU" b="1" i="1" dirty="0" err="1">
                <a:solidFill>
                  <a:schemeClr val="tx1">
                    <a:lumMod val="50000"/>
                  </a:schemeClr>
                </a:solidFill>
              </a:rPr>
              <a:t>які</a:t>
            </a:r>
            <a:r>
              <a:rPr lang="ru-RU" b="1" i="1" dirty="0">
                <a:solidFill>
                  <a:schemeClr val="tx1">
                    <a:lumMod val="50000"/>
                  </a:schemeClr>
                </a:solidFill>
              </a:rPr>
              <a:t> </a:t>
            </a:r>
            <a:r>
              <a:rPr lang="ru-RU" b="1" i="1" dirty="0" err="1">
                <a:solidFill>
                  <a:schemeClr val="tx1">
                    <a:lumMod val="50000"/>
                  </a:schemeClr>
                </a:solidFill>
              </a:rPr>
              <a:t>постійно</a:t>
            </a:r>
            <a:r>
              <a:rPr lang="ru-RU" b="1" i="1" dirty="0">
                <a:solidFill>
                  <a:schemeClr val="tx1">
                    <a:lumMod val="50000"/>
                  </a:schemeClr>
                </a:solidFill>
              </a:rPr>
              <a:t> </a:t>
            </a:r>
            <a:r>
              <a:rPr lang="ru-RU" b="1" i="1" dirty="0" err="1">
                <a:solidFill>
                  <a:schemeClr val="tx1">
                    <a:lumMod val="50000"/>
                  </a:schemeClr>
                </a:solidFill>
              </a:rPr>
              <a:t>проживають</a:t>
            </a:r>
            <a:r>
              <a:rPr lang="ru-RU" b="1" i="1" dirty="0">
                <a:solidFill>
                  <a:schemeClr val="tx1">
                    <a:lumMod val="50000"/>
                  </a:schemeClr>
                </a:solidFill>
              </a:rPr>
              <a:t> на </a:t>
            </a:r>
            <a:r>
              <a:rPr lang="ru-RU" b="1" i="1" dirty="0" err="1">
                <a:solidFill>
                  <a:schemeClr val="tx1">
                    <a:lumMod val="50000"/>
                  </a:schemeClr>
                </a:solidFill>
              </a:rPr>
              <a:t>території</a:t>
            </a:r>
            <a:r>
              <a:rPr lang="ru-RU" b="1" i="1" dirty="0">
                <a:solidFill>
                  <a:schemeClr val="tx1">
                    <a:lumMod val="50000"/>
                  </a:schemeClr>
                </a:solidFill>
              </a:rPr>
              <a:t> </a:t>
            </a:r>
            <a:r>
              <a:rPr lang="ru-RU" b="1" i="1" dirty="0" err="1">
                <a:solidFill>
                  <a:schemeClr val="tx1">
                    <a:lumMod val="50000"/>
                  </a:schemeClr>
                </a:solidFill>
              </a:rPr>
              <a:t>України</a:t>
            </a:r>
            <a:r>
              <a:rPr lang="ru-RU" b="1" i="1" dirty="0">
                <a:solidFill>
                  <a:schemeClr val="tx1">
                    <a:lumMod val="50000"/>
                  </a:schemeClr>
                </a:solidFill>
              </a:rPr>
              <a:t>:</a:t>
            </a:r>
          </a:p>
        </p:txBody>
      </p:sp>
      <p:pic>
        <p:nvPicPr>
          <p:cNvPr id="4" name="Рисунок 3">
            <a:extLst>
              <a:ext uri="{FF2B5EF4-FFF2-40B4-BE49-F238E27FC236}">
                <a16:creationId xmlns="" xmlns:a16="http://schemas.microsoft.com/office/drawing/2014/main" id="{F1AB3B7C-4636-4E81-B169-AC50479A9536}"/>
              </a:ext>
            </a:extLst>
          </p:cNvPr>
          <p:cNvPicPr>
            <a:picLocks noChangeAspect="1"/>
          </p:cNvPicPr>
          <p:nvPr/>
        </p:nvPicPr>
        <p:blipFill>
          <a:blip r:embed="rId2"/>
          <a:stretch>
            <a:fillRect/>
          </a:stretch>
        </p:blipFill>
        <p:spPr>
          <a:xfrm>
            <a:off x="10667868" y="0"/>
            <a:ext cx="1524132" cy="1481456"/>
          </a:xfrm>
          <a:prstGeom prst="rect">
            <a:avLst/>
          </a:prstGeom>
        </p:spPr>
      </p:pic>
      <p:sp>
        <p:nvSpPr>
          <p:cNvPr id="9" name="TextBox 8">
            <a:extLst>
              <a:ext uri="{FF2B5EF4-FFF2-40B4-BE49-F238E27FC236}">
                <a16:creationId xmlns="" xmlns:a16="http://schemas.microsoft.com/office/drawing/2014/main" id="{BBFFFE37-6DAE-470B-BB48-78F9FFA429E3}"/>
              </a:ext>
            </a:extLst>
          </p:cNvPr>
          <p:cNvSpPr txBox="1"/>
          <p:nvPr/>
        </p:nvSpPr>
        <p:spPr>
          <a:xfrm>
            <a:off x="3018264" y="1602260"/>
            <a:ext cx="8495956" cy="830997"/>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600" dirty="0" err="1">
                <a:solidFill>
                  <a:schemeClr val="tx2"/>
                </a:solidFill>
              </a:rPr>
              <a:t>безплатне</a:t>
            </a:r>
            <a:r>
              <a:rPr lang="ru-RU" sz="1600" dirty="0">
                <a:solidFill>
                  <a:schemeClr val="tx2"/>
                </a:solidFill>
              </a:rPr>
              <a:t> </a:t>
            </a:r>
            <a:r>
              <a:rPr lang="ru-RU" sz="1600" dirty="0" err="1">
                <a:solidFill>
                  <a:schemeClr val="tx2"/>
                </a:solidFill>
              </a:rPr>
              <a:t>сприяння</a:t>
            </a:r>
            <a:r>
              <a:rPr lang="ru-RU" sz="1600" dirty="0">
                <a:solidFill>
                  <a:schemeClr val="tx2"/>
                </a:solidFill>
              </a:rPr>
              <a:t> </a:t>
            </a:r>
            <a:r>
              <a:rPr lang="ru-RU" sz="1600" dirty="0" err="1">
                <a:solidFill>
                  <a:schemeClr val="tx2"/>
                </a:solidFill>
              </a:rPr>
              <a:t>державними</a:t>
            </a:r>
            <a:r>
              <a:rPr lang="ru-RU" sz="1600" dirty="0">
                <a:solidFill>
                  <a:schemeClr val="tx2"/>
                </a:solidFill>
              </a:rPr>
              <a:t> службами </a:t>
            </a:r>
            <a:r>
              <a:rPr lang="ru-RU" sz="1600" dirty="0" err="1">
                <a:solidFill>
                  <a:schemeClr val="tx2"/>
                </a:solidFill>
              </a:rPr>
              <a:t>зайнятості</a:t>
            </a:r>
            <a:r>
              <a:rPr lang="ru-RU" sz="1600" dirty="0">
                <a:solidFill>
                  <a:schemeClr val="tx2"/>
                </a:solidFill>
              </a:rPr>
              <a:t> у </a:t>
            </a:r>
            <a:r>
              <a:rPr lang="ru-RU" sz="1600" dirty="0" err="1">
                <a:solidFill>
                  <a:schemeClr val="tx2"/>
                </a:solidFill>
              </a:rPr>
              <a:t>підборі</a:t>
            </a:r>
            <a:r>
              <a:rPr lang="ru-RU" sz="1600" dirty="0">
                <a:solidFill>
                  <a:schemeClr val="tx2"/>
                </a:solidFill>
              </a:rPr>
              <a:t> </a:t>
            </a:r>
            <a:r>
              <a:rPr lang="ru-RU" sz="1600" dirty="0" err="1">
                <a:solidFill>
                  <a:schemeClr val="tx2"/>
                </a:solidFill>
              </a:rPr>
              <a:t>підходящої</a:t>
            </a:r>
            <a:r>
              <a:rPr lang="ru-RU" sz="1600" dirty="0">
                <a:solidFill>
                  <a:schemeClr val="tx2"/>
                </a:solidFill>
              </a:rPr>
              <a:t> </a:t>
            </a:r>
            <a:r>
              <a:rPr lang="ru-RU" sz="1600" dirty="0" err="1">
                <a:solidFill>
                  <a:schemeClr val="tx2"/>
                </a:solidFill>
              </a:rPr>
              <a:t>роботи</a:t>
            </a:r>
            <a:r>
              <a:rPr lang="ru-RU" sz="1600" dirty="0">
                <a:solidFill>
                  <a:schemeClr val="tx2"/>
                </a:solidFill>
              </a:rPr>
              <a:t> і </a:t>
            </a:r>
            <a:r>
              <a:rPr lang="ru-RU" sz="1600" dirty="0" err="1">
                <a:solidFill>
                  <a:schemeClr val="tx2"/>
                </a:solidFill>
              </a:rPr>
              <a:t>працевлаштуванні</a:t>
            </a:r>
            <a:r>
              <a:rPr lang="ru-RU" sz="1600" dirty="0">
                <a:solidFill>
                  <a:schemeClr val="tx2"/>
                </a:solidFill>
              </a:rPr>
              <a:t> </a:t>
            </a:r>
            <a:r>
              <a:rPr lang="ru-RU" sz="1600" dirty="0" err="1">
                <a:solidFill>
                  <a:schemeClr val="tx2"/>
                </a:solidFill>
              </a:rPr>
              <a:t>відповідно</a:t>
            </a:r>
            <a:r>
              <a:rPr lang="ru-RU" sz="1600" dirty="0">
                <a:solidFill>
                  <a:schemeClr val="tx2"/>
                </a:solidFill>
              </a:rPr>
              <a:t> до </a:t>
            </a:r>
            <a:r>
              <a:rPr lang="ru-RU" sz="1600" dirty="0" err="1">
                <a:solidFill>
                  <a:schemeClr val="tx2"/>
                </a:solidFill>
              </a:rPr>
              <a:t>покликання</a:t>
            </a:r>
            <a:r>
              <a:rPr lang="ru-RU" sz="1600" dirty="0">
                <a:solidFill>
                  <a:schemeClr val="tx2"/>
                </a:solidFill>
              </a:rPr>
              <a:t>, </a:t>
            </a:r>
            <a:r>
              <a:rPr lang="ru-RU" sz="1600" dirty="0" err="1">
                <a:solidFill>
                  <a:schemeClr val="tx2"/>
                </a:solidFill>
              </a:rPr>
              <a:t>здібностей</a:t>
            </a:r>
            <a:r>
              <a:rPr lang="ru-RU" sz="1600" dirty="0">
                <a:solidFill>
                  <a:schemeClr val="tx2"/>
                </a:solidFill>
              </a:rPr>
              <a:t>, </a:t>
            </a:r>
            <a:r>
              <a:rPr lang="ru-RU" sz="1600" dirty="0" err="1">
                <a:solidFill>
                  <a:schemeClr val="tx2"/>
                </a:solidFill>
              </a:rPr>
              <a:t>професійної</a:t>
            </a:r>
            <a:r>
              <a:rPr lang="ru-RU" sz="1600" dirty="0">
                <a:solidFill>
                  <a:schemeClr val="tx2"/>
                </a:solidFill>
              </a:rPr>
              <a:t> </a:t>
            </a:r>
            <a:r>
              <a:rPr lang="ru-RU" sz="1600" dirty="0" err="1">
                <a:solidFill>
                  <a:schemeClr val="tx2"/>
                </a:solidFill>
              </a:rPr>
              <a:t>підготовки</a:t>
            </a:r>
            <a:r>
              <a:rPr lang="ru-RU" sz="1600" dirty="0">
                <a:solidFill>
                  <a:schemeClr val="tx2"/>
                </a:solidFill>
              </a:rPr>
              <a:t>, </a:t>
            </a:r>
            <a:r>
              <a:rPr lang="ru-RU" sz="1600" dirty="0" err="1">
                <a:solidFill>
                  <a:schemeClr val="tx2"/>
                </a:solidFill>
              </a:rPr>
              <a:t>освіти</a:t>
            </a:r>
            <a:r>
              <a:rPr lang="ru-RU" sz="1600" dirty="0">
                <a:solidFill>
                  <a:schemeClr val="tx2"/>
                </a:solidFill>
              </a:rPr>
              <a:t>, з </a:t>
            </a:r>
            <a:r>
              <a:rPr lang="ru-RU" sz="1600" dirty="0" err="1">
                <a:solidFill>
                  <a:schemeClr val="tx2"/>
                </a:solidFill>
              </a:rPr>
              <a:t>урахуванням</a:t>
            </a:r>
            <a:r>
              <a:rPr lang="ru-RU" sz="1600" dirty="0">
                <a:solidFill>
                  <a:schemeClr val="tx2"/>
                </a:solidFill>
              </a:rPr>
              <a:t> </a:t>
            </a:r>
            <a:r>
              <a:rPr lang="ru-RU" sz="1600" dirty="0" err="1">
                <a:solidFill>
                  <a:schemeClr val="tx2"/>
                </a:solidFill>
              </a:rPr>
              <a:t>суспільних</a:t>
            </a:r>
            <a:r>
              <a:rPr lang="ru-RU" sz="1600" dirty="0">
                <a:solidFill>
                  <a:schemeClr val="tx2"/>
                </a:solidFill>
              </a:rPr>
              <a:t> потреб</a:t>
            </a:r>
          </a:p>
        </p:txBody>
      </p:sp>
      <p:sp>
        <p:nvSpPr>
          <p:cNvPr id="11" name="TextBox 10">
            <a:extLst>
              <a:ext uri="{FF2B5EF4-FFF2-40B4-BE49-F238E27FC236}">
                <a16:creationId xmlns="" xmlns:a16="http://schemas.microsoft.com/office/drawing/2014/main" id="{F06B0711-E635-4A1D-B5CD-401DD855C333}"/>
              </a:ext>
            </a:extLst>
          </p:cNvPr>
          <p:cNvSpPr txBox="1"/>
          <p:nvPr/>
        </p:nvSpPr>
        <p:spPr>
          <a:xfrm>
            <a:off x="3018263" y="2666561"/>
            <a:ext cx="8495957" cy="92333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800" dirty="0" err="1">
                <a:solidFill>
                  <a:schemeClr val="tx2"/>
                </a:solidFill>
              </a:rPr>
              <a:t>надання</a:t>
            </a:r>
            <a:r>
              <a:rPr lang="ru-RU" sz="1800" dirty="0">
                <a:solidFill>
                  <a:schemeClr val="tx2"/>
                </a:solidFill>
              </a:rPr>
              <a:t> </a:t>
            </a:r>
            <a:r>
              <a:rPr lang="ru-RU" sz="1800" dirty="0" err="1">
                <a:solidFill>
                  <a:schemeClr val="tx2"/>
                </a:solidFill>
              </a:rPr>
              <a:t>підприємствами</a:t>
            </a:r>
            <a:r>
              <a:rPr lang="ru-RU" sz="1800" dirty="0">
                <a:solidFill>
                  <a:schemeClr val="tx2"/>
                </a:solidFill>
              </a:rPr>
              <a:t>, </a:t>
            </a:r>
            <a:r>
              <a:rPr lang="ru-RU" sz="1800" dirty="0" err="1">
                <a:solidFill>
                  <a:schemeClr val="tx2"/>
                </a:solidFill>
              </a:rPr>
              <a:t>установами</a:t>
            </a:r>
            <a:r>
              <a:rPr lang="ru-RU" sz="1800" dirty="0">
                <a:solidFill>
                  <a:schemeClr val="tx2"/>
                </a:solidFill>
              </a:rPr>
              <a:t>, </a:t>
            </a:r>
            <a:r>
              <a:rPr lang="ru-RU" sz="1800" dirty="0" err="1">
                <a:solidFill>
                  <a:schemeClr val="tx2"/>
                </a:solidFill>
              </a:rPr>
              <a:t>організаціями</a:t>
            </a:r>
            <a:r>
              <a:rPr lang="ru-RU" sz="1800" dirty="0">
                <a:solidFill>
                  <a:schemeClr val="tx2"/>
                </a:solidFill>
              </a:rPr>
              <a:t> </a:t>
            </a:r>
            <a:r>
              <a:rPr lang="ru-RU" sz="1800" dirty="0" err="1">
                <a:solidFill>
                  <a:schemeClr val="tx2"/>
                </a:solidFill>
              </a:rPr>
              <a:t>відповідно</a:t>
            </a:r>
            <a:r>
              <a:rPr lang="ru-RU" sz="1800" dirty="0">
                <a:solidFill>
                  <a:schemeClr val="tx2"/>
                </a:solidFill>
              </a:rPr>
              <a:t> до </a:t>
            </a:r>
            <a:r>
              <a:rPr lang="ru-RU" sz="1800" dirty="0" err="1">
                <a:solidFill>
                  <a:schemeClr val="tx2"/>
                </a:solidFill>
              </a:rPr>
              <a:t>їх</a:t>
            </a:r>
            <a:r>
              <a:rPr lang="ru-RU" sz="1800" dirty="0">
                <a:solidFill>
                  <a:schemeClr val="tx2"/>
                </a:solidFill>
              </a:rPr>
              <a:t> </a:t>
            </a:r>
            <a:r>
              <a:rPr lang="ru-RU" sz="1800" dirty="0" err="1">
                <a:solidFill>
                  <a:schemeClr val="tx2"/>
                </a:solidFill>
              </a:rPr>
              <a:t>попередньо</a:t>
            </a:r>
            <a:r>
              <a:rPr lang="ru-RU" sz="1800" dirty="0">
                <a:solidFill>
                  <a:schemeClr val="tx2"/>
                </a:solidFill>
              </a:rPr>
              <a:t> </a:t>
            </a:r>
            <a:r>
              <a:rPr lang="ru-RU" sz="1800" dirty="0" err="1">
                <a:solidFill>
                  <a:schemeClr val="tx2"/>
                </a:solidFill>
              </a:rPr>
              <a:t>поданих</a:t>
            </a:r>
            <a:r>
              <a:rPr lang="ru-RU" sz="1800" dirty="0">
                <a:solidFill>
                  <a:schemeClr val="tx2"/>
                </a:solidFill>
              </a:rPr>
              <a:t> заявок </a:t>
            </a:r>
            <a:r>
              <a:rPr lang="ru-RU" sz="1800" dirty="0" err="1">
                <a:solidFill>
                  <a:schemeClr val="tx2"/>
                </a:solidFill>
              </a:rPr>
              <a:t>роботи</a:t>
            </a:r>
            <a:r>
              <a:rPr lang="ru-RU" sz="1800" dirty="0">
                <a:solidFill>
                  <a:schemeClr val="tx2"/>
                </a:solidFill>
              </a:rPr>
              <a:t> за </a:t>
            </a:r>
            <a:r>
              <a:rPr lang="ru-RU" sz="1800" dirty="0" err="1">
                <a:solidFill>
                  <a:schemeClr val="tx2"/>
                </a:solidFill>
              </a:rPr>
              <a:t>фахом</a:t>
            </a:r>
            <a:r>
              <a:rPr lang="ru-RU" sz="1800" dirty="0">
                <a:solidFill>
                  <a:schemeClr val="tx2"/>
                </a:solidFill>
              </a:rPr>
              <a:t> </a:t>
            </a:r>
            <a:r>
              <a:rPr lang="ru-RU" sz="1800" dirty="0" err="1">
                <a:solidFill>
                  <a:schemeClr val="tx2"/>
                </a:solidFill>
              </a:rPr>
              <a:t>випускникам</a:t>
            </a:r>
            <a:r>
              <a:rPr lang="ru-RU" sz="1800" dirty="0">
                <a:solidFill>
                  <a:schemeClr val="tx2"/>
                </a:solidFill>
              </a:rPr>
              <a:t> </a:t>
            </a:r>
            <a:r>
              <a:rPr lang="ru-RU" sz="1800" dirty="0" err="1">
                <a:solidFill>
                  <a:schemeClr val="tx2"/>
                </a:solidFill>
              </a:rPr>
              <a:t>державних</a:t>
            </a:r>
            <a:r>
              <a:rPr lang="ru-RU" sz="1800" dirty="0">
                <a:solidFill>
                  <a:schemeClr val="tx2"/>
                </a:solidFill>
              </a:rPr>
              <a:t> </a:t>
            </a:r>
            <a:r>
              <a:rPr lang="ru-RU" sz="1800" dirty="0" err="1">
                <a:solidFill>
                  <a:schemeClr val="tx2"/>
                </a:solidFill>
              </a:rPr>
              <a:t>вищих</a:t>
            </a:r>
            <a:r>
              <a:rPr lang="ru-RU" sz="1800" dirty="0">
                <a:solidFill>
                  <a:schemeClr val="tx2"/>
                </a:solidFill>
              </a:rPr>
              <a:t> </a:t>
            </a:r>
            <a:r>
              <a:rPr lang="ru-RU" sz="1800" dirty="0" err="1">
                <a:solidFill>
                  <a:schemeClr val="tx2"/>
                </a:solidFill>
              </a:rPr>
              <a:t>навчальних</a:t>
            </a:r>
            <a:r>
              <a:rPr lang="ru-RU" sz="1800" dirty="0">
                <a:solidFill>
                  <a:schemeClr val="tx2"/>
                </a:solidFill>
              </a:rPr>
              <a:t>, </a:t>
            </a:r>
            <a:r>
              <a:rPr lang="ru-RU" sz="1800" dirty="0" err="1">
                <a:solidFill>
                  <a:schemeClr val="tx2"/>
                </a:solidFill>
              </a:rPr>
              <a:t>професійних</a:t>
            </a:r>
            <a:r>
              <a:rPr lang="ru-RU" sz="1800" dirty="0">
                <a:solidFill>
                  <a:schemeClr val="tx2"/>
                </a:solidFill>
              </a:rPr>
              <a:t> </a:t>
            </a:r>
            <a:r>
              <a:rPr lang="ru-RU" sz="1800" dirty="0" err="1">
                <a:solidFill>
                  <a:schemeClr val="tx2"/>
                </a:solidFill>
              </a:rPr>
              <a:t>навчально-виховних</a:t>
            </a:r>
            <a:r>
              <a:rPr lang="ru-RU" sz="1800" dirty="0">
                <a:solidFill>
                  <a:schemeClr val="tx2"/>
                </a:solidFill>
              </a:rPr>
              <a:t> </a:t>
            </a:r>
            <a:r>
              <a:rPr lang="ru-RU" sz="1800" dirty="0" err="1">
                <a:solidFill>
                  <a:schemeClr val="tx2"/>
                </a:solidFill>
              </a:rPr>
              <a:t>закладів</a:t>
            </a:r>
            <a:endParaRPr lang="ru-RU" sz="1800" dirty="0">
              <a:solidFill>
                <a:schemeClr val="tx2"/>
              </a:solidFill>
            </a:endParaRPr>
          </a:p>
        </p:txBody>
      </p:sp>
      <p:sp>
        <p:nvSpPr>
          <p:cNvPr id="13" name="TextBox 12">
            <a:extLst>
              <a:ext uri="{FF2B5EF4-FFF2-40B4-BE49-F238E27FC236}">
                <a16:creationId xmlns="" xmlns:a16="http://schemas.microsoft.com/office/drawing/2014/main" id="{23785E09-C2DA-4DE6-87AE-E6380E8DA1ED}"/>
              </a:ext>
            </a:extLst>
          </p:cNvPr>
          <p:cNvSpPr txBox="1"/>
          <p:nvPr/>
        </p:nvSpPr>
        <p:spPr>
          <a:xfrm>
            <a:off x="3018692" y="3762604"/>
            <a:ext cx="8495525" cy="58477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600" dirty="0" err="1">
                <a:solidFill>
                  <a:schemeClr val="tx2"/>
                </a:solidFill>
              </a:rPr>
              <a:t>безплатне</a:t>
            </a:r>
            <a:r>
              <a:rPr lang="ru-RU" sz="1600" dirty="0">
                <a:solidFill>
                  <a:schemeClr val="tx2"/>
                </a:solidFill>
              </a:rPr>
              <a:t> </a:t>
            </a:r>
            <a:r>
              <a:rPr lang="ru-RU" sz="1600" dirty="0" err="1">
                <a:solidFill>
                  <a:schemeClr val="tx2"/>
                </a:solidFill>
              </a:rPr>
              <a:t>навчання</a:t>
            </a:r>
            <a:r>
              <a:rPr lang="ru-RU" sz="1600" dirty="0">
                <a:solidFill>
                  <a:schemeClr val="tx2"/>
                </a:solidFill>
              </a:rPr>
              <a:t> </a:t>
            </a:r>
            <a:r>
              <a:rPr lang="ru-RU" sz="1600" dirty="0" err="1">
                <a:solidFill>
                  <a:schemeClr val="tx2"/>
                </a:solidFill>
              </a:rPr>
              <a:t>безробітних</a:t>
            </a:r>
            <a:r>
              <a:rPr lang="ru-RU" sz="1600" dirty="0">
                <a:solidFill>
                  <a:schemeClr val="tx2"/>
                </a:solidFill>
              </a:rPr>
              <a:t> </a:t>
            </a:r>
            <a:r>
              <a:rPr lang="ru-RU" sz="1600" dirty="0" err="1">
                <a:solidFill>
                  <a:schemeClr val="tx2"/>
                </a:solidFill>
              </a:rPr>
              <a:t>нових</a:t>
            </a:r>
            <a:r>
              <a:rPr lang="ru-RU" sz="1600" dirty="0">
                <a:solidFill>
                  <a:schemeClr val="tx2"/>
                </a:solidFill>
              </a:rPr>
              <a:t> </a:t>
            </a:r>
            <a:r>
              <a:rPr lang="ru-RU" sz="1600" dirty="0" err="1">
                <a:solidFill>
                  <a:schemeClr val="tx2"/>
                </a:solidFill>
              </a:rPr>
              <a:t>професій</a:t>
            </a:r>
            <a:r>
              <a:rPr lang="ru-RU" sz="1600" dirty="0">
                <a:solidFill>
                  <a:schemeClr val="tx2"/>
                </a:solidFill>
              </a:rPr>
              <a:t>, </a:t>
            </a:r>
            <a:r>
              <a:rPr lang="ru-RU" sz="1600" dirty="0" err="1">
                <a:solidFill>
                  <a:schemeClr val="tx2"/>
                </a:solidFill>
              </a:rPr>
              <a:t>перепідготовку</a:t>
            </a:r>
            <a:r>
              <a:rPr lang="ru-RU" sz="1600" dirty="0">
                <a:solidFill>
                  <a:schemeClr val="tx2"/>
                </a:solidFill>
              </a:rPr>
              <a:t> в </a:t>
            </a:r>
            <a:r>
              <a:rPr lang="ru-RU" sz="1600" dirty="0" err="1">
                <a:solidFill>
                  <a:schemeClr val="tx2"/>
                </a:solidFill>
              </a:rPr>
              <a:t>навчальних</a:t>
            </a:r>
            <a:r>
              <a:rPr lang="ru-RU" sz="1600" dirty="0">
                <a:solidFill>
                  <a:schemeClr val="tx2"/>
                </a:solidFill>
              </a:rPr>
              <a:t> закладах </a:t>
            </a:r>
            <a:r>
              <a:rPr lang="ru-RU" sz="1600" dirty="0" err="1">
                <a:solidFill>
                  <a:schemeClr val="tx2"/>
                </a:solidFill>
              </a:rPr>
              <a:t>або</a:t>
            </a:r>
            <a:r>
              <a:rPr lang="ru-RU" sz="1600" dirty="0">
                <a:solidFill>
                  <a:schemeClr val="tx2"/>
                </a:solidFill>
              </a:rPr>
              <a:t> у </a:t>
            </a:r>
            <a:r>
              <a:rPr lang="ru-RU" sz="1600" dirty="0" err="1">
                <a:solidFill>
                  <a:schemeClr val="tx2"/>
                </a:solidFill>
              </a:rPr>
              <a:t>системі</a:t>
            </a:r>
            <a:r>
              <a:rPr lang="ru-RU" sz="1600" dirty="0">
                <a:solidFill>
                  <a:schemeClr val="tx2"/>
                </a:solidFill>
              </a:rPr>
              <a:t> </a:t>
            </a:r>
            <a:r>
              <a:rPr lang="ru-RU" sz="1600" dirty="0" err="1">
                <a:solidFill>
                  <a:schemeClr val="tx2"/>
                </a:solidFill>
              </a:rPr>
              <a:t>державної</a:t>
            </a:r>
            <a:r>
              <a:rPr lang="ru-RU" sz="1600" dirty="0">
                <a:solidFill>
                  <a:schemeClr val="tx2"/>
                </a:solidFill>
              </a:rPr>
              <a:t> </a:t>
            </a:r>
            <a:r>
              <a:rPr lang="ru-RU" sz="1600" dirty="0" err="1">
                <a:solidFill>
                  <a:schemeClr val="tx2"/>
                </a:solidFill>
              </a:rPr>
              <a:t>служби</a:t>
            </a:r>
            <a:r>
              <a:rPr lang="ru-RU" sz="1600" dirty="0">
                <a:solidFill>
                  <a:schemeClr val="tx2"/>
                </a:solidFill>
              </a:rPr>
              <a:t> </a:t>
            </a:r>
            <a:r>
              <a:rPr lang="ru-RU" sz="1600" dirty="0" err="1">
                <a:solidFill>
                  <a:schemeClr val="tx2"/>
                </a:solidFill>
              </a:rPr>
              <a:t>зайнятості</a:t>
            </a:r>
            <a:r>
              <a:rPr lang="ru-RU" sz="1600" dirty="0">
                <a:solidFill>
                  <a:schemeClr val="tx2"/>
                </a:solidFill>
              </a:rPr>
              <a:t> з </a:t>
            </a:r>
            <a:r>
              <a:rPr lang="ru-RU" sz="1600" dirty="0" err="1">
                <a:solidFill>
                  <a:schemeClr val="tx2"/>
                </a:solidFill>
              </a:rPr>
              <a:t>виплатою</a:t>
            </a:r>
            <a:r>
              <a:rPr lang="ru-RU" sz="1600" dirty="0">
                <a:solidFill>
                  <a:schemeClr val="tx2"/>
                </a:solidFill>
              </a:rPr>
              <a:t> </a:t>
            </a:r>
            <a:r>
              <a:rPr lang="ru-RU" sz="1600" dirty="0" err="1">
                <a:solidFill>
                  <a:schemeClr val="tx2"/>
                </a:solidFill>
              </a:rPr>
              <a:t>стипендії</a:t>
            </a:r>
            <a:endParaRPr lang="ru-RU" sz="1600" dirty="0">
              <a:solidFill>
                <a:schemeClr val="tx2"/>
              </a:solidFill>
            </a:endParaRPr>
          </a:p>
        </p:txBody>
      </p:sp>
      <p:sp>
        <p:nvSpPr>
          <p:cNvPr id="15" name="TextBox 14">
            <a:extLst>
              <a:ext uri="{FF2B5EF4-FFF2-40B4-BE49-F238E27FC236}">
                <a16:creationId xmlns="" xmlns:a16="http://schemas.microsoft.com/office/drawing/2014/main" id="{DDB18582-1B8C-4315-8B70-1F7E47517BC2}"/>
              </a:ext>
            </a:extLst>
          </p:cNvPr>
          <p:cNvSpPr txBox="1"/>
          <p:nvPr/>
        </p:nvSpPr>
        <p:spPr>
          <a:xfrm>
            <a:off x="3018693" y="4696867"/>
            <a:ext cx="8495524" cy="646331"/>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800" dirty="0" err="1">
                <a:solidFill>
                  <a:schemeClr val="tx2"/>
                </a:solidFill>
              </a:rPr>
              <a:t>компенсацію</a:t>
            </a:r>
            <a:r>
              <a:rPr lang="ru-RU" sz="1800" dirty="0">
                <a:solidFill>
                  <a:schemeClr val="tx2"/>
                </a:solidFill>
              </a:rPr>
              <a:t> </a:t>
            </a:r>
            <a:r>
              <a:rPr lang="ru-RU" sz="1800" dirty="0" err="1">
                <a:solidFill>
                  <a:schemeClr val="tx2"/>
                </a:solidFill>
              </a:rPr>
              <a:t>відповідно</a:t>
            </a:r>
            <a:r>
              <a:rPr lang="ru-RU" sz="1800" dirty="0">
                <a:solidFill>
                  <a:schemeClr val="tx2"/>
                </a:solidFill>
              </a:rPr>
              <a:t> до </a:t>
            </a:r>
            <a:r>
              <a:rPr lang="ru-RU" sz="1800" dirty="0" err="1">
                <a:solidFill>
                  <a:schemeClr val="tx2"/>
                </a:solidFill>
              </a:rPr>
              <a:t>законодавства</a:t>
            </a:r>
            <a:r>
              <a:rPr lang="ru-RU" sz="1800" dirty="0">
                <a:solidFill>
                  <a:schemeClr val="tx2"/>
                </a:solidFill>
              </a:rPr>
              <a:t> </a:t>
            </a:r>
            <a:r>
              <a:rPr lang="ru-RU" sz="1800" dirty="0" err="1">
                <a:solidFill>
                  <a:schemeClr val="tx2"/>
                </a:solidFill>
              </a:rPr>
              <a:t>матеріальних</a:t>
            </a:r>
            <a:r>
              <a:rPr lang="ru-RU" sz="1800" dirty="0">
                <a:solidFill>
                  <a:schemeClr val="tx2"/>
                </a:solidFill>
              </a:rPr>
              <a:t> </a:t>
            </a:r>
            <a:r>
              <a:rPr lang="ru-RU" sz="1800" dirty="0" err="1">
                <a:solidFill>
                  <a:schemeClr val="tx2"/>
                </a:solidFill>
              </a:rPr>
              <a:t>витрат</a:t>
            </a:r>
            <a:r>
              <a:rPr lang="ru-RU" sz="1800" dirty="0">
                <a:solidFill>
                  <a:schemeClr val="tx2"/>
                </a:solidFill>
              </a:rPr>
              <a:t> у </a:t>
            </a:r>
            <a:r>
              <a:rPr lang="ru-RU" sz="1800" dirty="0" err="1">
                <a:solidFill>
                  <a:schemeClr val="tx2"/>
                </a:solidFill>
              </a:rPr>
              <a:t>зв'язку</a:t>
            </a:r>
            <a:r>
              <a:rPr lang="ru-RU" sz="1800" dirty="0">
                <a:solidFill>
                  <a:schemeClr val="tx2"/>
                </a:solidFill>
              </a:rPr>
              <a:t> з </a:t>
            </a:r>
            <a:r>
              <a:rPr lang="ru-RU" sz="1800" dirty="0" err="1">
                <a:solidFill>
                  <a:schemeClr val="tx2"/>
                </a:solidFill>
              </a:rPr>
              <a:t>направленням</a:t>
            </a:r>
            <a:r>
              <a:rPr lang="ru-RU" sz="1800" dirty="0">
                <a:solidFill>
                  <a:schemeClr val="tx2"/>
                </a:solidFill>
              </a:rPr>
              <a:t> на роботу в </a:t>
            </a:r>
            <a:r>
              <a:rPr lang="ru-RU" sz="1800" dirty="0" err="1">
                <a:solidFill>
                  <a:schemeClr val="tx2"/>
                </a:solidFill>
              </a:rPr>
              <a:t>іншу</a:t>
            </a:r>
            <a:r>
              <a:rPr lang="ru-RU" sz="1800" dirty="0">
                <a:solidFill>
                  <a:schemeClr val="tx2"/>
                </a:solidFill>
              </a:rPr>
              <a:t> </a:t>
            </a:r>
            <a:r>
              <a:rPr lang="ru-RU" sz="1800" dirty="0" err="1">
                <a:solidFill>
                  <a:schemeClr val="tx2"/>
                </a:solidFill>
              </a:rPr>
              <a:t>місцевість</a:t>
            </a:r>
            <a:endParaRPr lang="ru-RU" sz="1800" dirty="0">
              <a:solidFill>
                <a:schemeClr val="tx2"/>
              </a:solidFill>
            </a:endParaRPr>
          </a:p>
        </p:txBody>
      </p:sp>
      <p:sp>
        <p:nvSpPr>
          <p:cNvPr id="17" name="TextBox 16">
            <a:extLst>
              <a:ext uri="{FF2B5EF4-FFF2-40B4-BE49-F238E27FC236}">
                <a16:creationId xmlns="" xmlns:a16="http://schemas.microsoft.com/office/drawing/2014/main" id="{1E57D24F-5389-4541-8990-93FEF3A99701}"/>
              </a:ext>
            </a:extLst>
          </p:cNvPr>
          <p:cNvSpPr txBox="1"/>
          <p:nvPr/>
        </p:nvSpPr>
        <p:spPr>
          <a:xfrm>
            <a:off x="3018692" y="5630893"/>
            <a:ext cx="8579749" cy="646331"/>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800" dirty="0" err="1">
                <a:solidFill>
                  <a:schemeClr val="tx2"/>
                </a:solidFill>
              </a:rPr>
              <a:t>правовий</a:t>
            </a:r>
            <a:r>
              <a:rPr lang="ru-RU" sz="1800" dirty="0">
                <a:solidFill>
                  <a:schemeClr val="tx2"/>
                </a:solidFill>
              </a:rPr>
              <a:t> </a:t>
            </a:r>
            <a:r>
              <a:rPr lang="ru-RU" sz="1800" dirty="0" err="1">
                <a:solidFill>
                  <a:schemeClr val="tx2"/>
                </a:solidFill>
              </a:rPr>
              <a:t>захист</a:t>
            </a:r>
            <a:r>
              <a:rPr lang="ru-RU" sz="1800" dirty="0">
                <a:solidFill>
                  <a:schemeClr val="tx2"/>
                </a:solidFill>
              </a:rPr>
              <a:t> </a:t>
            </a:r>
            <a:r>
              <a:rPr lang="ru-RU" sz="1800" dirty="0" err="1">
                <a:solidFill>
                  <a:schemeClr val="tx2"/>
                </a:solidFill>
              </a:rPr>
              <a:t>від</a:t>
            </a:r>
            <a:r>
              <a:rPr lang="ru-RU" sz="1800" dirty="0">
                <a:solidFill>
                  <a:schemeClr val="tx2"/>
                </a:solidFill>
              </a:rPr>
              <a:t> </a:t>
            </a:r>
            <a:r>
              <a:rPr lang="ru-RU" sz="1800" dirty="0" err="1">
                <a:solidFill>
                  <a:schemeClr val="tx2"/>
                </a:solidFill>
              </a:rPr>
              <a:t>необгрунтованої</a:t>
            </a:r>
            <a:r>
              <a:rPr lang="ru-RU" sz="1800" dirty="0">
                <a:solidFill>
                  <a:schemeClr val="tx2"/>
                </a:solidFill>
              </a:rPr>
              <a:t> </a:t>
            </a:r>
            <a:r>
              <a:rPr lang="ru-RU" sz="1800" dirty="0" err="1">
                <a:solidFill>
                  <a:schemeClr val="tx2"/>
                </a:solidFill>
              </a:rPr>
              <a:t>відмови</a:t>
            </a:r>
            <a:r>
              <a:rPr lang="ru-RU" sz="1800" dirty="0">
                <a:solidFill>
                  <a:schemeClr val="tx2"/>
                </a:solidFill>
              </a:rPr>
              <a:t> у </a:t>
            </a:r>
            <a:r>
              <a:rPr lang="ru-RU" sz="1800" dirty="0" err="1">
                <a:solidFill>
                  <a:schemeClr val="tx2"/>
                </a:solidFill>
              </a:rPr>
              <a:t>прийнятті</a:t>
            </a:r>
            <a:r>
              <a:rPr lang="ru-RU" sz="1800" dirty="0">
                <a:solidFill>
                  <a:schemeClr val="tx2"/>
                </a:solidFill>
              </a:rPr>
              <a:t> на роботу і незаконного </a:t>
            </a:r>
            <a:r>
              <a:rPr lang="ru-RU" sz="1800" dirty="0" err="1">
                <a:solidFill>
                  <a:schemeClr val="tx2"/>
                </a:solidFill>
              </a:rPr>
              <a:t>звільнення</a:t>
            </a:r>
            <a:r>
              <a:rPr lang="ru-RU" sz="1800" dirty="0">
                <a:solidFill>
                  <a:schemeClr val="tx2"/>
                </a:solidFill>
              </a:rPr>
              <a:t>, а </a:t>
            </a:r>
            <a:r>
              <a:rPr lang="ru-RU" sz="1800" dirty="0" err="1">
                <a:solidFill>
                  <a:schemeClr val="tx2"/>
                </a:solidFill>
              </a:rPr>
              <a:t>також</a:t>
            </a:r>
            <a:r>
              <a:rPr lang="ru-RU" sz="1800" dirty="0">
                <a:solidFill>
                  <a:schemeClr val="tx2"/>
                </a:solidFill>
              </a:rPr>
              <a:t> </a:t>
            </a:r>
            <a:r>
              <a:rPr lang="ru-RU" sz="1800" dirty="0" err="1">
                <a:solidFill>
                  <a:schemeClr val="tx2"/>
                </a:solidFill>
              </a:rPr>
              <a:t>сприяння</a:t>
            </a:r>
            <a:r>
              <a:rPr lang="ru-RU" sz="1800" dirty="0">
                <a:solidFill>
                  <a:schemeClr val="tx2"/>
                </a:solidFill>
              </a:rPr>
              <a:t> у </a:t>
            </a:r>
            <a:r>
              <a:rPr lang="ru-RU" sz="1800" dirty="0" err="1">
                <a:solidFill>
                  <a:schemeClr val="tx2"/>
                </a:solidFill>
              </a:rPr>
              <a:t>збереженні</a:t>
            </a:r>
            <a:r>
              <a:rPr lang="ru-RU" sz="1800" dirty="0">
                <a:solidFill>
                  <a:schemeClr val="tx2"/>
                </a:solidFill>
              </a:rPr>
              <a:t> </a:t>
            </a:r>
            <a:r>
              <a:rPr lang="ru-RU" sz="1800" dirty="0" err="1">
                <a:solidFill>
                  <a:schemeClr val="tx2"/>
                </a:solidFill>
              </a:rPr>
              <a:t>роботи</a:t>
            </a:r>
            <a:endParaRPr lang="ru-RU" sz="1800" dirty="0">
              <a:solidFill>
                <a:schemeClr val="tx2"/>
              </a:solidFill>
            </a:endParaRPr>
          </a:p>
        </p:txBody>
      </p:sp>
      <p:cxnSp>
        <p:nvCxnSpPr>
          <p:cNvPr id="19" name="Прямая соединительная линия 18">
            <a:extLst>
              <a:ext uri="{FF2B5EF4-FFF2-40B4-BE49-F238E27FC236}">
                <a16:creationId xmlns="" xmlns:a16="http://schemas.microsoft.com/office/drawing/2014/main" id="{983838AD-FD80-4040-8736-FBE7EE29AA3B}"/>
              </a:ext>
            </a:extLst>
          </p:cNvPr>
          <p:cNvCxnSpPr>
            <a:cxnSpLocks/>
          </p:cNvCxnSpPr>
          <p:nvPr/>
        </p:nvCxnSpPr>
        <p:spPr>
          <a:xfrm>
            <a:off x="842211" y="770021"/>
            <a:ext cx="0" cy="5184038"/>
          </a:xfrm>
          <a:prstGeom prst="line">
            <a:avLst/>
          </a:prstGeom>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a:extLst>
              <a:ext uri="{FF2B5EF4-FFF2-40B4-BE49-F238E27FC236}">
                <a16:creationId xmlns="" xmlns:a16="http://schemas.microsoft.com/office/drawing/2014/main" id="{58117D95-252B-4989-A62A-F8F99E496D80}"/>
              </a:ext>
            </a:extLst>
          </p:cNvPr>
          <p:cNvCxnSpPr>
            <a:cxnSpLocks/>
            <a:endCxn id="7" idx="1"/>
          </p:cNvCxnSpPr>
          <p:nvPr/>
        </p:nvCxnSpPr>
        <p:spPr>
          <a:xfrm>
            <a:off x="866275" y="1226434"/>
            <a:ext cx="2151988" cy="0"/>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a:extLst>
              <a:ext uri="{FF2B5EF4-FFF2-40B4-BE49-F238E27FC236}">
                <a16:creationId xmlns="" xmlns:a16="http://schemas.microsoft.com/office/drawing/2014/main" id="{569F9679-C934-4732-81A4-54D40C423FA6}"/>
              </a:ext>
            </a:extLst>
          </p:cNvPr>
          <p:cNvCxnSpPr>
            <a:cxnSpLocks/>
            <a:endCxn id="9" idx="1"/>
          </p:cNvCxnSpPr>
          <p:nvPr/>
        </p:nvCxnSpPr>
        <p:spPr>
          <a:xfrm>
            <a:off x="866275" y="2017759"/>
            <a:ext cx="2151989" cy="0"/>
          </a:xfrm>
          <a:prstGeom prst="line">
            <a:avLst/>
          </a:prstGeom>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a:extLst>
              <a:ext uri="{FF2B5EF4-FFF2-40B4-BE49-F238E27FC236}">
                <a16:creationId xmlns="" xmlns:a16="http://schemas.microsoft.com/office/drawing/2014/main" id="{FE5A5435-8A1F-434F-9269-0D36E391CC27}"/>
              </a:ext>
            </a:extLst>
          </p:cNvPr>
          <p:cNvCxnSpPr>
            <a:cxnSpLocks/>
            <a:endCxn id="11" idx="1"/>
          </p:cNvCxnSpPr>
          <p:nvPr/>
        </p:nvCxnSpPr>
        <p:spPr>
          <a:xfrm>
            <a:off x="842210" y="3128226"/>
            <a:ext cx="2176053" cy="0"/>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a:extLst>
              <a:ext uri="{FF2B5EF4-FFF2-40B4-BE49-F238E27FC236}">
                <a16:creationId xmlns="" xmlns:a16="http://schemas.microsoft.com/office/drawing/2014/main" id="{2646D4E3-66F5-458D-9CAD-155819903027}"/>
              </a:ext>
            </a:extLst>
          </p:cNvPr>
          <p:cNvCxnSpPr>
            <a:cxnSpLocks/>
            <a:endCxn id="13" idx="1"/>
          </p:cNvCxnSpPr>
          <p:nvPr/>
        </p:nvCxnSpPr>
        <p:spPr>
          <a:xfrm>
            <a:off x="842210" y="4054992"/>
            <a:ext cx="2176482" cy="0"/>
          </a:xfrm>
          <a:prstGeom prst="line">
            <a:avLst/>
          </a:prstGeom>
        </p:spPr>
        <p:style>
          <a:lnRef idx="1">
            <a:schemeClr val="dk1"/>
          </a:lnRef>
          <a:fillRef idx="0">
            <a:schemeClr val="dk1"/>
          </a:fillRef>
          <a:effectRef idx="0">
            <a:schemeClr val="dk1"/>
          </a:effectRef>
          <a:fontRef idx="minor">
            <a:schemeClr val="tx1"/>
          </a:fontRef>
        </p:style>
      </p:cxnSp>
      <p:cxnSp>
        <p:nvCxnSpPr>
          <p:cNvPr id="33" name="Прямая соединительная линия 32">
            <a:extLst>
              <a:ext uri="{FF2B5EF4-FFF2-40B4-BE49-F238E27FC236}">
                <a16:creationId xmlns="" xmlns:a16="http://schemas.microsoft.com/office/drawing/2014/main" id="{CE906888-FAAC-404D-ABB7-DBB332798DA1}"/>
              </a:ext>
            </a:extLst>
          </p:cNvPr>
          <p:cNvCxnSpPr>
            <a:cxnSpLocks/>
            <a:endCxn id="17" idx="1"/>
          </p:cNvCxnSpPr>
          <p:nvPr/>
        </p:nvCxnSpPr>
        <p:spPr>
          <a:xfrm>
            <a:off x="842210" y="5954059"/>
            <a:ext cx="2176482" cy="0"/>
          </a:xfrm>
          <a:prstGeom prst="line">
            <a:avLst/>
          </a:prstGeom>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a:extLst>
              <a:ext uri="{FF2B5EF4-FFF2-40B4-BE49-F238E27FC236}">
                <a16:creationId xmlns="" xmlns:a16="http://schemas.microsoft.com/office/drawing/2014/main" id="{F0FD25A8-4545-450A-AFE6-DAF31E380CAB}"/>
              </a:ext>
            </a:extLst>
          </p:cNvPr>
          <p:cNvCxnSpPr>
            <a:cxnSpLocks/>
            <a:endCxn id="15" idx="1"/>
          </p:cNvCxnSpPr>
          <p:nvPr/>
        </p:nvCxnSpPr>
        <p:spPr>
          <a:xfrm>
            <a:off x="866275" y="5020033"/>
            <a:ext cx="215241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066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FEFA824-87A6-4421-8B25-B6941CA237B2}"/>
              </a:ext>
            </a:extLst>
          </p:cNvPr>
          <p:cNvSpPr>
            <a:spLocks noGrp="1"/>
          </p:cNvSpPr>
          <p:nvPr>
            <p:ph idx="1"/>
          </p:nvPr>
        </p:nvSpPr>
        <p:spPr>
          <a:xfrm>
            <a:off x="198255" y="89210"/>
            <a:ext cx="10317345" cy="82804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ru-RU" sz="2400" dirty="0" err="1">
                <a:solidFill>
                  <a:schemeClr val="tx2"/>
                </a:solidFill>
              </a:rPr>
              <a:t>Згідно</a:t>
            </a:r>
            <a:r>
              <a:rPr lang="ru-RU" sz="2400" dirty="0">
                <a:solidFill>
                  <a:schemeClr val="tx2"/>
                </a:solidFill>
              </a:rPr>
              <a:t> Закону </a:t>
            </a:r>
            <a:r>
              <a:rPr lang="ru-RU" sz="2400" dirty="0" err="1">
                <a:solidFill>
                  <a:schemeClr val="tx2"/>
                </a:solidFill>
              </a:rPr>
              <a:t>України</a:t>
            </a:r>
            <a:r>
              <a:rPr lang="ru-RU" sz="2400" dirty="0">
                <a:solidFill>
                  <a:schemeClr val="tx2"/>
                </a:solidFill>
              </a:rPr>
              <a:t> «Про </a:t>
            </a:r>
            <a:r>
              <a:rPr lang="ru-RU" sz="2400" dirty="0" err="1">
                <a:solidFill>
                  <a:schemeClr val="tx2"/>
                </a:solidFill>
              </a:rPr>
              <a:t>зайнятiсть</a:t>
            </a:r>
            <a:r>
              <a:rPr lang="ru-RU" sz="2400" dirty="0">
                <a:solidFill>
                  <a:schemeClr val="tx2"/>
                </a:solidFill>
              </a:rPr>
              <a:t> </a:t>
            </a:r>
            <a:r>
              <a:rPr lang="ru-RU" sz="2400" dirty="0" err="1">
                <a:solidFill>
                  <a:schemeClr val="tx2"/>
                </a:solidFill>
              </a:rPr>
              <a:t>населення</a:t>
            </a:r>
            <a:r>
              <a:rPr lang="ru-RU" sz="2400" dirty="0">
                <a:solidFill>
                  <a:schemeClr val="tx2"/>
                </a:solidFill>
              </a:rPr>
              <a:t>» держава </a:t>
            </a:r>
            <a:r>
              <a:rPr lang="ru-RU" sz="2400" dirty="0" err="1" smtClean="0">
                <a:solidFill>
                  <a:schemeClr val="tx2"/>
                </a:solidFill>
              </a:rPr>
              <a:t>гарантує</a:t>
            </a:r>
            <a:r>
              <a:rPr lang="ru-RU" sz="2400" dirty="0" smtClean="0">
                <a:solidFill>
                  <a:schemeClr val="tx2"/>
                </a:solidFill>
              </a:rPr>
              <a:t>:</a:t>
            </a:r>
            <a:endParaRPr lang="ru-RU" sz="2400" dirty="0">
              <a:solidFill>
                <a:schemeClr val="tx2"/>
              </a:solidFill>
            </a:endParaRPr>
          </a:p>
        </p:txBody>
      </p:sp>
      <p:pic>
        <p:nvPicPr>
          <p:cNvPr id="4" name="Рисунок 3">
            <a:extLst>
              <a:ext uri="{FF2B5EF4-FFF2-40B4-BE49-F238E27FC236}">
                <a16:creationId xmlns="" xmlns:a16="http://schemas.microsoft.com/office/drawing/2014/main" id="{D4AFB600-FF21-42B3-9E99-CAB2A8E7F82C}"/>
              </a:ext>
            </a:extLst>
          </p:cNvPr>
          <p:cNvPicPr>
            <a:picLocks noChangeAspect="1"/>
          </p:cNvPicPr>
          <p:nvPr/>
        </p:nvPicPr>
        <p:blipFill>
          <a:blip r:embed="rId2"/>
          <a:stretch>
            <a:fillRect/>
          </a:stretch>
        </p:blipFill>
        <p:spPr>
          <a:xfrm>
            <a:off x="10826018" y="0"/>
            <a:ext cx="1365981" cy="1327733"/>
          </a:xfrm>
          <a:prstGeom prst="rect">
            <a:avLst/>
          </a:prstGeom>
        </p:spPr>
      </p:pic>
      <p:sp>
        <p:nvSpPr>
          <p:cNvPr id="7" name="TextBox 6">
            <a:extLst>
              <a:ext uri="{FF2B5EF4-FFF2-40B4-BE49-F238E27FC236}">
                <a16:creationId xmlns="" xmlns:a16="http://schemas.microsoft.com/office/drawing/2014/main" id="{94889FE5-D845-4DE7-8F69-81D215DB5B70}"/>
              </a:ext>
            </a:extLst>
          </p:cNvPr>
          <p:cNvSpPr txBox="1"/>
          <p:nvPr/>
        </p:nvSpPr>
        <p:spPr>
          <a:xfrm>
            <a:off x="0" y="917259"/>
            <a:ext cx="12192000" cy="2862322"/>
          </a:xfrm>
          <a:prstGeom prst="rect">
            <a:avLst/>
          </a:prstGeom>
          <a:noFill/>
        </p:spPr>
        <p:txBody>
          <a:bodyPr wrap="square">
            <a:spAutoFit/>
          </a:bodyPr>
          <a:lstStyle/>
          <a:p>
            <a:pPr indent="450215" algn="just"/>
            <a:r>
              <a:rPr lang="uk-UA" sz="2000" dirty="0">
                <a:solidFill>
                  <a:srgbClr val="333333"/>
                </a:solidFill>
                <a:latin typeface="Times New Roman" panose="02020603050405020304" pitchFamily="18" charset="0"/>
              </a:rPr>
              <a:t>З</a:t>
            </a:r>
            <a:r>
              <a:rPr lang="uk-UA" sz="2000" dirty="0" smtClean="0">
                <a:solidFill>
                  <a:srgbClr val="333333"/>
                </a:solidFill>
                <a:latin typeface="Times New Roman" panose="02020603050405020304" pitchFamily="18" charset="0"/>
              </a:rPr>
              <a:t>ахист </a:t>
            </a:r>
            <a:r>
              <a:rPr lang="uk-UA" sz="2000" dirty="0">
                <a:solidFill>
                  <a:srgbClr val="333333"/>
                </a:solidFill>
                <a:latin typeface="Times New Roman" panose="02020603050405020304" pitchFamily="18" charset="0"/>
              </a:rPr>
              <a:t>від будь-яких проявів дискримінації у сфері зайнятості населення залежно від раси, кольору шкіри, політичних, релігійних та інших переконань, статі, гендерної ідентичності, сексуальної орієнтації, етнічного, соціального та іноземного походження, віку, стану здоров’я, інвалідності, підозри чи наявності захворювання на ВІЛ/СНІД, сімейного та майнового стану, сімейних обов’язків, місця проживання, членства у професійній спілці чи іншому громадському об’єднанні, участі у страйку, звернення або наміру звернення до суду чи інших органів за захистом своїх </a:t>
            </a:r>
            <a:r>
              <a:rPr lang="uk-UA" sz="2000" dirty="0" smtClean="0">
                <a:solidFill>
                  <a:srgbClr val="333333"/>
                </a:solidFill>
                <a:latin typeface="Times New Roman" panose="02020603050405020304" pitchFamily="18" charset="0"/>
              </a:rPr>
              <a:t>прав.</a:t>
            </a:r>
          </a:p>
          <a:p>
            <a:pPr indent="450215" algn="just"/>
            <a:r>
              <a:rPr lang="uk-UA" sz="2000" dirty="0">
                <a:solidFill>
                  <a:srgbClr val="333333"/>
                </a:solidFill>
                <a:latin typeface="Times New Roman" panose="02020603050405020304" pitchFamily="18" charset="0"/>
              </a:rPr>
              <a:t>Забороняється в оголошеннях (рекламі) про вакансії (прийом на роботу) зазначати </a:t>
            </a:r>
            <a:r>
              <a:rPr lang="uk-UA" sz="2000" dirty="0" smtClean="0">
                <a:solidFill>
                  <a:srgbClr val="333333"/>
                </a:solidFill>
                <a:latin typeface="Times New Roman" panose="02020603050405020304" pitchFamily="18" charset="0"/>
              </a:rPr>
              <a:t>вказані вище вимоги, </a:t>
            </a:r>
            <a:r>
              <a:rPr lang="uk-UA" sz="2000" dirty="0">
                <a:solidFill>
                  <a:srgbClr val="333333"/>
                </a:solidFill>
                <a:latin typeface="Times New Roman" panose="02020603050405020304" pitchFamily="18" charset="0"/>
              </a:rPr>
              <a:t>пропонувати роботу (зайнятість) лише жінкам або лише чоловікам, за винятком специфічної роботи, яка може виконуватися виключно особами певної статі.</a:t>
            </a:r>
            <a:endParaRPr lang="ru-RU" sz="20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210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Заголовок 5">
            <a:extLst>
              <a:ext uri="{FF2B5EF4-FFF2-40B4-BE49-F238E27FC236}">
                <a16:creationId xmlns="" xmlns:a16="http://schemas.microsoft.com/office/drawing/2014/main" id="{7AE2F3BC-1D65-4615-80D4-B15C7091BEC1}"/>
              </a:ext>
            </a:extLst>
          </p:cNvPr>
          <p:cNvSpPr>
            <a:spLocks noGrp="1"/>
          </p:cNvSpPr>
          <p:nvPr>
            <p:ph type="title"/>
          </p:nvPr>
        </p:nvSpPr>
        <p:spPr>
          <a:xfrm>
            <a:off x="838200" y="2766218"/>
            <a:ext cx="10515600" cy="13255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pPr algn="ctr"/>
            <a:r>
              <a:rPr lang="ru-RU" b="1" dirty="0">
                <a:solidFill>
                  <a:schemeClr val="tx2"/>
                </a:solidFill>
              </a:rPr>
              <a:t>2. </a:t>
            </a:r>
            <a:r>
              <a:rPr lang="ru-RU" b="1" dirty="0" err="1">
                <a:solidFill>
                  <a:schemeClr val="tx2"/>
                </a:solidFill>
              </a:rPr>
              <a:t>Поняття</a:t>
            </a:r>
            <a:r>
              <a:rPr lang="ru-RU" b="1" dirty="0">
                <a:solidFill>
                  <a:schemeClr val="tx2"/>
                </a:solidFill>
              </a:rPr>
              <a:t> </a:t>
            </a:r>
            <a:r>
              <a:rPr lang="ru-RU" b="1" dirty="0" err="1">
                <a:solidFill>
                  <a:schemeClr val="tx2"/>
                </a:solidFill>
              </a:rPr>
              <a:t>зайнятості</a:t>
            </a:r>
            <a:r>
              <a:rPr lang="ru-RU" b="1" dirty="0">
                <a:solidFill>
                  <a:schemeClr val="tx2"/>
                </a:solidFill>
              </a:rPr>
              <a:t> </a:t>
            </a:r>
            <a:r>
              <a:rPr lang="ru-RU" b="1" dirty="0" err="1">
                <a:solidFill>
                  <a:schemeClr val="tx2"/>
                </a:solidFill>
              </a:rPr>
              <a:t>населення</a:t>
            </a:r>
            <a:r>
              <a:rPr lang="ru-RU" b="1" dirty="0">
                <a:solidFill>
                  <a:schemeClr val="tx2"/>
                </a:solidFill>
              </a:rPr>
              <a:t>, </a:t>
            </a:r>
            <a:r>
              <a:rPr lang="ru-RU" b="1" dirty="0" err="1">
                <a:solidFill>
                  <a:schemeClr val="tx2"/>
                </a:solidFill>
              </a:rPr>
              <a:t>її</a:t>
            </a:r>
            <a:r>
              <a:rPr lang="ru-RU" b="1" dirty="0">
                <a:solidFill>
                  <a:schemeClr val="tx2"/>
                </a:solidFill>
              </a:rPr>
              <a:t> </a:t>
            </a:r>
            <a:r>
              <a:rPr lang="ru-RU" b="1" dirty="0" err="1">
                <a:solidFill>
                  <a:schemeClr val="tx2"/>
                </a:solidFill>
              </a:rPr>
              <a:t>види</a:t>
            </a:r>
            <a:endParaRPr lang="ru-RU" b="1" dirty="0">
              <a:solidFill>
                <a:schemeClr val="tx2"/>
              </a:solidFill>
            </a:endParaRPr>
          </a:p>
        </p:txBody>
      </p:sp>
      <p:pic>
        <p:nvPicPr>
          <p:cNvPr id="4" name="Рисунок 3">
            <a:extLst>
              <a:ext uri="{FF2B5EF4-FFF2-40B4-BE49-F238E27FC236}">
                <a16:creationId xmlns="" xmlns:a16="http://schemas.microsoft.com/office/drawing/2014/main" id="{FCE49A58-2AC8-4A4E-99A5-7E9CB4EE3CC3}"/>
              </a:ext>
            </a:extLst>
          </p:cNvPr>
          <p:cNvPicPr>
            <a:picLocks noChangeAspect="1"/>
          </p:cNvPicPr>
          <p:nvPr/>
        </p:nvPicPr>
        <p:blipFill>
          <a:blip r:embed="rId3"/>
          <a:stretch>
            <a:fillRect/>
          </a:stretch>
        </p:blipFill>
        <p:spPr>
          <a:xfrm>
            <a:off x="10667868" y="0"/>
            <a:ext cx="1524132" cy="1481456"/>
          </a:xfrm>
          <a:prstGeom prst="rect">
            <a:avLst/>
          </a:prstGeom>
        </p:spPr>
      </p:pic>
    </p:spTree>
    <p:extLst>
      <p:ext uri="{BB962C8B-B14F-4D97-AF65-F5344CB8AC3E}">
        <p14:creationId xmlns:p14="http://schemas.microsoft.com/office/powerpoint/2010/main" val="313130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 xmlns:a16="http://schemas.microsoft.com/office/drawing/2014/main" id="{9FA8C3DD-11FC-4990-83FB-EA7F55CA2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16" y="1982723"/>
            <a:ext cx="5522494" cy="3904576"/>
          </a:xfrm>
          <a:prstGeom prst="rect">
            <a:avLst/>
          </a:prstGeom>
        </p:spPr>
      </p:pic>
      <p:sp>
        <p:nvSpPr>
          <p:cNvPr id="9" name="Прямоугольник: скругленные противолежащие углы 8">
            <a:extLst>
              <a:ext uri="{FF2B5EF4-FFF2-40B4-BE49-F238E27FC236}">
                <a16:creationId xmlns="" xmlns:a16="http://schemas.microsoft.com/office/drawing/2014/main" id="{96669151-8BC1-4733-AEFA-2BFF5B765357}"/>
              </a:ext>
            </a:extLst>
          </p:cNvPr>
          <p:cNvSpPr/>
          <p:nvPr/>
        </p:nvSpPr>
        <p:spPr>
          <a:xfrm>
            <a:off x="6858000" y="3547569"/>
            <a:ext cx="5214857" cy="307562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b="1" dirty="0">
                <a:solidFill>
                  <a:schemeClr val="tx2"/>
                </a:solidFill>
              </a:rPr>
              <a:t>не заборонена </a:t>
            </a:r>
            <a:r>
              <a:rPr lang="ru-RU" sz="1800" b="1" dirty="0" err="1">
                <a:solidFill>
                  <a:schemeClr val="tx2"/>
                </a:solidFill>
              </a:rPr>
              <a:t>законодавством</a:t>
            </a:r>
            <a:r>
              <a:rPr lang="ru-RU" sz="1800" b="1" dirty="0">
                <a:solidFill>
                  <a:schemeClr val="tx2"/>
                </a:solidFill>
              </a:rPr>
              <a:t> </a:t>
            </a:r>
            <a:r>
              <a:rPr lang="ru-RU" sz="1800" b="1" dirty="0" err="1">
                <a:solidFill>
                  <a:schemeClr val="tx2"/>
                </a:solidFill>
              </a:rPr>
              <a:t>діяльність</a:t>
            </a:r>
            <a:r>
              <a:rPr lang="ru-RU" sz="1800" b="1" dirty="0">
                <a:solidFill>
                  <a:schemeClr val="tx2"/>
                </a:solidFill>
              </a:rPr>
              <a:t> </a:t>
            </a:r>
            <a:r>
              <a:rPr lang="ru-RU" sz="1800" b="1" dirty="0" err="1">
                <a:solidFill>
                  <a:schemeClr val="tx2"/>
                </a:solidFill>
              </a:rPr>
              <a:t>осіб</a:t>
            </a:r>
            <a:r>
              <a:rPr lang="ru-RU" sz="1800" b="1" dirty="0">
                <a:solidFill>
                  <a:schemeClr val="tx2"/>
                </a:solidFill>
              </a:rPr>
              <a:t>, </a:t>
            </a:r>
            <a:r>
              <a:rPr lang="ru-RU" sz="1800" b="1" dirty="0" err="1">
                <a:solidFill>
                  <a:schemeClr val="tx2"/>
                </a:solidFill>
              </a:rPr>
              <a:t>пов'язана</a:t>
            </a:r>
            <a:r>
              <a:rPr lang="ru-RU" sz="1800" b="1" dirty="0">
                <a:solidFill>
                  <a:schemeClr val="tx2"/>
                </a:solidFill>
              </a:rPr>
              <a:t> </a:t>
            </a:r>
            <a:r>
              <a:rPr lang="ru-RU" sz="1800" b="1" dirty="0" err="1">
                <a:solidFill>
                  <a:schemeClr val="tx2"/>
                </a:solidFill>
              </a:rPr>
              <a:t>із</a:t>
            </a:r>
            <a:r>
              <a:rPr lang="ru-RU" sz="1800" b="1" dirty="0">
                <a:solidFill>
                  <a:schemeClr val="tx2"/>
                </a:solidFill>
              </a:rPr>
              <a:t> </a:t>
            </a:r>
            <a:r>
              <a:rPr lang="ru-RU" sz="1800" b="1" dirty="0" err="1">
                <a:solidFill>
                  <a:schemeClr val="tx2"/>
                </a:solidFill>
              </a:rPr>
              <a:t>задоволенням</a:t>
            </a:r>
            <a:r>
              <a:rPr lang="ru-RU" sz="1800" b="1" dirty="0">
                <a:solidFill>
                  <a:schemeClr val="tx2"/>
                </a:solidFill>
              </a:rPr>
              <a:t> </a:t>
            </a:r>
            <a:r>
              <a:rPr lang="ru-RU" sz="1800" b="1" dirty="0" err="1">
                <a:solidFill>
                  <a:schemeClr val="tx2"/>
                </a:solidFill>
              </a:rPr>
              <a:t>їх</a:t>
            </a:r>
            <a:r>
              <a:rPr lang="ru-RU" sz="1800" b="1" dirty="0">
                <a:solidFill>
                  <a:schemeClr val="tx2"/>
                </a:solidFill>
              </a:rPr>
              <a:t> </a:t>
            </a:r>
            <a:r>
              <a:rPr lang="ru-RU" sz="1800" b="1" dirty="0" err="1">
                <a:solidFill>
                  <a:schemeClr val="tx2"/>
                </a:solidFill>
              </a:rPr>
              <a:t>особистих</a:t>
            </a:r>
            <a:r>
              <a:rPr lang="ru-RU" sz="1800" b="1" dirty="0">
                <a:solidFill>
                  <a:schemeClr val="tx2"/>
                </a:solidFill>
              </a:rPr>
              <a:t> та </a:t>
            </a:r>
            <a:r>
              <a:rPr lang="ru-RU" sz="1800" b="1" dirty="0" err="1">
                <a:solidFill>
                  <a:schemeClr val="tx2"/>
                </a:solidFill>
              </a:rPr>
              <a:t>суспільних</a:t>
            </a:r>
            <a:r>
              <a:rPr lang="ru-RU" sz="1800" b="1" dirty="0">
                <a:solidFill>
                  <a:schemeClr val="tx2"/>
                </a:solidFill>
              </a:rPr>
              <a:t> потреб з метою </a:t>
            </a:r>
            <a:r>
              <a:rPr lang="ru-RU" sz="1800" b="1" dirty="0" err="1">
                <a:solidFill>
                  <a:schemeClr val="tx2"/>
                </a:solidFill>
              </a:rPr>
              <a:t>одержання</a:t>
            </a:r>
            <a:r>
              <a:rPr lang="ru-RU" sz="1800" b="1" dirty="0">
                <a:solidFill>
                  <a:schemeClr val="tx2"/>
                </a:solidFill>
              </a:rPr>
              <a:t> доходу (</a:t>
            </a:r>
            <a:r>
              <a:rPr lang="ru-RU" sz="1800" b="1" dirty="0" err="1">
                <a:solidFill>
                  <a:schemeClr val="tx2"/>
                </a:solidFill>
              </a:rPr>
              <a:t>заробітної</a:t>
            </a:r>
            <a:r>
              <a:rPr lang="ru-RU" sz="1800" b="1" dirty="0">
                <a:solidFill>
                  <a:schemeClr val="tx2"/>
                </a:solidFill>
              </a:rPr>
              <a:t> плати) у </a:t>
            </a:r>
            <a:r>
              <a:rPr lang="ru-RU" sz="1800" b="1" dirty="0" err="1">
                <a:solidFill>
                  <a:schemeClr val="tx2"/>
                </a:solidFill>
              </a:rPr>
              <a:t>грошовій</a:t>
            </a:r>
            <a:r>
              <a:rPr lang="ru-RU" sz="1800" b="1" dirty="0">
                <a:solidFill>
                  <a:schemeClr val="tx2"/>
                </a:solidFill>
              </a:rPr>
              <a:t> </a:t>
            </a:r>
            <a:r>
              <a:rPr lang="ru-RU" sz="1800" b="1" dirty="0" err="1">
                <a:solidFill>
                  <a:schemeClr val="tx2"/>
                </a:solidFill>
              </a:rPr>
              <a:t>або</a:t>
            </a:r>
            <a:r>
              <a:rPr lang="ru-RU" sz="1800" b="1" dirty="0">
                <a:solidFill>
                  <a:schemeClr val="tx2"/>
                </a:solidFill>
              </a:rPr>
              <a:t> </a:t>
            </a:r>
            <a:r>
              <a:rPr lang="ru-RU" sz="1800" b="1" dirty="0" err="1">
                <a:solidFill>
                  <a:schemeClr val="tx2"/>
                </a:solidFill>
              </a:rPr>
              <a:t>іншій</a:t>
            </a:r>
            <a:r>
              <a:rPr lang="ru-RU" sz="1800" b="1" dirty="0">
                <a:solidFill>
                  <a:schemeClr val="tx2"/>
                </a:solidFill>
              </a:rPr>
              <a:t> </a:t>
            </a:r>
            <a:r>
              <a:rPr lang="ru-RU" sz="1800" b="1" dirty="0" err="1">
                <a:solidFill>
                  <a:schemeClr val="tx2"/>
                </a:solidFill>
              </a:rPr>
              <a:t>формі</a:t>
            </a:r>
            <a:r>
              <a:rPr lang="ru-RU" sz="1800" b="1" dirty="0">
                <a:solidFill>
                  <a:schemeClr val="tx2"/>
                </a:solidFill>
              </a:rPr>
              <a:t>, а </a:t>
            </a:r>
            <a:r>
              <a:rPr lang="ru-RU" sz="1800" b="1" dirty="0" err="1">
                <a:solidFill>
                  <a:schemeClr val="tx2"/>
                </a:solidFill>
              </a:rPr>
              <a:t>також</a:t>
            </a:r>
            <a:r>
              <a:rPr lang="ru-RU" sz="1800" b="1" dirty="0">
                <a:solidFill>
                  <a:schemeClr val="tx2"/>
                </a:solidFill>
              </a:rPr>
              <a:t> </a:t>
            </a:r>
            <a:r>
              <a:rPr lang="ru-RU" sz="1800" b="1" dirty="0" err="1">
                <a:solidFill>
                  <a:schemeClr val="tx2"/>
                </a:solidFill>
              </a:rPr>
              <a:t>діяльність</a:t>
            </a:r>
            <a:r>
              <a:rPr lang="ru-RU" sz="1800" b="1" dirty="0">
                <a:solidFill>
                  <a:schemeClr val="tx2"/>
                </a:solidFill>
              </a:rPr>
              <a:t> </a:t>
            </a:r>
            <a:r>
              <a:rPr lang="ru-RU" sz="1800" b="1" dirty="0" err="1">
                <a:solidFill>
                  <a:schemeClr val="tx2"/>
                </a:solidFill>
              </a:rPr>
              <a:t>членів</a:t>
            </a:r>
            <a:r>
              <a:rPr lang="ru-RU" sz="1800" b="1" dirty="0">
                <a:solidFill>
                  <a:schemeClr val="tx2"/>
                </a:solidFill>
              </a:rPr>
              <a:t> </a:t>
            </a:r>
            <a:r>
              <a:rPr lang="ru-RU" sz="1800" b="1" dirty="0" err="1">
                <a:solidFill>
                  <a:schemeClr val="tx2"/>
                </a:solidFill>
              </a:rPr>
              <a:t>однієї</a:t>
            </a:r>
            <a:r>
              <a:rPr lang="ru-RU" sz="1800" b="1" dirty="0">
                <a:solidFill>
                  <a:schemeClr val="tx2"/>
                </a:solidFill>
              </a:rPr>
              <a:t> </a:t>
            </a:r>
            <a:r>
              <a:rPr lang="ru-RU" sz="1800" b="1" dirty="0" err="1">
                <a:solidFill>
                  <a:schemeClr val="tx2"/>
                </a:solidFill>
              </a:rPr>
              <a:t>сім'ї</a:t>
            </a:r>
            <a:r>
              <a:rPr lang="ru-RU" sz="1800" b="1" dirty="0">
                <a:solidFill>
                  <a:schemeClr val="tx2"/>
                </a:solidFill>
              </a:rPr>
              <a:t>, </a:t>
            </a:r>
            <a:r>
              <a:rPr lang="ru-RU" sz="1800" b="1" dirty="0" err="1">
                <a:solidFill>
                  <a:schemeClr val="tx2"/>
                </a:solidFill>
              </a:rPr>
              <a:t>які</a:t>
            </a:r>
            <a:r>
              <a:rPr lang="ru-RU" sz="1800" b="1" dirty="0">
                <a:solidFill>
                  <a:schemeClr val="tx2"/>
                </a:solidFill>
              </a:rPr>
              <a:t> </a:t>
            </a:r>
            <a:r>
              <a:rPr lang="ru-RU" sz="1800" b="1" dirty="0" err="1">
                <a:solidFill>
                  <a:schemeClr val="tx2"/>
                </a:solidFill>
              </a:rPr>
              <a:t>здійснюють</a:t>
            </a:r>
            <a:r>
              <a:rPr lang="ru-RU" sz="1800" b="1" dirty="0">
                <a:solidFill>
                  <a:schemeClr val="tx2"/>
                </a:solidFill>
              </a:rPr>
              <a:t> </a:t>
            </a:r>
            <a:r>
              <a:rPr lang="ru-RU" sz="1800" b="1" dirty="0" err="1">
                <a:solidFill>
                  <a:schemeClr val="tx2"/>
                </a:solidFill>
              </a:rPr>
              <a:t>господарську</a:t>
            </a:r>
            <a:r>
              <a:rPr lang="ru-RU" sz="1800" b="1" dirty="0">
                <a:solidFill>
                  <a:schemeClr val="tx2"/>
                </a:solidFill>
              </a:rPr>
              <a:t> </a:t>
            </a:r>
            <a:r>
              <a:rPr lang="ru-RU" sz="1800" b="1" dirty="0" err="1">
                <a:solidFill>
                  <a:schemeClr val="tx2"/>
                </a:solidFill>
              </a:rPr>
              <a:t>діяльність</a:t>
            </a:r>
            <a:r>
              <a:rPr lang="ru-RU" sz="1800" b="1" dirty="0">
                <a:solidFill>
                  <a:schemeClr val="tx2"/>
                </a:solidFill>
              </a:rPr>
              <a:t> </a:t>
            </a:r>
            <a:r>
              <a:rPr lang="ru-RU" sz="1800" b="1" dirty="0" err="1">
                <a:solidFill>
                  <a:schemeClr val="tx2"/>
                </a:solidFill>
              </a:rPr>
              <a:t>або</a:t>
            </a:r>
            <a:r>
              <a:rPr lang="ru-RU" sz="1800" b="1" dirty="0">
                <a:solidFill>
                  <a:schemeClr val="tx2"/>
                </a:solidFill>
              </a:rPr>
              <a:t> </a:t>
            </a:r>
            <a:r>
              <a:rPr lang="ru-RU" sz="1800" b="1" dirty="0" err="1">
                <a:solidFill>
                  <a:schemeClr val="tx2"/>
                </a:solidFill>
              </a:rPr>
              <a:t>працюють</a:t>
            </a:r>
            <a:r>
              <a:rPr lang="ru-RU" sz="1800" b="1" dirty="0">
                <a:solidFill>
                  <a:schemeClr val="tx2"/>
                </a:solidFill>
              </a:rPr>
              <a:t> у </a:t>
            </a:r>
            <a:r>
              <a:rPr lang="ru-RU" sz="1800" b="1" dirty="0" err="1">
                <a:solidFill>
                  <a:schemeClr val="tx2"/>
                </a:solidFill>
              </a:rPr>
              <a:t>суб'єктів</a:t>
            </a:r>
            <a:r>
              <a:rPr lang="ru-RU" sz="1800" b="1" dirty="0">
                <a:solidFill>
                  <a:schemeClr val="tx2"/>
                </a:solidFill>
              </a:rPr>
              <a:t> </a:t>
            </a:r>
            <a:r>
              <a:rPr lang="ru-RU" sz="1800" b="1" dirty="0" err="1">
                <a:solidFill>
                  <a:schemeClr val="tx2"/>
                </a:solidFill>
              </a:rPr>
              <a:t>господарювання</a:t>
            </a:r>
            <a:r>
              <a:rPr lang="ru-RU" sz="1800" b="1" dirty="0">
                <a:solidFill>
                  <a:schemeClr val="tx2"/>
                </a:solidFill>
              </a:rPr>
              <a:t>, </a:t>
            </a:r>
            <a:r>
              <a:rPr lang="ru-RU" sz="1800" b="1" dirty="0" err="1">
                <a:solidFill>
                  <a:schemeClr val="tx2"/>
                </a:solidFill>
              </a:rPr>
              <a:t>заснованих</a:t>
            </a:r>
            <a:r>
              <a:rPr lang="ru-RU" sz="1800" b="1" dirty="0">
                <a:solidFill>
                  <a:schemeClr val="tx2"/>
                </a:solidFill>
              </a:rPr>
              <a:t> на </a:t>
            </a:r>
            <a:r>
              <a:rPr lang="ru-RU" sz="1800" b="1" dirty="0" err="1">
                <a:solidFill>
                  <a:schemeClr val="tx2"/>
                </a:solidFill>
              </a:rPr>
              <a:t>їх</a:t>
            </a:r>
            <a:r>
              <a:rPr lang="ru-RU" sz="1800" b="1" dirty="0">
                <a:solidFill>
                  <a:schemeClr val="tx2"/>
                </a:solidFill>
              </a:rPr>
              <a:t> </a:t>
            </a:r>
            <a:r>
              <a:rPr lang="ru-RU" sz="1800" b="1" dirty="0" err="1">
                <a:solidFill>
                  <a:schemeClr val="tx2"/>
                </a:solidFill>
              </a:rPr>
              <a:t>власності</a:t>
            </a:r>
            <a:r>
              <a:rPr lang="ru-RU" sz="1800" b="1" dirty="0">
                <a:solidFill>
                  <a:schemeClr val="tx2"/>
                </a:solidFill>
              </a:rPr>
              <a:t>, у тому </a:t>
            </a:r>
            <a:r>
              <a:rPr lang="ru-RU" sz="1800" b="1" dirty="0" err="1">
                <a:solidFill>
                  <a:schemeClr val="tx2"/>
                </a:solidFill>
              </a:rPr>
              <a:t>числі</a:t>
            </a:r>
            <a:r>
              <a:rPr lang="ru-RU" sz="1800" b="1" dirty="0">
                <a:solidFill>
                  <a:schemeClr val="tx2"/>
                </a:solidFill>
              </a:rPr>
              <a:t> </a:t>
            </a:r>
            <a:r>
              <a:rPr lang="ru-RU" sz="1800" b="1" dirty="0" err="1">
                <a:solidFill>
                  <a:schemeClr val="tx2"/>
                </a:solidFill>
              </a:rPr>
              <a:t>безоплатно</a:t>
            </a:r>
            <a:r>
              <a:rPr lang="ru-RU" sz="1800" b="1" dirty="0">
                <a:solidFill>
                  <a:schemeClr val="tx2"/>
                </a:solidFill>
              </a:rPr>
              <a:t>.</a:t>
            </a:r>
          </a:p>
        </p:txBody>
      </p:sp>
      <p:sp>
        <p:nvSpPr>
          <p:cNvPr id="11" name="Стрелка: изогнутая вправо 10">
            <a:extLst>
              <a:ext uri="{FF2B5EF4-FFF2-40B4-BE49-F238E27FC236}">
                <a16:creationId xmlns="" xmlns:a16="http://schemas.microsoft.com/office/drawing/2014/main" id="{6C71809B-469F-4A0D-BEA1-D7ED6FFE5E54}"/>
              </a:ext>
            </a:extLst>
          </p:cNvPr>
          <p:cNvSpPr/>
          <p:nvPr/>
        </p:nvSpPr>
        <p:spPr>
          <a:xfrm>
            <a:off x="5664133" y="740728"/>
            <a:ext cx="1641825" cy="3075620"/>
          </a:xfrm>
          <a:prstGeom prst="curvedRigh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pic>
        <p:nvPicPr>
          <p:cNvPr id="4" name="Рисунок 3">
            <a:extLst>
              <a:ext uri="{FF2B5EF4-FFF2-40B4-BE49-F238E27FC236}">
                <a16:creationId xmlns="" xmlns:a16="http://schemas.microsoft.com/office/drawing/2014/main" id="{47366947-FAA3-4728-894A-E648536EE90C}"/>
              </a:ext>
            </a:extLst>
          </p:cNvPr>
          <p:cNvPicPr>
            <a:picLocks noChangeAspect="1"/>
          </p:cNvPicPr>
          <p:nvPr/>
        </p:nvPicPr>
        <p:blipFill>
          <a:blip r:embed="rId3"/>
          <a:stretch>
            <a:fillRect/>
          </a:stretch>
        </p:blipFill>
        <p:spPr>
          <a:xfrm>
            <a:off x="0" y="0"/>
            <a:ext cx="1524132" cy="1481456"/>
          </a:xfrm>
          <a:prstGeom prst="rect">
            <a:avLst/>
          </a:prstGeom>
        </p:spPr>
      </p:pic>
      <p:sp>
        <p:nvSpPr>
          <p:cNvPr id="10" name="Стрелка: изогнутая влево 9">
            <a:extLst>
              <a:ext uri="{FF2B5EF4-FFF2-40B4-BE49-F238E27FC236}">
                <a16:creationId xmlns="" xmlns:a16="http://schemas.microsoft.com/office/drawing/2014/main" id="{10F04446-22D6-4EDD-9D0A-A6DDD34436C2}"/>
              </a:ext>
            </a:extLst>
          </p:cNvPr>
          <p:cNvSpPr/>
          <p:nvPr/>
        </p:nvSpPr>
        <p:spPr>
          <a:xfrm>
            <a:off x="10756232" y="987375"/>
            <a:ext cx="1130968" cy="901583"/>
          </a:xfrm>
          <a:prstGeom prst="curvedLef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7" name="TextBox 6">
            <a:extLst>
              <a:ext uri="{FF2B5EF4-FFF2-40B4-BE49-F238E27FC236}">
                <a16:creationId xmlns="" xmlns:a16="http://schemas.microsoft.com/office/drawing/2014/main" id="{F6E094BC-4E9B-47C2-BACC-320B92C4D051}"/>
              </a:ext>
            </a:extLst>
          </p:cNvPr>
          <p:cNvSpPr txBox="1"/>
          <p:nvPr/>
        </p:nvSpPr>
        <p:spPr>
          <a:xfrm>
            <a:off x="8549439" y="1988857"/>
            <a:ext cx="3233487"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ru-RU" sz="2400" b="1" i="1" dirty="0">
                <a:solidFill>
                  <a:srgbClr val="C00000"/>
                </a:solidFill>
              </a:rPr>
              <a:t>ст.1 ЗУ «Про </a:t>
            </a:r>
            <a:r>
              <a:rPr lang="ru-RU" sz="2400" b="1" i="1" dirty="0" err="1">
                <a:solidFill>
                  <a:srgbClr val="C00000"/>
                </a:solidFill>
              </a:rPr>
              <a:t>зайнятість</a:t>
            </a:r>
            <a:r>
              <a:rPr lang="ru-RU" sz="2400" b="1" i="1" dirty="0">
                <a:solidFill>
                  <a:srgbClr val="C00000"/>
                </a:solidFill>
              </a:rPr>
              <a:t> </a:t>
            </a:r>
            <a:r>
              <a:rPr lang="ru-RU" sz="2400" b="1" i="1" dirty="0" err="1">
                <a:solidFill>
                  <a:srgbClr val="C00000"/>
                </a:solidFill>
              </a:rPr>
              <a:t>населення</a:t>
            </a:r>
            <a:r>
              <a:rPr lang="ru-RU" sz="2400" b="1" i="1" dirty="0">
                <a:solidFill>
                  <a:srgbClr val="C00000"/>
                </a:solidFill>
              </a:rPr>
              <a:t>» </a:t>
            </a:r>
          </a:p>
        </p:txBody>
      </p:sp>
      <p:sp>
        <p:nvSpPr>
          <p:cNvPr id="8" name="Овал 7">
            <a:extLst>
              <a:ext uri="{FF2B5EF4-FFF2-40B4-BE49-F238E27FC236}">
                <a16:creationId xmlns="" xmlns:a16="http://schemas.microsoft.com/office/drawing/2014/main" id="{9550EC3E-29DC-42C8-B0E3-DB21B0540F37}"/>
              </a:ext>
            </a:extLst>
          </p:cNvPr>
          <p:cNvSpPr/>
          <p:nvPr/>
        </p:nvSpPr>
        <p:spPr>
          <a:xfrm>
            <a:off x="6942221" y="493295"/>
            <a:ext cx="4411579" cy="988161"/>
          </a:xfrm>
          <a:prstGeom prst="ellipse">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600"/>
              <a:t>зайнятість</a:t>
            </a:r>
          </a:p>
        </p:txBody>
      </p:sp>
    </p:spTree>
    <p:extLst>
      <p:ext uri="{BB962C8B-B14F-4D97-AF65-F5344CB8AC3E}">
        <p14:creationId xmlns:p14="http://schemas.microsoft.com/office/powerpoint/2010/main" val="2661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docProps/app.xml><?xml version="1.0" encoding="utf-8"?>
<Properties xmlns="http://schemas.openxmlformats.org/officeDocument/2006/extended-properties" xmlns:vt="http://schemas.openxmlformats.org/officeDocument/2006/docPropsVTypes">
  <Template>Презентацiя_лекцii_№_1_шаблон</Template>
  <TotalTime>598</TotalTime>
  <Words>3199</Words>
  <Application>Microsoft Office PowerPoint</Application>
  <PresentationFormat>Широкоэкранный</PresentationFormat>
  <Paragraphs>184</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Arial Narrow</vt:lpstr>
      <vt:lpstr>Calibri</vt:lpstr>
      <vt:lpstr>Century Gothic</vt:lpstr>
      <vt:lpstr>Times New Roman</vt:lpstr>
      <vt:lpstr>Books 16x9</vt:lpstr>
      <vt:lpstr>Тема: Правове регулювання зайнятості та працевлаштування</vt:lpstr>
      <vt:lpstr>План</vt:lpstr>
      <vt:lpstr>1. Загальна характеристика законодавства про зайнятiсть населення. Державні гарантії у сфері зайнятості.</vt:lpstr>
      <vt:lpstr>Презентация PowerPoint</vt:lpstr>
      <vt:lpstr>Презентация PowerPoint</vt:lpstr>
      <vt:lpstr>Презентация PowerPoint</vt:lpstr>
      <vt:lpstr>Презентация PowerPoint</vt:lpstr>
      <vt:lpstr>2. Поняття зайнятості населення, її види</vt:lpstr>
      <vt:lpstr>Презентация PowerPoint</vt:lpstr>
      <vt:lpstr>Презентация PowerPoint</vt:lpstr>
      <vt:lpstr>ст.4 ЗУ «Про зайнятість населення»</vt:lpstr>
      <vt:lpstr>Презентация PowerPoint</vt:lpstr>
      <vt:lpstr>Презентация PowerPoint</vt:lpstr>
      <vt:lpstr>3. Державна служба зайнятостi та її повноваження</vt:lpstr>
      <vt:lpstr>Презентация PowerPoint</vt:lpstr>
      <vt:lpstr>Функцiї (обов’язки) державної служби зайнятостi:</vt:lpstr>
      <vt:lpstr>Презентация PowerPoint</vt:lpstr>
      <vt:lpstr>4. Правові питання організації працевлаштування державною службою зайнятості </vt:lpstr>
      <vt:lpstr>Презентация PowerPoint</vt:lpstr>
      <vt:lpstr>Презентация PowerPoint</vt:lpstr>
      <vt:lpstr>Презентация PowerPoint</vt:lpstr>
      <vt:lpstr>5. Правовий статус безробiтного</vt:lpstr>
      <vt:lpstr>Презентация PowerPoint</vt:lpstr>
      <vt:lpstr>Презентация PowerPoint</vt:lpstr>
      <vt:lpstr>Права та обов'язки зареєстрованих безробітних</vt:lpstr>
      <vt:lpstr>Презентация PowerPoint</vt:lpstr>
      <vt:lpstr>6. Основні положення Закону «Про зайнятість населення»</vt:lpstr>
      <vt:lpstr>Презентация PowerPoint</vt:lpstr>
      <vt:lpstr>Презентация PowerPoint</vt:lpstr>
      <vt:lpstr>Державна підтримка молодих працівників для сільської місцевості</vt:lpstr>
      <vt:lpstr>Ваучери на навчання як засіб підвищення конкурентоспроможності на ринку праці для громадян категорії «45+»</vt:lpstr>
      <vt:lpstr>Додаткові гарантії у сприянні працевлаштуванню окремих категорій громадян</vt:lpstr>
      <vt:lpstr>Нові стимули для роботодавців до працевлаштування безробітних</vt:lpstr>
      <vt:lpstr>Презентация PowerPoint</vt:lpstr>
      <vt:lpstr>Стимулювання самозайнятості на-селення і підприємницької ініціативи </vt:lpstr>
      <vt:lpstr>Організація громадських робіт</vt:lpstr>
      <vt:lpstr>Професійне навчання</vt:lpstr>
      <vt:lpstr>Можливість дострокового виходу на пенсію для окремих категорій безробітних</vt:lpstr>
      <vt:lpstr>Перелік Використаних джерел</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Правове регулювання зайнятості та працевлаштування</dc:title>
  <dc:creator>moshkal@outlook.com</dc:creator>
  <cp:lastModifiedBy>sergey</cp:lastModifiedBy>
  <cp:revision>48</cp:revision>
  <dcterms:created xsi:type="dcterms:W3CDTF">2021-09-18T17:56:01Z</dcterms:created>
  <dcterms:modified xsi:type="dcterms:W3CDTF">2023-10-27T09:31:47Z</dcterms:modified>
</cp:coreProperties>
</file>