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0" r:id="rId4"/>
    <p:sldId id="261" r:id="rId5"/>
    <p:sldId id="305" r:id="rId6"/>
    <p:sldId id="259" r:id="rId7"/>
    <p:sldId id="262" r:id="rId8"/>
    <p:sldId id="264" r:id="rId9"/>
    <p:sldId id="265" r:id="rId10"/>
    <p:sldId id="272" r:id="rId11"/>
    <p:sldId id="273" r:id="rId12"/>
    <p:sldId id="275" r:id="rId13"/>
    <p:sldId id="266" r:id="rId14"/>
    <p:sldId id="267" r:id="rId15"/>
    <p:sldId id="263" r:id="rId16"/>
    <p:sldId id="270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1BDE0-9630-485E-B6B5-764577FD89B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76315-A2D1-4B62-80D2-5A952097F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1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6A8A-486B-433F-8A73-FB1ECFBA3D2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2C8BC-0C4B-419D-A32E-6D57CB449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4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2C8BC-0C4B-419D-A32E-6D57CB4493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20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2C8BC-0C4B-419D-A32E-6D57CB44935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4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0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7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49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8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37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43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3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7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7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8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8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9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7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1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6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DF1D4-83A3-473C-BCC5-81A6A7CE4054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383949-3214-43EC-A6F5-73A306E0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1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9551" y="1971398"/>
            <a:ext cx="7766936" cy="1646302"/>
          </a:xfrm>
        </p:spPr>
        <p:txBody>
          <a:bodyPr/>
          <a:lstStyle/>
          <a:p>
            <a:r>
              <a:rPr lang="uk-UA" sz="8000" dirty="0" smtClean="0"/>
              <a:t>Мікрохвильова техніка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13945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8" y="259010"/>
            <a:ext cx="8873827" cy="608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5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33137"/>
            <a:ext cx="8466666" cy="56082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передачі, конструкція якої не допускає пружного або пластичного вигину, називається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жорсткою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в іншому випадку -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гнучкою.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Хвилеводом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 лінія передачі, що має одну або декілька провідних поверхонь, з поперечним перерізом у вигляді замкнутого провідного контуру, що охоплює область поширення електромагнітної енергії.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такий провідний контур відсутній, то лінія передачі називається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відкритою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ВОЛНОВ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49" y="4352598"/>
            <a:ext cx="4892036" cy="1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6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292" y="191789"/>
            <a:ext cx="8402497" cy="643101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Поверхневий ефект, скін-ефект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170" name="Picture 2" descr="https://upload.wikimedia.org/wikipedia/commons/thumb/f/f0/Skineff1.jpg/220px-Skineff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42" y="2500747"/>
            <a:ext cx="3781366" cy="37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6746" y="932972"/>
            <a:ext cx="9071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амплітуди електромагнітних хвиль у міру їх проникнення вглиб провідного середовища. В результаті цього ефекту, наприклад, змінний струм високої частоти при протіканні по провіднику розподіляється не рівномірно по перетину, а переважно в поверхневому шарі.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5" descr="{\displaystyle {\frac {\partial \mathbf {B} }{\partial t}}}"/>
          <p:cNvSpPr>
            <a:spLocks noChangeAspect="1" noChangeArrowheads="1"/>
          </p:cNvSpPr>
          <p:nvPr/>
        </p:nvSpPr>
        <p:spPr bwMode="auto">
          <a:xfrm>
            <a:off x="8031324" y="2598829"/>
            <a:ext cx="5546203" cy="55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{\displaystyle \operatorname {rot} \,\mathbf {E} =-{\frac {\partial \mathbf {B} }{\partial t}}}"/>
          <p:cNvSpPr>
            <a:spLocks noChangeAspect="1" noChangeArrowheads="1"/>
          </p:cNvSpPr>
          <p:nvPr/>
        </p:nvSpPr>
        <p:spPr bwMode="auto">
          <a:xfrm>
            <a:off x="661292" y="3106667"/>
            <a:ext cx="6411249" cy="55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365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 скін - шару залежить від частоти і питомої провідності металу, з якого виготовлений хвилевід. Вона обчислюється за формулою: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AutoShape 8" descr="{\displaystyle {\frac {\partial \mathbf {B} }{\partial t}}}"/>
          <p:cNvSpPr>
            <a:spLocks noChangeAspect="1" noChangeArrowheads="1"/>
          </p:cNvSpPr>
          <p:nvPr/>
        </p:nvSpPr>
        <p:spPr bwMode="auto">
          <a:xfrm>
            <a:off x="356492" y="2406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4" descr="http://www.meanders.ru/vechnydvigatel/img/meier/Skinslo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30" y="4948693"/>
            <a:ext cx="4172754" cy="84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8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629" y="395958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Двохпровідна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лінія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утворена двома паралельними круглими провідниками. Найчастіше таку лінію виконують з повітряним заповненням, для збереження відстані між провідниками використовують ізолюючі розпірки з високоякісного діелектрика.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1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92" y="3686183"/>
            <a:ext cx="29432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408826"/>
              </p:ext>
            </p:extLst>
          </p:nvPr>
        </p:nvGraphicFramePr>
        <p:xfrm>
          <a:off x="789629" y="6173660"/>
          <a:ext cx="1868410" cy="38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r:id="rId4" imgW="888614" imgH="177723" progId="Equation.DSMT4">
                  <p:embed/>
                </p:oleObj>
              </mc:Choice>
              <mc:Fallback>
                <p:oleObj r:id="rId4" imgW="888614" imgH="17772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9" y="6173660"/>
                        <a:ext cx="1868410" cy="381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38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71680" y="4276731"/>
            <a:ext cx="6096000" cy="19944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605" marR="221615" indent="-5080" algn="just">
              <a:lnSpc>
                <a:spcPct val="103000"/>
              </a:lnSpc>
              <a:spcAft>
                <a:spcPts val="86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Широке використання повітряної </a:t>
            </a:r>
            <a:r>
              <a:rPr lang="uk-UA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двопровідної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лінії обмежене на практиці в зв'язку з тим, що частина потужності в процесі передачі випромінюється в навколишній простір.</a:t>
            </a:r>
            <a:endParaRPr lang="uk-UA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048" y="2138642"/>
            <a:ext cx="6174947" cy="19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2286" y="1227834"/>
            <a:ext cx="8552669" cy="455852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 втрати на випромінювання вдається в лінії передачі типу 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«кручена пара».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різновид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двохпровідної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лінії, в якій провідники в діелектричній ізоляції скручені між собою.</a:t>
            </a:r>
          </a:p>
          <a:p>
            <a:pPr marL="0" indent="0" algn="just">
              <a:buNone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Смужкові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лінії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 зрідка використовуються для передачі електромагнітної потужності через малу електричну міцність. Перевага ліній передач цього типу - проста технологія виготовлення, хороша відтворюваність характеристик, малі габарити і вага.</a:t>
            </a: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 в дециметровому і сантиметровому діапазонах хвиль.</a:t>
            </a:r>
            <a:endParaRPr lang="uk-UA" dirty="0"/>
          </a:p>
        </p:txBody>
      </p:sp>
      <p:grpSp>
        <p:nvGrpSpPr>
          <p:cNvPr id="4" name="Group 417511"/>
          <p:cNvGrpSpPr/>
          <p:nvPr/>
        </p:nvGrpSpPr>
        <p:grpSpPr>
          <a:xfrm>
            <a:off x="526040" y="541555"/>
            <a:ext cx="2253871" cy="1928930"/>
            <a:chOff x="-5587" y="0"/>
            <a:chExt cx="1613407" cy="1604645"/>
          </a:xfrm>
        </p:grpSpPr>
        <p:sp>
          <p:nvSpPr>
            <p:cNvPr id="5" name="Shape 1352"/>
            <p:cNvSpPr/>
            <p:nvPr/>
          </p:nvSpPr>
          <p:spPr>
            <a:xfrm>
              <a:off x="0" y="0"/>
              <a:ext cx="1605280" cy="1604645"/>
            </a:xfrm>
            <a:custGeom>
              <a:avLst/>
              <a:gdLst/>
              <a:ahLst/>
              <a:cxnLst/>
              <a:rect l="0" t="0" r="0" b="0"/>
              <a:pathLst>
                <a:path w="1605280" h="1604645">
                  <a:moveTo>
                    <a:pt x="802640" y="0"/>
                  </a:moveTo>
                  <a:cubicBezTo>
                    <a:pt x="359334" y="0"/>
                    <a:pt x="0" y="359182"/>
                    <a:pt x="0" y="802322"/>
                  </a:cubicBezTo>
                  <a:cubicBezTo>
                    <a:pt x="0" y="1245451"/>
                    <a:pt x="359334" y="1604645"/>
                    <a:pt x="802640" y="1604645"/>
                  </a:cubicBezTo>
                  <a:cubicBezTo>
                    <a:pt x="1245946" y="1604645"/>
                    <a:pt x="1605280" y="1245451"/>
                    <a:pt x="1605280" y="802322"/>
                  </a:cubicBezTo>
                  <a:cubicBezTo>
                    <a:pt x="1605280" y="359182"/>
                    <a:pt x="1245946" y="0"/>
                    <a:pt x="802640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6" name="Picture 57004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5587" y="408432"/>
              <a:ext cx="810768" cy="807720"/>
            </a:xfrm>
            <a:prstGeom prst="rect">
              <a:avLst/>
            </a:prstGeom>
          </p:spPr>
        </p:pic>
        <p:sp>
          <p:nvSpPr>
            <p:cNvPr id="7" name="Shape 1354"/>
            <p:cNvSpPr/>
            <p:nvPr/>
          </p:nvSpPr>
          <p:spPr>
            <a:xfrm>
              <a:off x="0" y="411480"/>
              <a:ext cx="803275" cy="802640"/>
            </a:xfrm>
            <a:custGeom>
              <a:avLst/>
              <a:gdLst/>
              <a:ahLst/>
              <a:cxnLst/>
              <a:rect l="0" t="0" r="0" b="0"/>
              <a:pathLst>
                <a:path w="803275" h="802640">
                  <a:moveTo>
                    <a:pt x="401638" y="0"/>
                  </a:moveTo>
                  <a:cubicBezTo>
                    <a:pt x="179807" y="0"/>
                    <a:pt x="0" y="179667"/>
                    <a:pt x="0" y="401320"/>
                  </a:cubicBezTo>
                  <a:cubicBezTo>
                    <a:pt x="0" y="622973"/>
                    <a:pt x="179807" y="802640"/>
                    <a:pt x="401638" y="802640"/>
                  </a:cubicBezTo>
                  <a:cubicBezTo>
                    <a:pt x="623468" y="802640"/>
                    <a:pt x="803275" y="622973"/>
                    <a:pt x="803275" y="401320"/>
                  </a:cubicBezTo>
                  <a:cubicBezTo>
                    <a:pt x="803275" y="179667"/>
                    <a:pt x="623468" y="0"/>
                    <a:pt x="401638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8" name="Picture 57004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7052" y="408432"/>
              <a:ext cx="810768" cy="807720"/>
            </a:xfrm>
            <a:prstGeom prst="rect">
              <a:avLst/>
            </a:prstGeom>
          </p:spPr>
        </p:pic>
        <p:sp>
          <p:nvSpPr>
            <p:cNvPr id="9" name="Shape 1356"/>
            <p:cNvSpPr/>
            <p:nvPr/>
          </p:nvSpPr>
          <p:spPr>
            <a:xfrm>
              <a:off x="802005" y="411480"/>
              <a:ext cx="803275" cy="802640"/>
            </a:xfrm>
            <a:custGeom>
              <a:avLst/>
              <a:gdLst/>
              <a:ahLst/>
              <a:cxnLst/>
              <a:rect l="0" t="0" r="0" b="0"/>
              <a:pathLst>
                <a:path w="803275" h="802640">
                  <a:moveTo>
                    <a:pt x="401638" y="0"/>
                  </a:moveTo>
                  <a:cubicBezTo>
                    <a:pt x="179807" y="0"/>
                    <a:pt x="0" y="179667"/>
                    <a:pt x="0" y="401320"/>
                  </a:cubicBezTo>
                  <a:cubicBezTo>
                    <a:pt x="0" y="622973"/>
                    <a:pt x="179807" y="802640"/>
                    <a:pt x="401638" y="802640"/>
                  </a:cubicBezTo>
                  <a:cubicBezTo>
                    <a:pt x="623468" y="802640"/>
                    <a:pt x="803275" y="622973"/>
                    <a:pt x="803275" y="401320"/>
                  </a:cubicBezTo>
                  <a:cubicBezTo>
                    <a:pt x="803275" y="179667"/>
                    <a:pt x="623468" y="0"/>
                    <a:pt x="401638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0" name="Picture 57004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8364" y="535432"/>
              <a:ext cx="554736" cy="554736"/>
            </a:xfrm>
            <a:prstGeom prst="rect">
              <a:avLst/>
            </a:prstGeom>
          </p:spPr>
        </p:pic>
        <p:sp>
          <p:nvSpPr>
            <p:cNvPr id="11" name="Shape 1358"/>
            <p:cNvSpPr/>
            <p:nvPr/>
          </p:nvSpPr>
          <p:spPr>
            <a:xfrm>
              <a:off x="121920" y="538480"/>
              <a:ext cx="549275" cy="549275"/>
            </a:xfrm>
            <a:custGeom>
              <a:avLst/>
              <a:gdLst/>
              <a:ahLst/>
              <a:cxnLst/>
              <a:rect l="0" t="0" r="0" b="0"/>
              <a:pathLst>
                <a:path w="549275" h="549275">
                  <a:moveTo>
                    <a:pt x="274638" y="0"/>
                  </a:moveTo>
                  <a:cubicBezTo>
                    <a:pt x="122949" y="0"/>
                    <a:pt x="0" y="122949"/>
                    <a:pt x="0" y="274638"/>
                  </a:cubicBezTo>
                  <a:cubicBezTo>
                    <a:pt x="0" y="426326"/>
                    <a:pt x="122949" y="549275"/>
                    <a:pt x="274638" y="549275"/>
                  </a:cubicBezTo>
                  <a:cubicBezTo>
                    <a:pt x="426326" y="549275"/>
                    <a:pt x="549275" y="426326"/>
                    <a:pt x="549275" y="274638"/>
                  </a:cubicBezTo>
                  <a:cubicBezTo>
                    <a:pt x="549275" y="122949"/>
                    <a:pt x="426326" y="0"/>
                    <a:pt x="274638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2" name="Picture 57005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21004" y="535432"/>
              <a:ext cx="554736" cy="554736"/>
            </a:xfrm>
            <a:prstGeom prst="rect">
              <a:avLst/>
            </a:prstGeom>
          </p:spPr>
        </p:pic>
        <p:sp>
          <p:nvSpPr>
            <p:cNvPr id="13" name="Shape 1360"/>
            <p:cNvSpPr/>
            <p:nvPr/>
          </p:nvSpPr>
          <p:spPr>
            <a:xfrm>
              <a:off x="925830" y="538480"/>
              <a:ext cx="549275" cy="549275"/>
            </a:xfrm>
            <a:custGeom>
              <a:avLst/>
              <a:gdLst/>
              <a:ahLst/>
              <a:cxnLst/>
              <a:rect l="0" t="0" r="0" b="0"/>
              <a:pathLst>
                <a:path w="549275" h="549275">
                  <a:moveTo>
                    <a:pt x="274638" y="0"/>
                  </a:moveTo>
                  <a:cubicBezTo>
                    <a:pt x="122949" y="0"/>
                    <a:pt x="0" y="122949"/>
                    <a:pt x="0" y="274638"/>
                  </a:cubicBezTo>
                  <a:cubicBezTo>
                    <a:pt x="0" y="426326"/>
                    <a:pt x="122949" y="549275"/>
                    <a:pt x="274638" y="549275"/>
                  </a:cubicBezTo>
                  <a:cubicBezTo>
                    <a:pt x="426326" y="549275"/>
                    <a:pt x="549275" y="426326"/>
                    <a:pt x="549275" y="274638"/>
                  </a:cubicBezTo>
                  <a:cubicBezTo>
                    <a:pt x="549275" y="122949"/>
                    <a:pt x="426326" y="0"/>
                    <a:pt x="274638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361"/>
            <p:cNvSpPr/>
            <p:nvPr/>
          </p:nvSpPr>
          <p:spPr>
            <a:xfrm>
              <a:off x="1605280" y="772795"/>
              <a:ext cx="635" cy="730885"/>
            </a:xfrm>
            <a:custGeom>
              <a:avLst/>
              <a:gdLst/>
              <a:ahLst/>
              <a:cxnLst/>
              <a:rect l="0" t="0" r="0" b="0"/>
              <a:pathLst>
                <a:path w="635" h="730885">
                  <a:moveTo>
                    <a:pt x="0" y="0"/>
                  </a:moveTo>
                  <a:lnTo>
                    <a:pt x="635" y="730885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362"/>
            <p:cNvSpPr/>
            <p:nvPr/>
          </p:nvSpPr>
          <p:spPr>
            <a:xfrm>
              <a:off x="802005" y="772795"/>
              <a:ext cx="635" cy="730885"/>
            </a:xfrm>
            <a:custGeom>
              <a:avLst/>
              <a:gdLst/>
              <a:ahLst/>
              <a:cxnLst/>
              <a:rect l="0" t="0" r="0" b="0"/>
              <a:pathLst>
                <a:path w="635" h="730885">
                  <a:moveTo>
                    <a:pt x="0" y="0"/>
                  </a:moveTo>
                  <a:lnTo>
                    <a:pt x="635" y="730885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363"/>
            <p:cNvSpPr/>
            <p:nvPr/>
          </p:nvSpPr>
          <p:spPr>
            <a:xfrm>
              <a:off x="918210" y="1291046"/>
              <a:ext cx="573405" cy="457"/>
            </a:xfrm>
            <a:custGeom>
              <a:avLst/>
              <a:gdLst/>
              <a:ahLst/>
              <a:cxnLst/>
              <a:rect l="0" t="0" r="0" b="0"/>
              <a:pathLst>
                <a:path w="573405" h="457">
                  <a:moveTo>
                    <a:pt x="0" y="0"/>
                  </a:moveTo>
                  <a:lnTo>
                    <a:pt x="573405" y="457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364"/>
            <p:cNvSpPr/>
            <p:nvPr/>
          </p:nvSpPr>
          <p:spPr>
            <a:xfrm>
              <a:off x="1478898" y="1266085"/>
              <a:ext cx="127013" cy="50800"/>
            </a:xfrm>
            <a:custGeom>
              <a:avLst/>
              <a:gdLst/>
              <a:ahLst/>
              <a:cxnLst/>
              <a:rect l="0" t="0" r="0" b="0"/>
              <a:pathLst>
                <a:path w="127013" h="50800">
                  <a:moveTo>
                    <a:pt x="38" y="0"/>
                  </a:moveTo>
                  <a:lnTo>
                    <a:pt x="127013" y="25502"/>
                  </a:lnTo>
                  <a:lnTo>
                    <a:pt x="0" y="50800"/>
                  </a:lnTo>
                  <a:lnTo>
                    <a:pt x="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365"/>
            <p:cNvSpPr/>
            <p:nvPr/>
          </p:nvSpPr>
          <p:spPr>
            <a:xfrm>
              <a:off x="803904" y="1265651"/>
              <a:ext cx="127025" cy="50800"/>
            </a:xfrm>
            <a:custGeom>
              <a:avLst/>
              <a:gdLst/>
              <a:ahLst/>
              <a:cxnLst/>
              <a:rect l="0" t="0" r="0" b="0"/>
              <a:pathLst>
                <a:path w="127025" h="50800">
                  <a:moveTo>
                    <a:pt x="127025" y="0"/>
                  </a:moveTo>
                  <a:lnTo>
                    <a:pt x="126987" y="50800"/>
                  </a:lnTo>
                  <a:lnTo>
                    <a:pt x="0" y="25311"/>
                  </a:lnTo>
                  <a:lnTo>
                    <a:pt x="1270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366"/>
            <p:cNvSpPr/>
            <p:nvPr/>
          </p:nvSpPr>
          <p:spPr>
            <a:xfrm>
              <a:off x="242570" y="253365"/>
              <a:ext cx="309245" cy="0"/>
            </a:xfrm>
            <a:custGeom>
              <a:avLst/>
              <a:gdLst/>
              <a:ahLst/>
              <a:cxnLst/>
              <a:rect l="0" t="0" r="0" b="0"/>
              <a:pathLst>
                <a:path w="309245">
                  <a:moveTo>
                    <a:pt x="0" y="0"/>
                  </a:moveTo>
                  <a:lnTo>
                    <a:pt x="309245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367"/>
            <p:cNvSpPr/>
            <p:nvPr/>
          </p:nvSpPr>
          <p:spPr>
            <a:xfrm>
              <a:off x="539116" y="227960"/>
              <a:ext cx="127000" cy="50800"/>
            </a:xfrm>
            <a:custGeom>
              <a:avLst/>
              <a:gdLst/>
              <a:ahLst/>
              <a:cxnLst/>
              <a:rect l="0" t="0" r="0" b="0"/>
              <a:pathLst>
                <a:path w="127000" h="50800">
                  <a:moveTo>
                    <a:pt x="0" y="0"/>
                  </a:moveTo>
                  <a:lnTo>
                    <a:pt x="127000" y="25400"/>
                  </a:lnTo>
                  <a:lnTo>
                    <a:pt x="0" y="508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1368"/>
            <p:cNvSpPr/>
            <p:nvPr/>
          </p:nvSpPr>
          <p:spPr>
            <a:xfrm>
              <a:off x="128271" y="227960"/>
              <a:ext cx="127000" cy="50800"/>
            </a:xfrm>
            <a:custGeom>
              <a:avLst/>
              <a:gdLst/>
              <a:ahLst/>
              <a:cxnLst/>
              <a:rect l="0" t="0" r="0" b="0"/>
              <a:pathLst>
                <a:path w="127000" h="50800">
                  <a:moveTo>
                    <a:pt x="127000" y="0"/>
                  </a:moveTo>
                  <a:lnTo>
                    <a:pt x="127000" y="50800"/>
                  </a:lnTo>
                  <a:lnTo>
                    <a:pt x="0" y="25400"/>
                  </a:lnTo>
                  <a:lnTo>
                    <a:pt x="1270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1369"/>
            <p:cNvSpPr/>
            <p:nvPr/>
          </p:nvSpPr>
          <p:spPr>
            <a:xfrm>
              <a:off x="671195" y="100330"/>
              <a:ext cx="635" cy="730885"/>
            </a:xfrm>
            <a:custGeom>
              <a:avLst/>
              <a:gdLst/>
              <a:ahLst/>
              <a:cxnLst/>
              <a:rect l="0" t="0" r="0" b="0"/>
              <a:pathLst>
                <a:path w="635" h="730885">
                  <a:moveTo>
                    <a:pt x="0" y="0"/>
                  </a:moveTo>
                  <a:lnTo>
                    <a:pt x="635" y="730885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1370"/>
            <p:cNvSpPr/>
            <p:nvPr/>
          </p:nvSpPr>
          <p:spPr>
            <a:xfrm>
              <a:off x="121920" y="100330"/>
              <a:ext cx="0" cy="730885"/>
            </a:xfrm>
            <a:custGeom>
              <a:avLst/>
              <a:gdLst/>
              <a:ahLst/>
              <a:cxnLst/>
              <a:rect l="0" t="0" r="0" b="0"/>
              <a:pathLst>
                <a:path h="730885">
                  <a:moveTo>
                    <a:pt x="0" y="0"/>
                  </a:moveTo>
                  <a:lnTo>
                    <a:pt x="0" y="730885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Rectangle 1371"/>
            <p:cNvSpPr/>
            <p:nvPr/>
          </p:nvSpPr>
          <p:spPr>
            <a:xfrm>
              <a:off x="1102360" y="1260312"/>
              <a:ext cx="171262" cy="3154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080" indent="-508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1372"/>
            <p:cNvSpPr/>
            <p:nvPr/>
          </p:nvSpPr>
          <p:spPr>
            <a:xfrm>
              <a:off x="1230376" y="1260312"/>
              <a:ext cx="59287" cy="3154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080" indent="-508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1373"/>
            <p:cNvSpPr/>
            <p:nvPr/>
          </p:nvSpPr>
          <p:spPr>
            <a:xfrm>
              <a:off x="387604" y="41111"/>
              <a:ext cx="118575" cy="3154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080" indent="-508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Rectangle 1374"/>
            <p:cNvSpPr/>
            <p:nvPr/>
          </p:nvSpPr>
          <p:spPr>
            <a:xfrm>
              <a:off x="477520" y="41111"/>
              <a:ext cx="59287" cy="3154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080" indent="-508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1375"/>
            <p:cNvSpPr/>
            <p:nvPr/>
          </p:nvSpPr>
          <p:spPr>
            <a:xfrm>
              <a:off x="762508" y="342205"/>
              <a:ext cx="99603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080" indent="-508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ε</a:t>
              </a:r>
            </a:p>
          </p:txBody>
        </p:sp>
        <p:sp>
          <p:nvSpPr>
            <p:cNvPr id="29" name="Rectangle 1376"/>
            <p:cNvSpPr/>
            <p:nvPr/>
          </p:nvSpPr>
          <p:spPr>
            <a:xfrm>
              <a:off x="837184" y="368719"/>
              <a:ext cx="59160" cy="2021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080" indent="-508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417480"/>
            <p:cNvSpPr/>
            <p:nvPr/>
          </p:nvSpPr>
          <p:spPr>
            <a:xfrm>
              <a:off x="881380" y="342205"/>
              <a:ext cx="59287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080" indent="-508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Shape 1379"/>
            <p:cNvSpPr/>
            <p:nvPr/>
          </p:nvSpPr>
          <p:spPr>
            <a:xfrm>
              <a:off x="618490" y="458470"/>
              <a:ext cx="123190" cy="43180"/>
            </a:xfrm>
            <a:custGeom>
              <a:avLst/>
              <a:gdLst/>
              <a:ahLst/>
              <a:cxnLst/>
              <a:rect l="0" t="0" r="0" b="0"/>
              <a:pathLst>
                <a:path w="123190" h="43180">
                  <a:moveTo>
                    <a:pt x="0" y="43180"/>
                  </a:moveTo>
                  <a:lnTo>
                    <a:pt x="123190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8194" name="Picture 2" descr="https://upload.wikimedia.org/wikipedia/ru/8/8d/Mstripline_pr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5" y="2975643"/>
            <a:ext cx="2597004" cy="230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3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61348" y="313818"/>
            <a:ext cx="6095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Коаксіальний кабель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електричний кабель, що складається з розташованих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співвісно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центрального провідника і екрану, розділених ізоляційним матеріалом або повітряним проміжком.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1" name="Picture 13" descr="http://upload.wikimedia.org/wikipedia/commons/thumb/7/7c/Coaxial_cable_cutaway_new.svg/220px-Coaxial_cable_cutaway_new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9" y="47450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8757" y="2570010"/>
            <a:ext cx="6587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коаксіального кабелю: </a:t>
            </a:r>
          </a:p>
          <a:p>
            <a:r>
              <a:rPr lang="uk-UA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внутрішній провідник; </a:t>
            </a:r>
          </a:p>
          <a:p>
            <a:r>
              <a:rPr lang="uk-UA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ізоляція (поліетилен); </a:t>
            </a:r>
          </a:p>
          <a:p>
            <a:r>
              <a:rPr lang="uk-UA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зовнішній провідник; </a:t>
            </a:r>
          </a:p>
          <a:p>
            <a:r>
              <a:rPr lang="uk-UA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оболонка (</a:t>
            </a:r>
            <a:r>
              <a:rPr lang="uk-UA" sz="2400" dirty="0" err="1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світлостабілізований</a:t>
            </a:r>
            <a:r>
              <a:rPr lang="uk-UA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поліетилен).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88632" y="466551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НВЧ-сигнал, введений з одного кінця кабелю, поширюється не по металевим провідникам, а по заповненому ізолюючим матеріалом проміжку між ними.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255" y="3465725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Коаксіальні кабелі добре передають НВЧ-сигнали частотою до декількох мільярдів герц, але на більш високих частотах їх ефективність знижується, і вони непридатні для передачі великих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koaksialnye-kabeli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42" y="796538"/>
            <a:ext cx="7587095" cy="11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08119" y="2420503"/>
            <a:ext cx="5664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Еквівалентна схема коаксіального кабелю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07832" y="5454314"/>
            <a:ext cx="178449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081432"/>
              </p:ext>
            </p:extLst>
          </p:nvPr>
        </p:nvGraphicFramePr>
        <p:xfrm>
          <a:off x="3850106" y="5406111"/>
          <a:ext cx="2101515" cy="47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r:id="rId4" imgW="799753" imgH="177723" progId="Equation.DSMT4">
                  <p:embed/>
                </p:oleObj>
              </mc:Choice>
              <mc:Fallback>
                <p:oleObj r:id="rId4" imgW="799753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106" y="5406111"/>
                        <a:ext cx="2101515" cy="475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065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4008" y="184484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Хвилевод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ретельно оброблена металева труба прямокутного або кругового поперечного перерізу, всередині якої поширюється НВЧ-сигнал.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ТЕХ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676" y="184484"/>
            <a:ext cx="2652962" cy="14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60" y="1802355"/>
            <a:ext cx="9379827" cy="475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938" y="417095"/>
            <a:ext cx="7988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мікрохвилі?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just">
              <a:buClr>
                <a:schemeClr val="tx1">
                  <a:shade val="95000"/>
                </a:schemeClr>
              </a:buClr>
              <a:defRPr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Мікрохвильове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або, інакше,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надвисокочастотне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(НВЧ)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електромагнітні хвилі 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 хвилі від одного міліметра до одного метра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74" y="2725418"/>
            <a:ext cx="8245149" cy="413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4050" y="534363"/>
            <a:ext cx="8596668" cy="1320800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Діапазон частот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8581" y="1950165"/>
            <a:ext cx="7842006" cy="461477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925" y="6000335"/>
            <a:ext cx="1326587" cy="460815"/>
          </a:xfrm>
          <a:prstGeom prst="rect">
            <a:avLst/>
          </a:prstGeom>
          <a:solidFill>
            <a:srgbClr val="FFC000">
              <a:alpha val="96000"/>
            </a:srgbClr>
          </a:solidFill>
        </p:spPr>
      </p:pic>
    </p:spTree>
    <p:extLst>
      <p:ext uri="{BB962C8B-B14F-4D97-AF65-F5344CB8AC3E}">
        <p14:creationId xmlns:p14="http://schemas.microsoft.com/office/powerpoint/2010/main" val="38223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97305"/>
            <a:ext cx="8596668" cy="1320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Частотні діапазони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 частоти (ВЧ) 3 - 30 МГц;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високі частоти (ДВЧ) 30 - 300 МГц;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ультрависокі частоти (УВЧ) 300 - 3000 МГц;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надвисокі частоти (НВЧ) 3 - 30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ГГц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крайвисокі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частоти (КВЧ) 30 - 300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ГГц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гіпервисокі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частоти (ГВЧ) 300 - 3000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ГГц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74" y="574814"/>
            <a:ext cx="7768039" cy="561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1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46877" cy="673768"/>
          </a:xfrm>
        </p:spPr>
        <p:txBody>
          <a:bodyPr>
            <a:normAutofit fontScale="90000"/>
          </a:bodyPr>
          <a:lstStyle/>
          <a:p>
            <a:pPr marL="137160" algn="ctr">
              <a:defRPr/>
            </a:pP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" name="Picture 2" descr="http://go-radio.ru/images/microwa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325" y="154404"/>
            <a:ext cx="2000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475874" y="1844842"/>
            <a:ext cx="75718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мікрохвильові печі;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радіолокація;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радіонавігація;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супутникового телебачення;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 стільниковий зв'язок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бездротовий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Wi-Max, LTE (Long Term Evolution),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радіоінтерфейс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малого радіусу дії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Мікрохвилі також випромінює сонце.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Антенна лучевой пуш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83"/>
            <a:ext cx="19240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икроволновая пуш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17" y="5038724"/>
            <a:ext cx="27813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Содержимое 3" descr="6229_i02_b.jpg"/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-426745" y="4961029"/>
            <a:ext cx="2777540" cy="1896971"/>
          </a:xfrm>
        </p:spPr>
      </p:pic>
    </p:spTree>
    <p:extLst>
      <p:ext uri="{BB962C8B-B14F-4D97-AF65-F5344CB8AC3E}">
        <p14:creationId xmlns:p14="http://schemas.microsoft.com/office/powerpoint/2010/main" val="1302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465" y="-34758"/>
            <a:ext cx="8596668" cy="1320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мікрохвильового діапазону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137" y="625642"/>
            <a:ext cx="9144000" cy="48928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мікрохвильовому діапазоні в більшості випадків використовуються величини, що характеризують електромагнітне поле. Головні з них - це напруженість електричного поля Е і напруженість магнітного поля Н.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наочності електричні і магнітні поля прийнято зображати у вигляді силових ліній. Дотична до силової лінії вказує напрямок сили, що діє на електричний заряд або магнітний диполь, а щільність розташування силових ліній - величину напруженості поля.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ОСНО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6" y="3908757"/>
            <a:ext cx="43910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3137" y="5828797"/>
            <a:ext cx="11133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2D3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Силові лінії електричного поля Е, утворені двома різнойменними точковими зарядами та магнітні силові лінії навколо провідника зі струмом 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</a:t>
            </a:r>
            <a:r>
              <a:rPr lang="uk-UA" alt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</a:t>
            </a:r>
            <a:r>
              <a:rPr lang="uk-UA" alt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-магнітного поля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989124"/>
              </p:ext>
            </p:extLst>
          </p:nvPr>
        </p:nvGraphicFramePr>
        <p:xfrm>
          <a:off x="3016818" y="1455201"/>
          <a:ext cx="3917699" cy="4868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3" imgW="1257120" imgH="1562040" progId="Equation.3">
                  <p:embed/>
                </p:oleObj>
              </mc:Choice>
              <mc:Fallback>
                <p:oleObj name="Equation" r:id="rId3" imgW="1257120" imgH="1562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818" y="1455201"/>
                        <a:ext cx="3917699" cy="4868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71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 ліній передачі мікрохвильового сигналу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948" y="1320800"/>
            <a:ext cx="9493361" cy="54492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Лінією передачі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пристрій, який обмежує простір поширення електромагнітних хвиль і направляє потік електромагнітної енергії в заданому напрямку від генератора до навантаження.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Регулярна лінія передачі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поперечний переріз і електромагнітні властивості середовища, що  її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заповнюють в поздовжньому напрямку незмінні Якщо одна з умов регулярності відсутня, то така лінія є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нерегулярною.</a:t>
            </a: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Лінія передачі, заповнена однорідним середовищем, називається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однорідною.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іншому випадку -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неоднорідною.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 передачі класифікуються за типами хвиль, що використовуються: лінії передачі з поперечної електромагнітної хвилею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 передачі з магнітною хвилею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 передачі з електричної хвилею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 передачі з гібридною хвилею.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1062</TotalTime>
  <Words>606</Words>
  <Application>Microsoft Office PowerPoint</Application>
  <PresentationFormat>Широкоэкранный</PresentationFormat>
  <Paragraphs>62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Verdana</vt:lpstr>
      <vt:lpstr>Wingdings 3</vt:lpstr>
      <vt:lpstr>Грань</vt:lpstr>
      <vt:lpstr>Equation</vt:lpstr>
      <vt:lpstr>Equation.DSMT4</vt:lpstr>
      <vt:lpstr>Мікрохвильова техніка</vt:lpstr>
      <vt:lpstr>Презентация PowerPoint</vt:lpstr>
      <vt:lpstr>Діапазон частот</vt:lpstr>
      <vt:lpstr>Частотні діапазони</vt:lpstr>
      <vt:lpstr>Презентация PowerPoint</vt:lpstr>
      <vt:lpstr>Застосування </vt:lpstr>
      <vt:lpstr>Особливості мікрохвильового діапазону</vt:lpstr>
      <vt:lpstr>Рівняння електро -магнітного поля</vt:lpstr>
      <vt:lpstr>Основні види ліній передачі мікрохвильового сигналу</vt:lpstr>
      <vt:lpstr>Презентация PowerPoint</vt:lpstr>
      <vt:lpstr>Презентация PowerPoint</vt:lpstr>
      <vt:lpstr>Поверхневий ефект, скін-ефект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Мікрохвильова техніка</dc:title>
  <dc:creator>User</dc:creator>
  <cp:lastModifiedBy>User</cp:lastModifiedBy>
  <cp:revision>92</cp:revision>
  <cp:lastPrinted>2017-08-30T11:45:59Z</cp:lastPrinted>
  <dcterms:created xsi:type="dcterms:W3CDTF">2017-07-18T10:21:40Z</dcterms:created>
  <dcterms:modified xsi:type="dcterms:W3CDTF">2020-10-27T08:30:37Z</dcterms:modified>
</cp:coreProperties>
</file>