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media/image17.jpeg" ContentType="image/jpeg"/>
  <Override PartName="/ppt/media/image3.png" ContentType="image/png"/>
  <Override PartName="/ppt/media/image28.png" ContentType="image/png"/>
  <Override PartName="/ppt/media/image1.jpeg" ContentType="image/jpeg"/>
  <Override PartName="/ppt/media/image2.png" ContentType="image/png"/>
  <Override PartName="/ppt/media/image4.png" ContentType="image/png"/>
  <Override PartName="/ppt/media/image11.png" ContentType="image/png"/>
  <Override PartName="/ppt/media/image5.jpeg" ContentType="image/jpeg"/>
  <Override PartName="/ppt/media/image8.jpeg" ContentType="image/jpeg"/>
  <Override PartName="/ppt/media/image6.png" ContentType="image/png"/>
  <Override PartName="/ppt/media/image9.png" ContentType="image/png"/>
  <Override PartName="/ppt/media/image7.jpeg" ContentType="image/jpeg"/>
  <Override PartName="/ppt/media/image10.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7.png" ContentType="image/png"/>
  <Override PartName="/ppt/media/image25.jpeg" ContentType="image/jpeg"/>
  <Override PartName="/ppt/media/image2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 </a:t>
            </a:r>
            <a:endParaRPr b="0" lang="ru-R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 </a:t>
            </a:r>
            <a:endParaRPr b="0" lang="ru-R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 </a:t>
            </a:r>
            <a:endParaRPr b="0" lang="ru-R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647C682-D0BF-4FE7-8C71-13DB79DC136B}" type="slidenum">
              <a:rPr b="0" lang="ru-RU" sz="1400" spc="-1" strike="noStrike">
                <a:latin typeface="Times New Roman"/>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1143000" y="685800"/>
            <a:ext cx="4565880" cy="3422880"/>
          </a:xfrm>
          <a:prstGeom prst="rect">
            <a:avLst/>
          </a:prstGeom>
        </p:spPr>
      </p:sp>
      <p:sp>
        <p:nvSpPr>
          <p:cNvPr id="217" name="PlaceHolder 2"/>
          <p:cNvSpPr>
            <a:spLocks noGrp="1"/>
          </p:cNvSpPr>
          <p:nvPr>
            <p:ph type="body"/>
          </p:nvPr>
        </p:nvSpPr>
        <p:spPr>
          <a:xfrm>
            <a:off x="685800" y="4343400"/>
            <a:ext cx="5480280" cy="4108680"/>
          </a:xfrm>
          <a:prstGeom prst="rect">
            <a:avLst/>
          </a:prstGeom>
        </p:spPr>
        <p:txBody>
          <a:bodyPr lIns="0" rIns="0" tIns="0" bIns="0">
            <a:noAutofit/>
          </a:bodyPr>
          <a:p>
            <a:endParaRPr b="0" lang="ru-RU" sz="2000" spc="-1" strike="noStrike">
              <a:latin typeface="Arial"/>
            </a:endParaRPr>
          </a:p>
        </p:txBody>
      </p:sp>
      <p:sp>
        <p:nvSpPr>
          <p:cNvPr id="218" name="CustomShape 3"/>
          <p:cNvSpPr/>
          <p:nvPr/>
        </p:nvSpPr>
        <p:spPr>
          <a:xfrm>
            <a:off x="3884760" y="8685360"/>
            <a:ext cx="2965680" cy="4510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8B33231-538C-4D25-9DF7-36DBF9FB1136}" type="slidenum">
              <a:rPr b="0" lang="ru-RU" sz="1200" spc="-1" strike="noStrike">
                <a:solidFill>
                  <a:srgbClr val="000000"/>
                </a:solidFill>
                <a:latin typeface="Times New Roman"/>
              </a:rPr>
              <a:t>&lt;номер&gt;</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358920" y="2304000"/>
            <a:ext cx="8563320" cy="4026240"/>
          </a:xfrm>
          <a:prstGeom prst="rect">
            <a:avLst/>
          </a:prstGeom>
          <a:noFill/>
          <a:ln>
            <a:noFill/>
          </a:ln>
        </p:spPr>
        <p:style>
          <a:lnRef idx="0"/>
          <a:fillRef idx="0"/>
          <a:effectRef idx="0"/>
          <a:fontRef idx="minor"/>
        </p:style>
        <p:txBody>
          <a:bodyPr lIns="90000" rIns="90000" tIns="45000" bIns="45000">
            <a:normAutofit fontScale="15000"/>
          </a:bodyPr>
          <a:p>
            <a:pPr algn="ctr">
              <a:lnSpc>
                <a:spcPct val="100000"/>
              </a:lnSpc>
              <a:spcBef>
                <a:spcPts val="641"/>
              </a:spcBef>
            </a:pPr>
            <a:r>
              <a:rPr b="1" lang="ru-RU" sz="3600" spc="-1" strike="noStrike">
                <a:solidFill>
                  <a:srgbClr val="07068b"/>
                </a:solidFill>
                <a:latin typeface="Times New Roman"/>
                <a:ea typeface="DejaVu Sans"/>
              </a:rPr>
              <a:t>                        </a:t>
            </a:r>
            <a:endParaRPr b="0" lang="ru-RU" sz="3600" spc="-1" strike="noStrike">
              <a:latin typeface="Arial"/>
            </a:endParaRPr>
          </a:p>
          <a:p>
            <a:pPr algn="ctr">
              <a:lnSpc>
                <a:spcPct val="100000"/>
              </a:lnSpc>
              <a:spcBef>
                <a:spcPts val="641"/>
              </a:spcBef>
            </a:pPr>
            <a:r>
              <a:rPr b="1" lang="ru-RU" sz="3600" spc="-1" strike="noStrike">
                <a:solidFill>
                  <a:srgbClr val="07068b"/>
                </a:solidFill>
                <a:latin typeface="Times New Roman"/>
                <a:ea typeface="DejaVu Sans"/>
              </a:rPr>
              <a:t>                                   </a:t>
            </a:r>
            <a:r>
              <a:rPr b="1" lang="ru-RU" sz="4000" spc="-1" strike="noStrike">
                <a:solidFill>
                  <a:srgbClr val="07068b"/>
                </a:solidFill>
                <a:latin typeface="Times New Roman"/>
                <a:ea typeface="DejaVu Sans"/>
              </a:rPr>
              <a:t> </a:t>
            </a:r>
            <a:r>
              <a:rPr b="1" lang="ru-RU" sz="4800" spc="-1" strike="noStrike">
                <a:solidFill>
                  <a:srgbClr val="07068b"/>
                </a:solidFill>
                <a:latin typeface="Times New Roman"/>
                <a:ea typeface="DejaVu Sans"/>
              </a:rPr>
              <a:t>ВІКОВА ІМУНОЛОГІЯ</a:t>
            </a:r>
            <a:endParaRPr b="0" lang="ru-RU" sz="48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Змістовий модуль 3</a:t>
            </a:r>
            <a:endParaRPr b="0" lang="ru-RU" sz="44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Лекція № 3</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Адаптаційні механізми імунної системи </a:t>
            </a:r>
            <a:endParaRPr b="0" lang="ru-RU" sz="4800" spc="-1" strike="noStrike">
              <a:latin typeface="Arial"/>
            </a:endParaRPr>
          </a:p>
          <a:p>
            <a:pPr algn="ctr">
              <a:lnSpc>
                <a:spcPct val="100000"/>
              </a:lnSpc>
              <a:spcBef>
                <a:spcPts val="641"/>
              </a:spcBef>
            </a:pPr>
            <a:r>
              <a:rPr b="1" lang="ru-RU" sz="48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в ранньому дитячому віці.</a:t>
            </a:r>
            <a:endParaRPr b="0" lang="ru-RU" sz="4800" spc="-1" strike="noStrike">
              <a:latin typeface="Arial"/>
            </a:endParaRPr>
          </a:p>
          <a:p>
            <a:pPr algn="ctr">
              <a:lnSpc>
                <a:spcPct val="100000"/>
              </a:lnSpc>
              <a:spcBef>
                <a:spcPts val="641"/>
              </a:spcBef>
            </a:pPr>
            <a:r>
              <a:rPr b="1" lang="ru-RU" sz="48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Імуногенетичні аспекти </a:t>
            </a:r>
            <a:endParaRPr b="0" lang="ru-RU" sz="4800" spc="-1" strike="noStrike">
              <a:latin typeface="Arial"/>
            </a:endParaRPr>
          </a:p>
          <a:p>
            <a:pPr algn="ctr">
              <a:lnSpc>
                <a:spcPct val="100000"/>
              </a:lnSpc>
              <a:spcBef>
                <a:spcPts val="641"/>
              </a:spcBef>
            </a:pPr>
            <a:r>
              <a:rPr b="1" lang="ru-RU" sz="48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аномалій конституції</a:t>
            </a:r>
            <a:endParaRPr b="0" lang="ru-RU" sz="48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400" spc="-1" strike="noStrike">
                <a:solidFill>
                  <a:srgbClr val="0d7509"/>
                </a:solidFill>
                <a:latin typeface="Times New Roman"/>
                <a:ea typeface="DejaVu Sans"/>
              </a:rPr>
              <a:t>(4 год)</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endParaRPr b="0" lang="ru-RU" sz="4400" spc="-1" strike="noStrike">
              <a:latin typeface="Arial"/>
            </a:endParaRPr>
          </a:p>
          <a:p>
            <a:pPr algn="ctr">
              <a:lnSpc>
                <a:spcPct val="100000"/>
              </a:lnSpc>
              <a:spcBef>
                <a:spcPts val="641"/>
              </a:spcBef>
            </a:pPr>
            <a:endParaRPr b="0" lang="ru-RU" sz="4400" spc="-1" strike="noStrike">
              <a:latin typeface="Arial"/>
            </a:endParaRPr>
          </a:p>
          <a:p>
            <a:pPr algn="r">
              <a:lnSpc>
                <a:spcPct val="100000"/>
              </a:lnSpc>
              <a:spcBef>
                <a:spcPts val="641"/>
              </a:spcBef>
            </a:pPr>
            <a:endParaRPr b="0" lang="ru-RU" sz="4400" spc="-1" strike="noStrike">
              <a:latin typeface="Arial"/>
            </a:endParaRPr>
          </a:p>
          <a:p>
            <a:pPr algn="ctr">
              <a:lnSpc>
                <a:spcPct val="100000"/>
              </a:lnSpc>
              <a:spcBef>
                <a:spcPts val="400"/>
              </a:spcBef>
            </a:pPr>
            <a:r>
              <a:rPr b="0" lang="ru-RU" sz="2000" spc="-1" strike="noStrike">
                <a:solidFill>
                  <a:srgbClr val="000000"/>
                </a:solidFill>
                <a:latin typeface="Times New Roman"/>
                <a:ea typeface="DejaVu Sans"/>
              </a:rPr>
              <a:t>  </a:t>
            </a:r>
            <a:endParaRPr b="0" lang="ru-RU" sz="2000" spc="-1" strike="noStrike">
              <a:latin typeface="Arial"/>
            </a:endParaRPr>
          </a:p>
        </p:txBody>
      </p:sp>
      <p:pic>
        <p:nvPicPr>
          <p:cNvPr id="83" name="Picture 2" descr=""/>
          <p:cNvPicPr/>
          <p:nvPr/>
        </p:nvPicPr>
        <p:blipFill>
          <a:blip r:embed="rId1"/>
          <a:stretch/>
        </p:blipFill>
        <p:spPr>
          <a:xfrm>
            <a:off x="144000" y="304200"/>
            <a:ext cx="1434240" cy="1346040"/>
          </a:xfrm>
          <a:prstGeom prst="rect">
            <a:avLst/>
          </a:prstGeom>
          <a:ln w="63360">
            <a:noFill/>
          </a:ln>
          <a:effectLst>
            <a:outerShdw dir="5400000" dist="291960">
              <a:srgbClr val="000000">
                <a:alpha val="22000"/>
              </a:srgbClr>
            </a:outerShdw>
          </a:effectLst>
        </p:spPr>
      </p:pic>
      <p:sp>
        <p:nvSpPr>
          <p:cNvPr id="84" name="CustomShape 2"/>
          <p:cNvSpPr/>
          <p:nvPr/>
        </p:nvSpPr>
        <p:spPr>
          <a:xfrm>
            <a:off x="324000" y="5229360"/>
            <a:ext cx="7986960" cy="1362240"/>
          </a:xfrm>
          <a:prstGeom prst="rect">
            <a:avLst/>
          </a:prstGeom>
          <a:noFill/>
          <a:ln>
            <a:noFill/>
          </a:ln>
        </p:spPr>
        <p:style>
          <a:lnRef idx="0"/>
          <a:fillRef idx="0"/>
          <a:effectRef idx="0"/>
          <a:fontRef idx="minor"/>
        </p:style>
        <p:txBody>
          <a:bodyPr lIns="90000" rIns="90000" tIns="45000" bIns="45000">
            <a:normAutofit/>
          </a:bodyPr>
          <a:p>
            <a:pPr algn="r">
              <a:lnSpc>
                <a:spcPct val="80000"/>
              </a:lnSpc>
              <a:spcBef>
                <a:spcPts val="400"/>
              </a:spcBef>
            </a:pPr>
            <a:endParaRPr b="0" lang="ru-RU" sz="1800" spc="-1" strike="noStrike">
              <a:latin typeface="Arial"/>
            </a:endParaRPr>
          </a:p>
          <a:p>
            <a:pPr algn="ctr">
              <a:lnSpc>
                <a:spcPct val="80000"/>
              </a:lnSpc>
              <a:spcBef>
                <a:spcPts val="479"/>
              </a:spcBef>
            </a:pPr>
            <a:endParaRPr b="0" lang="ru-RU" sz="1800" spc="-1" strike="noStrike">
              <a:latin typeface="Arial"/>
            </a:endParaRPr>
          </a:p>
        </p:txBody>
      </p:sp>
      <p:sp>
        <p:nvSpPr>
          <p:cNvPr id="85" name="CustomShape 3"/>
          <p:cNvSpPr/>
          <p:nvPr/>
        </p:nvSpPr>
        <p:spPr>
          <a:xfrm>
            <a:off x="1584000" y="224280"/>
            <a:ext cx="7554240" cy="222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000000"/>
                </a:solidFill>
                <a:latin typeface="Times New Roman"/>
                <a:ea typeface="DejaVu Sans"/>
              </a:rPr>
              <a:t>Запорізький національний університет </a:t>
            </a:r>
            <a:br/>
            <a:r>
              <a:rPr b="1" i="1" lang="ru-RU" sz="2200" spc="-1" strike="noStrike">
                <a:solidFill>
                  <a:srgbClr val="000000"/>
                </a:solidFill>
                <a:latin typeface="Times New Roman"/>
                <a:ea typeface="DejaVu Sans"/>
              </a:rPr>
              <a:t>Кафедра фізіології, імунології і біохімії з курсом цивільного захисту та медицини</a:t>
            </a:r>
            <a:r>
              <a:rPr b="1" lang="ru-RU" sz="2400" spc="-1" strike="noStrike">
                <a:solidFill>
                  <a:srgbClr val="000000"/>
                </a:solidFill>
                <a:latin typeface="Times New Roman"/>
                <a:ea typeface="DejaVu Sans"/>
              </a:rPr>
              <a:t> </a:t>
            </a:r>
            <a:endParaRPr b="0" lang="ru-RU" sz="2400" spc="-1" strike="noStrike">
              <a:latin typeface="Arial"/>
            </a:endParaRPr>
          </a:p>
          <a:p>
            <a:pPr algn="ctr">
              <a:lnSpc>
                <a:spcPct val="100000"/>
              </a:lnSpc>
            </a:pPr>
            <a:endParaRPr b="0" lang="ru-RU" sz="2400" spc="-1" strike="noStrike">
              <a:latin typeface="Arial"/>
            </a:endParaRPr>
          </a:p>
          <a:p>
            <a:pPr algn="ctr">
              <a:lnSpc>
                <a:spcPct val="100000"/>
              </a:lnSpc>
            </a:pPr>
            <a:r>
              <a:rPr b="1" lang="ru-RU" sz="2400" spc="-1" strike="noStrike">
                <a:solidFill>
                  <a:srgbClr val="f10a03"/>
                </a:solidFill>
                <a:latin typeface="Times New Roman"/>
                <a:ea typeface="Microsoft YaHei"/>
              </a:rPr>
              <a:t>ОП «Середня освіта (біологія та здоров</a:t>
            </a:r>
            <a:r>
              <a:rPr b="1" lang="ru-RU" sz="2200" spc="-1" strike="noStrike">
                <a:solidFill>
                  <a:srgbClr val="ff3838"/>
                </a:solidFill>
                <a:latin typeface="Times New Roman"/>
                <a:ea typeface="Times New Roman"/>
              </a:rPr>
              <a:t>’</a:t>
            </a:r>
            <a:r>
              <a:rPr b="1" lang="ru-RU" sz="2400" spc="-1" strike="noStrike">
                <a:solidFill>
                  <a:srgbClr val="f10a03"/>
                </a:solidFill>
                <a:latin typeface="Times New Roman"/>
                <a:ea typeface="DejaVu Sans"/>
              </a:rPr>
              <a:t>я людини)»</a:t>
            </a:r>
            <a:br/>
            <a:endParaRPr b="0" lang="ru-RU" sz="2400" spc="-1" strike="noStrike">
              <a:latin typeface="Arial"/>
            </a:endParaRPr>
          </a:p>
        </p:txBody>
      </p:sp>
      <p:pic>
        <p:nvPicPr>
          <p:cNvPr id="86" name="" descr=""/>
          <p:cNvPicPr/>
          <p:nvPr/>
        </p:nvPicPr>
        <p:blipFill>
          <a:blip r:embed="rId2"/>
          <a:stretch/>
        </p:blipFill>
        <p:spPr>
          <a:xfrm>
            <a:off x="281520" y="3168000"/>
            <a:ext cx="2957040" cy="19695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360000" y="216000"/>
            <a:ext cx="8566560" cy="648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Times New Roman"/>
                <a:ea typeface="DejaVu Sans"/>
              </a:rPr>
              <a:t>У новонароджених приєднується </a:t>
            </a:r>
            <a:r>
              <a:rPr b="1" lang="ru-RU" sz="2000" spc="-1" strike="noStrike">
                <a:solidFill>
                  <a:srgbClr val="800080"/>
                </a:solidFill>
                <a:latin typeface="Times New Roman"/>
                <a:ea typeface="DejaVu Sans"/>
              </a:rPr>
              <a:t>ряд кишкових вірусних інфекцій</a:t>
            </a:r>
            <a:r>
              <a:rPr b="1" lang="ru-RU" sz="2000" spc="-1" strike="noStrike">
                <a:solidFill>
                  <a:srgbClr val="000000"/>
                </a:solidFill>
                <a:latin typeface="Times New Roman"/>
                <a:ea typeface="DejaVu Sans"/>
              </a:rPr>
              <a:t> (ротавірусна, аденовірусна, коксакі-, екхо-, астро-, поліо-), а також </a:t>
            </a:r>
            <a:r>
              <a:rPr b="1" lang="ru-RU" sz="2000" spc="-1" strike="noStrike">
                <a:solidFill>
                  <a:srgbClr val="800080"/>
                </a:solidFill>
                <a:latin typeface="Times New Roman"/>
                <a:ea typeface="DejaVu Sans"/>
              </a:rPr>
              <a:t>респіраторно-синцитіальна</a:t>
            </a:r>
            <a:r>
              <a:rPr b="1" lang="ru-RU" sz="2000" spc="-1" strike="noStrike">
                <a:solidFill>
                  <a:srgbClr val="000000"/>
                </a:solidFill>
                <a:latin typeface="Times New Roman"/>
                <a:ea typeface="DejaVu Sans"/>
              </a:rPr>
              <a:t> та ін. До цих патогенів відзначається підвищена сприйнятливість організму новонароджених. Ці інфекції поширені у всьому світі.</a:t>
            </a:r>
            <a:endParaRPr b="1" lang="ru-RU" sz="2000" spc="-1" strike="noStrike">
              <a:latin typeface="Times New Roman"/>
            </a:endParaRPr>
          </a:p>
          <a:p>
            <a:pPr algn="just">
              <a:lnSpc>
                <a:spcPct val="100000"/>
              </a:lnSpc>
            </a:pPr>
            <a:r>
              <a:rPr b="1" lang="ru-RU" sz="2000" spc="-1" strike="noStrike">
                <a:solidFill>
                  <a:srgbClr val="000000"/>
                </a:solidFill>
                <a:latin typeface="Times New Roman"/>
                <a:ea typeface="DejaVu Sans"/>
              </a:rPr>
              <a:t>Таким чином, </a:t>
            </a:r>
            <a:r>
              <a:rPr b="1" lang="ru-RU" sz="2000" spc="-1" strike="noStrike" u="sng">
                <a:solidFill>
                  <a:srgbClr val="00a933"/>
                </a:solidFill>
                <a:uFillTx/>
                <a:latin typeface="Times New Roman"/>
                <a:ea typeface="DejaVu Sans"/>
              </a:rPr>
              <a:t>ембріональний період розвитку імунної системи індивідуума характеризується</a:t>
            </a:r>
            <a:r>
              <a:rPr b="1" lang="ru-RU" sz="2000" spc="-1" strike="noStrike">
                <a:solidFill>
                  <a:srgbClr val="000000"/>
                </a:solidFill>
                <a:latin typeface="Times New Roman"/>
                <a:ea typeface="DejaVu Sans"/>
              </a:rPr>
              <a:t> формуванням та дозріванням основних ланок неспецифічного (фагоцитарні клітини - мікро- та макрофаги, система комплементу, цитокіни, природні кілери та інші фактори) та адаптивного (В- та Т-системи лімфоцитів; антитіл та антигенспецифічних рецепторів) імунітету до зустрічі з ще невідомими, але численними факторами навколишнього середовища біологічної чи іншої природи. </a:t>
            </a:r>
            <a:endParaRPr b="1" lang="ru-RU" sz="2000" spc="-1" strike="noStrike">
              <a:latin typeface="Times New Roman"/>
            </a:endParaRPr>
          </a:p>
          <a:p>
            <a:pPr algn="just">
              <a:lnSpc>
                <a:spcPct val="100000"/>
              </a:lnSpc>
            </a:pPr>
            <a:r>
              <a:rPr b="1" lang="ru-RU" sz="2000" spc="-1" strike="noStrike" u="sng">
                <a:solidFill>
                  <a:srgbClr val="000000"/>
                </a:solidFill>
                <a:uFillTx/>
                <a:latin typeface="Times New Roman"/>
                <a:ea typeface="DejaVu Sans"/>
              </a:rPr>
              <a:t>Однак імунна система плода, її системні та локальні механізми до моменту народження є незрілими, недостатньо ефективними та не мають досвіду взаємодії та організації багаторівневого захисту проти небезпечних патогенів та інших факторів агресії.</a:t>
            </a:r>
            <a:r>
              <a:rPr b="1" lang="ru-RU" sz="2000" spc="-1" strike="noStrike">
                <a:solidFill>
                  <a:srgbClr val="000000"/>
                </a:solidFill>
                <a:latin typeface="Times New Roman"/>
                <a:ea typeface="DejaVu Sans"/>
              </a:rPr>
              <a:t> Крім того, імунна система новонародженого перебуває у стані безперервного дозрівання, диференціювання, навчання, удосконалення її функції та накопичення специфічної імунологічної пам'яті про своїх природних ворогів і дуже вразлива до впливу факторів довкілля. </a:t>
            </a:r>
            <a:endParaRPr b="1" lang="ru-RU" sz="2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216000" y="1152000"/>
            <a:ext cx="8650080" cy="363240"/>
          </a:xfrm>
          <a:prstGeom prst="rect">
            <a:avLst/>
          </a:prstGeom>
          <a:noFill/>
          <a:ln>
            <a:noFill/>
          </a:ln>
        </p:spPr>
        <p:style>
          <a:lnRef idx="0"/>
          <a:fillRef idx="0"/>
          <a:effectRef idx="0"/>
          <a:fontRef idx="minor"/>
        </p:style>
      </p:sp>
      <p:sp>
        <p:nvSpPr>
          <p:cNvPr id="102" name="CustomShape 2"/>
          <p:cNvSpPr/>
          <p:nvPr/>
        </p:nvSpPr>
        <p:spPr>
          <a:xfrm>
            <a:off x="288720" y="220680"/>
            <a:ext cx="8350560" cy="1294560"/>
          </a:xfrm>
          <a:prstGeom prst="rect">
            <a:avLst/>
          </a:prstGeom>
          <a:noFill/>
          <a:ln>
            <a:noFill/>
          </a:ln>
        </p:spPr>
        <p:style>
          <a:lnRef idx="0"/>
          <a:fillRef idx="0"/>
          <a:effectRef idx="0"/>
          <a:fontRef idx="minor"/>
        </p:style>
        <p:txBody>
          <a:bodyPr lIns="90000" rIns="90000" tIns="45000" bIns="45000" anchor="ctr">
            <a:noAutofit/>
          </a:bodyPr>
          <a:p>
            <a:pPr algn="just">
              <a:lnSpc>
                <a:spcPct val="100000"/>
              </a:lnSpc>
            </a:pPr>
            <a:r>
              <a:rPr b="1" lang="ru-RU" sz="2400" spc="-1" strike="noStrike">
                <a:solidFill>
                  <a:srgbClr val="ff0000"/>
                </a:solidFill>
                <a:latin typeface="Times New Roman"/>
                <a:ea typeface="Times New Roman"/>
              </a:rPr>
              <a:t>2. </a:t>
            </a:r>
            <a:r>
              <a:rPr b="1" lang="ru-RU" sz="2000" spc="-1" strike="noStrike">
                <a:solidFill>
                  <a:srgbClr val="ff0000"/>
                </a:solidFill>
                <a:latin typeface="Times New Roman"/>
                <a:ea typeface="Times New Roman"/>
              </a:rPr>
              <a:t>Нормальні варіації сили імунної відповіді. Імуногенетичні аспекти аномалій конституції. Сучасні уявлення про аномалії конституції. Імунопатологічні реакції та імунодіатези. </a:t>
            </a:r>
            <a:endParaRPr b="0" lang="ru-RU" sz="2000" spc="-1" strike="noStrike">
              <a:latin typeface="Arial"/>
            </a:endParaRPr>
          </a:p>
          <a:p>
            <a:pPr algn="ctr">
              <a:lnSpc>
                <a:spcPct val="100000"/>
              </a:lnSpc>
            </a:pPr>
            <a:r>
              <a:rPr b="1" lang="ru-RU" sz="2400" spc="-1" strike="noStrike">
                <a:solidFill>
                  <a:srgbClr val="000000"/>
                </a:solidFill>
                <a:latin typeface="Times New Roman"/>
                <a:ea typeface="Times New Roman"/>
              </a:rPr>
              <a:t> </a:t>
            </a:r>
            <a:r>
              <a:rPr b="1" lang="ru-RU" sz="1800" spc="-1" strike="noStrike">
                <a:solidFill>
                  <a:srgbClr val="f10a03"/>
                </a:solidFill>
                <a:latin typeface="Times New Roman"/>
                <a:ea typeface="Times New Roman"/>
              </a:rPr>
              <a:t> </a:t>
            </a:r>
            <a:endParaRPr b="0" lang="ru-RU" sz="1800" spc="-1" strike="noStrike">
              <a:latin typeface="Arial"/>
            </a:endParaRPr>
          </a:p>
        </p:txBody>
      </p:sp>
      <p:sp>
        <p:nvSpPr>
          <p:cNvPr id="103" name="CustomShape 3"/>
          <p:cNvSpPr/>
          <p:nvPr/>
        </p:nvSpPr>
        <p:spPr>
          <a:xfrm>
            <a:off x="288720" y="1296000"/>
            <a:ext cx="8495280" cy="5018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000" spc="-1" strike="noStrike" u="sng">
                <a:solidFill>
                  <a:srgbClr val="800080"/>
                </a:solidFill>
                <a:uFillTx/>
                <a:latin typeface="Arial"/>
                <a:ea typeface="DejaVu Sans"/>
              </a:rPr>
              <a:t>Нормальні варіації сили імунної відповіді</a:t>
            </a:r>
            <a:endParaRPr b="0" lang="ru-RU" sz="20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Імунна система організму (забезпечує його захист від чужорідних антигенів, зв'язуючи їх у імунні комплекси з імуноглобулінами (і компонентами комплементу) з подальшим </a:t>
            </a:r>
            <a:r>
              <a:rPr b="1" lang="ru-RU" sz="1600" spc="-1" strike="noStrike">
                <a:solidFill>
                  <a:srgbClr val="ff0000"/>
                </a:solidFill>
                <a:latin typeface="Arial"/>
                <a:ea typeface="DejaVu Sans"/>
              </a:rPr>
              <a:t>фагоцитуванням,</a:t>
            </a:r>
            <a:r>
              <a:rPr b="1" lang="ru-RU" sz="1600" spc="-1" strike="noStrike">
                <a:solidFill>
                  <a:srgbClr val="000000"/>
                </a:solidFill>
                <a:latin typeface="Arial"/>
                <a:ea typeface="DejaVu Sans"/>
              </a:rPr>
              <a:t> знищуючи клітини, що несуть чужі антигени, за допомогою мембрано-атакуючого комплексу комплементу С5-С9, клітин-кілерів та цитотоксичних лімфоцитів та фагоцитів.</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Методами сучасної імунології та імуногенетики встановлено </a:t>
            </a:r>
            <a:r>
              <a:rPr b="1" lang="ru-RU" sz="1600" spc="-1" strike="noStrike">
                <a:solidFill>
                  <a:srgbClr val="ff0000"/>
                </a:solidFill>
                <a:latin typeface="Arial"/>
                <a:ea typeface="DejaVu Sans"/>
              </a:rPr>
              <a:t>варіації сили та супресії (слабкості) імунної відповіді на певні антигени у дитячих та дорослих популяціях</a:t>
            </a:r>
            <a:r>
              <a:rPr b="1" lang="ru-RU" sz="1600" spc="-1" strike="noStrike">
                <a:solidFill>
                  <a:srgbClr val="000000"/>
                </a:solidFill>
                <a:latin typeface="Arial"/>
                <a:ea typeface="DejaVu Sans"/>
              </a:rPr>
              <a:t>.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При цьому </a:t>
            </a:r>
            <a:r>
              <a:rPr b="1" i="1" lang="ru-RU" sz="1600" spc="-1" strike="noStrike" u="sng">
                <a:solidFill>
                  <a:srgbClr val="ff0000"/>
                </a:solidFill>
                <a:uFillTx/>
                <a:latin typeface="Arial"/>
                <a:ea typeface="DejaVu Sans"/>
              </a:rPr>
              <a:t>сильна та адекватна відповідь</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сприяє швидкій елімінації антигену, типовому перебігу інфекційного процесу або навіть знищенню патогенів без клінічних проявів.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Справді, за умов пережитих людством спустошливих пандемій чуми чи грипу захворюваність населення, і навіть летальність захворювання були поголовними.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Клінічні спостереження свідчать, що серед членів однієї сім'ї, які перебувають у тісному контакті з інфекційними хворими (наприклад, черевний тиф, дизентерія, туберкульоз) </a:t>
            </a:r>
            <a:r>
              <a:rPr b="1" lang="ru-RU" sz="1600" spc="-1" strike="noStrike" u="sng">
                <a:solidFill>
                  <a:srgbClr val="800080"/>
                </a:solidFill>
                <a:uFillTx/>
                <a:latin typeface="Arial"/>
                <a:ea typeface="DejaVu Sans"/>
              </a:rPr>
              <a:t>при однаковому ризику зараження, спостерігаються родичі хворого, які переносять інфекцію у легкій формі або взагалі не схильні до хвороби.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360000" y="216000"/>
            <a:ext cx="8206560" cy="6418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Відома трагічна історія, що відбулася наприкінці 20-х років ХХ ст. в Австралії, коли </a:t>
            </a:r>
            <a:r>
              <a:rPr b="1" lang="ru-RU" sz="1800" spc="-1" strike="noStrike" u="sng">
                <a:solidFill>
                  <a:srgbClr val="000000"/>
                </a:solidFill>
                <a:uFillTx/>
                <a:latin typeface="Arial"/>
                <a:ea typeface="DejaVu Sans"/>
              </a:rPr>
              <a:t>дітям замість вакцини було введено живу культуру стафілокока</a:t>
            </a:r>
            <a:r>
              <a:rPr b="1" lang="ru-RU" sz="1800" spc="-1" strike="noStrike">
                <a:solidFill>
                  <a:srgbClr val="000000"/>
                </a:solidFill>
                <a:latin typeface="Arial"/>
                <a:ea typeface="DejaVu Sans"/>
              </a:rPr>
              <a:t> [Burnet F., 1953]. Більше половини дітей, помилково вакцинованих, загинули, четверта частина перенесла різної тяжкості захворювання і одужала, четверо дітей не відреагували взагалі на стафілококову агресію.</a:t>
            </a:r>
            <a:endParaRPr b="1" lang="ru-RU" sz="1800" spc="-1" strike="noStrike">
              <a:latin typeface="Arial"/>
            </a:endParaRPr>
          </a:p>
          <a:p>
            <a:pPr algn="just">
              <a:lnSpc>
                <a:spcPct val="100000"/>
              </a:lnSpc>
            </a:pPr>
            <a:r>
              <a:rPr b="1" lang="ru-RU" sz="1800" spc="-1" strike="noStrike">
                <a:solidFill>
                  <a:srgbClr val="ff0000"/>
                </a:solidFill>
                <a:latin typeface="Arial"/>
                <a:ea typeface="DejaVu Sans"/>
              </a:rPr>
              <a:t>На профілактичні щеплення (наприклад, АКДП)</a:t>
            </a:r>
            <a:r>
              <a:rPr b="1" lang="ru-RU" sz="1800" spc="-1" strike="noStrike">
                <a:solidFill>
                  <a:srgbClr val="000000"/>
                </a:solidFill>
                <a:latin typeface="Arial"/>
                <a:ea typeface="DejaVu Sans"/>
              </a:rPr>
              <a:t> </a:t>
            </a:r>
            <a:r>
              <a:rPr b="1" lang="ru-RU" sz="1800" spc="-1" strike="noStrike" u="sng">
                <a:solidFill>
                  <a:srgbClr val="000000"/>
                </a:solidFill>
                <a:uFillTx/>
                <a:latin typeface="Arial"/>
                <a:ea typeface="DejaVu Sans"/>
              </a:rPr>
              <a:t>частина дітей дають чітке наростання титру антитіл у крові, частина реагують слабо</a:t>
            </a:r>
            <a:r>
              <a:rPr b="1" lang="ru-RU" sz="1800" spc="-1" strike="noStrike">
                <a:solidFill>
                  <a:srgbClr val="000000"/>
                </a:solidFill>
                <a:latin typeface="Arial"/>
                <a:ea typeface="DejaVu Sans"/>
              </a:rPr>
              <a:t>. Цей факт відомий давно. Зокрема для оцінки резистентності організму та визначення доцільності ревакцинації проти дифтерії було запропоновано </a:t>
            </a:r>
            <a:r>
              <a:rPr b="1" lang="ru-RU" sz="1800" spc="-1" strike="noStrike">
                <a:solidFill>
                  <a:srgbClr val="ff0000"/>
                </a:solidFill>
                <a:latin typeface="Arial"/>
                <a:ea typeface="DejaVu Sans"/>
              </a:rPr>
              <a:t>пробу Шика</a:t>
            </a:r>
            <a:r>
              <a:rPr b="1" lang="ru-RU" sz="1800" spc="-1" strike="noStrike">
                <a:solidFill>
                  <a:srgbClr val="000000"/>
                </a:solidFill>
                <a:latin typeface="Arial"/>
                <a:ea typeface="DejaVu Sans"/>
              </a:rPr>
              <a:t> (</a:t>
            </a:r>
            <a:r>
              <a:rPr b="1" lang="ru-RU" sz="1800" spc="-1" strike="noStrike" u="sng">
                <a:solidFill>
                  <a:srgbClr val="000000"/>
                </a:solidFill>
                <a:uFillTx/>
                <a:latin typeface="Arial"/>
                <a:ea typeface="DejaVu Sans"/>
              </a:rPr>
              <a:t>позитивна реакція на внутрішньошкірне введення дифтерійного токсину вказує на відсутність імунітету</a:t>
            </a:r>
            <a:r>
              <a:rPr b="1" lang="ru-RU" sz="1800" spc="-1" strike="noStrike">
                <a:solidFill>
                  <a:srgbClr val="000000"/>
                </a:solidFill>
                <a:latin typeface="Arial"/>
                <a:ea typeface="DejaVu Sans"/>
              </a:rPr>
              <a:t>).</a:t>
            </a:r>
            <a:endParaRPr b="1" lang="ru-RU" sz="1800" spc="-1" strike="noStrike">
              <a:latin typeface="Arial"/>
            </a:endParaRPr>
          </a:p>
          <a:p>
            <a:pPr algn="just">
              <a:lnSpc>
                <a:spcPct val="100000"/>
              </a:lnSpc>
            </a:pPr>
            <a:r>
              <a:rPr b="1" lang="ru-RU" sz="1800" spc="-1" strike="noStrike">
                <a:solidFill>
                  <a:srgbClr val="00a933"/>
                </a:solidFill>
                <a:latin typeface="Arial"/>
                <a:ea typeface="DejaVu Sans"/>
              </a:rPr>
              <a:t>F. Dorey, Ј. Zighelboim (1980)</a:t>
            </a:r>
            <a:r>
              <a:rPr b="1" lang="ru-RU" sz="1800" spc="-1" strike="noStrike">
                <a:solidFill>
                  <a:srgbClr val="000000"/>
                </a:solidFill>
                <a:latin typeface="Arial"/>
                <a:ea typeface="DejaVu Sans"/>
              </a:rPr>
              <a:t>, досліджуючи показники імунної системи, встановили, що к</a:t>
            </a:r>
            <a:r>
              <a:rPr b="1" lang="ru-RU" sz="1800" spc="-1" strike="noStrike" u="sng">
                <a:solidFill>
                  <a:srgbClr val="000000"/>
                </a:solidFill>
                <a:uFillTx/>
                <a:latin typeface="Arial"/>
                <a:ea typeface="DejaVu Sans"/>
              </a:rPr>
              <a:t>оефіцієнт їх варіацій у здорових дітей та дорослих становить 30%, при цьому з числом лімфоцитів у крові вище та нижче середніх значень розподілені порівну.</a:t>
            </a:r>
            <a:r>
              <a:rPr b="1" lang="ru-RU" sz="1800" spc="-1" strike="noStrike">
                <a:solidFill>
                  <a:srgbClr val="000000"/>
                </a:solidFill>
                <a:latin typeface="Arial"/>
                <a:ea typeface="DejaVu Sans"/>
              </a:rPr>
              <a:t> Найбільш схильні до індивідуальних варіацій такі показники, як </a:t>
            </a:r>
            <a:r>
              <a:rPr b="1" lang="ru-RU" sz="1800" spc="-1" strike="noStrike" u="sng">
                <a:solidFill>
                  <a:srgbClr val="000000"/>
                </a:solidFill>
                <a:uFillTx/>
                <a:latin typeface="Arial"/>
                <a:ea typeface="DejaVu Sans"/>
              </a:rPr>
              <a:t>реакція на мітогени, і число клітин, що несуть Fc-рецептори імуноглобулінів</a:t>
            </a:r>
            <a:r>
              <a:rPr b="1" lang="ru-RU" sz="1800" spc="-1" strike="noStrike">
                <a:solidFill>
                  <a:srgbClr val="000000"/>
                </a:solidFill>
                <a:latin typeface="Arial"/>
                <a:ea typeface="DejaVu Sans"/>
              </a:rPr>
              <a:t> (антитілозалежна цитотоксичність).</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a:t>
            </a:r>
            <a:r>
              <a:rPr b="1" lang="ru-RU" sz="1800" spc="-1" strike="noStrike">
                <a:solidFill>
                  <a:srgbClr val="00a933"/>
                </a:solidFill>
                <a:latin typeface="Arial"/>
                <a:ea typeface="DejaVu Sans"/>
              </a:rPr>
              <a:t>Г.А. Зайцевої (1989), </a:t>
            </a:r>
            <a:r>
              <a:rPr b="1" lang="ru-RU" sz="1800" spc="-1" strike="noStrike">
                <a:solidFill>
                  <a:srgbClr val="000000"/>
                </a:solidFill>
                <a:latin typeface="Arial"/>
                <a:ea typeface="DejaVu Sans"/>
              </a:rPr>
              <a:t>низькі показники функціональної активності комплементу (C1-C5 та С</a:t>
            </a:r>
            <a:r>
              <a:rPr b="1" lang="ru-RU" sz="1800" spc="-1" strike="noStrike" baseline="-17000">
                <a:solidFill>
                  <a:srgbClr val="000000"/>
                </a:solidFill>
                <a:latin typeface="Arial"/>
                <a:ea typeface="DejaVu Sans"/>
              </a:rPr>
              <a:t>обш</a:t>
            </a:r>
            <a:r>
              <a:rPr b="1" lang="ru-RU" sz="1800" spc="-1" strike="noStrike">
                <a:solidFill>
                  <a:srgbClr val="000000"/>
                </a:solidFill>
                <a:latin typeface="Arial"/>
                <a:ea typeface="DejaVu Sans"/>
              </a:rPr>
              <a:t>) серед здорового населення визначаються у 4-7,7% випадків, високі виявляються у 2,9-7,9% випадків.</a:t>
            </a:r>
            <a:endParaRPr b="1"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216000" y="288000"/>
            <a:ext cx="856800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800080"/>
                </a:solidFill>
                <a:latin typeface="Arial"/>
                <a:ea typeface="DejaVu Sans"/>
              </a:rPr>
              <a:t>Ю.М. Зарецька та В.Ю. Абрамов (1986)</a:t>
            </a:r>
            <a:r>
              <a:rPr b="1" lang="ru-RU" sz="1800" spc="-1" strike="noStrike">
                <a:solidFill>
                  <a:srgbClr val="000000"/>
                </a:solidFill>
                <a:latin typeface="Arial"/>
                <a:ea typeface="DejaVu Sans"/>
              </a:rPr>
              <a:t> показали, що в крові хворих, які мали повторні переливання крові, тільки </a:t>
            </a:r>
            <a:r>
              <a:rPr b="1" lang="ru-RU" sz="1800" spc="-1" strike="noStrike" u="sng">
                <a:solidFill>
                  <a:srgbClr val="000000"/>
                </a:solidFill>
                <a:uFillTx/>
                <a:latin typeface="Arial"/>
                <a:ea typeface="DejaVu Sans"/>
              </a:rPr>
              <a:t>в 40% випадків виявлялися антитіла до антигенів HLA донорської крові, хоча всі хворі були сенсибілізовані по відношенню до різних антигенів HLA</a:t>
            </a:r>
            <a:r>
              <a:rPr b="1" lang="ru-RU" sz="1800" spc="-1" strike="noStrike">
                <a:solidFill>
                  <a:srgbClr val="000000"/>
                </a:solidFill>
                <a:latin typeface="Arial"/>
                <a:ea typeface="DejaVu Sans"/>
              </a:rPr>
              <a:t>. Ці ж автори відзначають бімодальний розподіл активності природних кілерів (</a:t>
            </a:r>
            <a:r>
              <a:rPr b="1" i="1" lang="ru-RU" sz="1800" spc="-1" strike="noStrike">
                <a:solidFill>
                  <a:srgbClr val="000000"/>
                </a:solidFill>
                <a:latin typeface="Arial"/>
                <a:ea typeface="DejaVu Sans"/>
              </a:rPr>
              <a:t>сильну і слабку активність</a:t>
            </a:r>
            <a:r>
              <a:rPr b="1" lang="ru-RU" sz="1800" spc="-1" strike="noStrike">
                <a:solidFill>
                  <a:srgbClr val="000000"/>
                </a:solidFill>
                <a:latin typeface="Arial"/>
                <a:ea typeface="DejaVu Sans"/>
              </a:rPr>
              <a:t>).</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Перелік прикладів, що доводять неоднорідність реакцій людської популяції на антигени (бі- та тримодальний розподіл за силою або слабкістю імунної відповіді) може бути продовжений, і вони відомі кожному педіатру. </a:t>
            </a:r>
            <a:r>
              <a:rPr b="1" lang="ru-RU" sz="1800" spc="-1" strike="noStrike">
                <a:solidFill>
                  <a:srgbClr val="800080"/>
                </a:solidFill>
                <a:latin typeface="Arial"/>
                <a:ea typeface="DejaVu Sans"/>
              </a:rPr>
              <a:t>С.Н. Румянцев (1983) </a:t>
            </a:r>
            <a:r>
              <a:rPr b="1" lang="ru-RU" sz="1800" spc="-1" strike="noStrike">
                <a:solidFill>
                  <a:srgbClr val="000000"/>
                </a:solidFill>
                <a:latin typeface="Arial"/>
                <a:ea typeface="DejaVu Sans"/>
              </a:rPr>
              <a:t>пов'язує стійкість організму до інфекційних (і інших) агентів з </a:t>
            </a:r>
            <a:r>
              <a:rPr b="1" lang="ru-RU" sz="1800" spc="-1" strike="noStrike" u="sng">
                <a:solidFill>
                  <a:srgbClr val="000000"/>
                </a:solidFill>
                <a:uFillTx/>
                <a:latin typeface="Arial"/>
                <a:ea typeface="DejaVu Sans"/>
              </a:rPr>
              <a:t>конституційним імунітетом</a:t>
            </a:r>
            <a:r>
              <a:rPr b="1" lang="ru-RU" sz="1800" spc="-1" strike="noStrike">
                <a:solidFill>
                  <a:srgbClr val="000000"/>
                </a:solidFill>
                <a:latin typeface="Arial"/>
                <a:ea typeface="DejaVu Sans"/>
              </a:rPr>
              <a:t>, під яким розуміє </a:t>
            </a:r>
            <a:r>
              <a:rPr b="1" lang="ru-RU" sz="1800" spc="-1" strike="noStrike" u="sng">
                <a:solidFill>
                  <a:srgbClr val="000000"/>
                </a:solidFill>
                <a:uFillTx/>
                <a:latin typeface="Arial"/>
                <a:ea typeface="DejaVu Sans"/>
              </a:rPr>
              <a:t>протидію організму цим агентам, заснований на мутаційному виникненні та спадковому закріпленні особливостей молекулярних структур організму, що перешкоджають взаємодії агента та організму.</a:t>
            </a:r>
            <a:r>
              <a:rPr b="1" lang="ru-RU" sz="1800" spc="-1" strike="noStrike">
                <a:solidFill>
                  <a:srgbClr val="000000"/>
                </a:solidFill>
                <a:latin typeface="Arial"/>
                <a:ea typeface="DejaVu Sans"/>
              </a:rPr>
              <a:t> </a:t>
            </a:r>
            <a:r>
              <a:rPr b="1" lang="ru-RU" sz="1800" spc="-1" strike="noStrike">
                <a:solidFill>
                  <a:srgbClr val="ff0000"/>
                </a:solidFill>
                <a:latin typeface="Arial"/>
                <a:ea typeface="DejaVu Sans"/>
              </a:rPr>
              <a:t>Резистентність</a:t>
            </a:r>
            <a:r>
              <a:rPr b="1" lang="ru-RU" sz="1800" spc="-1" strike="noStrike">
                <a:solidFill>
                  <a:srgbClr val="000000"/>
                </a:solidFill>
                <a:latin typeface="Arial"/>
                <a:ea typeface="DejaVu Sans"/>
              </a:rPr>
              <a:t> у такому розумінні пояснюється особливими властивостями клітинних мембран, мембранних глікопротеїдів, рецепторів, хімічною блокадою бактеріальних ферментів, що перешкоджає фіксації та розмноженню мікроорганізмів. </a:t>
            </a:r>
            <a:r>
              <a:rPr b="1" lang="ru-RU" sz="1800" spc="-1" strike="noStrike" u="sng">
                <a:solidFill>
                  <a:srgbClr val="000000"/>
                </a:solidFill>
                <a:uFillTx/>
                <a:latin typeface="Arial"/>
                <a:ea typeface="DejaVu Sans"/>
              </a:rPr>
              <a:t>Лімфоїдну систему автор розглядає як третю лінію оборони (після конституційної, молекулярної та фагоцитарної)</a:t>
            </a:r>
            <a:r>
              <a:rPr b="1" lang="ru-RU" sz="1800" spc="-1" strike="noStrike">
                <a:solidFill>
                  <a:srgbClr val="000000"/>
                </a:solidFill>
                <a:latin typeface="Arial"/>
                <a:ea typeface="DejaVu Sans"/>
              </a:rPr>
              <a:t>, що, ймовірно, справедливо для нижчих хребетних організмів, але в цьому випадку термін імунітет (або конституційний імунітет) виявляється неправомірним. Ідеться про толерантність, але не про імунітет.</a:t>
            </a:r>
            <a:endParaRPr b="1" lang="ru-RU"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360000" y="360000"/>
            <a:ext cx="8351280" cy="5991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f0000"/>
                </a:solidFill>
                <a:latin typeface="Arial"/>
                <a:ea typeface="DejaVu Sans"/>
              </a:rPr>
              <a:t>Інтенсивність імунної відповіді на певні антигени</a:t>
            </a:r>
            <a:r>
              <a:rPr b="1" lang="ru-RU" sz="1800" spc="-1" strike="noStrike">
                <a:solidFill>
                  <a:srgbClr val="000000"/>
                </a:solidFill>
                <a:latin typeface="Arial"/>
                <a:ea typeface="DejaVu Sans"/>
              </a:rPr>
              <a:t> </a:t>
            </a:r>
            <a:r>
              <a:rPr b="1" lang="ru-RU" sz="1600" spc="-1" strike="noStrike">
                <a:solidFill>
                  <a:srgbClr val="000000"/>
                </a:solidFill>
                <a:latin typeface="Arial"/>
                <a:ea typeface="DejaVu Sans"/>
              </a:rPr>
              <a:t>— це також конституційна спадкована ознака, що забезпечується </a:t>
            </a:r>
            <a:r>
              <a:rPr b="1" lang="ru-RU" sz="1600" spc="-1" strike="noStrike" u="sng">
                <a:solidFill>
                  <a:srgbClr val="000000"/>
                </a:solidFill>
                <a:uFillTx/>
                <a:latin typeface="Arial"/>
                <a:ea typeface="DejaVu Sans"/>
              </a:rPr>
              <a:t>генами імунореактивності (Ir-генами) та імунної супресії (Is-генами</a:t>
            </a:r>
            <a:r>
              <a:rPr b="1" lang="ru-RU" sz="1600" spc="-1" strike="noStrike">
                <a:solidFill>
                  <a:srgbClr val="000000"/>
                </a:solidFill>
                <a:latin typeface="Arial"/>
                <a:ea typeface="DejaVu Sans"/>
              </a:rPr>
              <a:t>), що кодують синтез мембранних білків, які відносяться до антигенів гістосумісності. </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Ir-гени</a:t>
            </a:r>
            <a:r>
              <a:rPr b="1" lang="ru-RU" sz="1600" spc="-1" strike="noStrike">
                <a:solidFill>
                  <a:srgbClr val="000000"/>
                </a:solidFill>
                <a:latin typeface="Arial"/>
                <a:ea typeface="DejaVu Sans"/>
              </a:rPr>
              <a:t> визначають реактивність Т-лімфоцитів хелперів (але не В-лімфоцитів) тільки до тих агентів, які розпізнаються Т-лімфоцитами [Брондз Б. Д., 1987].</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Сімейні дослідження дозволили виявити </a:t>
            </a:r>
            <a:r>
              <a:rPr b="1" lang="ru-RU" sz="1600" spc="-1" strike="noStrike" u="sng">
                <a:solidFill>
                  <a:srgbClr val="000000"/>
                </a:solidFill>
                <a:uFillTx/>
                <a:latin typeface="Arial"/>
                <a:ea typeface="DejaVu Sans"/>
              </a:rPr>
              <a:t>домінантний тип успадкування низької імунної відповіді на чужорідні білки.</a:t>
            </a:r>
            <a:r>
              <a:rPr b="1" lang="ru-RU" sz="1600" spc="-1" strike="noStrike">
                <a:solidFill>
                  <a:srgbClr val="000000"/>
                </a:solidFill>
                <a:latin typeface="Arial"/>
                <a:ea typeface="DejaVu Sans"/>
              </a:rPr>
              <a:t>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При цьому </a:t>
            </a:r>
            <a:r>
              <a:rPr b="1" lang="ru-RU" sz="1600" spc="-1" strike="noStrike">
                <a:solidFill>
                  <a:srgbClr val="00a933"/>
                </a:solidFill>
                <a:latin typeface="Arial"/>
                <a:ea typeface="DejaVu Sans"/>
              </a:rPr>
              <a:t>гени імунної супресії </a:t>
            </a:r>
            <a:r>
              <a:rPr b="1" lang="ru-RU" sz="1600" spc="-1" strike="noStrike" u="sng">
                <a:solidFill>
                  <a:srgbClr val="000000"/>
                </a:solidFill>
                <a:uFillTx/>
                <a:latin typeface="Arial"/>
                <a:ea typeface="DejaVu Sans"/>
              </a:rPr>
              <a:t>(Is-гени</a:t>
            </a:r>
            <a:r>
              <a:rPr b="1" lang="ru-RU" sz="1600" spc="-1" strike="noStrike">
                <a:solidFill>
                  <a:srgbClr val="000000"/>
                </a:solidFill>
                <a:latin typeface="Arial"/>
                <a:ea typeface="DejaVu Sans"/>
              </a:rPr>
              <a:t>)</a:t>
            </a:r>
            <a:r>
              <a:rPr b="1" lang="ru-RU" sz="1600" spc="-1" strike="noStrike">
                <a:solidFill>
                  <a:srgbClr val="00a933"/>
                </a:solidFill>
                <a:latin typeface="Arial"/>
                <a:ea typeface="DejaVu Sans"/>
              </a:rPr>
              <a:t> </a:t>
            </a:r>
            <a:r>
              <a:rPr b="1" lang="ru-RU" sz="1600" spc="-1" strike="noStrike">
                <a:solidFill>
                  <a:srgbClr val="000000"/>
                </a:solidFill>
                <a:latin typeface="Arial"/>
                <a:ea typeface="DejaVu Sans"/>
              </a:rPr>
              <a:t>картовані в області антигенів HLA 2-го класу DQ, тоді як </a:t>
            </a:r>
            <a:r>
              <a:rPr b="1" lang="ru-RU" sz="1600" spc="-1" strike="noStrike" u="sng">
                <a:solidFill>
                  <a:srgbClr val="000000"/>
                </a:solidFill>
                <a:uFillTx/>
                <a:latin typeface="Arial"/>
                <a:ea typeface="DejaVu Sans"/>
              </a:rPr>
              <a:t>гени сильної імунної відповіді в регіоні HLA-DR</a:t>
            </a:r>
            <a:r>
              <a:rPr b="1" lang="ru-RU" sz="1600" spc="-1" strike="noStrike">
                <a:solidFill>
                  <a:srgbClr val="000000"/>
                </a:solidFill>
                <a:latin typeface="Arial"/>
                <a:ea typeface="DejaVu Sans"/>
              </a:rPr>
              <a:t> [Sasazuki Т., Matsushito S., 1987].</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Нині набула розвитку </a:t>
            </a:r>
            <a:r>
              <a:rPr b="1" lang="ru-RU" sz="1600" spc="-1" strike="noStrike">
                <a:solidFill>
                  <a:srgbClr val="ff0000"/>
                </a:solidFill>
                <a:latin typeface="Arial"/>
                <a:ea typeface="DejaVu Sans"/>
              </a:rPr>
              <a:t>концепція генетичної детермінованості імунної реактивності.</a:t>
            </a:r>
            <a:r>
              <a:rPr b="1" lang="ru-RU" sz="1600" spc="-1" strike="noStrike">
                <a:solidFill>
                  <a:srgbClr val="000000"/>
                </a:solidFill>
                <a:latin typeface="Arial"/>
                <a:ea typeface="DejaVu Sans"/>
              </a:rPr>
              <a:t>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Встановлено, що </a:t>
            </a:r>
            <a:r>
              <a:rPr b="1" lang="ru-RU" sz="1600" spc="-1" strike="noStrike">
                <a:solidFill>
                  <a:srgbClr val="00a933"/>
                </a:solidFill>
                <a:latin typeface="Arial"/>
                <a:ea typeface="DejaVu Sans"/>
              </a:rPr>
              <a:t>імунний статус</a:t>
            </a:r>
            <a:r>
              <a:rPr b="1" lang="ru-RU" sz="1600" spc="-1" strike="noStrike">
                <a:solidFill>
                  <a:srgbClr val="000000"/>
                </a:solidFill>
                <a:latin typeface="Arial"/>
                <a:ea typeface="DejaVu Sans"/>
              </a:rPr>
              <a:t> є сумарною результуючою активністю генів, що кодують клітинні та гуморальні фактори імунітету та визначають однотипну за силою імунну реактивність до широкої групи антигенів [Зарецька Ю.М., 1983]. Основи цієї концепції закладені працями Р.В. Петрова (1976). Н.О. McDevitt (1969) та співавт. у 70-х рр.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Відповідно до цієї концепції, </a:t>
            </a:r>
            <a:r>
              <a:rPr b="1" lang="ru-RU" sz="1600" spc="-1" strike="noStrike">
                <a:solidFill>
                  <a:srgbClr val="800080"/>
                </a:solidFill>
                <a:latin typeface="Arial"/>
                <a:ea typeface="DejaVu Sans"/>
              </a:rPr>
              <a:t>активність імунорегулюючого Ir-гену є складовою частиною результуючої імунної реактивності, по відношенню до конкретного антигену (і антигенів) інтенсивність Ir-ефекту варіює від низької до високої (але в межах нормальної реактивності).</a:t>
            </a:r>
            <a:r>
              <a:rPr b="1" lang="ru-RU" sz="1600" spc="-1" strike="noStrike">
                <a:solidFill>
                  <a:srgbClr val="000000"/>
                </a:solidFill>
                <a:latin typeface="Arial"/>
                <a:ea typeface="DejaVu Sans"/>
              </a:rPr>
              <a:t>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У здорових людей пов'язані з антигенами та тканинною сумісністю за класами HLA В8 та DR3.</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216360" y="504000"/>
            <a:ext cx="856764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Організм має в своєму розпорядженні </a:t>
            </a:r>
            <a:r>
              <a:rPr b="1" lang="ru-RU" sz="1800" spc="-1" strike="noStrike">
                <a:solidFill>
                  <a:srgbClr val="800080"/>
                </a:solidFill>
                <a:latin typeface="Arial"/>
                <a:ea typeface="DejaVu Sans"/>
              </a:rPr>
              <a:t>природні генетично детерміновані маркери типу імунного статусу</a:t>
            </a:r>
            <a:r>
              <a:rPr b="1" lang="ru-RU" sz="1800" spc="-1" strike="noStrike">
                <a:solidFill>
                  <a:srgbClr val="000000"/>
                </a:solidFill>
                <a:latin typeface="Arial"/>
                <a:ea typeface="DejaVu Sans"/>
              </a:rPr>
              <a:t>, за якими можна його тестувати та прогнозувати майбутню реактивність. </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У складному механізмі посиленої імунної відповіді бере участь </a:t>
            </a:r>
            <a:r>
              <a:rPr b="1" lang="ru-RU" sz="1800" spc="-1" strike="noStrike">
                <a:solidFill>
                  <a:srgbClr val="800080"/>
                </a:solidFill>
                <a:latin typeface="Arial"/>
                <a:ea typeface="DejaVu Sans"/>
              </a:rPr>
              <a:t>система HLA, а природним маркером служить HLA-DR-генотип.</a:t>
            </a:r>
            <a:r>
              <a:rPr b="1" lang="ru-RU" sz="1800" spc="-1" strike="noStrike">
                <a:solidFill>
                  <a:srgbClr val="000000"/>
                </a:solidFill>
                <a:latin typeface="Arial"/>
                <a:ea typeface="DejaVu Sans"/>
              </a:rPr>
              <a:t> </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Тканинна приналежність організму антигену </a:t>
            </a:r>
            <a:r>
              <a:rPr b="1" lang="ru-RU" sz="1800" spc="-1" strike="noStrike">
                <a:solidFill>
                  <a:srgbClr val="800080"/>
                </a:solidFill>
                <a:latin typeface="Arial"/>
                <a:ea typeface="DejaVu Sans"/>
              </a:rPr>
              <a:t>DR6</a:t>
            </a:r>
            <a:r>
              <a:rPr b="1" lang="ru-RU" sz="1800" spc="-1" strike="noStrike">
                <a:solidFill>
                  <a:srgbClr val="000000"/>
                </a:solidFill>
                <a:latin typeface="Arial"/>
                <a:ea typeface="DejaVu Sans"/>
              </a:rPr>
              <a:t> визначає </a:t>
            </a:r>
            <a:r>
              <a:rPr b="1" lang="ru-RU" sz="1800" spc="-1" strike="noStrike" u="sng">
                <a:solidFill>
                  <a:srgbClr val="000000"/>
                </a:solidFill>
                <a:uFillTx/>
                <a:latin typeface="Arial"/>
                <a:ea typeface="DejaVu Sans"/>
              </a:rPr>
              <a:t>нормальну імунну відповідь</a:t>
            </a:r>
            <a:r>
              <a:rPr b="1" lang="ru-RU" sz="1800" spc="-1" strike="noStrike">
                <a:solidFill>
                  <a:srgbClr val="000000"/>
                </a:solidFill>
                <a:latin typeface="Arial"/>
                <a:ea typeface="DejaVu Sans"/>
              </a:rPr>
              <a:t>, так як з ним не асоційована схильність до будь-яких відомих HLA-залежних хвороб. </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З іншого боку, з </a:t>
            </a:r>
            <a:r>
              <a:rPr b="1" lang="ru-RU" sz="1800" spc="-1" strike="noStrike">
                <a:solidFill>
                  <a:srgbClr val="800080"/>
                </a:solidFill>
                <a:latin typeface="Arial"/>
                <a:ea typeface="DejaVu Sans"/>
              </a:rPr>
              <a:t>антигенами HLA DR3, DR4</a:t>
            </a:r>
            <a:r>
              <a:rPr b="1" lang="ru-RU" sz="1800" spc="-1" strike="noStrike">
                <a:solidFill>
                  <a:srgbClr val="000000"/>
                </a:solidFill>
                <a:latin typeface="Arial"/>
                <a:ea typeface="DejaVu Sans"/>
              </a:rPr>
              <a:t> пов'язаний </a:t>
            </a:r>
            <a:r>
              <a:rPr b="1" lang="ru-RU" sz="1800" spc="-1" strike="noStrike" u="sng">
                <a:solidFill>
                  <a:srgbClr val="000000"/>
                </a:solidFill>
                <a:uFillTx/>
                <a:latin typeface="Arial"/>
                <a:ea typeface="DejaVu Sans"/>
              </a:rPr>
              <a:t>ряд аутоімунних захворювань,</a:t>
            </a:r>
            <a:r>
              <a:rPr b="1" lang="ru-RU" sz="1800" spc="-1" strike="noStrike">
                <a:solidFill>
                  <a:srgbClr val="000000"/>
                </a:solidFill>
                <a:latin typeface="Arial"/>
                <a:ea typeface="DejaVu Sans"/>
              </a:rPr>
              <a:t> в основі яких лежать </a:t>
            </a:r>
            <a:r>
              <a:rPr b="1" lang="ru-RU" sz="1800" spc="-1" strike="noStrike" u="sng">
                <a:solidFill>
                  <a:srgbClr val="000000"/>
                </a:solidFill>
                <a:uFillTx/>
                <a:latin typeface="Arial"/>
                <a:ea typeface="DejaVu Sans"/>
              </a:rPr>
              <a:t>надмірна активація хелперів та недостатність супресорів</a:t>
            </a:r>
            <a:r>
              <a:rPr b="1" lang="ru-RU" sz="1800" spc="-1" strike="noStrike">
                <a:solidFill>
                  <a:srgbClr val="000000"/>
                </a:solidFill>
                <a:latin typeface="Arial"/>
                <a:ea typeface="DejaVu Sans"/>
              </a:rPr>
              <a:t>. Відомо, що знижена супресорна активність Т-лімфоцитів, схильність до проліферативних реакцій В-лімфоцитів у DR4. </a:t>
            </a:r>
            <a:endParaRPr b="1" lang="ru-RU" sz="1800" spc="-1" strike="noStrike">
              <a:latin typeface="Arial"/>
            </a:endParaRPr>
          </a:p>
          <a:p>
            <a:pPr algn="just">
              <a:lnSpc>
                <a:spcPct val="100000"/>
              </a:lnSpc>
            </a:pPr>
            <a:r>
              <a:rPr b="1" lang="ru-RU" sz="1800" spc="-1" strike="noStrike">
                <a:solidFill>
                  <a:srgbClr val="ff0000"/>
                </a:solidFill>
                <a:latin typeface="Arial"/>
                <a:ea typeface="DejaVu Sans"/>
              </a:rPr>
              <a:t>Ю.М. Зарецька. В.Ю. Абрамов (1986) наводять перелік природних маркерів імунного статусу (</a:t>
            </a:r>
            <a:r>
              <a:rPr b="1" i="1" lang="ru-RU" sz="1800" spc="-1" strike="noStrike">
                <a:solidFill>
                  <a:srgbClr val="ff0000"/>
                </a:solidFill>
                <a:latin typeface="Arial"/>
                <a:ea typeface="DejaVu Sans"/>
              </a:rPr>
              <a:t>табл.</a:t>
            </a:r>
            <a:r>
              <a:rPr b="1" lang="ru-RU" sz="1800" spc="-1" strike="noStrike">
                <a:solidFill>
                  <a:srgbClr val="ff0000"/>
                </a:solidFill>
                <a:latin typeface="Arial"/>
                <a:ea typeface="DejaVu Sans"/>
              </a:rPr>
              <a:t>),</a:t>
            </a:r>
            <a:r>
              <a:rPr b="1" lang="ru-RU" sz="1800" spc="-1" strike="noStrike">
                <a:solidFill>
                  <a:srgbClr val="000000"/>
                </a:solidFill>
                <a:latin typeface="Arial"/>
                <a:ea typeface="DejaVu Sans"/>
              </a:rPr>
              <a:t> який заслуговує на увагу і повинен бути перевірений з позицій імунопатологічної і онкологічної схильності.</a:t>
            </a:r>
            <a:endParaRPr b="1" lang="ru-RU" sz="1800" spc="-1" strike="noStrike">
              <a:latin typeface="Arial"/>
            </a:endParaRPr>
          </a:p>
          <a:p>
            <a:pPr algn="just">
              <a:lnSpc>
                <a:spcPct val="100000"/>
              </a:lnSpc>
            </a:pPr>
            <a:r>
              <a:rPr b="1" lang="ru-RU" sz="1800" spc="-1" strike="noStrike" u="sng">
                <a:solidFill>
                  <a:srgbClr val="000000"/>
                </a:solidFill>
                <a:uFillTx/>
                <a:latin typeface="Arial"/>
                <a:ea typeface="DejaVu Sans"/>
              </a:rPr>
              <a:t>Is-гени (імунної супресії) регулюють проліферацію Т-лімфоцитів-супресорів, що реагують на чужий антиген у комплексі з певними білками HLA.</a:t>
            </a:r>
            <a:r>
              <a:rPr b="1" lang="ru-RU" sz="1800" spc="-1" strike="noStrike">
                <a:solidFill>
                  <a:srgbClr val="000000"/>
                </a:solidFill>
                <a:latin typeface="Arial"/>
                <a:ea typeface="DejaVu Sans"/>
              </a:rPr>
              <a:t> Відсутність або низька активність Is-генів створює передумови для аутоімунних та алергічних захворювань, для яких властива </a:t>
            </a:r>
            <a:r>
              <a:rPr b="1" lang="ru-RU" sz="1800" spc="-1" strike="noStrike" u="sng">
                <a:solidFill>
                  <a:srgbClr val="000000"/>
                </a:solidFill>
                <a:uFillTx/>
                <a:latin typeface="Arial"/>
                <a:ea typeface="DejaVu Sans"/>
              </a:rPr>
              <a:t>недостатність лімфоцитів Т-супресорів</a:t>
            </a:r>
            <a:r>
              <a:rPr b="1" lang="ru-RU" sz="1800" spc="-1" strike="noStrike">
                <a:solidFill>
                  <a:srgbClr val="000000"/>
                </a:solidFill>
                <a:latin typeface="Arial"/>
                <a:ea typeface="DejaVu Sans"/>
              </a:rPr>
              <a:t>.</a:t>
            </a:r>
            <a:endParaRPr b="1" lang="ru-RU"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 descr=""/>
          <p:cNvPicPr/>
          <p:nvPr/>
        </p:nvPicPr>
        <p:blipFill>
          <a:blip r:embed="rId1"/>
          <a:stretch/>
        </p:blipFill>
        <p:spPr>
          <a:xfrm>
            <a:off x="432000" y="730800"/>
            <a:ext cx="8291160" cy="2365200"/>
          </a:xfrm>
          <a:prstGeom prst="rect">
            <a:avLst/>
          </a:prstGeom>
          <a:ln>
            <a:noFill/>
          </a:ln>
        </p:spPr>
      </p:pic>
      <p:sp>
        <p:nvSpPr>
          <p:cNvPr id="109" name="TextShape 1"/>
          <p:cNvSpPr txBox="1"/>
          <p:nvPr/>
        </p:nvSpPr>
        <p:spPr>
          <a:xfrm>
            <a:off x="576000" y="3242160"/>
            <a:ext cx="7920000" cy="3309840"/>
          </a:xfrm>
          <a:prstGeom prst="rect">
            <a:avLst/>
          </a:prstGeom>
          <a:noFill/>
          <a:ln>
            <a:noFill/>
          </a:ln>
        </p:spPr>
        <p:txBody>
          <a:bodyPr lIns="90000" rIns="90000" tIns="45000" bIns="45000">
            <a:spAutoFit/>
          </a:bodyPr>
          <a:p>
            <a:pPr algn="just"/>
            <a:r>
              <a:rPr b="1" lang="uk-UA" sz="1400" spc="-1" strike="noStrike">
                <a:solidFill>
                  <a:srgbClr val="000000"/>
                </a:solidFill>
                <a:latin typeface="Arial"/>
              </a:rPr>
              <a:t>Система Н</a:t>
            </a:r>
            <a:r>
              <a:rPr b="1" lang="en-US" sz="1400" spc="-1" strike="noStrike">
                <a:solidFill>
                  <a:srgbClr val="000000"/>
                </a:solidFill>
                <a:latin typeface="Arial"/>
              </a:rPr>
              <a:t>L</a:t>
            </a:r>
            <a:r>
              <a:rPr b="1" lang="uk-UA" sz="1400" spc="-1" strike="noStrike">
                <a:solidFill>
                  <a:srgbClr val="000000"/>
                </a:solidFill>
                <a:latin typeface="Arial"/>
              </a:rPr>
              <a:t>А займає велику ділянку (4</a:t>
            </a:r>
            <a:r>
              <a:rPr b="1" lang="en-US" sz="1400" spc="-1" strike="noStrike">
                <a:solidFill>
                  <a:srgbClr val="000000"/>
                </a:solidFill>
                <a:latin typeface="Arial"/>
              </a:rPr>
              <a:t>x</a:t>
            </a:r>
            <a:r>
              <a:rPr b="1" lang="uk-UA" sz="1400" spc="-1" strike="noStrike">
                <a:solidFill>
                  <a:srgbClr val="000000"/>
                </a:solidFill>
                <a:latin typeface="Arial"/>
              </a:rPr>
              <a:t>10</a:t>
            </a:r>
            <a:r>
              <a:rPr b="1" lang="ru-RU" sz="1400" spc="-1" strike="noStrike" baseline="22000">
                <a:solidFill>
                  <a:srgbClr val="000000"/>
                </a:solidFill>
                <a:latin typeface="Arial"/>
              </a:rPr>
              <a:t>6</a:t>
            </a:r>
            <a:r>
              <a:rPr b="1" lang="uk-UA" sz="1400" spc="-1" strike="noStrike">
                <a:solidFill>
                  <a:srgbClr val="000000"/>
                </a:solidFill>
                <a:latin typeface="Arial"/>
              </a:rPr>
              <a:t> пар основ) 6-ї хромосоми, яка, як і комплекс Н-2 мишей, складається з різних локусів. До її складу входить три локуси генів МНС класу І: Н</a:t>
            </a:r>
            <a:r>
              <a:rPr b="1" lang="en-US" sz="1400" spc="-1" strike="noStrike">
                <a:solidFill>
                  <a:srgbClr val="000000"/>
                </a:solidFill>
                <a:latin typeface="Arial"/>
              </a:rPr>
              <a:t>L</a:t>
            </a:r>
            <a:r>
              <a:rPr b="1" lang="uk-UA" sz="1400" spc="-1" strike="noStrike">
                <a:solidFill>
                  <a:srgbClr val="000000"/>
                </a:solidFill>
                <a:latin typeface="Arial"/>
              </a:rPr>
              <a:t>А-А, Н</a:t>
            </a:r>
            <a:r>
              <a:rPr b="1" lang="en-US" sz="1400" spc="-1" strike="noStrike">
                <a:solidFill>
                  <a:srgbClr val="000000"/>
                </a:solidFill>
                <a:latin typeface="Arial"/>
              </a:rPr>
              <a:t>L</a:t>
            </a:r>
            <a:r>
              <a:rPr b="1" lang="uk-UA" sz="1400" spc="-1" strike="noStrike">
                <a:solidFill>
                  <a:srgbClr val="000000"/>
                </a:solidFill>
                <a:latin typeface="Arial"/>
              </a:rPr>
              <a:t>А-В, Н</a:t>
            </a:r>
            <a:r>
              <a:rPr b="1" lang="en-US" sz="1400" spc="-1" strike="noStrike">
                <a:solidFill>
                  <a:srgbClr val="000000"/>
                </a:solidFill>
                <a:latin typeface="Arial"/>
              </a:rPr>
              <a:t>L</a:t>
            </a:r>
            <a:r>
              <a:rPr b="1" lang="uk-UA" sz="1400" spc="-1" strike="noStrike">
                <a:solidFill>
                  <a:srgbClr val="000000"/>
                </a:solidFill>
                <a:latin typeface="Arial"/>
              </a:rPr>
              <a:t>А-С, три локуси генів МНС класу </a:t>
            </a:r>
            <a:r>
              <a:rPr b="1" lang="en-US" sz="1400" spc="-1" strike="noStrike">
                <a:solidFill>
                  <a:srgbClr val="000000"/>
                </a:solidFill>
                <a:latin typeface="Arial"/>
              </a:rPr>
              <a:t>II</a:t>
            </a:r>
            <a:r>
              <a:rPr b="1" lang="uk-UA" sz="1400" spc="-1" strike="noStrike">
                <a:solidFill>
                  <a:srgbClr val="000000"/>
                </a:solidFill>
                <a:latin typeface="Arial"/>
              </a:rPr>
              <a:t> </a:t>
            </a:r>
            <a:r>
              <a:rPr b="1" lang="uk-UA" sz="1400" spc="-1" strike="noStrike">
                <a:latin typeface="Arial"/>
              </a:rPr>
              <a:t>–</a:t>
            </a:r>
            <a:r>
              <a:rPr b="1" lang="uk-UA" sz="1400" spc="-1" strike="noStrike">
                <a:solidFill>
                  <a:srgbClr val="000000"/>
                </a:solidFill>
                <a:latin typeface="Arial"/>
              </a:rPr>
              <a:t> Н</a:t>
            </a:r>
            <a:r>
              <a:rPr b="1" lang="en-US" sz="1400" spc="-1" strike="noStrike">
                <a:solidFill>
                  <a:srgbClr val="000000"/>
                </a:solidFill>
                <a:latin typeface="Arial"/>
              </a:rPr>
              <a:t>L</a:t>
            </a:r>
            <a:r>
              <a:rPr b="1" lang="uk-UA" sz="1400" spc="-1" strike="noStrike">
                <a:solidFill>
                  <a:srgbClr val="000000"/>
                </a:solidFill>
                <a:latin typeface="Arial"/>
              </a:rPr>
              <a:t>А-</a:t>
            </a:r>
            <a:r>
              <a:rPr b="1" lang="en-US" sz="1400" spc="-1" strike="noStrike">
                <a:solidFill>
                  <a:srgbClr val="000000"/>
                </a:solidFill>
                <a:latin typeface="Arial"/>
              </a:rPr>
              <a:t>DR</a:t>
            </a:r>
            <a:r>
              <a:rPr b="1" lang="uk-UA" sz="1400" spc="-1" strike="noStrike">
                <a:solidFill>
                  <a:srgbClr val="000000"/>
                </a:solidFill>
                <a:latin typeface="Arial"/>
              </a:rPr>
              <a:t>, Н</a:t>
            </a:r>
            <a:r>
              <a:rPr b="1" lang="en-US" sz="1400" spc="-1" strike="noStrike">
                <a:solidFill>
                  <a:srgbClr val="000000"/>
                </a:solidFill>
                <a:latin typeface="Arial"/>
              </a:rPr>
              <a:t>L</a:t>
            </a:r>
            <a:r>
              <a:rPr b="1" lang="uk-UA" sz="1400" spc="-1" strike="noStrike">
                <a:solidFill>
                  <a:srgbClr val="000000"/>
                </a:solidFill>
                <a:latin typeface="Arial"/>
              </a:rPr>
              <a:t>А-</a:t>
            </a:r>
            <a:r>
              <a:rPr b="1" lang="en-US" sz="1400" spc="-1" strike="noStrike">
                <a:solidFill>
                  <a:srgbClr val="000000"/>
                </a:solidFill>
                <a:latin typeface="Arial"/>
              </a:rPr>
              <a:t>DQ</a:t>
            </a:r>
            <a:r>
              <a:rPr b="1" lang="uk-UA" sz="1400" spc="-1" strike="noStrike">
                <a:solidFill>
                  <a:srgbClr val="000000"/>
                </a:solidFill>
                <a:latin typeface="Arial"/>
              </a:rPr>
              <a:t>, Н</a:t>
            </a:r>
            <a:r>
              <a:rPr b="1" lang="en-US" sz="1400" spc="-1" strike="noStrike">
                <a:solidFill>
                  <a:srgbClr val="000000"/>
                </a:solidFill>
                <a:latin typeface="Arial"/>
              </a:rPr>
              <a:t>L</a:t>
            </a:r>
            <a:r>
              <a:rPr b="1" lang="uk-UA" sz="1400" spc="-1" strike="noStrike">
                <a:solidFill>
                  <a:srgbClr val="000000"/>
                </a:solidFill>
                <a:latin typeface="Arial"/>
              </a:rPr>
              <a:t>А-</a:t>
            </a:r>
            <a:r>
              <a:rPr b="1" lang="en-US" sz="1400" spc="-1" strike="noStrike">
                <a:solidFill>
                  <a:srgbClr val="000000"/>
                </a:solidFill>
                <a:latin typeface="Arial"/>
              </a:rPr>
              <a:t>DP</a:t>
            </a:r>
            <a:r>
              <a:rPr b="1" lang="uk-UA" sz="1400" spc="-1" strike="noStrike">
                <a:solidFill>
                  <a:srgbClr val="000000"/>
                </a:solidFill>
                <a:latin typeface="Arial"/>
              </a:rPr>
              <a:t>, а також розміщений між генами МНС І і МНС </a:t>
            </a:r>
            <a:r>
              <a:rPr b="1" lang="en-US" sz="1400" spc="-1" strike="noStrike">
                <a:solidFill>
                  <a:srgbClr val="000000"/>
                </a:solidFill>
                <a:latin typeface="Arial"/>
              </a:rPr>
              <a:t>II</a:t>
            </a:r>
            <a:r>
              <a:rPr b="1" lang="uk-UA" sz="1400" spc="-1" strike="noStrike">
                <a:solidFill>
                  <a:srgbClr val="000000"/>
                </a:solidFill>
                <a:latin typeface="Arial"/>
              </a:rPr>
              <a:t> комплекс генів МНС класу </a:t>
            </a:r>
            <a:r>
              <a:rPr b="1" lang="en-US" sz="1400" spc="-1" strike="noStrike">
                <a:solidFill>
                  <a:srgbClr val="000000"/>
                </a:solidFill>
                <a:latin typeface="Arial"/>
              </a:rPr>
              <a:t>III</a:t>
            </a:r>
            <a:r>
              <a:rPr b="1" lang="uk-UA" sz="1400" spc="-1" strike="noStrike">
                <a:solidFill>
                  <a:srgbClr val="000000"/>
                </a:solidFill>
                <a:latin typeface="Arial"/>
              </a:rPr>
              <a:t>. У 2001 р. було повністю завершено виконання глобального наукового проекту</a:t>
            </a:r>
            <a:r>
              <a:rPr b="1" lang="ru-RU" sz="1400" spc="-1" strike="noStrike">
                <a:solidFill>
                  <a:srgbClr val="000000"/>
                </a:solidFill>
                <a:latin typeface="Arial"/>
              </a:rPr>
              <a:t> </a:t>
            </a:r>
            <a:r>
              <a:rPr b="1" lang="uk-UA" sz="1400" spc="-1" strike="noStrike">
                <a:solidFill>
                  <a:srgbClr val="000000"/>
                </a:solidFill>
                <a:latin typeface="Arial"/>
              </a:rPr>
              <a:t>«Геном людини», в результаті чого з’явилась можливість точно встановити положення всіх генів Н</a:t>
            </a:r>
            <a:r>
              <a:rPr b="1" lang="en-US" sz="1400" spc="-1" strike="noStrike">
                <a:solidFill>
                  <a:srgbClr val="000000"/>
                </a:solidFill>
                <a:latin typeface="Arial"/>
              </a:rPr>
              <a:t>L</a:t>
            </a:r>
            <a:r>
              <a:rPr b="1" lang="uk-UA" sz="1400" spc="-1" strike="noStrike">
                <a:solidFill>
                  <a:srgbClr val="000000"/>
                </a:solidFill>
                <a:latin typeface="Arial"/>
              </a:rPr>
              <a:t>А у хромосомі.</a:t>
            </a:r>
            <a:endParaRPr b="1" lang="ru-RU" sz="1400" spc="-1" strike="noStrike">
              <a:latin typeface="Arial"/>
            </a:endParaRPr>
          </a:p>
          <a:p>
            <a:pPr algn="just"/>
            <a:r>
              <a:rPr b="1" lang="uk-UA" sz="1400" spc="-1" strike="noStrike">
                <a:solidFill>
                  <a:srgbClr val="000000"/>
                </a:solidFill>
                <a:latin typeface="Arial"/>
              </a:rPr>
              <a:t>У людській популяції кожний локус генів МНС представлений великою кількістю алелів.</a:t>
            </a:r>
            <a:r>
              <a:rPr b="1" lang="uk-UA" sz="1400" spc="-1" strike="noStrike">
                <a:solidFill>
                  <a:srgbClr val="000000"/>
                </a:solidFill>
                <a:latin typeface="Arial"/>
              </a:rPr>
              <a:t> </a:t>
            </a:r>
            <a:r>
              <a:rPr b="1" lang="uk-UA" sz="1400" spc="-1" strike="noStrike">
                <a:solidFill>
                  <a:srgbClr val="000000"/>
                </a:solidFill>
                <a:latin typeface="Arial"/>
              </a:rPr>
              <a:t>Продукти генів МНС поділяють на три класи. Власне функцію презентації антигенів виконують молекули МНС класів І і </a:t>
            </a:r>
            <a:r>
              <a:rPr b="1" lang="en-US" sz="1400" spc="-1" strike="noStrike">
                <a:solidFill>
                  <a:srgbClr val="000000"/>
                </a:solidFill>
                <a:latin typeface="Arial"/>
              </a:rPr>
              <a:t>II</a:t>
            </a:r>
            <a:r>
              <a:rPr b="1" lang="uk-UA" sz="1400" spc="-1" strike="noStrike">
                <a:solidFill>
                  <a:srgbClr val="000000"/>
                </a:solidFill>
                <a:latin typeface="Arial"/>
              </a:rPr>
              <a:t> (МНС І та МНС </a:t>
            </a:r>
            <a:r>
              <a:rPr b="1" lang="en-US" sz="1400" spc="-1" strike="noStrike">
                <a:solidFill>
                  <a:srgbClr val="000000"/>
                </a:solidFill>
                <a:latin typeface="Arial"/>
              </a:rPr>
              <a:t>II</a:t>
            </a:r>
            <a:r>
              <a:rPr b="1" lang="uk-UA" sz="1400" spc="-1" strike="noStrike">
                <a:solidFill>
                  <a:srgbClr val="000000"/>
                </a:solidFill>
                <a:latin typeface="Arial"/>
              </a:rPr>
              <a:t>). Крім того, саме ці молекули беруть участь в індукції реакцій відторгнення трансплантатів. Гени Н</a:t>
            </a:r>
            <a:r>
              <a:rPr b="1" lang="en-US" sz="1400" spc="-1" strike="noStrike">
                <a:solidFill>
                  <a:srgbClr val="000000"/>
                </a:solidFill>
                <a:latin typeface="Arial"/>
              </a:rPr>
              <a:t>L</a:t>
            </a:r>
            <a:r>
              <a:rPr b="1" lang="uk-UA" sz="1400" spc="-1" strike="noStrike">
                <a:solidFill>
                  <a:srgbClr val="000000"/>
                </a:solidFill>
                <a:latin typeface="Arial"/>
              </a:rPr>
              <a:t>А класу І кодують три типи антигенів гістосумісності: Н</a:t>
            </a:r>
            <a:r>
              <a:rPr b="1" lang="en-US" sz="1400" spc="-1" strike="noStrike">
                <a:solidFill>
                  <a:srgbClr val="000000"/>
                </a:solidFill>
                <a:latin typeface="Arial"/>
              </a:rPr>
              <a:t>L</a:t>
            </a:r>
            <a:r>
              <a:rPr b="1" lang="uk-UA" sz="1400" spc="-1" strike="noStrike">
                <a:solidFill>
                  <a:srgbClr val="000000"/>
                </a:solidFill>
                <a:latin typeface="Arial"/>
              </a:rPr>
              <a:t>А-А, Н</a:t>
            </a:r>
            <a:r>
              <a:rPr b="1" lang="en-US" sz="1400" spc="-1" strike="noStrike">
                <a:solidFill>
                  <a:srgbClr val="000000"/>
                </a:solidFill>
                <a:latin typeface="Arial"/>
              </a:rPr>
              <a:t>L</a:t>
            </a:r>
            <a:r>
              <a:rPr b="1" lang="uk-UA" sz="1400" spc="-1" strike="noStrike">
                <a:solidFill>
                  <a:srgbClr val="000000"/>
                </a:solidFill>
                <a:latin typeface="Arial"/>
              </a:rPr>
              <a:t>А-В, Н</a:t>
            </a:r>
            <a:r>
              <a:rPr b="1" lang="en-US" sz="1400" spc="-1" strike="noStrike">
                <a:solidFill>
                  <a:srgbClr val="000000"/>
                </a:solidFill>
                <a:latin typeface="Arial"/>
              </a:rPr>
              <a:t>L</a:t>
            </a:r>
            <a:r>
              <a:rPr b="1" lang="uk-UA" sz="1400" spc="-1" strike="noStrike">
                <a:solidFill>
                  <a:srgbClr val="000000"/>
                </a:solidFill>
                <a:latin typeface="Arial"/>
              </a:rPr>
              <a:t>А-С. У кожному локусі знаходяться лише гени α-ланцюгів молекул МНС. Як і у мишей, (β</a:t>
            </a:r>
            <a:r>
              <a:rPr b="1" lang="uk-UA" sz="1400" spc="-1" strike="noStrike" baseline="-22000">
                <a:solidFill>
                  <a:srgbClr val="000000"/>
                </a:solidFill>
                <a:latin typeface="Arial"/>
              </a:rPr>
              <a:t>2</a:t>
            </a:r>
            <a:r>
              <a:rPr b="1" lang="uk-UA" sz="1400" spc="-1" strike="noStrike">
                <a:solidFill>
                  <a:srgbClr val="000000"/>
                </a:solidFill>
                <a:latin typeface="Arial"/>
              </a:rPr>
              <a:t>-мікроґлобулін людини кодується за межами комплексу МНС — хромосомою 15</a:t>
            </a:r>
            <a:r>
              <a:rPr b="1" lang="ru-RU" sz="1400" spc="-1" strike="noStrike">
                <a:solidFill>
                  <a:srgbClr val="000000"/>
                </a:solidFill>
                <a:latin typeface="Arial"/>
              </a:rPr>
              <a:t>)</a:t>
            </a:r>
            <a:r>
              <a:rPr b="1" lang="uk-UA" sz="1400" spc="-1" strike="noStrike">
                <a:solidFill>
                  <a:srgbClr val="000000"/>
                </a:solidFill>
                <a:latin typeface="Arial"/>
              </a:rPr>
              <a:t>. На відміну від генів МНС класу І миші, гени локусів А, В і С людини розміщені один біля одного в послідовності В-С-А.</a:t>
            </a:r>
            <a:endParaRPr b="1" lang="ru-RU" sz="1400" spc="-1" strike="noStrike">
              <a:solidFill>
                <a:srgbClr val="000000"/>
              </a:solidFill>
              <a:latin typeface="Arial"/>
            </a:endParaRPr>
          </a:p>
        </p:txBody>
      </p:sp>
      <p:sp>
        <p:nvSpPr>
          <p:cNvPr id="110" name="TextShape 2"/>
          <p:cNvSpPr txBox="1"/>
          <p:nvPr/>
        </p:nvSpPr>
        <p:spPr>
          <a:xfrm>
            <a:off x="3358800" y="216000"/>
            <a:ext cx="2567160" cy="346320"/>
          </a:xfrm>
          <a:prstGeom prst="rect">
            <a:avLst/>
          </a:prstGeom>
          <a:noFill/>
          <a:ln>
            <a:noFill/>
          </a:ln>
        </p:spPr>
        <p:txBody>
          <a:bodyPr lIns="90000" rIns="90000" tIns="45000" bIns="45000">
            <a:spAutoFit/>
          </a:bodyPr>
          <a:p>
            <a:r>
              <a:rPr b="1" lang="ru-RU" sz="1800" spc="-1" strike="noStrike">
                <a:solidFill>
                  <a:srgbClr val="00a933"/>
                </a:solidFill>
                <a:latin typeface="Arial"/>
              </a:rPr>
              <a:t>Теоретична довідка: </a:t>
            </a:r>
            <a:endParaRPr b="1" lang="ru-RU" sz="1800" spc="-1" strike="noStrike">
              <a:solidFill>
                <a:srgbClr val="00a933"/>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11" name="Table 1"/>
          <p:cNvGraphicFramePr/>
          <p:nvPr/>
        </p:nvGraphicFramePr>
        <p:xfrm>
          <a:off x="1003680" y="1279440"/>
          <a:ext cx="7488720" cy="4725000"/>
        </p:xfrm>
        <a:graphic>
          <a:graphicData uri="http://schemas.openxmlformats.org/drawingml/2006/table">
            <a:tbl>
              <a:tblPr/>
              <a:tblGrid>
                <a:gridCol w="3744720"/>
                <a:gridCol w="3744360"/>
              </a:tblGrid>
              <a:tr h="586440">
                <a:tc>
                  <a:txBody>
                    <a:bodyPr lIns="90000" rIns="90000">
                      <a:noAutofit/>
                    </a:bodyPr>
                    <a:p>
                      <a:pPr algn="ctr">
                        <a:lnSpc>
                          <a:spcPct val="100000"/>
                        </a:lnSpc>
                      </a:pPr>
                      <a:r>
                        <a:rPr b="1" lang="ru-RU" sz="2200" spc="-1" strike="noStrike">
                          <a:solidFill>
                            <a:srgbClr val="ff0000"/>
                          </a:solidFill>
                          <a:latin typeface="Arial"/>
                        </a:rPr>
                        <a:t>Маркери</a:t>
                      </a:r>
                      <a:endParaRPr b="0" lang="ru-RU" sz="2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200" spc="-1" strike="noStrike">
                          <a:solidFill>
                            <a:srgbClr val="ff0000"/>
                          </a:solidFill>
                          <a:latin typeface="Arial"/>
                        </a:rPr>
                        <a:t>Схильність</a:t>
                      </a:r>
                      <a:endParaRPr b="0" lang="ru-RU" sz="2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827280">
                <a:tc>
                  <a:txBody>
                    <a:bodyPr lIns="90000" rIns="90000">
                      <a:noAutofit/>
                    </a:bodyPr>
                    <a:p>
                      <a:pPr algn="just">
                        <a:lnSpc>
                          <a:spcPct val="100000"/>
                        </a:lnSpc>
                      </a:pPr>
                      <a:r>
                        <a:rPr b="1" lang="ru-RU" sz="1800" spc="-1" strike="noStrike">
                          <a:solidFill>
                            <a:srgbClr val="000000"/>
                          </a:solidFill>
                          <a:latin typeface="Arial"/>
                        </a:rPr>
                        <a:t>HLA Ir-антигени (DR-ген)</a:t>
                      </a:r>
                      <a:endParaRPr b="0" lang="ru-RU" sz="1800" spc="-1" strike="noStrike">
                        <a:latin typeface="Arial"/>
                      </a:endParaRPr>
                    </a:p>
                    <a:p>
                      <a:pPr algn="just">
                        <a:lnSpc>
                          <a:spcPct val="100000"/>
                        </a:lnSpc>
                      </a:pPr>
                      <a:r>
                        <a:rPr b="1" lang="ru-RU" sz="1800" spc="-1" strike="noStrike">
                          <a:solidFill>
                            <a:srgbClr val="000000"/>
                          </a:solidFill>
                          <a:latin typeface="Arial"/>
                        </a:rPr>
                        <a:t>HLA Is-антигени (DQ-ген)</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800" spc="-1" strike="noStrike">
                          <a:solidFill>
                            <a:srgbClr val="000000"/>
                          </a:solidFill>
                          <a:latin typeface="Arial"/>
                        </a:rPr>
                        <a:t>Дія проявляється у змішаній культурі лімфоцитів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27280">
                <a:tc>
                  <a:txBody>
                    <a:bodyPr lIns="90000" rIns="90000">
                      <a:noAutofit/>
                    </a:bodyPr>
                    <a:p>
                      <a:pPr>
                        <a:lnSpc>
                          <a:spcPct val="100000"/>
                        </a:lnSpc>
                      </a:pPr>
                      <a:r>
                        <a:rPr b="1" lang="ru-RU" sz="1800" spc="-1" strike="noStrike">
                          <a:solidFill>
                            <a:srgbClr val="000000"/>
                          </a:solidFill>
                          <a:latin typeface="Arial"/>
                        </a:rPr>
                        <a:t>Активність ɑ-гліцерофосфат-дегідрогенази в лімфоцитах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800" spc="-1" strike="noStrike">
                          <a:solidFill>
                            <a:srgbClr val="000000"/>
                          </a:solidFill>
                          <a:latin typeface="Arial"/>
                        </a:rPr>
                        <a:t>Активація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827280">
                <a:tc>
                  <a:txBody>
                    <a:bodyPr lIns="90000" rIns="90000">
                      <a:noAutofit/>
                    </a:bodyPr>
                    <a:p>
                      <a:pPr>
                        <a:lnSpc>
                          <a:spcPct val="100000"/>
                        </a:lnSpc>
                      </a:pPr>
                      <a:r>
                        <a:rPr b="1" lang="ru-RU" sz="1800" spc="-1" strike="noStrike">
                          <a:solidFill>
                            <a:srgbClr val="000000"/>
                          </a:solidFill>
                          <a:latin typeface="Arial"/>
                        </a:rPr>
                        <a:t>ЕК-ефект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800" spc="-1" strike="noStrike">
                          <a:solidFill>
                            <a:srgbClr val="000000"/>
                          </a:solidFill>
                          <a:latin typeface="Arial"/>
                        </a:rPr>
                        <a:t>Висока активність на клітинах-мішенях К-562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27280">
                <a:tc>
                  <a:txBody>
                    <a:bodyPr lIns="90000" rIns="90000">
                      <a:noAutofit/>
                    </a:bodyPr>
                    <a:p>
                      <a:pPr>
                        <a:lnSpc>
                          <a:spcPct val="100000"/>
                        </a:lnSpc>
                      </a:pPr>
                      <a:r>
                        <a:rPr b="1" lang="ru-RU" sz="1800" spc="-1" strike="noStrike">
                          <a:solidFill>
                            <a:srgbClr val="000000"/>
                          </a:solidFill>
                          <a:latin typeface="Arial"/>
                        </a:rPr>
                        <a:t>Співвідношення субпопуляцій лімфоцитів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800" spc="-1" strike="noStrike">
                          <a:solidFill>
                            <a:srgbClr val="000000"/>
                          </a:solidFill>
                          <a:latin typeface="Arial"/>
                        </a:rPr>
                        <a:t>CD4:CD8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829800">
                <a:tc>
                  <a:txBody>
                    <a:bodyPr lIns="90000" rIns="90000">
                      <a:noAutofit/>
                    </a:bodyPr>
                    <a:p>
                      <a:pPr>
                        <a:lnSpc>
                          <a:spcPct val="100000"/>
                        </a:lnSpc>
                      </a:pPr>
                      <a:r>
                        <a:rPr b="1" lang="ru-RU" sz="1800" spc="-1" strike="noStrike">
                          <a:solidFill>
                            <a:srgbClr val="000000"/>
                          </a:solidFill>
                          <a:latin typeface="Arial"/>
                        </a:rPr>
                        <a:t>Здатність до бластоутворення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800" spc="-1" strike="noStrike">
                          <a:solidFill>
                            <a:srgbClr val="000000"/>
                          </a:solidFill>
                          <a:latin typeface="Arial"/>
                        </a:rPr>
                        <a:t>Спонтанна та індукована мітогенами РБТЛ</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12" name="CustomShape 2"/>
          <p:cNvSpPr/>
          <p:nvPr/>
        </p:nvSpPr>
        <p:spPr>
          <a:xfrm>
            <a:off x="432000" y="576000"/>
            <a:ext cx="8566560" cy="424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ff0000"/>
                </a:solidFill>
                <a:latin typeface="Arial"/>
                <a:ea typeface="Microsoft YaHei"/>
              </a:rPr>
              <a:t>Таблиця. Природні маркери імунного статусу</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 descr=""/>
          <p:cNvPicPr/>
          <p:nvPr/>
        </p:nvPicPr>
        <p:blipFill>
          <a:blip r:embed="rId1"/>
          <a:srcRect l="30732" t="22594" r="36193" b="21378"/>
          <a:stretch/>
        </p:blipFill>
        <p:spPr>
          <a:xfrm>
            <a:off x="864000" y="27000"/>
            <a:ext cx="7056000" cy="672012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288000" y="504000"/>
            <a:ext cx="8567280" cy="5850360"/>
          </a:xfrm>
          <a:prstGeom prst="rect">
            <a:avLst/>
          </a:prstGeom>
          <a:noFill/>
          <a:ln>
            <a:noFill/>
          </a:ln>
        </p:spPr>
        <p:style>
          <a:lnRef idx="0"/>
          <a:fillRef idx="0"/>
          <a:effectRef idx="0"/>
          <a:fontRef idx="minor"/>
        </p:style>
        <p:txBody>
          <a:bodyPr lIns="90000" rIns="90000" tIns="45000" bIns="45000">
            <a:spAutoFit/>
          </a:bodyPr>
          <a:p>
            <a:pPr marL="216000" indent="-216000" algn="just">
              <a:lnSpc>
                <a:spcPct val="100000"/>
              </a:lnSpc>
              <a:buClr>
                <a:srgbClr val="000000"/>
              </a:buClr>
              <a:buFont typeface="Wingdings" charset="2"/>
              <a:buChar char=""/>
            </a:pPr>
            <a:r>
              <a:rPr b="1" lang="ru-RU" sz="1800" spc="-1" strike="noStrike">
                <a:solidFill>
                  <a:srgbClr val="800080"/>
                </a:solidFill>
                <a:latin typeface="Arial"/>
                <a:ea typeface="DejaVu Sans"/>
              </a:rPr>
              <a:t>Поліморфізм та унікальність генів імунної відповіді у людини мають глибокий біологічний сенс і спрямовані на збереження виду. </a:t>
            </a:r>
            <a:endParaRPr b="1" lang="ru-RU" sz="1800" spc="-1" strike="noStrike">
              <a:latin typeface="Arial"/>
            </a:endParaRPr>
          </a:p>
          <a:p>
            <a:pPr marL="216000" indent="-216000" algn="just">
              <a:lnSpc>
                <a:spcPct val="100000"/>
              </a:lnSpc>
              <a:buClr>
                <a:srgbClr val="000000"/>
              </a:buClr>
              <a:buFont typeface="Wingdings" charset="2"/>
              <a:buChar char=""/>
            </a:pPr>
            <a:r>
              <a:rPr b="1" lang="ru-RU" sz="1800" spc="-1" strike="noStrike">
                <a:solidFill>
                  <a:srgbClr val="000000"/>
                </a:solidFill>
                <a:latin typeface="Arial"/>
                <a:ea typeface="DejaVu Sans"/>
              </a:rPr>
              <a:t>Якби реакції на мікробні і вірусні антигени були однотипні, то резистентність була б обмежена певним спектром мікроорганізмів: відсутність резистентності до інших (або різновидів мікробів, які знов виникають) означало б загибель виду. </a:t>
            </a:r>
            <a:endParaRPr b="1" lang="ru-RU" sz="1800" spc="-1" strike="noStrike">
              <a:latin typeface="Arial"/>
            </a:endParaRPr>
          </a:p>
          <a:p>
            <a:pPr marL="216000" indent="-216000" algn="just">
              <a:lnSpc>
                <a:spcPct val="100000"/>
              </a:lnSpc>
              <a:buClr>
                <a:srgbClr val="000000"/>
              </a:buClr>
              <a:buFont typeface="Wingdings" charset="2"/>
              <a:buChar char=""/>
            </a:pPr>
            <a:r>
              <a:rPr b="1" lang="ru-RU" sz="1800" spc="-1" strike="noStrike">
                <a:solidFill>
                  <a:srgbClr val="000000"/>
                </a:solidFill>
                <a:latin typeface="Arial"/>
                <a:ea typeface="DejaVu Sans"/>
              </a:rPr>
              <a:t>Однак, </a:t>
            </a:r>
            <a:r>
              <a:rPr b="1" lang="ru-RU" sz="1800" spc="-1" strike="noStrike" u="sng">
                <a:solidFill>
                  <a:srgbClr val="000000"/>
                </a:solidFill>
                <a:uFillTx/>
                <a:latin typeface="Arial"/>
                <a:ea typeface="DejaVu Sans"/>
              </a:rPr>
              <a:t>крім генів HLA, імунна відповідь може визначатись варіаціями інших білкових структур мембран імунокомпетентних клітин.</a:t>
            </a:r>
            <a:r>
              <a:rPr b="1" lang="ru-RU" sz="1800" spc="-1" strike="noStrike">
                <a:solidFill>
                  <a:srgbClr val="000000"/>
                </a:solidFill>
                <a:latin typeface="Arial"/>
                <a:ea typeface="DejaVu Sans"/>
              </a:rPr>
              <a:t> До них відносяться мембранні епітопи.</a:t>
            </a:r>
            <a:endParaRPr b="1" lang="ru-RU" sz="1800" spc="-1" strike="noStrike">
              <a:latin typeface="Arial"/>
            </a:endParaRPr>
          </a:p>
          <a:p>
            <a:pPr marL="216000" indent="-216000" algn="just">
              <a:lnSpc>
                <a:spcPct val="100000"/>
              </a:lnSpc>
              <a:buClr>
                <a:srgbClr val="000000"/>
              </a:buClr>
              <a:buFont typeface="Wingdings" charset="2"/>
              <a:buChar char=""/>
            </a:pPr>
            <a:r>
              <a:rPr b="1" lang="ru-RU" sz="1800" spc="-1" strike="noStrike">
                <a:solidFill>
                  <a:srgbClr val="000000"/>
                </a:solidFill>
                <a:latin typeface="Arial"/>
                <a:ea typeface="DejaVu Sans"/>
              </a:rPr>
              <a:t>R. Оkіbо та співавт. (1985), досліджуючи кров приблизно 2000 донорів, у 4 випадках знайшли лімфоцити, що характеризувались повною відсутністю CD4-епітопів на мембранах. Автори це розглядали як прояв спадкового поліморфізму. </a:t>
            </a:r>
            <a:endParaRPr b="1" lang="ru-RU" sz="1800" spc="-1" strike="noStrike">
              <a:latin typeface="Arial"/>
            </a:endParaRPr>
          </a:p>
          <a:p>
            <a:pPr marL="216000" indent="-216000" algn="just">
              <a:lnSpc>
                <a:spcPct val="100000"/>
              </a:lnSpc>
              <a:buClr>
                <a:srgbClr val="000000"/>
              </a:buClr>
              <a:buFont typeface="Wingdings" charset="2"/>
              <a:buChar char=""/>
            </a:pPr>
            <a:r>
              <a:rPr b="1" lang="ru-RU" sz="1800" spc="-1" strike="noStrike">
                <a:solidFill>
                  <a:srgbClr val="000000"/>
                </a:solidFill>
                <a:latin typeface="Arial"/>
                <a:ea typeface="DejaVu Sans"/>
              </a:rPr>
              <a:t>Встановлено, що </a:t>
            </a:r>
            <a:r>
              <a:rPr b="1" lang="ru-RU" sz="1800" spc="-1" strike="noStrike" u="sng">
                <a:solidFill>
                  <a:srgbClr val="000000"/>
                </a:solidFill>
                <a:uFillTx/>
                <a:latin typeface="Arial"/>
                <a:ea typeface="DejaVu Sans"/>
              </a:rPr>
              <a:t>в осіб із дефіцитом CD4</a:t>
            </a:r>
            <a:r>
              <a:rPr b="1" lang="ru-RU" sz="1800" spc="-1" strike="noStrike" u="sng" baseline="17000">
                <a:solidFill>
                  <a:srgbClr val="000000"/>
                </a:solidFill>
                <a:uFillTx/>
                <a:latin typeface="Arial"/>
                <a:ea typeface="DejaVu Sans"/>
              </a:rPr>
              <a:t>+</a:t>
            </a:r>
            <a:r>
              <a:rPr b="1" lang="ru-RU" sz="1800" spc="-1" strike="noStrike" u="sng">
                <a:solidFill>
                  <a:srgbClr val="000000"/>
                </a:solidFill>
                <a:uFillTx/>
                <a:latin typeface="Arial"/>
                <a:ea typeface="DejaVu Sans"/>
              </a:rPr>
              <a:t> клітин не продукується інтерлейкін-2, у зв'язку з чим у них ослаблені реакції імунної системи на окремі антигени</a:t>
            </a:r>
            <a:r>
              <a:rPr b="1" lang="ru-RU" sz="1800" spc="-1" strike="noStrike">
                <a:solidFill>
                  <a:srgbClr val="000000"/>
                </a:solidFill>
                <a:latin typeface="Arial"/>
                <a:ea typeface="DejaVu Sans"/>
              </a:rPr>
              <a:t>. Зміни нормального співвідношення лімфоцитів – переважання хелперів індукторів CD4</a:t>
            </a:r>
            <a:r>
              <a:rPr b="1" lang="ru-RU" sz="1800" spc="-1" strike="noStrike" baseline="17000">
                <a:solidFill>
                  <a:srgbClr val="000000"/>
                </a:solidFill>
                <a:latin typeface="Arial"/>
                <a:ea typeface="DejaVu Sans"/>
              </a:rPr>
              <a:t>+</a:t>
            </a:r>
            <a:r>
              <a:rPr b="1" lang="ru-RU" sz="1800" spc="-1" strike="noStrike">
                <a:solidFill>
                  <a:srgbClr val="000000"/>
                </a:solidFill>
                <a:latin typeface="Arial"/>
                <a:ea typeface="DejaVu Sans"/>
              </a:rPr>
              <a:t> та дефіцит супресорів CD8</a:t>
            </a:r>
            <a:r>
              <a:rPr b="1" lang="ru-RU" sz="1800" spc="-1" strike="noStrike" baseline="17000">
                <a:solidFill>
                  <a:srgbClr val="000000"/>
                </a:solidFill>
                <a:latin typeface="Arial"/>
                <a:ea typeface="DejaVu Sans"/>
              </a:rPr>
              <a:t>+</a:t>
            </a:r>
            <a:r>
              <a:rPr b="1" lang="ru-RU" sz="1800" spc="-1" strike="noStrike">
                <a:solidFill>
                  <a:srgbClr val="000000"/>
                </a:solidFill>
                <a:latin typeface="Arial"/>
                <a:ea typeface="DejaVu Sans"/>
              </a:rPr>
              <a:t> – часто зустрічаються при нормальній кількості циркулюючих лімфоїдних клітин, що дозволяє говорити про </a:t>
            </a:r>
            <a:r>
              <a:rPr b="1" lang="ru-RU" sz="1800" spc="-1" strike="noStrike">
                <a:solidFill>
                  <a:srgbClr val="800080"/>
                </a:solidFill>
                <a:latin typeface="Arial"/>
                <a:ea typeface="DejaVu Sans"/>
              </a:rPr>
              <a:t>існування особливих форм «функціонального лімфатизму».</a:t>
            </a:r>
            <a:endParaRPr b="1" lang="ru-RU" sz="1800" spc="-1" strike="noStrike">
              <a:latin typeface="Arial"/>
            </a:endParaRPr>
          </a:p>
          <a:p>
            <a:pPr algn="just">
              <a:lnSpc>
                <a:spcPct val="100000"/>
              </a:lnSpc>
            </a:pPr>
            <a:endParaRPr b="1" lang="ru-RU"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82760" y="432000"/>
            <a:ext cx="8223480" cy="6422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800" spc="-1" strike="noStrike">
                <a:solidFill>
                  <a:srgbClr val="ff0000"/>
                </a:solidFill>
                <a:latin typeface="Times New Roman"/>
                <a:ea typeface="DejaVu Sans"/>
              </a:rPr>
              <a:t>План</a:t>
            </a:r>
            <a:endParaRPr b="0" lang="ru-RU" sz="4800" spc="-1" strike="noStrike">
              <a:latin typeface="Arial"/>
            </a:endParaRPr>
          </a:p>
        </p:txBody>
      </p:sp>
      <p:sp>
        <p:nvSpPr>
          <p:cNvPr id="88" name="CustomShape 2"/>
          <p:cNvSpPr/>
          <p:nvPr/>
        </p:nvSpPr>
        <p:spPr>
          <a:xfrm>
            <a:off x="361440" y="1712520"/>
            <a:ext cx="8565480" cy="4753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Times New Roman"/>
                <a:ea typeface="Times New Roman"/>
              </a:rPr>
              <a:t>1. Особливості адаптації імунної системи. Адаптаційні механізми імунної системи новонародженого.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2. Імуногенетичні аспекти аномалій конституції. Сучасні уявлення про аномалії конституції. Нормальні варіації сили імунної відповіді, імунопатологічні реакції та імунодіатези.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3. Імунопатологічні реакції:</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 Перший тип імунопатологічних реакцій (атопія, анафілактичні реакції).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 Другий тип імунопатологічних (цитотоксичних) реакцій.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 Третій тип імунопатологічних реакцій (реакція типу феномену Артюса).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 Четвертий тип імунопатологічної реакції — реакції гіперчутливості зповільненого типу.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4. Імунодіатези. </a:t>
            </a:r>
            <a:endParaRPr b="0" lang="ru-RU" sz="1800" spc="-1" strike="noStrike">
              <a:latin typeface="Arial"/>
            </a:endParaRPr>
          </a:p>
          <a:p>
            <a:pPr marL="216000" indent="-21456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Атопічний діатез. </a:t>
            </a:r>
            <a:endParaRPr b="0" lang="ru-RU" sz="1800" spc="-1" strike="noStrike">
              <a:latin typeface="Arial"/>
            </a:endParaRPr>
          </a:p>
          <a:p>
            <a:pPr marL="216000" indent="-21456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Аутоімунний (аутоалергічний діатез). </a:t>
            </a:r>
            <a:endParaRPr b="0" lang="ru-RU" sz="1800" spc="-1" strike="noStrike">
              <a:latin typeface="Arial"/>
            </a:endParaRPr>
          </a:p>
          <a:p>
            <a:pPr marL="216000" indent="-21456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Лімфатичний (лімфатико-гіпопластичний) діатез.</a:t>
            </a:r>
            <a:endParaRPr b="0" lang="ru-RU" sz="1800" spc="-1" strike="noStrike">
              <a:latin typeface="Arial"/>
            </a:endParaRPr>
          </a:p>
          <a:p>
            <a:pPr marL="216000" indent="-21456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Нервово-артритичний діатез.</a:t>
            </a:r>
            <a:endParaRPr b="0" lang="ru-RU" sz="1800" spc="-1" strike="noStrike">
              <a:latin typeface="Arial"/>
            </a:endParaRPr>
          </a:p>
          <a:p>
            <a:pPr algn="just">
              <a:lnSpc>
                <a:spcPct val="100000"/>
              </a:lnSpc>
            </a:pPr>
            <a:endParaRPr b="0" lang="ru-RU" sz="1800" spc="-1" strike="noStrike">
              <a:latin typeface="Arial"/>
            </a:endParaRPr>
          </a:p>
        </p:txBody>
      </p:sp>
      <p:pic>
        <p:nvPicPr>
          <p:cNvPr id="89" name="" descr=""/>
          <p:cNvPicPr/>
          <p:nvPr/>
        </p:nvPicPr>
        <p:blipFill>
          <a:blip r:embed="rId1"/>
          <a:stretch/>
        </p:blipFill>
        <p:spPr>
          <a:xfrm>
            <a:off x="6480360" y="52200"/>
            <a:ext cx="2229120" cy="13939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76000" y="288000"/>
            <a:ext cx="813456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800080"/>
                </a:solidFill>
                <a:latin typeface="Arial"/>
                <a:ea typeface="DejaVu Sans"/>
              </a:rPr>
              <a:t>Нормальні варіації структурних та функціональних характеристик</a:t>
            </a:r>
            <a:r>
              <a:rPr b="1" lang="ru-RU" sz="1800" spc="-1" strike="noStrike">
                <a:solidFill>
                  <a:srgbClr val="000000"/>
                </a:solidFill>
                <a:latin typeface="Arial"/>
                <a:ea typeface="DejaVu Sans"/>
              </a:rPr>
              <a:t> зазвичай компенсовані у здорових дітей, але іноді досягають значень, що ставлять організм на межу патології, коли розвиваються так звані </a:t>
            </a:r>
            <a:r>
              <a:rPr b="1" lang="ru-RU" sz="1800" spc="-1" strike="noStrike">
                <a:solidFill>
                  <a:srgbClr val="ff0000"/>
                </a:solidFill>
                <a:latin typeface="Arial"/>
                <a:ea typeface="DejaVu Sans"/>
              </a:rPr>
              <a:t>межеві/прикордонні («</a:t>
            </a:r>
            <a:r>
              <a:rPr b="1" i="1" lang="ru-RU" sz="1800" spc="-1" strike="noStrike">
                <a:solidFill>
                  <a:srgbClr val="ff0000"/>
                </a:solidFill>
                <a:latin typeface="Arial"/>
                <a:ea typeface="DejaVu Sans"/>
              </a:rPr>
              <a:t>пограничные»</a:t>
            </a:r>
            <a:r>
              <a:rPr b="1" lang="ru-RU" sz="1800" spc="-1" strike="noStrike">
                <a:solidFill>
                  <a:srgbClr val="ff0000"/>
                </a:solidFill>
                <a:latin typeface="Arial"/>
                <a:ea typeface="DejaVu Sans"/>
              </a:rPr>
              <a:t>) стани</a:t>
            </a:r>
            <a:r>
              <a:rPr b="1" lang="ru-RU" sz="1800" spc="-1" strike="noStrike">
                <a:solidFill>
                  <a:srgbClr val="000000"/>
                </a:solidFill>
                <a:latin typeface="Arial"/>
                <a:ea typeface="DejaVu Sans"/>
              </a:rPr>
              <a:t>.</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Захисні реакції організму можуть стати реакціями, що пошкоджують власні тканини, якщо агресія надто велика або захист не забезпечений всіма ланками фагоцитозу та системи імунітету через вроджений або набутий імунодефіцит, або у зв'язку зі спадковою схильністю організму до особливого типу реагування. </a:t>
            </a:r>
            <a:endParaRPr b="1" lang="ru-RU" sz="1800" spc="-1" strike="noStrike">
              <a:latin typeface="Arial"/>
            </a:endParaRPr>
          </a:p>
          <a:p>
            <a:pPr algn="just">
              <a:lnSpc>
                <a:spcPct val="100000"/>
              </a:lnSpc>
            </a:pPr>
            <a:r>
              <a:rPr b="1" lang="ru-RU" sz="1800" spc="-1" strike="noStrike">
                <a:solidFill>
                  <a:srgbClr val="000000"/>
                </a:solidFill>
                <a:latin typeface="Arial"/>
                <a:ea typeface="DejaVu Sans"/>
              </a:rPr>
              <a:t>Коли інтенсивність захисних реакцій перевищує певний рівень і настає пошкодження власних тканин, такі </a:t>
            </a:r>
            <a:r>
              <a:rPr b="1" lang="ru-RU" sz="1800" spc="-1" strike="noStrike">
                <a:solidFill>
                  <a:srgbClr val="ff0000"/>
                </a:solidFill>
                <a:latin typeface="Arial"/>
                <a:ea typeface="DejaVu Sans"/>
              </a:rPr>
              <a:t>реакції ушкодження прийнято називати імунопатологічними, а широкому значенні — алергічними.</a:t>
            </a:r>
            <a:r>
              <a:rPr b="1" lang="ru-RU" sz="1800" spc="-1" strike="noStrike">
                <a:solidFill>
                  <a:srgbClr val="000000"/>
                </a:solidFill>
                <a:latin typeface="Arial"/>
                <a:ea typeface="DejaVu Sans"/>
              </a:rPr>
              <a:t> Ці реакції не слід розглядати як </a:t>
            </a:r>
            <a:r>
              <a:rPr b="1" lang="ru-RU" sz="1800" spc="-1" strike="noStrike">
                <a:solidFill>
                  <a:srgbClr val="800080"/>
                </a:solidFill>
                <a:latin typeface="Arial"/>
                <a:ea typeface="DejaVu Sans"/>
              </a:rPr>
              <a:t>надмірні або посилені (гіперергічні)</a:t>
            </a:r>
            <a:r>
              <a:rPr b="1" lang="ru-RU" sz="1800" spc="-1" strike="noStrike">
                <a:solidFill>
                  <a:srgbClr val="000000"/>
                </a:solidFill>
                <a:latin typeface="Arial"/>
                <a:ea typeface="DejaVu Sans"/>
              </a:rPr>
              <a:t>, бо вони, як правило, включають </a:t>
            </a:r>
            <a:r>
              <a:rPr b="1" lang="ru-RU" sz="1800" spc="-1" strike="noStrike" u="sng">
                <a:solidFill>
                  <a:srgbClr val="000000"/>
                </a:solidFill>
                <a:uFillTx/>
                <a:latin typeface="Arial"/>
                <a:ea typeface="DejaVu Sans"/>
              </a:rPr>
              <a:t>як сильні, так і слабкі компоненти</a:t>
            </a:r>
            <a:r>
              <a:rPr b="1" lang="ru-RU" sz="1800" spc="-1" strike="noStrike">
                <a:solidFill>
                  <a:srgbClr val="000000"/>
                </a:solidFill>
                <a:latin typeface="Arial"/>
                <a:ea typeface="DejaVu Sans"/>
              </a:rPr>
              <a:t>, і з цього погляду, швидше за все, повинні вважатися </a:t>
            </a:r>
            <a:r>
              <a:rPr b="1" lang="ru-RU" sz="1800" spc="-1" strike="noStrike" u="sng">
                <a:solidFill>
                  <a:srgbClr val="000000"/>
                </a:solidFill>
                <a:uFillTx/>
                <a:latin typeface="Arial"/>
                <a:ea typeface="DejaVu Sans"/>
              </a:rPr>
              <a:t>«розщепленими» реакціями імунної (і фагоцитарної) систем. </a:t>
            </a:r>
            <a:endParaRPr b="1" lang="ru-RU" sz="1800" spc="-1" strike="noStrike">
              <a:latin typeface="Arial"/>
            </a:endParaRPr>
          </a:p>
          <a:p>
            <a:pPr algn="just">
              <a:lnSpc>
                <a:spcPct val="100000"/>
              </a:lnSpc>
            </a:pPr>
            <a:r>
              <a:rPr b="1" lang="ru-RU" sz="1800" spc="-1" strike="noStrike">
                <a:solidFill>
                  <a:srgbClr val="00a933"/>
                </a:solidFill>
                <a:latin typeface="Arial"/>
                <a:ea typeface="DejaVu Sans"/>
              </a:rPr>
              <a:t>Cl. Pirquet (1907)</a:t>
            </a:r>
            <a:r>
              <a:rPr b="1" lang="ru-RU" sz="1800" spc="-1" strike="noStrike">
                <a:solidFill>
                  <a:srgbClr val="000000"/>
                </a:solidFill>
                <a:latin typeface="Arial"/>
                <a:ea typeface="DejaVu Sans"/>
              </a:rPr>
              <a:t>, який ввів у медицину термін </a:t>
            </a:r>
            <a:r>
              <a:rPr b="1" lang="ru-RU" sz="1800" spc="-1" strike="noStrike">
                <a:solidFill>
                  <a:srgbClr val="ff0000"/>
                </a:solidFill>
                <a:latin typeface="Arial"/>
                <a:ea typeface="DejaVu Sans"/>
              </a:rPr>
              <a:t>«алергія» (інша дія),</a:t>
            </a:r>
            <a:r>
              <a:rPr b="1" lang="ru-RU" sz="1800" spc="-1" strike="noStrike">
                <a:solidFill>
                  <a:srgbClr val="000000"/>
                </a:solidFill>
                <a:latin typeface="Arial"/>
                <a:ea typeface="DejaVu Sans"/>
              </a:rPr>
              <a:t> вкладав у нього </a:t>
            </a:r>
            <a:r>
              <a:rPr b="1" lang="ru-RU" sz="1800" spc="-1" strike="noStrike" u="sng">
                <a:solidFill>
                  <a:srgbClr val="000000"/>
                </a:solidFill>
                <a:uFillTx/>
                <a:latin typeface="Arial"/>
                <a:ea typeface="DejaVu Sans"/>
              </a:rPr>
              <a:t>як надмірні, і ослаблені, але незвичайні реакції імунної системи.</a:t>
            </a:r>
            <a:r>
              <a:rPr b="1" lang="ru-RU" sz="1800" spc="-1" strike="noStrike">
                <a:solidFill>
                  <a:srgbClr val="000000"/>
                </a:solidFill>
                <a:latin typeface="Arial"/>
                <a:ea typeface="DejaVu Sans"/>
              </a:rPr>
              <a:t> Надалі закріпилося розуміння під </a:t>
            </a:r>
            <a:r>
              <a:rPr b="1" lang="ru-RU" sz="1800" spc="-1" strike="noStrike">
                <a:solidFill>
                  <a:srgbClr val="ff0000"/>
                </a:solidFill>
                <a:latin typeface="Arial"/>
                <a:ea typeface="DejaVu Sans"/>
              </a:rPr>
              <a:t>алергічними реакціями</a:t>
            </a:r>
            <a:r>
              <a:rPr b="1" lang="ru-RU" sz="1800" spc="-1" strike="noStrike">
                <a:solidFill>
                  <a:srgbClr val="000000"/>
                </a:solidFill>
                <a:latin typeface="Arial"/>
                <a:ea typeface="DejaVu Sans"/>
              </a:rPr>
              <a:t> проявів гіперергії, тоді як </a:t>
            </a:r>
            <a:r>
              <a:rPr b="1" lang="ru-RU" sz="1800" spc="-1" strike="noStrike" u="sng">
                <a:solidFill>
                  <a:srgbClr val="000000"/>
                </a:solidFill>
                <a:uFillTx/>
                <a:latin typeface="Arial"/>
                <a:ea typeface="DejaVu Sans"/>
              </a:rPr>
              <a:t>імунна анергія</a:t>
            </a:r>
            <a:r>
              <a:rPr b="1" lang="ru-RU" sz="1800" spc="-1" strike="noStrike">
                <a:solidFill>
                  <a:srgbClr val="000000"/>
                </a:solidFill>
                <a:latin typeface="Arial"/>
                <a:ea typeface="DejaVu Sans"/>
              </a:rPr>
              <a:t> пов'язувалася виключно з септичними та гранулематозними процесами чи толерантністю.</a:t>
            </a:r>
            <a:endParaRPr b="1" lang="ru-RU"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432000" y="360000"/>
            <a:ext cx="8351280" cy="4782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200" spc="-1" strike="noStrike">
                <a:solidFill>
                  <a:srgbClr val="800080"/>
                </a:solidFill>
                <a:latin typeface="Arial"/>
                <a:ea typeface="DejaVu Sans"/>
              </a:rPr>
              <a:t>АНОМАЛIЇ КОНСТИТУЦIЇ</a:t>
            </a:r>
            <a:endParaRPr b="0" lang="ru-RU" sz="2200" spc="-1" strike="noStrike">
              <a:latin typeface="Arial"/>
            </a:endParaRPr>
          </a:p>
          <a:p>
            <a:pPr algn="just">
              <a:lnSpc>
                <a:spcPct val="100000"/>
              </a:lnSpc>
            </a:pPr>
            <a:r>
              <a:rPr b="1" lang="ru-RU" sz="1600" spc="-1" strike="noStrike">
                <a:solidFill>
                  <a:srgbClr val="800080"/>
                </a:solidFill>
                <a:latin typeface="Arial"/>
                <a:ea typeface="DejaVu Sans"/>
              </a:rPr>
              <a:t>     </a:t>
            </a:r>
            <a:endParaRPr b="0" lang="ru-RU" sz="1600" spc="-1" strike="noStrike">
              <a:latin typeface="Arial"/>
            </a:endParaRPr>
          </a:p>
          <a:p>
            <a:pPr algn="just">
              <a:lnSpc>
                <a:spcPct val="100000"/>
              </a:lnSpc>
            </a:pPr>
            <a:r>
              <a:rPr b="1" i="1" lang="ru-RU" sz="1800" spc="-1" strike="noStrike">
                <a:solidFill>
                  <a:srgbClr val="800080"/>
                </a:solidFill>
                <a:latin typeface="Arial"/>
                <a:ea typeface="Verdana"/>
              </a:rPr>
              <a:t>Конституцiя</a:t>
            </a:r>
            <a:r>
              <a:rPr b="1" lang="ru-RU" sz="1800" spc="-1" strike="noStrike">
                <a:solidFill>
                  <a:srgbClr val="800080"/>
                </a:solidFill>
                <a:latin typeface="Arial"/>
                <a:ea typeface="Verdana"/>
              </a:rPr>
              <a:t> (constitucio - склад)</a:t>
            </a:r>
            <a:r>
              <a:rPr b="1" lang="ru-RU" sz="1800" spc="-1" strike="noStrike">
                <a:solidFill>
                  <a:srgbClr val="000000"/>
                </a:solidFill>
                <a:latin typeface="Arial"/>
                <a:ea typeface="Verdana"/>
              </a:rPr>
              <a:t> - це комплекс iндивiдуальних особливостей органiзму, який вивчає його реакцiю на вплив зовнiшнього середовища.</a:t>
            </a:r>
            <a:endParaRPr b="0" lang="ru-RU" sz="1800" spc="-1" strike="noStrike">
              <a:latin typeface="Arial"/>
            </a:endParaRPr>
          </a:p>
          <a:p>
            <a:pPr algn="just">
              <a:lnSpc>
                <a:spcPct val="100000"/>
              </a:lnSpc>
            </a:pPr>
            <a:r>
              <a:rPr b="1" lang="ru-RU" sz="1800" spc="-1" strike="noStrike">
                <a:solidFill>
                  <a:srgbClr val="000000"/>
                </a:solidFill>
                <a:latin typeface="Arial"/>
                <a:ea typeface="Verdana"/>
              </a:rPr>
              <a:t>     </a:t>
            </a:r>
            <a:r>
              <a:rPr b="1" lang="ru-RU" sz="1800" spc="-1" strike="noStrike">
                <a:solidFill>
                  <a:srgbClr val="000000"/>
                </a:solidFill>
                <a:latin typeface="Arial"/>
                <a:ea typeface="Verdana"/>
              </a:rPr>
              <a:t>Патогенетичне обгрунтування конституцiї дають  новi науковi дослiдження генетики, iмунологiї, алергологiї, ендокринологiї, бiохiмiї та iнших галузей медицини. </a:t>
            </a:r>
            <a:endParaRPr b="0" lang="ru-RU" sz="1800" spc="-1" strike="noStrike">
              <a:latin typeface="Arial"/>
            </a:endParaRPr>
          </a:p>
          <a:p>
            <a:pPr algn="just">
              <a:lnSpc>
                <a:spcPct val="100000"/>
              </a:lnSpc>
            </a:pPr>
            <a:r>
              <a:rPr b="1" lang="ru-RU" sz="1800" spc="-1" strike="noStrike">
                <a:solidFill>
                  <a:srgbClr val="000000"/>
                </a:solidFill>
                <a:latin typeface="Arial"/>
                <a:ea typeface="Verdana"/>
              </a:rPr>
              <a:t>У свiй час </a:t>
            </a:r>
            <a:r>
              <a:rPr b="1" lang="ru-RU" sz="1800" spc="-1" strike="noStrike">
                <a:solidFill>
                  <a:srgbClr val="ff0000"/>
                </a:solidFill>
                <a:latin typeface="Arial"/>
                <a:ea typeface="Verdana"/>
              </a:rPr>
              <a:t>М.С. Маслов</a:t>
            </a:r>
            <a:r>
              <a:rPr b="1" lang="ru-RU" sz="1800" spc="-1" strike="noStrike">
                <a:solidFill>
                  <a:srgbClr val="000000"/>
                </a:solidFill>
                <a:latin typeface="Arial"/>
                <a:ea typeface="Verdana"/>
              </a:rPr>
              <a:t> писав:</a:t>
            </a:r>
            <a:r>
              <a:rPr b="1" i="1" lang="ru-RU" sz="1800" spc="-1" strike="noStrike">
                <a:solidFill>
                  <a:srgbClr val="000000"/>
                </a:solidFill>
                <a:latin typeface="Arial"/>
                <a:ea typeface="Verdana"/>
              </a:rPr>
              <a:t> "Коли ми зможемо розкласти невизначене поняття  конституцiї  на окремi гени, замiнити його реальним змiстом, тодi, можливо, зникне необхiднiсть у самому словi "конституцiя".</a:t>
            </a:r>
            <a:endParaRPr b="0" lang="ru-RU" sz="1800" spc="-1" strike="noStrike">
              <a:latin typeface="Arial"/>
            </a:endParaRPr>
          </a:p>
          <a:p>
            <a:pPr algn="just">
              <a:lnSpc>
                <a:spcPct val="100000"/>
              </a:lnSpc>
            </a:pPr>
            <a:r>
              <a:rPr b="1" lang="ru-RU" sz="1800" spc="-1" strike="noStrike">
                <a:solidFill>
                  <a:srgbClr val="000000"/>
                </a:solidFill>
                <a:latin typeface="Arial"/>
                <a:ea typeface="Verdana"/>
              </a:rPr>
              <a:t>     </a:t>
            </a:r>
            <a:r>
              <a:rPr b="1" lang="ru-RU" sz="1800" spc="-1" strike="noStrike">
                <a:solidFill>
                  <a:srgbClr val="000000"/>
                </a:solidFill>
                <a:latin typeface="Arial"/>
                <a:ea typeface="Verdana"/>
              </a:rPr>
              <a:t>Вiтчизнянi педiатри розрiзняють </a:t>
            </a:r>
            <a:r>
              <a:rPr b="1" lang="ru-RU" sz="1800" spc="-1" strike="noStrike">
                <a:solidFill>
                  <a:srgbClr val="00a933"/>
                </a:solidFill>
                <a:latin typeface="Arial"/>
                <a:ea typeface="Verdana"/>
              </a:rPr>
              <a:t>три основнi типи аномалiї конституцiї або дiатези </a:t>
            </a:r>
            <a:r>
              <a:rPr b="1" lang="ru-RU" sz="1800" spc="-1" strike="noStrike">
                <a:solidFill>
                  <a:srgbClr val="000000"/>
                </a:solidFill>
                <a:latin typeface="Arial"/>
                <a:ea typeface="Verdana"/>
              </a:rPr>
              <a:t>такi, як: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Verdana"/>
              </a:rPr>
              <a:t>ексудативно-катаральна аномалiя конституцiї (ЕКАК),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Verdana"/>
              </a:rPr>
              <a:t>лiмфатико-гiпопластична аномалiя конституцiї (ЛГАК),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Verdana"/>
              </a:rPr>
              <a:t>нервово-артритична аномалiя конституцiї (НААК).</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CustomShape 1"/>
          <p:cNvSpPr/>
          <p:nvPr/>
        </p:nvSpPr>
        <p:spPr>
          <a:xfrm>
            <a:off x="1571760" y="642960"/>
            <a:ext cx="6428520" cy="2786760"/>
          </a:xfrm>
          <a:custGeom>
            <a:avLst/>
            <a:gdLst/>
            <a:ahLst/>
            <a:rect l="l" t="t" r="r" b="b"/>
            <a:pathLst>
              <a:path w="21600" h="21600">
                <a:moveTo>
                  <a:pt x="0" y="0"/>
                </a:moveTo>
                <a:lnTo>
                  <a:pt x="21600" y="0"/>
                </a:lnTo>
                <a:lnTo>
                  <a:pt x="21600" y="21600"/>
                </a:lnTo>
                <a:lnTo>
                  <a:pt x="0" y="21600"/>
                </a:lnTo>
                <a:lnTo>
                  <a:pt x="0" y="0"/>
                </a:lnTo>
                <a:close/>
              </a:path>
            </a:pathLst>
          </a:custGeom>
          <a:solidFill>
            <a:srgbClr val="00b0f0"/>
          </a:solidFill>
          <a:ln w="9360">
            <a:solidFill>
              <a:srgbClr val="000000"/>
            </a:solidFill>
            <a:miter/>
          </a:ln>
        </p:spPr>
        <p:style>
          <a:lnRef idx="0"/>
          <a:fillRef idx="0"/>
          <a:effectRef idx="0"/>
          <a:fontRef idx="minor"/>
        </p:style>
        <p:txBody>
          <a:bodyPr lIns="90000" rIns="90000" tIns="45000" bIns="45000" anchor="b">
            <a:noAutofit/>
          </a:bodyPr>
          <a:p>
            <a:pPr algn="ctr">
              <a:lnSpc>
                <a:spcPct val="100000"/>
              </a:lnSpc>
            </a:pPr>
            <a:r>
              <a:rPr b="1" lang="ru-RU" sz="3600" spc="-1" strike="noStrike">
                <a:solidFill>
                  <a:srgbClr val="000000"/>
                </a:solidFill>
                <a:latin typeface="Arial"/>
                <a:ea typeface="DejaVu Sans"/>
              </a:rPr>
              <a:t>Типи конституції </a:t>
            </a:r>
            <a:br/>
            <a:r>
              <a:rPr b="1" lang="ru-RU" sz="3600" spc="-1" strike="noStrike">
                <a:solidFill>
                  <a:srgbClr val="000000"/>
                </a:solidFill>
                <a:latin typeface="Arial"/>
                <a:ea typeface="DejaVu Sans"/>
              </a:rPr>
              <a:t>за </a:t>
            </a:r>
            <a:br/>
            <a:r>
              <a:rPr b="1" lang="ru-RU" sz="3600" spc="-1" strike="noStrike">
                <a:solidFill>
                  <a:srgbClr val="ff0000"/>
                </a:solidFill>
                <a:latin typeface="Arial"/>
                <a:ea typeface="DejaVu Sans"/>
              </a:rPr>
              <a:t>Гіпократом</a:t>
            </a:r>
            <a:endParaRPr b="0" lang="ru-RU" sz="3600" spc="-1" strike="noStrike">
              <a:latin typeface="Arial"/>
            </a:endParaRPr>
          </a:p>
        </p:txBody>
      </p:sp>
      <p:sp>
        <p:nvSpPr>
          <p:cNvPr id="118" name="CustomShape 2"/>
          <p:cNvSpPr/>
          <p:nvPr/>
        </p:nvSpPr>
        <p:spPr>
          <a:xfrm>
            <a:off x="1619280" y="3500280"/>
            <a:ext cx="6452280" cy="2928240"/>
          </a:xfrm>
          <a:custGeom>
            <a:avLst/>
            <a:gdLst/>
            <a:ahLst/>
            <a:rect l="l" t="t" r="r" b="b"/>
            <a:pathLst>
              <a:path w="21600" h="21600">
                <a:moveTo>
                  <a:pt x="0" y="0"/>
                </a:moveTo>
                <a:lnTo>
                  <a:pt x="21600" y="0"/>
                </a:lnTo>
                <a:lnTo>
                  <a:pt x="21600" y="21600"/>
                </a:lnTo>
                <a:lnTo>
                  <a:pt x="0" y="21600"/>
                </a:lnTo>
                <a:lnTo>
                  <a:pt x="0" y="0"/>
                </a:lnTo>
                <a:close/>
              </a:path>
            </a:pathLst>
          </a:custGeom>
          <a:solidFill>
            <a:srgbClr val="ffff00"/>
          </a:solidFill>
          <a:ln w="9360">
            <a:solidFill>
              <a:srgbClr val="000000"/>
            </a:solidFill>
            <a:miter/>
          </a:ln>
        </p:spPr>
        <p:style>
          <a:lnRef idx="0"/>
          <a:fillRef idx="0"/>
          <a:effectRef idx="0"/>
          <a:fontRef idx="minor"/>
        </p:style>
        <p:txBody>
          <a:bodyPr lIns="90000" rIns="90000" tIns="45000" bIns="45000">
            <a:noAutofit/>
          </a:bodyPr>
          <a:p>
            <a:pPr marL="342720" indent="-340560" algn="ctr">
              <a:lnSpc>
                <a:spcPct val="100000"/>
              </a:lnSpc>
              <a:spcBef>
                <a:spcPts val="723"/>
              </a:spcBef>
            </a:pPr>
            <a:r>
              <a:rPr b="1" i="1" lang="ru-RU" sz="2900" spc="-1" strike="noStrike">
                <a:solidFill>
                  <a:srgbClr val="000000"/>
                </a:solidFill>
                <a:latin typeface="Verdana"/>
                <a:ea typeface="DejaVu Sans"/>
              </a:rPr>
              <a:t>  </a:t>
            </a:r>
            <a:r>
              <a:rPr b="1" i="1" lang="ru-RU" sz="2900" spc="-1" strike="noStrike">
                <a:solidFill>
                  <a:srgbClr val="000000"/>
                </a:solidFill>
                <a:latin typeface="Verdana"/>
                <a:ea typeface="DejaVu Sans"/>
              </a:rPr>
              <a:t>ХОЛЕРИК</a:t>
            </a:r>
            <a:endParaRPr b="0" lang="ru-RU" sz="2900" spc="-1" strike="noStrike">
              <a:latin typeface="Arial"/>
            </a:endParaRPr>
          </a:p>
          <a:p>
            <a:pPr marL="342720" indent="-340560" algn="ctr">
              <a:lnSpc>
                <a:spcPct val="100000"/>
              </a:lnSpc>
              <a:spcBef>
                <a:spcPts val="723"/>
              </a:spcBef>
            </a:pPr>
            <a:r>
              <a:rPr b="1" i="1" lang="ru-RU" sz="2900" spc="-1" strike="noStrike">
                <a:solidFill>
                  <a:srgbClr val="000000"/>
                </a:solidFill>
                <a:latin typeface="Verdana"/>
                <a:ea typeface="DejaVu Sans"/>
              </a:rPr>
              <a:t>  </a:t>
            </a:r>
            <a:r>
              <a:rPr b="1" i="1" lang="ru-RU" sz="2900" spc="-1" strike="noStrike">
                <a:solidFill>
                  <a:srgbClr val="000000"/>
                </a:solidFill>
                <a:latin typeface="Verdana"/>
                <a:ea typeface="DejaVu Sans"/>
              </a:rPr>
              <a:t>САНГВІНІК</a:t>
            </a:r>
            <a:endParaRPr b="0" lang="ru-RU" sz="2900" spc="-1" strike="noStrike">
              <a:latin typeface="Arial"/>
            </a:endParaRPr>
          </a:p>
          <a:p>
            <a:pPr marL="342720" indent="-340560" algn="ctr">
              <a:lnSpc>
                <a:spcPct val="100000"/>
              </a:lnSpc>
              <a:spcBef>
                <a:spcPts val="723"/>
              </a:spcBef>
            </a:pPr>
            <a:r>
              <a:rPr b="1" i="1" lang="ru-RU" sz="2900" spc="-1" strike="noStrike">
                <a:solidFill>
                  <a:srgbClr val="000000"/>
                </a:solidFill>
                <a:latin typeface="Verdana"/>
                <a:ea typeface="DejaVu Sans"/>
              </a:rPr>
              <a:t>  </a:t>
            </a:r>
            <a:r>
              <a:rPr b="1" i="1" lang="ru-RU" sz="2900" spc="-1" strike="noStrike">
                <a:solidFill>
                  <a:srgbClr val="000000"/>
                </a:solidFill>
                <a:latin typeface="Verdana"/>
                <a:ea typeface="DejaVu Sans"/>
              </a:rPr>
              <a:t>ФЛЕГМАТИК</a:t>
            </a:r>
            <a:endParaRPr b="0" lang="ru-RU" sz="2900" spc="-1" strike="noStrike">
              <a:latin typeface="Arial"/>
            </a:endParaRPr>
          </a:p>
          <a:p>
            <a:pPr marL="342720" indent="-340560" algn="ctr">
              <a:lnSpc>
                <a:spcPct val="100000"/>
              </a:lnSpc>
              <a:spcBef>
                <a:spcPts val="723"/>
              </a:spcBef>
            </a:pPr>
            <a:r>
              <a:rPr b="1" i="1" lang="ru-RU" sz="2900" spc="-1" strike="noStrike">
                <a:solidFill>
                  <a:srgbClr val="000000"/>
                </a:solidFill>
                <a:latin typeface="Verdana"/>
                <a:ea typeface="DejaVu Sans"/>
              </a:rPr>
              <a:t>  </a:t>
            </a:r>
            <a:r>
              <a:rPr b="1" i="1" lang="ru-RU" sz="2900" spc="-1" strike="noStrike">
                <a:solidFill>
                  <a:srgbClr val="000000"/>
                </a:solidFill>
                <a:latin typeface="Verdana"/>
                <a:ea typeface="DejaVu Sans"/>
              </a:rPr>
              <a:t>МЕЛАНХОЛІК</a:t>
            </a:r>
            <a:endParaRPr b="0" lang="ru-RU" sz="2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CustomShape 1"/>
          <p:cNvSpPr/>
          <p:nvPr/>
        </p:nvSpPr>
        <p:spPr>
          <a:xfrm>
            <a:off x="1332000" y="1197000"/>
            <a:ext cx="6597000" cy="2447280"/>
          </a:xfrm>
          <a:custGeom>
            <a:avLst/>
            <a:gdLst/>
            <a:ahLst/>
            <a:rect l="l" t="t" r="r" b="b"/>
            <a:pathLst>
              <a:path w="21600" h="21600">
                <a:moveTo>
                  <a:pt x="0" y="0"/>
                </a:moveTo>
                <a:lnTo>
                  <a:pt x="21600" y="0"/>
                </a:lnTo>
                <a:lnTo>
                  <a:pt x="21600" y="21600"/>
                </a:lnTo>
                <a:lnTo>
                  <a:pt x="0" y="21600"/>
                </a:lnTo>
                <a:lnTo>
                  <a:pt x="0" y="0"/>
                </a:lnTo>
                <a:close/>
              </a:path>
            </a:pathLst>
          </a:custGeom>
          <a:solidFill>
            <a:srgbClr val="00b0f0"/>
          </a:solidFill>
          <a:ln w="9360">
            <a:solidFill>
              <a:srgbClr val="000000"/>
            </a:solidFill>
            <a:miter/>
          </a:ln>
        </p:spPr>
        <p:style>
          <a:lnRef idx="0"/>
          <a:fillRef idx="0"/>
          <a:effectRef idx="0"/>
          <a:fontRef idx="minor"/>
        </p:style>
        <p:txBody>
          <a:bodyPr lIns="90000" rIns="90000" tIns="45000" bIns="45000">
            <a:noAutofit/>
          </a:bodyPr>
          <a:p>
            <a:pPr marL="342720" indent="-340560" algn="ctr">
              <a:lnSpc>
                <a:spcPct val="90000"/>
              </a:lnSpc>
              <a:spcBef>
                <a:spcPts val="899"/>
              </a:spcBef>
            </a:pPr>
            <a:r>
              <a:rPr b="1" lang="ru-RU" sz="3600" spc="-1" strike="noStrike">
                <a:solidFill>
                  <a:srgbClr val="000000"/>
                </a:solidFill>
                <a:latin typeface="Verdana"/>
                <a:ea typeface="DejaVu Sans"/>
              </a:rPr>
              <a:t>Типи </a:t>
            </a:r>
            <a:endParaRPr b="0" lang="ru-RU" sz="3600" spc="-1" strike="noStrike">
              <a:latin typeface="Arial"/>
            </a:endParaRPr>
          </a:p>
          <a:p>
            <a:pPr marL="342720" indent="-340560" algn="ctr">
              <a:lnSpc>
                <a:spcPct val="90000"/>
              </a:lnSpc>
              <a:spcBef>
                <a:spcPts val="899"/>
              </a:spcBef>
            </a:pPr>
            <a:r>
              <a:rPr b="1" lang="ru-RU" sz="3600" spc="-1" strike="noStrike">
                <a:solidFill>
                  <a:srgbClr val="000000"/>
                </a:solidFill>
                <a:latin typeface="Verdana"/>
                <a:ea typeface="DejaVu Sans"/>
              </a:rPr>
              <a:t>конституції </a:t>
            </a:r>
            <a:endParaRPr b="0" lang="ru-RU" sz="3600" spc="-1" strike="noStrike">
              <a:latin typeface="Arial"/>
            </a:endParaRPr>
          </a:p>
          <a:p>
            <a:pPr marL="342720" indent="-340560" algn="ctr">
              <a:lnSpc>
                <a:spcPct val="90000"/>
              </a:lnSpc>
              <a:spcBef>
                <a:spcPts val="899"/>
              </a:spcBef>
            </a:pPr>
            <a:r>
              <a:rPr b="1" lang="ru-RU" sz="3600" spc="-1" strike="noStrike">
                <a:solidFill>
                  <a:srgbClr val="000000"/>
                </a:solidFill>
                <a:latin typeface="Verdana"/>
                <a:ea typeface="DejaVu Sans"/>
              </a:rPr>
              <a:t>за </a:t>
            </a:r>
            <a:endParaRPr b="0" lang="ru-RU" sz="3600" spc="-1" strike="noStrike">
              <a:latin typeface="Arial"/>
            </a:endParaRPr>
          </a:p>
          <a:p>
            <a:pPr marL="342720" indent="-340560" algn="ctr">
              <a:lnSpc>
                <a:spcPct val="90000"/>
              </a:lnSpc>
              <a:spcBef>
                <a:spcPts val="899"/>
              </a:spcBef>
            </a:pPr>
            <a:r>
              <a:rPr b="1" lang="ru-RU" sz="3600" spc="-1" strike="noStrike">
                <a:solidFill>
                  <a:srgbClr val="ff0000"/>
                </a:solidFill>
                <a:latin typeface="Verdana"/>
                <a:ea typeface="DejaVu Sans"/>
              </a:rPr>
              <a:t>БОГОМОЛЬЦЕМ</a:t>
            </a:r>
            <a:endParaRPr b="0" lang="ru-RU" sz="3600" spc="-1" strike="noStrike">
              <a:latin typeface="Arial"/>
            </a:endParaRPr>
          </a:p>
        </p:txBody>
      </p:sp>
      <p:sp>
        <p:nvSpPr>
          <p:cNvPr id="120" name="CustomShape 2"/>
          <p:cNvSpPr/>
          <p:nvPr/>
        </p:nvSpPr>
        <p:spPr>
          <a:xfrm>
            <a:off x="1332000" y="3716280"/>
            <a:ext cx="6552360" cy="2591640"/>
          </a:xfrm>
          <a:prstGeom prst="rect">
            <a:avLst/>
          </a:prstGeom>
          <a:solidFill>
            <a:srgbClr val="ffff00"/>
          </a:solidFill>
          <a:ln w="9360">
            <a:solidFill>
              <a:srgbClr val="000000"/>
            </a:solidFill>
            <a:miter/>
          </a:ln>
        </p:spPr>
        <p:style>
          <a:lnRef idx="0"/>
          <a:fillRef idx="0"/>
          <a:effectRef idx="0"/>
          <a:fontRef idx="minor"/>
        </p:style>
        <p:txBody>
          <a:bodyPr lIns="90000" rIns="90000" tIns="46800" bIns="46800">
            <a:noAutofit/>
          </a:bodyPr>
          <a:p>
            <a:pPr marL="342720" indent="-340560" algn="ctr">
              <a:lnSpc>
                <a:spcPct val="100000"/>
              </a:lnSpc>
              <a:spcBef>
                <a:spcPts val="799"/>
              </a:spcBef>
            </a:pPr>
            <a:r>
              <a:rPr b="1" lang="ru-RU" sz="3200" spc="-1" strike="noStrike">
                <a:solidFill>
                  <a:srgbClr val="5f5f5f"/>
                </a:solidFill>
                <a:latin typeface="Arial"/>
                <a:ea typeface="DejaVu Sans"/>
              </a:rPr>
              <a:t>  </a:t>
            </a:r>
            <a:r>
              <a:rPr b="1" lang="ru-RU" sz="3200" spc="-1" strike="noStrike">
                <a:solidFill>
                  <a:srgbClr val="000000"/>
                </a:solidFill>
                <a:latin typeface="Arial"/>
                <a:ea typeface="DejaVu Sans"/>
              </a:rPr>
              <a:t>АСТЕНІЧНИЙ</a:t>
            </a:r>
            <a:endParaRPr b="0" lang="ru-RU" sz="3200" spc="-1" strike="noStrike">
              <a:latin typeface="Arial"/>
            </a:endParaRPr>
          </a:p>
          <a:p>
            <a:pPr marL="342720" indent="-340560" algn="ctr">
              <a:lnSpc>
                <a:spcPct val="100000"/>
              </a:lnSpc>
              <a:spcBef>
                <a:spcPts val="799"/>
              </a:spcBef>
            </a:pPr>
            <a:r>
              <a:rPr b="1" lang="ru-RU" sz="3200" spc="-1" strike="noStrike">
                <a:solidFill>
                  <a:srgbClr val="000000"/>
                </a:solidFill>
                <a:latin typeface="Arial"/>
                <a:ea typeface="DejaVu Sans"/>
              </a:rPr>
              <a:t>  </a:t>
            </a:r>
            <a:r>
              <a:rPr b="1" lang="ru-RU" sz="3200" spc="-1" strike="noStrike">
                <a:solidFill>
                  <a:srgbClr val="000000"/>
                </a:solidFill>
                <a:latin typeface="Arial"/>
                <a:ea typeface="DejaVu Sans"/>
              </a:rPr>
              <a:t>ФІБРОЗНИЙ</a:t>
            </a:r>
            <a:endParaRPr b="0" lang="ru-RU" sz="3200" spc="-1" strike="noStrike">
              <a:latin typeface="Arial"/>
            </a:endParaRPr>
          </a:p>
          <a:p>
            <a:pPr marL="342720" indent="-340560" algn="ctr">
              <a:lnSpc>
                <a:spcPct val="100000"/>
              </a:lnSpc>
              <a:spcBef>
                <a:spcPts val="799"/>
              </a:spcBef>
            </a:pPr>
            <a:r>
              <a:rPr b="1" lang="ru-RU" sz="3200" spc="-1" strike="noStrike">
                <a:solidFill>
                  <a:srgbClr val="000000"/>
                </a:solidFill>
                <a:latin typeface="Arial"/>
                <a:ea typeface="DejaVu Sans"/>
              </a:rPr>
              <a:t>  </a:t>
            </a:r>
            <a:r>
              <a:rPr b="1" lang="ru-RU" sz="3200" spc="-1" strike="noStrike">
                <a:solidFill>
                  <a:srgbClr val="000000"/>
                </a:solidFill>
                <a:latin typeface="Arial"/>
                <a:ea typeface="DejaVu Sans"/>
              </a:rPr>
              <a:t>ПАСТОЗНИЙ</a:t>
            </a:r>
            <a:endParaRPr b="0" lang="ru-RU" sz="3200" spc="-1" strike="noStrike">
              <a:latin typeface="Arial"/>
            </a:endParaRPr>
          </a:p>
          <a:p>
            <a:pPr marL="342720" indent="-340560" algn="ctr">
              <a:lnSpc>
                <a:spcPct val="100000"/>
              </a:lnSpc>
              <a:spcBef>
                <a:spcPts val="799"/>
              </a:spcBef>
            </a:pPr>
            <a:r>
              <a:rPr b="1" lang="ru-RU" sz="3200" spc="-1" strike="noStrike">
                <a:solidFill>
                  <a:srgbClr val="000000"/>
                </a:solidFill>
                <a:latin typeface="Arial"/>
                <a:ea typeface="DejaVu Sans"/>
              </a:rPr>
              <a:t>  </a:t>
            </a:r>
            <a:r>
              <a:rPr b="1" lang="ru-RU" sz="3200" spc="-1" strike="noStrike">
                <a:solidFill>
                  <a:srgbClr val="000000"/>
                </a:solidFill>
                <a:latin typeface="Arial"/>
                <a:ea typeface="DejaVu Sans"/>
              </a:rPr>
              <a:t>ЛІПОМАТОЗНИЙ</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CustomShape 1"/>
          <p:cNvSpPr/>
          <p:nvPr/>
        </p:nvSpPr>
        <p:spPr>
          <a:xfrm>
            <a:off x="0" y="73080"/>
            <a:ext cx="9143280" cy="907200"/>
          </a:xfrm>
          <a:custGeom>
            <a:avLst/>
            <a:gdLst/>
            <a:ahLst/>
            <a:rect l="l" t="t" r="r" b="b"/>
            <a:pathLst>
              <a:path w="21600" h="21600">
                <a:moveTo>
                  <a:pt x="0" y="0"/>
                </a:moveTo>
                <a:lnTo>
                  <a:pt x="21600" y="0"/>
                </a:lnTo>
                <a:lnTo>
                  <a:pt x="21600" y="21600"/>
                </a:lnTo>
                <a:lnTo>
                  <a:pt x="0" y="21600"/>
                </a:lnTo>
                <a:lnTo>
                  <a:pt x="0" y="0"/>
                </a:lnTo>
                <a:close/>
              </a:path>
            </a:pathLst>
          </a:custGeom>
          <a:solidFill>
            <a:srgbClr val="5cffff"/>
          </a:solidFill>
          <a:ln>
            <a:noFill/>
          </a:ln>
        </p:spPr>
        <p:style>
          <a:lnRef idx="0"/>
          <a:fillRef idx="0"/>
          <a:effectRef idx="0"/>
          <a:fontRef idx="minor"/>
        </p:style>
        <p:txBody>
          <a:bodyPr lIns="90000" rIns="90000" tIns="45000" bIns="45000" anchor="b">
            <a:noAutofit/>
          </a:bodyPr>
          <a:p>
            <a:pPr>
              <a:lnSpc>
                <a:spcPct val="100000"/>
              </a:lnSpc>
            </a:pPr>
            <a:r>
              <a:rPr b="1" lang="ru-RU" sz="4000" spc="-1" strike="noStrike">
                <a:solidFill>
                  <a:srgbClr val="000000"/>
                </a:solidFill>
                <a:latin typeface="Arial"/>
                <a:ea typeface="DejaVu Sans"/>
              </a:rPr>
              <a:t>Типи конституції за</a:t>
            </a:r>
            <a:r>
              <a:rPr b="1" lang="ru-RU" sz="4000" spc="-1" strike="noStrike">
                <a:solidFill>
                  <a:srgbClr val="006666"/>
                </a:solidFill>
                <a:latin typeface="Arial"/>
                <a:ea typeface="DejaVu Sans"/>
              </a:rPr>
              <a:t> </a:t>
            </a:r>
            <a:r>
              <a:rPr b="1" lang="ru-RU" sz="4000" spc="-1" strike="noStrike">
                <a:solidFill>
                  <a:srgbClr val="ff0000"/>
                </a:solidFill>
                <a:latin typeface="Arial"/>
                <a:ea typeface="DejaVu Sans"/>
              </a:rPr>
              <a:t>К. СІГО</a:t>
            </a:r>
            <a:endParaRPr b="0" lang="ru-RU" sz="4000" spc="-1" strike="noStrike">
              <a:latin typeface="Arial"/>
            </a:endParaRPr>
          </a:p>
        </p:txBody>
      </p:sp>
      <p:pic>
        <p:nvPicPr>
          <p:cNvPr id="122" name="" descr=""/>
          <p:cNvPicPr/>
          <p:nvPr/>
        </p:nvPicPr>
        <p:blipFill>
          <a:blip r:embed="rId1"/>
          <a:srcRect l="3909" t="0" r="4691" b="7199"/>
          <a:stretch/>
        </p:blipFill>
        <p:spPr>
          <a:xfrm>
            <a:off x="500040" y="1643040"/>
            <a:ext cx="8214480" cy="5214240"/>
          </a:xfrm>
          <a:prstGeom prst="rect">
            <a:avLst/>
          </a:prstGeom>
          <a:ln w="9360">
            <a:solidFill>
              <a:srgbClr val="000000"/>
            </a:solidFill>
            <a:round/>
          </a:ln>
        </p:spPr>
      </p:pic>
      <p:sp>
        <p:nvSpPr>
          <p:cNvPr id="123" name="CustomShape 2"/>
          <p:cNvSpPr/>
          <p:nvPr/>
        </p:nvSpPr>
        <p:spPr>
          <a:xfrm>
            <a:off x="609480" y="990720"/>
            <a:ext cx="1747080" cy="508680"/>
          </a:xfrm>
          <a:prstGeom prst="rect">
            <a:avLst/>
          </a:prstGeom>
          <a:solidFill>
            <a:srgbClr val="d6ebeb"/>
          </a:solidFill>
          <a:ln>
            <a:noFill/>
          </a:ln>
        </p:spPr>
        <p:style>
          <a:lnRef idx="0"/>
          <a:fillRef idx="0"/>
          <a:effectRef idx="0"/>
          <a:fontRef idx="minor"/>
        </p:style>
        <p:txBody>
          <a:bodyPr lIns="90000" rIns="90000" tIns="46800" bIns="46800">
            <a:noAutofit/>
          </a:bodyPr>
          <a:p>
            <a:pPr marL="342720" indent="-340560">
              <a:lnSpc>
                <a:spcPct val="100000"/>
              </a:lnSpc>
              <a:spcBef>
                <a:spcPts val="598"/>
              </a:spcBef>
            </a:pPr>
            <a:r>
              <a:rPr b="1" lang="ru-RU" sz="1600" spc="-1" strike="noStrike">
                <a:solidFill>
                  <a:srgbClr val="000000"/>
                </a:solidFill>
                <a:latin typeface="Arial"/>
                <a:ea typeface="DejaVu Sans"/>
              </a:rPr>
              <a:t>Дихальний </a:t>
            </a:r>
            <a:r>
              <a:rPr b="1" lang="ru-RU" sz="2400" spc="-1" strike="noStrike">
                <a:solidFill>
                  <a:srgbClr val="000000"/>
                </a:solidFill>
                <a:latin typeface="Arial"/>
                <a:ea typeface="DejaVu Sans"/>
              </a:rPr>
              <a:t>                                   </a:t>
            </a:r>
            <a:endParaRPr b="0" lang="ru-RU" sz="2400" spc="-1" strike="noStrike">
              <a:latin typeface="Arial"/>
            </a:endParaRPr>
          </a:p>
        </p:txBody>
      </p:sp>
      <p:sp>
        <p:nvSpPr>
          <p:cNvPr id="124" name="CustomShape 3"/>
          <p:cNvSpPr/>
          <p:nvPr/>
        </p:nvSpPr>
        <p:spPr>
          <a:xfrm>
            <a:off x="2895480" y="990720"/>
            <a:ext cx="1704240" cy="508680"/>
          </a:xfrm>
          <a:prstGeom prst="rect">
            <a:avLst/>
          </a:prstGeom>
          <a:solidFill>
            <a:srgbClr val="d0e3e3"/>
          </a:solidFill>
          <a:ln>
            <a:noFill/>
          </a:ln>
        </p:spPr>
        <p:style>
          <a:lnRef idx="0"/>
          <a:fillRef idx="0"/>
          <a:effectRef idx="0"/>
          <a:fontRef idx="minor"/>
        </p:style>
        <p:txBody>
          <a:bodyPr lIns="90000" rIns="90000" tIns="46800" bIns="46800">
            <a:noAutofit/>
          </a:bodyPr>
          <a:p>
            <a:pPr marL="342720" indent="-340560">
              <a:lnSpc>
                <a:spcPct val="100000"/>
              </a:lnSpc>
              <a:spcBef>
                <a:spcPts val="598"/>
              </a:spcBef>
            </a:pPr>
            <a:r>
              <a:rPr b="1" lang="ru-RU" sz="1600" spc="-1" strike="noStrike">
                <a:solidFill>
                  <a:srgbClr val="000000"/>
                </a:solidFill>
                <a:latin typeface="Arial"/>
                <a:ea typeface="DejaVu Sans"/>
              </a:rPr>
              <a:t>Травний</a:t>
            </a:r>
            <a:r>
              <a:rPr b="1" lang="ru-RU" sz="2400" spc="-1" strike="noStrike">
                <a:solidFill>
                  <a:srgbClr val="000000"/>
                </a:solidFill>
                <a:latin typeface="Arial"/>
                <a:ea typeface="DejaVu Sans"/>
              </a:rPr>
              <a:t>                                                   </a:t>
            </a:r>
            <a:endParaRPr b="0" lang="ru-RU" sz="2400" spc="-1" strike="noStrike">
              <a:latin typeface="Arial"/>
            </a:endParaRPr>
          </a:p>
        </p:txBody>
      </p:sp>
      <p:sp>
        <p:nvSpPr>
          <p:cNvPr id="125" name="CustomShape 4"/>
          <p:cNvSpPr/>
          <p:nvPr/>
        </p:nvSpPr>
        <p:spPr>
          <a:xfrm>
            <a:off x="5105520" y="990720"/>
            <a:ext cx="1537560" cy="508680"/>
          </a:xfrm>
          <a:prstGeom prst="rect">
            <a:avLst/>
          </a:prstGeom>
          <a:solidFill>
            <a:srgbClr val="e8f1f1"/>
          </a:solidFill>
          <a:ln>
            <a:noFill/>
          </a:ln>
        </p:spPr>
        <p:style>
          <a:lnRef idx="0"/>
          <a:fillRef idx="0"/>
          <a:effectRef idx="0"/>
          <a:fontRef idx="minor"/>
        </p:style>
        <p:txBody>
          <a:bodyPr lIns="90000" rIns="90000" tIns="46800" bIns="46800">
            <a:noAutofit/>
          </a:bodyPr>
          <a:p>
            <a:pPr marL="342720" indent="-340560">
              <a:lnSpc>
                <a:spcPct val="100000"/>
              </a:lnSpc>
              <a:spcBef>
                <a:spcPts val="598"/>
              </a:spcBef>
            </a:pPr>
            <a:r>
              <a:rPr b="1" lang="ru-RU" sz="1600" spc="-1" strike="noStrike">
                <a:solidFill>
                  <a:srgbClr val="000000"/>
                </a:solidFill>
                <a:latin typeface="Arial"/>
                <a:ea typeface="DejaVu Sans"/>
              </a:rPr>
              <a:t>М’язовий</a:t>
            </a:r>
            <a:r>
              <a:rPr b="1" lang="ru-RU" sz="2400" spc="-1" strike="noStrike">
                <a:solidFill>
                  <a:srgbClr val="000000"/>
                </a:solidFill>
                <a:latin typeface="Arial"/>
                <a:ea typeface="DejaVu Sans"/>
              </a:rPr>
              <a:t>                                                                     </a:t>
            </a:r>
            <a:endParaRPr b="0" lang="ru-RU" sz="2400" spc="-1" strike="noStrike">
              <a:latin typeface="Arial"/>
            </a:endParaRPr>
          </a:p>
        </p:txBody>
      </p:sp>
      <p:sp>
        <p:nvSpPr>
          <p:cNvPr id="126" name="CustomShape 5"/>
          <p:cNvSpPr/>
          <p:nvPr/>
        </p:nvSpPr>
        <p:spPr>
          <a:xfrm>
            <a:off x="7086600" y="990720"/>
            <a:ext cx="1413720" cy="508680"/>
          </a:xfrm>
          <a:prstGeom prst="rect">
            <a:avLst/>
          </a:prstGeom>
          <a:solidFill>
            <a:srgbClr val="b9d5d5"/>
          </a:solidFill>
          <a:ln>
            <a:noFill/>
          </a:ln>
        </p:spPr>
        <p:style>
          <a:lnRef idx="0"/>
          <a:fillRef idx="0"/>
          <a:effectRef idx="0"/>
          <a:fontRef idx="minor"/>
        </p:style>
        <p:txBody>
          <a:bodyPr lIns="90000" rIns="90000" tIns="46800" bIns="46800">
            <a:noAutofit/>
          </a:bodyPr>
          <a:p>
            <a:pPr marL="342720" indent="-340560">
              <a:lnSpc>
                <a:spcPct val="100000"/>
              </a:lnSpc>
              <a:spcBef>
                <a:spcPts val="400"/>
              </a:spcBef>
            </a:pPr>
            <a:r>
              <a:rPr b="1" lang="ru-RU" sz="1600" spc="-1" strike="noStrike">
                <a:solidFill>
                  <a:srgbClr val="000000"/>
                </a:solidFill>
                <a:latin typeface="Arial"/>
                <a:ea typeface="DejaVu Sans"/>
              </a:rPr>
              <a:t>Мозковий</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CustomShape 1"/>
          <p:cNvSpPr/>
          <p:nvPr/>
        </p:nvSpPr>
        <p:spPr>
          <a:xfrm>
            <a:off x="0" y="214200"/>
            <a:ext cx="9143280" cy="713880"/>
          </a:xfrm>
          <a:custGeom>
            <a:avLst/>
            <a:gdLst/>
            <a:ahLst/>
            <a:rect l="l" t="t" r="r" b="b"/>
            <a:pathLst>
              <a:path w="21600" h="21600">
                <a:moveTo>
                  <a:pt x="0" y="0"/>
                </a:moveTo>
                <a:lnTo>
                  <a:pt x="21600" y="0"/>
                </a:lnTo>
                <a:lnTo>
                  <a:pt x="21600" y="21600"/>
                </a:lnTo>
                <a:lnTo>
                  <a:pt x="0" y="21600"/>
                </a:lnTo>
                <a:lnTo>
                  <a:pt x="0" y="0"/>
                </a:lnTo>
                <a:close/>
              </a:path>
            </a:pathLst>
          </a:custGeom>
          <a:solidFill>
            <a:srgbClr val="ffc000"/>
          </a:solidFill>
          <a:ln>
            <a:noFill/>
          </a:ln>
        </p:spPr>
        <p:style>
          <a:lnRef idx="0"/>
          <a:fillRef idx="0"/>
          <a:effectRef idx="0"/>
          <a:fontRef idx="minor"/>
        </p:style>
        <p:txBody>
          <a:bodyPr lIns="90000" rIns="90000" tIns="45000" bIns="45000" anchor="b">
            <a:noAutofit/>
          </a:bodyPr>
          <a:p>
            <a:pPr>
              <a:lnSpc>
                <a:spcPct val="100000"/>
              </a:lnSpc>
            </a:pPr>
            <a:r>
              <a:rPr b="1" lang="ru-RU" sz="4000" spc="-1" strike="noStrike">
                <a:solidFill>
                  <a:srgbClr val="000000"/>
                </a:solidFill>
                <a:latin typeface="Arial"/>
                <a:ea typeface="DejaVu Sans"/>
              </a:rPr>
              <a:t>Типи конституції за</a:t>
            </a:r>
            <a:r>
              <a:rPr b="1" lang="ru-RU" sz="4000" spc="-1" strike="noStrike">
                <a:solidFill>
                  <a:srgbClr val="006666"/>
                </a:solidFill>
                <a:latin typeface="Arial"/>
                <a:ea typeface="DejaVu Sans"/>
              </a:rPr>
              <a:t> </a:t>
            </a:r>
            <a:r>
              <a:rPr b="1" lang="ru-RU" sz="4000" spc="-1" strike="noStrike">
                <a:solidFill>
                  <a:srgbClr val="0000cc"/>
                </a:solidFill>
                <a:latin typeface="Arial"/>
                <a:ea typeface="DejaVu Sans"/>
              </a:rPr>
              <a:t>КРЕЧМЕРОМ</a:t>
            </a:r>
            <a:endParaRPr b="0" lang="ru-RU" sz="4000" spc="-1" strike="noStrike">
              <a:latin typeface="Arial"/>
            </a:endParaRPr>
          </a:p>
        </p:txBody>
      </p:sp>
      <p:pic>
        <p:nvPicPr>
          <p:cNvPr id="128" name="" descr=""/>
          <p:cNvPicPr/>
          <p:nvPr/>
        </p:nvPicPr>
        <p:blipFill>
          <a:blip r:embed="rId1"/>
          <a:srcRect l="2977" t="6273" r="1763" b="-1638"/>
          <a:stretch/>
        </p:blipFill>
        <p:spPr>
          <a:xfrm>
            <a:off x="372960" y="1071720"/>
            <a:ext cx="8341560" cy="578232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CustomShape 1"/>
          <p:cNvSpPr/>
          <p:nvPr/>
        </p:nvSpPr>
        <p:spPr>
          <a:xfrm>
            <a:off x="0" y="189000"/>
            <a:ext cx="9143280" cy="739080"/>
          </a:xfrm>
          <a:custGeom>
            <a:avLst/>
            <a:gdLst/>
            <a:ahLst/>
            <a:rect l="l" t="t" r="r" b="b"/>
            <a:pathLst>
              <a:path w="21600" h="21600">
                <a:moveTo>
                  <a:pt x="0" y="0"/>
                </a:moveTo>
                <a:lnTo>
                  <a:pt x="21600" y="0"/>
                </a:lnTo>
                <a:lnTo>
                  <a:pt x="21600" y="21600"/>
                </a:lnTo>
                <a:lnTo>
                  <a:pt x="0" y="21600"/>
                </a:lnTo>
                <a:lnTo>
                  <a:pt x="0" y="0"/>
                </a:lnTo>
                <a:close/>
              </a:path>
            </a:pathLst>
          </a:custGeom>
          <a:solidFill>
            <a:srgbClr val="ceeeee"/>
          </a:solidFill>
          <a:ln>
            <a:noFill/>
          </a:ln>
        </p:spPr>
        <p:style>
          <a:lnRef idx="0"/>
          <a:fillRef idx="0"/>
          <a:effectRef idx="0"/>
          <a:fontRef idx="minor"/>
        </p:style>
        <p:txBody>
          <a:bodyPr lIns="90000" rIns="90000" tIns="45000" bIns="45000" anchor="b">
            <a:noAutofit/>
          </a:bodyPr>
          <a:p>
            <a:pPr>
              <a:lnSpc>
                <a:spcPct val="100000"/>
              </a:lnSpc>
            </a:pPr>
            <a:r>
              <a:rPr b="1" lang="ru-RU" sz="3600" spc="-1" strike="noStrike">
                <a:solidFill>
                  <a:srgbClr val="0000cc"/>
                </a:solidFill>
                <a:latin typeface="Arial"/>
                <a:ea typeface="DejaVu Sans"/>
              </a:rPr>
              <a:t>Типи конституції за</a:t>
            </a:r>
            <a:r>
              <a:rPr b="1" lang="ru-RU" sz="3600" spc="-1" strike="noStrike">
                <a:solidFill>
                  <a:srgbClr val="006666"/>
                </a:solidFill>
                <a:latin typeface="Arial"/>
                <a:ea typeface="DejaVu Sans"/>
              </a:rPr>
              <a:t> </a:t>
            </a:r>
            <a:r>
              <a:rPr b="1" lang="ru-RU" sz="3600" spc="-1" strike="noStrike">
                <a:solidFill>
                  <a:srgbClr val="990033"/>
                </a:solidFill>
                <a:latin typeface="Arial"/>
                <a:ea typeface="DejaVu Sans"/>
              </a:rPr>
              <a:t>ЧОРНОРУЦЬКИМ</a:t>
            </a:r>
            <a:endParaRPr b="0" lang="ru-RU" sz="3600" spc="-1" strike="noStrike">
              <a:latin typeface="Arial"/>
            </a:endParaRPr>
          </a:p>
        </p:txBody>
      </p:sp>
      <p:sp>
        <p:nvSpPr>
          <p:cNvPr id="130" name="CustomShape 2"/>
          <p:cNvSpPr/>
          <p:nvPr/>
        </p:nvSpPr>
        <p:spPr>
          <a:xfrm>
            <a:off x="857160" y="1428840"/>
            <a:ext cx="7786080" cy="5168160"/>
          </a:xfrm>
          <a:custGeom>
            <a:avLst/>
            <a:gdLst/>
            <a:ahLst/>
            <a:rect l="l" t="t" r="r" b="b"/>
            <a:pathLst>
              <a:path w="21600" h="21600">
                <a:moveTo>
                  <a:pt x="0" y="0"/>
                </a:moveTo>
                <a:lnTo>
                  <a:pt x="21600" y="0"/>
                </a:lnTo>
                <a:lnTo>
                  <a:pt x="21600" y="21600"/>
                </a:lnTo>
                <a:lnTo>
                  <a:pt x="0" y="21600"/>
                </a:lnTo>
                <a:lnTo>
                  <a:pt x="0" y="0"/>
                </a:lnTo>
                <a:close/>
              </a:path>
            </a:pathLst>
          </a:custGeom>
          <a:solidFill>
            <a:srgbClr val="0affff"/>
          </a:solidFill>
          <a:ln w="9360">
            <a:solidFill>
              <a:srgbClr val="660066"/>
            </a:solidFill>
            <a:miter/>
          </a:ln>
        </p:spPr>
        <p:style>
          <a:lnRef idx="0"/>
          <a:fillRef idx="0"/>
          <a:effectRef idx="0"/>
          <a:fontRef idx="minor"/>
        </p:style>
        <p:txBody>
          <a:bodyPr lIns="90000" rIns="90000" tIns="45000" bIns="45000">
            <a:noAutofit/>
          </a:bodyPr>
          <a:p>
            <a:pPr marL="342720" indent="-340560" algn="ctr">
              <a:lnSpc>
                <a:spcPct val="100000"/>
              </a:lnSpc>
              <a:spcBef>
                <a:spcPts val="198"/>
              </a:spcBef>
            </a:pPr>
            <a:endParaRPr b="0" lang="ru-RU" sz="1800" spc="-1" strike="noStrike">
              <a:latin typeface="Arial"/>
            </a:endParaRPr>
          </a:p>
          <a:p>
            <a:pPr marL="342720" indent="-340560" algn="ctr">
              <a:lnSpc>
                <a:spcPct val="100000"/>
              </a:lnSpc>
              <a:spcBef>
                <a:spcPts val="723"/>
              </a:spcBef>
            </a:pPr>
            <a:r>
              <a:rPr b="0" i="1" lang="ru-RU" sz="2900" spc="-1" strike="noStrike">
                <a:solidFill>
                  <a:srgbClr val="000000"/>
                </a:solidFill>
                <a:latin typeface="Arial"/>
                <a:ea typeface="DejaVu Sans"/>
              </a:rPr>
              <a:t>Для визначення типу конституції визначається кут між реберними дугами</a:t>
            </a:r>
            <a:endParaRPr b="0" lang="ru-RU" sz="2900" spc="-1" strike="noStrike">
              <a:latin typeface="Arial"/>
            </a:endParaRPr>
          </a:p>
          <a:p>
            <a:pPr marL="341280" indent="-340560">
              <a:lnSpc>
                <a:spcPct val="100000"/>
              </a:lnSpc>
              <a:spcBef>
                <a:spcPts val="723"/>
              </a:spcBef>
            </a:pPr>
            <a:endParaRPr b="0" lang="ru-RU" sz="2900" spc="-1" strike="noStrike">
              <a:latin typeface="Arial"/>
            </a:endParaRPr>
          </a:p>
          <a:p>
            <a:pPr marL="341280" indent="-340560">
              <a:lnSpc>
                <a:spcPct val="100000"/>
              </a:lnSpc>
              <a:spcBef>
                <a:spcPts val="723"/>
              </a:spcBef>
              <a:buClr>
                <a:srgbClr val="006666"/>
              </a:buClr>
              <a:buSzPct val="70000"/>
              <a:buFont typeface="Verdana"/>
              <a:buAutoNum type="arabicPeriod"/>
            </a:pPr>
            <a:r>
              <a:rPr b="1" lang="ru-RU" sz="2900" spc="-1" strike="noStrike">
                <a:solidFill>
                  <a:srgbClr val="000000"/>
                </a:solidFill>
                <a:latin typeface="Arial"/>
                <a:ea typeface="DejaVu Sans"/>
              </a:rPr>
              <a:t>    </a:t>
            </a:r>
            <a:r>
              <a:rPr b="1" lang="ru-RU" sz="2900" spc="-1" strike="noStrike">
                <a:solidFill>
                  <a:srgbClr val="000000"/>
                </a:solidFill>
                <a:latin typeface="Arial"/>
                <a:ea typeface="DejaVu Sans"/>
              </a:rPr>
              <a:t>Нормостенік (90 градусів)</a:t>
            </a:r>
            <a:endParaRPr b="0" lang="ru-RU" sz="2900" spc="-1" strike="noStrike">
              <a:latin typeface="Arial"/>
            </a:endParaRPr>
          </a:p>
          <a:p>
            <a:pPr marL="341280" indent="-340560">
              <a:lnSpc>
                <a:spcPct val="100000"/>
              </a:lnSpc>
              <a:spcBef>
                <a:spcPts val="723"/>
              </a:spcBef>
              <a:buClr>
                <a:srgbClr val="006666"/>
              </a:buClr>
              <a:buSzPct val="70000"/>
              <a:buFont typeface="Verdana"/>
              <a:buAutoNum type="arabicPeriod"/>
            </a:pPr>
            <a:r>
              <a:rPr b="1" lang="ru-RU" sz="2900" spc="-1" strike="noStrike">
                <a:solidFill>
                  <a:srgbClr val="000000"/>
                </a:solidFill>
                <a:latin typeface="Arial"/>
                <a:ea typeface="DejaVu Sans"/>
              </a:rPr>
              <a:t>    </a:t>
            </a:r>
            <a:r>
              <a:rPr b="1" lang="ru-RU" sz="2900" spc="-1" strike="noStrike">
                <a:solidFill>
                  <a:srgbClr val="000000"/>
                </a:solidFill>
                <a:latin typeface="Arial"/>
                <a:ea typeface="DejaVu Sans"/>
              </a:rPr>
              <a:t>Гіперстенік (більше 90 градусів)</a:t>
            </a:r>
            <a:endParaRPr b="0" lang="ru-RU" sz="2900" spc="-1" strike="noStrike">
              <a:latin typeface="Arial"/>
            </a:endParaRPr>
          </a:p>
          <a:p>
            <a:pPr marL="341280" indent="-340560">
              <a:lnSpc>
                <a:spcPct val="100000"/>
              </a:lnSpc>
              <a:spcBef>
                <a:spcPts val="723"/>
              </a:spcBef>
              <a:buClr>
                <a:srgbClr val="006666"/>
              </a:buClr>
              <a:buSzPct val="70000"/>
              <a:buFont typeface="Verdana"/>
              <a:buAutoNum type="arabicPeriod"/>
            </a:pPr>
            <a:r>
              <a:rPr b="1" lang="ru-RU" sz="2900" spc="-1" strike="noStrike">
                <a:solidFill>
                  <a:srgbClr val="000000"/>
                </a:solidFill>
                <a:latin typeface="Arial"/>
                <a:ea typeface="DejaVu Sans"/>
              </a:rPr>
              <a:t>    </a:t>
            </a:r>
            <a:r>
              <a:rPr b="1" lang="ru-RU" sz="2900" spc="-1" strike="noStrike">
                <a:solidFill>
                  <a:srgbClr val="000000"/>
                </a:solidFill>
                <a:latin typeface="Arial"/>
                <a:ea typeface="DejaVu Sans"/>
              </a:rPr>
              <a:t>Астенік (менше 90 градусів)</a:t>
            </a:r>
            <a:endParaRPr b="0" lang="ru-RU" sz="29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1000080" y="0"/>
            <a:ext cx="7757280" cy="796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chor="b">
            <a:noAutofit/>
          </a:bodyPr>
          <a:p>
            <a:pPr>
              <a:lnSpc>
                <a:spcPct val="100000"/>
              </a:lnSpc>
            </a:pPr>
            <a:r>
              <a:rPr b="1" lang="ru-RU" sz="3200" spc="-1" strike="noStrike">
                <a:solidFill>
                  <a:srgbClr val="000000"/>
                </a:solidFill>
                <a:latin typeface="Arial"/>
                <a:ea typeface="DejaVu Sans"/>
              </a:rPr>
              <a:t>Типи конституції за </a:t>
            </a:r>
            <a:r>
              <a:rPr b="1" lang="ru-RU" sz="3200" spc="-1" strike="noStrike">
                <a:solidFill>
                  <a:srgbClr val="0000ff"/>
                </a:solidFill>
                <a:latin typeface="Arial"/>
                <a:ea typeface="DejaVu Sans"/>
              </a:rPr>
              <a:t>ЧОРНОРУЦЬКИМ</a:t>
            </a:r>
            <a:endParaRPr b="0" lang="ru-RU" sz="3200" spc="-1" strike="noStrike">
              <a:latin typeface="Arial"/>
            </a:endParaRPr>
          </a:p>
        </p:txBody>
      </p:sp>
      <p:sp>
        <p:nvSpPr>
          <p:cNvPr id="132" name="CustomShape 2"/>
          <p:cNvSpPr/>
          <p:nvPr/>
        </p:nvSpPr>
        <p:spPr>
          <a:xfrm>
            <a:off x="500040" y="857160"/>
            <a:ext cx="8500320" cy="5595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marL="341280" indent="-340560">
              <a:lnSpc>
                <a:spcPct val="100000"/>
              </a:lnSpc>
              <a:spcBef>
                <a:spcPts val="550"/>
              </a:spcBef>
              <a:buClr>
                <a:srgbClr val="006666"/>
              </a:buClr>
              <a:buSzPct val="70000"/>
              <a:buFont typeface="Wingdings" charset="2"/>
              <a:buChar char=""/>
            </a:pPr>
            <a:r>
              <a:rPr b="1" lang="ru-RU" sz="2800" spc="-1" strike="noStrike">
                <a:solidFill>
                  <a:srgbClr val="ff0000"/>
                </a:solidFill>
                <a:latin typeface="Arial"/>
                <a:ea typeface="DejaVu Sans"/>
              </a:rPr>
              <a:t>Астенічний тип</a:t>
            </a:r>
            <a:r>
              <a:rPr b="0" lang="ru-RU" sz="2800" spc="-1" strike="noStrike">
                <a:solidFill>
                  <a:srgbClr val="000000"/>
                </a:solidFill>
                <a:latin typeface="Arial"/>
                <a:ea typeface="DejaVu Sans"/>
              </a:rPr>
              <a:t> </a:t>
            </a:r>
            <a:r>
              <a:rPr b="1" lang="ru-RU" sz="2200" spc="-1" strike="noStrike">
                <a:solidFill>
                  <a:srgbClr val="000000"/>
                </a:solidFill>
                <a:latin typeface="Arial"/>
                <a:ea typeface="DejaVu Sans"/>
              </a:rPr>
              <a:t>— високий (рідше середній) зріст, видовжена грудна клітка з гострим підгруднинним кутом, довга шия, вузькі плечі, відносно довгі кінцівки, ніжна тонка бліда шкіра, слабко розвинена підшкірна клітковина. Серце невеликих розмірів, легені видовжені, кишки короткі, тиск крові знижений; переважають процеси дисиміляції.</a:t>
            </a:r>
            <a:endParaRPr b="0" lang="ru-RU" sz="2200" spc="-1" strike="noStrike">
              <a:latin typeface="Arial"/>
            </a:endParaRPr>
          </a:p>
          <a:p>
            <a:pPr marL="341280" indent="-340560">
              <a:lnSpc>
                <a:spcPct val="100000"/>
              </a:lnSpc>
              <a:spcBef>
                <a:spcPts val="550"/>
              </a:spcBef>
              <a:buClr>
                <a:srgbClr val="006666"/>
              </a:buClr>
              <a:buSzPct val="70000"/>
              <a:buFont typeface="Wingdings" charset="2"/>
              <a:buChar char=""/>
            </a:pPr>
            <a:r>
              <a:rPr b="1" lang="ru-RU" sz="2800" spc="-1" strike="noStrike">
                <a:solidFill>
                  <a:srgbClr val="ff0000"/>
                </a:solidFill>
                <a:latin typeface="Arial"/>
                <a:ea typeface="DejaVu Sans"/>
              </a:rPr>
              <a:t>Гіперстенічний тип</a:t>
            </a:r>
            <a:r>
              <a:rPr b="0" lang="ru-RU" sz="2800" spc="-1" strike="noStrike">
                <a:solidFill>
                  <a:srgbClr val="ff0000"/>
                </a:solidFill>
                <a:latin typeface="Arial"/>
                <a:ea typeface="DejaVu Sans"/>
              </a:rPr>
              <a:t> </a:t>
            </a:r>
            <a:r>
              <a:rPr b="1" lang="ru-RU" sz="2200" spc="-1" strike="noStrike">
                <a:solidFill>
                  <a:srgbClr val="000000"/>
                </a:solidFill>
                <a:latin typeface="Arial"/>
                <a:ea typeface="DejaVu Sans"/>
              </a:rPr>
              <a:t>— риси в цілому прямо протилежні попередньому: зріст середній або нижчий за середній, тіло масивне, багате жировідкладення (схильність до повноти), порівняно короткі кінцівки, короткі грудна клітка й шия, великий живіт, велике серце, довгі кишки, схильність до підвищеного тиску; переважають процеси асиміляції. </a:t>
            </a:r>
            <a:br/>
            <a:r>
              <a:rPr b="1" lang="ru-RU" sz="2200" spc="-1" strike="noStrike">
                <a:solidFill>
                  <a:srgbClr val="000000"/>
                </a:solidFill>
                <a:latin typeface="Arial"/>
                <a:ea typeface="DejaVu Sans"/>
              </a:rPr>
              <a:t> </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CustomShape 1"/>
          <p:cNvSpPr/>
          <p:nvPr/>
        </p:nvSpPr>
        <p:spPr>
          <a:xfrm>
            <a:off x="214200" y="274680"/>
            <a:ext cx="84718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chor="b">
            <a:noAutofit/>
          </a:bodyPr>
          <a:p>
            <a:pPr algn="ctr">
              <a:lnSpc>
                <a:spcPct val="100000"/>
              </a:lnSpc>
            </a:pPr>
            <a:r>
              <a:rPr b="1" lang="ru-RU" sz="3200" spc="-1" strike="noStrike">
                <a:solidFill>
                  <a:srgbClr val="000000"/>
                </a:solidFill>
                <a:latin typeface="Arial"/>
                <a:ea typeface="DejaVu Sans"/>
              </a:rPr>
              <a:t>Типи конституції за </a:t>
            </a:r>
            <a:r>
              <a:rPr b="1" lang="ru-RU" sz="3200" spc="-1" strike="noStrike">
                <a:solidFill>
                  <a:srgbClr val="0000ff"/>
                </a:solidFill>
                <a:latin typeface="Arial"/>
                <a:ea typeface="DejaVu Sans"/>
              </a:rPr>
              <a:t>ЧОРНОРУЦЬКИМ</a:t>
            </a:r>
            <a:endParaRPr b="0" lang="ru-RU" sz="3200" spc="-1" strike="noStrike">
              <a:latin typeface="Arial"/>
            </a:endParaRPr>
          </a:p>
        </p:txBody>
      </p:sp>
      <p:sp>
        <p:nvSpPr>
          <p:cNvPr id="134" name="CustomShape 2"/>
          <p:cNvSpPr/>
          <p:nvPr/>
        </p:nvSpPr>
        <p:spPr>
          <a:xfrm>
            <a:off x="357120" y="571680"/>
            <a:ext cx="8786160" cy="1927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marL="341280" indent="-340560">
              <a:lnSpc>
                <a:spcPct val="100000"/>
              </a:lnSpc>
              <a:spcBef>
                <a:spcPts val="550"/>
              </a:spcBef>
              <a:buClr>
                <a:srgbClr val="006666"/>
              </a:buClr>
              <a:buSzPct val="70000"/>
              <a:buFont typeface="Wingdings" charset="2"/>
              <a:buChar char=""/>
            </a:pPr>
            <a:r>
              <a:rPr b="1" lang="ru-RU" sz="2900" spc="-1" strike="noStrike">
                <a:solidFill>
                  <a:srgbClr val="ff0000"/>
                </a:solidFill>
                <a:latin typeface="Arial"/>
                <a:ea typeface="DejaVu Sans"/>
              </a:rPr>
              <a:t>Нормостенічному типу</a:t>
            </a:r>
            <a:r>
              <a:rPr b="0" lang="ru-RU" sz="2900" spc="-1" strike="noStrike">
                <a:solidFill>
                  <a:srgbClr val="ff0000"/>
                </a:solidFill>
                <a:latin typeface="Arial"/>
                <a:ea typeface="DejaVu Sans"/>
              </a:rPr>
              <a:t> </a:t>
            </a:r>
            <a:r>
              <a:rPr b="1" lang="ru-RU" sz="2000" spc="-1" strike="noStrike">
                <a:solidFill>
                  <a:srgbClr val="000000"/>
                </a:solidFill>
                <a:latin typeface="Arial"/>
                <a:ea typeface="DejaVu Sans"/>
              </a:rPr>
              <a:t>властива пропорційна гармонійна будова тіла, добре розвинуті у більшості випадків кісткова і м'язова тканини. Вважається, що нормостенічний тип займає середнє положення між астенічним і гіперстенічним типами.</a:t>
            </a:r>
            <a:br/>
            <a:r>
              <a:rPr b="1" lang="ru-RU" sz="2200" spc="-1" strike="noStrike">
                <a:solidFill>
                  <a:srgbClr val="000000"/>
                </a:solidFill>
                <a:latin typeface="Arial"/>
                <a:ea typeface="DejaVu Sans"/>
              </a:rPr>
              <a:t> </a:t>
            </a:r>
            <a:endParaRPr b="0" lang="ru-RU" sz="2200" spc="-1" strike="noStrike">
              <a:latin typeface="Arial"/>
            </a:endParaRPr>
          </a:p>
        </p:txBody>
      </p:sp>
      <p:pic>
        <p:nvPicPr>
          <p:cNvPr id="135" name="" descr=""/>
          <p:cNvPicPr/>
          <p:nvPr/>
        </p:nvPicPr>
        <p:blipFill>
          <a:blip r:embed="rId1"/>
          <a:stretch/>
        </p:blipFill>
        <p:spPr>
          <a:xfrm>
            <a:off x="1357200" y="2428920"/>
            <a:ext cx="5950800" cy="442836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 descr=""/>
          <p:cNvPicPr/>
          <p:nvPr/>
        </p:nvPicPr>
        <p:blipFill>
          <a:blip r:embed="rId1"/>
          <a:stretch/>
        </p:blipFill>
        <p:spPr>
          <a:xfrm>
            <a:off x="0" y="0"/>
            <a:ext cx="9143280" cy="68572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216000" y="1152000"/>
            <a:ext cx="8650080" cy="363240"/>
          </a:xfrm>
          <a:prstGeom prst="rect">
            <a:avLst/>
          </a:prstGeom>
          <a:noFill/>
          <a:ln>
            <a:noFill/>
          </a:ln>
        </p:spPr>
        <p:style>
          <a:lnRef idx="0"/>
          <a:fillRef idx="0"/>
          <a:effectRef idx="0"/>
          <a:fontRef idx="minor"/>
        </p:style>
      </p:sp>
      <p:sp>
        <p:nvSpPr>
          <p:cNvPr id="91" name="CustomShape 2"/>
          <p:cNvSpPr/>
          <p:nvPr/>
        </p:nvSpPr>
        <p:spPr>
          <a:xfrm>
            <a:off x="360000" y="360000"/>
            <a:ext cx="8350560" cy="574560"/>
          </a:xfrm>
          <a:prstGeom prst="rect">
            <a:avLst/>
          </a:prstGeom>
          <a:noFill/>
          <a:ln>
            <a:noFill/>
          </a:ln>
        </p:spPr>
        <p:style>
          <a:lnRef idx="0"/>
          <a:fillRef idx="0"/>
          <a:effectRef idx="0"/>
          <a:fontRef idx="minor"/>
        </p:style>
        <p:txBody>
          <a:bodyPr lIns="90000" rIns="90000" tIns="45000" bIns="45000" anchor="ctr">
            <a:noAutofit/>
          </a:bodyPr>
          <a:p>
            <a:pPr algn="just">
              <a:lnSpc>
                <a:spcPct val="100000"/>
              </a:lnSpc>
            </a:pPr>
            <a:r>
              <a:rPr b="1" lang="ru-RU" sz="2400" spc="-1" strike="noStrike">
                <a:solidFill>
                  <a:srgbClr val="ff0000"/>
                </a:solidFill>
                <a:latin typeface="Times New Roman"/>
                <a:ea typeface="Times New Roman"/>
              </a:rPr>
              <a:t>1. </a:t>
            </a:r>
            <a:r>
              <a:rPr b="1" lang="ru-RU" sz="2000" spc="-1" strike="noStrike">
                <a:solidFill>
                  <a:srgbClr val="ff0000"/>
                </a:solidFill>
                <a:latin typeface="Times New Roman"/>
                <a:ea typeface="Times New Roman"/>
              </a:rPr>
              <a:t>Особливості адаптації імунної системи. Адаптаційні механізми імунної системи новонародженого. </a:t>
            </a:r>
            <a:endParaRPr b="0" lang="ru-RU" sz="2000" spc="-1" strike="noStrike">
              <a:latin typeface="Arial"/>
            </a:endParaRPr>
          </a:p>
          <a:p>
            <a:pPr algn="ctr">
              <a:lnSpc>
                <a:spcPct val="100000"/>
              </a:lnSpc>
            </a:pPr>
            <a:r>
              <a:rPr b="1" lang="ru-RU" sz="2400" spc="-1" strike="noStrike">
                <a:solidFill>
                  <a:srgbClr val="000000"/>
                </a:solidFill>
                <a:latin typeface="Times New Roman"/>
                <a:ea typeface="Times New Roman"/>
              </a:rPr>
              <a:t> </a:t>
            </a:r>
            <a:r>
              <a:rPr b="1" lang="ru-RU" sz="1800" spc="-1" strike="noStrike">
                <a:solidFill>
                  <a:srgbClr val="f10a03"/>
                </a:solidFill>
                <a:latin typeface="Times New Roman"/>
                <a:ea typeface="Times New Roman"/>
              </a:rPr>
              <a:t> </a:t>
            </a:r>
            <a:endParaRPr b="0" lang="ru-RU" sz="1800" spc="-1" strike="noStrike">
              <a:latin typeface="Arial"/>
            </a:endParaRPr>
          </a:p>
        </p:txBody>
      </p:sp>
      <p:sp>
        <p:nvSpPr>
          <p:cNvPr id="92" name="CustomShape 3"/>
          <p:cNvSpPr/>
          <p:nvPr/>
        </p:nvSpPr>
        <p:spPr>
          <a:xfrm>
            <a:off x="360000" y="947160"/>
            <a:ext cx="8567280" cy="5200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a933"/>
                </a:solidFill>
                <a:latin typeface="Times New Roman"/>
                <a:ea typeface="DejaVu Sans"/>
              </a:rPr>
              <a:t>Здорова дитина, що народилася у визначений термін від здорової матері</a:t>
            </a:r>
            <a:r>
              <a:rPr b="1" lang="ru-RU" sz="1600" spc="-1" strike="noStrike">
                <a:solidFill>
                  <a:srgbClr val="000000"/>
                </a:solidFill>
                <a:latin typeface="Times New Roman"/>
                <a:ea typeface="DejaVu Sans"/>
              </a:rPr>
              <a:t>, має достатньо сформовані центральні та периферичні органи імунної системи і має певні гомеостатичні кількісні та функціональні параметри та резерви.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На проникнення в організм патогенів лімфоїдні органи дітей раннього віку відповідають </a:t>
            </a:r>
            <a:r>
              <a:rPr b="1" lang="ru-RU" sz="1600" spc="-1" strike="noStrike" u="sng">
                <a:solidFill>
                  <a:srgbClr val="000000"/>
                </a:solidFill>
                <a:uFillTx/>
                <a:latin typeface="Times New Roman"/>
                <a:ea typeface="DejaVu Sans"/>
              </a:rPr>
              <a:t>вираженою гіперплазією, що супроводжується розвитком запальної реакції у відповідь, збільшенням обсягу і маси периферичних лімфоїдних органів</a:t>
            </a:r>
            <a:r>
              <a:rPr b="1" lang="ru-RU" sz="1600" spc="-1" strike="noStrike">
                <a:solidFill>
                  <a:srgbClr val="000000"/>
                </a:solidFill>
                <a:latin typeface="Times New Roman"/>
                <a:ea typeface="DejaVu Sans"/>
              </a:rPr>
              <a:t> - лімфатичних вузлів, аденоїдів, селезінки.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Водночас період новонародженості є періодом ризику інфікування та агресії щодо нього мікроорганізмів. </a:t>
            </a:r>
            <a:r>
              <a:rPr b="1" lang="ru-RU" sz="1600" spc="-1" strike="noStrike">
                <a:solidFill>
                  <a:srgbClr val="00a933"/>
                </a:solidFill>
                <a:latin typeface="Times New Roman"/>
                <a:ea typeface="DejaVu Sans"/>
              </a:rPr>
              <a:t>Організм новонародженого</a:t>
            </a:r>
            <a:r>
              <a:rPr b="1" lang="ru-RU" sz="1600" spc="-1" strike="noStrike">
                <a:solidFill>
                  <a:srgbClr val="000000"/>
                </a:solidFill>
                <a:latin typeface="Times New Roman"/>
                <a:ea typeface="DejaVu Sans"/>
              </a:rPr>
              <a:t> — дуже привабливе середовище для заселення та репродукції не лише представників нормальної мікрофлори, а й безлічі потенційно патогенних мікроорганізмів.</a:t>
            </a:r>
            <a:endParaRPr b="0" lang="ru-RU" sz="1600" spc="-1" strike="noStrike">
              <a:latin typeface="Arial"/>
            </a:endParaRPr>
          </a:p>
          <a:p>
            <a:pPr algn="just">
              <a:lnSpc>
                <a:spcPct val="100000"/>
              </a:lnSpc>
            </a:pPr>
            <a:r>
              <a:rPr b="1" lang="ru-RU" sz="1600" spc="-1" strike="noStrike">
                <a:solidFill>
                  <a:srgbClr val="800080"/>
                </a:solidFill>
                <a:latin typeface="Times New Roman"/>
                <a:ea typeface="DejaVu Sans"/>
              </a:rPr>
              <a:t>Адаптація новонародженого</a:t>
            </a:r>
            <a:r>
              <a:rPr b="1" lang="ru-RU" sz="1600" spc="-1" strike="noStrike">
                <a:solidFill>
                  <a:srgbClr val="000000"/>
                </a:solidFill>
                <a:latin typeface="Times New Roman"/>
                <a:ea typeface="DejaVu Sans"/>
              </a:rPr>
              <a:t> до умов довкілля є обов'язковою умовою виживання. У різних регіонах світу на популяцію дитячого населення впливають різні за характером та інтенсивністю фактори – </a:t>
            </a:r>
            <a:r>
              <a:rPr b="1" lang="ru-RU" sz="1600" spc="-1" strike="noStrike">
                <a:solidFill>
                  <a:srgbClr val="ff0000"/>
                </a:solidFill>
                <a:latin typeface="Times New Roman"/>
                <a:ea typeface="DejaVu Sans"/>
              </a:rPr>
              <a:t>природні</a:t>
            </a:r>
            <a:r>
              <a:rPr b="1" lang="ru-RU" sz="1600" spc="-1" strike="noStrike">
                <a:solidFill>
                  <a:srgbClr val="000000"/>
                </a:solidFill>
                <a:latin typeface="Times New Roman"/>
                <a:ea typeface="DejaVu Sans"/>
              </a:rPr>
              <a:t> (кліматичні, іонізуюче та сонячне випромінювання, температура), </a:t>
            </a:r>
            <a:r>
              <a:rPr b="1" lang="ru-RU" sz="1600" spc="-1" strike="noStrike">
                <a:solidFill>
                  <a:srgbClr val="ff0000"/>
                </a:solidFill>
                <a:latin typeface="Times New Roman"/>
                <a:ea typeface="DejaVu Sans"/>
              </a:rPr>
              <a:t>антропогенні</a:t>
            </a:r>
            <a:r>
              <a:rPr b="1" lang="ru-RU" sz="1600" spc="-1" strike="noStrike">
                <a:solidFill>
                  <a:srgbClr val="000000"/>
                </a:solidFill>
                <a:latin typeface="Times New Roman"/>
                <a:ea typeface="DejaVu Sans"/>
              </a:rPr>
              <a:t> (хімічне та мікробне забруднення води та повітря), </a:t>
            </a:r>
            <a:r>
              <a:rPr b="1" lang="ru-RU" sz="1600" spc="-1" strike="noStrike">
                <a:solidFill>
                  <a:srgbClr val="ff0000"/>
                </a:solidFill>
                <a:latin typeface="Times New Roman"/>
                <a:ea typeface="DejaVu Sans"/>
              </a:rPr>
              <a:t>соціо-економічні</a:t>
            </a:r>
            <a:r>
              <a:rPr b="1" lang="ru-RU" sz="1600" spc="-1" strike="noStrike">
                <a:solidFill>
                  <a:srgbClr val="000000"/>
                </a:solidFill>
                <a:latin typeface="Times New Roman"/>
                <a:ea typeface="DejaVu Sans"/>
              </a:rPr>
              <a:t> (бідність, недостатнє та незбалансоване харчування, неякісне медичне обслуговування). </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Ще в XV ст. дитяча смертність становила 300 на 1000 народжених. З розвитком медичної науки, охорони здоров'я, економіки вона суттєво знизилася і в розвинених країнах становить 6–10 на 1000 народжених. Проте від інфекцій та недостатності харчування у світі помирають понад 5 млн дітей щороку.</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576720" y="1296720"/>
            <a:ext cx="8206560" cy="4781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У</a:t>
            </a:r>
            <a:r>
              <a:rPr b="1" lang="ru-RU" sz="2200" spc="-1" strike="noStrike">
                <a:solidFill>
                  <a:srgbClr val="800080"/>
                </a:solidFill>
                <a:latin typeface="Arial"/>
                <a:ea typeface="DejaVu Sans"/>
              </a:rPr>
              <a:t> 1968 р. G. н. Gell і RR Coombs</a:t>
            </a:r>
            <a:r>
              <a:rPr b="1" lang="ru-RU" sz="2200" spc="-1" strike="noStrike">
                <a:solidFill>
                  <a:srgbClr val="000000"/>
                </a:solidFill>
                <a:latin typeface="Arial"/>
                <a:ea typeface="DejaVu Sans"/>
              </a:rPr>
              <a:t> запропонували класифікацію різних типів імунопатологічних реакцій як спрощеної схеми, щоб встановити провідні механізми пошкодження тканин при імунних процесах.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Відповідно до цієї класифікації </a:t>
            </a:r>
            <a:r>
              <a:rPr b="1" i="1" lang="ru-RU" sz="2200" spc="-1" strike="noStrike">
                <a:solidFill>
                  <a:srgbClr val="00a933"/>
                </a:solidFill>
                <a:latin typeface="Arial"/>
                <a:ea typeface="DejaVu Sans"/>
              </a:rPr>
              <a:t>імунопатологічні реакції поділяються на 4 основні типи</a:t>
            </a:r>
            <a:r>
              <a:rPr b="1" lang="ru-RU" sz="2200" spc="-1" strike="noStrike">
                <a:solidFill>
                  <a:srgbClr val="000000"/>
                </a:solidFill>
                <a:latin typeface="Arial"/>
                <a:ea typeface="DejaVu Sans"/>
              </a:rPr>
              <a:t>, які відповідно до прийнятих в імунології понять можуть бути визначені наступним чином:</a:t>
            </a:r>
            <a:endParaRPr b="0" lang="ru-RU" sz="2200" spc="-1" strike="noStrike">
              <a:latin typeface="Arial"/>
            </a:endParaRPr>
          </a:p>
          <a:p>
            <a:pPr algn="ctr">
              <a:lnSpc>
                <a:spcPct val="100000"/>
              </a:lnSpc>
            </a:pPr>
            <a:endParaRPr b="0" lang="ru-RU" sz="2200" spc="-1" strike="noStrike">
              <a:latin typeface="Arial"/>
            </a:endParaRPr>
          </a:p>
          <a:p>
            <a:pPr marL="216000" indent="-215280" algn="just">
              <a:lnSpc>
                <a:spcPct val="100000"/>
              </a:lnSpc>
              <a:buClr>
                <a:srgbClr val="000000"/>
              </a:buClr>
              <a:buFont typeface="Wingdings" charset="2"/>
              <a:buChar char=""/>
            </a:pPr>
            <a:r>
              <a:rPr b="1" lang="ru-RU" sz="2200" spc="-1" strike="noStrike">
                <a:solidFill>
                  <a:srgbClr val="ff0000"/>
                </a:solidFill>
                <a:latin typeface="Arial"/>
                <a:ea typeface="DejaVu Sans"/>
              </a:rPr>
              <a:t> </a:t>
            </a:r>
            <a:r>
              <a:rPr b="1" lang="ru-RU" sz="2200" spc="-1" strike="noStrike">
                <a:solidFill>
                  <a:srgbClr val="ff0000"/>
                </a:solidFill>
                <a:latin typeface="Arial"/>
                <a:ea typeface="DejaVu Sans"/>
              </a:rPr>
              <a:t>І тип</a:t>
            </a:r>
            <a:r>
              <a:rPr b="1" lang="ru-RU" sz="2200" spc="-1" strike="noStrike">
                <a:solidFill>
                  <a:srgbClr val="000000"/>
                </a:solidFill>
                <a:latin typeface="Arial"/>
                <a:ea typeface="DejaVu Sans"/>
              </a:rPr>
              <a:t> – реакції ГНТ (атопія, анафілаксія);</a:t>
            </a:r>
            <a:endParaRPr b="0" lang="ru-RU" sz="2200" spc="-1" strike="noStrike">
              <a:latin typeface="Arial"/>
            </a:endParaRPr>
          </a:p>
          <a:p>
            <a:pPr marL="216000" indent="-215280" algn="just">
              <a:lnSpc>
                <a:spcPct val="100000"/>
              </a:lnSpc>
              <a:buClr>
                <a:srgbClr val="000000"/>
              </a:buClr>
              <a:buFont typeface="Wingdings" charset="2"/>
              <a:buChar char=""/>
            </a:pPr>
            <a:r>
              <a:rPr b="1" lang="ru-RU" sz="2200" spc="-1" strike="noStrike">
                <a:solidFill>
                  <a:srgbClr val="ff0000"/>
                </a:solidFill>
                <a:latin typeface="Arial"/>
                <a:ea typeface="DejaVu Sans"/>
              </a:rPr>
              <a:t> </a:t>
            </a:r>
            <a:r>
              <a:rPr b="1" lang="ru-RU" sz="2200" spc="-1" strike="noStrike">
                <a:solidFill>
                  <a:srgbClr val="ff0000"/>
                </a:solidFill>
                <a:latin typeface="Arial"/>
                <a:ea typeface="DejaVu Sans"/>
              </a:rPr>
              <a:t>ІІ тип</a:t>
            </a:r>
            <a:r>
              <a:rPr b="1" lang="ru-RU" sz="2200" spc="-1" strike="noStrike">
                <a:solidFill>
                  <a:srgbClr val="000000"/>
                </a:solidFill>
                <a:latin typeface="Arial"/>
                <a:ea typeface="DejaVu Sans"/>
              </a:rPr>
              <a:t> - комплементзалежні цитотоксичні реакції;</a:t>
            </a:r>
            <a:endParaRPr b="0" lang="ru-RU" sz="2200" spc="-1" strike="noStrike">
              <a:latin typeface="Arial"/>
            </a:endParaRPr>
          </a:p>
          <a:p>
            <a:pPr marL="216000" indent="-215280" algn="just">
              <a:lnSpc>
                <a:spcPct val="100000"/>
              </a:lnSpc>
              <a:buClr>
                <a:srgbClr val="000000"/>
              </a:buClr>
              <a:buFont typeface="Wingdings" charset="2"/>
              <a:buChar char=""/>
            </a:pPr>
            <a:r>
              <a:rPr b="1" lang="ru-RU" sz="2200" spc="-1" strike="noStrike">
                <a:solidFill>
                  <a:srgbClr val="ff0000"/>
                </a:solidFill>
                <a:latin typeface="Arial"/>
                <a:ea typeface="DejaVu Sans"/>
              </a:rPr>
              <a:t> </a:t>
            </a:r>
            <a:r>
              <a:rPr b="1" lang="ru-RU" sz="2200" spc="-1" strike="noStrike">
                <a:solidFill>
                  <a:srgbClr val="ff0000"/>
                </a:solidFill>
                <a:latin typeface="Arial"/>
                <a:ea typeface="DejaVu Sans"/>
              </a:rPr>
              <a:t>ІІІ тип</a:t>
            </a:r>
            <a:r>
              <a:rPr b="1" lang="ru-RU" sz="2200" spc="-1" strike="noStrike">
                <a:solidFill>
                  <a:srgbClr val="000000"/>
                </a:solidFill>
                <a:latin typeface="Arial"/>
                <a:ea typeface="DejaVu Sans"/>
              </a:rPr>
              <a:t> – імунокомплексні реакції типу феномену Артюса;</a:t>
            </a:r>
            <a:endParaRPr b="0" lang="ru-RU" sz="2200" spc="-1" strike="noStrike">
              <a:latin typeface="Arial"/>
            </a:endParaRPr>
          </a:p>
          <a:p>
            <a:pPr marL="216000" indent="-215280" algn="just">
              <a:lnSpc>
                <a:spcPct val="100000"/>
              </a:lnSpc>
              <a:buClr>
                <a:srgbClr val="000000"/>
              </a:buClr>
              <a:buFont typeface="Wingdings" charset="2"/>
              <a:buChar char=""/>
            </a:pPr>
            <a:r>
              <a:rPr b="1" lang="ru-RU" sz="2200" spc="-1" strike="noStrike">
                <a:solidFill>
                  <a:srgbClr val="ff0000"/>
                </a:solidFill>
                <a:latin typeface="Arial"/>
                <a:ea typeface="DejaVu Sans"/>
              </a:rPr>
              <a:t> </a:t>
            </a:r>
            <a:r>
              <a:rPr b="1" lang="ru-RU" sz="2200" spc="-1" strike="noStrike">
                <a:solidFill>
                  <a:srgbClr val="ff0000"/>
                </a:solidFill>
                <a:latin typeface="Arial"/>
                <a:ea typeface="DejaVu Sans"/>
              </a:rPr>
              <a:t>ІV тип</a:t>
            </a:r>
            <a:r>
              <a:rPr b="1" lang="ru-RU" sz="2200" spc="-1" strike="noStrike">
                <a:solidFill>
                  <a:srgbClr val="000000"/>
                </a:solidFill>
                <a:latin typeface="Arial"/>
                <a:ea typeface="DejaVu Sans"/>
              </a:rPr>
              <a:t> – реакції ГЗТ.</a:t>
            </a:r>
            <a:endParaRPr b="0" lang="ru-RU" sz="2200" spc="-1" strike="noStrike">
              <a:latin typeface="Arial"/>
            </a:endParaRPr>
          </a:p>
        </p:txBody>
      </p:sp>
      <p:sp>
        <p:nvSpPr>
          <p:cNvPr id="138" name="CustomShape 2"/>
          <p:cNvSpPr/>
          <p:nvPr/>
        </p:nvSpPr>
        <p:spPr>
          <a:xfrm>
            <a:off x="2304000" y="576000"/>
            <a:ext cx="547200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2400" spc="-1" strike="noStrike" u="sng">
                <a:solidFill>
                  <a:srgbClr val="ff0000"/>
                </a:solidFill>
                <a:uFillTx/>
                <a:latin typeface="Arial"/>
                <a:ea typeface="DejaVu Sans"/>
              </a:rPr>
              <a:t>3. Імунопатологічні реакції</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432000" y="504000"/>
            <a:ext cx="8351280" cy="4070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Microsoft YaHei"/>
              </a:rPr>
              <a:t>При </a:t>
            </a:r>
            <a:r>
              <a:rPr b="1" i="1" lang="ru-RU" sz="2000" spc="-1" strike="noStrike" u="sng">
                <a:solidFill>
                  <a:srgbClr val="ff0000"/>
                </a:solidFill>
                <a:uFillTx/>
                <a:latin typeface="Arial"/>
                <a:ea typeface="Microsoft YaHei"/>
              </a:rPr>
              <a:t>І типі імунопатологічних реакцій (атопія, анафілактичні реакції)</a:t>
            </a:r>
            <a:r>
              <a:rPr b="1" lang="ru-RU" sz="2000" spc="-1" strike="noStrike">
                <a:solidFill>
                  <a:srgbClr val="000000"/>
                </a:solidFill>
                <a:latin typeface="Arial"/>
                <a:ea typeface="Microsoft YaHei"/>
              </a:rPr>
              <a:t> антиген (алерген) реагує з опасистими (“тучними”) клітинами та базофілами, які несуть на своїй поверхні антитіла, що відносяться до імуноглобулінів класу Е або IgG</a:t>
            </a:r>
            <a:r>
              <a:rPr b="1" lang="ru-RU" sz="2000" spc="-1" strike="noStrike" baseline="-17000">
                <a:solidFill>
                  <a:srgbClr val="000000"/>
                </a:solidFill>
                <a:latin typeface="Arial"/>
                <a:ea typeface="Microsoft YaHei"/>
              </a:rPr>
              <a:t>4</a:t>
            </a:r>
            <a:r>
              <a:rPr b="1" lang="ru-RU" sz="2000" spc="-1" strike="noStrike">
                <a:solidFill>
                  <a:srgbClr val="000000"/>
                </a:solidFill>
                <a:latin typeface="Arial"/>
                <a:ea typeface="Microsoft YaHei"/>
              </a:rPr>
              <a:t> (реагіни). </a:t>
            </a:r>
            <a:endParaRPr b="0" lang="ru-RU" sz="2000" spc="-1" strike="noStrike">
              <a:latin typeface="Arial"/>
            </a:endParaRPr>
          </a:p>
          <a:p>
            <a:pPr marL="216000" indent="-216000" algn="just">
              <a:lnSpc>
                <a:spcPct val="100000"/>
              </a:lnSpc>
              <a:buClr>
                <a:srgbClr val="000000"/>
              </a:buClr>
              <a:buFont typeface="Wingdings" charset="2"/>
              <a:buChar char=""/>
            </a:pPr>
            <a:r>
              <a:rPr b="1" lang="ru-RU" sz="2000" spc="-1" strike="noStrike">
                <a:solidFill>
                  <a:srgbClr val="000000"/>
                </a:solidFill>
                <a:latin typeface="Arial"/>
                <a:ea typeface="Microsoft YaHei"/>
              </a:rPr>
              <a:t>Це особливий тип реакції: вона протікає без залучення системи комплементу. </a:t>
            </a:r>
            <a:endParaRPr b="0" lang="ru-RU" sz="2000" spc="-1" strike="noStrike">
              <a:latin typeface="Arial"/>
            </a:endParaRPr>
          </a:p>
          <a:p>
            <a:pPr marL="216000" indent="-216000" algn="just">
              <a:lnSpc>
                <a:spcPct val="100000"/>
              </a:lnSpc>
              <a:buClr>
                <a:srgbClr val="000000"/>
              </a:buClr>
              <a:buFont typeface="Wingdings" charset="2"/>
              <a:buChar char=""/>
            </a:pPr>
            <a:r>
              <a:rPr b="1" lang="ru-RU" sz="2000" spc="-1" strike="noStrike">
                <a:solidFill>
                  <a:srgbClr val="000000"/>
                </a:solidFill>
                <a:latin typeface="Arial"/>
                <a:ea typeface="Microsoft YaHei"/>
              </a:rPr>
              <a:t>Клітини-мішені вивільняють гістамін, лейкотрієни та інші біологічно активні сполуки, що діють на капілярну стінку та викликають спазм гладкої мускулатури. </a:t>
            </a:r>
            <a:endParaRPr b="0" lang="ru-RU" sz="2000" spc="-1" strike="noStrike">
              <a:latin typeface="Arial"/>
            </a:endParaRPr>
          </a:p>
          <a:p>
            <a:pPr marL="216000" indent="-216000" algn="just">
              <a:lnSpc>
                <a:spcPct val="100000"/>
              </a:lnSpc>
              <a:buClr>
                <a:srgbClr val="000000"/>
              </a:buClr>
              <a:buFont typeface="Wingdings" charset="2"/>
              <a:buChar char=""/>
            </a:pPr>
            <a:r>
              <a:rPr b="1" lang="ru-RU" sz="2000" spc="-1" strike="noStrike">
                <a:solidFill>
                  <a:srgbClr val="000000"/>
                </a:solidFill>
                <a:latin typeface="Arial"/>
                <a:ea typeface="Microsoft YaHei"/>
              </a:rPr>
              <a:t>В результаті розвиваються місцевий набряк, бронхоспазм, свербіж шкіри. </a:t>
            </a:r>
            <a:endParaRPr b="0" lang="ru-RU" sz="2000" spc="-1" strike="noStrike">
              <a:latin typeface="Arial"/>
            </a:endParaRPr>
          </a:p>
          <a:p>
            <a:pPr marL="216000" indent="-216000" algn="just">
              <a:lnSpc>
                <a:spcPct val="100000"/>
              </a:lnSpc>
              <a:buClr>
                <a:srgbClr val="000000"/>
              </a:buClr>
              <a:buFont typeface="Wingdings" charset="2"/>
              <a:buChar char=""/>
            </a:pPr>
            <a:r>
              <a:rPr b="1" lang="ru-RU" sz="2000" spc="-1" strike="noStrike">
                <a:solidFill>
                  <a:srgbClr val="000000"/>
                </a:solidFill>
                <a:latin typeface="Arial"/>
                <a:ea typeface="Microsoft YaHei"/>
              </a:rPr>
              <a:t>Нерідко знижується артеріальний тиск (при бронхіальній астмі, алергічному риніті, анафілактичному шоці).</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rcRect l="22857" t="29596" r="51942" b="27761"/>
          <a:stretch/>
        </p:blipFill>
        <p:spPr>
          <a:xfrm>
            <a:off x="1872360" y="260280"/>
            <a:ext cx="5327640" cy="5067720"/>
          </a:xfrm>
          <a:prstGeom prst="rect">
            <a:avLst/>
          </a:prstGeom>
          <a:ln>
            <a:noFill/>
          </a:ln>
        </p:spPr>
      </p:pic>
      <p:sp>
        <p:nvSpPr>
          <p:cNvPr id="141" name="TextShape 1"/>
          <p:cNvSpPr txBox="1"/>
          <p:nvPr/>
        </p:nvSpPr>
        <p:spPr>
          <a:xfrm>
            <a:off x="1152000" y="5718240"/>
            <a:ext cx="7488000" cy="290160"/>
          </a:xfrm>
          <a:prstGeom prst="rect">
            <a:avLst/>
          </a:prstGeom>
          <a:noFill/>
          <a:ln>
            <a:noFill/>
          </a:ln>
        </p:spPr>
        <p:txBody>
          <a:bodyPr lIns="90000" rIns="90000" tIns="45000" bIns="45000">
            <a:spAutoFit/>
          </a:bodyPr>
          <a:p>
            <a:r>
              <a:rPr b="0" lang="uk-UA" sz="1400" spc="-1" strike="noStrike">
                <a:latin typeface="Arial"/>
              </a:rPr>
              <a:t>Примітки: </a:t>
            </a:r>
            <a:r>
              <a:rPr b="0" lang="uk-UA" sz="1400" spc="-1" strike="noStrike">
                <a:latin typeface="Arial"/>
              </a:rPr>
              <a:t>БАР – біологічно активні речовини.</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360000" y="461520"/>
            <a:ext cx="8495280" cy="502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u="sng">
                <a:solidFill>
                  <a:srgbClr val="ff0000"/>
                </a:solidFill>
                <a:uFillTx/>
                <a:latin typeface="Arial"/>
                <a:ea typeface="DejaVu Sans"/>
              </a:rPr>
              <a:t>Другий тип імунопатологічних (цитотоксичних) реакцій</a:t>
            </a:r>
            <a:r>
              <a:rPr b="1" lang="ru-RU" sz="1800" spc="-1" strike="noStrike">
                <a:solidFill>
                  <a:srgbClr val="000000"/>
                </a:solidFill>
                <a:latin typeface="Arial"/>
                <a:ea typeface="DejaVu Sans"/>
              </a:rPr>
              <a:t> включає всі патологічні процеси, пов'язані з ураженням клітини-мішені продуктами реакції антиген-антитіло.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При цьому антигенами можуть служити компоненти цитомембрани або речовини, фіксовані на її поверхні (бактеріальні токсини, лікарські препарати).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 відміну від першого типу реакцій у реалізації імунної реакції на клітини бере участь комплемент, хоча такі реакції можуть бути опосередковані цитотоксичним ефектом лімфоцитів.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Ще однією особливістю цього реакцій є локалізація патологічного процесу в певному органі-мішені, в якому розвивається запалення на імунній основі.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Основними патологічними процесами, що розвиваються внаслідок даної реакції, є цитоліз, вихід лізосомальних ферментів (протеаз, фосфоліпаз, гідролаз та ін.) за межі клітини, а також вивільнення різних медіаторів запалення — фактора активації тромбоцитів, кінінів, лейкотрієнів, простагландинів та ін.</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 descr=""/>
          <p:cNvPicPr/>
          <p:nvPr/>
        </p:nvPicPr>
        <p:blipFill>
          <a:blip r:embed="rId1"/>
          <a:srcRect l="47031" t="29596" r="27765" b="27761"/>
          <a:stretch/>
        </p:blipFill>
        <p:spPr>
          <a:xfrm>
            <a:off x="1656360" y="116280"/>
            <a:ext cx="5327640" cy="5067720"/>
          </a:xfrm>
          <a:prstGeom prst="rect">
            <a:avLst/>
          </a:prstGeom>
          <a:ln>
            <a:noFill/>
          </a:ln>
        </p:spPr>
      </p:pic>
      <p:sp>
        <p:nvSpPr>
          <p:cNvPr id="144" name="TextShape 1"/>
          <p:cNvSpPr txBox="1"/>
          <p:nvPr/>
        </p:nvSpPr>
        <p:spPr>
          <a:xfrm>
            <a:off x="1152000" y="5718240"/>
            <a:ext cx="7488000" cy="489960"/>
          </a:xfrm>
          <a:prstGeom prst="rect">
            <a:avLst/>
          </a:prstGeom>
          <a:noFill/>
          <a:ln>
            <a:noFill/>
          </a:ln>
        </p:spPr>
        <p:txBody>
          <a:bodyPr lIns="90000" rIns="90000" tIns="45000" bIns="45000">
            <a:spAutoFit/>
          </a:bodyPr>
          <a:p>
            <a:r>
              <a:rPr b="0" lang="uk-UA" sz="1400" spc="-1" strike="noStrike">
                <a:latin typeface="Arial"/>
              </a:rPr>
              <a:t>Примітки: К – клітина-кілер; КМ – клітина-мішень; КТ </a:t>
            </a:r>
            <a:r>
              <a:rPr b="0" lang="uk-UA" sz="1400" spc="-1" strike="noStrike">
                <a:solidFill>
                  <a:srgbClr val="000000"/>
                </a:solidFill>
                <a:latin typeface="Arial"/>
              </a:rPr>
              <a:t>–</a:t>
            </a:r>
            <a:r>
              <a:rPr b="0" lang="uk-UA" sz="1400" spc="-1" strike="noStrike">
                <a:latin typeface="Arial"/>
              </a:rPr>
              <a:t> комплемент; Тк – Т-кілер/ефектор; МАК – мембраноатакуючий комплекс.</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16000" y="269640"/>
            <a:ext cx="871128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II тип імунопатологічних реакцій характеризується тим, що реакція антиген-антитіло відбувається на мембрані клітини або інших мембранних структурах організму. Реакції відрізняються органним тропізмом, і ушкодження тканин переважно визначаються лізосомальними (або цитоплазматичними) ферментами, клітинними медіаторами запалення, можливо, місцевими тканинними гормонами (простагландинами, фактором активації тромбоцитів та ін.). В імунний процес, крім комплементу, залучаються лімфоцити кілери, цитотоксичні лімфоцити, фагоцити. Антигенними властивостями можуть володіти власні базальні мембрани організму, і тоді йдеться про аутоімунні захворювання. Організм може утворювати антитіла до численних екзогенних антигенів, які фіксуються клітинною мембраною (наприклад, мікробні ліпополісахариди). З мембранами клітин зв'язуються лікарські та інші речовини, ксенобіотики, що викликає утворення антитіл проти утвореного комплексу.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Спектр аутоімунних захворювань, що зустрічаються в дитячому віці, включає міастенію, ювенільний цукровий діабет, синдром Гудпасчера, аутоімунну гемолітичну анемію, тромбоцитопенічну пурпуру, активний хронічний гепатит, виразковий коліт, синдром Сьєгрена, аутоіммунні тиреоїдити, а також системний червоний вовчак, дерматоміозит, ревматоїдний артрит, склеродермію. Встановлено сімейну схильність до аутоімунних захворювань, що дозволяє говорити про існування аутоімунного (аутоалергічного) діатезу.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504000" y="360000"/>
            <a:ext cx="8278560" cy="502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u="sng">
                <a:solidFill>
                  <a:srgbClr val="ff0000"/>
                </a:solidFill>
                <a:uFillTx/>
                <a:latin typeface="Arial"/>
                <a:ea typeface="DejaVu Sans"/>
              </a:rPr>
              <a:t>Третій тип імунопатологічних реакцій (реакція типу феномену Артюса)</a:t>
            </a:r>
            <a:r>
              <a:rPr b="1" lang="ru-RU" sz="1800" spc="-1" strike="noStrike">
                <a:solidFill>
                  <a:srgbClr val="ff0000"/>
                </a:solidFill>
                <a:latin typeface="Arial"/>
                <a:ea typeface="DejaVu Sans"/>
              </a:rPr>
              <a:t> </a:t>
            </a:r>
            <a:r>
              <a:rPr b="1" lang="ru-RU" sz="1800" spc="-1" strike="noStrike">
                <a:solidFill>
                  <a:srgbClr val="000000"/>
                </a:solidFill>
                <a:latin typeface="Arial"/>
                <a:ea typeface="DejaVu Sans"/>
              </a:rPr>
              <a:t>обумовлений пошкодженнями тканин циркулюючими у крові антитілами до антигенів, які утворюють комплекси в судинному руслі і тільки після цього фіксуються на мембранах. У цьому полягає відмінність даного типу від попереднього, при якому антигени спочатку фіксуються клітинами, і лише після цього здійснюється імунна реакція. При третьому типі реакцій комплекси антиген-антитіло, що зв'язалися тканинами, активують систему комплементу, окремі компоненти якого (С3а, С5а, С5, С6, С7) мають хемотактичну дію по відношенню до фагоцитів і викликають гостру реакцію. У процесі фагоцитозу поглинаються як імунні комплекси, і власна речовина клітинних мембран, у яких локалізуються продукти реакції антиген-антитіло. Внаслідок цього процесу за межі клітини виходять лізосомальні ферменти та медіатори запалення. У зв'язку з утворенням імунних комплексів у просвіті судин, природно, основною мішенню у цьому типі реакції є ендотелій капілярів. Важливий компонент процесу </a:t>
            </a:r>
            <a:r>
              <a:rPr b="1" lang="ru-RU" sz="1800" spc="-1" strike="noStrike">
                <a:solidFill>
                  <a:srgbClr val="c9211e"/>
                </a:solidFill>
                <a:latin typeface="Arial"/>
                <a:ea typeface="DejaVu Sans"/>
              </a:rPr>
              <a:t>— внутрішньосудинне згортання.</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576000" y="5918040"/>
            <a:ext cx="8064000" cy="489960"/>
          </a:xfrm>
          <a:prstGeom prst="rect">
            <a:avLst/>
          </a:prstGeom>
          <a:noFill/>
          <a:ln>
            <a:noFill/>
          </a:ln>
        </p:spPr>
        <p:txBody>
          <a:bodyPr lIns="90000" rIns="90000" tIns="45000" bIns="45000">
            <a:spAutoFit/>
          </a:bodyPr>
          <a:p>
            <a:r>
              <a:rPr b="0" lang="uk-UA" sz="1400" spc="-1" strike="noStrike">
                <a:latin typeface="Arial"/>
              </a:rPr>
              <a:t>Примітки: К – клітина-кілер; КМ – клітина-мішень; КТ - комплемент; Тк – Т-кілер/ефектор; БАР – біологічно активні речовини; МАК – мембраноатакуючий комплекс.</a:t>
            </a:r>
            <a:endParaRPr b="0" lang="ru-RU" sz="1400" spc="-1" strike="noStrike">
              <a:latin typeface="Arial"/>
            </a:endParaRPr>
          </a:p>
        </p:txBody>
      </p:sp>
      <p:pic>
        <p:nvPicPr>
          <p:cNvPr id="148" name="" descr=""/>
          <p:cNvPicPr/>
          <p:nvPr/>
        </p:nvPicPr>
        <p:blipFill>
          <a:blip r:embed="rId1"/>
          <a:srcRect l="22857" t="30999" r="52344" b="24178"/>
          <a:stretch/>
        </p:blipFill>
        <p:spPr>
          <a:xfrm>
            <a:off x="1872000" y="491400"/>
            <a:ext cx="5688000" cy="53406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576000" y="432000"/>
            <a:ext cx="8207280" cy="3930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c9211e"/>
                </a:solidFill>
                <a:latin typeface="Arial"/>
                <a:ea typeface="DejaVu Sans"/>
              </a:rPr>
              <a:t>Першим варіантом третього типу імунопатологічних реакцій є класичний феномен Артюса,</a:t>
            </a:r>
            <a:r>
              <a:rPr b="1" lang="ru-RU" sz="1800" spc="-1" strike="noStrike">
                <a:solidFill>
                  <a:srgbClr val="000000"/>
                </a:solidFill>
                <a:latin typeface="Arial"/>
                <a:ea typeface="DejaVu Sans"/>
              </a:rPr>
              <a:t> при якому імунні комплекси після місцевого повторного введення антигену фіксуються в капілярах шкіри, розвивається запалення, чому сприяють утворення тромбів, геморагії, вогнища некрозу.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1800" spc="-1" strike="noStrike">
                <a:solidFill>
                  <a:srgbClr val="c9211e"/>
                </a:solidFill>
                <a:latin typeface="Arial"/>
                <a:ea typeface="Microsoft YaHei"/>
              </a:rPr>
              <a:t>Другий варіант</a:t>
            </a:r>
            <a:r>
              <a:rPr b="1" lang="ru-RU" sz="1800" spc="-1" strike="noStrike">
                <a:solidFill>
                  <a:srgbClr val="000000"/>
                </a:solidFill>
                <a:latin typeface="Arial"/>
                <a:ea typeface="Microsoft YaHei"/>
              </a:rPr>
              <a:t> зазначеного типу реакцій спостерігається при надходженні великих кількостей антигену в загальний кровообіг сенсибілізованого організму, феномен Артюса відтворюється в експерименті. При цьому утворюються циркулюючі імунні комплекси в капілярах нирок, міокарда, суглобових оболонок. Локалізація ураження може визначатися наявністю факторів спадкової (полігенної) схильності або наявністю попереднього запального процесу.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258120" y="378720"/>
            <a:ext cx="866844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c9211e"/>
                </a:solidFill>
                <a:latin typeface="Arial"/>
                <a:ea typeface="DejaVu Sans"/>
              </a:rPr>
              <a:t>Третій варіант</a:t>
            </a:r>
            <a:r>
              <a:rPr b="1" lang="ru-RU" sz="1800" spc="-1" strike="noStrike">
                <a:solidFill>
                  <a:srgbClr val="000000"/>
                </a:solidFill>
                <a:latin typeface="Arial"/>
                <a:ea typeface="DejaVu Sans"/>
              </a:rPr>
              <a:t> зазначеного типу реакцій характеризується тим, що антиген надходить у надлишку через природні шляхи — легені (з розвитком алергічного альвеоліту) або кишківник, або виводиться нирками (гломерулонефрит). Спостерігається при багатьох захворюваннях — дифузному геморагічному васкуліті, запальних захворюваннях легень, міокарда, суглобів. Усі вони обумовлені відкладенням циркулюючих імунних комплексів у тканинах. Антигенними властивостями можуть володіти не тільки екзогенні організми та сполуки, але й власні, наприклад, змінені нуклеїнові кислоти при алергічному гломерулонефриті. Інфекційні агенти, у тому числі і непатогенні, що надходять до організму, зумовлюють розвиток третього типу реакцій (нефротичний синдром, сироватковий гепатит, захворювання легень, спричинені синцитіальним вірусом та ін.). Цей механізм дозволяє пояснити розвиток синдрому Уотерхауса-Фрідеріксена (менінгококцемія з ураженням адреналової системи), при якому імунні комплекси фіксуються в капілярах наднирників та викликають їх некроз.</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Циркулюючі імунні комплекси можуть бути виявлені у крові у 5% клінічно здорових дітей, але в низькому титрі. У лабораторії, під керівництвом проф. Д. В. Стефані, показано, що одним із суттєвих факторів, що визначають циркуляцію імунних комплексів, є недостатність системи фагоцитозу.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227520" y="295560"/>
            <a:ext cx="8638560" cy="6069240"/>
          </a:xfrm>
          <a:prstGeom prst="rect">
            <a:avLst/>
          </a:prstGeom>
          <a:noFill/>
          <a:ln>
            <a:noFill/>
          </a:ln>
        </p:spPr>
        <p:style>
          <a:lnRef idx="0"/>
          <a:fillRef idx="0"/>
          <a:effectRef idx="0"/>
          <a:fontRef idx="minor"/>
        </p:style>
        <p:txBody>
          <a:bodyPr lIns="90000" rIns="90000" tIns="45000" bIns="45000">
            <a:spAutoFit/>
          </a:bodyPr>
          <a:p>
            <a:pPr marL="216000" indent="-216000" algn="just">
              <a:lnSpc>
                <a:spcPct val="100000"/>
              </a:lnSpc>
              <a:buClr>
                <a:srgbClr val="000000"/>
              </a:buClr>
              <a:buFont typeface="Wingdings" charset="2"/>
              <a:buChar char=""/>
            </a:pPr>
            <a:r>
              <a:rPr b="1" lang="ru-RU" sz="1600" spc="-1" strike="noStrike">
                <a:solidFill>
                  <a:srgbClr val="ff0000"/>
                </a:solidFill>
                <a:latin typeface="Times New Roman"/>
                <a:ea typeface="DejaVu Sans"/>
              </a:rPr>
              <a:t>Імунна система плода</a:t>
            </a:r>
            <a:r>
              <a:rPr b="1" lang="ru-RU" sz="1600" spc="-1" strike="noStrike">
                <a:solidFill>
                  <a:srgbClr val="000000"/>
                </a:solidFill>
                <a:latin typeface="Times New Roman"/>
                <a:ea typeface="DejaVu Sans"/>
              </a:rPr>
              <a:t>, як правило, реагує на вплив </a:t>
            </a:r>
            <a:r>
              <a:rPr b="1" i="1" lang="ru-RU" sz="1600" spc="-1" strike="noStrike">
                <a:solidFill>
                  <a:srgbClr val="800080"/>
                </a:solidFill>
                <a:latin typeface="Times New Roman"/>
                <a:ea typeface="DejaVu Sans"/>
              </a:rPr>
              <a:t>аеро- та харчових алергенів</a:t>
            </a:r>
            <a:r>
              <a:rPr b="1" lang="ru-RU" sz="1600" spc="-1" strike="noStrike">
                <a:solidFill>
                  <a:srgbClr val="000000"/>
                </a:solidFill>
                <a:latin typeface="Times New Roman"/>
                <a:ea typeface="DejaVu Sans"/>
              </a:rPr>
              <a:t>, що надходять у материнський організм у період вагітності, </a:t>
            </a:r>
            <a:r>
              <a:rPr b="1" lang="ru-RU" sz="1600" spc="-1" strike="noStrike" u="sng">
                <a:solidFill>
                  <a:srgbClr val="000000"/>
                </a:solidFill>
                <a:uFillTx/>
                <a:latin typeface="Times New Roman"/>
                <a:ea typeface="DejaVu Sans"/>
              </a:rPr>
              <a:t>специфічною лімфопроліферативною імунною відповіддю та біосинтезом алергенспецифічних антитіл.</a:t>
            </a:r>
            <a:r>
              <a:rPr b="1" lang="ru-RU" sz="1600" spc="-1" strike="noStrike">
                <a:solidFill>
                  <a:srgbClr val="000000"/>
                </a:solidFill>
                <a:latin typeface="Times New Roman"/>
                <a:ea typeface="DejaVu Sans"/>
              </a:rPr>
              <a:t> </a:t>
            </a:r>
            <a:endParaRPr b="0" lang="ru-RU" sz="1600" spc="-1" strike="noStrike">
              <a:latin typeface="Arial"/>
            </a:endParaRPr>
          </a:p>
          <a:p>
            <a:pPr marL="216000" indent="-216000" algn="just">
              <a:lnSpc>
                <a:spcPct val="100000"/>
              </a:lnSpc>
              <a:buClr>
                <a:srgbClr val="000000"/>
              </a:buClr>
              <a:buFont typeface="Wingdings" charset="2"/>
              <a:buChar char=""/>
            </a:pPr>
            <a:r>
              <a:rPr b="1" lang="ru-RU" sz="1500" spc="-1" strike="noStrike">
                <a:solidFill>
                  <a:srgbClr val="000000"/>
                </a:solidFill>
                <a:latin typeface="Times New Roman"/>
                <a:ea typeface="DejaVu Sans"/>
              </a:rPr>
              <a:t>Таким чином, спектр несприятливих звичок матері, її професійна діяльність в екологічно агресивному середовищі та особливості поведінки значною мірою визначають спрямованість сенсибілізації та спеціалізованого алергенспецифічного навчання імунної системи плода. </a:t>
            </a:r>
            <a:endParaRPr b="0" lang="ru-RU" sz="1500" spc="-1" strike="noStrike">
              <a:latin typeface="Arial"/>
            </a:endParaRPr>
          </a:p>
          <a:p>
            <a:pPr marL="216000" indent="-216000" algn="just">
              <a:lnSpc>
                <a:spcPct val="100000"/>
              </a:lnSpc>
              <a:buClr>
                <a:srgbClr val="000000"/>
              </a:buClr>
              <a:buFont typeface="Wingdings" charset="2"/>
              <a:buChar char=""/>
            </a:pPr>
            <a:r>
              <a:rPr b="1" lang="ru-RU" sz="1500" spc="-1" strike="noStrike">
                <a:solidFill>
                  <a:srgbClr val="000000"/>
                </a:solidFill>
                <a:latin typeface="Times New Roman"/>
                <a:ea typeface="DejaVu Sans"/>
              </a:rPr>
              <a:t>Тобто </a:t>
            </a:r>
            <a:r>
              <a:rPr b="1" lang="ru-RU" sz="1500" spc="-1" strike="noStrike" u="sng">
                <a:solidFill>
                  <a:srgbClr val="000000"/>
                </a:solidFill>
                <a:uFillTx/>
                <a:latin typeface="Times New Roman"/>
                <a:ea typeface="DejaVu Sans"/>
              </a:rPr>
              <a:t>імунна система плода виявляється своєрідним заручником успадкування генетичних, поведінкових та середовищних факторів матері, що спричиняють розвиток алергії або, навпаки, захищають його.</a:t>
            </a:r>
            <a:endParaRPr b="0" lang="ru-RU" sz="1500" spc="-1" strike="noStrike">
              <a:latin typeface="Arial"/>
            </a:endParaRPr>
          </a:p>
          <a:p>
            <a:pPr marL="216000" indent="-216000" algn="just">
              <a:lnSpc>
                <a:spcPct val="100000"/>
              </a:lnSpc>
              <a:buClr>
                <a:srgbClr val="000000"/>
              </a:buClr>
              <a:buFont typeface="Wingdings" charset="2"/>
              <a:buChar char=""/>
            </a:pP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ff0000"/>
                </a:solidFill>
                <a:latin typeface="Times New Roman"/>
                <a:ea typeface="Microsoft YaHei"/>
              </a:rPr>
              <a:t>Істотні відмінності у здатності розвивати алергенспецифічну відповідь є у «атопічних» та «неатопічних» індивідуумів.</a:t>
            </a:r>
            <a:r>
              <a:rPr b="1" lang="ru-RU" sz="1500" spc="-1" strike="noStrike">
                <a:solidFill>
                  <a:srgbClr val="1c1c1c"/>
                </a:solidFill>
                <a:latin typeface="Times New Roman"/>
                <a:ea typeface="Microsoft YaHei"/>
              </a:rPr>
              <a:t> </a:t>
            </a: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00a933"/>
                </a:solidFill>
                <a:latin typeface="Times New Roman"/>
                <a:ea typeface="Microsoft YaHei"/>
              </a:rPr>
              <a:t>Імунний статус новонароджених</a:t>
            </a:r>
            <a:r>
              <a:rPr b="1" lang="ru-RU" sz="1500" spc="-1" strike="noStrike">
                <a:solidFill>
                  <a:srgbClr val="1c1c1c"/>
                </a:solidFill>
                <a:latin typeface="Times New Roman"/>
                <a:ea typeface="Microsoft YaHei"/>
              </a:rPr>
              <a:t> характеризується домінуванням функції СD4+Tх2 типу та підвищеним синтезом відповідного спектра цитокінів (ІЛ-4, ІЛ-5, ІЛ-13). З іншого боку, у новонароджених з високим ризиком розвитку атопії знижено продукцію ІФН-γ і, відповідно, функцію CD4+ Tх1 типу. </a:t>
            </a:r>
            <a:endParaRPr b="0" lang="ru-RU" sz="1500" spc="-1" strike="noStrike">
              <a:latin typeface="Arial"/>
            </a:endParaRPr>
          </a:p>
          <a:p>
            <a:pPr marL="216000" indent="-216000" algn="just">
              <a:lnSpc>
                <a:spcPct val="100000"/>
              </a:lnSpc>
              <a:buClr>
                <a:srgbClr val="1c1c1c"/>
              </a:buClr>
              <a:buFont typeface="Wingdings" charset="2"/>
              <a:buChar char=""/>
            </a:pPr>
            <a:r>
              <a:rPr b="1" i="1" lang="ru-RU" sz="1500" spc="-1" strike="noStrike">
                <a:solidFill>
                  <a:srgbClr val="ff0000"/>
                </a:solidFill>
                <a:latin typeface="Times New Roman"/>
                <a:ea typeface="Microsoft YaHei"/>
              </a:rPr>
              <a:t>У постнатальному періоді, у перші роки життя у «неатопічних» дітей </a:t>
            </a:r>
            <a:r>
              <a:rPr b="1" lang="ru-RU" sz="1500" spc="-1" strike="noStrike">
                <a:solidFill>
                  <a:srgbClr val="1c1c1c"/>
                </a:solidFill>
                <a:latin typeface="Times New Roman"/>
                <a:ea typeface="Microsoft YaHei"/>
              </a:rPr>
              <a:t>надмірна функція Tх2 типу швидко падає, при цьому досягається баланс між кількісним та функціональним станом субпопуляцій Tх2/Tх1, характерний для імунного статусу нормального індивідуума. </a:t>
            </a: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1c1c1c"/>
                </a:solidFill>
                <a:latin typeface="Times New Roman"/>
                <a:ea typeface="Microsoft YaHei"/>
              </a:rPr>
              <a:t>На противагу цьому </a:t>
            </a:r>
            <a:r>
              <a:rPr b="1" lang="ru-RU" sz="1500" spc="-1" strike="noStrike">
                <a:solidFill>
                  <a:srgbClr val="ff0000"/>
                </a:solidFill>
                <a:latin typeface="Times New Roman"/>
                <a:ea typeface="Microsoft YaHei"/>
              </a:rPr>
              <a:t>у дітей з «атопічним» статусом</a:t>
            </a:r>
            <a:r>
              <a:rPr b="1" lang="ru-RU" sz="1500" spc="-1" strike="noStrike">
                <a:solidFill>
                  <a:srgbClr val="1c1c1c"/>
                </a:solidFill>
                <a:latin typeface="Times New Roman"/>
                <a:ea typeface="Microsoft YaHei"/>
              </a:rPr>
              <a:t> надлишкова функція CD4+ Tх2 типу підтримується і згодом може посилюватись. Так, у новонароджених вміст Т-лімфоцитів становить 2500-4000 кл./мкл, що суттєво вище, ніж у дитини та дорослої. </a:t>
            </a: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1c1c1c"/>
                </a:solidFill>
                <a:latin typeface="Times New Roman"/>
                <a:ea typeface="Microsoft YaHei"/>
              </a:rPr>
              <a:t>У табл. (див. попередню лекцію) представлені дані про кількісний вміст Т-лімфоцитів у дітей різних вікових груп. </a:t>
            </a:r>
            <a:r>
              <a:rPr b="1" lang="ru-RU" sz="1500" spc="-1" strike="noStrike" u="sng">
                <a:solidFill>
                  <a:srgbClr val="1c1c1c"/>
                </a:solidFill>
                <a:uFillTx/>
                <a:latin typeface="Times New Roman"/>
                <a:ea typeface="Microsoft YaHei"/>
              </a:rPr>
              <a:t>З віком відзначається зниження загального вмісту Т-лімфоцитів та субпопуляцій CD4+ та CD8+ Т-клітин, причому кількість CD4+ Т-лімфоцитів зменшується швидшими темпами. </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504000" y="288000"/>
            <a:ext cx="791856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u="sng">
                <a:solidFill>
                  <a:srgbClr val="ff0000"/>
                </a:solidFill>
                <a:uFillTx/>
                <a:latin typeface="Arial"/>
                <a:ea typeface="DejaVu Sans"/>
              </a:rPr>
              <a:t>Четвертий тип імунопатологічної реакції — реакції гіперчутливості зповільненого типу (ГЗТ)</a:t>
            </a:r>
            <a:r>
              <a:rPr b="0" lang="ru-RU" sz="1800" spc="-1" strike="noStrike">
                <a:solidFill>
                  <a:srgbClr val="ff0000"/>
                </a:solidFill>
                <a:latin typeface="Arial"/>
                <a:ea typeface="DejaVu Sans"/>
              </a:rPr>
              <a:t>. </a:t>
            </a:r>
            <a:r>
              <a:rPr b="1" lang="ru-RU" sz="1800" spc="-1" strike="noStrike">
                <a:solidFill>
                  <a:srgbClr val="000000"/>
                </a:solidFill>
                <a:latin typeface="Arial"/>
                <a:ea typeface="DejaVu Sans"/>
              </a:rPr>
              <a:t>При цьому йдеться виключно про реакції клітинного типу, оскільки імуноглобуліни (антитіла) не залучаються до процесів.</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Антиген — вільний або фіксований на клітині, екзогенний чи аутоантиген — взаємодіє зі специфічними рецепторами Т-лімфоцитів. В результаті настають активація і мітоз, при цьому клітини, що розмножуються, володіють цитотоксичними властивостями по відношенню до клітин, що несуть антиген. У цьому типі реакції особливу патогенетичну роль відіграють лімфокіни та цитокіни.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Прикладами IV типу реакцій є відповідь організму на туберкулін, контактний дерматит, реакції відторгнення трансплантату і, мабуть, цей тип часто зустрічається при бактеріальних або вірусних захворюваннях різних органів за участю сенсибілізованих Т-лімфоцитів. Існують такі реакції ГЗТ, при яких цитотоксичний ефект лімфоцитів поєднується з активацією гуморального імунітету, при цьому антитіла по відношенню до фіксованого антигену лімфоцитами здатні пригнічувати атаку сенсибілізованих лімфоцитів-кілерів. Однак ця кооперація поки що не вивчена, хоча і становить особливий клінічний інтерес.</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576000" y="5918040"/>
            <a:ext cx="8064000" cy="489960"/>
          </a:xfrm>
          <a:prstGeom prst="rect">
            <a:avLst/>
          </a:prstGeom>
          <a:noFill/>
          <a:ln>
            <a:noFill/>
          </a:ln>
        </p:spPr>
        <p:txBody>
          <a:bodyPr lIns="90000" rIns="90000" tIns="45000" bIns="45000">
            <a:spAutoFit/>
          </a:bodyPr>
          <a:p>
            <a:r>
              <a:rPr b="0" lang="uk-UA" sz="1400" spc="-1" strike="noStrike">
                <a:latin typeface="Arial"/>
              </a:rPr>
              <a:t>Примітки: К – клітина-кілер; КМ – клітина-мішень; КТ - комплемент; Тк – Т-кілер/ефектор; БАР – біологічно активні речовини; МАК – мембраноатакуючий комплекс.</a:t>
            </a:r>
            <a:endParaRPr b="0" lang="ru-RU" sz="1400" spc="-1" strike="noStrike">
              <a:latin typeface="Arial"/>
            </a:endParaRPr>
          </a:p>
        </p:txBody>
      </p:sp>
      <p:pic>
        <p:nvPicPr>
          <p:cNvPr id="153" name="" descr=""/>
          <p:cNvPicPr/>
          <p:nvPr/>
        </p:nvPicPr>
        <p:blipFill>
          <a:blip r:embed="rId1"/>
          <a:srcRect l="46796" t="30999" r="28322" b="24178"/>
          <a:stretch/>
        </p:blipFill>
        <p:spPr>
          <a:xfrm>
            <a:off x="1728000" y="583560"/>
            <a:ext cx="5040000" cy="510444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432000" y="1307880"/>
            <a:ext cx="8278560" cy="5028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00a933"/>
                </a:solidFill>
                <a:latin typeface="Arial"/>
                <a:ea typeface="DejaVu Sans"/>
              </a:rPr>
              <a:t>Атопічний діатез </a:t>
            </a:r>
            <a:r>
              <a:rPr b="1" lang="ru-RU" sz="1800" spc="-1" strike="noStrike">
                <a:solidFill>
                  <a:srgbClr val="000000"/>
                </a:solidFill>
                <a:latin typeface="Arial"/>
                <a:ea typeface="DejaVu Sans"/>
              </a:rPr>
              <a:t>— генетично детермінована схильність організму до розвитку бронхіальної астми, респіраторних алергозів, дитячої екземи та нейродермітів, аденоїдів, рідше — атопічної катаракти та артритів. Термін атопічний діатез слід вважати більш сучасним, ніж "ексудативно-катаральний діатез", запропонований А. Pfaundler, а пізніше А. Czermy ще в XIX столітті задовго до відкриття алергії [Pirquet Сl., 1906]. По суті, всі ІДС повинні розглядатися як алергічний діатез, в якому атопія представляє лише окрему, хоча і дуже поширену форму схильності. Поняття «атопія» було запроваджено у 20-х роках. </a:t>
            </a:r>
            <a:endParaRPr b="0" lang="ru-RU" sz="1800" spc="-1" strike="noStrike">
              <a:latin typeface="Arial"/>
            </a:endParaRPr>
          </a:p>
          <a:p>
            <a:pPr algn="just">
              <a:lnSpc>
                <a:spcPct val="100000"/>
              </a:lnSpc>
            </a:pPr>
            <a:r>
              <a:rPr b="1" i="1" lang="ru-RU" sz="1800" spc="-1" strike="noStrike">
                <a:solidFill>
                  <a:srgbClr val="00a933"/>
                </a:solidFill>
                <a:latin typeface="Arial"/>
                <a:ea typeface="DejaVu Sans"/>
              </a:rPr>
              <a:t>Атопія (грец. "без місця")</a:t>
            </a:r>
            <a:r>
              <a:rPr b="1" lang="ru-RU" sz="1800" spc="-1" strike="noStrike">
                <a:solidFill>
                  <a:srgbClr val="000000"/>
                </a:solidFill>
                <a:latin typeface="Arial"/>
                <a:ea typeface="DejaVu Sans"/>
              </a:rPr>
              <a:t> — дивні, незрозумілі хвороби, для яких не знайшлося місця в класифікації патології людини, яка діяла на той час. З атопією пов'язувалися незвичайні реакції організму на побутові агенти, що не діяли на більшість людей (пилок рослин, домашній пил, шерсть тварин). В даний час чітко встановлено, що ці реакції засновані на особливій спадковій схильності, хоча і не знаходяться в жорсткій залежності від спадкування антигенів тканинної сумісності HLA (хоча окремі приклади такого зв'язку в літературі наводилися).</a:t>
            </a:r>
            <a:endParaRPr b="0" lang="ru-RU" sz="1800" spc="-1" strike="noStrike">
              <a:latin typeface="Arial"/>
            </a:endParaRPr>
          </a:p>
        </p:txBody>
      </p:sp>
      <p:sp>
        <p:nvSpPr>
          <p:cNvPr id="155" name="CustomShape 2"/>
          <p:cNvSpPr/>
          <p:nvPr/>
        </p:nvSpPr>
        <p:spPr>
          <a:xfrm>
            <a:off x="2232000" y="504000"/>
            <a:ext cx="4679280" cy="485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600" spc="-1" strike="noStrike" u="sng">
                <a:solidFill>
                  <a:srgbClr val="ff0000"/>
                </a:solidFill>
                <a:uFillTx/>
                <a:latin typeface="Arial"/>
                <a:ea typeface="DejaVu Sans"/>
              </a:rPr>
              <a:t>4. Імунодіатези</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360720" y="288000"/>
            <a:ext cx="842256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Сімейна обтяженість по атопічних захворювань встановлюється у 50-86% дітей, які страждають на бронхіальну астму (при 5-10% у контролі) [Адо А. Д., 1989]. Атопія характеризується дуже високим коефіцієнтом успадкованості (72-78%), що зближує її з моногенно успадкованими хворобами: емпіричний ризик розвитку захворювання у дитини, яка народжується в сім'ї слідом за хворим, становить 14%, при захворюванні, що є в одного з батьків, — 31% , а при захворюванні обох батьків — 70% [Мізерницька О. Н. та ін., 1986].</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 даний час встановлено, що синтез та метаболізм IgE знаходиться під контролем регуляторного поліморфного гена (хромосома 13). Два алелі цього гена позначаються R та r. Гомозиготи за алелю rr характеризуються постійно високим рівнем IgE у плазмі крові гетерозиготи Rr, хоча й мають нормальні значення IgE крові, але відрізняються схильністю до реакцій гіперчутливості по відношенню до деяких алергенів [Barecki J. В. et al., 1985]. Гомозиготи RR не схильні до атопічних хвороб.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Здатність до продукції підвищеного рівня IgE у крові успадковується як аутосомно-домінантна ознака, проте клінічні прояви атопії визначаються взаємодією організму з факторами зовнішнього середовища. Іншими словами, </a:t>
            </a:r>
            <a:r>
              <a:rPr b="1" i="1" lang="ru-RU" sz="1800" spc="-1" strike="noStrike">
                <a:solidFill>
                  <a:srgbClr val="ff0000"/>
                </a:solidFill>
                <a:latin typeface="Arial"/>
                <a:ea typeface="DejaVu Sans"/>
              </a:rPr>
              <a:t>атопія</a:t>
            </a:r>
            <a:r>
              <a:rPr b="1" lang="ru-RU" sz="1800" spc="-1" strike="noStrike">
                <a:solidFill>
                  <a:srgbClr val="000000"/>
                </a:solidFill>
                <a:latin typeface="Arial"/>
                <a:ea typeface="DejaVu Sans"/>
              </a:rPr>
              <a:t> — це полігенно успадковане захворювання, в розвитку якого регуляторний ген плазматичного рівня IgE відіграє роль головного гена — відповідно до концепції N. Е. Моrtоn (1974) про ефект головного гена.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576360" y="432000"/>
            <a:ext cx="820620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Встановлена </a:t>
            </a:r>
            <a:r>
              <a:rPr b="1" lang="ru-RU" sz="1800" spc="-1" strike="noStrike">
                <a:solidFill>
                  <a:srgbClr val="ff0000"/>
                </a:solidFill>
                <a:latin typeface="Arial"/>
                <a:ea typeface="DejaVu Sans"/>
              </a:rPr>
              <a:t>локалізація гена атопії (алергічної астми та риніту) на 11-й хромосомі</a:t>
            </a:r>
            <a:r>
              <a:rPr b="1" lang="ru-RU" sz="1800" spc="-1" strike="noStrike">
                <a:solidFill>
                  <a:srgbClr val="000000"/>
                </a:solidFill>
                <a:latin typeface="Arial"/>
                <a:ea typeface="DejaVu Sans"/>
              </a:rPr>
              <a:t> [Cookson W.О. et al., 1989].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Однак ідентифікація даного гена не дозволяє розглядати атопію як моногенну патологію, а швидше дає можливість поєднати в полігенній концепції вплив гена-регулятора синтезу IgE і гена атопії.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 даний час досить </a:t>
            </a:r>
            <a:r>
              <a:rPr b="1" lang="ru-RU" sz="1800" spc="-1" strike="noStrike" u="sng">
                <a:solidFill>
                  <a:srgbClr val="000000"/>
                </a:solidFill>
                <a:uFillTx/>
                <a:latin typeface="Arial"/>
                <a:ea typeface="DejaVu Sans"/>
              </a:rPr>
              <a:t>чітко визначено маркери атопії (атопічного діатезу)</a:t>
            </a:r>
            <a:r>
              <a:rPr b="1" lang="ru-RU" sz="1800" spc="-1" strike="noStrike">
                <a:solidFill>
                  <a:srgbClr val="000000"/>
                </a:solidFill>
                <a:latin typeface="Arial"/>
                <a:ea typeface="DejaVu Sans"/>
              </a:rPr>
              <a:t>, які можуть бути зареєстровані задовго до розвитку атопічної астми, респіраторних алергозів, атопічних уражень шкіри, суглобів та, можливо, ЦНС.</a:t>
            </a:r>
            <a:endParaRPr b="0" lang="ru-RU" sz="1800" spc="-1" strike="noStrike">
              <a:latin typeface="Arial"/>
            </a:endParaRPr>
          </a:p>
          <a:p>
            <a:pPr algn="just">
              <a:lnSpc>
                <a:spcPct val="100000"/>
              </a:lnSpc>
            </a:pPr>
            <a:r>
              <a:rPr b="1" i="1" lang="ru-RU" sz="1800" spc="-1" strike="noStrike">
                <a:solidFill>
                  <a:srgbClr val="00a933"/>
                </a:solidFill>
                <a:latin typeface="Arial"/>
                <a:ea typeface="DejaVu Sans"/>
              </a:rPr>
              <a:t>Об'єктивні маркери атопії: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DejaVu Sans"/>
              </a:rPr>
              <a:t>підвищений рівень IgE у крові,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DejaVu Sans"/>
              </a:rPr>
              <a:t>дефіцит Т-супресорів, </a:t>
            </a:r>
            <a:endParaRPr b="0" lang="ru-RU" sz="1800" spc="-1" strike="noStrike">
              <a:latin typeface="Arial"/>
            </a:endParaRPr>
          </a:p>
          <a:p>
            <a:pPr marL="216000" indent="-215280" algn="just">
              <a:lnSpc>
                <a:spcPct val="100000"/>
              </a:lnSpc>
              <a:buClr>
                <a:srgbClr val="000000"/>
              </a:buClr>
              <a:buFont typeface="Wingdings" charset="2"/>
              <a:buChar char=""/>
            </a:pPr>
            <a:r>
              <a:rPr b="1" lang="ru-RU" sz="1800" spc="-1" strike="noStrike">
                <a:solidFill>
                  <a:srgbClr val="000000"/>
                </a:solidFill>
                <a:latin typeface="Arial"/>
                <a:ea typeface="DejaVu Sans"/>
              </a:rPr>
              <a:t>недостатність місцевого імунітету кишечника та органів дихання [Адо А. Д., 1990].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Відповідно до А. Szentivanyi (1968), </a:t>
            </a:r>
            <a:r>
              <a:rPr b="1" i="1" lang="ru-RU" sz="1800" spc="-1" strike="noStrike">
                <a:solidFill>
                  <a:srgbClr val="ff0000"/>
                </a:solidFill>
                <a:latin typeface="Arial"/>
                <a:ea typeface="DejaVu Sans"/>
              </a:rPr>
              <a:t>конституційну основу атопії становить</a:t>
            </a:r>
            <a:r>
              <a:rPr b="1" lang="ru-RU" sz="1800" spc="-1" strike="noStrike">
                <a:solidFill>
                  <a:srgbClr val="000000"/>
                </a:solidFill>
                <a:latin typeface="Arial"/>
                <a:ea typeface="DejaVu Sans"/>
              </a:rPr>
              <a:t> </a:t>
            </a:r>
            <a:r>
              <a:rPr b="1" lang="ru-RU" sz="1800" spc="-1" strike="noStrike" u="sng">
                <a:solidFill>
                  <a:srgbClr val="000000"/>
                </a:solidFill>
                <a:uFillTx/>
                <a:latin typeface="Arial"/>
                <a:ea typeface="DejaVu Sans"/>
              </a:rPr>
              <a:t>недостатність опасистих клітин, еозинофілів, лімфоцитів,</a:t>
            </a:r>
            <a:r>
              <a:rPr b="1" lang="ru-RU" sz="1800" spc="-1" strike="noStrike">
                <a:solidFill>
                  <a:srgbClr val="000000"/>
                </a:solidFill>
                <a:latin typeface="Arial"/>
                <a:ea typeface="DejaVu Sans"/>
              </a:rPr>
              <a:t> що пов'язано зі специфічністю структур ліпідних компонентів мембран при атопії (накопичення арахідонової кислоти – за Ю.Є. Вельтищевою, О.Б. Святкиною).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 даними W.О. Cookson та співавт. (1989), маркери атопічної схильності можуть бути в 30% дітей.</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216000" y="864000"/>
            <a:ext cx="863928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За даними W.В. Bias та співавт. (1986), вроджена схильність до аутоімунних захворювань простежується у 10% населення США з пенетрантністю головного гена, що спостерігається у 92% жінок та 49% чоловіків. </a:t>
            </a:r>
            <a:r>
              <a:rPr b="1" lang="ru-RU" sz="1800" spc="-1" strike="noStrike" u="sng">
                <a:solidFill>
                  <a:srgbClr val="000000"/>
                </a:solidFill>
                <a:uFillTx/>
                <a:latin typeface="Arial"/>
                <a:ea typeface="DejaVu Sans"/>
              </a:rPr>
              <a:t>Дуже висока проявність аутоімунного діатезу у жінок свідчить про вплив додаткових генетичних або середовищних факторів </a:t>
            </a:r>
            <a:r>
              <a:rPr b="1" i="1" lang="ru-RU" sz="1800" spc="-1" strike="noStrike" u="sng">
                <a:solidFill>
                  <a:srgbClr val="000000"/>
                </a:solidFill>
                <a:uFillTx/>
                <a:latin typeface="Arial"/>
                <a:ea typeface="DejaVu Sans"/>
              </a:rPr>
              <a:t>—</a:t>
            </a:r>
            <a:r>
              <a:rPr b="1" lang="ru-RU" sz="1800" spc="-1" strike="noStrike" u="sng">
                <a:solidFill>
                  <a:srgbClr val="000000"/>
                </a:solidFill>
                <a:uFillTx/>
                <a:latin typeface="Arial"/>
                <a:ea typeface="DejaVu Sans"/>
              </a:rPr>
              <a:t> антигенів тканинної сумісності, статевих гормонів, вірусних інфекцій</a:t>
            </a:r>
            <a:r>
              <a:rPr b="1" lang="ru-RU" sz="1800" spc="-1" strike="noStrike">
                <a:solidFill>
                  <a:srgbClr val="000000"/>
                </a:solidFill>
                <a:latin typeface="Arial"/>
                <a:ea typeface="DejaVu Sans"/>
              </a:rPr>
              <a:t> (вірус Епштейна-Барр, цитомегаловірус).</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Одним із доказів</a:t>
            </a:r>
            <a:r>
              <a:rPr b="1" lang="ru-RU" sz="1800" spc="-1" strike="noStrike">
                <a:solidFill>
                  <a:srgbClr val="800080"/>
                </a:solidFill>
                <a:latin typeface="Arial"/>
                <a:ea typeface="DejaVu Sans"/>
              </a:rPr>
              <a:t> ролі генетичних факторів у розвитку схильності до аутоімунних захворювань</a:t>
            </a:r>
            <a:r>
              <a:rPr b="1" lang="ru-RU" sz="1800" spc="-1" strike="noStrike">
                <a:solidFill>
                  <a:srgbClr val="000000"/>
                </a:solidFill>
                <a:latin typeface="Arial"/>
                <a:ea typeface="DejaVu Sans"/>
              </a:rPr>
              <a:t> служить існування лінії новозеландських мишей, у яких особливо легко відтворюються </a:t>
            </a:r>
            <a:r>
              <a:rPr b="1" lang="ru-RU" sz="1800" spc="-1" strike="noStrike" u="sng">
                <a:solidFill>
                  <a:srgbClr val="000000"/>
                </a:solidFill>
                <a:uFillTx/>
                <a:latin typeface="Arial"/>
                <a:ea typeface="DejaVu Sans"/>
              </a:rPr>
              <a:t>аутоімунні процеси, з появою антиядерних (анти-ДНК) антитіл, розвитком гемолітичної анемії, гломерулонефриту.</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Маркерами аутоалергічного діатезу (схильності)</a:t>
            </a:r>
            <a:r>
              <a:rPr b="1" lang="ru-RU" sz="1800" spc="-1" strike="noStrike">
                <a:solidFill>
                  <a:srgbClr val="000000"/>
                </a:solidFill>
                <a:latin typeface="Arial"/>
                <a:ea typeface="DejaVu Sans"/>
              </a:rPr>
              <a:t> можуть бути ознаки поліклональної активації В-лімфоцитів з підвищенням вмісту гамма-глобулінів у крові або з дисгаммаглобулінемією.</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Важливою ознакою аутоалергічного діатезу є </a:t>
            </a:r>
            <a:r>
              <a:rPr b="1" lang="ru-RU" sz="1800" spc="-1" strike="noStrike">
                <a:solidFill>
                  <a:srgbClr val="00a933"/>
                </a:solidFill>
                <a:latin typeface="Arial"/>
                <a:ea typeface="DejaVu Sans"/>
              </a:rPr>
              <a:t>розбалансування регуляторних субпопуляцій Т-лімфоцитів</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переважання функцій Т-хелперів та недостатність Т-супресорів. Найпростішим відображенням такого дисбалансу є </a:t>
            </a:r>
            <a:r>
              <a:rPr b="1" lang="ru-RU" sz="1800" spc="-1" strike="noStrike" u="sng">
                <a:solidFill>
                  <a:srgbClr val="000000"/>
                </a:solidFill>
                <a:uFillTx/>
                <a:latin typeface="Arial"/>
                <a:ea typeface="DejaVu Sans"/>
              </a:rPr>
              <a:t>підвищена реакція спонтанної бластної трансформації лімфоцитів або активація її тканинними антигенами.</a:t>
            </a:r>
            <a:endParaRPr b="0" lang="ru-RU" sz="1800" spc="-1" strike="noStrike">
              <a:latin typeface="Arial"/>
            </a:endParaRPr>
          </a:p>
        </p:txBody>
      </p:sp>
      <p:sp>
        <p:nvSpPr>
          <p:cNvPr id="159" name="CustomShape 2"/>
          <p:cNvSpPr/>
          <p:nvPr/>
        </p:nvSpPr>
        <p:spPr>
          <a:xfrm>
            <a:off x="2016000" y="432000"/>
            <a:ext cx="5651640" cy="39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2000" spc="-1" strike="noStrike">
                <a:solidFill>
                  <a:srgbClr val="ff0000"/>
                </a:solidFill>
                <a:latin typeface="Arial"/>
                <a:ea typeface="DejaVu Sans"/>
              </a:rPr>
              <a:t>Аутоімунний (аутоалергічний діатез)</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504000" y="506520"/>
            <a:ext cx="8279280" cy="3930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 даний час є підстави припускати істотну </a:t>
            </a:r>
            <a:r>
              <a:rPr b="1" lang="ru-RU" sz="1800" spc="-1" strike="noStrike" u="sng">
                <a:solidFill>
                  <a:srgbClr val="000000"/>
                </a:solidFill>
                <a:uFillTx/>
                <a:latin typeface="Arial"/>
                <a:ea typeface="DejaVu Sans"/>
              </a:rPr>
              <a:t>роль спадкових варіацій або мутацій генного </a:t>
            </a:r>
            <a:r>
              <a:rPr b="1" lang="ru-RU" sz="1800" spc="-1" strike="noStrike" u="sng">
                <a:solidFill>
                  <a:srgbClr val="00a933"/>
                </a:solidFill>
                <a:uFillTx/>
                <a:latin typeface="Arial"/>
                <a:ea typeface="DejaVu Sans"/>
              </a:rPr>
              <a:t>локусу HLA III класу</a:t>
            </a:r>
            <a:r>
              <a:rPr b="1" lang="ru-RU" sz="1800" spc="-1" strike="noStrike" u="sng">
                <a:solidFill>
                  <a:srgbClr val="000000"/>
                </a:solidFill>
                <a:uFillTx/>
                <a:latin typeface="Arial"/>
                <a:ea typeface="DejaVu Sans"/>
              </a:rPr>
              <a:t> як факторів схильності до аутоімунних процесів.</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Цей локус включає </a:t>
            </a:r>
            <a:r>
              <a:rPr b="1" i="1" lang="ru-RU" sz="1800" spc="-1" strike="noStrike">
                <a:solidFill>
                  <a:srgbClr val="000000"/>
                </a:solidFill>
                <a:latin typeface="Arial"/>
                <a:ea typeface="DejaVu Sans"/>
              </a:rPr>
              <a:t>гени компонентів класичного (С2, С4) та альтернативного шляху активації комплементу (пропердин, фактор В).</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i="1" lang="ru-RU" sz="1800" spc="-1" strike="noStrike">
                <a:solidFill>
                  <a:srgbClr val="800080"/>
                </a:solidFill>
                <a:latin typeface="Arial"/>
                <a:ea typeface="DejaVu Sans"/>
              </a:rPr>
              <a:t>Гіпокомлементемія (особливо дефіцит компонента СЗ)</a:t>
            </a:r>
            <a:r>
              <a:rPr b="1" lang="ru-RU" sz="1800" spc="-1" strike="noStrike">
                <a:solidFill>
                  <a:srgbClr val="000000"/>
                </a:solidFill>
                <a:latin typeface="Arial"/>
                <a:ea typeface="DejaVu Sans"/>
              </a:rPr>
              <a:t> — обов'язкова ознака хвороб аутоімунної природи, проте поки що не ясно, чи можна віднести її до маркерів схильності, чи це результат поглинання комплементу за активного запального процесу.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Розглядається також сприятлива </a:t>
            </a:r>
            <a:r>
              <a:rPr b="1" lang="ru-RU" sz="1800" spc="-1" strike="noStrike">
                <a:solidFill>
                  <a:srgbClr val="800080"/>
                </a:solidFill>
                <a:latin typeface="Arial"/>
                <a:ea typeface="DejaVu Sans"/>
              </a:rPr>
              <a:t>роль вірусних інфекцій</a:t>
            </a:r>
            <a:r>
              <a:rPr b="1" lang="ru-RU" sz="1800" spc="-1" strike="noStrike">
                <a:solidFill>
                  <a:srgbClr val="000000"/>
                </a:solidFill>
                <a:latin typeface="Arial"/>
                <a:ea typeface="DejaVu Sans"/>
              </a:rPr>
              <a:t> (головним чином ДНК-вірусів), що змінюють експресію рецепторів до інтерлейкінів на клітинах-мішенях.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360000" y="880200"/>
            <a:ext cx="8422200" cy="4807080"/>
          </a:xfrm>
          <a:prstGeom prst="rect">
            <a:avLst/>
          </a:prstGeom>
          <a:noFill/>
          <a:ln>
            <a:noFill/>
          </a:ln>
        </p:spPr>
        <p:style>
          <a:lnRef idx="0"/>
          <a:fillRef idx="0"/>
          <a:effectRef idx="0"/>
          <a:fontRef idx="minor"/>
        </p:style>
        <p:txBody>
          <a:bodyPr lIns="90000" rIns="90000" tIns="45000" bIns="45000">
            <a:spAutoFit/>
          </a:bodyPr>
          <a:p>
            <a:pPr algn="just">
              <a:lnSpc>
                <a:spcPts val="1400"/>
              </a:lnSpc>
            </a:pPr>
            <a:r>
              <a:rPr b="1" i="1" lang="ru-RU" sz="1600" spc="-1" strike="noStrike">
                <a:solidFill>
                  <a:srgbClr val="ff0000"/>
                </a:solidFill>
                <a:latin typeface="Arial"/>
                <a:ea typeface="Verdana"/>
              </a:rPr>
              <a:t>    </a:t>
            </a:r>
            <a:r>
              <a:rPr b="1" i="1" lang="ru-RU" sz="1600" spc="-1" strike="noStrike">
                <a:solidFill>
                  <a:srgbClr val="ff0000"/>
                </a:solidFill>
                <a:latin typeface="Arial"/>
                <a:ea typeface="Verdana"/>
              </a:rPr>
              <a:t>Ексудативно-катаральна аномалiя конституцiї</a:t>
            </a:r>
            <a:r>
              <a:rPr b="1" lang="ru-RU" sz="1600" spc="-1" strike="noStrike">
                <a:solidFill>
                  <a:srgbClr val="ff0000"/>
                </a:solidFill>
                <a:latin typeface="Arial"/>
                <a:ea typeface="Verdana"/>
              </a:rPr>
              <a:t> </a:t>
            </a:r>
            <a:r>
              <a:rPr b="1" lang="ru-RU" sz="1600" spc="-1" strike="noStrike">
                <a:solidFill>
                  <a:srgbClr val="000000"/>
                </a:solidFill>
                <a:latin typeface="Arial"/>
                <a:ea typeface="Verdana"/>
              </a:rPr>
              <a:t>- це стан нестiйкої рiвноваги органiзму з навколишнiм середовищем, що характеризується переважанням процесiв збудження над гальмуванням, схильнiстю до сенсибiлiзацiї та алергiчних реакцiй з пошкодженням шкiри, слизових оболонок i внутрiшнiх органiв, лабiльнiстю водно-електролiтного обмiну, поверхневим розташуванням i добре розвиненим судинним руслом.</a:t>
            </a:r>
            <a:endParaRPr b="0" lang="ru-RU" sz="1600" spc="-1" strike="noStrike">
              <a:latin typeface="Arial"/>
            </a:endParaRPr>
          </a:p>
          <a:p>
            <a:pPr algn="just">
              <a:lnSpc>
                <a:spcPct val="100000"/>
              </a:lnSpc>
            </a:pPr>
            <a:r>
              <a:rPr b="1" lang="ru-RU" sz="1600" spc="-1" strike="noStrike">
                <a:solidFill>
                  <a:srgbClr val="000000"/>
                </a:solidFill>
                <a:latin typeface="Arial"/>
                <a:ea typeface="Verdana"/>
              </a:rPr>
              <a:t>    </a:t>
            </a:r>
            <a:r>
              <a:rPr b="1" lang="ru-RU" sz="1600" spc="-1" strike="noStrike">
                <a:solidFill>
                  <a:srgbClr val="000000"/>
                </a:solidFill>
                <a:latin typeface="Arial"/>
                <a:ea typeface="verdana"/>
              </a:rPr>
              <a:t>Ексудативно-катаральна аномалiя конституцiї (ЕКАК) досить поширена й охоплює </a:t>
            </a:r>
            <a:r>
              <a:rPr b="1" lang="ru-RU" sz="1600" spc="-1" strike="noStrike">
                <a:solidFill>
                  <a:srgbClr val="00a933"/>
                </a:solidFill>
                <a:latin typeface="Arial"/>
                <a:ea typeface="verdana"/>
              </a:rPr>
              <a:t>дiтей перших трьох рокiв життя</a:t>
            </a:r>
            <a:r>
              <a:rPr b="1" lang="ru-RU" sz="1600" spc="-1" strike="noStrike">
                <a:solidFill>
                  <a:srgbClr val="000000"/>
                </a:solidFill>
                <a:latin typeface="Arial"/>
                <a:ea typeface="verdana"/>
              </a:rPr>
              <a:t>. Максимум проявiв спостерiгається у малюкiв першого року життя (близько 50%), а далi частота зменшується. Упродовж останнього десятилiття помiтне зростання частоти ЕКАК, що зумовлено несприятливим в етiологiчному планi навколишнiм оточуючим середовищем.</a:t>
            </a:r>
            <a:endParaRPr b="0" lang="ru-RU" sz="1600" spc="-1" strike="noStrike">
              <a:latin typeface="Arial"/>
            </a:endParaRPr>
          </a:p>
          <a:p>
            <a:pPr algn="just">
              <a:lnSpc>
                <a:spcPct val="100000"/>
              </a:lnSpc>
            </a:pPr>
            <a:r>
              <a:rPr b="1" lang="ru-RU" sz="1600" spc="-1" strike="noStrike">
                <a:solidFill>
                  <a:srgbClr val="000000"/>
                </a:solidFill>
                <a:latin typeface="Arial"/>
                <a:ea typeface="verdana"/>
              </a:rPr>
              <a:t>     </a:t>
            </a:r>
            <a:r>
              <a:rPr b="1" i="1" lang="ru-RU" sz="1600" spc="-1" strike="noStrike">
                <a:solidFill>
                  <a:srgbClr val="800080"/>
                </a:solidFill>
                <a:latin typeface="Arial"/>
                <a:ea typeface="verdana"/>
              </a:rPr>
              <a:t>Сучаснi досягнення клiнiчної медицини дають змогу видiлити три групи факторiв, що зумовлюють виникнення ЕКАК:</a:t>
            </a:r>
            <a:r>
              <a:rPr b="1" lang="ru-RU" sz="1600" spc="-1" strike="noStrike">
                <a:solidFill>
                  <a:srgbClr val="000000"/>
                </a:solidFill>
                <a:latin typeface="Arial"/>
                <a:ea typeface="verdana"/>
              </a:rPr>
              <a:t> спадковi, перинатальнi, постнатальнi. </a:t>
            </a:r>
            <a:endParaRPr b="0" lang="ru-RU" sz="1600" spc="-1" strike="noStrike">
              <a:latin typeface="Arial"/>
            </a:endParaRPr>
          </a:p>
          <a:p>
            <a:pPr algn="just">
              <a:lnSpc>
                <a:spcPct val="100000"/>
              </a:lnSpc>
            </a:pPr>
            <a:r>
              <a:rPr b="1" lang="ru-RU" sz="1600" spc="-1" strike="noStrike">
                <a:solidFill>
                  <a:srgbClr val="000000"/>
                </a:solidFill>
                <a:latin typeface="Arial"/>
                <a:ea typeface="verdana"/>
              </a:rPr>
              <a:t>До </a:t>
            </a:r>
            <a:r>
              <a:rPr b="1" i="1" lang="ru-RU" sz="1600" spc="-1" strike="noStrike" u="sng">
                <a:solidFill>
                  <a:srgbClr val="000000"/>
                </a:solidFill>
                <a:uFillTx/>
                <a:latin typeface="Arial"/>
                <a:ea typeface="verdana"/>
              </a:rPr>
              <a:t>перинатальних</a:t>
            </a:r>
            <a:r>
              <a:rPr b="1" lang="ru-RU" sz="1600" spc="-1" strike="noStrike">
                <a:solidFill>
                  <a:srgbClr val="000000"/>
                </a:solidFill>
                <a:latin typeface="Arial"/>
                <a:ea typeface="verdana"/>
              </a:rPr>
              <a:t>  вiдносять рiзноманiтнi  впливи навколишнього середовища на вагiтну жiнку. Насамперед це стосується шкiдливих звичок майбутньої матерi та умов працi, побуту (дiя хiмiчних, бiологiчних, радiоактивних та iнших середникiв). Неабияке значення має характер харчування вагiтної, рацiон повинен бути повноцiнним, достатнiм за калоражем, але максимально обмежують вживання продуктiв, що мiстять харчовi алергени.</a:t>
            </a:r>
            <a:endParaRPr b="0" lang="ru-RU" sz="1600" spc="-1" strike="noStrike">
              <a:latin typeface="Arial"/>
            </a:endParaRPr>
          </a:p>
        </p:txBody>
      </p:sp>
      <p:sp>
        <p:nvSpPr>
          <p:cNvPr id="162" name="CustomShape 2"/>
          <p:cNvSpPr/>
          <p:nvPr/>
        </p:nvSpPr>
        <p:spPr>
          <a:xfrm>
            <a:off x="1800000" y="405720"/>
            <a:ext cx="64072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1800" spc="-1" strike="noStrike">
                <a:solidFill>
                  <a:srgbClr val="ff0000"/>
                </a:solidFill>
                <a:latin typeface="Arial"/>
                <a:ea typeface="DejaVu Sans"/>
              </a:rPr>
              <a:t>Ексудативно-катаральна аномалiя конституцiї</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 descr=""/>
          <p:cNvPicPr/>
          <p:nvPr/>
        </p:nvPicPr>
        <p:blipFill>
          <a:blip r:embed="rId1"/>
          <a:stretch/>
        </p:blipFill>
        <p:spPr>
          <a:xfrm>
            <a:off x="997920" y="862560"/>
            <a:ext cx="7143480" cy="512424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500040" y="301680"/>
            <a:ext cx="8286120" cy="1142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chor="b">
            <a:noAutofit/>
          </a:bodyPr>
          <a:p>
            <a:pPr algn="ctr">
              <a:lnSpc>
                <a:spcPct val="100000"/>
              </a:lnSpc>
            </a:pPr>
            <a:r>
              <a:rPr b="1" i="1" lang="ru-RU" sz="4000" spc="-1" strike="noStrike">
                <a:solidFill>
                  <a:srgbClr val="0000ff"/>
                </a:solidFill>
                <a:latin typeface="Arial"/>
                <a:ea typeface="DejaVu Sans"/>
              </a:rPr>
              <a:t>Ексудативно-катаральний діатез</a:t>
            </a:r>
            <a:endParaRPr b="0" lang="ru-RU" sz="4000" spc="-1" strike="noStrike">
              <a:latin typeface="Arial"/>
            </a:endParaRPr>
          </a:p>
        </p:txBody>
      </p:sp>
      <p:pic>
        <p:nvPicPr>
          <p:cNvPr id="165" name="" descr=""/>
          <p:cNvPicPr/>
          <p:nvPr/>
        </p:nvPicPr>
        <p:blipFill>
          <a:blip r:embed="rId1"/>
          <a:stretch/>
        </p:blipFill>
        <p:spPr>
          <a:xfrm>
            <a:off x="0" y="2000160"/>
            <a:ext cx="4701600" cy="3214080"/>
          </a:xfrm>
          <a:prstGeom prst="rect">
            <a:avLst/>
          </a:prstGeom>
          <a:ln>
            <a:noFill/>
          </a:ln>
        </p:spPr>
      </p:pic>
      <p:pic>
        <p:nvPicPr>
          <p:cNvPr id="166" name="" descr=""/>
          <p:cNvPicPr/>
          <p:nvPr/>
        </p:nvPicPr>
        <p:blipFill>
          <a:blip r:embed="rId2"/>
          <a:srcRect l="19724" t="0" r="3031" b="0"/>
          <a:stretch/>
        </p:blipFill>
        <p:spPr>
          <a:xfrm>
            <a:off x="4929120" y="2143080"/>
            <a:ext cx="4071240" cy="39142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432000" y="360000"/>
            <a:ext cx="8423280" cy="6359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500" spc="-1" strike="noStrike">
                <a:solidFill>
                  <a:srgbClr val="1c1c1c"/>
                </a:solidFill>
                <a:latin typeface="Times New Roman"/>
                <a:ea typeface="DejaVu Sans"/>
              </a:rPr>
              <a:t>Вплив алергенів, характер харчування, куріння та інфекції у матері відіграють першорядну роль у стимуляції імунної системи плода, розвитку потенцій та спрямованості імунної відповіді. </a:t>
            </a:r>
            <a:endParaRPr b="0" lang="ru-RU" sz="1500" spc="-1" strike="noStrike">
              <a:latin typeface="Arial"/>
            </a:endParaRPr>
          </a:p>
          <a:p>
            <a:pPr algn="just">
              <a:lnSpc>
                <a:spcPct val="100000"/>
              </a:lnSpc>
            </a:pPr>
            <a:r>
              <a:rPr b="1" lang="ru-RU" sz="1500" spc="-1" strike="noStrike" u="sng">
                <a:solidFill>
                  <a:srgbClr val="1c1c1c"/>
                </a:solidFill>
                <a:uFillTx/>
                <a:latin typeface="Times New Roman"/>
                <a:ea typeface="DejaVu Sans"/>
              </a:rPr>
              <a:t>Т-клітинна імунна відповідь на первинну дію алергену може диктувати природу та напрямок формування імунологічної пам'яті в наступні, пізніші періоди життя дитини.</a:t>
            </a:r>
            <a:endParaRPr b="0" lang="ru-RU" sz="1500" spc="-1" strike="noStrike">
              <a:latin typeface="Arial"/>
            </a:endParaRPr>
          </a:p>
          <a:p>
            <a:pPr algn="just">
              <a:lnSpc>
                <a:spcPct val="100000"/>
              </a:lnSpc>
            </a:pPr>
            <a:r>
              <a:rPr b="1" lang="ru-RU" sz="1500" spc="-1" strike="noStrike">
                <a:solidFill>
                  <a:srgbClr val="800080"/>
                </a:solidFill>
                <a:latin typeface="Times New Roman"/>
                <a:ea typeface="DejaVu Sans"/>
              </a:rPr>
              <a:t>Ранній вплив на організм алергенів, коли імунна система менш зріла, найбільш краще для переважної та надмірної стимуляції функції Tх2 типу.</a:t>
            </a:r>
            <a:r>
              <a:rPr b="1" lang="ru-RU" sz="1500" spc="-1" strike="noStrike">
                <a:solidFill>
                  <a:srgbClr val="1c1c1c"/>
                </a:solidFill>
                <a:latin typeface="Times New Roman"/>
                <a:ea typeface="DejaVu Sans"/>
              </a:rPr>
              <a:t> </a:t>
            </a:r>
            <a:r>
              <a:rPr b="1" lang="ru-RU" sz="1500" spc="-1" strike="noStrike" u="sng">
                <a:solidFill>
                  <a:srgbClr val="1c1c1c"/>
                </a:solidFill>
                <a:uFillTx/>
                <a:latin typeface="Times New Roman"/>
                <a:ea typeface="DejaVu Sans"/>
              </a:rPr>
              <a:t>Особливо яскраво це проявляється у генетично схильних до імунопатології індивідуумів.</a:t>
            </a:r>
            <a:endParaRPr b="0" lang="ru-RU" sz="1500" spc="-1" strike="noStrike">
              <a:latin typeface="Arial"/>
            </a:endParaRPr>
          </a:p>
          <a:p>
            <a:pPr algn="just">
              <a:lnSpc>
                <a:spcPct val="100000"/>
              </a:lnSpc>
            </a:pPr>
            <a:endParaRPr b="0" lang="ru-RU" sz="1500" spc="-1" strike="noStrike">
              <a:latin typeface="Arial"/>
            </a:endParaRPr>
          </a:p>
          <a:p>
            <a:pPr algn="just">
              <a:lnSpc>
                <a:spcPct val="100000"/>
              </a:lnSpc>
            </a:pPr>
            <a:r>
              <a:rPr b="1" i="1" lang="ru-RU" sz="1800" spc="-1" strike="noStrike">
                <a:solidFill>
                  <a:srgbClr val="ff0000"/>
                </a:solidFill>
                <a:latin typeface="Times New Roman"/>
                <a:ea typeface="DejaVu Sans"/>
              </a:rPr>
              <a:t>Принципи гігієнічної гіпотези та рання профілактика алергії.</a:t>
            </a:r>
            <a:endParaRPr b="0" lang="ru-RU" sz="1800" spc="-1" strike="noStrike">
              <a:latin typeface="Arial"/>
            </a:endParaRPr>
          </a:p>
          <a:p>
            <a:pPr algn="just">
              <a:lnSpc>
                <a:spcPct val="100000"/>
              </a:lnSpc>
            </a:pPr>
            <a:r>
              <a:rPr b="1" lang="ru-RU" sz="1500" spc="-1" strike="noStrike">
                <a:solidFill>
                  <a:srgbClr val="1c1c1c"/>
                </a:solidFill>
                <a:latin typeface="Times New Roman"/>
                <a:ea typeface="DejaVu Sans"/>
              </a:rPr>
              <a:t>Гігієнічна гіпотеза, запропонована </a:t>
            </a:r>
            <a:r>
              <a:rPr b="1" lang="ru-RU" sz="1500" spc="-1" strike="noStrike">
                <a:solidFill>
                  <a:srgbClr val="00a933"/>
                </a:solidFill>
                <a:latin typeface="Times New Roman"/>
                <a:ea typeface="DejaVu Sans"/>
              </a:rPr>
              <a:t>Strachan у 1989 р.</a:t>
            </a:r>
            <a:r>
              <a:rPr b="1" lang="ru-RU" sz="1500" spc="-1" strike="noStrike">
                <a:solidFill>
                  <a:srgbClr val="1c1c1c"/>
                </a:solidFill>
                <a:latin typeface="Times New Roman"/>
                <a:ea typeface="DejaVu Sans"/>
              </a:rPr>
              <a:t>, доводила взаємозв'язок між кількістю членів сім'ї, сімейною/персональною гігієною та чутливістю до алергічних захворювань.</a:t>
            </a:r>
            <a:endParaRPr b="0" lang="ru-RU" sz="1500" spc="-1" strike="noStrike">
              <a:latin typeface="Arial"/>
            </a:endParaRPr>
          </a:p>
          <a:p>
            <a:pPr algn="just">
              <a:lnSpc>
                <a:spcPct val="100000"/>
              </a:lnSpc>
            </a:pPr>
            <a:r>
              <a:rPr b="1" i="1" lang="ru-RU" sz="1600" spc="-1" strike="noStrike">
                <a:solidFill>
                  <a:srgbClr val="800080"/>
                </a:solidFill>
                <a:latin typeface="Times New Roman"/>
                <a:ea typeface="DejaVu Sans"/>
              </a:rPr>
              <a:t>На підставі отриманих даних було сформульовано основні положення гігієнічної гіпотези:</a:t>
            </a:r>
            <a:br/>
            <a:r>
              <a:rPr b="1" lang="ru-RU" sz="1500" spc="-1" strike="noStrike">
                <a:solidFill>
                  <a:srgbClr val="1c1c1c"/>
                </a:solidFill>
                <a:latin typeface="Times New Roman"/>
                <a:ea typeface="DejaVu Sans"/>
              </a:rPr>
              <a:t>а) у великих сім'ях ризик розвитку алергії знижено;</a:t>
            </a:r>
            <a:endParaRPr b="0" lang="ru-RU" sz="1500" spc="-1" strike="noStrike">
              <a:latin typeface="Arial"/>
            </a:endParaRPr>
          </a:p>
          <a:p>
            <a:pPr algn="just">
              <a:lnSpc>
                <a:spcPct val="100000"/>
              </a:lnSpc>
            </a:pPr>
            <a:r>
              <a:rPr b="1" lang="ru-RU" sz="1500" spc="-1" strike="noStrike">
                <a:solidFill>
                  <a:srgbClr val="1c1c1c"/>
                </a:solidFill>
                <a:latin typeface="Times New Roman"/>
                <a:ea typeface="DejaVu Sans"/>
              </a:rPr>
              <a:t>б) підвищений рівень впливу мікроорганізмів на імунну систему дітей захищає їхню відмінність від розвитку сенсибілізації алергенами, тобто забезпечує профілактику алергії.</a:t>
            </a:r>
            <a:b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1c1c1c"/>
                </a:solidFill>
                <a:latin typeface="Times New Roman"/>
                <a:ea typeface="DejaVu Sans"/>
              </a:rPr>
              <a:t>Гігієнічна гіпотеза була підкріплена багатьма дослідженнями епідеміології атопічних захворювань у країнах, що розвиваються, і розвинених країнах світу, а також результатами експериментів.</a:t>
            </a:r>
            <a:endParaRPr b="0" lang="ru-RU" sz="1500" spc="-1" strike="noStrike">
              <a:latin typeface="Arial"/>
            </a:endParaRPr>
          </a:p>
          <a:p>
            <a:pPr marL="216000" indent="-216000" algn="just">
              <a:lnSpc>
                <a:spcPct val="100000"/>
              </a:lnSpc>
              <a:buClr>
                <a:srgbClr val="1c1c1c"/>
              </a:buClr>
              <a:buFont typeface="Wingdings" charset="2"/>
              <a:buChar char=""/>
            </a:pPr>
            <a:r>
              <a:rPr b="1" lang="ru-RU" sz="1500" spc="-1" strike="noStrike">
                <a:solidFill>
                  <a:srgbClr val="1c1c1c"/>
                </a:solidFill>
                <a:latin typeface="Times New Roman"/>
                <a:ea typeface="DejaVu Sans"/>
              </a:rPr>
              <a:t>Припускають, що </a:t>
            </a:r>
            <a:r>
              <a:rPr b="1" lang="ru-RU" sz="1500" spc="-1" strike="noStrike" u="sng">
                <a:solidFill>
                  <a:srgbClr val="1c1c1c"/>
                </a:solidFill>
                <a:uFillTx/>
                <a:latin typeface="Times New Roman"/>
                <a:ea typeface="DejaVu Sans"/>
              </a:rPr>
              <a:t>первинними мішенями для мікробної стимуляції клітин природного імунітету (дендритні клітини, моноцити, макрофаги) є мембранні рецептори CD14+ та Toll-like.</a:t>
            </a:r>
            <a:r>
              <a:rPr b="1" lang="ru-RU" sz="1500" spc="-1" strike="noStrike">
                <a:solidFill>
                  <a:srgbClr val="1c1c1c"/>
                </a:solidFill>
                <a:latin typeface="Times New Roman"/>
                <a:ea typeface="DejaVu Sans"/>
              </a:rPr>
              <a:t> Взаємодія структур мікроорганізмів із цими рецепторами стимулює підвищення активності клітин та їх адекватне ситуації дозрівання. Активовані таким чином ДК «інструктують» ще незрілу систему Т-лімфоцитів до утворення специфічних CD4+ та CD8+ ефекторних клітин, Т-клітин пам'яті та Treg (рис.).</a:t>
            </a:r>
            <a:endParaRPr b="0" lang="ru-RU" sz="1500" spc="-1" strike="noStrike">
              <a:latin typeface="Arial"/>
            </a:endParaRPr>
          </a:p>
          <a:p>
            <a:pPr algn="just">
              <a:lnSpc>
                <a:spcPct val="100000"/>
              </a:lnSpc>
            </a:pP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 descr=""/>
          <p:cNvPicPr/>
          <p:nvPr/>
        </p:nvPicPr>
        <p:blipFill>
          <a:blip r:embed="rId1"/>
          <a:stretch/>
        </p:blipFill>
        <p:spPr>
          <a:xfrm>
            <a:off x="320400" y="288000"/>
            <a:ext cx="3822120" cy="2160000"/>
          </a:xfrm>
          <a:prstGeom prst="rect">
            <a:avLst/>
          </a:prstGeom>
          <a:ln>
            <a:noFill/>
          </a:ln>
        </p:spPr>
      </p:pic>
      <p:pic>
        <p:nvPicPr>
          <p:cNvPr id="168" name="" descr=""/>
          <p:cNvPicPr/>
          <p:nvPr/>
        </p:nvPicPr>
        <p:blipFill>
          <a:blip r:embed="rId2"/>
          <a:stretch/>
        </p:blipFill>
        <p:spPr>
          <a:xfrm>
            <a:off x="4188240" y="216000"/>
            <a:ext cx="4667760" cy="2333520"/>
          </a:xfrm>
          <a:prstGeom prst="rect">
            <a:avLst/>
          </a:prstGeom>
          <a:ln>
            <a:noFill/>
          </a:ln>
        </p:spPr>
      </p:pic>
      <p:pic>
        <p:nvPicPr>
          <p:cNvPr id="169" name="" descr=""/>
          <p:cNvPicPr/>
          <p:nvPr/>
        </p:nvPicPr>
        <p:blipFill>
          <a:blip r:embed="rId3"/>
          <a:stretch/>
        </p:blipFill>
        <p:spPr>
          <a:xfrm>
            <a:off x="216000" y="2592000"/>
            <a:ext cx="3714480" cy="3714480"/>
          </a:xfrm>
          <a:prstGeom prst="rect">
            <a:avLst/>
          </a:prstGeom>
          <a:ln>
            <a:noFill/>
          </a:ln>
        </p:spPr>
      </p:pic>
      <p:pic>
        <p:nvPicPr>
          <p:cNvPr id="170" name="" descr=""/>
          <p:cNvPicPr/>
          <p:nvPr/>
        </p:nvPicPr>
        <p:blipFill>
          <a:blip r:embed="rId4"/>
          <a:stretch/>
        </p:blipFill>
        <p:spPr>
          <a:xfrm>
            <a:off x="4249440" y="3168000"/>
            <a:ext cx="4446360" cy="302400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 descr=""/>
          <p:cNvPicPr/>
          <p:nvPr/>
        </p:nvPicPr>
        <p:blipFill>
          <a:blip r:embed="rId1"/>
          <a:stretch/>
        </p:blipFill>
        <p:spPr>
          <a:xfrm>
            <a:off x="543240" y="288000"/>
            <a:ext cx="3264120" cy="2448000"/>
          </a:xfrm>
          <a:prstGeom prst="rect">
            <a:avLst/>
          </a:prstGeom>
          <a:ln>
            <a:noFill/>
          </a:ln>
        </p:spPr>
      </p:pic>
      <p:pic>
        <p:nvPicPr>
          <p:cNvPr id="172" name="" descr=""/>
          <p:cNvPicPr/>
          <p:nvPr/>
        </p:nvPicPr>
        <p:blipFill>
          <a:blip r:embed="rId2"/>
          <a:stretch/>
        </p:blipFill>
        <p:spPr>
          <a:xfrm>
            <a:off x="4104000" y="144000"/>
            <a:ext cx="4762080" cy="3571560"/>
          </a:xfrm>
          <a:prstGeom prst="rect">
            <a:avLst/>
          </a:prstGeom>
          <a:ln>
            <a:noFill/>
          </a:ln>
        </p:spPr>
      </p:pic>
      <p:pic>
        <p:nvPicPr>
          <p:cNvPr id="173" name="" descr=""/>
          <p:cNvPicPr/>
          <p:nvPr/>
        </p:nvPicPr>
        <p:blipFill>
          <a:blip r:embed="rId3"/>
          <a:stretch/>
        </p:blipFill>
        <p:spPr>
          <a:xfrm>
            <a:off x="1792800" y="3528000"/>
            <a:ext cx="4327200" cy="320184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289080" y="216000"/>
            <a:ext cx="8494200" cy="6526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500" spc="-1" strike="noStrike">
                <a:solidFill>
                  <a:srgbClr val="000000"/>
                </a:solidFill>
                <a:latin typeface="Times New Roman"/>
                <a:ea typeface="verdana"/>
              </a:rPr>
              <a:t>Сенсибiлiзацiя дитини може бути зумовлена станом здоров'я матерi. Частi респiраторно-вiруснi iнфекцiї, хронiчнi вогнища iнфекцiї, загострення хронiчної соматичної патологiї, токсикози вагiтностi призводять до  зменшення функцiонального плацентарного бар'єру. Пiдвищена проникнiсть плаценти вiдiграє основну роль у сенсибiлiзацiї плода. Приймання пiд час вагiтностi рiзноманiтних медикаментiв теж сенсибiлiзує органiзм майбутньої дитини. Найбiльш iнтенсивна сенсибiлiзацiя плода вiдбувається в останнi мiсяцi вагiтностi.</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З моменту народження дитину оточують рiзноманiтнi середники, якi за несприятливих обставин можуть стати алергеном. У раннiй неонатальний i грудний перiод основним шляхом сенсибiлiзацiї є алiментарний. Останнє зумовлено анатомо-фiзiологiчними особливостями травного каналу в цьому вiцi, такими, як: велика площа всмоктування, знижена кислотоутворююча здатнiсть шлунка, недостатня ферментативна активнiсть кишечника (незавершений  гiдролiз їжi - накопичення речовин алергенiв), мала кiлькiсть секреторного Ig A, багате кровопостачання слизової,  добра її проникнiсть, котра  в деяких патологiчних умовах  пiдвищується i тим самим  сприяє швидкому потраплянню речовин алергiзуючої дiї в кров. Потужним стимулом до появи ЕКАК є раннє штучне вигодовування  немовляти. При цьому має  значення не лише грубодисперсний бiлок  коров'ячого молока, що є алергеном,  але й вiдсутнiсть секреторного Ig A,  який надходить з грудним молоком, функцiональна неповноцiннiсть травної системи, кишковий дисбактерiоз. За штучного вигодовування  ЕКАК виникає у 5-7 разiв частiше, анiж за природнього. Вживання мамою, яка годує груддю, харчових алергенiв або нерацiональне введення їх дитинi зумовлює появу  ЕКАК. Сенсибiлiзацiя дитини визначає приймання мамою, яка годує малюка, або немовлятком медикаментiв, речовин хiмiчного походження, вакцин. Несприятливо дiють на стан iмунологiчної рiвноваги новонароджених гiпоксiя плода,  пологовi травми нервової системи,  внутрiшньоутробне iнфiкування i т. iн.</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Важливим стимулом до виникнення дiатезу є обтяжена спадковiсть. Так, М.С. Маслов вказував, що ЕКАК не хвороба, а лише спадкова схильнiсть до неї. У 43,7% батькiв дiтей, якi страждають вiд дiатезу, в дитинствi були його прояви. Генетична обумовленiсть ЕКАК очевидна,  проте тип успадкування рецесивний.</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504000" y="432000"/>
            <a:ext cx="8279280" cy="5474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ff0000"/>
                </a:solidFill>
                <a:latin typeface="Times New Roman"/>
                <a:ea typeface="verdana"/>
              </a:rPr>
              <a:t>Патогенез. </a:t>
            </a:r>
            <a:r>
              <a:rPr b="1" lang="ru-RU" sz="1600" spc="-1" strike="noStrike">
                <a:solidFill>
                  <a:srgbClr val="000000"/>
                </a:solidFill>
                <a:latin typeface="Times New Roman"/>
                <a:ea typeface="verdana"/>
              </a:rPr>
              <a:t>Розвиток та досягнення сучасної  iмунологiї дають пiдстави видiлити двi форми ЕКАК: iмунну та неiмунну.</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Times New Roman"/>
                <a:ea typeface="verdana"/>
              </a:rPr>
              <a:t> </a:t>
            </a:r>
            <a:r>
              <a:rPr b="1" i="1" lang="ru-RU" sz="1600" spc="-1" strike="noStrike">
                <a:solidFill>
                  <a:srgbClr val="ff0000"/>
                </a:solidFill>
                <a:latin typeface="Times New Roman"/>
                <a:ea typeface="verdana"/>
              </a:rPr>
              <a:t>Справжня iмунна форма</a:t>
            </a:r>
            <a:r>
              <a:rPr b="1" lang="ru-RU" sz="1600" spc="-1" strike="noStrike">
                <a:solidFill>
                  <a:srgbClr val="000000"/>
                </a:solidFill>
                <a:latin typeface="Times New Roman"/>
                <a:ea typeface="verdana"/>
              </a:rPr>
              <a:t> зустрiчається рiдко (10-15 % випадкiв) i зумовлена  генетично детермiнованою гiперпродукцiєю Ig E, фiксується навiть  при вiдсутностi клiнiчних проявiв у пробанда та членiв його сiм'ї. Така форма реалiзується  клiнiчно при недосконалостi тканинних бар`єрiв та контактi з алергеном.</a:t>
            </a:r>
            <a:endParaRPr b="0" lang="ru-RU" sz="1600" spc="-1" strike="noStrike">
              <a:latin typeface="Arial"/>
            </a:endParaRPr>
          </a:p>
          <a:p>
            <a:pPr algn="just">
              <a:lnSpc>
                <a:spcPct val="100000"/>
              </a:lnSpc>
            </a:pP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Times New Roman"/>
                <a:ea typeface="verdana"/>
              </a:rPr>
              <a:t> </a:t>
            </a:r>
            <a:r>
              <a:rPr b="1" i="1" lang="ru-RU" sz="1600" spc="-1" strike="noStrike">
                <a:solidFill>
                  <a:srgbClr val="ff0000"/>
                </a:solidFill>
                <a:latin typeface="Times New Roman"/>
                <a:ea typeface="verdana"/>
              </a:rPr>
              <a:t> </a:t>
            </a:r>
            <a:r>
              <a:rPr b="1" i="1" lang="ru-RU" sz="1600" spc="-1" strike="noStrike">
                <a:solidFill>
                  <a:srgbClr val="ff0000"/>
                </a:solidFill>
                <a:latin typeface="Times New Roman"/>
                <a:ea typeface="verdana"/>
              </a:rPr>
              <a:t>Транзиторний варiант iмунної ЕКАК теж характеризується гiперпродукцiєю  Ig E (вторинною),</a:t>
            </a:r>
            <a:r>
              <a:rPr b="1" lang="ru-RU" sz="1600" spc="-1" strike="noStrike">
                <a:solidFill>
                  <a:srgbClr val="000000"/>
                </a:solidFill>
                <a:latin typeface="Times New Roman"/>
                <a:ea typeface="verdana"/>
              </a:rPr>
              <a:t> яка викликана масивною антигенемiєю. Крiм цього, достовiрно знижуються показники клiтинної ланки iмунiтету та iмуноглобулiнiв G i А. Найбiльш частою причиною антигенемiї є антигени коров'ячого молока. Вона зумовлена недостатнiм гiдролiзом лактальбумiну, пiдвищеною проникнiстю слизової травного каналу для бiлка, дефiцитом секреторного Ig А у грудних дiтей та недосконалiстю iмунологiчного захисту кишечника.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Наявна антигенемiя провокує ще не досконалий захист дитячого органiзму: подразнює незрiлi iмунокомпетентнi  клiтини  (гiперпродукцiя О-клiтин, дисбаланс спiввiдношення  хелпери/супресори), що спричиняє вироблення великої кiлькостi Ig E.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Слiд зауважити, що не завжди антигенемiя зумовлює манiфестацiю клiнiчних проявiв. Це залежить вiд стану природних бар'єрiв та мiсцевого iмунiтету.</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800080"/>
                </a:solidFill>
                <a:latin typeface="Times New Roman"/>
                <a:ea typeface="verdana"/>
              </a:rPr>
              <a:t>Провокують появу ЕКАК такi антигени:</a:t>
            </a:r>
            <a:r>
              <a:rPr b="1" lang="ru-RU" sz="1600" spc="-1" strike="noStrike">
                <a:solidFill>
                  <a:srgbClr val="000000"/>
                </a:solidFill>
                <a:latin typeface="Times New Roman"/>
                <a:ea typeface="verdana"/>
              </a:rPr>
              <a:t> медикаменти, харчовi продукти, вакцини, хiмiчнi речовини, бiофактори.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237240" y="245160"/>
            <a:ext cx="8711280" cy="6204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000000"/>
                </a:solidFill>
                <a:latin typeface="Times New Roman"/>
                <a:ea typeface="verdana"/>
              </a:rPr>
              <a:t>У дiтей iз ЕКАК спостерiгається гiдролабiльнiсть, що спричиняє затримку в органiзмi води, а тому клiнiчно вони пастознi, мають надлишкову масу i при патологiї швидко зневоднюються з великою втратою маси тiла. Поряд iз цим, </a:t>
            </a:r>
            <a:r>
              <a:rPr b="1" i="1" lang="ru-RU" sz="1600" spc="-1" strike="noStrike" u="sng">
                <a:solidFill>
                  <a:srgbClr val="000000"/>
                </a:solidFill>
                <a:uFillTx/>
                <a:latin typeface="Times New Roman"/>
                <a:ea typeface="verdana"/>
              </a:rPr>
              <a:t>iснують  iншi особливостi обмiну речовин:</a:t>
            </a:r>
            <a:r>
              <a:rPr b="1" lang="ru-RU" sz="1600" spc="-1" strike="noStrike">
                <a:solidFill>
                  <a:srgbClr val="000000"/>
                </a:solidFill>
                <a:latin typeface="Times New Roman"/>
                <a:ea typeface="verdana"/>
              </a:rPr>
              <a:t> метаболiчний ацидоз, активацiя вiльнорадикального перекисного окиснення лiпiдiв, тенденцiя до гiпопротеїнемiї, гiперглiкемiї, гiперлiпiдемiї через порушення функцiї печiнки, схильнiсть до гiповiтамiнозу (В6, А, Д, Е, С, В1),  залiзодефiцитних анемiй, дефiциту мiкроелементiв (цинку, мiдi, селену).</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ff0000"/>
                </a:solidFill>
                <a:latin typeface="Times New Roman"/>
                <a:ea typeface="verdana"/>
              </a:rPr>
              <a:t>  </a:t>
            </a:r>
            <a:r>
              <a:rPr b="1" lang="ru-RU" sz="1600" spc="-1" strike="noStrike">
                <a:solidFill>
                  <a:srgbClr val="ff0000"/>
                </a:solidFill>
                <a:latin typeface="Times New Roman"/>
                <a:ea typeface="verdana"/>
              </a:rPr>
              <a:t>У ланцюзi патогенетичних механiзмiв дiатезу </a:t>
            </a:r>
            <a:r>
              <a:rPr b="1" lang="ru-RU" sz="1600" spc="-1" strike="noStrike">
                <a:solidFill>
                  <a:srgbClr val="000000"/>
                </a:solidFill>
                <a:latin typeface="Times New Roman"/>
                <a:ea typeface="verdana"/>
              </a:rPr>
              <a:t>важливе значення мають стан реактивностi центральної (гiпоксiя) та вегетативної (пiдвищення  парасимпатичної активностi) систем, ендокриннi порушення (дискортицизм), функцiональна незрiлiсть печiнки (недостатньо диференцiйована  паренхiма i низька ферментативна здатнiсть), якi в цiлому обумовлюють глибину клiнiчних проявiв.</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i="1" lang="ru-RU" sz="1600" spc="-1" strike="noStrike">
                <a:solidFill>
                  <a:srgbClr val="800080"/>
                </a:solidFill>
                <a:latin typeface="Times New Roman"/>
                <a:ea typeface="verdana"/>
              </a:rPr>
              <a:t>Клiнiчна симптоматика, її вираження залежать вiд часу виникнення та характеру i сили причинного алергену.</a:t>
            </a:r>
            <a:r>
              <a:rPr b="1" lang="ru-RU" sz="1600" spc="-1" strike="noStrike">
                <a:solidFill>
                  <a:srgbClr val="000000"/>
                </a:solidFill>
                <a:latin typeface="Times New Roman"/>
                <a:ea typeface="verdana"/>
              </a:rPr>
              <a:t> Загальними ознаками є: надмiрна  або нормальна маса тiла в бiльшостi дiтей, яка в патологiчних умовах  може легко зменшуватись; пiдшкiрно-жирова клiтковина розвинута надмiрно, вона пухка, гiдрофiльна,  тургор тканин  та еластичнiсть шкiри зниженi, шкiра блiдо-рожева, на щоках завжди рум'янець. У перiод ремiсiї ЕКАК дiти життєрадiснi, добре iнтелектуально розвиненi, за типом наближаються до сангвiнiкiв. Проте при загостреннi ЕКАК  у них помiтно переважають процеси збудження над гальмуванням у центральнiй нервовiй системi, про що свiдчать перш за все неспокiй, сверблячка, дратiвливiсть.</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Першi ознаки ЕКАК можна з'ясувати вже з перших днiв життя дитини, але максимум проявiв припадає на  вiк 3-5 мiсяцiв, що збiгається iз введенням у рацiон фiзiологiчних добавок чи пiдгодовувань. </a:t>
            </a:r>
            <a:r>
              <a:rPr b="1" lang="ru-RU" sz="1600" spc="-1" strike="noStrike">
                <a:solidFill>
                  <a:srgbClr val="000000"/>
                </a:solidFill>
                <a:latin typeface="Times New Roman"/>
                <a:ea typeface="Verdana"/>
              </a:rPr>
              <a:t>Першими провiсниками ЕКАК є: молочний струп,  еритема шкiри, попрiлiсть, гнейс.</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360720" y="288000"/>
            <a:ext cx="8494560" cy="5841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i="1" lang="ru-RU" sz="1500" spc="-1" strike="noStrike">
                <a:solidFill>
                  <a:srgbClr val="ff0000"/>
                </a:solidFill>
                <a:latin typeface="Times New Roman"/>
                <a:ea typeface="verdana"/>
              </a:rPr>
              <a:t>Молочний струп</a:t>
            </a:r>
            <a:r>
              <a:rPr b="1" lang="ru-RU" sz="1500" spc="-1" strike="noStrike">
                <a:solidFill>
                  <a:srgbClr val="000000"/>
                </a:solidFill>
                <a:latin typeface="Times New Roman"/>
                <a:ea typeface="verdana"/>
              </a:rPr>
              <a:t> - гiперемований iнфiльтрат шкiри щiк, вiдмежований вiд  здорової шкiри, який супроводжується сильною сверблячкою. Тому виникають розчухи, далi ексудат, який засихає, утворюючи кiрочки i струп.</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i="1" lang="ru-RU" sz="1500" spc="-1" strike="noStrike">
                <a:solidFill>
                  <a:srgbClr val="ff0000"/>
                </a:solidFill>
                <a:latin typeface="Times New Roman"/>
                <a:ea typeface="verdana"/>
              </a:rPr>
              <a:t>Еритема шкiри</a:t>
            </a:r>
            <a:r>
              <a:rPr b="1" lang="ru-RU" sz="1500" spc="-1" strike="noStrike">
                <a:solidFill>
                  <a:srgbClr val="000000"/>
                </a:solidFill>
                <a:latin typeface="Times New Roman"/>
                <a:ea typeface="verdana"/>
              </a:rPr>
              <a:t> - почервонiння шкiри в дiлянцi природних складок на кiнцiвках та тулубi.</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i="1" lang="ru-RU" sz="1500" spc="-1" strike="noStrike">
                <a:solidFill>
                  <a:srgbClr val="ff0000"/>
                </a:solidFill>
                <a:latin typeface="Times New Roman"/>
                <a:ea typeface="verdana"/>
              </a:rPr>
              <a:t>Попрiлiсть</a:t>
            </a:r>
            <a:r>
              <a:rPr b="1" lang="ru-RU" sz="1500" spc="-1" strike="noStrike">
                <a:solidFill>
                  <a:srgbClr val="000000"/>
                </a:solidFill>
                <a:latin typeface="Times New Roman"/>
                <a:ea typeface="verdana"/>
              </a:rPr>
              <a:t> - мокнуче подразнення в шкiрних складках (на шиї, за вухами, в пахових складках, дiлянцi промежини, аксилярних дiлянках, лiктьових, колiнних згинах i т. iн.) при доброму гiгiєнiчному доглядi.</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ff0000"/>
                </a:solidFill>
                <a:latin typeface="Times New Roman"/>
                <a:ea typeface="verdana"/>
              </a:rPr>
              <a:t> </a:t>
            </a:r>
            <a:r>
              <a:rPr b="1" i="1" lang="ru-RU" sz="1500" spc="-1" strike="noStrike">
                <a:solidFill>
                  <a:srgbClr val="ff0000"/>
                </a:solidFill>
                <a:latin typeface="Times New Roman"/>
                <a:ea typeface="verdana"/>
              </a:rPr>
              <a:t>Гнейс</a:t>
            </a:r>
            <a:r>
              <a:rPr b="1" lang="ru-RU" sz="1500" spc="-1" strike="noStrike">
                <a:solidFill>
                  <a:srgbClr val="000000"/>
                </a:solidFill>
                <a:latin typeface="Times New Roman"/>
                <a:ea typeface="verdana"/>
              </a:rPr>
              <a:t> - поява  жирних лусочок (iнколи з мокнучою пiд ними поверхнею) на головi навколо великого тiм'ячка, на чолi, надбрiвних дугах.</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У подальшому, з ростом дитини, з'являються строфулюс, дрiбнопапульознi, а далi полiморфнi висипання, розчухи, себорейна, справжня та мiкробна екземи, нейродермiт, що трактується сьогоднi як атопiчний дерматит.</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i="1" lang="ru-RU" sz="1500" spc="-1" strike="noStrike">
                <a:solidFill>
                  <a:srgbClr val="ff0000"/>
                </a:solidFill>
                <a:latin typeface="Times New Roman"/>
                <a:ea typeface="verdana"/>
              </a:rPr>
              <a:t>    </a:t>
            </a:r>
            <a:r>
              <a:rPr b="1" i="1" lang="ru-RU" sz="1500" spc="-1" strike="noStrike">
                <a:solidFill>
                  <a:srgbClr val="ff0000"/>
                </a:solidFill>
                <a:latin typeface="Times New Roman"/>
                <a:ea typeface="Verdana"/>
              </a:rPr>
              <a:t>Строфулюс</a:t>
            </a:r>
            <a:r>
              <a:rPr b="1" lang="ru-RU" sz="1500" spc="-1" strike="noStrike">
                <a:solidFill>
                  <a:srgbClr val="000000"/>
                </a:solidFill>
                <a:latin typeface="Times New Roman"/>
                <a:ea typeface="Verdana"/>
              </a:rPr>
              <a:t> - мiхурцi, наповненi прозорою рiдиною, або щiльнi  на дотик папульознi висипання розмiром 2-3 мм, оточенi гiперемованим вiнчиком. Згаданi змiни локалiзуються на шкiрi тулуба i кiнцiвок, супроводжуються вираженою сверблячкою, яка особливо турбує дiтей у вечiрнiй та нiчний час. Масивнi розчухи при зниженiй бар'єрнiй функцiї шкiри часто призводять до iнфiкування ерозивних поверхонь, стрептодермiї. Строфулюс проявляється здебiльшого у дiтей 6-8-мiсячного вiку, характеризується тривалим та рецидивним перебiгом. Iнколи доводиться проводити диференцiйну дiагностику з вiтряною вiспою.</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ff0000"/>
                </a:solidFill>
                <a:latin typeface="Times New Roman"/>
                <a:ea typeface="Verdana"/>
              </a:rPr>
              <a:t> </a:t>
            </a:r>
            <a:r>
              <a:rPr b="1" i="1" lang="ru-RU" sz="1500" spc="-1" strike="noStrike">
                <a:solidFill>
                  <a:srgbClr val="ff0000"/>
                </a:solidFill>
                <a:latin typeface="Times New Roman"/>
                <a:ea typeface="verdana"/>
              </a:rPr>
              <a:t>Свербець</a:t>
            </a:r>
            <a:r>
              <a:rPr b="1" lang="ru-RU" sz="1500" spc="-1" strike="noStrike">
                <a:solidFill>
                  <a:srgbClr val="000000"/>
                </a:solidFill>
                <a:latin typeface="Times New Roman"/>
                <a:ea typeface="verdana"/>
              </a:rPr>
              <a:t> проявляється висипанням на розгинальних поверхнях кiнцiвок, бiльше нижнiх. Елементи висипання мають своєрiдний вигляд: пруригiнознi вузлики - папули розмiром вiд 1-3 до 5-7 мм, дуже щiльної консистенцiї на дотик, за забарвленням не вiдрiзняються вiд навколишнiх дiлянок шкiри. Стiйка сверблячка, особливо вночi, призводить до руйнування вузликiв з утворенням екскорiацiй, що вкриваються кiрочкою чорно-бурого кольору. Висипання змiнюються пiгментними плямами або маленькими бiлими рубцями.</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360000" y="432000"/>
            <a:ext cx="8422560" cy="5641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400" spc="-1" strike="noStrike">
                <a:solidFill>
                  <a:srgbClr val="000000"/>
                </a:solidFill>
                <a:latin typeface="Times New Roman"/>
                <a:ea typeface="verdana"/>
              </a:rPr>
              <a:t> </a:t>
            </a:r>
            <a:r>
              <a:rPr b="1" i="1" lang="ru-RU" sz="1600" spc="-1" strike="noStrike">
                <a:solidFill>
                  <a:srgbClr val="ff0000"/>
                </a:solidFill>
                <a:latin typeface="Times New Roman"/>
                <a:ea typeface="verdana"/>
              </a:rPr>
              <a:t>Себорейна екзема</a:t>
            </a:r>
            <a:r>
              <a:rPr b="1" lang="ru-RU" sz="1600" spc="-1" strike="noStrike">
                <a:solidFill>
                  <a:srgbClr val="ff0000"/>
                </a:solidFill>
                <a:latin typeface="Times New Roman"/>
                <a:ea typeface="verdana"/>
              </a:rPr>
              <a:t> </a:t>
            </a:r>
            <a:r>
              <a:rPr b="1" lang="ru-RU" sz="1600" spc="-1" strike="noStrike">
                <a:solidFill>
                  <a:srgbClr val="000000"/>
                </a:solidFill>
                <a:latin typeface="Times New Roman"/>
                <a:ea typeface="verdana"/>
              </a:rPr>
              <a:t>- уражується шкiра волосистої частини голови, обличчя, а далi всього тiла. Шкiра при цьому гiперемована, незначно iнфiльтрована, вкрита лусочками сiро-бiлого кольору. Сверблячка не значна, практично не буває мокнуття.</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i="1" lang="ru-RU" sz="1600" spc="-1" strike="noStrike">
                <a:solidFill>
                  <a:srgbClr val="ff0000"/>
                </a:solidFill>
                <a:latin typeface="Times New Roman"/>
                <a:ea typeface="verdana"/>
              </a:rPr>
              <a:t>Справжня екзема</a:t>
            </a:r>
            <a:r>
              <a:rPr b="1" lang="ru-RU" sz="1600" spc="-1" strike="noStrike">
                <a:solidFill>
                  <a:srgbClr val="000000"/>
                </a:solidFill>
                <a:latin typeface="Times New Roman"/>
                <a:ea typeface="verdana"/>
              </a:rPr>
              <a:t> проявляється на 3-5 мiсяцях життя. На еритематозно змiненiй шкiрi щiк виникають дрiбнi, симетричнi мiхурцi з прозорим вмiстом, що супроводжується сверблячкою. Мiхурцi в'ялi, швидко лопають, утворюючи мiкроерозивнi поверхнi. Останнi здебiльшого зливаються, надалi вкриваються жовтими кiрочками, котрi згодом вiдпадають, залишаючи яскраво-рожевого кольору шкiру.</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i="1" lang="ru-RU" sz="1600" spc="-1" strike="noStrike">
                <a:solidFill>
                  <a:srgbClr val="ff0000"/>
                </a:solidFill>
                <a:latin typeface="Times New Roman"/>
                <a:ea typeface="verdana"/>
              </a:rPr>
              <a:t>Мiкробна екзема</a:t>
            </a:r>
            <a:r>
              <a:rPr b="1" lang="ru-RU" sz="1600" spc="-1" strike="noStrike">
                <a:solidFill>
                  <a:srgbClr val="000000"/>
                </a:solidFill>
                <a:latin typeface="Times New Roman"/>
                <a:ea typeface="verdana"/>
              </a:rPr>
              <a:t> представлена асиметричним висипанням, чiткими краями, полiморфними висипаннями. Шкiра при цьому слабоiнфiльтрована. У мiсцях ураження вона яскраво гiперемована, набрякла, нерiдко з мокнуттям або серозними, серозно-гнiйними чи геморагiчними кiрочками. Навколо основних вогнищ спостерiгаються розсiянi пустули. Улюбленою локалiзацiєю висипань є нижнi кiнцiвки, рiдше шкiра тулуба, голови.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i="1" lang="ru-RU" sz="1600" spc="-1" strike="noStrike">
                <a:solidFill>
                  <a:srgbClr val="ff0000"/>
                </a:solidFill>
                <a:latin typeface="Times New Roman"/>
                <a:ea typeface="verdana"/>
              </a:rPr>
              <a:t>Нейродермiт </a:t>
            </a:r>
            <a:r>
              <a:rPr b="1" lang="ru-RU" sz="1600" spc="-1" strike="noStrike">
                <a:solidFill>
                  <a:srgbClr val="000000"/>
                </a:solidFill>
                <a:latin typeface="Times New Roman"/>
                <a:ea typeface="verdana"/>
              </a:rPr>
              <a:t>характеризується тим, що уражена шкiра стає буро-рожевою (може бути цiанотичний вiдтiнок), папули зливаються мiж собою, шкiра iнфiльтрована, часто з'являються множиннi кiрочки, екскорiацiї, трiщини. Пiд час загострення шкiра яскраво гiперемована, набрякла, виникає мокнуття. Особливiстю є те, що спочатку з'являється iнтенсивна сверблячка, а потiм висипання. Типова локалiзацiя висипань - на тильнiй поверхнi кистей, лiктьових  та колiнних згинах, шиї, навколо променезап'ясткових та гомiлковоступневих суглобiв. Нейродермiт спостерiгається здебiльшого на 2-3 р. життя i в старших дiтей.</a:t>
            </a:r>
            <a:endParaRPr b="0" lang="ru-RU" sz="1600" spc="-1" strike="noStrike">
              <a:latin typeface="Arial"/>
            </a:endParaRPr>
          </a:p>
          <a:p>
            <a:pPr algn="just">
              <a:lnSpc>
                <a:spcPct val="100000"/>
              </a:lnSpc>
            </a:pPr>
            <a:r>
              <a:rPr b="0" lang="ru-RU" sz="1300" spc="-1" strike="noStrike">
                <a:solidFill>
                  <a:srgbClr val="000000"/>
                </a:solidFill>
                <a:latin typeface="Times New Roman"/>
                <a:ea typeface="verdana"/>
              </a:rPr>
              <a:t>   </a:t>
            </a:r>
            <a:endParaRPr b="0" lang="ru-RU" sz="13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360000" y="432000"/>
            <a:ext cx="8422560" cy="5301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400" spc="-1" strike="noStrike">
                <a:solidFill>
                  <a:srgbClr val="000000"/>
                </a:solidFill>
                <a:latin typeface="Times New Roman"/>
                <a:ea typeface="verdana"/>
              </a:rPr>
              <a:t>     </a:t>
            </a:r>
            <a:r>
              <a:rPr b="1" lang="ru-RU" sz="1800" spc="-1" strike="noStrike">
                <a:solidFill>
                  <a:srgbClr val="000000"/>
                </a:solidFill>
                <a:latin typeface="Times New Roman"/>
                <a:ea typeface="verdana"/>
              </a:rPr>
              <a:t>Характерною ознакою ЕКАК є </a:t>
            </a:r>
            <a:r>
              <a:rPr b="1" lang="ru-RU" sz="1800" spc="-1" strike="noStrike">
                <a:solidFill>
                  <a:srgbClr val="ff0000"/>
                </a:solidFill>
                <a:latin typeface="Times New Roman"/>
                <a:ea typeface="verdana"/>
              </a:rPr>
              <a:t>ураження слизових рiзноманiтної локалiзацiї.</a:t>
            </a:r>
            <a:r>
              <a:rPr b="1" lang="ru-RU" sz="1800" spc="-1" strike="noStrike">
                <a:solidFill>
                  <a:srgbClr val="000000"/>
                </a:solidFill>
                <a:latin typeface="Times New Roman"/>
                <a:ea typeface="verdana"/>
              </a:rPr>
              <a:t> Злущення епiтелiю обумовлює виникнення "географiчного" язика, котрий є "вiзиткою" дiатезу практично на все життя.</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Слизовi оболонки часто є центральним шоковим органом при ЕКАК, а тому клiнiчно це проявляється повторними ринiтами, кон'юнктивiтами, фарингiтами, бронхiтами.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У патологiчний процес втягуються також слизовi травного каналу, що супроводжується закрепами чи проносами.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Ендоскопiчне дослiдження нижнiх вiддiлiв кишечника у дiтей з ЕКАК виявляє змiни, що наближаються до таких при виразково-некротичному колiтi.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У дiтей з даною аномалiєю конституцiї зустрiчаються рецидивнi хвороби верхнiх дихальних шляхiв, частiше бувають ГРВI, пневмонiї.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При ЕКАК характерним є збiльшення периферичних лiмфатичних вузлiв, iнколи печiнки.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Дiти з ЕКАК схильнi до виникнення дифузних захворювань сполучної тканини (склеродермiя, системний червоний вовчак, ревматоїдний артрит), нирок (гломерулонефрит), а також алергiчних хвороб слизових (бронхiальна астма, атопiчний ринiт) та шкiри.</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360360" y="288000"/>
            <a:ext cx="8494200" cy="4968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Times New Roman"/>
                <a:ea typeface="Verdana"/>
              </a:rPr>
              <a:t>Дiагностика ЕКАК включає дослiдження периферичної кровi (еозинофiлiя), бiохiмiчнi критерiї (гiпо- i диспротеїнемiя) та результати алергологiчного обстеження. Останнє включає, окрiм анамнестичного уточнення iмовiрного алергену, що є можливим лише у разi ведення мамою харчового щоденника, шкiрне тестування. Значно покращують рiвень дiагностики сучаснi iмунологiчнi дослiдження, якi виявляють зниження показникiв клiтинного iмунiтету, гiперпродукцiю О-клiтин i Ig Е, дисбаланс спiввiдношення хелпери/супресори за рахунок дефiциту супресорiв. </a:t>
            </a:r>
            <a:endParaRPr b="0" lang="ru-RU" sz="2000" spc="-1" strike="noStrike">
              <a:latin typeface="Arial"/>
            </a:endParaRPr>
          </a:p>
          <a:p>
            <a:pPr algn="just">
              <a:lnSpc>
                <a:spcPct val="100000"/>
              </a:lnSpc>
            </a:pPr>
            <a:r>
              <a:rPr b="1" lang="ru-RU" sz="2000" spc="-1" strike="noStrike">
                <a:solidFill>
                  <a:srgbClr val="000000"/>
                </a:solidFill>
                <a:latin typeface="Times New Roman"/>
                <a:ea typeface="verdana"/>
              </a:rPr>
              <a:t>Лiкування даної аномалiї конституцiї, як такої, не проводять. Першочерговим напрямком вважають дiєтичне харчування, важливiсть якого пояснюється тим, що основним шляхом сенсибiлiзацiї дитини грудного вiку є алiментарний. Головним завданням залишається забезпечення рацiонального  та збалансованого харчування вiдповiдно до вiку дитини, але необхiдно виключити  з рацiону продукти, що мiстять харчовi алергени (табл.).</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81" name="Table 1"/>
          <p:cNvGraphicFramePr/>
          <p:nvPr/>
        </p:nvGraphicFramePr>
        <p:xfrm>
          <a:off x="1052640" y="1261080"/>
          <a:ext cx="7443000" cy="5156640"/>
        </p:xfrm>
        <a:graphic>
          <a:graphicData uri="http://schemas.openxmlformats.org/drawingml/2006/table">
            <a:tbl>
              <a:tblPr/>
              <a:tblGrid>
                <a:gridCol w="2786400"/>
                <a:gridCol w="2316960"/>
                <a:gridCol w="2340000"/>
              </a:tblGrid>
              <a:tr h="401040">
                <a:tc gridSpan="3">
                  <a:txBody>
                    <a:bodyPr lIns="90000" rIns="90000">
                      <a:noAutofit/>
                    </a:bodyPr>
                    <a:p>
                      <a:pPr algn="ctr">
                        <a:lnSpc>
                          <a:spcPct val="100000"/>
                        </a:lnSpc>
                      </a:pPr>
                      <a:r>
                        <a:rPr b="1" lang="ru-RU" sz="2000" spc="-1" strike="noStrike">
                          <a:solidFill>
                            <a:srgbClr val="000000"/>
                          </a:solidFill>
                          <a:latin typeface="verdana"/>
                        </a:rPr>
                        <a:t>Харчовi алергени</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marL="90000" marR="90000">
                    <a:solidFill>
                      <a:srgbClr val="729fcf"/>
                    </a:solidFill>
                  </a:tcPr>
                </a:tc>
                <a:tc hMerge="1">
                  <a:tcPr marL="90000" marR="90000">
                    <a:solidFill>
                      <a:srgbClr val="729fcf"/>
                    </a:solidFill>
                  </a:tcPr>
                </a:tc>
              </a:tr>
              <a:tr h="1328760">
                <a:tc>
                  <a:txBody>
                    <a:bodyPr lIns="90000" rIns="90000">
                      <a:noAutofit/>
                    </a:bodyPr>
                    <a:p>
                      <a:pPr algn="ctr">
                        <a:lnSpc>
                          <a:spcPct val="100000"/>
                        </a:lnSpc>
                        <a:spcAft>
                          <a:spcPts val="802"/>
                        </a:spcAft>
                      </a:pPr>
                      <a:r>
                        <a:rPr b="1" lang="ru-RU" sz="1600" spc="-1" strike="noStrike">
                          <a:solidFill>
                            <a:srgbClr val="800080"/>
                          </a:solidFill>
                          <a:latin typeface="verdana"/>
                        </a:rPr>
                        <a:t>Продукти, що мiстять гiстамiн</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spcAft>
                          <a:spcPts val="802"/>
                        </a:spcAft>
                      </a:pPr>
                      <a:r>
                        <a:rPr b="1" lang="ru-RU" sz="1600" spc="-1" strike="noStrike">
                          <a:solidFill>
                            <a:srgbClr val="800080"/>
                          </a:solidFill>
                          <a:latin typeface="verdana"/>
                        </a:rPr>
                        <a:t>Продукти, що сприяють вивiльненню гiстамiну</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spcAft>
                          <a:spcPts val="802"/>
                        </a:spcAft>
                      </a:pPr>
                      <a:r>
                        <a:rPr b="1" lang="ru-RU" sz="1600" spc="-1" strike="noStrike">
                          <a:solidFill>
                            <a:srgbClr val="800080"/>
                          </a:solidFill>
                          <a:latin typeface="verdana"/>
                        </a:rPr>
                        <a:t>Фрукти та овочi (оранжевi й червонi)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27200">
                <a:tc>
                  <a:txBody>
                    <a:bodyPr lIns="90000" rIns="90000">
                      <a:noAutofit/>
                    </a:bodyPr>
                    <a:p>
                      <a:pPr>
                        <a:lnSpc>
                          <a:spcPct val="100000"/>
                        </a:lnSpc>
                      </a:pPr>
                      <a:r>
                        <a:rPr b="1" lang="ru-RU" sz="1600" spc="-1" strike="noStrike">
                          <a:solidFill>
                            <a:srgbClr val="000000"/>
                          </a:solidFill>
                          <a:latin typeface="verdana"/>
                        </a:rPr>
                        <a:t>- рибнi та м'яснi консерви</a:t>
                      </a:r>
                      <a:endParaRPr b="0" lang="ru-RU" sz="1600" spc="-1" strike="noStrike">
                        <a:latin typeface="Arial"/>
                      </a:endParaRPr>
                    </a:p>
                    <a:p>
                      <a:pPr>
                        <a:lnSpc>
                          <a:spcPct val="100000"/>
                        </a:lnSpc>
                      </a:pPr>
                      <a:r>
                        <a:rPr b="1" lang="ru-RU" sz="1600" spc="-1" strike="noStrike">
                          <a:solidFill>
                            <a:srgbClr val="000000"/>
                          </a:solidFill>
                          <a:latin typeface="verdana"/>
                        </a:rPr>
                        <a:t>- копченостi</a:t>
                      </a:r>
                      <a:endParaRPr b="0" lang="ru-RU" sz="1600" spc="-1" strike="noStrike">
                        <a:latin typeface="Arial"/>
                      </a:endParaRPr>
                    </a:p>
                    <a:p>
                      <a:pPr>
                        <a:lnSpc>
                          <a:spcPct val="100000"/>
                        </a:lnSpc>
                      </a:pPr>
                      <a:r>
                        <a:rPr b="1" lang="ru-RU" sz="1600" spc="-1" strike="noStrike">
                          <a:solidFill>
                            <a:srgbClr val="000000"/>
                          </a:solidFill>
                          <a:latin typeface="verdana"/>
                        </a:rPr>
                        <a:t>- шпинат</a:t>
                      </a:r>
                      <a:endParaRPr b="0" lang="ru-RU" sz="1600" spc="-1" strike="noStrike">
                        <a:latin typeface="Arial"/>
                      </a:endParaRPr>
                    </a:p>
                    <a:p>
                      <a:pPr>
                        <a:lnSpc>
                          <a:spcPct val="100000"/>
                        </a:lnSpc>
                      </a:pPr>
                      <a:r>
                        <a:rPr b="1" lang="ru-RU" sz="1600" spc="-1" strike="noStrike">
                          <a:solidFill>
                            <a:srgbClr val="000000"/>
                          </a:solidFill>
                          <a:latin typeface="verdana"/>
                        </a:rPr>
                        <a:t>- помiдори</a:t>
                      </a:r>
                      <a:endParaRPr b="0" lang="ru-RU" sz="1600" spc="-1" strike="noStrike">
                        <a:latin typeface="Arial"/>
                      </a:endParaRPr>
                    </a:p>
                    <a:p>
                      <a:pPr>
                        <a:lnSpc>
                          <a:spcPct val="100000"/>
                        </a:lnSpc>
                      </a:pPr>
                      <a:r>
                        <a:rPr b="1" lang="ru-RU" sz="1600" spc="-1" strike="noStrike">
                          <a:solidFill>
                            <a:srgbClr val="000000"/>
                          </a:solidFill>
                          <a:latin typeface="verdana"/>
                        </a:rPr>
                        <a:t>- квашена капуста</a:t>
                      </a:r>
                      <a:endParaRPr b="0" lang="ru-RU" sz="1600" spc="-1" strike="noStrike">
                        <a:latin typeface="Arial"/>
                      </a:endParaRPr>
                    </a:p>
                    <a:p>
                      <a:pPr>
                        <a:lnSpc>
                          <a:spcPct val="100000"/>
                        </a:lnSpc>
                      </a:pPr>
                      <a:r>
                        <a:rPr b="1" lang="ru-RU" sz="1600" spc="-1" strike="noStrike">
                          <a:solidFill>
                            <a:srgbClr val="000000"/>
                          </a:solidFill>
                          <a:latin typeface="Arial"/>
                        </a:rPr>
                        <a:t> </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verdana"/>
                        </a:rPr>
                        <a:t>- яйця</a:t>
                      </a:r>
                      <a:endParaRPr b="0" lang="ru-RU" sz="1600" spc="-1" strike="noStrike">
                        <a:latin typeface="Arial"/>
                      </a:endParaRPr>
                    </a:p>
                    <a:p>
                      <a:pPr>
                        <a:lnSpc>
                          <a:spcPct val="100000"/>
                        </a:lnSpc>
                      </a:pPr>
                      <a:r>
                        <a:rPr b="1" lang="ru-RU" sz="1600" spc="-1" strike="noStrike">
                          <a:solidFill>
                            <a:srgbClr val="000000"/>
                          </a:solidFill>
                          <a:latin typeface="verdana"/>
                        </a:rPr>
                        <a:t>- полуниця</a:t>
                      </a:r>
                      <a:endParaRPr b="0" lang="ru-RU" sz="1600" spc="-1" strike="noStrike">
                        <a:latin typeface="Arial"/>
                      </a:endParaRPr>
                    </a:p>
                    <a:p>
                      <a:pPr>
                        <a:lnSpc>
                          <a:spcPct val="100000"/>
                        </a:lnSpc>
                      </a:pPr>
                      <a:r>
                        <a:rPr b="1" lang="ru-RU" sz="1600" spc="-1" strike="noStrike">
                          <a:solidFill>
                            <a:srgbClr val="000000"/>
                          </a:solidFill>
                          <a:latin typeface="verdana"/>
                        </a:rPr>
                        <a:t>- шоколад</a:t>
                      </a:r>
                      <a:endParaRPr b="0" lang="ru-RU" sz="1600" spc="-1" strike="noStrike">
                        <a:latin typeface="Arial"/>
                      </a:endParaRPr>
                    </a:p>
                    <a:p>
                      <a:pPr>
                        <a:lnSpc>
                          <a:spcPct val="100000"/>
                        </a:lnSpc>
                      </a:pPr>
                      <a:r>
                        <a:rPr b="1" lang="ru-RU" sz="1600" spc="-1" strike="noStrike">
                          <a:solidFill>
                            <a:srgbClr val="000000"/>
                          </a:solidFill>
                          <a:latin typeface="verdana"/>
                        </a:rPr>
                        <a:t>- какао</a:t>
                      </a:r>
                      <a:endParaRPr b="0" lang="ru-RU" sz="1600" spc="-1" strike="noStrike">
                        <a:latin typeface="Arial"/>
                      </a:endParaRPr>
                    </a:p>
                    <a:p>
                      <a:pPr>
                        <a:lnSpc>
                          <a:spcPct val="100000"/>
                        </a:lnSpc>
                      </a:pPr>
                      <a:r>
                        <a:rPr b="1" lang="ru-RU" sz="1600" spc="-1" strike="noStrike">
                          <a:solidFill>
                            <a:srgbClr val="000000"/>
                          </a:solidFill>
                          <a:latin typeface="verdana"/>
                        </a:rPr>
                        <a:t>- кава</a:t>
                      </a:r>
                      <a:endParaRPr b="0" lang="ru-RU" sz="1600" spc="-1" strike="noStrike">
                        <a:latin typeface="Arial"/>
                      </a:endParaRPr>
                    </a:p>
                    <a:p>
                      <a:pPr>
                        <a:lnSpc>
                          <a:spcPct val="100000"/>
                        </a:lnSpc>
                      </a:pPr>
                      <a:r>
                        <a:rPr b="1" lang="ru-RU" sz="1600" spc="-1" strike="noStrike">
                          <a:solidFill>
                            <a:srgbClr val="000000"/>
                          </a:solidFill>
                          <a:latin typeface="verdana"/>
                        </a:rPr>
                        <a:t>- банани</a:t>
                      </a:r>
                      <a:endParaRPr b="0" lang="ru-RU" sz="1600" spc="-1" strike="noStrike">
                        <a:latin typeface="Arial"/>
                      </a:endParaRPr>
                    </a:p>
                    <a:p>
                      <a:pPr>
                        <a:lnSpc>
                          <a:spcPct val="100000"/>
                        </a:lnSpc>
                      </a:pPr>
                      <a:r>
                        <a:rPr b="1" lang="ru-RU" sz="1600" spc="-1" strike="noStrike">
                          <a:solidFill>
                            <a:srgbClr val="000000"/>
                          </a:solidFill>
                          <a:latin typeface="verdana"/>
                        </a:rPr>
                        <a:t>- горiхи</a:t>
                      </a:r>
                      <a:endParaRPr b="0" lang="ru-RU" sz="1600" spc="-1" strike="noStrike">
                        <a:latin typeface="Arial"/>
                      </a:endParaRPr>
                    </a:p>
                    <a:p>
                      <a:pPr>
                        <a:lnSpc>
                          <a:spcPct val="100000"/>
                        </a:lnSpc>
                      </a:pPr>
                      <a:r>
                        <a:rPr b="1" lang="ru-RU" sz="1600" spc="-1" strike="noStrike">
                          <a:solidFill>
                            <a:srgbClr val="000000"/>
                          </a:solidFill>
                          <a:latin typeface="verdana"/>
                        </a:rPr>
                        <a:t>- арахiс</a:t>
                      </a:r>
                      <a:endParaRPr b="0" lang="ru-RU" sz="1600" spc="-1" strike="noStrike">
                        <a:latin typeface="Arial"/>
                      </a:endParaRPr>
                    </a:p>
                    <a:p>
                      <a:pPr>
                        <a:lnSpc>
                          <a:spcPct val="100000"/>
                        </a:lnSpc>
                      </a:pPr>
                      <a:r>
                        <a:rPr b="1" lang="ru-RU" sz="1600" spc="-1" strike="noStrike">
                          <a:solidFill>
                            <a:srgbClr val="000000"/>
                          </a:solidFill>
                          <a:latin typeface="verdana"/>
                        </a:rPr>
                        <a:t>- м'яснi, рибнi бульйони</a:t>
                      </a:r>
                      <a:endParaRPr b="0" lang="ru-RU" sz="1600" spc="-1" strike="noStrike">
                        <a:latin typeface="Arial"/>
                      </a:endParaRPr>
                    </a:p>
                    <a:p>
                      <a:pPr>
                        <a:lnSpc>
                          <a:spcPct val="100000"/>
                        </a:lnSpc>
                      </a:pPr>
                      <a:r>
                        <a:rPr b="1" lang="ru-RU" sz="1600" spc="-1" strike="noStrike">
                          <a:solidFill>
                            <a:srgbClr val="000000"/>
                          </a:solidFill>
                          <a:latin typeface="verdana"/>
                        </a:rPr>
                        <a:t>- желе</a:t>
                      </a:r>
                      <a:endParaRPr b="0" lang="ru-RU" sz="1600" spc="-1" strike="noStrike">
                        <a:latin typeface="Arial"/>
                      </a:endParaRPr>
                    </a:p>
                    <a:p>
                      <a:pPr>
                        <a:lnSpc>
                          <a:spcPct val="100000"/>
                        </a:lnSpc>
                      </a:pPr>
                      <a:r>
                        <a:rPr b="1" lang="ru-RU" sz="1600" spc="-1" strike="noStrike">
                          <a:solidFill>
                            <a:srgbClr val="000000"/>
                          </a:solidFill>
                          <a:latin typeface="verdana"/>
                        </a:rPr>
                        <a:t>- холодень</a:t>
                      </a:r>
                      <a:endParaRPr b="0" lang="ru-RU" sz="1600" spc="-1" strike="noStrike">
                        <a:latin typeface="Arial"/>
                      </a:endParaRPr>
                    </a:p>
                    <a:p>
                      <a:pPr>
                        <a:lnSpc>
                          <a:spcPct val="100000"/>
                        </a:lnSpc>
                      </a:pPr>
                      <a:r>
                        <a:rPr b="1" lang="ru-RU" sz="1600" spc="-1" strike="noStrike">
                          <a:solidFill>
                            <a:srgbClr val="000000"/>
                          </a:solidFill>
                          <a:latin typeface="verdana"/>
                        </a:rPr>
                        <a:t>- приправи</a:t>
                      </a:r>
                      <a:endParaRPr b="0" lang="ru-RU" sz="1600" spc="-1" strike="noStrike">
                        <a:latin typeface="Arial"/>
                      </a:endParaRPr>
                    </a:p>
                    <a:p>
                      <a:pPr>
                        <a:lnSpc>
                          <a:spcPct val="100000"/>
                        </a:lnSpc>
                      </a:pPr>
                      <a:r>
                        <a:rPr b="1" lang="ru-RU" sz="1600" spc="-1" strike="noStrike">
                          <a:solidFill>
                            <a:srgbClr val="000000"/>
                          </a:solidFill>
                          <a:latin typeface="verdana"/>
                        </a:rPr>
                        <a:t>- мед</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verdana"/>
                        </a:rPr>
                        <a:t>- апельсини</a:t>
                      </a:r>
                      <a:endParaRPr b="0" lang="ru-RU" sz="1600" spc="-1" strike="noStrike">
                        <a:latin typeface="Arial"/>
                      </a:endParaRPr>
                    </a:p>
                    <a:p>
                      <a:pPr>
                        <a:lnSpc>
                          <a:spcPct val="100000"/>
                        </a:lnSpc>
                      </a:pPr>
                      <a:r>
                        <a:rPr b="1" lang="ru-RU" sz="1600" spc="-1" strike="noStrike">
                          <a:solidFill>
                            <a:srgbClr val="000000"/>
                          </a:solidFill>
                          <a:latin typeface="verdana"/>
                        </a:rPr>
                        <a:t>- мандарини</a:t>
                      </a:r>
                      <a:endParaRPr b="0" lang="ru-RU" sz="1600" spc="-1" strike="noStrike">
                        <a:latin typeface="Arial"/>
                      </a:endParaRPr>
                    </a:p>
                    <a:p>
                      <a:pPr>
                        <a:lnSpc>
                          <a:spcPct val="100000"/>
                        </a:lnSpc>
                      </a:pPr>
                      <a:r>
                        <a:rPr b="1" lang="ru-RU" sz="1600" spc="-1" strike="noStrike">
                          <a:solidFill>
                            <a:srgbClr val="000000"/>
                          </a:solidFill>
                          <a:latin typeface="verdana"/>
                        </a:rPr>
                        <a:t>- грейпфрути</a:t>
                      </a:r>
                      <a:endParaRPr b="0" lang="ru-RU" sz="1600" spc="-1" strike="noStrike">
                        <a:latin typeface="Arial"/>
                      </a:endParaRPr>
                    </a:p>
                    <a:p>
                      <a:pPr>
                        <a:lnSpc>
                          <a:spcPct val="100000"/>
                        </a:lnSpc>
                      </a:pPr>
                      <a:r>
                        <a:rPr b="1" lang="ru-RU" sz="1600" spc="-1" strike="noStrike">
                          <a:solidFill>
                            <a:srgbClr val="000000"/>
                          </a:solidFill>
                          <a:latin typeface="verdana"/>
                        </a:rPr>
                        <a:t>- помiдори</a:t>
                      </a:r>
                      <a:endParaRPr b="0" lang="ru-RU" sz="1600" spc="-1" strike="noStrike">
                        <a:latin typeface="Arial"/>
                      </a:endParaRPr>
                    </a:p>
                    <a:p>
                      <a:pPr>
                        <a:lnSpc>
                          <a:spcPct val="100000"/>
                        </a:lnSpc>
                      </a:pPr>
                      <a:r>
                        <a:rPr b="1" lang="ru-RU" sz="1600" spc="-1" strike="noStrike">
                          <a:solidFill>
                            <a:srgbClr val="000000"/>
                          </a:solidFill>
                          <a:latin typeface="verdana"/>
                        </a:rPr>
                        <a:t>- морква</a:t>
                      </a:r>
                      <a:endParaRPr b="0" lang="ru-RU" sz="1600" spc="-1" strike="noStrike">
                        <a:latin typeface="Arial"/>
                      </a:endParaRPr>
                    </a:p>
                    <a:p>
                      <a:pPr>
                        <a:lnSpc>
                          <a:spcPct val="100000"/>
                        </a:lnSpc>
                      </a:pPr>
                      <a:r>
                        <a:rPr b="1" lang="ru-RU" sz="1600" spc="-1" strike="noStrike">
                          <a:solidFill>
                            <a:srgbClr val="000000"/>
                          </a:solidFill>
                          <a:latin typeface="verdana"/>
                        </a:rPr>
                        <a:t>- червонi яблука</a:t>
                      </a:r>
                      <a:endParaRPr b="0" lang="ru-RU" sz="1600" spc="-1" strike="noStrike">
                        <a:latin typeface="Arial"/>
                      </a:endParaRPr>
                    </a:p>
                    <a:p>
                      <a:pPr>
                        <a:lnSpc>
                          <a:spcPct val="100000"/>
                        </a:lnSpc>
                      </a:pPr>
                      <a:r>
                        <a:rPr b="1" lang="ru-RU" sz="1600" spc="-1" strike="noStrike">
                          <a:solidFill>
                            <a:srgbClr val="000000"/>
                          </a:solidFill>
                          <a:latin typeface="verdana"/>
                        </a:rPr>
                        <a:t>- маракуя</a:t>
                      </a:r>
                      <a:endParaRPr b="0" lang="ru-RU" sz="1600" spc="-1" strike="noStrike">
                        <a:latin typeface="Arial"/>
                      </a:endParaRPr>
                    </a:p>
                    <a:p>
                      <a:pPr>
                        <a:lnSpc>
                          <a:spcPct val="100000"/>
                        </a:lnSpc>
                      </a:pPr>
                      <a:r>
                        <a:rPr b="1" lang="ru-RU" sz="1600" spc="-1" strike="noStrike">
                          <a:solidFill>
                            <a:srgbClr val="000000"/>
                          </a:solidFill>
                          <a:latin typeface="verdana"/>
                        </a:rPr>
                        <a:t>- абрикоси</a:t>
                      </a:r>
                      <a:endParaRPr b="0" lang="ru-RU" sz="1600" spc="-1" strike="noStrike">
                        <a:latin typeface="Arial"/>
                      </a:endParaRPr>
                    </a:p>
                    <a:p>
                      <a:pPr>
                        <a:lnSpc>
                          <a:spcPct val="100000"/>
                        </a:lnSpc>
                      </a:pPr>
                      <a:r>
                        <a:rPr b="1" lang="ru-RU" sz="1600" spc="-1" strike="noStrike">
                          <a:solidFill>
                            <a:srgbClr val="000000"/>
                          </a:solidFill>
                          <a:latin typeface="verdana"/>
                        </a:rPr>
                        <a:t>- персики</a:t>
                      </a:r>
                      <a:endParaRPr b="0" lang="ru-RU" sz="1600" spc="-1" strike="noStrike">
                        <a:latin typeface="Arial"/>
                      </a:endParaRPr>
                    </a:p>
                    <a:p>
                      <a:pPr>
                        <a:lnSpc>
                          <a:spcPct val="100000"/>
                        </a:lnSpc>
                      </a:pPr>
                      <a:r>
                        <a:rPr b="1" lang="ru-RU" sz="1600" spc="-1" strike="noStrike">
                          <a:solidFill>
                            <a:srgbClr val="000000"/>
                          </a:solidFill>
                          <a:latin typeface="verdana"/>
                        </a:rPr>
                        <a:t>- айва</a:t>
                      </a:r>
                      <a:endParaRPr b="0" lang="ru-RU" sz="1600" spc="-1" strike="noStrike">
                        <a:latin typeface="Arial"/>
                      </a:endParaRPr>
                    </a:p>
                    <a:p>
                      <a:pPr>
                        <a:lnSpc>
                          <a:spcPct val="100000"/>
                        </a:lnSpc>
                      </a:pPr>
                      <a:r>
                        <a:rPr b="1" lang="ru-RU" sz="1600" spc="-1" strike="noStrike">
                          <a:solidFill>
                            <a:srgbClr val="000000"/>
                          </a:solidFill>
                          <a:latin typeface="Arial"/>
                        </a:rPr>
                        <a:t> </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182" name="CustomShape 2"/>
          <p:cNvSpPr/>
          <p:nvPr/>
        </p:nvSpPr>
        <p:spPr>
          <a:xfrm>
            <a:off x="1296000" y="576000"/>
            <a:ext cx="7199280" cy="36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Verdana"/>
                <a:ea typeface="Verdana"/>
              </a:rPr>
              <a:t>Таблиця.  Типовi продукти - харчовi алергени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rcRect l="61350" t="23519" r="8754" b="32234"/>
          <a:stretch/>
        </p:blipFill>
        <p:spPr>
          <a:xfrm>
            <a:off x="1512000" y="277920"/>
            <a:ext cx="5760000" cy="5050080"/>
          </a:xfrm>
          <a:prstGeom prst="rect">
            <a:avLst/>
          </a:prstGeom>
          <a:ln>
            <a:noFill/>
          </a:ln>
        </p:spPr>
      </p:pic>
      <p:sp>
        <p:nvSpPr>
          <p:cNvPr id="96" name="CustomShape 1"/>
          <p:cNvSpPr/>
          <p:nvPr/>
        </p:nvSpPr>
        <p:spPr>
          <a:xfrm>
            <a:off x="792000" y="5265720"/>
            <a:ext cx="729936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ff0000"/>
                </a:solidFill>
                <a:latin typeface="Arial"/>
                <a:ea typeface="DejaVu Sans"/>
              </a:rPr>
              <a:t>Формування механізмів природного та адаптивного імунітету </a:t>
            </a:r>
            <a:endParaRPr b="0" lang="ru-RU" sz="1800" spc="-1" strike="noStrike">
              <a:latin typeface="Arial"/>
            </a:endParaRPr>
          </a:p>
          <a:p>
            <a:pPr algn="ctr">
              <a:lnSpc>
                <a:spcPct val="100000"/>
              </a:lnSpc>
            </a:pPr>
            <a:r>
              <a:rPr b="1" lang="ru-RU" sz="1800" spc="-1" strike="noStrike">
                <a:solidFill>
                  <a:srgbClr val="ff0000"/>
                </a:solidFill>
                <a:latin typeface="Arial"/>
                <a:ea typeface="DejaVu Sans"/>
              </a:rPr>
              <a:t>у дітей у контексті гігієнічної гіпотези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360000" y="223560"/>
            <a:ext cx="8567280" cy="6057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400" spc="-1" strike="noStrike">
                <a:solidFill>
                  <a:srgbClr val="000000"/>
                </a:solidFill>
                <a:latin typeface="Times New Roman"/>
                <a:ea typeface="DejaVu Sans"/>
              </a:rPr>
              <a:t>Добову потребу в жирах слiд задовольняти бiльшою мiрою рослинними, а не тваринними. Соки необхiдно давати у свiжоприготовленому виглядi, а не консервованi (останнi мiстять консерванти, що можуть бути алергенами). Потрiбно обмежувати вживання солi, цукру, рiдини. Додатково збiльшується потреба у вiтамiнах, в основному за рахунок продуктiв харчування. Водночас слiд стежити, щоб дитина отримувала адекватну вiку кiлькiсть бiлкiв, що мiстять незамiннi амiнокислоти. Призначаючи малюку гiпоалергенну або елiмiнуючу дiєту, треба пам'ятати, що можна доступними методами пiдсилити елiмiнуючий ефект. Останнього досягають шляхом збагачення рацiону продуктами, що мiстять харчовi волокна i пектини (з урахуванням iндивiдуальної чутливостi), таким, як: злаки та крупи з них (геркулес, гречана, вiвсяна, перлова, ячмiнна крупи, пшоно, рис), овочi (морква, буряк, гарбуз, цибуля, часник, петрушка, крiп, селера, цвiтна i бiлокачанна капуста), ягоди i фрукти.</a:t>
            </a:r>
            <a:endParaRPr b="0" lang="ru-RU" sz="1400" spc="-1" strike="noStrike">
              <a:latin typeface="Arial"/>
            </a:endParaRPr>
          </a:p>
          <a:p>
            <a:pPr algn="just">
              <a:lnSpc>
                <a:spcPct val="100000"/>
              </a:lnSpc>
            </a:pPr>
            <a:r>
              <a:rPr b="1" lang="ru-RU" sz="1400" spc="-1" strike="noStrike">
                <a:solidFill>
                  <a:srgbClr val="000000"/>
                </a:solidFill>
                <a:latin typeface="Times New Roman"/>
                <a:ea typeface="DejaVu Sans"/>
              </a:rPr>
              <a:t>   </a:t>
            </a:r>
            <a:r>
              <a:rPr b="1" lang="ru-RU" sz="1400" spc="-1" strike="noStrike">
                <a:solidFill>
                  <a:srgbClr val="800080"/>
                </a:solidFill>
                <a:latin typeface="Times New Roman"/>
                <a:ea typeface="DejaVu Sans"/>
              </a:rPr>
              <a:t>  </a:t>
            </a:r>
            <a:r>
              <a:rPr b="1" lang="ru-RU" sz="1400" spc="-1" strike="noStrike">
                <a:solidFill>
                  <a:srgbClr val="800080"/>
                </a:solidFill>
                <a:latin typeface="Times New Roman"/>
                <a:ea typeface="verdana"/>
              </a:rPr>
              <a:t>Наступний етап - забезпечення рацiонального гiгiєнiчного догляду за дитиною з проявами ЕКАК.</a:t>
            </a:r>
            <a:r>
              <a:rPr b="1" lang="ru-RU" sz="1400" spc="-1" strike="noStrike">
                <a:solidFill>
                  <a:srgbClr val="000000"/>
                </a:solidFill>
                <a:latin typeface="Times New Roman"/>
                <a:ea typeface="verdana"/>
              </a:rPr>
              <a:t> Перш за все обов'язковими є використання одягу та постiльної бiлизни з бавовняних i льняних тканин (не дозволяються синтетичнi, шерстянi речi), прання дитячої бiлизни лише iз застосуванням нейтрального мила ("Дитяче"). При вираженiй сверблячцi необхiдно ретельно стежити за станом та довжиною нiгтiв у дiтей, щоб запобiгти розчухам та iнфiкуванню. З цiєю метою можна користуватись рукавичками з бавовни або сорочечкою iз зашитими внизу рукавами. Особливостi гiгiєнiчного догляду за шкiрою залежать вiд глибини та поширеностi змiн на шкiрi. При локальних формах ЕКАК гiгiєнiчний догляд проводять за загальними правилами, але з використанням не води, а вiдвару трав (череди, триколiрної фiалки, календули i т. iн./. При поширених формах туалет шкiри здiйснюють iз застосуванням лiкувальних засобiв 2-3 рази на добу. Протягом дня треба збiльшити тривалiсть повiтряних ванн, а в лiтню пору року - сонячних, оскiльки ультрафiолетовi променi позитивно впливають на уражену шкiру. Дiтям з ЕКАК проводять ретельний туалет дiлянки промежини пiсля випорожнень; шкiрних складок, щоб запобiгти поширенню попрiлостi, й т. д. Гiгiєнiчнi ванни призначають до року щодня, застосовуючи вiдвари трав (череди, триколiрної фiалки,  ромашки,  шалфею,  кори дуба, материнки, м'яти, валерiани). Вибiр ванни залежить вiд характеру висипання. Так, при попрiлостi, свербецi, строфулюсi, себорейнiй та справжнiй екземах, використовують череду, кору дуба або крохмальнi ванни. При вираженому нейродермiтi - ванни з настоєм ромашки, хвойним екстрактом, валерiаною, м'ятою. За наявностi ускладнень пiодермiї - з перманганатом калiю.</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245160" y="288000"/>
            <a:ext cx="8567280" cy="5365800"/>
          </a:xfrm>
          <a:prstGeom prst="rect">
            <a:avLst/>
          </a:prstGeom>
          <a:noFill/>
          <a:ln>
            <a:noFill/>
          </a:ln>
        </p:spPr>
        <p:style>
          <a:lnRef idx="0"/>
          <a:fillRef idx="0"/>
          <a:effectRef idx="0"/>
          <a:fontRef idx="minor"/>
        </p:style>
        <p:txBody>
          <a:bodyPr lIns="90000" rIns="90000" tIns="45000" bIns="45000">
            <a:spAutoFit/>
          </a:bodyPr>
          <a:p>
            <a:pPr marL="360000" algn="just">
              <a:lnSpc>
                <a:spcPts val="1400"/>
              </a:lnSpc>
            </a:pPr>
            <a:r>
              <a:rPr b="0" lang="ru-RU" sz="1800" spc="-1" strike="noStrike">
                <a:solidFill>
                  <a:srgbClr val="000000"/>
                </a:solidFill>
                <a:latin typeface="Arial"/>
                <a:ea typeface="DejaVu Sans"/>
              </a:rPr>
              <a:t>   </a:t>
            </a:r>
            <a:r>
              <a:rPr b="1" lang="ru-RU" sz="1500" spc="-1" strike="noStrike">
                <a:solidFill>
                  <a:srgbClr val="000000"/>
                </a:solidFill>
                <a:latin typeface="Times New Roman"/>
                <a:ea typeface="Verdana"/>
              </a:rPr>
              <a:t>Медикаментозне лiкування передбачає два види: специфiчну та неспецифiчну гiпосенсибiлiзацiю. До специфiчної гiпосенсибiлiзацiї вдаються, коли шкiрним тестуванням встановлено причинний алерген. Тодi пiдшкiрно вводять алергени у зростаючих дозах до виникнення толерантностi до них.</a:t>
            </a:r>
            <a:endParaRPr b="0" lang="ru-RU" sz="1500" spc="-1" strike="noStrike">
              <a:latin typeface="Arial"/>
            </a:endParaRPr>
          </a:p>
          <a:p>
            <a:pPr marL="360000"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Неспецифiчну гiпосенсибiлiзацiю здiйснюють гiстаглобулiном, алергоглобулiном, протиалергiчним iмуноглобулiном. Використання гiстаглобулiну передбачає його здатнiсть знижувати чутливiсть тканин органiзму до гiстамiну. До лiкування проводять внутрiшньошкiрну пробу (0,05-0,1 мл гiстаглобулiну). В разi вiд'ємної проби через 2 год вводять 0,3-0,5 мл розчину. В подальшому з  iнтервалом 3-4 днi дозу препарату поступово доводять до 1-2 мл. Курс лiкування - 5-6 iн'єкцiй.</a:t>
            </a:r>
            <a:endParaRPr b="0" lang="ru-RU" sz="1500" spc="-1" strike="noStrike">
              <a:latin typeface="Arial"/>
            </a:endParaRPr>
          </a:p>
          <a:p>
            <a:pPr marL="360000"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Неспецифiчну гiпосенсибiлiзацiю проводять антигiстамiнними препаратами  II поколiння (лоратадин, агiстам, кларитин, гiсманал, гiпостамiн, телдан, зиртек) у вiкових дозах. Перевагами останнiх є: висока протиалергiчна здатнiсть, вiдсутнiсть побiчних проявiв, не проникають через гематоенцефалiчний бар'єр, мають пролонговану дiю, можуть тривало використовуватись (понад 10 днiв). Доцiльнiсть застосування антигiстамiнних медикаментiв I поколiння стосується лише тавегiлу, решта володiє бiльшим спектром побiчних ефектiв, анiж десенсибiлiзувальним. У сучасних умовах заслуговує на увагу використання препаратiв гiпосенсибiлiзувальної дiї, що здатнi стабiлiзувати опасистi клiтини: задитену, кетотифену, бронiтену, астафену. Останнi призначають мiнiмум на 2 мiсяцi, максимум до року.</a:t>
            </a:r>
            <a:endParaRPr b="0" lang="ru-RU" sz="1500" spc="-1" strike="noStrike">
              <a:latin typeface="Arial"/>
            </a:endParaRPr>
          </a:p>
          <a:p>
            <a:pPr marL="360000"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Широко застосовують сорбцiйнi, зокрема ентеросорбцiйнi, методи лiкування. Власний досвiд призначення вуглецевих (СКН, карбосфер, карболонг) та кремнiєвих (ентеросгель) ентеросорбентiв довiв позитивний вплив сорбцiї на клiнiчну динамiку ЕКАК. При цьому проводять короткi (5-7 днiв) курси, якi можна повторювати з iнтервалом 1-1,5 мiсяця.</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32000" y="288000"/>
            <a:ext cx="8494560" cy="6544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400" spc="-1" strike="noStrike">
                <a:solidFill>
                  <a:srgbClr val="000000"/>
                </a:solidFill>
                <a:latin typeface="Times New Roman"/>
                <a:ea typeface="DejaVu Sans"/>
              </a:rPr>
              <a:t> </a:t>
            </a:r>
            <a:r>
              <a:rPr b="1" lang="ru-RU" sz="1400" spc="-1" strike="noStrike">
                <a:solidFill>
                  <a:srgbClr val="000000"/>
                </a:solidFill>
                <a:latin typeface="Times New Roman"/>
                <a:ea typeface="verdana"/>
              </a:rPr>
              <a:t>Лiкування ЕКАК включає також мiсцеву терапiю, що залежить вiд того, якi змiни на шкiрi переважають - сухiсть чи мокнуття. З цiєю метою використовують вiдвари лiкарських трав у примочках або ваннах, рiзноманiтнi мазi та пасти. Проте кожний лiкар повинен пам'ятати, що мiсцеве лiкування може бути лише складовою частиною комплексної терапiї. Швидкий ефект вiд застосування мазей, особливо гормональних, не свiдчить про здоров'я дитини, оскiльки рiвень антигенемiї залишився попереднiм i за провокуючих обставин (контакт з алергеном) клiнiчна симптоматика вiдновиться, але бiльш яскраво. Добрим клiнiчним ефектом володiють бактерiйнi препарати (бiфiдум-, лактобактерин, бактисубтил, бiфiкол, симбiтер, бiфi-форм i т. iн.), що нормалiзують мiкрофлору кишечника, пiдвищують мiсцевий iмунний захист, а також зменшують всмоктування алергенiв.</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Прогноз у дiтей з ЕКАК у бiльшостi випадкiв сприятливий за умови дотримання щадного режиму, гiпоалергенної дiєти. Приблизно у 2-3 рiчному вiцi в них завершується диференцiацiя iмунної системи, стабiлiзуються обмiннi процеси, завершується становлення ферментних систем, пiдвищуються бар'єрнi функцiї шкiри i слизових оболонок, що в цiлому забезпечує гармонiю дитячого органiзму. При справжнiй iмуннiй формi ЕКАК, а також спадковiй обтяженостi, недотриманнi рекомендацiй лiкаря можлива трансформацiя в алергiчнi хвороби (атопiчний дерматит, бронхiальна астма). За даними нашої клiнiки, у 61 % хворих на бронхiальну астму дiтей на першому роцi життя були прояви ЕКАК рiзного ступеня вираження.</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Проте лiкар будь-якої спецiальностi повинен пам'ятати, що навiть при вiдсутностi клiнiчних проявiв дiатезу (але в анамнезi були) перебiг соматичного, хiрургiчного чи iншого захворювання має свої особливостi, пов'язанi з ЕКАК, яка обумовлює iндивiдуальнiсть людини.</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Профiлактику ЕКАК проводять ще з внутрiшньоутробного перiоду. Рацiональний режим харчування майбутньої мами забезпечує рiвномiрний розвиток органiв i систем. Проте слiд обмежити вживання харчових продуктiв, що мiстять алергени, а у разi обтяженого алергiчного анамнезу в мами - повнiстю їх виключити з рацiону. Пiд час вагiтностi жiнка повинна уникати контакту з алергенами будь-якого походження: хiмiчного (пральнi порошки, фарби для волосся, лаки, побутовi клеї i т. iн.), тваринного (пiр'я, шерсть, лупа кiшок, собак), медикаменти. При появi будь-яких алергiчних змiн на шкiрi чи слизових вагiтна повинна пройти курс гiпосенсибiлiзувальної терапiї. Якщо у сiм'ї є дiти, у котрих була ЕКАК, жiнка при наступних вагiтностях повинна строго дотримувати елiмiнацiйної дiєти та щадного режиму</a:t>
            </a:r>
            <a:r>
              <a:rPr b="0" lang="ru-RU" sz="900" spc="-1" strike="noStrike">
                <a:solidFill>
                  <a:srgbClr val="000000"/>
                </a:solidFill>
                <a:latin typeface="verdana"/>
                <a:ea typeface="verdana"/>
              </a:rPr>
              <a:t>.</a:t>
            </a:r>
            <a:endParaRPr b="0" lang="ru-RU" sz="9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432360" y="288000"/>
            <a:ext cx="8494200" cy="5265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400" spc="-1" strike="noStrike">
                <a:solidFill>
                  <a:srgbClr val="000000"/>
                </a:solidFill>
                <a:latin typeface="Times New Roman"/>
                <a:ea typeface="verdana"/>
              </a:rPr>
              <a:t>З моменту народження дитини сiмейний лiкар зобов'язаний визначити фактори можливої ЕКАК. До них належать: обтяжена спадковiсть щодо алергiчних хвороб, вагiтнiсть, ускладнена токсикозом, медикаментозна стимуляцiя пологiв, впертий гнейс, попрiлiсть, еритема шкiри при доброму гiгiєнiчному доглядi. За таких умов при введеннi, наприклад, сокiв слiд починати з фруктiв лише зеленого i жовтого кольорiв. Це ж стосується введення в рацiон пригодовувань, фiзiологiчних добавок.</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Дуже актуальним є питання профiлактичних щеплень у дiтей з ЕКАК. Практична педiатрiя стикається з двома типами алергiї: пiсля проведення щеплення з'являються першi прояви або загострюються клiнiчнi ознаки ЕКАК. Клiнiчний досвiд дозволяє нам рекомендувати такий пiдхiд до проблеми. Щеплення дiтям слiд проводити в перiод ремiсiї ексудативно-катаральних змiн з боку шкiри. Крiм цього, до щеплення дитину потрiбно готувати, зокрема на фонi гiпоалергенної дiєти провести короткий курс антигiстамiнними засобами та препаратами кальцiю (за 3-5 днiв до щеплення i 5-7 днiв пiсля нього).</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Дiтям з проявами ЕКАК при лiкуваннi соматичних, iнфекцiйних захворювань (пневмонiя, ГРВI, грип, ентероколiт тощо) обов'язково необхiдно призначити гiпосенсибiлiзувальнi засоби, щоб запобiгти загостренню.</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Реабiлiтацiю дiтей з даною аномалiєю конституцiї розпочинають iз органiзацiї рацiонального харчування. Iдеальною їжею для них є грудне молоко. Коли дитина перебуває на штучному вигодовуваннi, перевагу вiддають адаптованим  гiпоалергенним (НIРР-, НАН-гiпоалергеннi) або кисломолочним (НАН-кисломолочний), низьколактозним ("Симiлак-iзомiл"), соєвим ("Нутрi-Соя", "Бона-Соя", "Фрi-Соя", "Туттелi-Соя") сумiшам. При рецидивному шкiрному синдромi, що пов'язаний з алергiєю до бiлка  коров'ячого молока, доцiльним використання  сумiшi "НIРР-НА" (гiпоалергенний). У рацiон вводять харчовi добавки та свiжоприготовленi страви iз продуктiв, що не мiстять харчових алергенiв, а виключають м'яснi бульйони. Обмежують вживання коров'ячого молоко, а перевагу вiддають кисломолочним (кефiр, йогурт) продуктам.</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288000" y="360000"/>
            <a:ext cx="8422560" cy="498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000000"/>
                </a:solidFill>
                <a:latin typeface="Times New Roman"/>
                <a:ea typeface="verdana"/>
              </a:rPr>
              <a:t>Peжим дня вiдповiдає вiку дитини, однак є доцiльним збiльшення тривалостi перебування її на свiжому повiтрi, в т. ч. денний сон. Необхiдно регламентовано i поступово проводити загартовування (сонцем, водою, повiтрям); обов'язково потрiбно виконувати комплекси лiкувальної фiзкультури.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Гiгiєнiчний догляд за шкiрою та слизовими оболонками проводять вiдповiдно до викладених вище вимог з кратнiстю, що узгоджується з вiком та станом дитини.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Медикаментозна реабiлiтацiя рекомендована з використанням препаратiв десенсибiлiзувальної терапiї, ентеросорбентiв, неспецифiчних iмуностимуляторiв (глiцирам, метилурацил, пентоксил), мембраностабiлiзаторiв опасистих клiтин (задитен, кетотифен). Обов'язковим моментом є санацiя вогнищ хронiчної iнфекцiї.</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Диспансеризацiя. Дiти з ЕКАК перебувають на диспансерному облiку, належать до II А групи здоров'я (табл.). Сiмейний лiкар повинен допомогти батькам i дитинi у рацiональному виборi майбутньої професiї. Протипоказанням є робота на хiмiчних заводах, пiдприємствах з пiдвищеним вмiстом дрiбних частинок у повiтрi (бавовняний комбiнат, цементний завод), у майстернях з обробки хутра та шкiри i цехах з високою температурою тощо.</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Пам'ятаючи про слабкiсть клапанiв судинного русла у людей з ЕКАК, їм не рекомендують влаштовуватись на тривалу стоячу роботу (варикозне розширення вен нижнiх кiнцiвок). Тобто лiкар повинен пам'ятати, що прояви ЕКАК у першi роки життя - це своєрiднiсть гомеостазу органiзму людини впродовж всього життя.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2088000" y="432000"/>
            <a:ext cx="5327280" cy="333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verdana"/>
                <a:ea typeface="verdana"/>
              </a:rPr>
              <a:t>Таблиця.  Диспансеризацiя дiтей iз ЕКАК</a:t>
            </a:r>
            <a:endParaRPr b="0" lang="ru-RU" sz="1600" spc="-1" strike="noStrike">
              <a:latin typeface="Arial"/>
            </a:endParaRPr>
          </a:p>
        </p:txBody>
      </p:sp>
      <p:graphicFrame>
        <p:nvGraphicFramePr>
          <p:cNvPr id="189" name="Table 2"/>
          <p:cNvGraphicFramePr/>
          <p:nvPr/>
        </p:nvGraphicFramePr>
        <p:xfrm>
          <a:off x="217440" y="1008000"/>
          <a:ext cx="8782200" cy="5599440"/>
        </p:xfrm>
        <a:graphic>
          <a:graphicData uri="http://schemas.openxmlformats.org/drawingml/2006/table">
            <a:tbl>
              <a:tblPr/>
              <a:tblGrid>
                <a:gridCol w="4272840"/>
                <a:gridCol w="4509720"/>
              </a:tblGrid>
              <a:tr h="525600">
                <a:tc>
                  <a:txBody>
                    <a:bodyPr lIns="90000" rIns="90000">
                      <a:noAutofit/>
                    </a:bodyPr>
                    <a:p>
                      <a:pPr>
                        <a:lnSpc>
                          <a:spcPct val="100000"/>
                        </a:lnSpc>
                      </a:pPr>
                      <a:r>
                        <a:rPr b="1" lang="ru-RU" sz="1600" spc="-1" strike="noStrike">
                          <a:solidFill>
                            <a:srgbClr val="000000"/>
                          </a:solidFill>
                          <a:latin typeface="verdana"/>
                        </a:rPr>
                        <a:t>Обстеження</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ru-RU" sz="1600" spc="-1" strike="noStrike">
                          <a:solidFill>
                            <a:srgbClr val="000000"/>
                          </a:solidFill>
                          <a:latin typeface="verdana"/>
                        </a:rPr>
                        <a:t>Кратнiсть</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267200">
                <a:tc>
                  <a:txBody>
                    <a:bodyPr lIns="90000" rIns="90000">
                      <a:noAutofit/>
                    </a:bodyPr>
                    <a:p>
                      <a:pPr>
                        <a:lnSpc>
                          <a:spcPct val="100000"/>
                        </a:lnSpc>
                      </a:pPr>
                      <a:r>
                        <a:rPr b="1" lang="ru-RU" sz="1600" spc="-1" strike="noStrike">
                          <a:solidFill>
                            <a:srgbClr val="000000"/>
                          </a:solidFill>
                          <a:latin typeface="verdana"/>
                        </a:rPr>
                        <a:t>1. Огляд сiмейного лiкаря</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verdana"/>
                        </a:rPr>
                        <a:t>Перший мiсяць - 5 разiв, надалi 2 рази на мiсяць упершому пiврiччi, 1 раз на мiсяць, у другому пiврiччi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228760">
                <a:tc>
                  <a:txBody>
                    <a:bodyPr lIns="90000" rIns="90000">
                      <a:noAutofit/>
                    </a:bodyPr>
                    <a:p>
                      <a:pPr>
                        <a:lnSpc>
                          <a:spcPct val="100000"/>
                        </a:lnSpc>
                      </a:pPr>
                      <a:r>
                        <a:rPr b="1" lang="ru-RU" sz="1600" spc="-1" strike="noStrike">
                          <a:solidFill>
                            <a:srgbClr val="000000"/>
                          </a:solidFill>
                          <a:latin typeface="verdana"/>
                        </a:rPr>
                        <a:t>2. Огляд спецiалiстiв:</a:t>
                      </a:r>
                      <a:endParaRPr b="0" lang="ru-RU" sz="1600" spc="-1" strike="noStrike">
                        <a:latin typeface="Arial"/>
                      </a:endParaRPr>
                    </a:p>
                    <a:p>
                      <a:pPr>
                        <a:lnSpc>
                          <a:spcPct val="100000"/>
                        </a:lnSpc>
                      </a:pPr>
                      <a:r>
                        <a:rPr b="1" lang="ru-RU" sz="1600" spc="-1" strike="noStrike">
                          <a:solidFill>
                            <a:srgbClr val="000000"/>
                          </a:solidFill>
                          <a:latin typeface="verdana"/>
                        </a:rPr>
                        <a:t>- лор-лiкаря</a:t>
                      </a:r>
                      <a:endParaRPr b="0" lang="ru-RU" sz="1600" spc="-1" strike="noStrike">
                        <a:latin typeface="Arial"/>
                      </a:endParaRPr>
                    </a:p>
                    <a:p>
                      <a:pPr>
                        <a:lnSpc>
                          <a:spcPct val="100000"/>
                        </a:lnSpc>
                      </a:pPr>
                      <a:r>
                        <a:rPr b="1" lang="ru-RU" sz="1600" spc="-1" strike="noStrike">
                          <a:solidFill>
                            <a:srgbClr val="000000"/>
                          </a:solidFill>
                          <a:latin typeface="verdana"/>
                        </a:rPr>
                        <a:t>- алерголога</a:t>
                      </a:r>
                      <a:endParaRPr b="0" lang="ru-RU" sz="1600" spc="-1" strike="noStrike">
                        <a:latin typeface="Arial"/>
                      </a:endParaRPr>
                    </a:p>
                    <a:p>
                      <a:pPr>
                        <a:lnSpc>
                          <a:spcPct val="100000"/>
                        </a:lnSpc>
                      </a:pPr>
                      <a:r>
                        <a:rPr b="1" lang="ru-RU" sz="1600" spc="-1" strike="noStrike">
                          <a:solidFill>
                            <a:srgbClr val="000000"/>
                          </a:solidFill>
                          <a:latin typeface="verdana"/>
                        </a:rPr>
                        <a:t>- дерматолога</a:t>
                      </a:r>
                      <a:endParaRPr b="0" lang="ru-RU" sz="1600" spc="-1" strike="noStrike">
                        <a:latin typeface="Arial"/>
                      </a:endParaRPr>
                    </a:p>
                    <a:p>
                      <a:pPr>
                        <a:lnSpc>
                          <a:spcPct val="100000"/>
                        </a:lnSpc>
                      </a:pPr>
                      <a:r>
                        <a:rPr b="1" lang="ru-RU" sz="1600" spc="-1" strike="noStrike">
                          <a:solidFill>
                            <a:srgbClr val="000000"/>
                          </a:solidFill>
                          <a:latin typeface="verdana"/>
                        </a:rPr>
                        <a:t>- невропатолога</a:t>
                      </a:r>
                      <a:endParaRPr b="0" lang="ru-RU" sz="1600" spc="-1" strike="noStrike">
                        <a:latin typeface="Arial"/>
                      </a:endParaRPr>
                    </a:p>
                    <a:p>
                      <a:pPr>
                        <a:lnSpc>
                          <a:spcPct val="100000"/>
                        </a:lnSpc>
                      </a:pPr>
                      <a:r>
                        <a:rPr b="1" lang="ru-RU" sz="1600" spc="-1" strike="noStrike">
                          <a:solidFill>
                            <a:srgbClr val="000000"/>
                          </a:solidFill>
                          <a:latin typeface="verdana"/>
                        </a:rPr>
                        <a:t>- ортопеда</a:t>
                      </a:r>
                      <a:endParaRPr b="0" lang="ru-RU" sz="1600" spc="-1" strike="noStrike">
                        <a:latin typeface="Arial"/>
                      </a:endParaRPr>
                    </a:p>
                    <a:p>
                      <a:pPr>
                        <a:lnSpc>
                          <a:spcPct val="100000"/>
                        </a:lnSpc>
                      </a:pPr>
                      <a:r>
                        <a:rPr b="1" lang="ru-RU" sz="1600" spc="-1" strike="noStrike">
                          <a:solidFill>
                            <a:srgbClr val="000000"/>
                          </a:solidFill>
                          <a:latin typeface="verdana"/>
                        </a:rPr>
                        <a:t>- окулiста</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Arial"/>
                        </a:rPr>
                        <a:t> </a:t>
                      </a:r>
                      <a:endParaRPr b="0" lang="ru-RU" sz="1600" spc="-1" strike="noStrike">
                        <a:latin typeface="Arial"/>
                      </a:endParaRPr>
                    </a:p>
                    <a:p>
                      <a:pPr>
                        <a:lnSpc>
                          <a:spcPct val="100000"/>
                        </a:lnSpc>
                      </a:pPr>
                      <a:r>
                        <a:rPr b="1" lang="ru-RU" sz="1600" spc="-1" strike="noStrike">
                          <a:solidFill>
                            <a:srgbClr val="000000"/>
                          </a:solidFill>
                          <a:latin typeface="verdana"/>
                        </a:rPr>
                        <a:t>1 раз на рiк</a:t>
                      </a:r>
                      <a:endParaRPr b="0" lang="ru-RU" sz="1600" spc="-1" strike="noStrike">
                        <a:latin typeface="Arial"/>
                      </a:endParaRPr>
                    </a:p>
                    <a:p>
                      <a:pPr>
                        <a:lnSpc>
                          <a:spcPct val="100000"/>
                        </a:lnSpc>
                      </a:pPr>
                      <a:r>
                        <a:rPr b="1" lang="ru-RU" sz="1600" spc="-1" strike="noStrike">
                          <a:solidFill>
                            <a:srgbClr val="000000"/>
                          </a:solidFill>
                          <a:latin typeface="verdana"/>
                        </a:rPr>
                        <a:t>За показаннями</a:t>
                      </a:r>
                      <a:endParaRPr b="0" lang="ru-RU" sz="1600" spc="-1" strike="noStrike">
                        <a:latin typeface="Arial"/>
                      </a:endParaRPr>
                    </a:p>
                    <a:p>
                      <a:pPr>
                        <a:lnSpc>
                          <a:spcPct val="100000"/>
                        </a:lnSpc>
                      </a:pPr>
                      <a:r>
                        <a:rPr b="1" lang="ru-RU" sz="1600" spc="-1" strike="noStrike">
                          <a:solidFill>
                            <a:srgbClr val="000000"/>
                          </a:solidFill>
                          <a:latin typeface="verdana"/>
                        </a:rPr>
                        <a:t>За показаннями</a:t>
                      </a:r>
                      <a:endParaRPr b="0" lang="ru-RU" sz="1600" spc="-1" strike="noStrike">
                        <a:latin typeface="Arial"/>
                      </a:endParaRPr>
                    </a:p>
                    <a:p>
                      <a:pPr>
                        <a:lnSpc>
                          <a:spcPct val="100000"/>
                        </a:lnSpc>
                      </a:pPr>
                      <a:r>
                        <a:rPr b="1" lang="ru-RU" sz="1600" spc="-1" strike="noStrike">
                          <a:solidFill>
                            <a:srgbClr val="000000"/>
                          </a:solidFill>
                          <a:latin typeface="verdana"/>
                        </a:rPr>
                        <a:t>1 раз на рiк</a:t>
                      </a:r>
                      <a:endParaRPr b="0" lang="ru-RU" sz="1600" spc="-1" strike="noStrike">
                        <a:latin typeface="Arial"/>
                      </a:endParaRPr>
                    </a:p>
                    <a:p>
                      <a:pPr>
                        <a:lnSpc>
                          <a:spcPct val="100000"/>
                        </a:lnSpc>
                      </a:pPr>
                      <a:r>
                        <a:rPr b="1" lang="ru-RU" sz="1600" spc="-1" strike="noStrike">
                          <a:solidFill>
                            <a:srgbClr val="000000"/>
                          </a:solidFill>
                          <a:latin typeface="verdana"/>
                        </a:rPr>
                        <a:t>2 рази (до 3 мiсяцiв; друге пiврiччя)</a:t>
                      </a:r>
                      <a:endParaRPr b="0" lang="ru-RU" sz="1600" spc="-1" strike="noStrike">
                        <a:latin typeface="Arial"/>
                      </a:endParaRPr>
                    </a:p>
                    <a:p>
                      <a:pPr>
                        <a:lnSpc>
                          <a:spcPct val="100000"/>
                        </a:lnSpc>
                      </a:pPr>
                      <a:r>
                        <a:rPr b="1" lang="ru-RU" sz="1600" spc="-1" strike="noStrike">
                          <a:solidFill>
                            <a:srgbClr val="000000"/>
                          </a:solidFill>
                          <a:latin typeface="verdana"/>
                        </a:rPr>
                        <a:t>1 раз на рiк</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25600">
                <a:tc>
                  <a:txBody>
                    <a:bodyPr lIns="90000" rIns="90000">
                      <a:noAutofit/>
                    </a:bodyPr>
                    <a:p>
                      <a:pPr>
                        <a:lnSpc>
                          <a:spcPct val="100000"/>
                        </a:lnSpc>
                      </a:pPr>
                      <a:r>
                        <a:rPr b="1" lang="ru-RU" sz="1600" spc="-1" strike="noStrike">
                          <a:solidFill>
                            <a:srgbClr val="000000"/>
                          </a:solidFill>
                          <a:latin typeface="verdana"/>
                        </a:rPr>
                        <a:t>3. Загальний аналiз кровi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verdana"/>
                        </a:rPr>
                        <a:t>2 рази (6 i 12 мiсяцiв)</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25600">
                <a:tc>
                  <a:txBody>
                    <a:bodyPr lIns="90000" rIns="90000">
                      <a:noAutofit/>
                    </a:bodyPr>
                    <a:p>
                      <a:pPr>
                        <a:lnSpc>
                          <a:spcPct val="100000"/>
                        </a:lnSpc>
                      </a:pPr>
                      <a:r>
                        <a:rPr b="1" lang="ru-RU" sz="1600" spc="-1" strike="noStrike">
                          <a:solidFill>
                            <a:srgbClr val="000000"/>
                          </a:solidFill>
                          <a:latin typeface="verdana"/>
                        </a:rPr>
                        <a:t>4. Загальний аналiз сечi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verdana"/>
                        </a:rPr>
                        <a:t>2 рази на рiк</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27040">
                <a:tc>
                  <a:txBody>
                    <a:bodyPr lIns="90000" rIns="90000">
                      <a:noAutofit/>
                    </a:bodyPr>
                    <a:p>
                      <a:pPr>
                        <a:lnSpc>
                          <a:spcPct val="100000"/>
                        </a:lnSpc>
                      </a:pPr>
                      <a:r>
                        <a:rPr b="1" lang="ru-RU" sz="1600" spc="-1" strike="noStrike">
                          <a:solidFill>
                            <a:srgbClr val="000000"/>
                          </a:solidFill>
                          <a:latin typeface="verdana"/>
                        </a:rPr>
                        <a:t>5. Бiохiмiчний аналiз кровi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verdana"/>
                        </a:rPr>
                        <a:t>За показаннями</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273600" y="479880"/>
            <a:ext cx="8566560" cy="5478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800080"/>
                </a:solidFill>
                <a:latin typeface="Arial"/>
                <a:ea typeface="DejaVu Sans"/>
              </a:rPr>
              <a:t>Лімфатичний (лімфатико-гіпопластичний) діатез</a:t>
            </a:r>
            <a:r>
              <a:rPr b="1" i="1" lang="ru-RU" sz="1800" spc="-1" strike="noStrike">
                <a:solidFill>
                  <a:srgbClr val="000000"/>
                </a:solidFill>
                <a:latin typeface="Arial"/>
                <a:ea typeface="DejaVu Sans"/>
              </a:rPr>
              <a:t> </a:t>
            </a:r>
            <a:r>
              <a:rPr b="1" lang="ru-RU" sz="1800" spc="-1" strike="noStrike">
                <a:solidFill>
                  <a:srgbClr val="000000"/>
                </a:solidFill>
                <a:latin typeface="Arial"/>
                <a:ea typeface="DejaVu Sans"/>
              </a:rPr>
              <a:t>— лімфатизм, особлива форма імунопатологічного схильності організму до тяжкого або хронічного перебігу запальних процесів.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Діти більшою мірою, ніж дорослі, схильні до проявів лімфатичного діатезу, оскільки по суті</a:t>
            </a:r>
            <a:r>
              <a:rPr b="1" i="1" lang="ru-RU" sz="1800" spc="-1" strike="noStrike" u="sng">
                <a:solidFill>
                  <a:srgbClr val="000000"/>
                </a:solidFill>
                <a:uFillTx/>
                <a:latin typeface="Arial"/>
                <a:ea typeface="DejaVu Sans"/>
              </a:rPr>
              <a:t> всі діти — лімфатики</a:t>
            </a:r>
            <a:r>
              <a:rPr b="1" lang="ru-RU" sz="1800" spc="-1" strike="noStrike">
                <a:solidFill>
                  <a:srgbClr val="000000"/>
                </a:solidFill>
                <a:latin typeface="Arial"/>
                <a:ea typeface="DejaVu Sans"/>
              </a:rPr>
              <a:t> [Маслов М. С., 1926]. Проте існують індивідуальні прояви реакцій лімфоїдної тканини. </a:t>
            </a:r>
            <a:endParaRPr b="0" lang="ru-RU" sz="1800" spc="-1" strike="noStrike">
              <a:latin typeface="Arial"/>
            </a:endParaRPr>
          </a:p>
          <a:p>
            <a:pPr algn="just">
              <a:lnSpc>
                <a:spcPct val="100000"/>
              </a:lnSpc>
            </a:pPr>
            <a:endParaRPr b="0" lang="ru-RU" sz="1800" spc="-1" strike="noStrike">
              <a:latin typeface="Arial"/>
            </a:endParaRPr>
          </a:p>
          <a:p>
            <a:pPr algn="ctr">
              <a:lnSpc>
                <a:spcPct val="100000"/>
              </a:lnSpc>
            </a:pPr>
            <a:r>
              <a:rPr b="1" lang="ru-RU" sz="1800" spc="-1" strike="noStrike">
                <a:solidFill>
                  <a:srgbClr val="ff0000"/>
                </a:solidFill>
                <a:latin typeface="Arial"/>
                <a:ea typeface="DejaVu Sans"/>
              </a:rPr>
              <a:t>Лімфатичний діатез характеризують такі ознаки:</a:t>
            </a:r>
            <a:endParaRPr b="0" lang="ru-RU" sz="18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1) абсолютне та відносне перевищення числа лімфоцитів периферичної крові над віковими нормативами;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2) значно посилена відповідь лімфоцитів на дію мітогенів, що відображає їхню проліферативну готовність;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3) відносно низька кількість моноцитів у крові;</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4) збільшення розмірів периферичних вузлів, мигдаликів, вилочкової залози;</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5) парціальний імунодефіцит, що нерідко важко класифікується.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6) Збільшення кількості лімфоцитів, що несуть Fc-рецептори для імуноглобулінів;</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7) надлишкова маса тіла, схильність до гіпоглікемічних реакцій;</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8) наявність ознак зниження функціональних резервів гіпофізарно-адреналової системи;</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9) схильність дітей до рецидивуючих або хронічних запальних процесів.</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CustomShape 1"/>
          <p:cNvSpPr/>
          <p:nvPr/>
        </p:nvSpPr>
        <p:spPr>
          <a:xfrm>
            <a:off x="928800" y="301680"/>
            <a:ext cx="7754040" cy="76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chor="b">
            <a:noAutofit/>
          </a:bodyPr>
          <a:p>
            <a:pPr>
              <a:lnSpc>
                <a:spcPct val="100000"/>
              </a:lnSpc>
            </a:pPr>
            <a:r>
              <a:rPr b="1" lang="ru-RU" sz="3200" spc="-1" strike="noStrike">
                <a:solidFill>
                  <a:srgbClr val="0000ff"/>
                </a:solidFill>
                <a:latin typeface="Arial"/>
                <a:ea typeface="DejaVu Sans"/>
              </a:rPr>
              <a:t>Лімфатико-гіпопластичний діатез</a:t>
            </a:r>
            <a:endParaRPr b="0" lang="ru-RU" sz="3200" spc="-1" strike="noStrike">
              <a:latin typeface="Arial"/>
            </a:endParaRPr>
          </a:p>
        </p:txBody>
      </p:sp>
      <p:pic>
        <p:nvPicPr>
          <p:cNvPr id="192" name="" descr=""/>
          <p:cNvPicPr/>
          <p:nvPr/>
        </p:nvPicPr>
        <p:blipFill>
          <a:blip r:embed="rId1"/>
          <a:stretch/>
        </p:blipFill>
        <p:spPr>
          <a:xfrm>
            <a:off x="1285920" y="1500120"/>
            <a:ext cx="6452280" cy="4934880"/>
          </a:xfrm>
          <a:prstGeom prst="rect">
            <a:avLst/>
          </a:prstGeom>
          <a:ln>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88000" y="432000"/>
            <a:ext cx="8566560" cy="568692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У дітей відзначається схильність до імунопатологічних реакцій (крім атопії), туберкульозу, хронічних інфекцій.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Нерідко в крові дітей-лімфатиків визначаються у високих титрах циркулюючі імунні комплекси, з якими може бути пов'язаний «алергічний компонент» запальних процесів у легенях (міокардити, васкуліти, артралгії).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При лімфатичному діатезі можливі анафілактоїдні реакції на лікарські препарати, вакцини.</a:t>
            </a:r>
            <a:endParaRPr b="0" lang="ru-RU" sz="1600" spc="-1" strike="noStrike">
              <a:latin typeface="Arial"/>
            </a:endParaRPr>
          </a:p>
          <a:p>
            <a:pPr marL="216000" indent="-215280" algn="just">
              <a:lnSpc>
                <a:spcPct val="100000"/>
              </a:lnSpc>
              <a:buClr>
                <a:srgbClr val="000000"/>
              </a:buClr>
              <a:buFont typeface="Wingdings" charset="2"/>
              <a:buChar char=""/>
            </a:pPr>
            <a:r>
              <a:rPr b="1" i="1" lang="ru-RU" sz="1600" spc="-1" strike="noStrike">
                <a:solidFill>
                  <a:srgbClr val="000000"/>
                </a:solidFill>
                <a:latin typeface="Arial"/>
                <a:ea typeface="DejaVu Sans"/>
              </a:rPr>
              <a:t>Лімфатичний діатез зустрічається у дітей рідше (3-6%), ніж атопічний діатез (10-20% дитячої популяції, а, за деякими даними, до 30%).</a:t>
            </a:r>
            <a:r>
              <a:rPr b="1" lang="ru-RU" sz="1600" spc="-1" strike="noStrike">
                <a:solidFill>
                  <a:srgbClr val="000000"/>
                </a:solidFill>
                <a:latin typeface="Arial"/>
                <a:ea typeface="DejaVu Sans"/>
              </a:rPr>
              <a:t>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Значення спадкових чинників у формуванні лімфатичного діатезу безсумнівно, та їх природа потребує додаткових досліджень.</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Відомо, що гіперплазія лімфатичних вузлів та мигдалин часто відзначається у дитини, її батьків та сибсів.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С.М. Шит (1984) доводить полігенний тип успадкування лімфатичного діатезу. </a:t>
            </a:r>
            <a:endParaRPr b="0" lang="ru-RU" sz="1600" spc="-1" strike="noStrike">
              <a:latin typeface="Arial"/>
            </a:endParaRPr>
          </a:p>
          <a:p>
            <a:pPr algn="just">
              <a:lnSpc>
                <a:spcPct val="100000"/>
              </a:lnSpc>
            </a:pP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800080"/>
                </a:solidFill>
                <a:latin typeface="Arial"/>
                <a:ea typeface="DejaVu Sans"/>
              </a:rPr>
              <a:t>Прихованими маркерами діатезу</a:t>
            </a:r>
            <a:r>
              <a:rPr b="1" lang="ru-RU" sz="1600" spc="-1" strike="noStrike">
                <a:solidFill>
                  <a:srgbClr val="000000"/>
                </a:solidFill>
                <a:latin typeface="Arial"/>
                <a:ea typeface="DejaVu Sans"/>
              </a:rPr>
              <a:t> є стійко збільшена кількість циркулюючих лімфоцитів, особливо тих, що несуть Fc-рецептори для імуноглобулінів на мембранах, та ознаки активації Т-лімфоцитів-хелперів.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Можливо, такі лімфоцити мають підвищену антитілозалежну цитотоксичність, що й спричиняє затяжну течію запальних процесів. </a:t>
            </a:r>
            <a:endParaRPr b="0" lang="ru-RU" sz="1600" spc="-1" strike="noStrike">
              <a:latin typeface="Arial"/>
            </a:endParaRPr>
          </a:p>
          <a:p>
            <a:pPr marL="216000" indent="-215280" algn="just">
              <a:lnSpc>
                <a:spcPct val="100000"/>
              </a:lnSpc>
              <a:buClr>
                <a:srgbClr val="000000"/>
              </a:buClr>
              <a:buFont typeface="Wingdings" charset="2"/>
              <a:buChar char=""/>
            </a:pPr>
            <a:r>
              <a:rPr b="1" lang="ru-RU" sz="1600" spc="-1" strike="noStrike">
                <a:solidFill>
                  <a:srgbClr val="000000"/>
                </a:solidFill>
                <a:latin typeface="Arial"/>
                <a:ea typeface="DejaVu Sans"/>
              </a:rPr>
              <a:t>Не виключені можливий вплив вірусів або впливу інших екопатогенних факторів на імунну систему, що розвивається, як основи формування лімфатичного діатезу.</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432000" y="272520"/>
            <a:ext cx="8278920" cy="6351480"/>
          </a:xfrm>
          <a:prstGeom prst="rect">
            <a:avLst/>
          </a:prstGeom>
          <a:noFill/>
          <a:ln>
            <a:noFill/>
          </a:ln>
        </p:spPr>
        <p:style>
          <a:lnRef idx="0"/>
          <a:fillRef idx="0"/>
          <a:effectRef idx="0"/>
          <a:fontRef idx="minor"/>
        </p:style>
        <p:txBody>
          <a:bodyPr lIns="90000" rIns="90000" tIns="45000" bIns="45000">
            <a:spAutoFit/>
          </a:bodyPr>
          <a:p>
            <a:pPr marL="360000" algn="ctr">
              <a:lnSpc>
                <a:spcPts val="1400"/>
              </a:lnSpc>
            </a:pPr>
            <a:endParaRPr b="0" lang="ru-RU" sz="1800" spc="-1" strike="noStrike">
              <a:latin typeface="Arial"/>
            </a:endParaRPr>
          </a:p>
          <a:p>
            <a:pPr marL="360000" algn="just">
              <a:lnSpc>
                <a:spcPct val="100000"/>
              </a:lnSpc>
            </a:pPr>
            <a:r>
              <a:rPr b="1" lang="ru-RU" sz="1500" spc="-1" strike="noStrike">
                <a:solidFill>
                  <a:srgbClr val="000000"/>
                </a:solidFill>
                <a:latin typeface="Times New Roman"/>
                <a:ea typeface="DejaVu Sans"/>
              </a:rPr>
              <a:t>    </a:t>
            </a:r>
            <a:r>
              <a:rPr b="1" lang="ru-RU" sz="1600" spc="-1" strike="noStrike">
                <a:solidFill>
                  <a:srgbClr val="000000"/>
                </a:solidFill>
                <a:latin typeface="Times New Roman"/>
                <a:ea typeface="DejaVu Sans"/>
              </a:rPr>
              <a:t> </a:t>
            </a:r>
            <a:r>
              <a:rPr b="1" lang="ru-RU" sz="1600" spc="-1" strike="noStrike">
                <a:solidFill>
                  <a:srgbClr val="000000"/>
                </a:solidFill>
                <a:latin typeface="Times New Roman"/>
                <a:ea typeface="DejaVu Sans"/>
              </a:rPr>
              <a:t>Для л</a:t>
            </a:r>
            <a:r>
              <a:rPr b="1" lang="ru-RU" sz="1600" spc="-1" strike="noStrike">
                <a:solidFill>
                  <a:srgbClr val="000000"/>
                </a:solidFill>
                <a:latin typeface="Times New Roman"/>
                <a:ea typeface="verdana"/>
              </a:rPr>
              <a:t>iмфатико-гiпопластичної аномалiї конституцiї (ЛГАК), або дiатезу характерний стан нестiйкої рiвноваги органiзму з навколишнiм середовищем, що характеризується переважанням процесiв гальмування над збудженням, гiперплазiєю лiмфоїдної тканини, тимомегалiєю (в 70%), гiпоплазiєю скелета, внутрiшнiх органiв (серця, надниркових, щитоподiбної, паращитоподiбних, статевих залоз), ендокринною дисфункцiєю, змiненою iмунологiчною реактивнiстю iз зниженням гуморального i клiтинного iмунiтету.</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Актуальнiсть: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1.  Частота цiєї аномалiї конституцiї складає 3-6% у дiтей i коливається залежно вiд вiку: на першому роцi життя - в 2,4%, в дошкiльному - в 8%, в шкiльному - в 1,4% випадкiв. За даними нашої клiнiки (1994), частота ЛГАК зростає i реєструється у 10,2% дiтей, що тiсно пов'язано з погiршенням екологiчної ситуацiї.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2. Дiти з ЛГАК схильнi до захворювань, якi перебiгають бiльш тривало, тяжко, з ускладненнями.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3. При тяжких гострих захворюваннях, впливах сильних подразникiв неiнфекцiйного походження (травма, оперативне втручання, щеплення) у дiтей з тимомегалiєю може настати раптова смерть.</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У розвитку цiєї аномалiї вiдмiчено чiтку спадкову схильнiсть. Сприяють її реалiзацтiї: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1) рiзноманiтнi захворювання матерi;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2) несприятливi впливи в антенатальний перiод (токсикоз вагiтних, захворювання матерi пiд час вагiтностi, алергiчнi реакцiї, невиношування); </a:t>
            </a:r>
            <a:endParaRPr b="0" lang="ru-RU" sz="1600" spc="-1" strike="noStrike">
              <a:latin typeface="Arial"/>
            </a:endParaRPr>
          </a:p>
          <a:p>
            <a:pPr marL="360000" algn="just">
              <a:lnSpc>
                <a:spcPct val="100000"/>
              </a:lnSpc>
            </a:pPr>
            <a:r>
              <a:rPr b="1" lang="ru-RU" sz="1600" spc="-1" strike="noStrike">
                <a:solidFill>
                  <a:srgbClr val="000000"/>
                </a:solidFill>
                <a:latin typeface="Times New Roman"/>
                <a:ea typeface="verdana"/>
              </a:rPr>
              <a:t>3) перебiг iнтра- i постнатального перiодiв (передчасне вiдходження навколоплiдних вод, слабкiсть пологової дiяльностi, гiпоксiя плода, стрiмкi пологи, пологовi травми i т. iн.).</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731160" y="420480"/>
            <a:ext cx="8052840" cy="5937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200" spc="-1" strike="noStrike">
                <a:solidFill>
                  <a:srgbClr val="800080"/>
                </a:solidFill>
                <a:latin typeface="Times New Roman"/>
                <a:ea typeface="DejaVu Sans"/>
              </a:rPr>
              <a:t>Особливості внутрішньоутробних інфекцій та інфекцій першого року життя </a:t>
            </a:r>
            <a:endParaRPr b="0" lang="ru-RU" sz="2200" spc="-1" strike="noStrike">
              <a:latin typeface="Arial"/>
            </a:endParaRPr>
          </a:p>
          <a:p>
            <a:pPr algn="just">
              <a:lnSpc>
                <a:spcPct val="100000"/>
              </a:lnSpc>
            </a:pPr>
            <a:r>
              <a:rPr b="1" lang="ru-RU" sz="2000" spc="-1" strike="noStrike">
                <a:solidFill>
                  <a:srgbClr val="ff0000"/>
                </a:solidFill>
                <a:latin typeface="Times New Roman"/>
                <a:ea typeface="DejaVu Sans"/>
              </a:rPr>
              <a:t>Гістопатологічні зміни органів</a:t>
            </a:r>
            <a:r>
              <a:rPr b="1" lang="ru-RU" sz="2000" spc="-1" strike="noStrike">
                <a:solidFill>
                  <a:srgbClr val="000000"/>
                </a:solidFill>
                <a:latin typeface="Times New Roman"/>
                <a:ea typeface="DejaVu Sans"/>
              </a:rPr>
              <a:t> при внутрішньоутробних вірусних інфекціях показують, що ембріон людини на ранніх стадіях формування характеризується винятковою чутливістю до вірусної інфекції та її деструктивних ефектів.</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 </a:t>
            </a:r>
            <a:endParaRPr b="0" lang="ru-RU" sz="2000" spc="-1" strike="noStrike">
              <a:latin typeface="Arial"/>
            </a:endParaRPr>
          </a:p>
          <a:p>
            <a:pPr algn="just">
              <a:lnSpc>
                <a:spcPct val="100000"/>
              </a:lnSpc>
            </a:pPr>
            <a:r>
              <a:rPr b="1" i="1" lang="ru-RU" sz="2000" spc="-1" strike="noStrike" u="sng">
                <a:solidFill>
                  <a:srgbClr val="000000"/>
                </a:solidFill>
                <a:uFillTx/>
                <a:latin typeface="Times New Roman"/>
                <a:ea typeface="DejaVu Sans"/>
              </a:rPr>
              <a:t>Цей феномен пояснюється безліччю факторів: </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1) швидко діляться та метаболічно високоактивні клітини ембріона – ідеальне середовище для реплікації вірусів;</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2) клітини незрілого плода більші, ніж зрілого, сприйнятливі до вірусів;</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3) протиінфекційні захисні механізми ембріона та плода в сукупності не розвинені;</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4) первинні та вторинні лімфоїдні органи значної частини плодів відстають у зростанні та диференціації;</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5) неспецифічні механізми захисту та ефективне регулювання специфічної імунної відповіді відстають у розвитку та неефективні.</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360000" y="208440"/>
            <a:ext cx="8566560" cy="5478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400" spc="-1" strike="noStrike">
                <a:solidFill>
                  <a:srgbClr val="000000"/>
                </a:solidFill>
                <a:latin typeface="Times New Roman"/>
                <a:ea typeface="DejaVu Sans"/>
              </a:rPr>
              <a:t>  </a:t>
            </a:r>
            <a:r>
              <a:rPr b="1" lang="ru-RU" sz="1400" spc="-1" strike="noStrike">
                <a:solidFill>
                  <a:srgbClr val="000000"/>
                </a:solidFill>
                <a:latin typeface="Times New Roman"/>
                <a:ea typeface="verdana"/>
              </a:rPr>
              <a:t>Патогенез. </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Патогенетичними маркерами при ЛГАК є абсолютний та вiдносний лiмфоцитоз i недостатнiсть системи "аденогiпофiз - кора надниркових залоз" (О.И. Ласица, В.Н. Сидельников, 1991), функцiональна нездатнiсть якої призводить до тимомегалiї та гiперплазiї лiмфоїдної тканини. При цьому функцiональна активнiсть знижена. Такий стан iмунокомпетентних органiв проявляється зниженням клiтинного iмунiтету: зменшується кiлькiсть Т-лiмфоцитiв (Е-РУК), виникає дисбаланс мiж Т-хелперами та Т-супресорами, збiльшується кiлькiсть недиференцiйованих о-клiтин. Наслiдком такого стану iмунiтету є частi ГРВI, бактерiальнi iнфекцiї. Алергiчнi реакцiї у дiтей з ЛГАК пов'язанi з клiтинною гiперчутливiстю уповiльненого типу. В них, як i при ЕКАК, має мiсце гiперпродукцiя Ig E, констатуються зниження адренокортикотропної функцiї аденогiпофiза, пiдвищення рiвня СТГ, пролактину, вторинна гiпофункцiя кори надниркових залоз (гiпоплазiя надниркових залоз, мозкової речовини i хромафiнної тканини). Дисбаланс мiж мiнералокортикоїдами i стероїдами призводить до порушень мiкроциркуляцiї та водно-сольового обмiну. Лабiльнiсть водно-сольового обмiну проявляється швидким зниженням маси тiла при захворюваннях.</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Провiдна роль у формуваннi ЛГАК належить факторам  зовнiшнього середовища, що дiють пiд час внутрiшньоутробного перiоду розвитку дитини, в перинатальний (гiпоксiя,  пологова травма, iнфекцiї) та постнатальний перiоди (рис.). ЛГАК частiше зустрiчається у дiтей iз сiмей, якi мають алергiчну схильнiсть. Це спорiднює його патогенез iз  патогенезом ЕКАК. Мiж даними станами важко провести чiтку межу, оскiльки, з одного боку, в дiтей з ЕКАК часто спостерiгаються ознаки "лiмфатизму", з iншого - при ЛГАК у 1/3 малюкiв є ексудативно-катаральнi пошкодження шкiри. Мабуть, у формуваннi ЛГАК провiдне значення мають токсико-iнфекцiйнi захворювання, бiлковi перевантаження, тодi як при ЕКАК - алергiзувальнi фактори зовнiшнього середовища.</a:t>
            </a:r>
            <a:endParaRPr b="0" lang="ru-RU" sz="1400" spc="-1" strike="noStrike">
              <a:latin typeface="Arial"/>
            </a:endParaRPr>
          </a:p>
          <a:p>
            <a:pPr algn="just">
              <a:lnSpc>
                <a:spcPct val="100000"/>
              </a:lnSpc>
            </a:pPr>
            <a:r>
              <a:rPr b="1" lang="ru-RU" sz="1400" spc="-1" strike="noStrike">
                <a:solidFill>
                  <a:srgbClr val="000000"/>
                </a:solidFill>
                <a:latin typeface="Times New Roman"/>
                <a:ea typeface="verdana"/>
              </a:rPr>
              <a:t>  </a:t>
            </a:r>
            <a:r>
              <a:rPr b="1" lang="ru-RU" sz="1400" spc="-1" strike="noStrike">
                <a:solidFill>
                  <a:srgbClr val="000000"/>
                </a:solidFill>
                <a:latin typeface="Times New Roman"/>
                <a:ea typeface="verdana"/>
              </a:rPr>
              <a:t>Розвиток синдрому раптової смертi при ЛГАК можна пояснити недостатнiм надходженням у кров адреналiну при стресовiй ситуацiї, змiною тонусу серцево-судинної системи, переважанням ваготонiчних явищ i, як наслiдок, паретичним розширенням судин i зупинкою серця.</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648360" y="360000"/>
            <a:ext cx="5614920" cy="5961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0" lang="ru-RU" sz="1800" spc="-1" strike="noStrike">
                <a:solidFill>
                  <a:srgbClr val="ff0000"/>
                </a:solidFill>
                <a:latin typeface="Arial"/>
                <a:ea typeface="DejaVu Sans"/>
              </a:rPr>
              <a:t>    </a:t>
            </a:r>
            <a:r>
              <a:rPr b="1" lang="ru-RU" sz="1600" spc="-1" strike="noStrike">
                <a:solidFill>
                  <a:srgbClr val="ff0000"/>
                </a:solidFill>
                <a:latin typeface="Times New Roman"/>
                <a:ea typeface="Verdana"/>
              </a:rPr>
              <a:t>Клiнiка.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Клiнiчнi прояви ЛГАК бiльш вираженi у вiцi 3-7 рокiв. Частiше дiатез зустрiчається у хлопчикiв. Такi дiти мають своєрiдну будову скелета: грудна клiтка звужена, тулуб вiдносно короткий, лопатки вузькi, кiнцiвки довгi. Тобто будова тiла диспропорцiйна. Шкiра блiда, пiдшкiрно-жирова клiтковина розвинута добре або надмiрно. На шкiрi в 1/3 дiтей можуть бути елементи, як при ЕКАК. Тонус м'язiв i тургор тканин зниженi. Найбiльш характерною є схильнiсть до значного i стiйкого збiльшення лiмфатичних вузлiв, вилочкової залози (рис.). На збiльшенi лiмфатичнi вузли можуть звертати увагу батьки i з приводу цього звертатися до лiкарiв. Гiперплазуються мезентерiальнi й медiастинальнi лiмфатичнi вузли, лiмфатичнi фолiкули задньої стiнки глотки, пiднебiння i носоглотковi мигдалики. При аденоїдному розростаннi в носоглотцi виникає порушення носового дихання, рот майже завжди вiдкритий, спостерiгається своєрiдний "аденоїдний" вираз обличчя. Пiд час рентгенологiчного обстеження виявляють збiльшення вилочкової залози, рiдше - перкуторно. Слизовi оболонки легко пошкоджуються, i виникають ринiти, фарингiти, отити, трахеобронхiти, тонзилiти, кон'юнктивiти, блефарити.</a:t>
            </a:r>
            <a:endParaRPr b="0" lang="ru-RU" sz="1600" spc="-1" strike="noStrike">
              <a:latin typeface="Arial"/>
            </a:endParaRPr>
          </a:p>
        </p:txBody>
      </p:sp>
      <p:sp>
        <p:nvSpPr>
          <p:cNvPr id="197" name="CustomShape 2"/>
          <p:cNvSpPr/>
          <p:nvPr/>
        </p:nvSpPr>
        <p:spPr>
          <a:xfrm>
            <a:off x="216000" y="3888000"/>
            <a:ext cx="70560" cy="360"/>
          </a:xfrm>
          <a:prstGeom prst="rect">
            <a:avLst/>
          </a:prstGeom>
          <a:noFill/>
          <a:ln>
            <a:noFill/>
          </a:ln>
        </p:spPr>
        <p:style>
          <a:lnRef idx="0"/>
          <a:fillRef idx="0"/>
          <a:effectRef idx="0"/>
          <a:fontRef idx="minor"/>
        </p:style>
      </p:sp>
      <p:pic>
        <p:nvPicPr>
          <p:cNvPr id="198" name="" descr=""/>
          <p:cNvPicPr/>
          <p:nvPr/>
        </p:nvPicPr>
        <p:blipFill>
          <a:blip r:embed="rId1"/>
          <a:stretch/>
        </p:blipFill>
        <p:spPr>
          <a:xfrm>
            <a:off x="6408000" y="1425960"/>
            <a:ext cx="2617560" cy="174132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 descr=""/>
          <p:cNvPicPr/>
          <p:nvPr/>
        </p:nvPicPr>
        <p:blipFill>
          <a:blip r:embed="rId1"/>
          <a:stretch/>
        </p:blipFill>
        <p:spPr>
          <a:xfrm>
            <a:off x="648000" y="356400"/>
            <a:ext cx="7981920" cy="5978160"/>
          </a:xfrm>
          <a:prstGeom prst="rect">
            <a:avLst/>
          </a:prstGeom>
          <a:ln>
            <a:noFill/>
          </a:ln>
        </p:spPr>
      </p:pic>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432000" y="360000"/>
            <a:ext cx="8206560" cy="5231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000000"/>
                </a:solidFill>
                <a:latin typeface="Times New Roman"/>
                <a:ea typeface="verdana"/>
              </a:rPr>
              <a:t>Такi дiти частiше мають "краплинне" серце, функцiональнi шуми. Артерiальний тиск здебiльшого знижений. Пiд час iнтенсивного росту (пубертатний перiод) може виникати бiль у дiлянцi серця, особливо при фiзичному навантаженнi. Статеве дозрiвання у цих дiтей затримується.</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У загальному аналiзi кровi визначаються помiрне пiдвищення рiвня лейкоцитiв, лiмфоцитоз, моноцитоз, вiдносна нейтропенiя. Перiодично може фiксуватися гiпоглiкемiя.</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Такi малюки флегматичнi, в'ялi, апатичнi, iз сповiльненою реакцiєю на зовнiшнi подразники. Утворення умовних рефлексiв вимагає бiльшого часу, нiж у iнших дiтей.</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Морфо-функцiональна незрiлiсть iмунної системи призводить до частих i затяжних захворювань. Цей контингент малюкiв входить до диспансерної групи дiтей, якi часто i тривалий час хворiють. Серед захворювань на першому мiсцi перебувають ГРВI. Пiсля ГРВI може спостерiгатися тривалий субфебрилiтет. У дiтей шкiльного вiку можуть розвиватися вториннi кардiо-  i  нефропатiї.</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При оглядi дитини, комплекснiй оцiнцi стану її здоров'я необхiдно проводити диференцiйну дiагностику iз захворюваннями, при яких генералiзовано збiльшуються лiмфатичнi вузли, первинним iмунодефiцитним станом, кардiопатiями.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Дiагностичнi критерiї. Дана аномалiя конституцiї базується на диспропорцiйному розвитку та системнiй гiперплазiї лiмфоїдної тканини у поєднаннi з тимомегалiєю, зниженням природної резистентностi органiзму та порушенням адаптацiйних механiзмiв до умов довкiлля.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576000" y="483480"/>
            <a:ext cx="7991280" cy="5231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ff0000"/>
                </a:solidFill>
                <a:latin typeface="Times New Roman"/>
                <a:ea typeface="Verdana"/>
              </a:rPr>
              <a:t>Лiкування.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Сiмейний лiкар повинен ознайомити батькiв з особливостями їх дитини, пояснити, як необхiдно годувати, доглядати, виховувати, щоб не виникали ускладнення аномалiї конституцiї.</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Харчування повинно бути збалансованим, вiдповiдати вiковiй нормi за енергетичною цiннiстю та iнгредiєнтами. Необхiдно уникати перегодовування, особливо вуглеводами, якi легко засвоюються. Їх кiлькiсть потрiбно корегувати за рахунок овочiв i фруктiв. Не менше 30 % жирiв у рацiонi дiтей, старших року, повинно бути рослинного походження. Слiд вводити продукти, збагаченi калiєм, обмежувати вживання кухонної солi.</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Для дiтей першого року життя оптимальним є грудне вигодовування. При змiшаному i штучному вигодовуваннi перевагу треба вiддавати адаптованим кисломолочним сумiшам.</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До 4-5 рокiв дитину бажано виховувати в домашнiх умовах, режим повинен вiдповiдати її вiку. Обов'язково з раннього вiку необхiдно проводити загартовування. Це приводить до зменшення захворюваностi у даного контингенту дiтей.</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Адаптогени стимулюють захиснi сили органiзму, наднирковi залози, тобто вони мають неспецифiчну дiю. До них вiдносять: глiцирам, дибазол, пентоксил, метацил, вiтамiни групи А, В, С, Е, елеутерокок, женьшень, алое, оротат калiю. Цi препарати призначають курсами, дози залежать вiд вiку дитини.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720360" y="360000"/>
            <a:ext cx="8134200" cy="470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500" spc="-1" strike="noStrike">
                <a:solidFill>
                  <a:srgbClr val="000000"/>
                </a:solidFill>
                <a:latin typeface="Times New Roman"/>
                <a:ea typeface="verdana"/>
              </a:rPr>
              <a:t>Тактика лiкаря. Ведення дитини з ЛГАК:</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1. При виникненнi бактерiальних iнфекцiй показане введення iмуноглобулiну.</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2. При гострих захворюванях, пiд час оперативних втручань, коли виникає загроза ровитку надниркової недостатностi, рекомендують вводити ввечерi кортикостероїди. Їх призначення може попередити колапс, гiпоглiкемiю, раптову смерть.</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3. Значне порушення носового дихання, що пов'язане з аденоїдними вегетацiями II-III ступенiв є показанням до проведення аденотомiї.</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4. Проведення медикаментозної корекцiї стану iмунної системи передбачає обов'язкове iмунологiчне дослiдження (визначення стану клiтинного та гуморального iмунiтету), консультацiю лiкаря-iмунолога. Специфiчну  iмуномодулюючу терапiю призначають лише дiтям iз II-III ступенями iмунодефiциту. Натомiсть розширилися показання до застосування неспецифiчних iмуномодуляторiв рослинного походження (iмунал, ехiнацея), мiсцевої дiї (iмудон, IRS-19),  препаратiв, що мiстять бактерiальнi рибосоми (рибомунiл), iндукторiв iнтерферону (циклоферон).</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Профiлактика. Первинна профiлактика ЛГАК повинна бути спрямована на запобiгання виникненню клiнiчних проявiв аномалiї конституцiї. Цього можна досягти при виконаннi всiх порад лiкаря щодо рацiонального харчування дитини, режиму, загартовування, попередження iнтеркурентних захворювань.</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Вторинна профiлактика передбачає продовження лiкувальних заходiв мiроприємств, якi проводили в перiод виражених клiнiчних ознак.</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360000" y="504000"/>
            <a:ext cx="8422560" cy="3655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000000"/>
                </a:solidFill>
                <a:latin typeface="Times New Roman"/>
                <a:ea typeface="DejaVu Sans"/>
              </a:rPr>
              <a:t>    </a:t>
            </a:r>
            <a:r>
              <a:rPr b="1" lang="ru-RU" sz="1800" spc="-1" strike="noStrike">
                <a:solidFill>
                  <a:srgbClr val="000000"/>
                </a:solidFill>
                <a:latin typeface="Times New Roman"/>
                <a:ea typeface="DejaVu Sans"/>
              </a:rPr>
              <a:t> </a:t>
            </a:r>
            <a:r>
              <a:rPr b="1" lang="ru-RU" sz="1800" spc="-1" strike="noStrike">
                <a:solidFill>
                  <a:srgbClr val="000000"/>
                </a:solidFill>
                <a:latin typeface="Times New Roman"/>
                <a:ea typeface="verdana"/>
              </a:rPr>
              <a:t>Реабiлiтацiя при ЛГАК полягає в нормалiзацiї харчового режиму дитини, запобiганнi її перегодовуванню, зменшеннi кiлькостi легкозасвоюваних вуглеводiв. Позитивно впливає дозоване за вiком дитини фiзичне навантаження з використанням  спецкомплексiв ЛФК, масажу. Необхiдно розпочинати раннє загартовування iз проведення повiтряних (вiд народження) та сонячних (з 3 мiсяцiв) ванн; з другого пiврiччя життя призначають вологi обтирання з  поступовим наступним переходом до обливань. Дiтям дошкiльного вiку доцiльно займатись  плаванням. Медикаментознi засоби реабiлiтацiї (адаптогени, неспецифiчнi iмуномодулятори) призначають курсами (2-3 тижнi) до 3-4 разiв на рiк.</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Диспансеризацiя.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Дiти з проявами ЛГАК входять до II групи здоров'я, потребують iндивiдуального спостереження та оздоровлення (табл.).</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296000" y="572040"/>
            <a:ext cx="6119280" cy="36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verdana"/>
                <a:ea typeface="verdana"/>
              </a:rPr>
              <a:t>Таблиця.  Диспансеризацiя дiтей iз ЛГАК</a:t>
            </a:r>
            <a:endParaRPr b="0" lang="ru-RU" sz="1800" spc="-1" strike="noStrike">
              <a:latin typeface="Arial"/>
            </a:endParaRPr>
          </a:p>
        </p:txBody>
      </p:sp>
      <p:graphicFrame>
        <p:nvGraphicFramePr>
          <p:cNvPr id="205" name="Table 2"/>
          <p:cNvGraphicFramePr/>
          <p:nvPr/>
        </p:nvGraphicFramePr>
        <p:xfrm>
          <a:off x="771840" y="1107000"/>
          <a:ext cx="7207200" cy="5357880"/>
        </p:xfrm>
        <a:graphic>
          <a:graphicData uri="http://schemas.openxmlformats.org/drawingml/2006/table">
            <a:tbl>
              <a:tblPr/>
              <a:tblGrid>
                <a:gridCol w="3831840"/>
                <a:gridCol w="3375720"/>
              </a:tblGrid>
              <a:tr h="335160">
                <a:tc>
                  <a:txBody>
                    <a:bodyPr lIns="90000" rIns="90000">
                      <a:noAutofit/>
                    </a:bodyPr>
                    <a:p>
                      <a:pPr>
                        <a:lnSpc>
                          <a:spcPct val="100000"/>
                        </a:lnSpc>
                      </a:pPr>
                      <a:r>
                        <a:rPr b="1" lang="ru-RU" sz="1600" spc="-1" strike="noStrike">
                          <a:solidFill>
                            <a:srgbClr val="000000"/>
                          </a:solidFill>
                          <a:latin typeface="Times New Roman"/>
                        </a:rPr>
                        <a:t>Обстеження</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ru-RU" sz="1600" spc="-1" strike="noStrike">
                          <a:solidFill>
                            <a:srgbClr val="000000"/>
                          </a:solidFill>
                          <a:latin typeface="Times New Roman"/>
                        </a:rPr>
                        <a:t>Кратнiсть</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35160">
                <a:tc>
                  <a:txBody>
                    <a:bodyPr lIns="90000" rIns="90000">
                      <a:noAutofit/>
                    </a:bodyPr>
                    <a:p>
                      <a:pPr>
                        <a:lnSpc>
                          <a:spcPct val="100000"/>
                        </a:lnSpc>
                      </a:pPr>
                      <a:r>
                        <a:rPr b="1" lang="ru-RU" sz="1600" spc="-1" strike="noStrike">
                          <a:solidFill>
                            <a:srgbClr val="000000"/>
                          </a:solidFill>
                          <a:latin typeface="Times New Roman"/>
                        </a:rPr>
                        <a:t>1. Огляд сiмейного лiкаря</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Times New Roman"/>
                        </a:rPr>
                        <a:t>Згiдно з декретованим вiком</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68760">
                <a:tc>
                  <a:txBody>
                    <a:bodyPr lIns="90000" rIns="90000">
                      <a:noAutofit/>
                    </a:bodyPr>
                    <a:p>
                      <a:pPr>
                        <a:lnSpc>
                          <a:spcPct val="100000"/>
                        </a:lnSpc>
                      </a:pPr>
                      <a:r>
                        <a:rPr b="1" lang="ru-RU" sz="1600" spc="-1" strike="noStrike">
                          <a:solidFill>
                            <a:srgbClr val="000000"/>
                          </a:solidFill>
                          <a:latin typeface="Times New Roman"/>
                        </a:rPr>
                        <a:t>2. Огляд спецiалiстiв:</a:t>
                      </a:r>
                      <a:endParaRPr b="0" lang="ru-RU" sz="1600" spc="-1" strike="noStrike">
                        <a:latin typeface="Arial"/>
                      </a:endParaRPr>
                    </a:p>
                    <a:p>
                      <a:pPr>
                        <a:lnSpc>
                          <a:spcPct val="100000"/>
                        </a:lnSpc>
                      </a:pPr>
                      <a:r>
                        <a:rPr b="1" lang="ru-RU" sz="1600" spc="-1" strike="noStrike">
                          <a:solidFill>
                            <a:srgbClr val="000000"/>
                          </a:solidFill>
                          <a:latin typeface="Times New Roman"/>
                        </a:rPr>
                        <a:t>- лор-лiкаря</a:t>
                      </a:r>
                      <a:endParaRPr b="0" lang="ru-RU" sz="1600" spc="-1" strike="noStrike">
                        <a:latin typeface="Arial"/>
                      </a:endParaRPr>
                    </a:p>
                    <a:p>
                      <a:pPr>
                        <a:lnSpc>
                          <a:spcPct val="100000"/>
                        </a:lnSpc>
                      </a:pPr>
                      <a:r>
                        <a:rPr b="1" lang="ru-RU" sz="1600" spc="-1" strike="noStrike">
                          <a:solidFill>
                            <a:srgbClr val="000000"/>
                          </a:solidFill>
                          <a:latin typeface="Times New Roman"/>
                        </a:rPr>
                        <a:t>- iмунолога</a:t>
                      </a:r>
                      <a:endParaRPr b="0" lang="ru-RU" sz="1600" spc="-1" strike="noStrike">
                        <a:latin typeface="Arial"/>
                      </a:endParaRPr>
                    </a:p>
                    <a:p>
                      <a:pPr>
                        <a:lnSpc>
                          <a:spcPct val="100000"/>
                        </a:lnSpc>
                      </a:pPr>
                      <a:r>
                        <a:rPr b="1" lang="ru-RU" sz="1600" spc="-1" strike="noStrike">
                          <a:solidFill>
                            <a:srgbClr val="000000"/>
                          </a:solidFill>
                          <a:latin typeface="Times New Roman"/>
                        </a:rPr>
                        <a:t>- алерголога</a:t>
                      </a:r>
                      <a:endParaRPr b="0" lang="ru-RU" sz="1600" spc="-1" strike="noStrike">
                        <a:latin typeface="Arial"/>
                      </a:endParaRPr>
                    </a:p>
                    <a:p>
                      <a:pPr>
                        <a:lnSpc>
                          <a:spcPct val="100000"/>
                        </a:lnSpc>
                      </a:pPr>
                      <a:r>
                        <a:rPr b="1" lang="ru-RU" sz="1600" spc="-1" strike="noStrike">
                          <a:solidFill>
                            <a:srgbClr val="000000"/>
                          </a:solidFill>
                          <a:latin typeface="Times New Roman"/>
                        </a:rPr>
                        <a:t>- невролога</a:t>
                      </a:r>
                      <a:endParaRPr b="0" lang="ru-RU" sz="1600" spc="-1" strike="noStrike">
                        <a:latin typeface="Arial"/>
                      </a:endParaRPr>
                    </a:p>
                    <a:p>
                      <a:pPr>
                        <a:lnSpc>
                          <a:spcPct val="100000"/>
                        </a:lnSpc>
                      </a:pPr>
                      <a:r>
                        <a:rPr b="1" lang="ru-RU" sz="1600" spc="-1" strike="noStrike">
                          <a:solidFill>
                            <a:srgbClr val="000000"/>
                          </a:solidFill>
                          <a:latin typeface="Times New Roman"/>
                        </a:rPr>
                        <a:t>- ортопеда</a:t>
                      </a:r>
                      <a:endParaRPr b="0" lang="ru-RU" sz="1600" spc="-1" strike="noStrike">
                        <a:latin typeface="Arial"/>
                      </a:endParaRPr>
                    </a:p>
                    <a:p>
                      <a:pPr>
                        <a:lnSpc>
                          <a:spcPct val="100000"/>
                        </a:lnSpc>
                      </a:pPr>
                      <a:r>
                        <a:rPr b="1" lang="ru-RU" sz="1600" spc="-1" strike="noStrike">
                          <a:solidFill>
                            <a:srgbClr val="000000"/>
                          </a:solidFill>
                          <a:latin typeface="Times New Roman"/>
                        </a:rPr>
                        <a:t>- окулiста</a:t>
                      </a:r>
                      <a:endParaRPr b="0" lang="ru-RU" sz="1600" spc="-1" strike="noStrike">
                        <a:latin typeface="Arial"/>
                      </a:endParaRPr>
                    </a:p>
                    <a:p>
                      <a:pPr>
                        <a:lnSpc>
                          <a:spcPct val="100000"/>
                        </a:lnSpc>
                      </a:pPr>
                      <a:r>
                        <a:rPr b="1" lang="ru-RU" sz="1600" spc="-1" strike="noStrike">
                          <a:solidFill>
                            <a:srgbClr val="000000"/>
                          </a:solidFill>
                          <a:latin typeface="Times New Roman"/>
                        </a:rPr>
                        <a:t> </a:t>
                      </a:r>
                      <a:endParaRPr b="0" lang="ru-RU" sz="1600" spc="-1" strike="noStrike">
                        <a:latin typeface="Arial"/>
                      </a:endParaRPr>
                    </a:p>
                    <a:p>
                      <a:pPr>
                        <a:lnSpc>
                          <a:spcPct val="100000"/>
                        </a:lnSpc>
                      </a:pPr>
                      <a:r>
                        <a:rPr b="1" lang="ru-RU" sz="1600" spc="-1" strike="noStrike">
                          <a:solidFill>
                            <a:srgbClr val="000000"/>
                          </a:solidFill>
                          <a:latin typeface="Times New Roman"/>
                        </a:rPr>
                        <a:t>-        ендокринолога</a:t>
                      </a:r>
                      <a:endParaRPr b="0" lang="ru-RU" sz="1600" spc="-1" strike="noStrike">
                        <a:latin typeface="Arial"/>
                      </a:endParaRPr>
                    </a:p>
                    <a:p>
                      <a:pPr>
                        <a:lnSpc>
                          <a:spcPct val="100000"/>
                        </a:lnSpc>
                      </a:pPr>
                      <a:r>
                        <a:rPr b="1" lang="ru-RU" sz="1600" spc="-1" strike="noStrike">
                          <a:solidFill>
                            <a:srgbClr val="000000"/>
                          </a:solidFill>
                          <a:latin typeface="Times New Roman"/>
                        </a:rPr>
                        <a:t> </a:t>
                      </a:r>
                      <a:endParaRPr b="0" lang="ru-RU" sz="1600" spc="-1" strike="noStrike">
                        <a:latin typeface="Arial"/>
                      </a:endParaRPr>
                    </a:p>
                    <a:p>
                      <a:pPr>
                        <a:lnSpc>
                          <a:spcPct val="100000"/>
                        </a:lnSpc>
                      </a:pPr>
                      <a:r>
                        <a:rPr b="1" lang="ru-RU" sz="1600" spc="-1" strike="noStrike">
                          <a:solidFill>
                            <a:srgbClr val="000000"/>
                          </a:solidFill>
                          <a:latin typeface="Times New Roman"/>
                        </a:rPr>
                        <a:t>- стоматолога</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Times New Roman"/>
                        </a:rPr>
                        <a:t> </a:t>
                      </a:r>
                      <a:endParaRPr b="0" lang="ru-RU" sz="1600" spc="-1" strike="noStrike">
                        <a:latin typeface="Arial"/>
                      </a:endParaRPr>
                    </a:p>
                    <a:p>
                      <a:pPr>
                        <a:lnSpc>
                          <a:spcPct val="100000"/>
                        </a:lnSpc>
                      </a:pPr>
                      <a:r>
                        <a:rPr b="1" lang="ru-RU" sz="1600" spc="-1" strike="noStrike">
                          <a:solidFill>
                            <a:srgbClr val="000000"/>
                          </a:solidFill>
                          <a:latin typeface="Times New Roman"/>
                        </a:rPr>
                        <a:t>2 рази на рiк</a:t>
                      </a:r>
                      <a:endParaRPr b="0" lang="ru-RU" sz="1600" spc="-1" strike="noStrike">
                        <a:latin typeface="Arial"/>
                      </a:endParaRPr>
                    </a:p>
                    <a:p>
                      <a:pPr>
                        <a:lnSpc>
                          <a:spcPct val="100000"/>
                        </a:lnSpc>
                      </a:pPr>
                      <a:r>
                        <a:rPr b="1" lang="ru-RU" sz="1600" spc="-1" strike="noStrike">
                          <a:solidFill>
                            <a:srgbClr val="000000"/>
                          </a:solidFill>
                          <a:latin typeface="Times New Roman"/>
                        </a:rPr>
                        <a:t>2 рази на рiк</a:t>
                      </a:r>
                      <a:endParaRPr b="0" lang="ru-RU" sz="1600" spc="-1" strike="noStrike">
                        <a:latin typeface="Arial"/>
                      </a:endParaRPr>
                    </a:p>
                    <a:p>
                      <a:pPr>
                        <a:lnSpc>
                          <a:spcPct val="100000"/>
                        </a:lnSpc>
                      </a:pPr>
                      <a:r>
                        <a:rPr b="1" lang="ru-RU" sz="1600" spc="-1" strike="noStrike">
                          <a:solidFill>
                            <a:srgbClr val="000000"/>
                          </a:solidFill>
                          <a:latin typeface="Times New Roman"/>
                        </a:rPr>
                        <a:t>За показаннями</a:t>
                      </a:r>
                      <a:endParaRPr b="0" lang="ru-RU" sz="1600" spc="-1" strike="noStrike">
                        <a:latin typeface="Arial"/>
                      </a:endParaRPr>
                    </a:p>
                    <a:p>
                      <a:pPr>
                        <a:lnSpc>
                          <a:spcPct val="100000"/>
                        </a:lnSpc>
                      </a:pPr>
                      <a:r>
                        <a:rPr b="1" lang="ru-RU" sz="1600" spc="-1" strike="noStrike">
                          <a:solidFill>
                            <a:srgbClr val="000000"/>
                          </a:solidFill>
                          <a:latin typeface="Times New Roman"/>
                        </a:rPr>
                        <a:t>1 раз на рiк</a:t>
                      </a:r>
                      <a:endParaRPr b="0" lang="ru-RU" sz="1600" spc="-1" strike="noStrike">
                        <a:latin typeface="Arial"/>
                      </a:endParaRPr>
                    </a:p>
                    <a:p>
                      <a:pPr>
                        <a:lnSpc>
                          <a:spcPct val="100000"/>
                        </a:lnSpc>
                      </a:pPr>
                      <a:r>
                        <a:rPr b="1" lang="ru-RU" sz="1600" spc="-1" strike="noStrike">
                          <a:solidFill>
                            <a:srgbClr val="000000"/>
                          </a:solidFill>
                          <a:latin typeface="Times New Roman"/>
                        </a:rPr>
                        <a:t>2 рази  на рiк (до 3 мiсяцiв; друге пiврiччя)</a:t>
                      </a:r>
                      <a:endParaRPr b="0" lang="ru-RU" sz="1600" spc="-1" strike="noStrike">
                        <a:latin typeface="Arial"/>
                      </a:endParaRPr>
                    </a:p>
                    <a:p>
                      <a:pPr>
                        <a:lnSpc>
                          <a:spcPct val="100000"/>
                        </a:lnSpc>
                      </a:pPr>
                      <a:r>
                        <a:rPr b="1" lang="ru-RU" sz="1600" spc="-1" strike="noStrike">
                          <a:solidFill>
                            <a:srgbClr val="000000"/>
                          </a:solidFill>
                          <a:latin typeface="Times New Roman"/>
                        </a:rPr>
                        <a:t>1 раз на рiк</a:t>
                      </a:r>
                      <a:endParaRPr b="0" lang="ru-RU" sz="1600" spc="-1" strike="noStrike">
                        <a:latin typeface="Arial"/>
                      </a:endParaRPr>
                    </a:p>
                    <a:p>
                      <a:pPr>
                        <a:lnSpc>
                          <a:spcPct val="100000"/>
                        </a:lnSpc>
                      </a:pPr>
                      <a:r>
                        <a:rPr b="1" lang="ru-RU" sz="1600" spc="-1" strike="noStrike">
                          <a:solidFill>
                            <a:srgbClr val="000000"/>
                          </a:solidFill>
                          <a:latin typeface="Times New Roman"/>
                        </a:rPr>
                        <a:t>За показаннями (в пубертатний перiод)</a:t>
                      </a:r>
                      <a:endParaRPr b="0" lang="ru-RU" sz="1600" spc="-1" strike="noStrike">
                        <a:latin typeface="Arial"/>
                      </a:endParaRPr>
                    </a:p>
                    <a:p>
                      <a:pPr>
                        <a:lnSpc>
                          <a:spcPct val="100000"/>
                        </a:lnSpc>
                      </a:pPr>
                      <a:r>
                        <a:rPr b="1" lang="ru-RU" sz="1600" spc="-1" strike="noStrike">
                          <a:solidFill>
                            <a:srgbClr val="000000"/>
                          </a:solidFill>
                          <a:latin typeface="Times New Roman"/>
                        </a:rPr>
                        <a:t>1 раз на рiк</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78520">
                <a:tc>
                  <a:txBody>
                    <a:bodyPr lIns="90000" rIns="90000">
                      <a:noAutofit/>
                    </a:bodyPr>
                    <a:p>
                      <a:pPr>
                        <a:lnSpc>
                          <a:spcPct val="100000"/>
                        </a:lnSpc>
                      </a:pPr>
                      <a:r>
                        <a:rPr b="1" lang="ru-RU" sz="1600" spc="-1" strike="noStrike">
                          <a:solidFill>
                            <a:srgbClr val="000000"/>
                          </a:solidFill>
                          <a:latin typeface="Times New Roman"/>
                        </a:rPr>
                        <a:t>3. Рентгенограма органiв грудної клiтки</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Times New Roman"/>
                        </a:rPr>
                        <a:t>За показаннями</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35160">
                <a:tc>
                  <a:txBody>
                    <a:bodyPr lIns="90000" rIns="90000">
                      <a:noAutofit/>
                    </a:bodyPr>
                    <a:p>
                      <a:pPr>
                        <a:lnSpc>
                          <a:spcPct val="100000"/>
                        </a:lnSpc>
                      </a:pPr>
                      <a:r>
                        <a:rPr b="1" lang="ru-RU" sz="1600" spc="-1" strike="noStrike">
                          <a:solidFill>
                            <a:srgbClr val="000000"/>
                          </a:solidFill>
                          <a:latin typeface="Times New Roman"/>
                        </a:rPr>
                        <a:t>4. Загальний аналiз кровi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Times New Roman"/>
                        </a:rPr>
                        <a:t>2 рази (6 i 12 мiсяцiв)</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35160">
                <a:tc>
                  <a:txBody>
                    <a:bodyPr lIns="90000" rIns="90000">
                      <a:noAutofit/>
                    </a:bodyPr>
                    <a:p>
                      <a:pPr>
                        <a:lnSpc>
                          <a:spcPct val="100000"/>
                        </a:lnSpc>
                      </a:pPr>
                      <a:r>
                        <a:rPr b="1" lang="ru-RU" sz="1600" spc="-1" strike="noStrike">
                          <a:solidFill>
                            <a:srgbClr val="000000"/>
                          </a:solidFill>
                          <a:latin typeface="Times New Roman"/>
                        </a:rPr>
                        <a:t>5. Загальний аналiз сечi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Times New Roman"/>
                        </a:rPr>
                        <a:t>1-2 рази на рiк</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35160">
                <a:tc>
                  <a:txBody>
                    <a:bodyPr lIns="90000" rIns="90000">
                      <a:noAutofit/>
                    </a:bodyPr>
                    <a:p>
                      <a:pPr>
                        <a:lnSpc>
                          <a:spcPct val="100000"/>
                        </a:lnSpc>
                      </a:pPr>
                      <a:r>
                        <a:rPr b="1" lang="ru-RU" sz="1600" spc="-1" strike="noStrike">
                          <a:solidFill>
                            <a:srgbClr val="000000"/>
                          </a:solidFill>
                          <a:latin typeface="Times New Roman"/>
                        </a:rPr>
                        <a:t>6. Бiохiмiчний аналiз кровi</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1" lang="ru-RU" sz="1600" spc="-1" strike="noStrike">
                          <a:solidFill>
                            <a:srgbClr val="000000"/>
                          </a:solidFill>
                          <a:latin typeface="Times New Roman"/>
                        </a:rPr>
                        <a:t>За показаннями</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35160">
                <a:tc>
                  <a:txBody>
                    <a:bodyPr lIns="90000" rIns="90000">
                      <a:noAutofit/>
                    </a:bodyPr>
                    <a:p>
                      <a:pPr>
                        <a:lnSpc>
                          <a:spcPct val="100000"/>
                        </a:lnSpc>
                      </a:pPr>
                      <a:r>
                        <a:rPr b="1" lang="ru-RU" sz="1600" spc="-1" strike="noStrike">
                          <a:solidFill>
                            <a:srgbClr val="000000"/>
                          </a:solidFill>
                          <a:latin typeface="Times New Roman"/>
                        </a:rPr>
                        <a:t>7. Iмунограма</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600" spc="-1" strike="noStrike">
                          <a:solidFill>
                            <a:srgbClr val="000000"/>
                          </a:solidFill>
                          <a:latin typeface="Times New Roman"/>
                        </a:rPr>
                        <a:t>1-2 рази на рiк</a:t>
                      </a:r>
                      <a:endParaRPr b="0" lang="ru-RU"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877320" y="432000"/>
            <a:ext cx="7545240" cy="5879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500" spc="-1" strike="noStrike">
                <a:solidFill>
                  <a:srgbClr val="000000"/>
                </a:solidFill>
                <a:latin typeface="Times New Roman"/>
                <a:ea typeface="verdana"/>
              </a:rPr>
              <a:t>Особливої уваги потребують плановi профiлактичнi щеплення, їх треба проводити обов'язково, але до кожного щеплення дитину потрiбно готувати згiдно з рекомендацiями iмунолога.</a:t>
            </a:r>
            <a:endParaRPr b="0" lang="ru-RU" sz="1500" spc="-1" strike="noStrike">
              <a:latin typeface="Arial"/>
            </a:endParaRPr>
          </a:p>
          <a:p>
            <a:pPr algn="just">
              <a:lnSpc>
                <a:spcPct val="100000"/>
              </a:lnSpc>
            </a:pPr>
            <a:endParaRPr b="0" lang="ru-RU" sz="1500" spc="-1" strike="noStrike">
              <a:latin typeface="Arial"/>
            </a:endParaRPr>
          </a:p>
          <a:p>
            <a:pPr algn="ctr">
              <a:lnSpc>
                <a:spcPct val="100000"/>
              </a:lnSpc>
            </a:pPr>
            <a:r>
              <a:rPr b="1" lang="ru-RU" sz="2600" spc="-1" strike="noStrike">
                <a:solidFill>
                  <a:srgbClr val="ff0000"/>
                </a:solidFill>
                <a:latin typeface="Times New Roman"/>
                <a:ea typeface="verdana"/>
              </a:rPr>
              <a:t>Нервово-артритична аномалiя конституцiї</a:t>
            </a:r>
            <a:endParaRPr b="0" lang="ru-RU" sz="26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Нервово-артритична аномалiя конституцiї (НААК) - це стан нестiйкої рiвноваги органiзму з навколишнiм середовищем, який характеризується значним переважанням процесiв збудження над гальмуванням, порушення обмiну речовин, зокрема пуринового, в основi яких лежить гепатопатiя.</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Актуальнiсть.  У дитячому вiцi на фонi НААК можливий розвиток атеросклерозу, цукрового дiабету, захворювань печiнки, шлунка та дванадцятипалої кишки, нирок, що може призвести до iнвалiдизацiї. перспективi частiше виникає ураження нервової системи.</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Етiологiя.  Прояви НААК виникають у дiтей iз спадковим дефектом обмiну  пуринових основ i сечової кислоти пiд впливом факторiв зовнiшнього середовища.</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Патогенез.  НААК вiдносять до полiгенно успадковуваних аномалiй обмiну речовин, в її основi лежить генетично  детермiноване порушення активностi ряду ферментiв, якi перш перш за все забезпечують пуриновий обмiн, синтез сечової кислоти.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288000" y="361800"/>
            <a:ext cx="8638920" cy="5613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500" spc="-1" strike="noStrike">
                <a:solidFill>
                  <a:srgbClr val="000000"/>
                </a:solidFill>
                <a:latin typeface="Times New Roman"/>
                <a:ea typeface="Verdana"/>
              </a:rPr>
              <a:t>Клiнiка. Клiнiчнi прояви залежать вiд вiку дитини. У грудному вiцi вiдмiчаються пiдвищена нервова збудливiсть, поганий сон. знижена толерантнiсть до їжi, анорексiя, нестiйкий кал, погана прибавка маси тiла,  висипання на шкiрi за типом сухої або мокнучої екземи.</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У дошкiльному i шкiльному вiцi прояви НААК надзвичайно рiзноманiтнi. Порушення обмiну речовин значно виражене. Класичним синдромом (наслiдком порушення обмiну речовин) є ацетонемiчне блювання, яке повторюється 5-10 i бiльше разiв на день. Швидко розвиваються явища ексикозу. При диханнi вiдчувається характерний запах ацетону. Спостерiгаються пiдвищення температури тiла, збiльшення печiнки, ацетонурiя. Ацетонемiчне блювання може повторюватися через декiлька тижнiв або мiсяцiв.</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Нерiдко мають мiсце урат- або фосфатурiя, утворення камiнцiв у нирках, розвиток цукрового дiабету. На шкiрi з'являється висипання у виглядi уртикарiю, пруриго.</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Психiчний розвиток цих дiтей випереджає вiковi норми, вони рухливi, активнi, легко все запам'ятовують. Але нерiдко в них дiагностують ознаки невропатiї та неврастенiї. Апетит знижений, дiти астенiчної будови, частiше зниженого живлення.</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У перiод статевого дозрiвання до вказаних вище симптомiв додаються юнацькi вугри, набряк Квiнке, передчасне статеве дозрiвання, нападоподiбний головний бiль, рiзноманiтнi колiки (кишковi, печiнковi, нирковi).</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Психiчний розвиток таких дiтей високий. Вони жвавi, легко засвоюють навчальну програму. Але для того, щоб дiти досягли своєї мети у життi, в них треба виховувати волю.</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У клiнiчнiй картинi для всiх вiкових груп можна видiлити декiлька основних синдромiв: вiцi.</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2. Неврастенiчний - зустрiчається здебiльшого у 84 % дiтей.</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3. Обмiнних порушень - основним проявом є ацетонемiчне блювання, частiше у вiцi 2-10 рокiв.</a:t>
            </a:r>
            <a:endParaRPr b="0" lang="ru-RU" sz="1500" spc="-1" strike="noStrike">
              <a:latin typeface="Arial"/>
            </a:endParaRPr>
          </a:p>
          <a:p>
            <a:pPr algn="just">
              <a:lnSpc>
                <a:spcPct val="100000"/>
              </a:lnSpc>
            </a:pPr>
            <a:r>
              <a:rPr b="1" lang="ru-RU" sz="1500" spc="-1" strike="noStrike">
                <a:solidFill>
                  <a:srgbClr val="000000"/>
                </a:solidFill>
                <a:latin typeface="Times New Roman"/>
                <a:ea typeface="verdana"/>
              </a:rPr>
              <a:t>     </a:t>
            </a:r>
            <a:r>
              <a:rPr b="1" lang="ru-RU" sz="1500" spc="-1" strike="noStrike">
                <a:solidFill>
                  <a:srgbClr val="000000"/>
                </a:solidFill>
                <a:latin typeface="Times New Roman"/>
                <a:ea typeface="verdana"/>
              </a:rPr>
              <a:t>4. Спастичний - бронхоспазм, нападоподiбний головний бiль, схильнiсть до гiпертензiї, закрепи, спастичний колiт, дискiнезiї жовчовивiдних та сечовидiльних шляхiв.</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576000" y="608040"/>
            <a:ext cx="7991280" cy="4719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200" spc="-1" strike="noStrike">
                <a:solidFill>
                  <a:srgbClr val="ff0000"/>
                </a:solidFill>
                <a:latin typeface="Times New Roman"/>
                <a:ea typeface="DejaVu Sans"/>
              </a:rPr>
              <a:t>Внаслідок вірусної інфекції в органах розвиваються типові гістопатологічні зміни. Вони проявляються:</a:t>
            </a:r>
            <a:endParaRPr b="0" lang="ru-RU" sz="22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а) інтенсивною реплікацією вірусів у тканинах біля місця вхідних воріт;</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б) відсутністю тканинного та органного тропізму, тобто дисемінацією вірусу у більшість органів;</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в) персистенцією вірусів у клітинах-мішенях, формуванням персистенції та хронічної течії;</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г) відсутністю вираженої запальної реакції, притаманної для інфекцій постнатального періоду;</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д) формуванням первинних та вторинних ефектів </a:t>
            </a:r>
            <a:r>
              <a:rPr b="1" i="1" lang="ru-RU" sz="2000" spc="-1" strike="noStrike">
                <a:solidFill>
                  <a:srgbClr val="000000"/>
                </a:solidFill>
                <a:latin typeface="Times New Roman"/>
                <a:ea typeface="DejaVu Sans"/>
              </a:rPr>
              <a:t>(загибелі клітин, інгібіції мітозу, інгібіції синтезу інтерферонів, токсичною деструкцією);</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е) інтенсивною екскрецією вірусу видільними системами організму.</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360000" y="288000"/>
            <a:ext cx="8350560" cy="6447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600" spc="-1" strike="noStrike">
                <a:solidFill>
                  <a:srgbClr val="000000"/>
                </a:solidFill>
                <a:latin typeface="Times New Roman"/>
                <a:ea typeface="verdana"/>
              </a:rPr>
              <a:t>Дiагностичнi критерiї.  Дiагноз дiтям встановлюють на основi сiмейного анамнезу (обмiннi захворювання, нервовi хвороби), клiнiчних ознак, якi вказують на пiдвищену збудливiсть нервової системи, порушень обмiну речовин.</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Лiкування. Основний метод лiкування при НААК - це рацiональне харчування та правильний режим. У рацiонi обмежують вживання концентрованих м'ясних та рибних бульйонiв, субпродуктiв, овочiв, якi мiстять пiдвищену кiлькiсть пуринових основ та щавлеву кислоту (щавель, редька, редиска, цвiтна капуста), шоколаду, какао, кави. При ацетонемiчному блюваннi - голодна пауза до 12 год.</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Режим. Необхiдно оберiгати дiтей вiд iнтенсивних фiзичних навантажень, обмежувати перегляд телевiзiйних програм, комп'ютернi iгри, систематично проводити ранкову зарядку, загартовування, регулярнi прогулянки.</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Седативна терапiя: з цiєю метою можна широко використовувати фiтотерапiю (корiнь валерiани, мелiса, м'ята перцева i т. iн.), при необхiдностi  застосовують i медикаменти - сибазон, дiазепам, седуксен, реланiум.</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Вiтамiнотерапiя для нормалiзацiї обмiну речовин, зменшення ацидозу: вiтамiни А, С, групи В. З метою покращання обмiну речовин в окремих випадках можна використовувати АТФ курсами по 10-15 днiв.</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     </a:t>
            </a:r>
            <a:r>
              <a:rPr b="1" lang="ru-RU" sz="1600" spc="-1" strike="noStrike">
                <a:solidFill>
                  <a:srgbClr val="000000"/>
                </a:solidFill>
                <a:latin typeface="Times New Roman"/>
                <a:ea typeface="verdana"/>
              </a:rPr>
              <a:t>Симптоматичне лiкування: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1) при зниженнi апетиту необхiдно призначати ферменти (шлунковий сiк, панкреатин, солiзим, сомiлаза i т. iн.); 2) при значнiй гiперурикемiї - урикозуричнi (уродан, етамiд) та урикодепресивнi (алопуринол, оратова кислоту) препарати, через токсичнiсть їх застосовують пiсля 10 рокiв (в окремих випадках); 3) потрiбно ширше використовувати мiнеральнi води (маломiнералiзованi); 4) при ацетонемiчному блюваннi необхiдно своєчасно провести дезiнтоксикацiйну терапiю (виведення ацетованих тiл, боротьба з ацидозом). Внутрiшньовенно краплинно вводять 10 % розчин глюкози, гемодез, реополiглюкiн, гiдрокарбонат натрiю.</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360000" y="504000"/>
            <a:ext cx="8566560" cy="5301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Arial"/>
                <a:ea typeface="DejaVu Sans"/>
              </a:rPr>
              <a:t>   </a:t>
            </a:r>
            <a:r>
              <a:rPr b="1" lang="ru-RU" sz="1800" spc="-1" strike="noStrike">
                <a:solidFill>
                  <a:srgbClr val="000000"/>
                </a:solidFill>
                <a:latin typeface="Times New Roman"/>
                <a:ea typeface="verdana"/>
              </a:rPr>
              <a:t>Реабiлiтацiя дiтей з НААК охоплює дiєтичнi рекомендацiї: обмеження вживання жирiв та вуглеводiв, виключення з рацiону чаю, кави, щавлю, кваасолi, петрушки. З метою нормалiзацiї роботи ЦНС призначають седативнi препарати (настоянка валерiани, ново-пасит, персен; седуксен, сонапакс); iз замiсною - ферменти (панкретин, мезим-форте, абомiн, креон, панцитрат, лiкреаз). Для покращання вiдтоку жовчi - слiпi зондування з мiнеральними водами (Боржомi, Трускавецька),  соками (яблучний, томатний).</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Надзвичайно важливою є  педагогiчна реабiлiтацiя, яка насамперед повинна скерувати великий потiк енергiї дитини на якесь конкретне заняття (спорт, мистецтво), що дасть їй можливiсть реалiзувати свої неординарнi здiбностi. Пацiєнти з НААК потребують пiдвищеної уваги не лише лiкаря, але й сiм'ї. Вони повиннi з терпiнням i розумiнням ставитись до хворих, водночас пам'ятати загальнi правила доброго виховання, необхiднi для всiх дiтей. Протягом року проводять 4 реабiлiтацiйних курси тривалiстю 2-3 тижнi кожний.</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Профiлактика клiнiчних проявiв НААК перебуває в прямiй залежностi вiд режиму дитини та якостi харчування, психологiчного клiмату в сiм'ї.</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     </a:t>
            </a:r>
            <a:r>
              <a:rPr b="1" lang="ru-RU" sz="1800" spc="-1" strike="noStrike">
                <a:solidFill>
                  <a:srgbClr val="000000"/>
                </a:solidFill>
                <a:latin typeface="Times New Roman"/>
                <a:ea typeface="Verdana"/>
              </a:rPr>
              <a:t>Диспансеризацiя. За дiтьми спостерiгаються у II групi здоров'я. </a:t>
            </a:r>
            <a:endParaRPr b="0" lang="ru-RU" sz="1800" spc="-1" strike="noStrike">
              <a:latin typeface="Arial"/>
            </a:endParaRPr>
          </a:p>
          <a:p>
            <a:pPr algn="just">
              <a:lnSpc>
                <a:spcPct val="100000"/>
              </a:lnSpc>
            </a:pPr>
            <a:r>
              <a:rPr b="1" lang="ru-RU" sz="1800" spc="-1" strike="noStrike">
                <a:solidFill>
                  <a:srgbClr val="000000"/>
                </a:solidFill>
                <a:latin typeface="Times New Roman"/>
                <a:ea typeface="Verdana"/>
              </a:rPr>
              <a:t>Рекомендуть також обстеження в ендокринолога (табл.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0" name="Table 1"/>
          <p:cNvGraphicFramePr/>
          <p:nvPr/>
        </p:nvGraphicFramePr>
        <p:xfrm>
          <a:off x="955080" y="900720"/>
          <a:ext cx="7644240" cy="5481360"/>
        </p:xfrm>
        <a:graphic>
          <a:graphicData uri="http://schemas.openxmlformats.org/drawingml/2006/table">
            <a:tbl>
              <a:tblPr/>
              <a:tblGrid>
                <a:gridCol w="3335400"/>
                <a:gridCol w="4309200"/>
              </a:tblGrid>
              <a:tr h="431280">
                <a:tc>
                  <a:txBody>
                    <a:bodyPr lIns="90000" rIns="90000">
                      <a:noAutofit/>
                    </a:bodyPr>
                    <a:p>
                      <a:pPr marL="204120" algn="just">
                        <a:lnSpc>
                          <a:spcPts val="794"/>
                        </a:lnSpc>
                      </a:pPr>
                      <a:endParaRPr b="0" lang="ru-RU" sz="1800" spc="-1" strike="noStrike">
                        <a:latin typeface="Arial"/>
                      </a:endParaRPr>
                    </a:p>
                    <a:p>
                      <a:pPr marL="204120" algn="just">
                        <a:lnSpc>
                          <a:spcPts val="794"/>
                        </a:lnSpc>
                      </a:pPr>
                      <a:endParaRPr b="0" lang="ru-RU" sz="1800" spc="-1" strike="noStrike">
                        <a:latin typeface="Arial"/>
                      </a:endParaRPr>
                    </a:p>
                    <a:p>
                      <a:pPr marL="204120" algn="just">
                        <a:lnSpc>
                          <a:spcPts val="794"/>
                        </a:lnSpc>
                      </a:pPr>
                      <a:r>
                        <a:rPr b="1" lang="ru-RU" sz="1800" spc="-1" strike="noStrike">
                          <a:solidFill>
                            <a:srgbClr val="000000"/>
                          </a:solidFill>
                          <a:latin typeface="Times New Roman"/>
                        </a:rPr>
                        <a:t>Обстеження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1" lang="ru-RU" sz="1800" spc="-1" strike="noStrike">
                          <a:solidFill>
                            <a:srgbClr val="000000"/>
                          </a:solidFill>
                          <a:latin typeface="Times New Roman"/>
                        </a:rPr>
                        <a:t>Кратнiсть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851040">
                <a:tc>
                  <a:txBody>
                    <a:bodyPr lIns="90000" rIns="90000">
                      <a:noAutofit/>
                    </a:bodyPr>
                    <a:p>
                      <a:pPr>
                        <a:lnSpc>
                          <a:spcPct val="100000"/>
                        </a:lnSpc>
                      </a:pPr>
                      <a:r>
                        <a:rPr b="1" lang="ru-RU" sz="1800" spc="-1" strike="noStrike">
                          <a:solidFill>
                            <a:srgbClr val="000000"/>
                          </a:solidFill>
                          <a:latin typeface="Times New Roman"/>
                        </a:rPr>
                        <a:t>1. Огляд сiмейного лiкаря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1" lang="ru-RU" sz="1800" spc="-1" strike="noStrike">
                          <a:solidFill>
                            <a:srgbClr val="000000"/>
                          </a:solidFill>
                          <a:latin typeface="Times New Roman"/>
                        </a:rPr>
                        <a:t>2 рази на мiсяць  у першому пiврiччi, 1 раз на мiсяць у другому пiврiччi, далi 2 рази на рiк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74640">
                <a:tc>
                  <a:txBody>
                    <a:bodyPr lIns="90000" rIns="90000">
                      <a:noAutofit/>
                    </a:bodyPr>
                    <a:p>
                      <a:pPr>
                        <a:lnSpc>
                          <a:spcPct val="100000"/>
                        </a:lnSpc>
                      </a:pPr>
                      <a:r>
                        <a:rPr b="1" lang="ru-RU" sz="1800" spc="-1" strike="noStrike">
                          <a:solidFill>
                            <a:srgbClr val="000000"/>
                          </a:solidFill>
                          <a:latin typeface="Times New Roman"/>
                        </a:rPr>
                        <a:t>2. Огляд спецiалiстiв:</a:t>
                      </a:r>
                      <a:endParaRPr b="0" lang="ru-RU" sz="1800" spc="-1" strike="noStrike">
                        <a:latin typeface="Arial"/>
                      </a:endParaRPr>
                    </a:p>
                    <a:p>
                      <a:pPr>
                        <a:lnSpc>
                          <a:spcPct val="100000"/>
                        </a:lnSpc>
                      </a:pPr>
                      <a:r>
                        <a:rPr b="1" lang="ru-RU" sz="1800" spc="-1" strike="noStrike">
                          <a:solidFill>
                            <a:srgbClr val="000000"/>
                          </a:solidFill>
                          <a:latin typeface="Times New Roman"/>
                        </a:rPr>
                        <a:t>- невролога</a:t>
                      </a:r>
                      <a:endParaRPr b="0" lang="ru-RU" sz="1800" spc="-1" strike="noStrike">
                        <a:latin typeface="Arial"/>
                      </a:endParaRPr>
                    </a:p>
                    <a:p>
                      <a:pPr>
                        <a:lnSpc>
                          <a:spcPct val="100000"/>
                        </a:lnSpc>
                      </a:pPr>
                      <a:r>
                        <a:rPr b="1" lang="ru-RU" sz="1800" spc="-1" strike="noStrike">
                          <a:solidFill>
                            <a:srgbClr val="000000"/>
                          </a:solidFill>
                          <a:latin typeface="Times New Roman"/>
                        </a:rPr>
                        <a:t>- ендокринолога</a:t>
                      </a:r>
                      <a:endParaRPr b="0" lang="ru-RU" sz="1800" spc="-1" strike="noStrike">
                        <a:latin typeface="Arial"/>
                      </a:endParaRPr>
                    </a:p>
                    <a:p>
                      <a:pPr>
                        <a:lnSpc>
                          <a:spcPct val="100000"/>
                        </a:lnSpc>
                      </a:pPr>
                      <a:r>
                        <a:rPr b="1" lang="ru-RU" sz="1800" spc="-1" strike="noStrike">
                          <a:solidFill>
                            <a:srgbClr val="000000"/>
                          </a:solidFill>
                          <a:latin typeface="Times New Roman"/>
                        </a:rPr>
                        <a:t>- ортопеда</a:t>
                      </a:r>
                      <a:endParaRPr b="0" lang="ru-RU" sz="1800" spc="-1" strike="noStrike">
                        <a:latin typeface="Arial"/>
                      </a:endParaRPr>
                    </a:p>
                    <a:p>
                      <a:pPr>
                        <a:lnSpc>
                          <a:spcPct val="100000"/>
                        </a:lnSpc>
                      </a:pPr>
                      <a:r>
                        <a:rPr b="1" lang="ru-RU" sz="1800" spc="-1" strike="noStrike">
                          <a:solidFill>
                            <a:srgbClr val="000000"/>
                          </a:solidFill>
                          <a:latin typeface="Times New Roman"/>
                        </a:rPr>
                        <a:t>- окулiста</a:t>
                      </a:r>
                      <a:endParaRPr b="0" lang="ru-RU" sz="1800" spc="-1" strike="noStrike">
                        <a:latin typeface="Arial"/>
                      </a:endParaRPr>
                    </a:p>
                    <a:p>
                      <a:pPr>
                        <a:lnSpc>
                          <a:spcPct val="100000"/>
                        </a:lnSpc>
                      </a:pPr>
                      <a:r>
                        <a:rPr b="1" lang="ru-RU" sz="1800" spc="-1" strike="noStrike">
                          <a:solidFill>
                            <a:srgbClr val="000000"/>
                          </a:solidFill>
                          <a:latin typeface="Times New Roman"/>
                        </a:rPr>
                        <a:t>- лор-лiкаря</a:t>
                      </a:r>
                      <a:endParaRPr b="0" lang="ru-RU" sz="1800" spc="-1" strike="noStrike">
                        <a:latin typeface="Arial"/>
                      </a:endParaRPr>
                    </a:p>
                    <a:p>
                      <a:pPr>
                        <a:lnSpc>
                          <a:spcPct val="100000"/>
                        </a:lnSpc>
                      </a:pPr>
                      <a:r>
                        <a:rPr b="1" lang="ru-RU" sz="1800" spc="-1" strike="noStrike">
                          <a:solidFill>
                            <a:srgbClr val="000000"/>
                          </a:solidFill>
                          <a:latin typeface="Times New Roman"/>
                        </a:rPr>
                        <a:t>- стоматолога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 </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4880">
                <a:tc>
                  <a:txBody>
                    <a:bodyPr lIns="90000" rIns="90000">
                      <a:noAutofit/>
                    </a:bodyPr>
                    <a:p>
                      <a:pPr>
                        <a:lnSpc>
                          <a:spcPct val="100000"/>
                        </a:lnSpc>
                      </a:pPr>
                      <a:r>
                        <a:rPr b="1" lang="ru-RU" sz="1800" spc="-1" strike="noStrike">
                          <a:solidFill>
                            <a:srgbClr val="000000"/>
                          </a:solidFill>
                          <a:latin typeface="Times New Roman"/>
                        </a:rPr>
                        <a:t>3. Загальний аналiз кровi</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4880">
                <a:tc>
                  <a:txBody>
                    <a:bodyPr lIns="90000" rIns="90000">
                      <a:noAutofit/>
                    </a:bodyPr>
                    <a:p>
                      <a:pPr>
                        <a:lnSpc>
                          <a:spcPct val="100000"/>
                        </a:lnSpc>
                      </a:pPr>
                      <a:r>
                        <a:rPr b="1" lang="ru-RU" sz="1800" spc="-1" strike="noStrike">
                          <a:solidFill>
                            <a:srgbClr val="000000"/>
                          </a:solidFill>
                          <a:latin typeface="Times New Roman"/>
                        </a:rPr>
                        <a:t>4. Загальний аналiз сечi</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4880">
                <a:tc>
                  <a:txBody>
                    <a:bodyPr lIns="90000" rIns="90000">
                      <a:noAutofit/>
                    </a:bodyPr>
                    <a:p>
                      <a:pPr>
                        <a:lnSpc>
                          <a:spcPct val="100000"/>
                        </a:lnSpc>
                      </a:pPr>
                      <a:r>
                        <a:rPr b="1" lang="ru-RU" sz="1800" spc="-1" strike="noStrike">
                          <a:solidFill>
                            <a:srgbClr val="000000"/>
                          </a:solidFill>
                          <a:latin typeface="Times New Roman"/>
                        </a:rPr>
                        <a:t>5. Бiохiмiчний аналiз кровi</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За показаннями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4880">
                <a:tc>
                  <a:txBody>
                    <a:bodyPr lIns="90000" rIns="90000">
                      <a:noAutofit/>
                    </a:bodyPr>
                    <a:p>
                      <a:pPr>
                        <a:lnSpc>
                          <a:spcPct val="100000"/>
                        </a:lnSpc>
                      </a:pPr>
                      <a:r>
                        <a:rPr b="1" lang="ru-RU" sz="1800" spc="-1" strike="noStrike">
                          <a:solidFill>
                            <a:srgbClr val="000000"/>
                          </a:solidFill>
                          <a:latin typeface="Times New Roman"/>
                        </a:rPr>
                        <a:t>6. Визначення ацетону в сечi</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За показаннями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4880">
                <a:tc>
                  <a:txBody>
                    <a:bodyPr lIns="90000" rIns="90000">
                      <a:noAutofit/>
                    </a:bodyPr>
                    <a:p>
                      <a:pPr>
                        <a:lnSpc>
                          <a:spcPct val="100000"/>
                        </a:lnSpc>
                      </a:pPr>
                      <a:r>
                        <a:rPr b="1" lang="ru-RU" sz="1800" spc="-1" strike="noStrike">
                          <a:solidFill>
                            <a:srgbClr val="000000"/>
                          </a:solidFill>
                          <a:latin typeface="Times New Roman"/>
                        </a:rPr>
                        <a:t>7. УЗД внутрiшнiх органiв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spcAft>
                          <a:spcPts val="802"/>
                        </a:spcAft>
                      </a:pPr>
                      <a:r>
                        <a:rPr b="1" lang="ru-RU" sz="1800" spc="-1" strike="noStrike">
                          <a:solidFill>
                            <a:srgbClr val="000000"/>
                          </a:solidFill>
                          <a:latin typeface="Times New Roman"/>
                        </a:rPr>
                        <a:t>1 раз на рiк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211" name="CustomShape 2"/>
          <p:cNvSpPr/>
          <p:nvPr/>
        </p:nvSpPr>
        <p:spPr>
          <a:xfrm>
            <a:off x="2448000" y="432000"/>
            <a:ext cx="5327280" cy="333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ff0000"/>
                </a:solidFill>
                <a:latin typeface="Verdana"/>
                <a:ea typeface="Verdana"/>
              </a:rPr>
              <a:t>Таблиця.  Диспансеризацiя дiтей iз НААК</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3888000" y="139320"/>
            <a:ext cx="18986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ff0000"/>
                </a:solidFill>
                <a:latin typeface="Arial"/>
                <a:ea typeface="DejaVu Sans"/>
              </a:rPr>
              <a:t>Література</a:t>
            </a:r>
            <a:endParaRPr b="0" lang="ru-RU" sz="1800" spc="-1" strike="noStrike">
              <a:latin typeface="Arial"/>
            </a:endParaRPr>
          </a:p>
        </p:txBody>
      </p:sp>
      <p:sp>
        <p:nvSpPr>
          <p:cNvPr id="213" name="CustomShape 2"/>
          <p:cNvSpPr/>
          <p:nvPr/>
        </p:nvSpPr>
        <p:spPr>
          <a:xfrm>
            <a:off x="288000" y="757800"/>
            <a:ext cx="8778240" cy="5064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Times New Roman"/>
                <a:ea typeface="DejaVu Sans"/>
              </a:rPr>
              <a:t>1. І</a:t>
            </a:r>
            <a:r>
              <a:rPr b="1" lang="ru-RU" sz="1600" spc="-1" strike="noStrike">
                <a:solidFill>
                  <a:srgbClr val="000000"/>
                </a:solidFill>
                <a:latin typeface="Times New Roman"/>
                <a:ea typeface="DejaVu Sans"/>
              </a:rPr>
              <a:t>мунологія: підручник / Л.В. Кузнецова, В.Д. Бабаджан, Н.В. Харченко та ін.; за ред. Л.В. Кузнецова, В.Д. Бабаджан, Н.В. Харченко. Вінниця: ТОВ «Меркьюрі Поділля», 2013. 565 c.</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2. Титов Л.П., Кирильчик Е.Ю., Канашкова Т.А. Особенности строения, развития и функционирования иммунной системы детского организма. Медицинские новости. №5.· 2009. C. 7-16.</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3. Корнев М.А., Петрова Т.Б. Развитие и возрастные изменения органов иммунной системы человека: учеб.–метод. пособие. СПб.: ГПМА, 2000.</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4. Імунологія: підручник / Л.В.Кузнецова, В.Д.Бабаджан, Н.В.Харченко та ін.; за ред. Л.В.Кузнецова, В.Д.Бабаджан, Н.В.Харченко. Вінниця: ТОВ «Меркьюрі Поділля», 2013. 565 с.</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5. </a:t>
            </a:r>
            <a:r>
              <a:rPr b="1" lang="ru-RU" sz="1600" spc="-1" strike="noStrike">
                <a:solidFill>
                  <a:srgbClr val="000000"/>
                </a:solidFill>
                <a:latin typeface="Times New Roman"/>
                <a:ea typeface="Verdana"/>
              </a:rPr>
              <a:t> Детские болезни / Под ред. Л.А. Гудзенко. 3-е изд., дораб. и доп. К.: Вища школа, 1984. С. 75-93.</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6. </a:t>
            </a:r>
            <a:r>
              <a:rPr b="1" lang="ru-RU" sz="1600" spc="-1" strike="noStrike">
                <a:solidFill>
                  <a:srgbClr val="000000"/>
                </a:solidFill>
                <a:latin typeface="Times New Roman"/>
                <a:ea typeface="Verdana"/>
              </a:rPr>
              <a:t>Детские болезни / Под ред. Л.А. Исаевой. М.: Медицина, 1986. С. 157- 167.</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7. Детские болезни / Под ред. А.Ф. Тура, О.Ф. Тарасова, Н.П. Шабалова. 2-е изд., перераб. и доп. М.: Медицина, 1985. С. 102-117.</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8. Ласица О.И., Сидельников В.М. Диатезы у детей. К.: Здоров'я, 1991. 120 с.</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9. </a:t>
            </a:r>
            <a:r>
              <a:rPr b="1" lang="ru-RU" sz="1600" spc="-1" strike="noStrike">
                <a:solidFill>
                  <a:srgbClr val="000000"/>
                </a:solidFill>
                <a:latin typeface="Times New Roman"/>
                <a:ea typeface="Verdana"/>
              </a:rPr>
              <a:t>Маслов М.С. Лекции по  факультетской педиатрии. Л.: Медицина, 1960. С. 30-40.</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10.</a:t>
            </a:r>
            <a:r>
              <a:rPr b="1" lang="ru-RU" sz="1600" spc="-1" strike="noStrike">
                <a:solidFill>
                  <a:srgbClr val="000000"/>
                </a:solidFill>
                <a:latin typeface="Times New Roman"/>
                <a:ea typeface="Verdana"/>
              </a:rPr>
              <a:t> Медицина дитинства / За ред. П.С. Мощича. К.: Здоров'я, 1994. С. 654-668.</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600" spc="-1" strike="noStrike">
                <a:solidFill>
                  <a:srgbClr val="ff0000"/>
                </a:solidFill>
                <a:latin typeface="Arial"/>
                <a:ea typeface="DejaVu Sans"/>
              </a:rPr>
              <a:t>+ рекомендована література в робочій програмі дисципліни</a:t>
            </a:r>
            <a:endParaRPr b="0" lang="ru-RU" sz="1600" spc="-1" strike="noStrike">
              <a:latin typeface="Arial"/>
            </a:endParaRPr>
          </a:p>
          <a:p>
            <a:pPr>
              <a:lnSpc>
                <a:spcPct val="100000"/>
              </a:lnSpc>
            </a:pP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360000" y="945360"/>
            <a:ext cx="8223480" cy="11368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6000" spc="-1" strike="noStrike">
                <a:solidFill>
                  <a:srgbClr val="ff0000"/>
                </a:solidFill>
                <a:latin typeface="Calibri"/>
                <a:ea typeface="DejaVu Sans"/>
              </a:rPr>
              <a:t>Дякую за увагу!</a:t>
            </a:r>
            <a:endParaRPr b="0" lang="ru-RU" sz="6000" spc="-1" strike="noStrike">
              <a:latin typeface="Arial"/>
            </a:endParaRPr>
          </a:p>
        </p:txBody>
      </p:sp>
      <p:pic>
        <p:nvPicPr>
          <p:cNvPr id="215" name="" descr=""/>
          <p:cNvPicPr/>
          <p:nvPr/>
        </p:nvPicPr>
        <p:blipFill>
          <a:blip r:embed="rId1"/>
          <a:stretch/>
        </p:blipFill>
        <p:spPr>
          <a:xfrm>
            <a:off x="2520000" y="2880000"/>
            <a:ext cx="4236120" cy="2817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432000" y="360000"/>
            <a:ext cx="8352000" cy="6242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200" spc="-1" strike="noStrike">
                <a:solidFill>
                  <a:srgbClr val="ff0000"/>
                </a:solidFill>
                <a:latin typeface="Times New Roman"/>
                <a:ea typeface="DejaVu Sans"/>
              </a:rPr>
              <a:t>На виникнення та перебіг внутрішньоутробних інфекцій вказують:</a:t>
            </a:r>
            <a:endParaRPr b="0" lang="ru-RU" sz="22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а) висока частота виявлення мікробоспецифічних антитіл у вагітних;</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б) висока частота виникнення інфекції у жінок різних стадіях вагітності;</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в) співвідношення числа клінічних та безсимптомних випадків інфекції при народженні та серед новонароджених;</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Times New Roman"/>
                <a:ea typeface="DejaVu Sans"/>
              </a:rPr>
              <a:t>г) наявність тератогенного ефекту та генетичних вроджених дефектів після перенесення вірусної інфекції.</a:t>
            </a:r>
            <a:endParaRPr b="0" lang="ru-RU" sz="2000" spc="-1" strike="noStrike">
              <a:latin typeface="Arial"/>
            </a:endParaRPr>
          </a:p>
          <a:p>
            <a:pPr marL="216000" indent="-215280" algn="just">
              <a:lnSpc>
                <a:spcPct val="100000"/>
              </a:lnSpc>
              <a:buClr>
                <a:srgbClr val="000000"/>
              </a:buClr>
              <a:buFont typeface="Wingdings" charset="2"/>
              <a:buChar char=""/>
            </a:pP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Найбільш поширеними </a:t>
            </a:r>
            <a:r>
              <a:rPr b="1" lang="ru-RU" sz="2000" spc="-1" strike="noStrike">
                <a:solidFill>
                  <a:srgbClr val="800080"/>
                </a:solidFill>
                <a:latin typeface="Times New Roman"/>
                <a:ea typeface="DejaVu Sans"/>
              </a:rPr>
              <a:t>внутрішньоутробними вірусними інфекціями є краснуха, герпесвірусна інфекція 1, 2, 3 та 5 типів, кір, гепатит, лімфоцитарний хоріоменінгіт (ЛХМ), ВІЛ-інфекція, епідемічний паротит. </a:t>
            </a:r>
            <a:endParaRPr b="0" lang="ru-RU" sz="2000" spc="-1" strike="noStrike">
              <a:latin typeface="Arial"/>
            </a:endParaRPr>
          </a:p>
          <a:p>
            <a:pPr algn="just">
              <a:lnSpc>
                <a:spcPct val="100000"/>
              </a:lnSpc>
            </a:pPr>
            <a:r>
              <a:rPr b="1" lang="ru-RU" sz="2000" spc="-1" strike="noStrike">
                <a:solidFill>
                  <a:srgbClr val="800080"/>
                </a:solidFill>
                <a:latin typeface="Times New Roman"/>
                <a:ea typeface="DejaVu Sans"/>
              </a:rPr>
              <a:t>Вроджені бактеріальні інфекції</a:t>
            </a:r>
            <a:r>
              <a:rPr b="1" lang="ru-RU" sz="2000" spc="-1" strike="noStrike">
                <a:solidFill>
                  <a:srgbClr val="000000"/>
                </a:solidFill>
                <a:latin typeface="Times New Roman"/>
                <a:ea typeface="DejaVu Sans"/>
              </a:rPr>
              <a:t> часто викликаються гонококами, трепонемами, стрептококами, стафілококами, лістеріями, хламідіями, мікоплазмами, уреаплазмами, мікобактеріями.</a:t>
            </a:r>
            <a:endParaRPr b="0" lang="ru-RU" sz="2000" spc="-1" strike="noStrike">
              <a:latin typeface="Arial"/>
            </a:endParaRPr>
          </a:p>
          <a:p>
            <a:pPr algn="just">
              <a:lnSpc>
                <a:spcPct val="100000"/>
              </a:lnSpc>
            </a:pPr>
            <a:r>
              <a:rPr b="1" lang="ru-RU" sz="2000" spc="-1" strike="noStrike">
                <a:solidFill>
                  <a:srgbClr val="000000"/>
                </a:solidFill>
                <a:latin typeface="Times New Roman"/>
                <a:ea typeface="DejaVu Sans"/>
              </a:rPr>
              <a:t>Серед інфекцій, що викликаються найпростішими, найчастіше виявляється </a:t>
            </a:r>
            <a:r>
              <a:rPr b="1" lang="ru-RU" sz="2000" spc="-1" strike="noStrike">
                <a:solidFill>
                  <a:srgbClr val="800080"/>
                </a:solidFill>
                <a:latin typeface="Times New Roman"/>
                <a:ea typeface="DejaVu Sans"/>
              </a:rPr>
              <a:t>токсоплазмоз</a:t>
            </a:r>
            <a:r>
              <a:rPr b="1" lang="ru-RU" sz="2000" spc="-1" strike="noStrike">
                <a:solidFill>
                  <a:srgbClr val="000000"/>
                </a:solidFill>
                <a:latin typeface="Times New Roman"/>
                <a:ea typeface="DejaVu Sans"/>
              </a:rPr>
              <a:t>.</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2365</TotalTime>
  <Application>LibreOffice/6.2.2.2$Windows_X86_64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2020-10-28T15:29:31Z</dcterms:created>
  <dc:creator>Oleksandra Bekasova</dc:creator>
  <dc:description/>
  <dc:language>ru-RU</dc:language>
  <cp:lastModifiedBy/>
  <dcterms:modified xsi:type="dcterms:W3CDTF">2022-04-15T14:20:54Z</dcterms:modified>
  <cp:revision>159</cp:revision>
  <dc:subject/>
  <dc:title>Запорізький національний університет, кафедра фізіології, імунології і біохімії з курсом цивільного захисту та медицини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