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33"/>
  </p:notesMasterIdLst>
  <p:sldIdLst>
    <p:sldId id="256" r:id="rId2"/>
    <p:sldId id="257" r:id="rId3"/>
    <p:sldId id="286" r:id="rId4"/>
    <p:sldId id="290" r:id="rId5"/>
    <p:sldId id="297" r:id="rId6"/>
    <p:sldId id="298" r:id="rId7"/>
    <p:sldId id="299" r:id="rId8"/>
    <p:sldId id="300" r:id="rId9"/>
    <p:sldId id="291" r:id="rId10"/>
    <p:sldId id="292" r:id="rId11"/>
    <p:sldId id="301" r:id="rId12"/>
    <p:sldId id="302" r:id="rId13"/>
    <p:sldId id="303" r:id="rId14"/>
    <p:sldId id="308" r:id="rId15"/>
    <p:sldId id="305" r:id="rId16"/>
    <p:sldId id="309" r:id="rId17"/>
    <p:sldId id="306" r:id="rId18"/>
    <p:sldId id="310" r:id="rId19"/>
    <p:sldId id="304" r:id="rId20"/>
    <p:sldId id="307" r:id="rId21"/>
    <p:sldId id="288" r:id="rId22"/>
    <p:sldId id="316" r:id="rId23"/>
    <p:sldId id="311" r:id="rId24"/>
    <p:sldId id="312" r:id="rId25"/>
    <p:sldId id="313" r:id="rId26"/>
    <p:sldId id="314" r:id="rId27"/>
    <p:sldId id="318" r:id="rId28"/>
    <p:sldId id="315" r:id="rId29"/>
    <p:sldId id="319" r:id="rId30"/>
    <p:sldId id="317" r:id="rId31"/>
    <p:sldId id="258" r:id="rId32"/>
  </p:sldIdLst>
  <p:sldSz cx="9144000" cy="5143500" type="screen16x9"/>
  <p:notesSz cx="6858000" cy="9144000"/>
  <p:embeddedFontLst>
    <p:embeddedFont>
      <p:font typeface="Roboto Condensed" panose="020B0604020202020204" charset="0"/>
      <p:regular r:id="rId34"/>
      <p:bold r:id="rId35"/>
      <p:italic r:id="rId36"/>
      <p:boldItalic r:id="rId37"/>
    </p:embeddedFont>
    <p:embeddedFont>
      <p:font typeface="Tahoma" panose="020B0604030504040204" pitchFamily="34" charset="0"/>
      <p:regular r:id="rId38"/>
      <p:bold r:id="rId39"/>
    </p:embeddedFont>
    <p:embeddedFont>
      <p:font typeface="Arvo" panose="020B0604020202020204" charset="0"/>
      <p:regular r:id="rId40"/>
      <p:bold r:id="rId41"/>
      <p:italic r:id="rId42"/>
      <p:boldItalic r:id="rId43"/>
    </p:embeddedFont>
    <p:embeddedFont>
      <p:font typeface="Roboto Condensed Light" panose="020B0604020202020204" charset="0"/>
      <p:regular r:id="rId44"/>
      <p:bold r:id="rId45"/>
      <p:italic r:id="rId46"/>
      <p:boldItalic r:id="rId4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5D08E4-4CB9-4A25-91DF-C19B82DA8EF8}">
  <a:tblStyle styleId="{025D08E4-4CB9-4A25-91DF-C19B82DA8EF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6.fntdata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42" Type="http://schemas.openxmlformats.org/officeDocument/2006/relationships/font" Target="fonts/font9.fntdata"/><Relationship Id="rId47" Type="http://schemas.openxmlformats.org/officeDocument/2006/relationships/font" Target="fonts/font14.fntdata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4.fntdata"/><Relationship Id="rId40" Type="http://schemas.openxmlformats.org/officeDocument/2006/relationships/font" Target="fonts/font7.fntdata"/><Relationship Id="rId45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Relationship Id="rId43" Type="http://schemas.openxmlformats.org/officeDocument/2006/relationships/font" Target="fonts/font10.fntdata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font" Target="fonts/font5.fntdata"/><Relationship Id="rId46" Type="http://schemas.openxmlformats.org/officeDocument/2006/relationships/font" Target="fonts/font13.fntdata"/><Relationship Id="rId20" Type="http://schemas.openxmlformats.org/officeDocument/2006/relationships/slide" Target="slides/slide19.xml"/><Relationship Id="rId41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224018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0258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1334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586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0551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6686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7742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6345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72828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20921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0497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1414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20097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8456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7077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46824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80488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58703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35834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02879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82530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56332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3261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22595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8861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0889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1974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937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127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2384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6942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755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84191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sz="3200" dirty="0" smtClean="0"/>
              <a:t>Лекція 2. </a:t>
            </a:r>
            <a:r>
              <a:rPr lang="uk-UA" sz="3200" dirty="0" smtClean="0"/>
              <a:t>Фактори </a:t>
            </a:r>
            <a:r>
              <a:rPr lang="uk-UA" sz="3200" dirty="0" smtClean="0"/>
              <a:t>що </a:t>
            </a:r>
            <a:r>
              <a:rPr lang="uk-UA" sz="3200" dirty="0" smtClean="0"/>
              <a:t>впливають на формування категоріально-термінологічної бази соціології</a:t>
            </a:r>
            <a:endParaRPr lang="uk-UA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411013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>
                <a:solidFill>
                  <a:srgbClr val="FFFFFF"/>
                </a:solidFill>
              </a:rPr>
              <a:t>Роль термінології в теоріях середнього рівня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0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1. Визначення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поняття: теорії середнього рівня часто вводять нові поняття або адаптують існуючі, щоб відповідати конкретним суспільним явищам, що вивчаються. </a:t>
            </a:r>
            <a:endParaRPr lang="uk-UA" dirty="0" smtClean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Чітка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та точна термінологія має вирішальне значення для точного визначення та передачі цих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понять та їх співвіднесення з конкретною сферою суспільного життя.</a:t>
            </a:r>
            <a:endParaRPr lang="uk-UA" b="1" dirty="0" smtClean="0">
              <a:solidFill>
                <a:schemeClr val="tx1"/>
              </a:solidFill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93240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411013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>
                <a:solidFill>
                  <a:srgbClr val="FFFFFF"/>
                </a:solidFill>
              </a:rPr>
              <a:t>Роль термінології в теоріях середнього рівня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0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2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. Операціоналізація: Ефективна операціоналізація змінних і понять є наріжним каменем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будь-якого емпіричного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дослідження. </a:t>
            </a:r>
            <a:endParaRPr lang="uk-UA" dirty="0" smtClean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Теорії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середнього рівня вимагають точної термінології, щоб гарантувати, що концепції можна вимірювати, спостерігати та перевіряти послідовним чином.</a:t>
            </a:r>
            <a:endParaRPr lang="uk-UA" b="1" dirty="0" smtClean="0">
              <a:solidFill>
                <a:schemeClr val="tx1"/>
              </a:solidFill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5532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411013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>
                <a:solidFill>
                  <a:srgbClr val="FFFFFF"/>
                </a:solidFill>
              </a:rPr>
              <a:t>Роль термінології в теоріях середнього рівня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0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3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. Міждисциплінарний діалог: теорії середнього рівня часто взаємодіють з різними дисциплінами, і використовувана термінологія має бути достатньо зрозумілою, щоб сприяти продуктивному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діалогу вчених з різних наук.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i="1" dirty="0" smtClean="0">
                <a:solidFill>
                  <a:schemeClr val="tx1"/>
                </a:solidFill>
                <a:latin typeface="Tahoma" panose="020B0604030504040204" pitchFamily="34" charset="0"/>
              </a:rPr>
              <a:t>Наприклад, Соціологія-Політологія, Соціологія-Економіка, Соціологія-Кримінологія тощо.</a:t>
            </a:r>
            <a:endParaRPr lang="uk-UA" i="1" dirty="0" smtClean="0">
              <a:solidFill>
                <a:schemeClr val="tx1"/>
              </a:solidFill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09255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411013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>
                <a:solidFill>
                  <a:srgbClr val="FFFFFF"/>
                </a:solidFill>
              </a:rPr>
              <a:t>Роль термінології в теоріях середнього рівня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0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u="sng" dirty="0">
                <a:solidFill>
                  <a:schemeClr val="tx1"/>
                </a:solidFill>
                <a:latin typeface="Tahoma" panose="020B0604030504040204" pitchFamily="34" charset="0"/>
              </a:rPr>
              <a:t>Виклики термінології в теоріях середнього рівня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Хоча термінологія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ТСР є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важливою, вона не позбавлена ​​проблем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:</a:t>
            </a:r>
            <a:endParaRPr lang="uk-UA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1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. Неоднозначність: теорії середнього рівня можуть мати проблеми з термінологічною двозначністю. Терміни можуть приймати різні тлумачення, що ускладнює встановлення єдиного розуміння ключових понять.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uk-UA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42470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411013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>
                <a:solidFill>
                  <a:srgbClr val="FFFFFF"/>
                </a:solidFill>
              </a:rPr>
              <a:t>Роль термінології в теоріях середнього рівня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0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Clr>
                <a:schemeClr val="dk1"/>
              </a:buClr>
              <a:buSzPts val="1100"/>
              <a:buNone/>
            </a:pPr>
            <a:r>
              <a:rPr lang="uk-UA" sz="1800" dirty="0" smtClean="0">
                <a:solidFill>
                  <a:schemeClr val="tx1"/>
                </a:solidFill>
                <a:latin typeface="Tahoma" panose="020B0604030504040204" pitchFamily="34" charset="0"/>
              </a:rPr>
              <a:t>Приклад</a:t>
            </a:r>
            <a:r>
              <a:rPr lang="uk-UA" sz="1800" dirty="0">
                <a:solidFill>
                  <a:schemeClr val="tx1"/>
                </a:solidFill>
                <a:latin typeface="Tahoma" panose="020B0604030504040204" pitchFamily="34" charset="0"/>
              </a:rPr>
              <a:t>:</a:t>
            </a:r>
          </a:p>
          <a:p>
            <a:pPr marL="0" lvl="0" indent="0" algn="just">
              <a:buClr>
                <a:schemeClr val="dk1"/>
              </a:buClr>
              <a:buSzPts val="1100"/>
              <a:buNone/>
            </a:pPr>
            <a:endParaRPr lang="uk-UA" sz="1800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marL="0" lvl="0" indent="0" algn="just">
              <a:buClr>
                <a:schemeClr val="dk1"/>
              </a:buClr>
              <a:buSzPts val="1100"/>
              <a:buNone/>
            </a:pPr>
            <a:r>
              <a:rPr lang="uk-UA" sz="1800" dirty="0">
                <a:solidFill>
                  <a:schemeClr val="tx1"/>
                </a:solidFill>
                <a:latin typeface="Tahoma" panose="020B0604030504040204" pitchFamily="34" charset="0"/>
              </a:rPr>
              <a:t>У </a:t>
            </a:r>
            <a:r>
              <a:rPr lang="uk-UA" sz="1800" dirty="0" smtClean="0">
                <a:solidFill>
                  <a:schemeClr val="tx1"/>
                </a:solidFill>
                <a:latin typeface="Tahoma" panose="020B0604030504040204" pitchFamily="34" charset="0"/>
              </a:rPr>
              <a:t>теоріях </a:t>
            </a:r>
            <a:r>
              <a:rPr lang="uk-UA" sz="1800" dirty="0">
                <a:solidFill>
                  <a:schemeClr val="tx1"/>
                </a:solidFill>
                <a:latin typeface="Tahoma" panose="020B0604030504040204" pitchFamily="34" charset="0"/>
              </a:rPr>
              <a:t>середнього рівня </a:t>
            </a:r>
            <a:r>
              <a:rPr lang="uk-UA" sz="1800" dirty="0" smtClean="0">
                <a:solidFill>
                  <a:schemeClr val="tx1"/>
                </a:solidFill>
                <a:latin typeface="Tahoma" panose="020B0604030504040204" pitchFamily="34" charset="0"/>
              </a:rPr>
              <a:t>«Соціологія управління» та «Соціологія політики» чи «Соціологія конфлікту»  </a:t>
            </a:r>
            <a:r>
              <a:rPr lang="uk-UA" sz="1800" dirty="0">
                <a:solidFill>
                  <a:schemeClr val="tx1"/>
                </a:solidFill>
                <a:latin typeface="Tahoma" panose="020B0604030504040204" pitchFamily="34" charset="0"/>
              </a:rPr>
              <a:t>термін «довіра» може бути неоднозначним. Це стосується загальної довіри в суспільстві, міжособистісної довіри між окремими особами чи довіри в конкретному організаційному контексті? </a:t>
            </a:r>
            <a:endParaRPr lang="uk-UA" sz="1800" dirty="0" smtClean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marL="0" lvl="0" indent="0" algn="just">
              <a:buClr>
                <a:schemeClr val="dk1"/>
              </a:buClr>
              <a:buSzPts val="1100"/>
              <a:buNone/>
            </a:pPr>
            <a:r>
              <a:rPr lang="uk-UA" sz="1800" dirty="0" smtClean="0">
                <a:solidFill>
                  <a:schemeClr val="tx1"/>
                </a:solidFill>
                <a:latin typeface="Tahoma" panose="020B0604030504040204" pitchFamily="34" charset="0"/>
              </a:rPr>
              <a:t>Без </a:t>
            </a:r>
            <a:r>
              <a:rPr lang="uk-UA" sz="1800" dirty="0">
                <a:solidFill>
                  <a:schemeClr val="tx1"/>
                </a:solidFill>
                <a:latin typeface="Tahoma" panose="020B0604030504040204" pitchFamily="34" charset="0"/>
              </a:rPr>
              <a:t>чіткого визначення поняття </a:t>
            </a:r>
            <a:r>
              <a:rPr lang="uk-UA" sz="1800" dirty="0" smtClean="0">
                <a:solidFill>
                  <a:schemeClr val="tx1"/>
                </a:solidFill>
                <a:latin typeface="Tahoma" panose="020B0604030504040204" pitchFamily="34" charset="0"/>
              </a:rPr>
              <a:t>термін </a:t>
            </a:r>
            <a:r>
              <a:rPr lang="uk-UA" sz="1800" dirty="0">
                <a:solidFill>
                  <a:schemeClr val="tx1"/>
                </a:solidFill>
                <a:latin typeface="Tahoma" panose="020B0604030504040204" pitchFamily="34" charset="0"/>
              </a:rPr>
              <a:t>залишається відкритим для </a:t>
            </a:r>
            <a:r>
              <a:rPr lang="uk-UA" sz="1800" dirty="0" smtClean="0">
                <a:solidFill>
                  <a:schemeClr val="tx1"/>
                </a:solidFill>
                <a:latin typeface="Tahoma" panose="020B0604030504040204" pitchFamily="34" charset="0"/>
              </a:rPr>
              <a:t>різних </a:t>
            </a:r>
            <a:r>
              <a:rPr lang="uk-UA" sz="1800" dirty="0">
                <a:solidFill>
                  <a:schemeClr val="tx1"/>
                </a:solidFill>
                <a:latin typeface="Tahoma" panose="020B0604030504040204" pitchFamily="34" charset="0"/>
              </a:rPr>
              <a:t>тлумачень.</a:t>
            </a: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76919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411013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>
                <a:solidFill>
                  <a:srgbClr val="FFFFFF"/>
                </a:solidFill>
              </a:rPr>
              <a:t>Роль термінології в теоріях середнього рівня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0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u="sng" dirty="0">
                <a:solidFill>
                  <a:schemeClr val="tx1"/>
                </a:solidFill>
                <a:latin typeface="Tahoma" panose="020B0604030504040204" pitchFamily="34" charset="0"/>
              </a:rPr>
              <a:t>Виклики термінології в теоріях середнього рівня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Хоча термінологія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ТСР є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важливою, вона не позбавлена ​​проблем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:</a:t>
            </a:r>
            <a:endParaRPr lang="uk-UA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2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. Контекстуальна залежність: термінологія в теоріях середнього рівня часто сильно залежить від контексту. Значення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терміну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може змінюватися залежно від конкретного соціального середовища, що може призвести до плутанини та неправильного розуміння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.</a:t>
            </a:r>
            <a:endParaRPr lang="uk-UA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51158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411013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>
                <a:solidFill>
                  <a:srgbClr val="FFFFFF"/>
                </a:solidFill>
              </a:rPr>
              <a:t>Роль термінології в теоріях середнього рівня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0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Приклад: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uk-UA" dirty="0" smtClean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Поняття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«девіантність» у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«Соціології культури» та «Соціології кримінології»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є дуже контекстнозалежним. Те, що вважається девіантною поведінкою в одній культурі чи спільноті, може не розглядатися як девіантна в іншій. Розуміння терміну «девіантність» вимагає розгляду соціального та культурного контексту, в якому воно застосовується.</a:t>
            </a: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19601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411013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>
                <a:solidFill>
                  <a:srgbClr val="FFFFFF"/>
                </a:solidFill>
              </a:rPr>
              <a:t>Роль термінології в теоріях середнього рівня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0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u="sng" dirty="0">
                <a:solidFill>
                  <a:schemeClr val="tx1"/>
                </a:solidFill>
                <a:latin typeface="Tahoma" panose="020B0604030504040204" pitchFamily="34" charset="0"/>
              </a:rPr>
              <a:t>Виклики термінології в теоріях середнього рівня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Хоча термінологія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ТСР є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важливою, вона не позбавлена ​​проблем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:</a:t>
            </a:r>
            <a:endParaRPr lang="uk-UA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3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. Мова, що розвивається: зі зміною суспільства змінюється і мова, яку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воно використовує.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Теоріям середнього рівня може знадобитися адаптувати свою термінологію, щоб залишатися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актуальними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та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точними одночасно.</a:t>
            </a:r>
            <a:endParaRPr lang="uk-UA" i="1" dirty="0" smtClean="0">
              <a:solidFill>
                <a:schemeClr val="tx1"/>
              </a:solidFill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6198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411013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>
                <a:solidFill>
                  <a:srgbClr val="FFFFFF"/>
                </a:solidFill>
              </a:rPr>
              <a:t>Роль термінології в теоріях середнього рівня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0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Clr>
                <a:schemeClr val="dk1"/>
              </a:buClr>
              <a:buSzPts val="1100"/>
              <a:buNone/>
            </a:pPr>
            <a:r>
              <a:rPr lang="uk-UA" sz="1800" dirty="0" smtClean="0">
                <a:solidFill>
                  <a:schemeClr val="tx1"/>
                </a:solidFill>
                <a:latin typeface="Tahoma" panose="020B0604030504040204" pitchFamily="34" charset="0"/>
              </a:rPr>
              <a:t>Приклад</a:t>
            </a:r>
            <a:r>
              <a:rPr lang="uk-UA" sz="1800" dirty="0">
                <a:solidFill>
                  <a:schemeClr val="tx1"/>
                </a:solidFill>
                <a:latin typeface="Tahoma" panose="020B0604030504040204" pitchFamily="34" charset="0"/>
              </a:rPr>
              <a:t>:</a:t>
            </a:r>
          </a:p>
          <a:p>
            <a:pPr marL="0" lvl="0" indent="0" algn="just">
              <a:buClr>
                <a:schemeClr val="dk1"/>
              </a:buClr>
              <a:buSzPts val="1100"/>
              <a:buNone/>
            </a:pPr>
            <a:endParaRPr lang="uk-UA" sz="1800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marL="0" lvl="0" indent="0" algn="just">
              <a:buClr>
                <a:schemeClr val="dk1"/>
              </a:buClr>
              <a:buSzPts val="1100"/>
              <a:buNone/>
            </a:pPr>
            <a:r>
              <a:rPr lang="uk-UA" sz="1800" dirty="0">
                <a:solidFill>
                  <a:schemeClr val="tx1"/>
                </a:solidFill>
                <a:latin typeface="Tahoma" panose="020B0604030504040204" pitchFamily="34" charset="0"/>
              </a:rPr>
              <a:t>Теорія середнього рівня </a:t>
            </a:r>
            <a:r>
              <a:rPr lang="uk-UA" sz="1800" dirty="0" smtClean="0">
                <a:solidFill>
                  <a:schemeClr val="tx1"/>
                </a:solidFill>
                <a:latin typeface="Tahoma" panose="020B0604030504040204" pitchFamily="34" charset="0"/>
              </a:rPr>
              <a:t>«Соціологія гендеру» </a:t>
            </a:r>
            <a:r>
              <a:rPr lang="uk-UA" sz="1800" dirty="0">
                <a:solidFill>
                  <a:schemeClr val="tx1"/>
                </a:solidFill>
                <a:latin typeface="Tahoma" panose="020B0604030504040204" pitchFamily="34" charset="0"/>
              </a:rPr>
              <a:t>мала адаптувати свою мову, щоб йти в ногу з еволюцією соціальних норм. </a:t>
            </a:r>
            <a:endParaRPr lang="uk-UA" sz="1800" dirty="0" smtClean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marL="0" lvl="0" indent="0" algn="just">
              <a:buClr>
                <a:schemeClr val="dk1"/>
              </a:buClr>
              <a:buSzPts val="1100"/>
              <a:buNone/>
            </a:pPr>
            <a:r>
              <a:rPr lang="uk-UA" sz="1800" dirty="0" smtClean="0">
                <a:solidFill>
                  <a:schemeClr val="tx1"/>
                </a:solidFill>
                <a:latin typeface="Tahoma" panose="020B0604030504040204" pitchFamily="34" charset="0"/>
              </a:rPr>
              <a:t>У </a:t>
            </a:r>
            <a:r>
              <a:rPr lang="uk-UA" sz="1800" dirty="0">
                <a:solidFill>
                  <a:schemeClr val="tx1"/>
                </a:solidFill>
                <a:latin typeface="Tahoma" panose="020B0604030504040204" pitchFamily="34" charset="0"/>
              </a:rPr>
              <a:t>минулому термінологія, можливо, обмежувалася бінарним розумінням гендеру, але сьогодні вона повинна охоплювати більш різноманітний і всеохоплюючий діапазон гендерних ідентичностей і проявів, відображаючи розвиток мови та розуміння гендеру в сучасному суспільстві.</a:t>
            </a:r>
            <a:endParaRPr lang="uk-UA" sz="1800" i="1" dirty="0" smtClean="0">
              <a:solidFill>
                <a:schemeClr val="tx1"/>
              </a:solidFill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05684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411013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>
                <a:solidFill>
                  <a:srgbClr val="FFFFFF"/>
                </a:solidFill>
              </a:rPr>
              <a:t>Роль термінології в теоріях середнього рівня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0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У соціологічному ландшафті теорії середнього рівня забезпечують важливий міст між великими теоріями та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емпіричними дослідженнями. 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Термінологія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в рамках цих теорій є одночасно інструментом і викликом.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Вона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служить для визначення понять, операціоналізації змінних і сприяння міждисциплінарному діалогу, але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також повинна відповідати викликам двозначності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та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розвитку мови (як науки, так і суспільства). </a:t>
            </a:r>
            <a:endParaRPr lang="uk-UA" i="1" dirty="0" smtClean="0">
              <a:solidFill>
                <a:schemeClr val="tx1"/>
              </a:solidFill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1330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/>
              <a:t>Категорії, поняття та терміни соціології: фактори що на них впливають</a:t>
            </a:r>
            <a:endParaRPr lang="uk-UA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4" y="1744424"/>
            <a:ext cx="6701647" cy="28201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uk-UA" b="1" dirty="0" smtClean="0"/>
              <a:t>Залежність категоріального апарату соціології від методологічної та методичної специфіки.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uk-UA" b="1" dirty="0" smtClean="0"/>
              <a:t>Роль термінології в теоріях середнього рівня.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uk-UA" b="1" dirty="0" smtClean="0"/>
              <a:t>Поняття «соціальне» як центральна категорія соціології.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1000"/>
              </a:spcAft>
              <a:buNone/>
            </a:pPr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411013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>
                <a:solidFill>
                  <a:srgbClr val="FFFFFF"/>
                </a:solidFill>
              </a:rPr>
              <a:t>Роль термінології в теоріях середнього рівня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0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Отже, специфічні поняття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в теоріях середнього рівня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мають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вирішальне значення для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більш глибокого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розуміння складних соціальних явищ, які вони </a:t>
            </a: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віддзеркалюють. 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>
                <a:solidFill>
                  <a:schemeClr val="tx1"/>
                </a:solidFill>
                <a:latin typeface="Tahoma" panose="020B0604030504040204" pitchFamily="34" charset="0"/>
              </a:rPr>
              <a:t>У </a:t>
            </a:r>
            <a:r>
              <a:rPr lang="uk-UA" dirty="0">
                <a:solidFill>
                  <a:schemeClr val="tx1"/>
                </a:solidFill>
                <a:latin typeface="Tahoma" panose="020B0604030504040204" pitchFamily="34" charset="0"/>
              </a:rPr>
              <a:t>міру того як соціологічні дослідження продовжують розвиватися, також повинна розвиватися термінологія, яка використовується для опису та аналізу соціального світу, що постійно змінюється.</a:t>
            </a:r>
            <a:endParaRPr lang="uk-UA" i="1" dirty="0" smtClean="0">
              <a:solidFill>
                <a:schemeClr val="tx1"/>
              </a:solidFill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07806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>
                <a:solidFill>
                  <a:schemeClr val="bg1"/>
                </a:solidFill>
                <a:latin typeface="Roboto Condensed Light"/>
                <a:ea typeface="Roboto Condensed Light"/>
                <a:sym typeface="Roboto Condensed Light"/>
              </a:rPr>
              <a:t>Поняття «соціальне» як центральна категорія соціології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7616047" cy="33182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Clr>
                <a:schemeClr val="dk1"/>
              </a:buClr>
              <a:buSzPts val="1100"/>
              <a:buNone/>
            </a:pPr>
            <a:r>
              <a:rPr lang="uk-UA" b="1" dirty="0"/>
              <a:t>Характеристика системи категорій будь-якої науки передбачає виділення основної категорії, що відображає властивість об'єкта науки як цілого. </a:t>
            </a:r>
            <a:endParaRPr lang="uk-UA" b="1" dirty="0" smtClean="0"/>
          </a:p>
          <a:p>
            <a:pPr marL="0" lvl="0" indent="0" algn="just">
              <a:buClr>
                <a:schemeClr val="dk1"/>
              </a:buClr>
              <a:buSzPts val="1100"/>
              <a:buNone/>
            </a:pPr>
            <a:r>
              <a:rPr lang="uk-UA" b="1" dirty="0" smtClean="0"/>
              <a:t>Завдяки </a:t>
            </a:r>
            <a:r>
              <a:rPr lang="uk-UA" b="1" dirty="0"/>
              <a:t>виділенню такої категорії можна встановити субординаційну залежність всієї системи знань науки. </a:t>
            </a:r>
            <a:endParaRPr lang="uk-UA" b="1" dirty="0" smtClean="0"/>
          </a:p>
          <a:p>
            <a:pPr marL="0" lvl="0" indent="0" algn="just">
              <a:buClr>
                <a:schemeClr val="dk1"/>
              </a:buClr>
              <a:buSzPts val="1100"/>
              <a:buNone/>
            </a:pPr>
            <a:r>
              <a:rPr lang="uk-UA" b="1" dirty="0" smtClean="0"/>
              <a:t>Формується </a:t>
            </a:r>
            <a:r>
              <a:rPr lang="uk-UA" b="1" dirty="0"/>
              <a:t>певна система категорій, в якій у послідовній формі </a:t>
            </a:r>
            <a:r>
              <a:rPr lang="uk-UA" b="1" dirty="0" smtClean="0"/>
              <a:t>виводиться </a:t>
            </a:r>
            <a:r>
              <a:rPr lang="uk-UA" b="1" dirty="0"/>
              <a:t>структура науки, її історичний і логічний генезис. </a:t>
            </a:r>
            <a:endParaRPr lang="uk-UA" b="1" dirty="0" smtClean="0"/>
          </a:p>
          <a:p>
            <a:pPr marL="0" lvl="0" indent="0" algn="just">
              <a:buClr>
                <a:schemeClr val="dk1"/>
              </a:buClr>
              <a:buSzPts val="1100"/>
              <a:buNone/>
            </a:pPr>
            <a:r>
              <a:rPr lang="uk-UA" b="1" dirty="0" smtClean="0"/>
              <a:t>Важливим </a:t>
            </a:r>
            <a:r>
              <a:rPr lang="uk-UA" b="1" dirty="0"/>
              <a:t>аспектом є вибір вихідної категорії для подальшої орієнтації всієї системи науки.</a:t>
            </a:r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20450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>
                <a:solidFill>
                  <a:schemeClr val="bg1"/>
                </a:solidFill>
                <a:latin typeface="Roboto Condensed Light"/>
                <a:ea typeface="Roboto Condensed Light"/>
                <a:sym typeface="Roboto Condensed Light"/>
              </a:rPr>
              <a:t>Поняття «соціальне» як центральна категорія соціології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7467364" cy="33182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b="1" dirty="0"/>
              <a:t>Соціологія, за своєю суттю, є науковим дослідженням суспільства, і поняття «соціального» є центральним у цій дисципліні. </a:t>
            </a:r>
            <a:endParaRPr lang="uk-UA" b="1" dirty="0" smtClean="0"/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uk-UA" b="1" dirty="0"/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/>
              <a:t>У соціології термін «</a:t>
            </a:r>
            <a:r>
              <a:rPr lang="uk-UA" dirty="0" smtClean="0"/>
              <a:t>соціальне» </a:t>
            </a:r>
            <a:r>
              <a:rPr lang="uk-UA" dirty="0"/>
              <a:t>відноситься до всього, що стосується людських стосунків, взаємодії та способів зв’язку людей і впливу один на одного в рамках суспільства. Він охоплює широкий спектр аспектів, включаючи, але не </a:t>
            </a:r>
            <a:r>
              <a:rPr lang="uk-UA" dirty="0" smtClean="0"/>
              <a:t>обмежуючись такими як:</a:t>
            </a:r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42338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>
                <a:solidFill>
                  <a:schemeClr val="bg1"/>
                </a:solidFill>
                <a:latin typeface="Roboto Condensed Light"/>
                <a:ea typeface="Roboto Condensed Light"/>
                <a:sym typeface="Roboto Condensed Light"/>
              </a:rPr>
              <a:t>Поняття «соціальне» як центральна категорія соціології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82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b="1" dirty="0"/>
              <a:t>1. </a:t>
            </a:r>
            <a:r>
              <a:rPr lang="uk-UA" b="1" dirty="0" smtClean="0"/>
              <a:t>Соціальні взаємодії:  </a:t>
            </a:r>
            <a:r>
              <a:rPr lang="uk-UA" b="1" dirty="0"/>
              <a:t>це щоденні обміни, спілкування та стосунки, в </a:t>
            </a:r>
            <a:r>
              <a:rPr lang="uk-UA" b="1" dirty="0" smtClean="0"/>
              <a:t>яких беруть </a:t>
            </a:r>
            <a:r>
              <a:rPr lang="uk-UA" b="1" dirty="0"/>
              <a:t>участь люди. </a:t>
            </a:r>
            <a:r>
              <a:rPr lang="uk-UA" b="1" dirty="0" smtClean="0"/>
              <a:t>Вони можуть </a:t>
            </a:r>
            <a:r>
              <a:rPr lang="uk-UA" b="1" dirty="0"/>
              <a:t>варіюватися від простих повсякденних взаємодій, як-от вітання </a:t>
            </a:r>
            <a:r>
              <a:rPr lang="uk-UA" b="1" dirty="0" smtClean="0"/>
              <a:t>з сусідами </a:t>
            </a:r>
            <a:r>
              <a:rPr lang="uk-UA" b="1" dirty="0"/>
              <a:t>до складних соціальних взаємодій в організаціях, сім’ях і громадах.</a:t>
            </a:r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00601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>
                <a:solidFill>
                  <a:schemeClr val="bg1"/>
                </a:solidFill>
                <a:latin typeface="Roboto Condensed Light"/>
                <a:ea typeface="Roboto Condensed Light"/>
                <a:sym typeface="Roboto Condensed Light"/>
              </a:rPr>
              <a:t>Поняття «соціальне» як центральна категорія соціології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82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b="1" dirty="0" smtClean="0"/>
              <a:t>2. Соціальні </a:t>
            </a:r>
            <a:r>
              <a:rPr lang="uk-UA" b="1" dirty="0"/>
              <a:t>структури - це організовані моделі та механізми, які керують поведінкою людей у ​​суспільстві. До них </a:t>
            </a:r>
            <a:r>
              <a:rPr lang="uk-UA" b="1" dirty="0" smtClean="0"/>
              <a:t>належать, наприклад, </a:t>
            </a:r>
            <a:r>
              <a:rPr lang="uk-UA" b="1" dirty="0"/>
              <a:t>такі інститути, як сім’я, освіта, уряд та економіка. Соціальні структури забезпечують рамки, в яких діють індивіди.</a:t>
            </a:r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06181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>
                <a:solidFill>
                  <a:schemeClr val="bg1"/>
                </a:solidFill>
                <a:latin typeface="Roboto Condensed Light"/>
                <a:ea typeface="Roboto Condensed Light"/>
                <a:sym typeface="Roboto Condensed Light"/>
              </a:rPr>
              <a:t>Поняття «соціальне» як центральна категорія соціології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82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b="1" dirty="0" smtClean="0"/>
              <a:t>3. Соціальні </a:t>
            </a:r>
            <a:r>
              <a:rPr lang="uk-UA" b="1" dirty="0"/>
              <a:t>норми та </a:t>
            </a:r>
            <a:r>
              <a:rPr lang="uk-UA" b="1" dirty="0" smtClean="0"/>
              <a:t>цінності: 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b="1" dirty="0" smtClean="0"/>
              <a:t>Норми </a:t>
            </a:r>
            <a:r>
              <a:rPr lang="uk-UA" b="1" dirty="0"/>
              <a:t>— це прийняті стандарти поведінки в суспільстві, тоді як цінності представляють спільні переконання та принципи, якими керуються </a:t>
            </a:r>
            <a:r>
              <a:rPr lang="uk-UA" b="1" dirty="0" smtClean="0"/>
              <a:t>люди. </a:t>
            </a:r>
            <a:r>
              <a:rPr lang="uk-UA" b="1" dirty="0"/>
              <a:t>Ці норми та цінності є соціальними конструктами та формують те, як люди сприймають навколишній світ і взаємодіють із ним.</a:t>
            </a:r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423203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>
                <a:solidFill>
                  <a:schemeClr val="bg1"/>
                </a:solidFill>
                <a:latin typeface="Roboto Condensed Light"/>
                <a:ea typeface="Roboto Condensed Light"/>
                <a:sym typeface="Roboto Condensed Light"/>
              </a:rPr>
              <a:t>Поняття «соціальне» як центральна категорія соціології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916353" y="1476070"/>
            <a:ext cx="6701647" cy="33182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b="1" dirty="0" smtClean="0"/>
              <a:t>4. Соціальні </a:t>
            </a:r>
            <a:r>
              <a:rPr lang="uk-UA" b="1" dirty="0"/>
              <a:t>зміни </a:t>
            </a:r>
            <a:r>
              <a:rPr lang="uk-UA" b="1" dirty="0" smtClean="0"/>
              <a:t>– ця категорія також </a:t>
            </a:r>
            <a:r>
              <a:rPr lang="uk-UA" b="1" dirty="0"/>
              <a:t>передбачає розуміння того, як суспільства змінюються та еволюціонують з часом. </a:t>
            </a:r>
            <a:r>
              <a:rPr lang="uk-UA" b="1" dirty="0" smtClean="0"/>
              <a:t>Вона </a:t>
            </a:r>
            <a:r>
              <a:rPr lang="uk-UA" b="1" dirty="0"/>
              <a:t>охоплює вивчення соціальних рухів, культурних зрушень і суспільного розвитку.</a:t>
            </a:r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40902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>
                <a:solidFill>
                  <a:schemeClr val="bg1"/>
                </a:solidFill>
                <a:latin typeface="Roboto Condensed Light"/>
                <a:ea typeface="Roboto Condensed Light"/>
                <a:sym typeface="Roboto Condensed Light"/>
              </a:rPr>
              <a:t>Поняття «соціальне» як центральна категорія соціології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916353" y="1476070"/>
            <a:ext cx="6701647" cy="33182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b="1" dirty="0" smtClean="0"/>
              <a:t>Чому поняття «соціальне» є настільки важливим в соціології. Є кілька причин: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uk-UA" b="1" dirty="0"/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/>
              <a:t>1. Дослідження зв’язків між індивідами: </a:t>
            </a:r>
            <a:r>
              <a:rPr lang="uk-UA" dirty="0"/>
              <a:t>в основі соціології лежить дослідження </a:t>
            </a:r>
            <a:r>
              <a:rPr lang="uk-UA" dirty="0" smtClean="0"/>
              <a:t>зв’язків між індивідами. </a:t>
            </a:r>
            <a:r>
              <a:rPr lang="uk-UA" dirty="0"/>
              <a:t>Вивчаючи «соціальне», ми отримуємо уявлення про те, як ці зв’язки впливають на наші думки, </a:t>
            </a:r>
            <a:r>
              <a:rPr lang="uk-UA" dirty="0" smtClean="0"/>
              <a:t>поведінку, світогляд.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/>
              <a:t>(Наприклад, концепція «розуміючої соціології» </a:t>
            </a:r>
            <a:r>
              <a:rPr lang="uk-UA" dirty="0" err="1" smtClean="0"/>
              <a:t>М.Вебера</a:t>
            </a:r>
            <a:r>
              <a:rPr lang="uk-UA" dirty="0" smtClean="0"/>
              <a:t>) </a:t>
            </a:r>
            <a:endParaRPr lang="uk-UA"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756701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>
                <a:solidFill>
                  <a:schemeClr val="bg1"/>
                </a:solidFill>
                <a:latin typeface="Roboto Condensed Light"/>
                <a:ea typeface="Roboto Condensed Light"/>
                <a:sym typeface="Roboto Condensed Light"/>
              </a:rPr>
              <a:t>Поняття «соціальне» як центральна категорія соціології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28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916353" y="1476070"/>
            <a:ext cx="6701647" cy="33182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/>
              <a:t>2. Суспільство </a:t>
            </a:r>
            <a:r>
              <a:rPr lang="uk-UA" dirty="0"/>
              <a:t>є складною, взаємопов’язаною системою, і </a:t>
            </a:r>
            <a:r>
              <a:rPr lang="uk-UA" dirty="0" smtClean="0"/>
              <a:t>категорія </a:t>
            </a:r>
            <a:r>
              <a:rPr lang="uk-UA" dirty="0"/>
              <a:t>«</a:t>
            </a:r>
            <a:r>
              <a:rPr lang="uk-UA" dirty="0" smtClean="0"/>
              <a:t>соціальне» допомагає </a:t>
            </a:r>
            <a:r>
              <a:rPr lang="uk-UA" dirty="0"/>
              <a:t>нам </a:t>
            </a:r>
            <a:r>
              <a:rPr lang="uk-UA" dirty="0" smtClean="0"/>
              <a:t>проаналізувати </a:t>
            </a:r>
            <a:r>
              <a:rPr lang="uk-UA" dirty="0"/>
              <a:t>цю складність. </a:t>
            </a:r>
            <a:endParaRPr lang="uk-UA" dirty="0" smtClean="0"/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/>
              <a:t>Це </a:t>
            </a:r>
            <a:r>
              <a:rPr lang="uk-UA" dirty="0"/>
              <a:t>дозволяє нам вивчати не лише індивідуальну поведінку, але й більш широкі суспільні структури, які її формують. </a:t>
            </a: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153566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>
                <a:solidFill>
                  <a:schemeClr val="bg1"/>
                </a:solidFill>
                <a:latin typeface="Roboto Condensed Light"/>
                <a:ea typeface="Roboto Condensed Light"/>
                <a:sym typeface="Roboto Condensed Light"/>
              </a:rPr>
              <a:t>Поняття «соціальне» як центральна категорія соціології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29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916353" y="1476070"/>
            <a:ext cx="6701647" cy="33182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dirty="0" smtClean="0"/>
              <a:t>3. Розуміння </a:t>
            </a:r>
            <a:r>
              <a:rPr lang="uk-UA" dirty="0"/>
              <a:t>соціальних </a:t>
            </a:r>
            <a:r>
              <a:rPr lang="uk-UA" dirty="0" smtClean="0"/>
              <a:t>проблем: </a:t>
            </a:r>
            <a:r>
              <a:rPr lang="uk-UA" dirty="0"/>
              <a:t>багато найбільш нагальних проблем у світі, таких як нерівність, бідність, </a:t>
            </a:r>
            <a:r>
              <a:rPr lang="uk-UA" dirty="0" smtClean="0"/>
              <a:t>організована злочинність тощо, </a:t>
            </a:r>
            <a:r>
              <a:rPr lang="uk-UA" dirty="0"/>
              <a:t>мають фундаментально соціальний характер. Для ефективного вирішення цих </a:t>
            </a:r>
            <a:r>
              <a:rPr lang="uk-UA" dirty="0" smtClean="0"/>
              <a:t>проблем </a:t>
            </a:r>
            <a:r>
              <a:rPr lang="uk-UA" dirty="0"/>
              <a:t>нам необхідно глибоке розуміння «соціальних» сил, що </a:t>
            </a:r>
            <a:r>
              <a:rPr lang="uk-UA" dirty="0" smtClean="0"/>
              <a:t>впливають на них.</a:t>
            </a:r>
            <a:endParaRPr lang="uk-UA"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5507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/>
              <a:t>Залежність категоріального апарату від методологічної та методичної специфіки</a:t>
            </a:r>
            <a:endParaRPr lang="uk-UA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7415325" cy="28201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sz="1800" b="1" dirty="0"/>
              <a:t>Соціологія - це наука, що вивчає суспільство та поведінку людей у ньому. </a:t>
            </a:r>
            <a:endParaRPr lang="uk-UA" sz="1800" b="1" dirty="0" smtClean="0"/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sz="1800" b="1" dirty="0" smtClean="0"/>
              <a:t>Щоб </a:t>
            </a:r>
            <a:r>
              <a:rPr lang="uk-UA" sz="1800" b="1" dirty="0"/>
              <a:t>краще зрозуміти цю сферу, дуже важливо вивчити її основні категорії, які допомагають нам дослідити і зрозуміти складну мережу людських взаємодій і соціальних структур, що визначають наш світ. </a:t>
            </a:r>
            <a:endParaRPr lang="uk-UA" sz="1800" b="1" dirty="0" smtClean="0"/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sz="1800" b="1" dirty="0" smtClean="0"/>
              <a:t>Отже</a:t>
            </a:r>
            <a:r>
              <a:rPr lang="uk-UA" sz="1800" b="1" dirty="0"/>
              <a:t>, </a:t>
            </a:r>
            <a:r>
              <a:rPr lang="uk-UA" sz="1800" b="1" dirty="0" smtClean="0"/>
              <a:t>потрібно розглянути </a:t>
            </a:r>
            <a:r>
              <a:rPr lang="uk-UA" sz="1800" b="1" dirty="0"/>
              <a:t>основні категорії соціології.</a:t>
            </a:r>
            <a:endParaRPr lang="uk-UA" sz="1800" b="1" dirty="0" smtClean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73320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>
                <a:solidFill>
                  <a:schemeClr val="bg1"/>
                </a:solidFill>
                <a:latin typeface="Roboto Condensed Light"/>
                <a:ea typeface="Roboto Condensed Light"/>
                <a:sym typeface="Roboto Condensed Light"/>
              </a:rPr>
              <a:t>Поняття «соціальне» як центральна категорія соціології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30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916353" y="1476070"/>
            <a:ext cx="7543706" cy="33182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b="1" dirty="0"/>
              <a:t>За своїм змістом соціальне є відображенням організації і життєдіяльності суспільства як суб'єкта історичного процесу. Це інтегративне утворення, що акумулює знання, досвід, традиції і творчі здібності та реальну оцінку стану розвитку суспільства і його елементів. Воно виражає характер використання потенціалу і соціальних резервів суспільства, колективу, групи і особи для вироблення критеріїв оптимального розвитку всього соціального організму.</a:t>
            </a:r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877038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3"/>
          <p:cNvSpPr txBox="1">
            <a:spLocks noGrp="1"/>
          </p:cNvSpPr>
          <p:nvPr>
            <p:ph type="ctrTitle" idx="4294967295"/>
          </p:nvPr>
        </p:nvSpPr>
        <p:spPr>
          <a:xfrm>
            <a:off x="1275150" y="236440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6000" dirty="0" smtClean="0">
                <a:solidFill>
                  <a:schemeClr val="accent5"/>
                </a:solidFill>
              </a:rPr>
              <a:t>Дякую за увагу</a:t>
            </a:r>
            <a:r>
              <a:rPr lang="en" sz="6000" dirty="0" smtClean="0">
                <a:solidFill>
                  <a:schemeClr val="accent5"/>
                </a:solidFill>
              </a:rPr>
              <a:t>!</a:t>
            </a:r>
            <a:endParaRPr sz="6000" dirty="0">
              <a:solidFill>
                <a:schemeClr val="accent5"/>
              </a:solidFill>
            </a:endParaRPr>
          </a:p>
        </p:txBody>
      </p:sp>
      <p:pic>
        <p:nvPicPr>
          <p:cNvPr id="215" name="Google Shape;215;p13" descr="10.jpg"/>
          <p:cNvPicPr preferRelativeResize="0"/>
          <p:nvPr/>
        </p:nvPicPr>
        <p:blipFill rotWithShape="1">
          <a:blip r:embed="rId3">
            <a:alphaModFix/>
          </a:blip>
          <a:srcRect l="15648" r="28102"/>
          <a:stretch/>
        </p:blipFill>
        <p:spPr>
          <a:xfrm>
            <a:off x="3539200" y="367400"/>
            <a:ext cx="2065500" cy="2065500"/>
          </a:xfrm>
          <a:prstGeom prst="diamond">
            <a:avLst/>
          </a:prstGeom>
          <a:noFill/>
          <a:ln w="38100" cap="flat" cmpd="sng">
            <a:solidFill>
              <a:srgbClr val="3F5378"/>
            </a:solidFill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216" name="Google Shape;216;p1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31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>
                <a:solidFill>
                  <a:srgbClr val="FFFFFF"/>
                </a:solidFill>
              </a:rPr>
              <a:t>Залежність категоріального апарату від методологічної та методичної специфіки</a:t>
            </a:r>
            <a:endParaRPr lang="uk-UA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0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b="1" dirty="0"/>
              <a:t>Теоретичні точки зору</a:t>
            </a:r>
            <a:r>
              <a:rPr lang="uk-UA" dirty="0"/>
              <a:t> : соціологія оперує різними теоретичними точками зору, кожна з яких пропонує унікальну </a:t>
            </a:r>
            <a:r>
              <a:rPr lang="uk-UA" dirty="0" smtClean="0"/>
              <a:t>оптику </a:t>
            </a:r>
            <a:r>
              <a:rPr lang="uk-UA" dirty="0"/>
              <a:t>для аналізу </a:t>
            </a:r>
            <a:r>
              <a:rPr lang="uk-UA" dirty="0" smtClean="0"/>
              <a:t>суспільства</a:t>
            </a:r>
            <a:r>
              <a:rPr lang="uk-UA" dirty="0"/>
              <a:t> </a:t>
            </a:r>
            <a:r>
              <a:rPr lang="uk-UA" dirty="0" smtClean="0"/>
              <a:t>та оперує специфічним набором понять та термінів</a:t>
            </a:r>
            <a:endParaRPr lang="uk-UA" dirty="0"/>
          </a:p>
          <a:p>
            <a:pPr lvl="1"/>
            <a:r>
              <a:rPr lang="uk-UA" b="1" dirty="0"/>
              <a:t>Структурно-функціональний</a:t>
            </a:r>
            <a:r>
              <a:rPr lang="uk-UA" dirty="0"/>
              <a:t> </a:t>
            </a:r>
            <a:r>
              <a:rPr lang="uk-UA" dirty="0" smtClean="0"/>
              <a:t>підхід: </a:t>
            </a:r>
            <a:r>
              <a:rPr lang="uk-UA" dirty="0"/>
              <a:t>ця перспектива зосереджена на тому, як різні частини суспільства працюють разом, щоб підтримувати соціальну стабільність і порядок. Він розглядає, як інститути та структури функціонують для задоволення потреб суспільства.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uk-UA" b="1" dirty="0" smtClean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4902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>
                <a:solidFill>
                  <a:srgbClr val="FFFFFF"/>
                </a:solidFill>
              </a:rPr>
              <a:t>Залежність категоріального апарату від методологічної та методичної специфіки</a:t>
            </a:r>
            <a:endParaRPr lang="uk-UA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0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b="1" dirty="0"/>
              <a:t>Теоретичні точки зору</a:t>
            </a:r>
            <a:r>
              <a:rPr lang="uk-UA" dirty="0"/>
              <a:t> : соціологія оперує різними теоретичними точками зору, кожна з яких пропонує унікальну лінзу для аналізу суспільства. Деякі з найвидатніших перспектив включають:</a:t>
            </a:r>
          </a:p>
          <a:p>
            <a:pPr lvl="1"/>
            <a:r>
              <a:rPr lang="uk-UA" b="1" dirty="0" smtClean="0"/>
              <a:t>Теорія </a:t>
            </a:r>
            <a:r>
              <a:rPr lang="uk-UA" b="1" dirty="0"/>
              <a:t>конфлікту</a:t>
            </a:r>
            <a:r>
              <a:rPr lang="uk-UA" dirty="0"/>
              <a:t> : навпаки, теорія конфлікту наголошує на боротьбі за владу та нерівності в суспільстві. </a:t>
            </a:r>
            <a:r>
              <a:rPr lang="uk-UA" dirty="0" smtClean="0"/>
              <a:t>Акцентується </a:t>
            </a:r>
            <a:r>
              <a:rPr lang="uk-UA" dirty="0"/>
              <a:t>те, що суспільство </a:t>
            </a:r>
            <a:r>
              <a:rPr lang="uk-UA" dirty="0" smtClean="0"/>
              <a:t>є диференційованим і нерівним, що спричиняє конкуренцію </a:t>
            </a:r>
            <a:r>
              <a:rPr lang="uk-UA" dirty="0"/>
              <a:t>та </a:t>
            </a:r>
            <a:r>
              <a:rPr lang="uk-UA" dirty="0" smtClean="0"/>
              <a:t>конфлікти </a:t>
            </a:r>
            <a:r>
              <a:rPr lang="uk-UA" dirty="0"/>
              <a:t>за ресурси та владу</a:t>
            </a:r>
            <a:r>
              <a:rPr lang="uk-UA" dirty="0" smtClean="0"/>
              <a:t>.</a:t>
            </a:r>
            <a:endParaRPr lang="uk-UA"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72545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>
                <a:solidFill>
                  <a:srgbClr val="FFFFFF"/>
                </a:solidFill>
              </a:rPr>
              <a:t>Залежність категоріального апарату від методологічної та методичної специфіки</a:t>
            </a:r>
            <a:endParaRPr lang="uk-UA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0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b="1" dirty="0"/>
              <a:t>Теоретичні точки зору</a:t>
            </a:r>
            <a:r>
              <a:rPr lang="uk-UA" dirty="0"/>
              <a:t> : соціологія оперує різними теоретичними точками зору, кожна з яких пропонує унікальну лінзу для аналізу суспільства. Деякі з найвидатніших перспектив включають:</a:t>
            </a:r>
          </a:p>
          <a:p>
            <a:pPr lvl="1"/>
            <a:r>
              <a:rPr lang="uk-UA" b="1" dirty="0" smtClean="0"/>
              <a:t>Символічний </a:t>
            </a:r>
            <a:r>
              <a:rPr lang="uk-UA" b="1" dirty="0"/>
              <a:t>інтеракціонізм</a:t>
            </a:r>
            <a:r>
              <a:rPr lang="uk-UA" dirty="0"/>
              <a:t> : ця перспектива розглядає невеликі взаємодії між окремими людьми, наголошуючи на ролі символів, мови та комунікації у формуванні соціальної реальності</a:t>
            </a:r>
            <a:r>
              <a:rPr lang="uk-UA" dirty="0" smtClean="0"/>
              <a:t>.</a:t>
            </a:r>
            <a:endParaRPr lang="uk-UA"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5622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>
                <a:solidFill>
                  <a:srgbClr val="FFFFFF"/>
                </a:solidFill>
              </a:rPr>
              <a:t>Залежність категоріального апарату від методологічної та методичної специфіки</a:t>
            </a:r>
            <a:endParaRPr lang="uk-UA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0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b="1" dirty="0" smtClean="0"/>
              <a:t>Методи </a:t>
            </a:r>
            <a:r>
              <a:rPr lang="uk-UA" b="1" dirty="0"/>
              <a:t>дослідження</a:t>
            </a:r>
            <a:r>
              <a:rPr lang="uk-UA" dirty="0"/>
              <a:t> : соціологія використовує широкий спектр методів дослідження для </a:t>
            </a:r>
            <a:r>
              <a:rPr lang="uk-UA" dirty="0" smtClean="0"/>
              <a:t>аналізу </a:t>
            </a:r>
            <a:r>
              <a:rPr lang="uk-UA" dirty="0"/>
              <a:t>та розуміння соціальних явищ. Ці методи можна умовно розділити на два основних типи:</a:t>
            </a:r>
          </a:p>
          <a:p>
            <a:pPr lvl="1"/>
            <a:r>
              <a:rPr lang="uk-UA" b="1" dirty="0"/>
              <a:t>Якісне дослідження</a:t>
            </a:r>
            <a:r>
              <a:rPr lang="uk-UA" dirty="0"/>
              <a:t> : цей підхід передбачає поглиблене дослідження, зазвичай за допомогою таких методів, як спостереження учасників, інтерв’ю та </a:t>
            </a:r>
            <a:r>
              <a:rPr lang="uk-UA" dirty="0" smtClean="0"/>
              <a:t>глибокий аналіз </a:t>
            </a:r>
            <a:r>
              <a:rPr lang="uk-UA" dirty="0"/>
              <a:t>контенту. Він спрямований на розкриття глибинних смислів і нюансів соціальної поведінки.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uk-UA" b="1" dirty="0" smtClean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12094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dirty="0" smtClean="0">
                <a:solidFill>
                  <a:srgbClr val="FFFFFF"/>
                </a:solidFill>
              </a:rPr>
              <a:t>Залежність категоріального апарату від методологічної та методичної специфіки</a:t>
            </a:r>
            <a:endParaRPr lang="uk-UA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454492"/>
            <a:ext cx="6701647" cy="3310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b="1" dirty="0" smtClean="0"/>
              <a:t>Методи </a:t>
            </a:r>
            <a:r>
              <a:rPr lang="uk-UA" b="1" dirty="0"/>
              <a:t>дослідження</a:t>
            </a:r>
            <a:r>
              <a:rPr lang="uk-UA" dirty="0"/>
              <a:t> : соціологія використовує широкий спектр методів дослідження для </a:t>
            </a:r>
            <a:r>
              <a:rPr lang="uk-UA" dirty="0" smtClean="0"/>
              <a:t>аналізу </a:t>
            </a:r>
            <a:r>
              <a:rPr lang="uk-UA" dirty="0"/>
              <a:t>та розуміння соціальних явищ. Ці методи можна умовно розділити на два основних типи:</a:t>
            </a:r>
          </a:p>
          <a:p>
            <a:pPr lvl="1"/>
            <a:r>
              <a:rPr lang="uk-UA" b="1" dirty="0" smtClean="0"/>
              <a:t>Кількісне </a:t>
            </a:r>
            <a:r>
              <a:rPr lang="uk-UA" b="1" dirty="0"/>
              <a:t>дослідження</a:t>
            </a:r>
            <a:r>
              <a:rPr lang="uk-UA" dirty="0"/>
              <a:t> : кількісне дослідження використовує числові дані та статистичний аналіз, щоб зробити висновки про соціальні моделі та відносини. Опитування, експерименти та </a:t>
            </a:r>
            <a:r>
              <a:rPr lang="uk-UA" dirty="0" smtClean="0"/>
              <a:t>контент-аналіз </a:t>
            </a:r>
            <a:r>
              <a:rPr lang="uk-UA" dirty="0"/>
              <a:t>даних є поширеними методами в цій категорії.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uk-UA" b="1" dirty="0" smtClean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32847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>
                <a:solidFill>
                  <a:srgbClr val="FFFFFF"/>
                </a:solidFill>
              </a:rPr>
              <a:t>Роль термінології в теоріях середнього рівня</a:t>
            </a:r>
            <a:endParaRPr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325704"/>
            <a:ext cx="7184866" cy="3310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sz="1800" b="1" dirty="0" smtClean="0"/>
              <a:t>Також важливим чинником урізноманітнення категоріально-термінологічної бази соціології є теорії </a:t>
            </a:r>
            <a:r>
              <a:rPr lang="uk-UA" sz="1800" b="1" dirty="0"/>
              <a:t>середнього </a:t>
            </a:r>
            <a:r>
              <a:rPr lang="uk-UA" sz="1800" b="1" dirty="0" smtClean="0"/>
              <a:t>рівня, що </a:t>
            </a:r>
            <a:r>
              <a:rPr lang="uk-UA" sz="1800" b="1" dirty="0"/>
              <a:t>в соціології займають унікальну </a:t>
            </a:r>
            <a:r>
              <a:rPr lang="uk-UA" sz="1800" b="1" dirty="0" smtClean="0"/>
              <a:t>позицію. 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sz="1800" b="1" dirty="0" smtClean="0"/>
              <a:t>Ці </a:t>
            </a:r>
            <a:r>
              <a:rPr lang="uk-UA" sz="1800" b="1" dirty="0"/>
              <a:t>теорії мають на меті зв’язати головні принципи великих теорій із </a:t>
            </a:r>
            <a:r>
              <a:rPr lang="uk-UA" sz="1800" b="1" dirty="0" smtClean="0"/>
              <a:t>конкретними емпіричними та прикладними дослідженнями в окремих сферах суспільного життя. </a:t>
            </a:r>
            <a:r>
              <a:rPr lang="uk-UA" sz="1800" b="1" dirty="0"/>
              <a:t>Щоб </a:t>
            </a:r>
            <a:r>
              <a:rPr lang="uk-UA" sz="1800" b="1" dirty="0" smtClean="0"/>
              <a:t>цього досягти, </a:t>
            </a:r>
            <a:r>
              <a:rPr lang="uk-UA" sz="1800" b="1" dirty="0"/>
              <a:t>теорії середнього рівня часто використовують спеціалізовану термінологію. </a:t>
            </a:r>
            <a:endParaRPr lang="uk-UA" sz="1800" b="1" dirty="0" smtClean="0"/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uk-UA" sz="1800" b="1" dirty="0" smtClean="0"/>
              <a:t>Термінологія </a:t>
            </a:r>
            <a:r>
              <a:rPr lang="uk-UA" sz="1800" b="1" dirty="0"/>
              <a:t>в рамках цих теорій виконує кілька життєво важливих функцій, таких як визначення концепції, операціоналізація та спілкування між соціологами.</a:t>
            </a:r>
            <a:endParaRPr lang="uk-UA" sz="1800" b="1" dirty="0" smtClean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68809575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1783</Words>
  <Application>Microsoft Office PowerPoint</Application>
  <PresentationFormat>Екран (16:9)</PresentationFormat>
  <Paragraphs>130</Paragraphs>
  <Slides>31</Slides>
  <Notes>31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31</vt:i4>
      </vt:variant>
    </vt:vector>
  </HeadingPairs>
  <TitlesOfParts>
    <vt:vector size="37" baseType="lpstr">
      <vt:lpstr>Arial</vt:lpstr>
      <vt:lpstr>Roboto Condensed</vt:lpstr>
      <vt:lpstr>Tahoma</vt:lpstr>
      <vt:lpstr>Arvo</vt:lpstr>
      <vt:lpstr>Roboto Condensed Light</vt:lpstr>
      <vt:lpstr>Salerio template</vt:lpstr>
      <vt:lpstr>Лекція 2. Фактори що впливають на формування категоріально-термінологічної бази соціології</vt:lpstr>
      <vt:lpstr>Категорії, поняття та терміни соціології: фактори що на них впливають</vt:lpstr>
      <vt:lpstr>Залежність категоріального апарату від методологічної та методичної специфіки</vt:lpstr>
      <vt:lpstr>Залежність категоріального апарату від методологічної та методичної специфіки</vt:lpstr>
      <vt:lpstr>Залежність категоріального апарату від методологічної та методичної специфіки</vt:lpstr>
      <vt:lpstr>Залежність категоріального апарату від методологічної та методичної специфіки</vt:lpstr>
      <vt:lpstr>Залежність категоріального апарату від методологічної та методичної специфіки</vt:lpstr>
      <vt:lpstr>Залежність категоріального апарату від методологічної та методичної специфіки</vt:lpstr>
      <vt:lpstr>Роль термінології в теоріях середнього рівня</vt:lpstr>
      <vt:lpstr>Роль термінології в теоріях середнього рівня</vt:lpstr>
      <vt:lpstr>Роль термінології в теоріях середнього рівня</vt:lpstr>
      <vt:lpstr>Роль термінології в теоріях середнього рівня</vt:lpstr>
      <vt:lpstr>Роль термінології в теоріях середнього рівня</vt:lpstr>
      <vt:lpstr>Роль термінології в теоріях середнього рівня</vt:lpstr>
      <vt:lpstr>Роль термінології в теоріях середнього рівня</vt:lpstr>
      <vt:lpstr>Роль термінології в теоріях середнього рівня</vt:lpstr>
      <vt:lpstr>Роль термінології в теоріях середнього рівня</vt:lpstr>
      <vt:lpstr>Роль термінології в теоріях середнього рівня</vt:lpstr>
      <vt:lpstr>Роль термінології в теоріях середнього рівня</vt:lpstr>
      <vt:lpstr>Роль термінології в теоріях середнього рівня</vt:lpstr>
      <vt:lpstr>Поняття «соціальне» як центральна категорія соціології</vt:lpstr>
      <vt:lpstr>Поняття «соціальне» як центральна категорія соціології</vt:lpstr>
      <vt:lpstr>Поняття «соціальне» як центральна категорія соціології</vt:lpstr>
      <vt:lpstr>Поняття «соціальне» як центральна категорія соціології</vt:lpstr>
      <vt:lpstr>Поняття «соціальне» як центральна категорія соціології</vt:lpstr>
      <vt:lpstr>Поняття «соціальне» як центральна категорія соціології</vt:lpstr>
      <vt:lpstr>Поняття «соціальне» як центральна категорія соціології</vt:lpstr>
      <vt:lpstr>Поняття «соціальне» як центральна категорія соціології</vt:lpstr>
      <vt:lpstr>Поняття «соціальне» як центральна категорія соціології</vt:lpstr>
      <vt:lpstr>Поняття «соціальне» як центральна категорія соціології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Загальне розуміння категорій та термінів у соціології</dc:title>
  <cp:lastModifiedBy>Taisiia</cp:lastModifiedBy>
  <cp:revision>16</cp:revision>
  <dcterms:modified xsi:type="dcterms:W3CDTF">2023-10-23T21:47:41Z</dcterms:modified>
</cp:coreProperties>
</file>