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#_ftnref1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15FEBE-F3EE-4D01-B424-6C60E9EB47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/>
              <a:t>Презентація 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C71DB8C-45F4-4127-B6EB-6480D1D72E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</a:rPr>
              <a:t>КОНТРОЛІНГ В МІЖНАРОДНІЙ МАРКЕТИНГОВОЇ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783459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EAE8A8F3-8D52-49B6-86F1-16D0ABFC1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8" y="1418956"/>
            <a:ext cx="156305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FEAA6349-AB86-4530-B115-56FCD86D9A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106973"/>
              </p:ext>
            </p:extLst>
          </p:nvPr>
        </p:nvGraphicFramePr>
        <p:xfrm>
          <a:off x="1110986" y="989120"/>
          <a:ext cx="7347213" cy="3163772"/>
        </p:xfrm>
        <a:graphic>
          <a:graphicData uri="http://schemas.openxmlformats.org/drawingml/2006/table">
            <a:tbl>
              <a:tblPr firstRow="1" firstCol="1" bandRow="1"/>
              <a:tblGrid>
                <a:gridCol w="1646895">
                  <a:extLst>
                    <a:ext uri="{9D8B030D-6E8A-4147-A177-3AD203B41FA5}">
                      <a16:colId xmlns:a16="http://schemas.microsoft.com/office/drawing/2014/main" val="2647625453"/>
                    </a:ext>
                  </a:extLst>
                </a:gridCol>
                <a:gridCol w="595635">
                  <a:extLst>
                    <a:ext uri="{9D8B030D-6E8A-4147-A177-3AD203B41FA5}">
                      <a16:colId xmlns:a16="http://schemas.microsoft.com/office/drawing/2014/main" val="2817642380"/>
                    </a:ext>
                  </a:extLst>
                </a:gridCol>
                <a:gridCol w="1008545">
                  <a:extLst>
                    <a:ext uri="{9D8B030D-6E8A-4147-A177-3AD203B41FA5}">
                      <a16:colId xmlns:a16="http://schemas.microsoft.com/office/drawing/2014/main" val="3022601862"/>
                    </a:ext>
                  </a:extLst>
                </a:gridCol>
                <a:gridCol w="1009336">
                  <a:extLst>
                    <a:ext uri="{9D8B030D-6E8A-4147-A177-3AD203B41FA5}">
                      <a16:colId xmlns:a16="http://schemas.microsoft.com/office/drawing/2014/main" val="3164473683"/>
                    </a:ext>
                  </a:extLst>
                </a:gridCol>
                <a:gridCol w="761748">
                  <a:extLst>
                    <a:ext uri="{9D8B030D-6E8A-4147-A177-3AD203B41FA5}">
                      <a16:colId xmlns:a16="http://schemas.microsoft.com/office/drawing/2014/main" val="3716816627"/>
                    </a:ext>
                  </a:extLst>
                </a:gridCol>
                <a:gridCol w="171910">
                  <a:extLst>
                    <a:ext uri="{9D8B030D-6E8A-4147-A177-3AD203B41FA5}">
                      <a16:colId xmlns:a16="http://schemas.microsoft.com/office/drawing/2014/main" val="3880680001"/>
                    </a:ext>
                  </a:extLst>
                </a:gridCol>
                <a:gridCol w="931816">
                  <a:extLst>
                    <a:ext uri="{9D8B030D-6E8A-4147-A177-3AD203B41FA5}">
                      <a16:colId xmlns:a16="http://schemas.microsoft.com/office/drawing/2014/main" val="759676371"/>
                    </a:ext>
                  </a:extLst>
                </a:gridCol>
                <a:gridCol w="1221328">
                  <a:extLst>
                    <a:ext uri="{9D8B030D-6E8A-4147-A177-3AD203B41FA5}">
                      <a16:colId xmlns:a16="http://schemas.microsoft.com/office/drawing/2014/main" val="3141721212"/>
                    </a:ext>
                  </a:extLst>
                </a:gridCol>
              </a:tblGrid>
              <a:tr h="219567">
                <a:tc grid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Статус дисципліни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Вибіркова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592147"/>
                  </a:ext>
                </a:extLst>
              </a:tr>
              <a:tr h="68964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Кредити ECTS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Навч. рік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 1 семестр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Рік навчання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Тижні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1052737"/>
                  </a:ext>
                </a:extLst>
              </a:tr>
              <a:tr h="115972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Кількість годин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Кількість змістових модулів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Лекційні заняття – 32год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Практичні заняття – 16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Самостійна робота –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737658"/>
                  </a:ext>
                </a:extLst>
              </a:tr>
              <a:tr h="21956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Вид контролю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Залік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298393"/>
                  </a:ext>
                </a:extLst>
              </a:tr>
              <a:tr h="420656">
                <a:tc gridSpan="3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Посилання на курс в Moodle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Bef>
                          <a:spcPts val="200"/>
                        </a:spcBef>
                        <a:spcAft>
                          <a:spcPts val="1500"/>
                        </a:spcAft>
                      </a:pPr>
                      <a:r>
                        <a:rPr lang="x-none" sz="1100" b="1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https://moodle.znu.edu.ua/course/view.php?id=13477</a:t>
                      </a:r>
                      <a:endParaRPr lang="ru-RU" sz="1100" b="1" dirty="0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750381"/>
                  </a:ext>
                </a:extLst>
              </a:tr>
              <a:tr h="454607">
                <a:tc gridSpan="3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Консультації:</a:t>
                      </a: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за домовленістю чи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ел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. поштою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32507"/>
                  </a:ext>
                </a:extLst>
              </a:tr>
            </a:tbl>
          </a:graphicData>
        </a:graphic>
      </p:graphicFrame>
      <p:sp>
        <p:nvSpPr>
          <p:cNvPr id="15" name="Rectangle 7">
            <a:extLst>
              <a:ext uri="{FF2B5EF4-FFF2-40B4-BE49-F238E27FC236}">
                <a16:creationId xmlns:a16="http://schemas.microsoft.com/office/drawing/2014/main" id="{1EC29D8D-48DC-4F94-A6F1-BDE1BD39B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20589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59B8BCDF-ACDE-4332-8572-4DAEF765C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2058937"/>
            <a:ext cx="4022725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9270C97D-7D60-4B28-9406-58C86A4C9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987" y="4426891"/>
            <a:ext cx="855371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0" u="sng" strike="noStrike" cap="none" normalizeH="0" baseline="30000" dirty="0">
                <a:ln>
                  <a:noFill/>
                </a:ln>
                <a:solidFill>
                  <a:srgbClr val="954F72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[</a:t>
            </a:r>
            <a:r>
              <a:rPr kumimoji="0" lang="ru-RU" altLang="ru-RU" sz="1100" b="1" i="0" u="sng" strike="noStrike" cap="none" normalizeH="0" baseline="30000" dirty="0" bmk="">
                <a:ln>
                  <a:noFill/>
                </a:ln>
                <a:solidFill>
                  <a:srgbClr val="954F72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1]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uk-UA" altLang="ru-RU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 змістовий модуль = 15 годин (0,5 </a:t>
            </a:r>
            <a:r>
              <a:rPr kumimoji="0" lang="uk-UA" altLang="ru-RU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кредита</a:t>
            </a:r>
            <a:r>
              <a:rPr kumimoji="0" lang="uk-UA" altLang="ru-RU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EСTS). Детальна формула розрахунку – в рекомендаціях.</a:t>
            </a:r>
            <a:endParaRPr kumimoji="0" lang="uk-UA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893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BBE221-BDBE-4900-9CCF-14DD68475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3700"/>
            <a:ext cx="8596668" cy="62992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2600" dirty="0"/>
              <a:t>ОПИС КУРСУ </a:t>
            </a:r>
          </a:p>
          <a:p>
            <a:pPr marL="0" indent="0">
              <a:buNone/>
            </a:pPr>
            <a:r>
              <a:rPr lang="uk-UA" sz="2600" dirty="0"/>
              <a:t>Навчальна дисципліна «Контролінг в міжнародній маркетингової діяльності» є невід'ємною частиною програми підготовки фахівців з маркетингу. Актуальність вивчення даного курсу зумовлено необхідністю впровадження теоретико-методичних положень та інструментарію управління маркетинговою діяльністю підприємств. Вивчення методів і механізму управління маркетинговою діяльністю підприємства, зорієнтованого на задоволення потреб і запитів споживачів цільових ринків дозволить підвищити ефективність діяльності підприємства. </a:t>
            </a:r>
          </a:p>
          <a:p>
            <a:pPr marL="0" indent="0">
              <a:buNone/>
            </a:pPr>
            <a:r>
              <a:rPr lang="uk-UA" sz="2600" dirty="0"/>
              <a:t>Вивчення дисципліни «Контролінг в міжнародній маркетингової діяльності» допоможе студентам сформувати цілісну систему </a:t>
            </a:r>
            <a:r>
              <a:rPr lang="uk-UA" sz="2600" dirty="0" err="1"/>
              <a:t>компетентностей</a:t>
            </a:r>
            <a:r>
              <a:rPr lang="uk-UA" sz="2600" dirty="0"/>
              <a:t> щодо ефективної розробки, впровадження і реалізації ефективних маркетингових рішень на вітчизняних промислових підприємствах. </a:t>
            </a:r>
          </a:p>
          <a:p>
            <a:pPr marL="0" indent="0">
              <a:buNone/>
            </a:pPr>
            <a:r>
              <a:rPr lang="uk-UA" sz="2600" dirty="0"/>
              <a:t>Мета навчальної дисципліни – здобуття необхідних теоретичних знань та практичних навичок із концептуальних засад управління сучасним підприємством на основі принципів контролінгу, координації і спрямування діяльності різних служб та підрозділів підприємства на досягнення оперативних та стратегічних цілей. </a:t>
            </a:r>
          </a:p>
          <a:p>
            <a:pPr marL="0" indent="0">
              <a:buNone/>
            </a:pPr>
            <a:r>
              <a:rPr lang="uk-UA" sz="2600" dirty="0"/>
              <a:t>Об'єкт вивчення дисципліни – система управління витратами і прибутком на підприємстві в ринкових умовах. Предмет – методи і засоби створення та ефективного використання системи контролінгу на підприємстві в ринкових умовах. </a:t>
            </a:r>
          </a:p>
          <a:p>
            <a:pPr marL="0" indent="0">
              <a:buNone/>
            </a:pPr>
            <a:r>
              <a:rPr lang="uk-UA" sz="2600" dirty="0"/>
              <a:t>Завдання – оволодіння знаннями з концепції контролінгу та навичками використання методів контролінгу в управлінні підприємством для забезпечення його прибутковості на основі прийняття ефективних управлінських рішень. Важливість питань, що розглядаються в даній дисципліні, полягає в необхідності знань основних принципів, сутності і </a:t>
            </a:r>
            <a:r>
              <a:rPr lang="uk-UA" sz="2600" dirty="0" err="1"/>
              <a:t>методик</a:t>
            </a:r>
            <a:r>
              <a:rPr lang="uk-UA" sz="2600" dirty="0"/>
              <a:t> контролінгу, організації системи контролінгу на підприємстві, чинників впливу його на ефективність діяльності підприємства. У процесі навчання студенти отримують необхідні знання під час лекційних і практичних занять. Велике значення під час вивчення і закріплення знань має самостійна робота студентів над спеціальною літературою, конспектами, вправами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930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9441A2-4EE0-4226-A7F7-8FD60E130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30200"/>
            <a:ext cx="9381066" cy="6375399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ОЧІКУВАНІ РЕЗУЛЬТАТИ НАВЧАННЯ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У </a:t>
            </a:r>
            <a:r>
              <a:rPr lang="ru-RU" sz="1400" dirty="0" err="1"/>
              <a:t>разі</a:t>
            </a:r>
            <a:r>
              <a:rPr lang="ru-RU" sz="1400" dirty="0"/>
              <a:t> </a:t>
            </a:r>
            <a:r>
              <a:rPr lang="ru-RU" sz="1400" dirty="0" err="1"/>
              <a:t>успішного</a:t>
            </a:r>
            <a:r>
              <a:rPr lang="ru-RU" sz="1400" dirty="0"/>
              <a:t> </a:t>
            </a:r>
            <a:r>
              <a:rPr lang="ru-RU" sz="1400" dirty="0" err="1"/>
              <a:t>завершення</a:t>
            </a:r>
            <a:r>
              <a:rPr lang="ru-RU" sz="1400" dirty="0"/>
              <a:t> курсу студент </a:t>
            </a:r>
            <a:r>
              <a:rPr lang="ru-RU" sz="1400" dirty="0" err="1"/>
              <a:t>зможе</a:t>
            </a:r>
            <a:r>
              <a:rPr lang="ru-RU" sz="1400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</a:t>
            </a:r>
            <a:r>
              <a:rPr lang="ru-RU" sz="1400" dirty="0" err="1"/>
              <a:t>визначати</a:t>
            </a:r>
            <a:r>
              <a:rPr lang="ru-RU" sz="1400" dirty="0"/>
              <a:t> </a:t>
            </a:r>
            <a:r>
              <a:rPr lang="ru-RU" sz="1400" dirty="0" err="1"/>
              <a:t>орієнтацію</a:t>
            </a:r>
            <a:r>
              <a:rPr lang="ru-RU" sz="1400" dirty="0"/>
              <a:t>, </a:t>
            </a:r>
            <a:r>
              <a:rPr lang="ru-RU" sz="1400" dirty="0" err="1"/>
              <a:t>цілі</a:t>
            </a:r>
            <a:r>
              <a:rPr lang="ru-RU" sz="1400" dirty="0"/>
              <a:t> та </a:t>
            </a:r>
            <a:r>
              <a:rPr lang="ru-RU" sz="1400" dirty="0" err="1"/>
              <a:t>головні</a:t>
            </a:r>
            <a:r>
              <a:rPr lang="ru-RU" sz="1400" dirty="0"/>
              <a:t> </a:t>
            </a:r>
            <a:r>
              <a:rPr lang="ru-RU" sz="1400" dirty="0" err="1"/>
              <a:t>завдання</a:t>
            </a:r>
            <a:r>
              <a:rPr lang="ru-RU" sz="1400" dirty="0"/>
              <a:t> </a:t>
            </a:r>
            <a:r>
              <a:rPr lang="ru-RU" sz="1400" dirty="0" err="1"/>
              <a:t>стратегічного</a:t>
            </a:r>
            <a:r>
              <a:rPr lang="ru-RU" sz="1400" dirty="0"/>
              <a:t> </a:t>
            </a:r>
            <a:r>
              <a:rPr lang="ru-RU" sz="1400" dirty="0" err="1"/>
              <a:t>контролінгу</a:t>
            </a:r>
            <a:r>
              <a:rPr lang="ru-RU" sz="1400" dirty="0"/>
              <a:t> в маркетингу 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</a:t>
            </a:r>
            <a:r>
              <a:rPr lang="ru-RU" sz="1400" dirty="0" err="1"/>
              <a:t>визначати</a:t>
            </a:r>
            <a:r>
              <a:rPr lang="ru-RU" sz="1400" dirty="0"/>
              <a:t> мету та </a:t>
            </a:r>
            <a:r>
              <a:rPr lang="ru-RU" sz="1400" dirty="0" err="1"/>
              <a:t>завдання</a:t>
            </a:r>
            <a:r>
              <a:rPr lang="ru-RU" sz="1400" dirty="0"/>
              <a:t> оперативного </a:t>
            </a:r>
            <a:r>
              <a:rPr lang="ru-RU" sz="1400" dirty="0" err="1"/>
              <a:t>контролінгу</a:t>
            </a:r>
            <a:r>
              <a:rPr lang="ru-RU" sz="1400" dirty="0"/>
              <a:t>; </a:t>
            </a:r>
            <a:r>
              <a:rPr lang="ru-RU" sz="1400" dirty="0" err="1"/>
              <a:t>користуватися</a:t>
            </a:r>
            <a:r>
              <a:rPr lang="ru-RU" sz="1400" dirty="0"/>
              <a:t> </a:t>
            </a:r>
            <a:r>
              <a:rPr lang="ru-RU" sz="1400" dirty="0" err="1"/>
              <a:t>інструментами</a:t>
            </a:r>
            <a:r>
              <a:rPr lang="ru-RU" sz="1400" dirty="0"/>
              <a:t> </a:t>
            </a:r>
            <a:r>
              <a:rPr lang="ru-RU" sz="1400" dirty="0" err="1"/>
              <a:t>стратегічного</a:t>
            </a:r>
            <a:r>
              <a:rPr lang="ru-RU" sz="1400" dirty="0"/>
              <a:t> та оперативного </a:t>
            </a:r>
            <a:r>
              <a:rPr lang="ru-RU" sz="1400" dirty="0" err="1"/>
              <a:t>контролінгу</a:t>
            </a:r>
            <a:r>
              <a:rPr lang="ru-RU" sz="1400" dirty="0"/>
              <a:t>; </a:t>
            </a:r>
            <a:r>
              <a:rPr lang="ru-RU" sz="1400" dirty="0" err="1"/>
              <a:t>визначати</a:t>
            </a:r>
            <a:r>
              <a:rPr lang="ru-RU" sz="1400" dirty="0"/>
              <a:t> </a:t>
            </a:r>
            <a:r>
              <a:rPr lang="ru-RU" sz="1400" dirty="0" err="1"/>
              <a:t>витрати</a:t>
            </a:r>
            <a:r>
              <a:rPr lang="ru-RU" sz="1400" dirty="0"/>
              <a:t> і центри </a:t>
            </a:r>
            <a:r>
              <a:rPr lang="ru-RU" sz="1400" dirty="0" err="1"/>
              <a:t>відповідальності</a:t>
            </a:r>
            <a:r>
              <a:rPr lang="ru-RU" sz="1400" dirty="0"/>
              <a:t> </a:t>
            </a:r>
            <a:r>
              <a:rPr lang="ru-RU" sz="1400" dirty="0" err="1"/>
              <a:t>відповідно</a:t>
            </a:r>
            <a:r>
              <a:rPr lang="ru-RU" sz="1400" dirty="0"/>
              <a:t> до </a:t>
            </a:r>
            <a:r>
              <a:rPr lang="ru-RU" sz="1400" dirty="0" err="1"/>
              <a:t>класифікаційних</a:t>
            </a:r>
            <a:r>
              <a:rPr lang="ru-RU" sz="1400" dirty="0"/>
              <a:t> </a:t>
            </a:r>
            <a:r>
              <a:rPr lang="ru-RU" sz="1400" dirty="0" err="1"/>
              <a:t>груп</a:t>
            </a:r>
            <a:r>
              <a:rPr lang="ru-RU" sz="1400" dirty="0"/>
              <a:t>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 </a:t>
            </a:r>
            <a:r>
              <a:rPr lang="ru-RU" sz="1400" dirty="0" err="1"/>
              <a:t>використовувати</a:t>
            </a:r>
            <a:r>
              <a:rPr lang="ru-RU" sz="1400" dirty="0"/>
              <a:t> </a:t>
            </a:r>
            <a:r>
              <a:rPr lang="ru-RU" sz="1400" dirty="0" err="1"/>
              <a:t>методи</a:t>
            </a:r>
            <a:r>
              <a:rPr lang="ru-RU" sz="1400" dirty="0"/>
              <a:t> </a:t>
            </a:r>
            <a:r>
              <a:rPr lang="ru-RU" sz="1400" dirty="0" err="1"/>
              <a:t>обліку</a:t>
            </a:r>
            <a:r>
              <a:rPr lang="ru-RU" sz="1400" dirty="0"/>
              <a:t> та </a:t>
            </a:r>
            <a:r>
              <a:rPr lang="ru-RU" sz="1400" dirty="0" err="1"/>
              <a:t>калькулювання</a:t>
            </a:r>
            <a:r>
              <a:rPr lang="ru-RU" sz="1400" dirty="0"/>
              <a:t> </a:t>
            </a:r>
            <a:r>
              <a:rPr lang="ru-RU" sz="1400" dirty="0" err="1"/>
              <a:t>витрат</a:t>
            </a:r>
            <a:r>
              <a:rPr lang="ru-RU" sz="1400" dirty="0"/>
              <a:t>; </a:t>
            </a:r>
            <a:r>
              <a:rPr lang="ru-RU" sz="1400" dirty="0" err="1"/>
              <a:t>застосовувати</a:t>
            </a:r>
            <a:r>
              <a:rPr lang="ru-RU" sz="1400" dirty="0"/>
              <a:t> </a:t>
            </a:r>
            <a:r>
              <a:rPr lang="ru-RU" sz="1400" dirty="0" err="1"/>
              <a:t>сучасні</a:t>
            </a:r>
            <a:r>
              <a:rPr lang="ru-RU" sz="1400" dirty="0"/>
              <a:t> </a:t>
            </a:r>
            <a:r>
              <a:rPr lang="ru-RU" sz="1400" dirty="0" err="1"/>
              <a:t>методи</a:t>
            </a:r>
            <a:r>
              <a:rPr lang="ru-RU" sz="1400" dirty="0"/>
              <a:t> </a:t>
            </a:r>
            <a:r>
              <a:rPr lang="ru-RU" sz="1400" dirty="0" err="1"/>
              <a:t>обліку</a:t>
            </a:r>
            <a:r>
              <a:rPr lang="ru-RU" sz="1400" dirty="0"/>
              <a:t> та </a:t>
            </a:r>
            <a:r>
              <a:rPr lang="ru-RU" sz="1400" dirty="0" err="1"/>
              <a:t>калькулювання</a:t>
            </a:r>
            <a:r>
              <a:rPr lang="ru-RU" sz="1400" dirty="0"/>
              <a:t> за </a:t>
            </a:r>
            <a:r>
              <a:rPr lang="ru-RU" sz="1400" dirty="0" err="1"/>
              <a:t>прямими</a:t>
            </a:r>
            <a:r>
              <a:rPr lang="ru-RU" sz="1400" dirty="0"/>
              <a:t> </a:t>
            </a:r>
            <a:r>
              <a:rPr lang="ru-RU" sz="1400" dirty="0" err="1"/>
              <a:t>витратами</a:t>
            </a:r>
            <a:r>
              <a:rPr lang="ru-RU" sz="1400" dirty="0"/>
              <a:t> та за видами </a:t>
            </a:r>
            <a:r>
              <a:rPr lang="ru-RU" sz="1400" dirty="0" err="1"/>
              <a:t>діяльності</a:t>
            </a:r>
            <a:r>
              <a:rPr lang="ru-RU" sz="1400" dirty="0"/>
              <a:t>; </a:t>
            </a:r>
            <a:r>
              <a:rPr lang="ru-RU" sz="1400" dirty="0" err="1"/>
              <a:t>вибирати</a:t>
            </a:r>
            <a:r>
              <a:rPr lang="ru-RU" sz="1400" dirty="0"/>
              <a:t> </a:t>
            </a:r>
            <a:r>
              <a:rPr lang="ru-RU" sz="1400" dirty="0" err="1"/>
              <a:t>методи</a:t>
            </a:r>
            <a:r>
              <a:rPr lang="ru-RU" sz="1400" dirty="0"/>
              <a:t> і </a:t>
            </a:r>
            <a:r>
              <a:rPr lang="ru-RU" sz="1400" dirty="0" err="1"/>
              <a:t>бази</a:t>
            </a:r>
            <a:r>
              <a:rPr lang="ru-RU" sz="1400" dirty="0"/>
              <a:t> </a:t>
            </a:r>
            <a:r>
              <a:rPr lang="ru-RU" sz="1400" dirty="0" err="1"/>
              <a:t>розподілу</a:t>
            </a:r>
            <a:r>
              <a:rPr lang="ru-RU" sz="1400" dirty="0"/>
              <a:t> </a:t>
            </a:r>
            <a:r>
              <a:rPr lang="ru-RU" sz="1400" dirty="0" err="1"/>
              <a:t>накладних</a:t>
            </a:r>
            <a:r>
              <a:rPr lang="ru-RU" sz="1400" dirty="0"/>
              <a:t> </a:t>
            </a:r>
            <a:r>
              <a:rPr lang="ru-RU" sz="1400" dirty="0" err="1"/>
              <a:t>витрат</a:t>
            </a:r>
            <a:r>
              <a:rPr lang="ru-RU" sz="1400" dirty="0"/>
              <a:t>; </a:t>
            </a:r>
            <a:r>
              <a:rPr lang="ru-RU" sz="1400" dirty="0" err="1"/>
              <a:t>створювати</a:t>
            </a:r>
            <a:r>
              <a:rPr lang="ru-RU" sz="1400" dirty="0"/>
              <a:t> систему </a:t>
            </a:r>
            <a:r>
              <a:rPr lang="ru-RU" sz="1400" dirty="0" err="1"/>
              <a:t>бюджетів</a:t>
            </a:r>
            <a:r>
              <a:rPr lang="ru-RU" sz="1400" dirty="0"/>
              <a:t> на </a:t>
            </a:r>
            <a:r>
              <a:rPr lang="ru-RU" sz="1400" dirty="0" err="1"/>
              <a:t>підприємстві</a:t>
            </a:r>
            <a:r>
              <a:rPr lang="ru-RU" sz="1400" dirty="0"/>
              <a:t>; </a:t>
            </a:r>
            <a:r>
              <a:rPr lang="ru-RU" sz="1400" dirty="0" err="1"/>
              <a:t>розробляти</a:t>
            </a:r>
            <a:r>
              <a:rPr lang="ru-RU" sz="1400" dirty="0"/>
              <a:t> і </a:t>
            </a:r>
            <a:r>
              <a:rPr lang="ru-RU" sz="1400" dirty="0" err="1"/>
              <a:t>аналізувати</a:t>
            </a:r>
            <a:r>
              <a:rPr lang="ru-RU" sz="1400" dirty="0"/>
              <a:t> </a:t>
            </a:r>
            <a:r>
              <a:rPr lang="ru-RU" sz="1400" dirty="0" err="1"/>
              <a:t>гнучкі</a:t>
            </a:r>
            <a:r>
              <a:rPr lang="ru-RU" sz="1400" dirty="0"/>
              <a:t> </a:t>
            </a:r>
            <a:r>
              <a:rPr lang="ru-RU" sz="1400" dirty="0" err="1"/>
              <a:t>бюджети</a:t>
            </a:r>
            <a:r>
              <a:rPr lang="ru-RU" sz="1400" dirty="0"/>
              <a:t> маркетингу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</a:t>
            </a:r>
            <a:r>
              <a:rPr lang="ru-RU" sz="1400" dirty="0" err="1"/>
              <a:t>визначати</a:t>
            </a:r>
            <a:r>
              <a:rPr lang="ru-RU" sz="1400" dirty="0"/>
              <a:t> </a:t>
            </a:r>
            <a:r>
              <a:rPr lang="ru-RU" sz="1400" dirty="0" err="1"/>
              <a:t>умови</a:t>
            </a:r>
            <a:r>
              <a:rPr lang="ru-RU" sz="1400" dirty="0"/>
              <a:t> </a:t>
            </a:r>
            <a:r>
              <a:rPr lang="ru-RU" sz="1400" dirty="0" err="1"/>
              <a:t>впровадження</a:t>
            </a:r>
            <a:r>
              <a:rPr lang="ru-RU" sz="1400" dirty="0"/>
              <a:t> </a:t>
            </a:r>
            <a:r>
              <a:rPr lang="ru-RU" sz="1400" dirty="0" err="1"/>
              <a:t>системи</a:t>
            </a:r>
            <a:r>
              <a:rPr lang="ru-RU" sz="1400" dirty="0"/>
              <a:t> </a:t>
            </a:r>
            <a:r>
              <a:rPr lang="ru-RU" sz="1400" dirty="0" err="1"/>
              <a:t>контролінгу</a:t>
            </a:r>
            <a:r>
              <a:rPr lang="ru-RU" sz="1400" dirty="0"/>
              <a:t> на </a:t>
            </a:r>
            <a:r>
              <a:rPr lang="ru-RU" sz="1400" dirty="0" err="1"/>
              <a:t>підприємстві</a:t>
            </a:r>
            <a:r>
              <a:rPr lang="ru-RU" sz="1400" dirty="0"/>
              <a:t>; </a:t>
            </a:r>
            <a:r>
              <a:rPr lang="ru-RU" sz="1400" dirty="0" err="1"/>
              <a:t>враховувати</a:t>
            </a:r>
            <a:r>
              <a:rPr lang="ru-RU" sz="1400" dirty="0"/>
              <a:t> </a:t>
            </a:r>
            <a:r>
              <a:rPr lang="ru-RU" sz="1400" dirty="0" err="1"/>
              <a:t>вимоги</a:t>
            </a:r>
            <a:r>
              <a:rPr lang="ru-RU" sz="1400" dirty="0"/>
              <a:t> </a:t>
            </a:r>
            <a:r>
              <a:rPr lang="ru-RU" sz="1400" dirty="0" err="1"/>
              <a:t>щодо</a:t>
            </a:r>
            <a:r>
              <a:rPr lang="ru-RU" sz="1400" dirty="0"/>
              <a:t> </a:t>
            </a:r>
            <a:r>
              <a:rPr lang="ru-RU" sz="1400" dirty="0" err="1"/>
              <a:t>впровадження</a:t>
            </a:r>
            <a:r>
              <a:rPr lang="ru-RU" sz="1400" dirty="0"/>
              <a:t> </a:t>
            </a:r>
            <a:r>
              <a:rPr lang="ru-RU" sz="1400" dirty="0" err="1"/>
              <a:t>системи</a:t>
            </a:r>
            <a:r>
              <a:rPr lang="ru-RU" sz="1400" dirty="0"/>
              <a:t> </a:t>
            </a:r>
            <a:r>
              <a:rPr lang="ru-RU" sz="1400" dirty="0" err="1"/>
              <a:t>крнтролінгу</a:t>
            </a:r>
            <a:r>
              <a:rPr lang="ru-RU" sz="1400" dirty="0"/>
              <a:t>; </a:t>
            </a:r>
            <a:r>
              <a:rPr lang="ru-RU" sz="1400" dirty="0" err="1"/>
              <a:t>створювати</a:t>
            </a:r>
            <a:r>
              <a:rPr lang="ru-RU" sz="1400" dirty="0"/>
              <a:t> службу </a:t>
            </a:r>
            <a:r>
              <a:rPr lang="ru-RU" sz="1400" dirty="0" err="1"/>
              <a:t>контролінгу</a:t>
            </a:r>
            <a:r>
              <a:rPr lang="ru-RU" sz="1400" dirty="0"/>
              <a:t> на </a:t>
            </a:r>
            <a:r>
              <a:rPr lang="ru-RU" sz="1400" dirty="0" err="1"/>
              <a:t>підприємстві</a:t>
            </a:r>
            <a:r>
              <a:rPr lang="ru-RU" sz="1400" dirty="0"/>
              <a:t>, </a:t>
            </a:r>
            <a:r>
              <a:rPr lang="ru-RU" sz="1400" dirty="0" err="1"/>
              <a:t>визначати</a:t>
            </a:r>
            <a:r>
              <a:rPr lang="ru-RU" sz="1400" dirty="0"/>
              <a:t> </a:t>
            </a:r>
            <a:r>
              <a:rPr lang="ru-RU" sz="1400" dirty="0" err="1"/>
              <a:t>її</a:t>
            </a:r>
            <a:r>
              <a:rPr lang="ru-RU" sz="1400" dirty="0"/>
              <a:t> </a:t>
            </a:r>
            <a:r>
              <a:rPr lang="ru-RU" sz="1400" dirty="0" err="1"/>
              <a:t>функції</a:t>
            </a:r>
            <a:r>
              <a:rPr lang="ru-RU" sz="1400" dirty="0"/>
              <a:t>; </a:t>
            </a:r>
            <a:r>
              <a:rPr lang="ru-RU" sz="1400" dirty="0" err="1"/>
              <a:t>комунікації</a:t>
            </a:r>
            <a:r>
              <a:rPr lang="ru-RU" sz="1400" dirty="0"/>
              <a:t>: </a:t>
            </a:r>
            <a:r>
              <a:rPr lang="ru-RU" sz="1400" dirty="0" err="1"/>
              <a:t>визначати</a:t>
            </a:r>
            <a:r>
              <a:rPr lang="ru-RU" sz="1400" dirty="0"/>
              <a:t> </a:t>
            </a:r>
            <a:r>
              <a:rPr lang="ru-RU" sz="1400" dirty="0" err="1"/>
              <a:t>взаємозв'язок</a:t>
            </a:r>
            <a:r>
              <a:rPr lang="ru-RU" sz="1400" dirty="0"/>
              <a:t> </a:t>
            </a:r>
            <a:r>
              <a:rPr lang="ru-RU" sz="1400" dirty="0" err="1"/>
              <a:t>контролінгу</a:t>
            </a:r>
            <a:r>
              <a:rPr lang="ru-RU" sz="1400" dirty="0"/>
              <a:t> з </a:t>
            </a:r>
            <a:r>
              <a:rPr lang="ru-RU" sz="1400" dirty="0" err="1"/>
              <a:t>іншими</a:t>
            </a:r>
            <a:r>
              <a:rPr lang="ru-RU" sz="1400" dirty="0"/>
              <a:t> </a:t>
            </a:r>
            <a:r>
              <a:rPr lang="ru-RU" sz="1400" dirty="0" err="1"/>
              <a:t>функціями</a:t>
            </a:r>
            <a:r>
              <a:rPr lang="ru-RU" sz="1400" dirty="0"/>
              <a:t> </a:t>
            </a:r>
            <a:r>
              <a:rPr lang="ru-RU" sz="1400" dirty="0" err="1"/>
              <a:t>управління</a:t>
            </a:r>
            <a:r>
              <a:rPr lang="ru-RU" sz="1400" dirty="0"/>
              <a:t>; </a:t>
            </a:r>
            <a:r>
              <a:rPr lang="ru-RU" sz="1400" dirty="0" err="1"/>
              <a:t>запобігати</a:t>
            </a:r>
            <a:r>
              <a:rPr lang="ru-RU" sz="1400" dirty="0"/>
              <a:t> </a:t>
            </a:r>
            <a:r>
              <a:rPr lang="ru-RU" sz="1400" dirty="0" err="1"/>
              <a:t>настанню</a:t>
            </a:r>
            <a:r>
              <a:rPr lang="ru-RU" sz="1400" dirty="0"/>
              <a:t> </a:t>
            </a:r>
            <a:r>
              <a:rPr lang="ru-RU" sz="1400" dirty="0" err="1"/>
              <a:t>ринкових</a:t>
            </a:r>
            <a:r>
              <a:rPr lang="ru-RU" sz="1400" dirty="0"/>
              <a:t> та </a:t>
            </a:r>
            <a:r>
              <a:rPr lang="ru-RU" sz="1400" dirty="0" err="1"/>
              <a:t>фінансових</a:t>
            </a:r>
            <a:r>
              <a:rPr lang="ru-RU" sz="1400" dirty="0"/>
              <a:t> </a:t>
            </a:r>
            <a:r>
              <a:rPr lang="ru-RU" sz="1400" dirty="0" err="1"/>
              <a:t>ризиків</a:t>
            </a:r>
            <a:r>
              <a:rPr lang="ru-RU" sz="1400" dirty="0"/>
              <a:t> на </a:t>
            </a:r>
            <a:r>
              <a:rPr lang="ru-RU" sz="1400" dirty="0" err="1"/>
              <a:t>підприємстві</a:t>
            </a:r>
            <a:r>
              <a:rPr lang="ru-RU" sz="1400" dirty="0"/>
              <a:t>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</a:t>
            </a:r>
            <a:r>
              <a:rPr lang="ru-RU" sz="1400" dirty="0" err="1"/>
              <a:t>формувати</a:t>
            </a:r>
            <a:r>
              <a:rPr lang="ru-RU" sz="1400" dirty="0"/>
              <a:t> </a:t>
            </a:r>
            <a:r>
              <a:rPr lang="ru-RU" sz="1400" dirty="0" err="1"/>
              <a:t>корпоративну</a:t>
            </a:r>
            <a:r>
              <a:rPr lang="ru-RU" sz="1400" dirty="0"/>
              <a:t> </a:t>
            </a:r>
            <a:r>
              <a:rPr lang="ru-RU" sz="1400" dirty="0" err="1"/>
              <a:t>місію</a:t>
            </a:r>
            <a:r>
              <a:rPr lang="ru-RU" sz="1400" dirty="0"/>
              <a:t> з </a:t>
            </a:r>
            <a:r>
              <a:rPr lang="ru-RU" sz="1400" dirty="0" err="1"/>
              <a:t>урахуванням</a:t>
            </a:r>
            <a:r>
              <a:rPr lang="ru-RU" sz="1400" dirty="0"/>
              <a:t> </a:t>
            </a:r>
            <a:r>
              <a:rPr lang="ru-RU" sz="1400" dirty="0" err="1"/>
              <a:t>соціальної</a:t>
            </a:r>
            <a:r>
              <a:rPr lang="ru-RU" sz="1400" dirty="0"/>
              <a:t> </a:t>
            </a:r>
            <a:r>
              <a:rPr lang="ru-RU" sz="1400" dirty="0" err="1"/>
              <a:t>орієнтації</a:t>
            </a:r>
            <a:r>
              <a:rPr lang="ru-RU" sz="1400" dirty="0"/>
              <a:t> </a:t>
            </a:r>
            <a:r>
              <a:rPr lang="ru-RU" sz="1400" dirty="0" err="1"/>
              <a:t>бізнесу</a:t>
            </a:r>
            <a:r>
              <a:rPr lang="ru-RU" sz="1400" dirty="0"/>
              <a:t> і </a:t>
            </a:r>
            <a:r>
              <a:rPr lang="ru-RU" sz="1400" dirty="0" err="1"/>
              <a:t>ринкової</a:t>
            </a:r>
            <a:r>
              <a:rPr lang="ru-RU" sz="1400" dirty="0"/>
              <a:t> </a:t>
            </a:r>
            <a:r>
              <a:rPr lang="ru-RU" sz="1400" dirty="0" err="1"/>
              <a:t>стійкості</a:t>
            </a:r>
            <a:r>
              <a:rPr lang="ru-RU" sz="140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 </a:t>
            </a:r>
            <a:r>
              <a:rPr lang="ru-RU" sz="1400" dirty="0" err="1"/>
              <a:t>створювати</a:t>
            </a:r>
            <a:r>
              <a:rPr lang="ru-RU" sz="1400" dirty="0"/>
              <a:t> </a:t>
            </a:r>
            <a:r>
              <a:rPr lang="ru-RU" sz="1400" dirty="0" err="1"/>
              <a:t>надійну</a:t>
            </a:r>
            <a:r>
              <a:rPr lang="ru-RU" sz="1400" dirty="0"/>
              <a:t> </a:t>
            </a:r>
            <a:r>
              <a:rPr lang="ru-RU" sz="1400" dirty="0" err="1"/>
              <a:t>інформаційну</a:t>
            </a:r>
            <a:r>
              <a:rPr lang="ru-RU" sz="1400" dirty="0"/>
              <a:t> систему,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забезпечує</a:t>
            </a:r>
            <a:r>
              <a:rPr lang="ru-RU" sz="1400" dirty="0"/>
              <a:t> </a:t>
            </a:r>
            <a:r>
              <a:rPr lang="ru-RU" sz="1400" dirty="0" err="1"/>
              <a:t>точний</a:t>
            </a:r>
            <a:r>
              <a:rPr lang="ru-RU" sz="1400" dirty="0"/>
              <a:t> </a:t>
            </a:r>
            <a:r>
              <a:rPr lang="ru-RU" sz="1400" dirty="0" err="1"/>
              <a:t>моніторинг</a:t>
            </a:r>
            <a:r>
              <a:rPr lang="ru-RU" sz="1400" dirty="0"/>
              <a:t> </a:t>
            </a:r>
            <a:r>
              <a:rPr lang="ru-RU" sz="1400" dirty="0" err="1"/>
              <a:t>управління</a:t>
            </a:r>
            <a:r>
              <a:rPr lang="ru-RU" sz="1400" dirty="0"/>
              <a:t>, </a:t>
            </a:r>
            <a:r>
              <a:rPr lang="ru-RU" sz="1400" dirty="0" err="1"/>
              <a:t>необхідний</a:t>
            </a:r>
            <a:r>
              <a:rPr lang="ru-RU" sz="1400" dirty="0"/>
              <a:t> для </a:t>
            </a:r>
            <a:r>
              <a:rPr lang="ru-RU" sz="1400" dirty="0" err="1"/>
              <a:t>аналізу</a:t>
            </a:r>
            <a:r>
              <a:rPr lang="ru-RU" sz="1400" dirty="0"/>
              <a:t> </a:t>
            </a:r>
            <a:r>
              <a:rPr lang="ru-RU" sz="1400" dirty="0" err="1"/>
              <a:t>стратегічних</a:t>
            </a:r>
            <a:r>
              <a:rPr lang="ru-RU" sz="1400" dirty="0"/>
              <a:t> і </a:t>
            </a:r>
            <a:r>
              <a:rPr lang="ru-RU" sz="1400" dirty="0" err="1"/>
              <a:t>тактичних</a:t>
            </a:r>
            <a:r>
              <a:rPr lang="ru-RU" sz="1400" dirty="0"/>
              <a:t> </a:t>
            </a:r>
            <a:r>
              <a:rPr lang="ru-RU" sz="1400" dirty="0" err="1"/>
              <a:t>планів</a:t>
            </a:r>
            <a:r>
              <a:rPr lang="ru-RU" sz="1400" dirty="0"/>
              <a:t>, </a:t>
            </a:r>
            <a:r>
              <a:rPr lang="ru-RU" sz="1400" dirty="0" err="1"/>
              <a:t>результатів</a:t>
            </a:r>
            <a:r>
              <a:rPr lang="ru-RU" sz="1400" dirty="0"/>
              <a:t> </a:t>
            </a:r>
            <a:r>
              <a:rPr lang="ru-RU" sz="1400" dirty="0" err="1"/>
              <a:t>діяльності</a:t>
            </a:r>
            <a:r>
              <a:rPr lang="ru-RU" sz="1400" dirty="0"/>
              <a:t> </a:t>
            </a:r>
            <a:r>
              <a:rPr lang="ru-RU" sz="1400" dirty="0" err="1"/>
              <a:t>підприємств</a:t>
            </a:r>
            <a:r>
              <a:rPr lang="ru-RU" sz="1400" dirty="0"/>
              <a:t> і </a:t>
            </a:r>
            <a:r>
              <a:rPr lang="ru-RU" sz="1400" dirty="0" err="1"/>
              <a:t>відхилень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заданих</a:t>
            </a:r>
            <a:r>
              <a:rPr lang="ru-RU" sz="1400" dirty="0"/>
              <a:t> </a:t>
            </a:r>
            <a:r>
              <a:rPr lang="ru-RU" sz="1400" dirty="0" err="1"/>
              <a:t>параметрів</a:t>
            </a:r>
            <a:r>
              <a:rPr lang="ru-RU" sz="140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</a:t>
            </a:r>
            <a:r>
              <a:rPr lang="ru-RU" sz="1400" dirty="0" err="1"/>
              <a:t>забезпечувати</a:t>
            </a:r>
            <a:r>
              <a:rPr lang="ru-RU" sz="1400" dirty="0"/>
              <a:t>  </a:t>
            </a:r>
            <a:r>
              <a:rPr lang="ru-RU" sz="1400" dirty="0" err="1"/>
              <a:t>розробку</a:t>
            </a:r>
            <a:r>
              <a:rPr lang="ru-RU" sz="1400" dirty="0"/>
              <a:t> </a:t>
            </a:r>
            <a:r>
              <a:rPr lang="ru-RU" sz="1400" dirty="0" err="1"/>
              <a:t>стратегій</a:t>
            </a:r>
            <a:r>
              <a:rPr lang="ru-RU" sz="1400" dirty="0"/>
              <a:t> </a:t>
            </a:r>
            <a:r>
              <a:rPr lang="ru-RU" sz="1400" dirty="0" err="1"/>
              <a:t>ринкового</a:t>
            </a:r>
            <a:r>
              <a:rPr lang="ru-RU" sz="1400" dirty="0"/>
              <a:t> </a:t>
            </a:r>
            <a:r>
              <a:rPr lang="ru-RU" sz="1400" dirty="0" err="1"/>
              <a:t>участі</a:t>
            </a:r>
            <a:r>
              <a:rPr lang="ru-RU" sz="1400" dirty="0"/>
              <a:t> і </a:t>
            </a:r>
            <a:r>
              <a:rPr lang="ru-RU" sz="1400" dirty="0" err="1"/>
              <a:t>вироблення</a:t>
            </a:r>
            <a:r>
              <a:rPr lang="ru-RU" sz="1400" dirty="0"/>
              <a:t> </a:t>
            </a:r>
            <a:r>
              <a:rPr lang="ru-RU" sz="1400" dirty="0" err="1"/>
              <a:t>рекомендацій</a:t>
            </a:r>
            <a:r>
              <a:rPr lang="ru-RU" sz="1400" dirty="0"/>
              <a:t> для 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, </a:t>
            </a:r>
            <a:r>
              <a:rPr lang="ru-RU" sz="1400" dirty="0" err="1"/>
              <a:t>планів</a:t>
            </a:r>
            <a:r>
              <a:rPr lang="ru-RU" sz="1400" dirty="0"/>
              <a:t>, </a:t>
            </a:r>
            <a:r>
              <a:rPr lang="ru-RU" sz="1400" dirty="0" err="1"/>
              <a:t>програм</a:t>
            </a:r>
            <a:r>
              <a:rPr lang="ru-RU" sz="1400" dirty="0"/>
              <a:t> з </a:t>
            </a:r>
            <a:r>
              <a:rPr lang="ru-RU" sz="1400" dirty="0" err="1"/>
              <a:t>урахуванням</a:t>
            </a:r>
            <a:r>
              <a:rPr lang="ru-RU" sz="1400" dirty="0"/>
              <a:t> ресурсного </a:t>
            </a:r>
            <a:r>
              <a:rPr lang="ru-RU" sz="1400" dirty="0" err="1"/>
              <a:t>забезпечення</a:t>
            </a:r>
            <a:r>
              <a:rPr lang="ru-RU" sz="140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 </a:t>
            </a:r>
            <a:r>
              <a:rPr lang="ru-RU" sz="1400" dirty="0" err="1"/>
              <a:t>здыйснювати</a:t>
            </a:r>
            <a:r>
              <a:rPr lang="ru-RU" sz="1400" dirty="0"/>
              <a:t> </a:t>
            </a:r>
            <a:r>
              <a:rPr lang="ru-RU" sz="1400" dirty="0" err="1"/>
              <a:t>оцінку</a:t>
            </a:r>
            <a:r>
              <a:rPr lang="ru-RU" sz="1400" dirty="0"/>
              <a:t> </a:t>
            </a:r>
            <a:r>
              <a:rPr lang="ru-RU" sz="1400" dirty="0" err="1"/>
              <a:t>фактичних</a:t>
            </a:r>
            <a:r>
              <a:rPr lang="ru-RU" sz="1400" dirty="0"/>
              <a:t> </a:t>
            </a:r>
            <a:r>
              <a:rPr lang="ru-RU" sz="1400" dirty="0" err="1"/>
              <a:t>фінансових</a:t>
            </a:r>
            <a:r>
              <a:rPr lang="ru-RU" sz="1400" dirty="0"/>
              <a:t> </a:t>
            </a:r>
            <a:r>
              <a:rPr lang="ru-RU" sz="1400" dirty="0" err="1"/>
              <a:t>результатів</a:t>
            </a:r>
            <a:r>
              <a:rPr lang="ru-RU" sz="1400" dirty="0"/>
              <a:t> за </a:t>
            </a:r>
            <a:r>
              <a:rPr lang="ru-RU" sz="1400" dirty="0" err="1"/>
              <a:t>проданими</a:t>
            </a:r>
            <a:r>
              <a:rPr lang="ru-RU" sz="1400" dirty="0"/>
              <a:t> </a:t>
            </a:r>
            <a:r>
              <a:rPr lang="ru-RU" sz="1400" dirty="0" err="1"/>
              <a:t>виробам</a:t>
            </a:r>
            <a:r>
              <a:rPr lang="ru-RU" sz="1400" dirty="0"/>
              <a:t> </a:t>
            </a:r>
            <a:r>
              <a:rPr lang="ru-RU" sz="1400" dirty="0" err="1"/>
              <a:t>або</a:t>
            </a:r>
            <a:r>
              <a:rPr lang="ru-RU" sz="1400" dirty="0"/>
              <a:t> </a:t>
            </a:r>
            <a:r>
              <a:rPr lang="ru-RU" sz="1400" dirty="0" err="1"/>
              <a:t>їх</a:t>
            </a:r>
            <a:r>
              <a:rPr lang="ru-RU" sz="1400" dirty="0"/>
              <a:t> </a:t>
            </a:r>
            <a:r>
              <a:rPr lang="ru-RU" sz="1400" dirty="0" err="1"/>
              <a:t>групам</a:t>
            </a:r>
            <a:r>
              <a:rPr lang="ru-RU" sz="1400" dirty="0"/>
              <a:t>, </a:t>
            </a:r>
            <a:r>
              <a:rPr lang="ru-RU" sz="1400" dirty="0" err="1"/>
              <a:t>новим</a:t>
            </a:r>
            <a:r>
              <a:rPr lang="ru-RU" sz="1400" dirty="0"/>
              <a:t> </a:t>
            </a:r>
            <a:r>
              <a:rPr lang="ru-RU" sz="1400" dirty="0" err="1"/>
              <a:t>технічним</a:t>
            </a:r>
            <a:r>
              <a:rPr lang="ru-RU" sz="1400" dirty="0"/>
              <a:t> </a:t>
            </a:r>
            <a:r>
              <a:rPr lang="ru-RU" sz="1400" dirty="0" err="1"/>
              <a:t>рішенням</a:t>
            </a:r>
            <a:r>
              <a:rPr lang="ru-RU" sz="1400" dirty="0"/>
              <a:t> і </a:t>
            </a:r>
            <a:r>
              <a:rPr lang="ru-RU" sz="1400" dirty="0" err="1"/>
              <a:t>виявлення</a:t>
            </a:r>
            <a:r>
              <a:rPr lang="ru-RU" sz="1400" dirty="0"/>
              <a:t> </a:t>
            </a:r>
            <a:r>
              <a:rPr lang="ru-RU" sz="1400" dirty="0" err="1"/>
              <a:t>відхилень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встановлених</a:t>
            </a:r>
            <a:r>
              <a:rPr lang="ru-RU" sz="1400" dirty="0"/>
              <a:t> норм, </a:t>
            </a:r>
            <a:r>
              <a:rPr lang="ru-RU" sz="1400" dirty="0" err="1"/>
              <a:t>стандартів</a:t>
            </a:r>
            <a:r>
              <a:rPr lang="ru-RU" sz="1400" dirty="0"/>
              <a:t>, </a:t>
            </a:r>
            <a:r>
              <a:rPr lang="ru-RU" sz="1400" dirty="0" err="1"/>
              <a:t>кошторисів</a:t>
            </a:r>
            <a:r>
              <a:rPr lang="ru-RU" sz="1400" dirty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</a:t>
            </a:r>
            <a:r>
              <a:rPr lang="ru-RU" sz="1400" dirty="0" err="1"/>
              <a:t>Здійснювати</a:t>
            </a:r>
            <a:r>
              <a:rPr lang="ru-RU" sz="1400" dirty="0"/>
              <a:t> </a:t>
            </a:r>
            <a:r>
              <a:rPr lang="ru-RU" sz="1400" dirty="0" err="1"/>
              <a:t>підготовку</a:t>
            </a:r>
            <a:r>
              <a:rPr lang="ru-RU" sz="1400" dirty="0"/>
              <a:t> </a:t>
            </a:r>
            <a:r>
              <a:rPr lang="ru-RU" sz="1400" dirty="0" err="1"/>
              <a:t>пропозицій</a:t>
            </a:r>
            <a:r>
              <a:rPr lang="ru-RU" sz="1400" dirty="0"/>
              <a:t> </a:t>
            </a:r>
            <a:r>
              <a:rPr lang="ru-RU" sz="1400" dirty="0" err="1"/>
              <a:t>керівництву</a:t>
            </a:r>
            <a:r>
              <a:rPr lang="ru-RU" sz="1400" dirty="0"/>
              <a:t> </a:t>
            </a:r>
            <a:r>
              <a:rPr lang="ru-RU" sz="1400" dirty="0" err="1"/>
              <a:t>щодо</a:t>
            </a:r>
            <a:r>
              <a:rPr lang="ru-RU" sz="1400" dirty="0"/>
              <a:t> </a:t>
            </a:r>
            <a:r>
              <a:rPr lang="ru-RU" sz="1400" dirty="0" err="1"/>
              <a:t>здійснення</a:t>
            </a:r>
            <a:r>
              <a:rPr lang="ru-RU" sz="1400" dirty="0"/>
              <a:t> </a:t>
            </a:r>
            <a:r>
              <a:rPr lang="ru-RU" sz="1400" dirty="0" err="1"/>
              <a:t>коректив</a:t>
            </a:r>
            <a:r>
              <a:rPr lang="ru-RU" sz="1400" dirty="0"/>
              <a:t> з </a:t>
            </a:r>
            <a:r>
              <a:rPr lang="ru-RU" sz="1400" dirty="0" err="1"/>
              <a:t>урахуванням</a:t>
            </a:r>
            <a:r>
              <a:rPr lang="ru-RU" sz="1400" dirty="0"/>
              <a:t> </a:t>
            </a:r>
            <a:r>
              <a:rPr lang="ru-RU" sz="1400" dirty="0" err="1"/>
              <a:t>впливу</a:t>
            </a:r>
            <a:r>
              <a:rPr lang="ru-RU" sz="1400" dirty="0"/>
              <a:t> </a:t>
            </a:r>
            <a:r>
              <a:rPr lang="ru-RU" sz="1400" dirty="0" err="1"/>
              <a:t>внутрішніх</a:t>
            </a:r>
            <a:r>
              <a:rPr lang="ru-RU" sz="1400" dirty="0"/>
              <a:t> і </a:t>
            </a:r>
            <a:r>
              <a:rPr lang="ru-RU" sz="1400" dirty="0" err="1"/>
              <a:t>зовнішніх</a:t>
            </a:r>
            <a:r>
              <a:rPr lang="ru-RU" sz="1400" dirty="0"/>
              <a:t> </a:t>
            </a:r>
            <a:r>
              <a:rPr lang="ru-RU" sz="1400" dirty="0" err="1"/>
              <a:t>факторів</a:t>
            </a:r>
            <a:r>
              <a:rPr lang="ru-RU" sz="1400" dirty="0"/>
              <a:t> </a:t>
            </a:r>
            <a:r>
              <a:rPr lang="ru-RU" sz="1400" dirty="0" err="1"/>
              <a:t>ринкового</a:t>
            </a:r>
            <a:r>
              <a:rPr lang="ru-RU" sz="1400" dirty="0"/>
              <a:t> </a:t>
            </a:r>
            <a:r>
              <a:rPr lang="ru-RU" sz="1400" dirty="0" err="1"/>
              <a:t>середовища</a:t>
            </a:r>
            <a:r>
              <a:rPr lang="ru-RU" sz="1400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</a:t>
            </a:r>
            <a:r>
              <a:rPr lang="ru-RU" sz="1400" dirty="0" err="1"/>
              <a:t>використовувати</a:t>
            </a:r>
            <a:r>
              <a:rPr lang="ru-RU" sz="1400" dirty="0"/>
              <a:t> </a:t>
            </a:r>
            <a:r>
              <a:rPr lang="ru-RU" sz="1400" dirty="0" err="1"/>
              <a:t>методичні</a:t>
            </a:r>
            <a:r>
              <a:rPr lang="ru-RU" sz="1400" dirty="0"/>
              <a:t> </a:t>
            </a:r>
            <a:r>
              <a:rPr lang="ru-RU" sz="1400" dirty="0" err="1"/>
              <a:t>підходи</a:t>
            </a:r>
            <a:r>
              <a:rPr lang="ru-RU" sz="1400" dirty="0"/>
              <a:t> 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управлінських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 у </a:t>
            </a:r>
            <a:r>
              <a:rPr lang="ru-RU" sz="1400" dirty="0" err="1"/>
              <a:t>сфері</a:t>
            </a:r>
            <a:r>
              <a:rPr lang="ru-RU" sz="1400" dirty="0"/>
              <a:t> </a:t>
            </a:r>
            <a:r>
              <a:rPr lang="ru-RU" sz="1400" dirty="0" err="1"/>
              <a:t>міжнародного</a:t>
            </a:r>
            <a:r>
              <a:rPr lang="ru-RU" sz="1400" dirty="0"/>
              <a:t> маркетингу;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/>
              <a:t>	</a:t>
            </a:r>
            <a:r>
              <a:rPr lang="ru-RU" sz="1400" dirty="0" err="1"/>
              <a:t>застосовувати</a:t>
            </a:r>
            <a:r>
              <a:rPr lang="ru-RU" sz="1400" dirty="0"/>
              <a:t> </a:t>
            </a:r>
            <a:r>
              <a:rPr lang="ru-RU" sz="1400" dirty="0" err="1"/>
              <a:t>аналітичні</a:t>
            </a:r>
            <a:r>
              <a:rPr lang="ru-RU" sz="1400" dirty="0"/>
              <a:t> </a:t>
            </a:r>
            <a:r>
              <a:rPr lang="ru-RU" sz="1400" dirty="0" err="1"/>
              <a:t>прийоми</a:t>
            </a:r>
            <a:r>
              <a:rPr lang="ru-RU" sz="1400" dirty="0"/>
              <a:t> </a:t>
            </a:r>
            <a:r>
              <a:rPr lang="ru-RU" sz="1400" dirty="0" err="1"/>
              <a:t>контролінгу</a:t>
            </a:r>
            <a:r>
              <a:rPr lang="ru-RU" sz="1400" dirty="0"/>
              <a:t>  </a:t>
            </a:r>
            <a:r>
              <a:rPr lang="ru-RU" sz="1400" dirty="0" err="1"/>
              <a:t>міжнародної</a:t>
            </a:r>
            <a:r>
              <a:rPr lang="ru-RU" sz="1400" dirty="0"/>
              <a:t> </a:t>
            </a:r>
            <a:r>
              <a:rPr lang="ru-RU" sz="1400" dirty="0" err="1"/>
              <a:t>маркетингової</a:t>
            </a:r>
            <a:r>
              <a:rPr lang="ru-RU" sz="1400" dirty="0"/>
              <a:t> </a:t>
            </a:r>
            <a:r>
              <a:rPr lang="ru-RU" sz="1400" dirty="0" err="1"/>
              <a:t>діяльності</a:t>
            </a:r>
            <a:endParaRPr lang="ru-RU" sz="1400" dirty="0"/>
          </a:p>
          <a:p>
            <a:pPr marL="0" indent="0">
              <a:spcBef>
                <a:spcPts val="0"/>
              </a:spcBef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433054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638</Words>
  <Application>Microsoft Office PowerPoint</Application>
  <PresentationFormat>Широкоэкранный</PresentationFormat>
  <Paragraphs>48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Презентація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</dc:title>
  <dc:creator>nik.nik.ivanov@gmail.com</dc:creator>
  <cp:lastModifiedBy>nik.nik.ivanov@gmail.com</cp:lastModifiedBy>
  <cp:revision>2</cp:revision>
  <dcterms:created xsi:type="dcterms:W3CDTF">2025-11-17T14:15:26Z</dcterms:created>
  <dcterms:modified xsi:type="dcterms:W3CDTF">2025-11-18T10:04:07Z</dcterms:modified>
</cp:coreProperties>
</file>