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2B64-C44C-476D-8049-63C493671A7D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D14A22E-F148-4B16-A319-62FFEA3BD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757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2B64-C44C-476D-8049-63C493671A7D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D14A22E-F148-4B16-A319-62FFEA3BD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356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2B64-C44C-476D-8049-63C493671A7D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D14A22E-F148-4B16-A319-62FFEA3BD46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1045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2B64-C44C-476D-8049-63C493671A7D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D14A22E-F148-4B16-A319-62FFEA3BD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597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2B64-C44C-476D-8049-63C493671A7D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D14A22E-F148-4B16-A319-62FFEA3BD46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53234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2B64-C44C-476D-8049-63C493671A7D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D14A22E-F148-4B16-A319-62FFEA3BD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236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2B64-C44C-476D-8049-63C493671A7D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A22E-F148-4B16-A319-62FFEA3BD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5724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2B64-C44C-476D-8049-63C493671A7D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A22E-F148-4B16-A319-62FFEA3BD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41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2B64-C44C-476D-8049-63C493671A7D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A22E-F148-4B16-A319-62FFEA3BD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809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2B64-C44C-476D-8049-63C493671A7D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D14A22E-F148-4B16-A319-62FFEA3BD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151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2B64-C44C-476D-8049-63C493671A7D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D14A22E-F148-4B16-A319-62FFEA3BD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77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2B64-C44C-476D-8049-63C493671A7D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D14A22E-F148-4B16-A319-62FFEA3BD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32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2B64-C44C-476D-8049-63C493671A7D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A22E-F148-4B16-A319-62FFEA3BD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295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2B64-C44C-476D-8049-63C493671A7D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A22E-F148-4B16-A319-62FFEA3BD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218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2B64-C44C-476D-8049-63C493671A7D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A22E-F148-4B16-A319-62FFEA3BD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492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2B64-C44C-476D-8049-63C493671A7D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D14A22E-F148-4B16-A319-62FFEA3BD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50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72B64-C44C-476D-8049-63C493671A7D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D14A22E-F148-4B16-A319-62FFEA3BD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796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Автоматизовані</a:t>
            </a:r>
            <a:r>
              <a:rPr lang="ru-RU" dirty="0" smtClean="0"/>
              <a:t> </a:t>
            </a:r>
            <a:r>
              <a:rPr lang="ru-RU" dirty="0" err="1" smtClean="0"/>
              <a:t>банківські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832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4671" y="194619"/>
            <a:ext cx="8911687" cy="1280890"/>
          </a:xfrm>
        </p:spPr>
        <p:txBody>
          <a:bodyPr/>
          <a:lstStyle/>
          <a:p>
            <a:r>
              <a:rPr lang="ru-RU" b="1" dirty="0" err="1" smtClean="0"/>
              <a:t>підсистема</a:t>
            </a:r>
            <a:r>
              <a:rPr lang="ru-RU" b="1" dirty="0" smtClean="0"/>
              <a:t> </a:t>
            </a:r>
            <a:r>
              <a:rPr lang="ru-RU" b="1" dirty="0"/>
              <a:t>"</a:t>
            </a:r>
            <a:r>
              <a:rPr lang="ru-RU" b="1" dirty="0" err="1"/>
              <a:t>Управління</a:t>
            </a:r>
            <a:r>
              <a:rPr lang="ru-RU" b="1" dirty="0"/>
              <a:t> </a:t>
            </a:r>
            <a:r>
              <a:rPr lang="ru-RU" b="1" dirty="0" err="1"/>
              <a:t>касою</a:t>
            </a:r>
            <a:r>
              <a:rPr lang="ru-RU" b="1" dirty="0"/>
              <a:t>"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2945" y="1274617"/>
            <a:ext cx="10451667" cy="541712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err="1"/>
              <a:t>Підсистема</a:t>
            </a:r>
            <a:r>
              <a:rPr lang="ru-RU" dirty="0"/>
              <a:t> "</a:t>
            </a:r>
            <a:r>
              <a:rPr lang="ru-RU" dirty="0" err="1"/>
              <a:t>Каса</a:t>
            </a:r>
            <a:r>
              <a:rPr lang="ru-RU" dirty="0"/>
              <a:t>" </a:t>
            </a:r>
            <a:r>
              <a:rPr lang="ru-RU" dirty="0" err="1"/>
              <a:t>необхідна</a:t>
            </a:r>
            <a:r>
              <a:rPr lang="ru-RU" dirty="0"/>
              <a:t> для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готівки</a:t>
            </a:r>
            <a:r>
              <a:rPr lang="ru-RU" dirty="0"/>
              <a:t> та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обмінних</a:t>
            </a:r>
            <a:r>
              <a:rPr lang="ru-RU" dirty="0"/>
              <a:t> </a:t>
            </a:r>
            <a:r>
              <a:rPr lang="ru-RU" dirty="0" err="1"/>
              <a:t>пунктів</a:t>
            </a:r>
            <a:r>
              <a:rPr lang="ru-RU" dirty="0"/>
              <a:t>.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підсистема</a:t>
            </a:r>
            <a:r>
              <a:rPr lang="ru-RU" dirty="0"/>
              <a:t>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/>
              <a:t>міні</a:t>
            </a:r>
            <a:r>
              <a:rPr lang="ru-RU" dirty="0"/>
              <a:t>-банк,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баланс, </a:t>
            </a:r>
            <a:r>
              <a:rPr lang="ru-RU" dirty="0" err="1"/>
              <a:t>рахунки</a:t>
            </a:r>
            <a:r>
              <a:rPr lang="ru-RU" dirty="0"/>
              <a:t> і </a:t>
            </a:r>
            <a:r>
              <a:rPr lang="ru-RU" dirty="0" err="1"/>
              <a:t>документацію</a:t>
            </a:r>
            <a:r>
              <a:rPr lang="ru-RU" dirty="0"/>
              <a:t>, у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відображаються</a:t>
            </a:r>
            <a:r>
              <a:rPr lang="ru-RU" dirty="0"/>
              <a:t> </a:t>
            </a:r>
            <a:r>
              <a:rPr lang="ru-RU" dirty="0" err="1"/>
              <a:t>готівкові</a:t>
            </a:r>
            <a:r>
              <a:rPr lang="ru-RU" dirty="0"/>
              <a:t> </a:t>
            </a:r>
            <a:r>
              <a:rPr lang="ru-RU" dirty="0" err="1"/>
              <a:t>кошти</a:t>
            </a:r>
            <a:r>
              <a:rPr lang="ru-RU" dirty="0"/>
              <a:t>. В </a:t>
            </a:r>
            <a:r>
              <a:rPr lang="ru-RU" dirty="0" err="1"/>
              <a:t>підсистемі</a:t>
            </a:r>
            <a:r>
              <a:rPr lang="ru-RU" dirty="0"/>
              <a:t> </a:t>
            </a:r>
            <a:r>
              <a:rPr lang="ru-RU" dirty="0" err="1"/>
              <a:t>виконуються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:</a:t>
            </a:r>
          </a:p>
          <a:p>
            <a:pPr lvl="0"/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довідника</a:t>
            </a:r>
            <a:r>
              <a:rPr lang="ru-RU" dirty="0"/>
              <a:t> </a:t>
            </a:r>
            <a:r>
              <a:rPr lang="ru-RU" dirty="0" err="1"/>
              <a:t>касових</a:t>
            </a:r>
            <a:r>
              <a:rPr lang="ru-RU" dirty="0"/>
              <a:t> </a:t>
            </a:r>
            <a:r>
              <a:rPr lang="ru-RU" dirty="0" err="1"/>
              <a:t>символів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ведення</a:t>
            </a:r>
            <a:r>
              <a:rPr lang="ru-RU" dirty="0"/>
              <a:t> та </a:t>
            </a:r>
            <a:r>
              <a:rPr lang="ru-RU" dirty="0" err="1"/>
              <a:t>обробка</a:t>
            </a:r>
            <a:r>
              <a:rPr lang="ru-RU" dirty="0"/>
              <a:t> </a:t>
            </a:r>
            <a:r>
              <a:rPr lang="ru-RU" dirty="0" err="1"/>
              <a:t>прибуткових</a:t>
            </a:r>
            <a:r>
              <a:rPr lang="ru-RU" dirty="0"/>
              <a:t> </a:t>
            </a:r>
            <a:r>
              <a:rPr lang="ru-RU" dirty="0" err="1"/>
              <a:t>касових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ведення</a:t>
            </a:r>
            <a:r>
              <a:rPr lang="ru-RU" dirty="0"/>
              <a:t> та </a:t>
            </a:r>
            <a:r>
              <a:rPr lang="ru-RU" dirty="0" err="1"/>
              <a:t>обробка</a:t>
            </a:r>
            <a:r>
              <a:rPr lang="ru-RU" dirty="0"/>
              <a:t> </a:t>
            </a:r>
            <a:r>
              <a:rPr lang="ru-RU" dirty="0" err="1"/>
              <a:t>видаткових</a:t>
            </a:r>
            <a:r>
              <a:rPr lang="ru-RU" dirty="0"/>
              <a:t> </a:t>
            </a:r>
            <a:r>
              <a:rPr lang="ru-RU" dirty="0" err="1"/>
              <a:t>касових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формування</a:t>
            </a:r>
            <a:r>
              <a:rPr lang="ru-RU" dirty="0"/>
              <a:t> та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касового</a:t>
            </a:r>
            <a:r>
              <a:rPr lang="ru-RU" dirty="0"/>
              <a:t> журналу;</a:t>
            </a:r>
          </a:p>
          <a:p>
            <a:pPr lvl="0"/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звітних</a:t>
            </a:r>
            <a:r>
              <a:rPr lang="ru-RU" dirty="0"/>
              <a:t> форм з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каси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 err="1"/>
              <a:t>Підсистема</a:t>
            </a:r>
            <a:r>
              <a:rPr lang="ru-RU" b="1" dirty="0"/>
              <a:t> </a:t>
            </a:r>
            <a:r>
              <a:rPr lang="ru-RU" b="1" dirty="0" err="1"/>
              <a:t>може</a:t>
            </a:r>
            <a:r>
              <a:rPr lang="ru-RU" b="1" dirty="0"/>
              <a:t> </a:t>
            </a:r>
            <a:r>
              <a:rPr lang="ru-RU" b="1" dirty="0" err="1"/>
              <a:t>працювати</a:t>
            </a:r>
            <a:r>
              <a:rPr lang="ru-RU" b="1" dirty="0"/>
              <a:t> в </a:t>
            </a:r>
            <a:r>
              <a:rPr lang="ru-RU" b="1" dirty="0" err="1"/>
              <a:t>одній</a:t>
            </a:r>
            <a:r>
              <a:rPr lang="ru-RU" b="1" dirty="0"/>
              <a:t> </a:t>
            </a:r>
            <a:r>
              <a:rPr lang="ru-RU" b="1" dirty="0" err="1"/>
              <a:t>локальній</a:t>
            </a:r>
            <a:r>
              <a:rPr lang="ru-RU" b="1" dirty="0"/>
              <a:t> </a:t>
            </a:r>
            <a:r>
              <a:rPr lang="ru-RU" b="1" dirty="0" err="1"/>
              <a:t>мережі</a:t>
            </a:r>
            <a:r>
              <a:rPr lang="ru-RU" b="1" dirty="0"/>
              <a:t> з </a:t>
            </a:r>
            <a:r>
              <a:rPr lang="ru-RU" b="1" dirty="0" err="1"/>
              <a:t>підсистемою</a:t>
            </a:r>
            <a:r>
              <a:rPr lang="ru-RU" b="1" dirty="0"/>
              <a:t> "</a:t>
            </a:r>
            <a:r>
              <a:rPr lang="ru-RU" b="1" dirty="0" err="1"/>
              <a:t>Операційний</a:t>
            </a:r>
            <a:r>
              <a:rPr lang="ru-RU" b="1" dirty="0"/>
              <a:t> день банку" </a:t>
            </a:r>
            <a:r>
              <a:rPr lang="ru-RU" b="1" dirty="0" err="1"/>
              <a:t>або</a:t>
            </a:r>
            <a:r>
              <a:rPr lang="ru-RU" b="1" dirty="0"/>
              <a:t> </a:t>
            </a:r>
            <a:r>
              <a:rPr lang="ru-RU" b="1" dirty="0" err="1"/>
              <a:t>може</a:t>
            </a:r>
            <a:r>
              <a:rPr lang="ru-RU" b="1" dirty="0"/>
              <a:t> бути </a:t>
            </a:r>
            <a:r>
              <a:rPr lang="ru-RU" b="1" dirty="0" err="1"/>
              <a:t>територіально</a:t>
            </a:r>
            <a:r>
              <a:rPr lang="ru-RU" b="1" dirty="0"/>
              <a:t> </a:t>
            </a:r>
            <a:r>
              <a:rPr lang="ru-RU" b="1" dirty="0" err="1"/>
              <a:t>віддаленою</a:t>
            </a:r>
            <a:r>
              <a:rPr lang="ru-RU" b="1" dirty="0"/>
              <a:t> і </a:t>
            </a:r>
            <a:r>
              <a:rPr lang="ru-RU" b="1" dirty="0" err="1"/>
              <a:t>взаємодіяти</a:t>
            </a:r>
            <a:r>
              <a:rPr lang="ru-RU" b="1" dirty="0"/>
              <a:t> з банком за </a:t>
            </a:r>
            <a:r>
              <a:rPr lang="ru-RU" b="1" dirty="0" err="1"/>
              <a:t>допомогою</a:t>
            </a:r>
            <a:r>
              <a:rPr lang="ru-RU" b="1" dirty="0"/>
              <a:t> </a:t>
            </a:r>
            <a:r>
              <a:rPr lang="ru-RU" b="1" dirty="0" err="1"/>
              <a:t>електронної</a:t>
            </a:r>
            <a:r>
              <a:rPr lang="ru-RU" b="1" dirty="0"/>
              <a:t> </a:t>
            </a:r>
            <a:r>
              <a:rPr lang="ru-RU" b="1" dirty="0" err="1"/>
              <a:t>пошти</a:t>
            </a:r>
            <a:r>
              <a:rPr lang="ru-RU" b="1" dirty="0"/>
              <a:t>.</a:t>
            </a:r>
          </a:p>
          <a:p>
            <a:pPr marL="0" indent="0">
              <a:buNone/>
            </a:pPr>
            <a:r>
              <a:rPr lang="ru-RU" b="1" dirty="0"/>
              <a:t>В </a:t>
            </a:r>
            <a:r>
              <a:rPr lang="ru-RU" b="1" dirty="0" err="1"/>
              <a:t>підсистемі</a:t>
            </a:r>
            <a:r>
              <a:rPr lang="ru-RU" b="1" dirty="0"/>
              <a:t> "</a:t>
            </a:r>
            <a:r>
              <a:rPr lang="ru-RU" b="1" dirty="0" err="1"/>
              <a:t>Каса</a:t>
            </a:r>
            <a:r>
              <a:rPr lang="ru-RU" b="1" dirty="0"/>
              <a:t>" </a:t>
            </a:r>
            <a:r>
              <a:rPr lang="ru-RU" b="1" dirty="0" err="1"/>
              <a:t>комерційного</a:t>
            </a:r>
            <a:r>
              <a:rPr lang="ru-RU" b="1" dirty="0"/>
              <a:t> банку </a:t>
            </a:r>
            <a:r>
              <a:rPr lang="ru-RU" b="1" dirty="0" err="1"/>
              <a:t>вирішуються</a:t>
            </a:r>
            <a:r>
              <a:rPr lang="ru-RU" b="1" dirty="0"/>
              <a:t> </a:t>
            </a:r>
            <a:r>
              <a:rPr lang="ru-RU" b="1" dirty="0" err="1"/>
              <a:t>такі</a:t>
            </a:r>
            <a:r>
              <a:rPr lang="ru-RU" b="1" dirty="0"/>
              <a:t> </a:t>
            </a:r>
            <a:r>
              <a:rPr lang="ru-RU" b="1" dirty="0" err="1"/>
              <a:t>задачі</a:t>
            </a:r>
            <a:r>
              <a:rPr lang="ru-RU" b="1" dirty="0"/>
              <a:t>:</a:t>
            </a:r>
          </a:p>
          <a:p>
            <a:pPr lvl="0"/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касового</a:t>
            </a:r>
            <a:r>
              <a:rPr lang="ru-RU" dirty="0"/>
              <a:t> плану (АРМ бухгалтера-</a:t>
            </a:r>
            <a:r>
              <a:rPr lang="ru-RU" dirty="0" err="1"/>
              <a:t>економіста</a:t>
            </a:r>
            <a:r>
              <a:rPr lang="ru-RU" dirty="0"/>
              <a:t> </a:t>
            </a:r>
            <a:r>
              <a:rPr lang="ru-RU" dirty="0" err="1"/>
              <a:t>каси</a:t>
            </a:r>
            <a:r>
              <a:rPr lang="ru-RU" dirty="0"/>
              <a:t>);</a:t>
            </a:r>
          </a:p>
          <a:p>
            <a:pPr lvl="0"/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у </a:t>
            </a:r>
            <a:r>
              <a:rPr lang="ru-RU" dirty="0" err="1"/>
              <a:t>касу</a:t>
            </a:r>
            <a:r>
              <a:rPr lang="ru-RU" dirty="0"/>
              <a:t> (АРМ </a:t>
            </a:r>
            <a:r>
              <a:rPr lang="ru-RU" dirty="0" err="1"/>
              <a:t>касира</a:t>
            </a:r>
            <a:r>
              <a:rPr lang="ru-RU" dirty="0"/>
              <a:t> з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надходжень</a:t>
            </a:r>
            <a:r>
              <a:rPr lang="ru-RU" dirty="0"/>
              <a:t>);</a:t>
            </a:r>
          </a:p>
          <a:p>
            <a:pPr lvl="0"/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видатку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з </a:t>
            </a:r>
            <a:r>
              <a:rPr lang="ru-RU" dirty="0" err="1"/>
              <a:t>каси</a:t>
            </a:r>
            <a:r>
              <a:rPr lang="ru-RU" dirty="0"/>
              <a:t> (АРМ </a:t>
            </a:r>
            <a:r>
              <a:rPr lang="ru-RU" dirty="0" err="1"/>
              <a:t>касира</a:t>
            </a:r>
            <a:r>
              <a:rPr lang="ru-RU" dirty="0"/>
              <a:t> з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видатків</a:t>
            </a:r>
            <a:r>
              <a:rPr lang="ru-RU" dirty="0"/>
              <a:t>);</a:t>
            </a:r>
          </a:p>
          <a:p>
            <a:pPr lvl="0"/>
            <a:r>
              <a:rPr lang="ru-RU" dirty="0" err="1"/>
              <a:t>інкасації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у банку (АРМ </a:t>
            </a:r>
            <a:r>
              <a:rPr lang="ru-RU" dirty="0" err="1"/>
              <a:t>нічного</a:t>
            </a:r>
            <a:r>
              <a:rPr lang="ru-RU" dirty="0"/>
              <a:t> </a:t>
            </a:r>
            <a:r>
              <a:rPr lang="ru-RU" dirty="0" err="1"/>
              <a:t>касира</a:t>
            </a:r>
            <a:r>
              <a:rPr lang="ru-RU" dirty="0"/>
              <a:t> та бухгалтера з </a:t>
            </a:r>
            <a:r>
              <a:rPr lang="ru-RU" dirty="0" err="1"/>
              <a:t>інкасації</a:t>
            </a:r>
            <a:r>
              <a:rPr lang="ru-RU" dirty="0"/>
              <a:t>);</a:t>
            </a:r>
          </a:p>
          <a:p>
            <a:pPr lvl="0"/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обмінних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пунктів</a:t>
            </a:r>
            <a:r>
              <a:rPr lang="ru-RU" dirty="0"/>
              <a:t> (АРМ </a:t>
            </a:r>
            <a:r>
              <a:rPr lang="ru-RU" dirty="0" err="1"/>
              <a:t>співробітника</a:t>
            </a:r>
            <a:r>
              <a:rPr lang="ru-RU" dirty="0"/>
              <a:t> з контролю та </a:t>
            </a:r>
            <a:r>
              <a:rPr lang="ru-RU" dirty="0" err="1"/>
              <a:t>нагляду</a:t>
            </a:r>
            <a:r>
              <a:rPr lang="ru-RU" dirty="0"/>
              <a:t> за </a:t>
            </a:r>
            <a:r>
              <a:rPr lang="ru-RU" dirty="0" err="1"/>
              <a:t>роботою</a:t>
            </a:r>
            <a:r>
              <a:rPr lang="ru-RU" dirty="0"/>
              <a:t> </a:t>
            </a:r>
            <a:r>
              <a:rPr lang="ru-RU" dirty="0" err="1"/>
              <a:t>обмінних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пунктів</a:t>
            </a:r>
            <a:r>
              <a:rPr lang="ru-RU" dirty="0"/>
              <a:t>);</a:t>
            </a:r>
          </a:p>
          <a:p>
            <a:pPr lvl="0"/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у </a:t>
            </a:r>
            <a:r>
              <a:rPr lang="ru-RU" dirty="0" err="1"/>
              <a:t>касі</a:t>
            </a:r>
            <a:r>
              <a:rPr lang="ru-RU" dirty="0"/>
              <a:t> банку (АРМ </a:t>
            </a:r>
            <a:r>
              <a:rPr lang="ru-RU" dirty="0" err="1"/>
              <a:t>завідуючого</a:t>
            </a:r>
            <a:r>
              <a:rPr lang="ru-RU" dirty="0"/>
              <a:t> </a:t>
            </a:r>
            <a:r>
              <a:rPr lang="ru-RU" dirty="0" err="1"/>
              <a:t>касою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8583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7945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>
          <a:xfrm>
            <a:off x="969818" y="624110"/>
            <a:ext cx="5212821" cy="4719731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підсистема</a:t>
            </a:r>
            <a:r>
              <a:rPr lang="ru-RU" b="1" dirty="0" smtClean="0"/>
              <a:t> </a:t>
            </a:r>
            <a:r>
              <a:rPr lang="ru-RU" b="1" dirty="0"/>
              <a:t>"</a:t>
            </a:r>
            <a:r>
              <a:rPr lang="ru-RU" b="1" dirty="0" err="1"/>
              <a:t>Звітність</a:t>
            </a:r>
            <a:r>
              <a:rPr lang="ru-RU" b="1" dirty="0"/>
              <a:t> </a:t>
            </a:r>
            <a:r>
              <a:rPr lang="ru-RU" b="1" dirty="0" smtClean="0"/>
              <a:t>банку«</a:t>
            </a:r>
          </a:p>
          <a:p>
            <a:pPr marL="0" indent="0" algn="just">
              <a:buNone/>
            </a:pPr>
            <a:r>
              <a:rPr lang="ru-RU" dirty="0"/>
              <a:t>У </a:t>
            </a:r>
            <a:r>
              <a:rPr lang="ru-RU" dirty="0" err="1"/>
              <a:t>підсистемі</a:t>
            </a:r>
            <a:r>
              <a:rPr lang="ru-RU" dirty="0"/>
              <a:t> "</a:t>
            </a:r>
            <a:r>
              <a:rPr lang="ru-RU" dirty="0" err="1"/>
              <a:t>Звітність</a:t>
            </a:r>
            <a:r>
              <a:rPr lang="ru-RU" dirty="0"/>
              <a:t> банку" </a:t>
            </a:r>
            <a:r>
              <a:rPr lang="ru-RU" dirty="0" err="1"/>
              <a:t>формується</a:t>
            </a:r>
            <a:r>
              <a:rPr lang="ru-RU" dirty="0"/>
              <a:t> </a:t>
            </a:r>
            <a:r>
              <a:rPr lang="ru-RU" dirty="0" err="1"/>
              <a:t>бухгалтерська</a:t>
            </a:r>
            <a:r>
              <a:rPr lang="ru-RU" dirty="0"/>
              <a:t>, </a:t>
            </a:r>
            <a:r>
              <a:rPr lang="ru-RU" dirty="0" err="1"/>
              <a:t>фінансова</a:t>
            </a:r>
            <a:r>
              <a:rPr lang="ru-RU" dirty="0"/>
              <a:t> та </a:t>
            </a:r>
            <a:r>
              <a:rPr lang="ru-RU" dirty="0" err="1"/>
              <a:t>статистична</a:t>
            </a:r>
            <a:r>
              <a:rPr lang="ru-RU" dirty="0"/>
              <a:t> </a:t>
            </a:r>
            <a:r>
              <a:rPr lang="ru-RU" dirty="0" err="1"/>
              <a:t>звітність</a:t>
            </a:r>
            <a:r>
              <a:rPr lang="ru-RU" dirty="0"/>
              <a:t> про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банку. </a:t>
            </a:r>
            <a:r>
              <a:rPr lang="ru-RU" dirty="0" err="1"/>
              <a:t>Джерелом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для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підсистеми</a:t>
            </a:r>
            <a:r>
              <a:rPr lang="ru-RU" dirty="0"/>
              <a:t> є база </a:t>
            </a:r>
            <a:r>
              <a:rPr lang="ru-RU" dirty="0" err="1"/>
              <a:t>даних</a:t>
            </a:r>
            <a:r>
              <a:rPr lang="ru-RU" dirty="0"/>
              <a:t>, сформована в ОДБ. У кожному </a:t>
            </a:r>
            <a:r>
              <a:rPr lang="ru-RU" dirty="0" err="1"/>
              <a:t>комерційному</a:t>
            </a:r>
            <a:r>
              <a:rPr lang="ru-RU" dirty="0"/>
              <a:t> банку </a:t>
            </a:r>
            <a:r>
              <a:rPr lang="ru-RU" dirty="0" err="1"/>
              <a:t>встановлено</a:t>
            </a:r>
            <a:r>
              <a:rPr lang="ru-RU" dirty="0"/>
              <a:t> АРМ-</a:t>
            </a:r>
            <a:r>
              <a:rPr lang="ru-RU" dirty="0" err="1"/>
              <a:t>Статзвітність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є </a:t>
            </a:r>
            <a:r>
              <a:rPr lang="ru-RU" dirty="0" err="1"/>
              <a:t>програмним</a:t>
            </a:r>
            <a:r>
              <a:rPr lang="ru-RU" dirty="0"/>
              <a:t> продуктом НБУ.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АРМу </a:t>
            </a:r>
            <a:r>
              <a:rPr lang="ru-RU" dirty="0" err="1"/>
              <a:t>формується</a:t>
            </a:r>
            <a:r>
              <a:rPr lang="ru-RU" dirty="0"/>
              <a:t> вся </a:t>
            </a:r>
            <a:r>
              <a:rPr lang="ru-RU" dirty="0" err="1"/>
              <a:t>статистична</a:t>
            </a:r>
            <a:r>
              <a:rPr lang="ru-RU" dirty="0"/>
              <a:t> </a:t>
            </a:r>
            <a:r>
              <a:rPr lang="ru-RU" dirty="0" err="1"/>
              <a:t>звітність</a:t>
            </a:r>
            <a:r>
              <a:rPr lang="ru-RU" dirty="0"/>
              <a:t> </a:t>
            </a:r>
            <a:r>
              <a:rPr lang="ru-RU" dirty="0" err="1"/>
              <a:t>комерційних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файлів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і </a:t>
            </a:r>
            <a:r>
              <a:rPr lang="ru-RU" dirty="0" err="1"/>
              <a:t>передається</a:t>
            </a:r>
            <a:r>
              <a:rPr lang="ru-RU" dirty="0"/>
              <a:t> у </a:t>
            </a:r>
            <a:r>
              <a:rPr lang="ru-RU" dirty="0" err="1"/>
              <a:t>репозитарій</a:t>
            </a:r>
            <a:r>
              <a:rPr lang="ru-RU" dirty="0"/>
              <a:t> </a:t>
            </a:r>
            <a:r>
              <a:rPr lang="ru-RU" dirty="0" err="1"/>
              <a:t>статистичної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 в НБУ, де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обробляються</a:t>
            </a:r>
            <a:r>
              <a:rPr lang="ru-RU" dirty="0"/>
              <a:t> і де </a:t>
            </a:r>
            <a:r>
              <a:rPr lang="ru-RU" dirty="0" err="1"/>
              <a:t>формуються</a:t>
            </a:r>
            <a:r>
              <a:rPr lang="ru-RU" dirty="0"/>
              <a:t> </a:t>
            </a:r>
            <a:r>
              <a:rPr lang="ru-RU" dirty="0" err="1"/>
              <a:t>необхідні</a:t>
            </a:r>
            <a:r>
              <a:rPr lang="ru-RU" dirty="0"/>
              <a:t> </a:t>
            </a:r>
            <a:r>
              <a:rPr lang="ru-RU" dirty="0" err="1"/>
              <a:t>звітні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6664036" y="631488"/>
            <a:ext cx="5153891" cy="4712353"/>
          </a:xfrm>
        </p:spPr>
        <p:txBody>
          <a:bodyPr>
            <a:normAutofit/>
          </a:bodyPr>
          <a:lstStyle/>
          <a:p>
            <a:pPr algn="just"/>
            <a:r>
              <a:rPr lang="ru-RU" b="1" dirty="0" err="1" smtClean="0"/>
              <a:t>підсистема</a:t>
            </a:r>
            <a:r>
              <a:rPr lang="ru-RU" b="1" dirty="0" smtClean="0"/>
              <a:t> </a:t>
            </a:r>
            <a:r>
              <a:rPr lang="ru-RU" b="1" dirty="0"/>
              <a:t>"</a:t>
            </a:r>
            <a:r>
              <a:rPr lang="ru-RU" b="1" dirty="0" err="1"/>
              <a:t>Внутрібанківський</a:t>
            </a:r>
            <a:r>
              <a:rPr lang="ru-RU" b="1" dirty="0"/>
              <a:t> </a:t>
            </a:r>
            <a:r>
              <a:rPr lang="ru-RU" b="1" dirty="0" err="1" smtClean="0"/>
              <a:t>облік</a:t>
            </a:r>
            <a:r>
              <a:rPr lang="ru-RU" b="1" dirty="0" smtClean="0"/>
              <a:t>«</a:t>
            </a:r>
          </a:p>
          <a:p>
            <a:pPr marL="0" indent="0" algn="just">
              <a:buNone/>
            </a:pPr>
            <a:r>
              <a:rPr lang="ru-RU" dirty="0" err="1"/>
              <a:t>Підсистема</a:t>
            </a:r>
            <a:r>
              <a:rPr lang="ru-RU" dirty="0"/>
              <a:t> "</a:t>
            </a:r>
            <a:r>
              <a:rPr lang="ru-RU" dirty="0" err="1"/>
              <a:t>Внутрібанківський</a:t>
            </a:r>
            <a:r>
              <a:rPr lang="ru-RU" dirty="0"/>
              <a:t> </a:t>
            </a:r>
            <a:r>
              <a:rPr lang="ru-RU" dirty="0" err="1"/>
              <a:t>облік</a:t>
            </a:r>
            <a:r>
              <a:rPr lang="ru-RU" dirty="0"/>
              <a:t>" </a:t>
            </a:r>
            <a:r>
              <a:rPr lang="ru-RU" dirty="0" err="1"/>
              <a:t>включає</a:t>
            </a:r>
            <a:r>
              <a:rPr lang="ru-RU" dirty="0"/>
              <a:t> до </a:t>
            </a:r>
            <a:r>
              <a:rPr lang="ru-RU" dirty="0" err="1"/>
              <a:t>свого</a:t>
            </a:r>
            <a:r>
              <a:rPr lang="ru-RU" dirty="0"/>
              <a:t> складу </a:t>
            </a:r>
            <a:r>
              <a:rPr lang="ru-RU" dirty="0" err="1"/>
              <a:t>задачі</a:t>
            </a:r>
            <a:r>
              <a:rPr lang="ru-RU" dirty="0"/>
              <a:t>, </a:t>
            </a:r>
            <a:r>
              <a:rPr lang="ru-RU" dirty="0" err="1"/>
              <a:t>пов’язані</a:t>
            </a:r>
            <a:r>
              <a:rPr lang="ru-RU" dirty="0"/>
              <a:t> з </a:t>
            </a:r>
            <a:r>
              <a:rPr lang="ru-RU" dirty="0" err="1"/>
              <a:t>обліком</a:t>
            </a:r>
            <a:r>
              <a:rPr lang="ru-RU" dirty="0"/>
              <a:t> у самому банку. До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підсистеми</a:t>
            </a:r>
            <a:r>
              <a:rPr lang="ru-RU" dirty="0"/>
              <a:t> належать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задачі</a:t>
            </a:r>
            <a:r>
              <a:rPr lang="ru-RU" dirty="0"/>
              <a:t>: </a:t>
            </a:r>
            <a:r>
              <a:rPr lang="ru-RU" dirty="0" err="1"/>
              <a:t>облік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і </a:t>
            </a:r>
            <a:r>
              <a:rPr lang="ru-RU" dirty="0" err="1"/>
              <a:t>нарахування</a:t>
            </a:r>
            <a:r>
              <a:rPr lang="ru-RU" dirty="0"/>
              <a:t> </a:t>
            </a:r>
            <a:r>
              <a:rPr lang="ru-RU" dirty="0" err="1"/>
              <a:t>заробітної</a:t>
            </a:r>
            <a:r>
              <a:rPr lang="ru-RU" dirty="0"/>
              <a:t> плати </a:t>
            </a:r>
            <a:r>
              <a:rPr lang="ru-RU" dirty="0" err="1"/>
              <a:t>працівникам</a:t>
            </a:r>
            <a:r>
              <a:rPr lang="ru-RU" dirty="0"/>
              <a:t> банку; </a:t>
            </a:r>
            <a:r>
              <a:rPr lang="ru-RU" dirty="0" err="1"/>
              <a:t>облік</a:t>
            </a:r>
            <a:r>
              <a:rPr lang="ru-RU" dirty="0"/>
              <a:t>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банку; </a:t>
            </a:r>
            <a:r>
              <a:rPr lang="ru-RU" dirty="0" err="1"/>
              <a:t>облік</a:t>
            </a:r>
            <a:r>
              <a:rPr lang="ru-RU" dirty="0"/>
              <a:t> </a:t>
            </a:r>
            <a:r>
              <a:rPr lang="ru-RU" dirty="0" err="1"/>
              <a:t>нематеріальних</a:t>
            </a:r>
            <a:r>
              <a:rPr lang="ru-RU" dirty="0"/>
              <a:t> </a:t>
            </a:r>
            <a:r>
              <a:rPr lang="ru-RU" dirty="0" err="1"/>
              <a:t>активів</a:t>
            </a:r>
            <a:r>
              <a:rPr lang="ru-RU" dirty="0"/>
              <a:t>; </a:t>
            </a:r>
            <a:r>
              <a:rPr lang="ru-RU" dirty="0" err="1"/>
              <a:t>облік</a:t>
            </a:r>
            <a:r>
              <a:rPr lang="ru-RU" dirty="0"/>
              <a:t> </a:t>
            </a:r>
            <a:r>
              <a:rPr lang="ru-RU" dirty="0" err="1"/>
              <a:t>амортизації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та </a:t>
            </a:r>
            <a:r>
              <a:rPr lang="ru-RU" dirty="0" err="1"/>
              <a:t>нематеріальних</a:t>
            </a:r>
            <a:r>
              <a:rPr lang="ru-RU" dirty="0"/>
              <a:t> </a:t>
            </a:r>
            <a:r>
              <a:rPr lang="ru-RU" dirty="0" err="1"/>
              <a:t>активів</a:t>
            </a:r>
            <a:r>
              <a:rPr lang="ru-RU" dirty="0"/>
              <a:t>; </a:t>
            </a:r>
            <a:r>
              <a:rPr lang="ru-RU" dirty="0" err="1"/>
              <a:t>облік</a:t>
            </a:r>
            <a:r>
              <a:rPr lang="ru-RU" dirty="0"/>
              <a:t> </a:t>
            </a:r>
            <a:r>
              <a:rPr lang="ru-RU" dirty="0" err="1"/>
              <a:t>господарських</a:t>
            </a:r>
            <a:r>
              <a:rPr lang="ru-RU" dirty="0"/>
              <a:t> і </a:t>
            </a:r>
            <a:r>
              <a:rPr lang="ru-RU" dirty="0" err="1"/>
              <a:t>експлуатаційних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7249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підсистема</a:t>
            </a:r>
            <a:r>
              <a:rPr lang="ru-RU" b="1" dirty="0" smtClean="0"/>
              <a:t> </a:t>
            </a:r>
            <a:r>
              <a:rPr lang="ru-RU" b="1" dirty="0"/>
              <a:t>"</a:t>
            </a:r>
            <a:r>
              <a:rPr lang="ru-RU" b="1" dirty="0" err="1"/>
              <a:t>Управління</a:t>
            </a:r>
            <a:r>
              <a:rPr lang="ru-RU" b="1" dirty="0"/>
              <a:t> </a:t>
            </a:r>
            <a:r>
              <a:rPr lang="ru-RU" b="1" dirty="0" err="1"/>
              <a:t>розрахунками</a:t>
            </a:r>
            <a:r>
              <a:rPr lang="ru-RU" b="1" dirty="0"/>
              <a:t> з </a:t>
            </a:r>
            <a:r>
              <a:rPr lang="ru-RU" b="1" dirty="0" err="1"/>
              <a:t>використанням</a:t>
            </a:r>
            <a:r>
              <a:rPr lang="ru-RU" b="1" dirty="0"/>
              <a:t> </a:t>
            </a:r>
            <a:r>
              <a:rPr lang="ru-RU" b="1" dirty="0" err="1"/>
              <a:t>пластикових</a:t>
            </a:r>
            <a:r>
              <a:rPr lang="ru-RU" b="1" dirty="0"/>
              <a:t> </a:t>
            </a:r>
            <a:r>
              <a:rPr lang="ru-RU" b="1" dirty="0" err="1"/>
              <a:t>карток</a:t>
            </a:r>
            <a:r>
              <a:rPr lang="ru-RU" b="1" dirty="0"/>
              <a:t>".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Метою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підсистеми</a:t>
            </a:r>
            <a:r>
              <a:rPr lang="ru-RU" dirty="0"/>
              <a:t> є </a:t>
            </a:r>
            <a:r>
              <a:rPr lang="ru-RU" dirty="0" err="1"/>
              <a:t>автоматизація</a:t>
            </a:r>
            <a:r>
              <a:rPr lang="ru-RU" dirty="0"/>
              <a:t> </a:t>
            </a:r>
            <a:r>
              <a:rPr lang="ru-RU" dirty="0" err="1"/>
              <a:t>безготівкових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r>
              <a:rPr lang="ru-RU" dirty="0"/>
              <a:t> з </a:t>
            </a:r>
            <a:r>
              <a:rPr lang="ru-RU" dirty="0" err="1"/>
              <a:t>фізичними</a:t>
            </a:r>
            <a:r>
              <a:rPr lang="ru-RU" dirty="0"/>
              <a:t> особами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пластикових</a:t>
            </a:r>
            <a:r>
              <a:rPr lang="ru-RU" dirty="0"/>
              <a:t> </a:t>
            </a:r>
            <a:r>
              <a:rPr lang="ru-RU" dirty="0" err="1"/>
              <a:t>карток</a:t>
            </a:r>
            <a:r>
              <a:rPr lang="ru-RU" dirty="0"/>
              <a:t>. </a:t>
            </a:r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напрямами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у </a:t>
            </a:r>
            <a:r>
              <a:rPr lang="ru-RU" dirty="0" err="1"/>
              <a:t>підсистемі</a:t>
            </a:r>
            <a:r>
              <a:rPr lang="ru-RU" dirty="0"/>
              <a:t> є </a:t>
            </a:r>
            <a:r>
              <a:rPr lang="ru-RU" dirty="0" err="1"/>
              <a:t>такі</a:t>
            </a:r>
            <a:r>
              <a:rPr lang="ru-RU" dirty="0"/>
              <a:t>:</a:t>
            </a:r>
          </a:p>
          <a:p>
            <a:pPr lvl="0"/>
            <a:r>
              <a:rPr lang="ru-RU" dirty="0" err="1"/>
              <a:t>обслуговування</a:t>
            </a:r>
            <a:r>
              <a:rPr lang="ru-RU" dirty="0"/>
              <a:t> </a:t>
            </a:r>
            <a:r>
              <a:rPr lang="ru-RU" dirty="0" err="1"/>
              <a:t>локальних</a:t>
            </a:r>
            <a:r>
              <a:rPr lang="ru-RU" dirty="0"/>
              <a:t> </a:t>
            </a:r>
            <a:r>
              <a:rPr lang="ru-RU" dirty="0" err="1"/>
              <a:t>платіжних</a:t>
            </a:r>
            <a:r>
              <a:rPr lang="ru-RU" dirty="0"/>
              <a:t> </a:t>
            </a:r>
            <a:r>
              <a:rPr lang="ru-RU" dirty="0" err="1"/>
              <a:t>карткових</a:t>
            </a:r>
            <a:r>
              <a:rPr lang="ru-RU" dirty="0"/>
              <a:t> систем;</a:t>
            </a:r>
          </a:p>
          <a:p>
            <a:pPr lvl="0"/>
            <a:r>
              <a:rPr lang="ru-RU" dirty="0" err="1"/>
              <a:t>обслуговування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платіжних</a:t>
            </a:r>
            <a:r>
              <a:rPr lang="ru-RU" dirty="0"/>
              <a:t> </a:t>
            </a:r>
            <a:r>
              <a:rPr lang="ru-RU" dirty="0" err="1"/>
              <a:t>карткових</a:t>
            </a:r>
            <a:r>
              <a:rPr lang="ru-RU" dirty="0"/>
              <a:t> систем;</a:t>
            </a:r>
          </a:p>
          <a:p>
            <a:pPr lvl="0"/>
            <a:r>
              <a:rPr lang="ru-RU" dirty="0" err="1"/>
              <a:t>обслуговування</a:t>
            </a:r>
            <a:r>
              <a:rPr lang="ru-RU" dirty="0"/>
              <a:t>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платіжних</a:t>
            </a:r>
            <a:r>
              <a:rPr lang="ru-RU" dirty="0"/>
              <a:t> </a:t>
            </a:r>
            <a:r>
              <a:rPr lang="ru-RU" dirty="0" err="1"/>
              <a:t>карткових</a:t>
            </a:r>
            <a:r>
              <a:rPr lang="ru-RU" dirty="0"/>
              <a:t> систем.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8825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підсистема</a:t>
            </a:r>
            <a:r>
              <a:rPr lang="ru-RU" b="1" dirty="0" smtClean="0"/>
              <a:t> </a:t>
            </a:r>
            <a:r>
              <a:rPr lang="ru-RU" b="1" dirty="0"/>
              <a:t>"</a:t>
            </a:r>
            <a:r>
              <a:rPr lang="ru-RU" b="1" dirty="0" err="1"/>
              <a:t>Аналіз</a:t>
            </a:r>
            <a:r>
              <a:rPr lang="ru-RU" b="1" dirty="0"/>
              <a:t> </a:t>
            </a:r>
            <a:r>
              <a:rPr lang="ru-RU" b="1" dirty="0" err="1"/>
              <a:t>діяльності</a:t>
            </a:r>
            <a:r>
              <a:rPr lang="ru-RU" b="1" dirty="0"/>
              <a:t> банку"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9418" y="1454727"/>
            <a:ext cx="9925194" cy="5056909"/>
          </a:xfrm>
        </p:spPr>
        <p:txBody>
          <a:bodyPr>
            <a:normAutofit/>
          </a:bodyPr>
          <a:lstStyle/>
          <a:p>
            <a:pPr algn="just"/>
            <a:r>
              <a:rPr lang="ru-RU" dirty="0" err="1"/>
              <a:t>Підсистема</a:t>
            </a:r>
            <a:r>
              <a:rPr lang="ru-RU" dirty="0"/>
              <a:t> "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банку" </a:t>
            </a:r>
            <a:r>
              <a:rPr lang="ru-RU" dirty="0" err="1"/>
              <a:t>акумулює</a:t>
            </a:r>
            <a:r>
              <a:rPr lang="ru-RU" dirty="0"/>
              <a:t> у </a:t>
            </a:r>
            <a:r>
              <a:rPr lang="ru-RU" dirty="0" err="1"/>
              <a:t>своєму</a:t>
            </a:r>
            <a:r>
              <a:rPr lang="ru-RU" dirty="0"/>
              <a:t> </a:t>
            </a:r>
            <a:r>
              <a:rPr lang="ru-RU" dirty="0" err="1"/>
              <a:t>складі</a:t>
            </a:r>
            <a:r>
              <a:rPr lang="ru-RU" dirty="0"/>
              <a:t> </a:t>
            </a:r>
            <a:r>
              <a:rPr lang="ru-RU" dirty="0" err="1"/>
              <a:t>аналітичні</a:t>
            </a:r>
            <a:r>
              <a:rPr lang="ru-RU" dirty="0"/>
              <a:t> </a:t>
            </a:r>
            <a:r>
              <a:rPr lang="ru-RU" dirty="0" err="1"/>
              <a:t>задачі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належать до </a:t>
            </a:r>
            <a:r>
              <a:rPr lang="ru-RU" dirty="0" err="1"/>
              <a:t>класу</a:t>
            </a:r>
            <a:r>
              <a:rPr lang="ru-RU" dirty="0"/>
              <a:t> OLAP. До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аналітичних</a:t>
            </a:r>
            <a:r>
              <a:rPr lang="ru-RU" dirty="0"/>
              <a:t> задач </a:t>
            </a:r>
            <a:r>
              <a:rPr lang="ru-RU" dirty="0" err="1"/>
              <a:t>підсистеми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віднести</a:t>
            </a:r>
            <a:r>
              <a:rPr lang="ru-RU" dirty="0"/>
              <a:t>:</a:t>
            </a:r>
          </a:p>
          <a:p>
            <a:pPr lvl="0" algn="just"/>
            <a:r>
              <a:rPr lang="ru-RU" dirty="0" err="1"/>
              <a:t>аналіз</a:t>
            </a:r>
            <a:r>
              <a:rPr lang="ru-RU" dirty="0"/>
              <a:t> балансу (</a:t>
            </a:r>
            <a:r>
              <a:rPr lang="ru-RU" dirty="0" err="1"/>
              <a:t>агрегованого</a:t>
            </a:r>
            <a:r>
              <a:rPr lang="ru-RU" dirty="0"/>
              <a:t> та в </a:t>
            </a:r>
            <a:r>
              <a:rPr lang="ru-RU" dirty="0" err="1"/>
              <a:t>розрізі</a:t>
            </a:r>
            <a:r>
              <a:rPr lang="ru-RU" dirty="0"/>
              <a:t> </a:t>
            </a:r>
            <a:r>
              <a:rPr lang="ru-RU" dirty="0" err="1"/>
              <a:t>класів</a:t>
            </a:r>
            <a:r>
              <a:rPr lang="ru-RU" dirty="0"/>
              <a:t>, </a:t>
            </a:r>
            <a:r>
              <a:rPr lang="ru-RU" dirty="0" err="1"/>
              <a:t>розділів</a:t>
            </a:r>
            <a:r>
              <a:rPr lang="ru-RU" dirty="0"/>
              <a:t>, </a:t>
            </a:r>
            <a:r>
              <a:rPr lang="ru-RU" dirty="0" err="1"/>
              <a:t>груп</a:t>
            </a:r>
            <a:r>
              <a:rPr lang="ru-RU" dirty="0"/>
              <a:t> і </a:t>
            </a:r>
            <a:r>
              <a:rPr lang="ru-RU" dirty="0" err="1"/>
              <a:t>балансових</a:t>
            </a:r>
            <a:r>
              <a:rPr lang="ru-RU" dirty="0"/>
              <a:t> </a:t>
            </a:r>
            <a:r>
              <a:rPr lang="ru-RU" dirty="0" err="1"/>
              <a:t>рахунків</a:t>
            </a:r>
            <a:r>
              <a:rPr lang="ru-RU" dirty="0"/>
              <a:t>);</a:t>
            </a:r>
          </a:p>
          <a:p>
            <a:pPr lvl="0" algn="just"/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пасивів</a:t>
            </a:r>
            <a:r>
              <a:rPr lang="ru-RU" dirty="0"/>
              <a:t> банку (структура </a:t>
            </a:r>
            <a:r>
              <a:rPr lang="ru-RU" dirty="0" err="1"/>
              <a:t>пасивів</a:t>
            </a:r>
            <a:r>
              <a:rPr lang="ru-RU" dirty="0"/>
              <a:t>, структура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структура </a:t>
            </a:r>
            <a:r>
              <a:rPr lang="ru-RU" dirty="0" err="1"/>
              <a:t>залучених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);</a:t>
            </a:r>
          </a:p>
          <a:p>
            <a:pPr lvl="0" algn="just"/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активів</a:t>
            </a:r>
            <a:r>
              <a:rPr lang="ru-RU" dirty="0"/>
              <a:t> банку (структура </a:t>
            </a:r>
            <a:r>
              <a:rPr lang="ru-RU" dirty="0" err="1"/>
              <a:t>активів</a:t>
            </a:r>
            <a:r>
              <a:rPr lang="ru-RU" dirty="0"/>
              <a:t>, структура кредитного портфеля);</a:t>
            </a:r>
          </a:p>
          <a:p>
            <a:pPr lvl="0" algn="just"/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нормативів</a:t>
            </a:r>
            <a:r>
              <a:rPr lang="ru-RU" dirty="0"/>
              <a:t> банку (</a:t>
            </a:r>
            <a:r>
              <a:rPr lang="ru-RU" dirty="0" err="1"/>
              <a:t>ліквідність</a:t>
            </a:r>
            <a:r>
              <a:rPr lang="ru-RU" dirty="0"/>
              <a:t>, </a:t>
            </a:r>
            <a:r>
              <a:rPr lang="ru-RU" dirty="0" err="1"/>
              <a:t>платоспроможність</a:t>
            </a:r>
            <a:r>
              <a:rPr lang="ru-RU" dirty="0"/>
              <a:t>, </a:t>
            </a:r>
            <a:r>
              <a:rPr lang="ru-RU" dirty="0" err="1"/>
              <a:t>достатність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);</a:t>
            </a:r>
          </a:p>
          <a:p>
            <a:pPr lvl="0" algn="just"/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, </a:t>
            </a:r>
            <a:r>
              <a:rPr lang="ru-RU" dirty="0" err="1"/>
              <a:t>видатків</a:t>
            </a:r>
            <a:r>
              <a:rPr lang="ru-RU" dirty="0"/>
              <a:t> та </a:t>
            </a:r>
            <a:r>
              <a:rPr lang="ru-RU" dirty="0" err="1"/>
              <a:t>прибутку</a:t>
            </a:r>
            <a:r>
              <a:rPr lang="ru-RU" dirty="0"/>
              <a:t> банку (</a:t>
            </a:r>
            <a:r>
              <a:rPr lang="ru-RU" dirty="0" err="1"/>
              <a:t>нарахування</a:t>
            </a:r>
            <a:r>
              <a:rPr lang="ru-RU" dirty="0"/>
              <a:t> і </a:t>
            </a:r>
            <a:r>
              <a:rPr lang="ru-RU" dirty="0" err="1"/>
              <a:t>фактично</a:t>
            </a:r>
            <a:r>
              <a:rPr lang="ru-RU" dirty="0"/>
              <a:t> </a:t>
            </a:r>
            <a:r>
              <a:rPr lang="ru-RU" dirty="0" err="1"/>
              <a:t>отримані</a:t>
            </a:r>
            <a:r>
              <a:rPr lang="ru-RU" dirty="0"/>
              <a:t> доходи, </a:t>
            </a:r>
            <a:r>
              <a:rPr lang="ru-RU" dirty="0" err="1"/>
              <a:t>рентабельність</a:t>
            </a:r>
            <a:r>
              <a:rPr lang="ru-RU" dirty="0"/>
              <a:t>, доходи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прибутковість</a:t>
            </a:r>
            <a:r>
              <a:rPr lang="ru-RU" dirty="0"/>
              <a:t> банку);</a:t>
            </a:r>
          </a:p>
          <a:p>
            <a:pPr lvl="0" algn="just"/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плану </a:t>
            </a:r>
            <a:r>
              <a:rPr lang="ru-RU" dirty="0" err="1"/>
              <a:t>доходів</a:t>
            </a:r>
            <a:r>
              <a:rPr lang="ru-RU" dirty="0"/>
              <a:t> та </a:t>
            </a:r>
            <a:r>
              <a:rPr lang="ru-RU" dirty="0" err="1"/>
              <a:t>витрат</a:t>
            </a:r>
            <a:r>
              <a:rPr lang="ru-RU" dirty="0"/>
              <a:t>;</a:t>
            </a:r>
          </a:p>
          <a:p>
            <a:pPr lvl="0" algn="just"/>
            <a:r>
              <a:rPr lang="ru-RU" dirty="0" err="1"/>
              <a:t>аналіз</a:t>
            </a:r>
            <a:r>
              <a:rPr lang="ru-RU" dirty="0"/>
              <a:t> та контроль </a:t>
            </a:r>
            <a:r>
              <a:rPr lang="ru-RU" dirty="0" err="1"/>
              <a:t>формування</a:t>
            </a:r>
            <a:r>
              <a:rPr lang="ru-RU" dirty="0"/>
              <a:t> і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фондів</a:t>
            </a:r>
            <a:r>
              <a:rPr lang="ru-RU" dirty="0"/>
              <a:t> банку.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7235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Модульний</a:t>
            </a:r>
            <a:r>
              <a:rPr lang="ru-RU" b="1" dirty="0"/>
              <a:t> </a:t>
            </a:r>
            <a:r>
              <a:rPr lang="ru-RU" b="1" dirty="0" err="1"/>
              <a:t>підхід</a:t>
            </a:r>
            <a:r>
              <a:rPr lang="ru-RU" b="1" dirty="0"/>
              <a:t> до </a:t>
            </a:r>
            <a:r>
              <a:rPr lang="ru-RU" b="1" dirty="0" err="1"/>
              <a:t>структуризації</a:t>
            </a:r>
            <a:r>
              <a:rPr lang="ru-RU" b="1" dirty="0"/>
              <a:t> АБС.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0036" y="2133599"/>
            <a:ext cx="10174576" cy="4447309"/>
          </a:xfrm>
        </p:spPr>
        <p:txBody>
          <a:bodyPr>
            <a:normAutofit/>
          </a:bodyPr>
          <a:lstStyle/>
          <a:p>
            <a:r>
              <a:rPr lang="ru-RU" dirty="0" err="1"/>
              <a:t>Модулі</a:t>
            </a:r>
            <a:r>
              <a:rPr lang="ru-RU" dirty="0"/>
              <a:t> АБС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уявлень</a:t>
            </a:r>
            <a:r>
              <a:rPr lang="ru-RU" dirty="0"/>
              <a:t> про </a:t>
            </a:r>
            <a:r>
              <a:rPr lang="ru-RU" dirty="0" err="1"/>
              <a:t>архітектуру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систем, яка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розподіл</a:t>
            </a:r>
            <a:r>
              <a:rPr lang="ru-RU" dirty="0"/>
              <a:t> </a:t>
            </a:r>
            <a:r>
              <a:rPr lang="ru-RU" dirty="0" err="1"/>
              <a:t>функціональних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, </a:t>
            </a:r>
            <a:r>
              <a:rPr lang="ru-RU" dirty="0" err="1"/>
              <a:t>поділяються</a:t>
            </a:r>
            <a:r>
              <a:rPr lang="ru-RU" dirty="0"/>
              <a:t> на два </a:t>
            </a:r>
            <a:r>
              <a:rPr lang="ru-RU" dirty="0" err="1"/>
              <a:t>класи</a:t>
            </a:r>
            <a:r>
              <a:rPr lang="ru-RU" dirty="0"/>
              <a:t>: </a:t>
            </a:r>
            <a:r>
              <a:rPr lang="ru-RU" dirty="0" err="1"/>
              <a:t>модулі</a:t>
            </a:r>
            <a:r>
              <a:rPr lang="ru-RU" dirty="0"/>
              <a:t> "</a:t>
            </a:r>
            <a:r>
              <a:rPr lang="ru-RU" dirty="0" err="1"/>
              <a:t>front-office</a:t>
            </a:r>
            <a:r>
              <a:rPr lang="ru-RU" dirty="0"/>
              <a:t>" та </a:t>
            </a:r>
            <a:r>
              <a:rPr lang="ru-RU" dirty="0" err="1"/>
              <a:t>модулі</a:t>
            </a:r>
            <a:r>
              <a:rPr lang="ru-RU" dirty="0"/>
              <a:t> "</a:t>
            </a:r>
            <a:r>
              <a:rPr lang="ru-RU" dirty="0" err="1"/>
              <a:t>back-office</a:t>
            </a:r>
            <a:r>
              <a:rPr lang="ru-RU" dirty="0"/>
              <a:t>" і </a:t>
            </a:r>
            <a:r>
              <a:rPr lang="ru-RU" dirty="0" err="1"/>
              <a:t>групуються</a:t>
            </a:r>
            <a:r>
              <a:rPr lang="ru-RU" dirty="0"/>
              <a:t> за </a:t>
            </a:r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напрямками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банку.</a:t>
            </a:r>
          </a:p>
          <a:p>
            <a:r>
              <a:rPr lang="ru-RU" dirty="0" err="1"/>
              <a:t>Модулі</a:t>
            </a:r>
            <a:r>
              <a:rPr lang="ru-RU" dirty="0"/>
              <a:t> "</a:t>
            </a:r>
            <a:r>
              <a:rPr lang="ru-RU" dirty="0" err="1"/>
              <a:t>front-office</a:t>
            </a:r>
            <a:r>
              <a:rPr lang="ru-RU" dirty="0"/>
              <a:t>" </a:t>
            </a:r>
            <a:r>
              <a:rPr lang="ru-RU" dirty="0" err="1"/>
              <a:t>об’єднують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, </a:t>
            </a:r>
            <a:r>
              <a:rPr lang="ru-RU" dirty="0" err="1"/>
              <a:t>пов’язані</a:t>
            </a:r>
            <a:r>
              <a:rPr lang="ru-RU" dirty="0"/>
              <a:t> з </a:t>
            </a:r>
            <a:r>
              <a:rPr lang="ru-RU" dirty="0" err="1"/>
              <a:t>первинним</a:t>
            </a:r>
            <a:r>
              <a:rPr lang="ru-RU" dirty="0"/>
              <a:t> </a:t>
            </a:r>
            <a:r>
              <a:rPr lang="ru-RU" dirty="0" err="1"/>
              <a:t>обліком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введенням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про </a:t>
            </a:r>
            <a:r>
              <a:rPr lang="ru-RU" dirty="0" err="1"/>
              <a:t>банківські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первинну</a:t>
            </a:r>
            <a:r>
              <a:rPr lang="ru-RU" dirty="0"/>
              <a:t> </a:t>
            </a:r>
            <a:r>
              <a:rPr lang="ru-RU" dirty="0" err="1"/>
              <a:t>обробку</a:t>
            </a:r>
            <a:r>
              <a:rPr lang="ru-RU" dirty="0"/>
              <a:t> і будь-яку </a:t>
            </a:r>
            <a:r>
              <a:rPr lang="ru-RU" dirty="0" err="1"/>
              <a:t>зовнішню</a:t>
            </a:r>
            <a:r>
              <a:rPr lang="ru-RU" dirty="0"/>
              <a:t> </a:t>
            </a:r>
            <a:r>
              <a:rPr lang="ru-RU" dirty="0" err="1"/>
              <a:t>взаємодію</a:t>
            </a:r>
            <a:r>
              <a:rPr lang="ru-RU" dirty="0"/>
              <a:t> банку з </a:t>
            </a:r>
            <a:r>
              <a:rPr lang="ru-RU" dirty="0" err="1"/>
              <a:t>клієнтами</a:t>
            </a:r>
            <a:r>
              <a:rPr lang="ru-RU" dirty="0"/>
              <a:t>, </a:t>
            </a:r>
            <a:r>
              <a:rPr lang="ru-RU" dirty="0" err="1"/>
              <a:t>іншими</a:t>
            </a:r>
            <a:r>
              <a:rPr lang="ru-RU" dirty="0"/>
              <a:t> банками, </a:t>
            </a:r>
            <a:r>
              <a:rPr lang="ru-RU" dirty="0" err="1"/>
              <a:t>інформаційними</a:t>
            </a:r>
            <a:r>
              <a:rPr lang="ru-RU" dirty="0"/>
              <a:t> і </a:t>
            </a:r>
            <a:r>
              <a:rPr lang="ru-RU" dirty="0" err="1"/>
              <a:t>торговельними</a:t>
            </a:r>
            <a:r>
              <a:rPr lang="ru-RU" dirty="0"/>
              <a:t> системами та </a:t>
            </a:r>
            <a:r>
              <a:rPr lang="ru-RU" dirty="0" err="1"/>
              <a:t>формуванням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.</a:t>
            </a:r>
          </a:p>
          <a:p>
            <a:r>
              <a:rPr lang="ru-RU" dirty="0" err="1"/>
              <a:t>Модулі</a:t>
            </a:r>
            <a:r>
              <a:rPr lang="ru-RU" dirty="0"/>
              <a:t> "</a:t>
            </a:r>
            <a:r>
              <a:rPr lang="ru-RU" dirty="0" err="1"/>
              <a:t>back-office</a:t>
            </a:r>
            <a:r>
              <a:rPr lang="ru-RU" dirty="0"/>
              <a:t>"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наступна</a:t>
            </a:r>
            <a:r>
              <a:rPr lang="ru-RU" dirty="0"/>
              <a:t> </a:t>
            </a:r>
            <a:r>
              <a:rPr lang="ru-RU" dirty="0" err="1"/>
              <a:t>обробка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"</a:t>
            </a:r>
            <a:r>
              <a:rPr lang="ru-RU" dirty="0" err="1"/>
              <a:t>front-office</a:t>
            </a:r>
            <a:r>
              <a:rPr lang="ru-RU" dirty="0"/>
              <a:t>" з метою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,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та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є прямим </a:t>
            </a:r>
            <a:r>
              <a:rPr lang="ru-RU" dirty="0" err="1"/>
              <a:t>наслідком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на </a:t>
            </a:r>
            <a:r>
              <a:rPr lang="ru-RU" dirty="0" err="1"/>
              <a:t>фінансових</a:t>
            </a:r>
            <a:r>
              <a:rPr lang="ru-RU" dirty="0"/>
              <a:t> ринках.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7245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180110"/>
            <a:ext cx="8911687" cy="900546"/>
          </a:xfrm>
        </p:spPr>
        <p:txBody>
          <a:bodyPr>
            <a:normAutofit fontScale="90000"/>
          </a:bodyPr>
          <a:lstStyle/>
          <a:p>
            <a:r>
              <a:rPr lang="ru-RU" dirty="0"/>
              <a:t>Структура </a:t>
            </a:r>
            <a:r>
              <a:rPr lang="ru-RU" dirty="0" err="1"/>
              <a:t>інформаційно-довідкової</a:t>
            </a:r>
            <a:r>
              <a:rPr lang="ru-RU" dirty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ОДБ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927" y="1205345"/>
            <a:ext cx="11554691" cy="5652655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/>
              <a:t>Система повинна </a:t>
            </a:r>
            <a:r>
              <a:rPr lang="ru-RU" b="1" dirty="0" err="1"/>
              <a:t>забезпечити</a:t>
            </a:r>
            <a:r>
              <a:rPr lang="ru-RU" b="1" dirty="0"/>
              <a:t> </a:t>
            </a:r>
            <a:r>
              <a:rPr lang="ru-RU" b="1" dirty="0" err="1"/>
              <a:t>швидкий</a:t>
            </a:r>
            <a:r>
              <a:rPr lang="ru-RU" b="1" dirty="0"/>
              <a:t> і </a:t>
            </a:r>
            <a:r>
              <a:rPr lang="ru-RU" b="1" dirty="0" err="1"/>
              <a:t>зручний</a:t>
            </a:r>
            <a:r>
              <a:rPr lang="ru-RU" b="1" dirty="0"/>
              <a:t> доступ до </a:t>
            </a:r>
            <a:r>
              <a:rPr lang="ru-RU" b="1" dirty="0" err="1"/>
              <a:t>даних</a:t>
            </a:r>
            <a:r>
              <a:rPr lang="ru-RU" b="1" dirty="0"/>
              <a:t> поточного </a:t>
            </a:r>
            <a:r>
              <a:rPr lang="ru-RU" b="1" dirty="0" err="1"/>
              <a:t>опердня</a:t>
            </a:r>
            <a:r>
              <a:rPr lang="ru-RU" b="1" dirty="0"/>
              <a:t>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 </a:t>
            </a:r>
            <a:r>
              <a:rPr lang="ru-RU" dirty="0" err="1"/>
              <a:t>вибір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дня за </a:t>
            </a:r>
            <a:r>
              <a:rPr lang="ru-RU" dirty="0" err="1"/>
              <a:t>рахунком</a:t>
            </a:r>
            <a:r>
              <a:rPr lang="ru-RU" dirty="0"/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 </a:t>
            </a:r>
            <a:r>
              <a:rPr lang="ru-RU" dirty="0" err="1"/>
              <a:t>пошук</a:t>
            </a:r>
            <a:r>
              <a:rPr lang="ru-RU" dirty="0"/>
              <a:t> по </a:t>
            </a:r>
            <a:r>
              <a:rPr lang="ru-RU" dirty="0" err="1"/>
              <a:t>сумі</a:t>
            </a:r>
            <a:r>
              <a:rPr lang="ru-RU" dirty="0"/>
              <a:t>, МФО, </a:t>
            </a:r>
            <a:r>
              <a:rPr lang="ru-RU" dirty="0" err="1"/>
              <a:t>ознакою</a:t>
            </a:r>
            <a:r>
              <a:rPr lang="ru-RU" dirty="0"/>
              <a:t> </a:t>
            </a:r>
            <a:r>
              <a:rPr lang="ru-RU" dirty="0" err="1"/>
              <a:t>наявності</a:t>
            </a:r>
            <a:r>
              <a:rPr lang="ru-RU" dirty="0"/>
              <a:t> і </a:t>
            </a:r>
            <a:r>
              <a:rPr lang="ru-RU" dirty="0" err="1"/>
              <a:t>поточним</a:t>
            </a:r>
            <a:r>
              <a:rPr lang="ru-RU" dirty="0"/>
              <a:t> станом </a:t>
            </a:r>
            <a:r>
              <a:rPr lang="ru-RU" dirty="0" err="1"/>
              <a:t>рахунків</a:t>
            </a:r>
            <a:r>
              <a:rPr lang="ru-RU" dirty="0"/>
              <a:t> і </a:t>
            </a:r>
            <a:r>
              <a:rPr lang="ru-RU" dirty="0" err="1"/>
              <a:t>операцій</a:t>
            </a:r>
            <a:r>
              <a:rPr lang="ru-RU" dirty="0"/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 </a:t>
            </a:r>
            <a:r>
              <a:rPr lang="ru-RU" dirty="0" err="1"/>
              <a:t>пошук</a:t>
            </a:r>
            <a:r>
              <a:rPr lang="ru-RU" dirty="0"/>
              <a:t> за </a:t>
            </a:r>
            <a:r>
              <a:rPr lang="ru-RU" dirty="0" err="1"/>
              <a:t>найменуванням</a:t>
            </a:r>
            <a:r>
              <a:rPr lang="ru-RU" dirty="0"/>
              <a:t> </a:t>
            </a:r>
            <a:r>
              <a:rPr lang="ru-RU" dirty="0" err="1"/>
              <a:t>клієнта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кореспондента</a:t>
            </a:r>
            <a:r>
              <a:rPr lang="ru-RU" dirty="0"/>
              <a:t> й за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реквізитами</a:t>
            </a:r>
            <a:r>
              <a:rPr lang="ru-RU" dirty="0"/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балансових</a:t>
            </a:r>
            <a:r>
              <a:rPr lang="ru-RU" dirty="0"/>
              <a:t> </a:t>
            </a:r>
            <a:r>
              <a:rPr lang="ru-RU" dirty="0" err="1"/>
              <a:t>звітів</a:t>
            </a:r>
            <a:r>
              <a:rPr lang="ru-RU" dirty="0"/>
              <a:t> у </a:t>
            </a:r>
            <a:r>
              <a:rPr lang="ru-RU" dirty="0" err="1"/>
              <a:t>гривнях</a:t>
            </a:r>
            <a:r>
              <a:rPr lang="ru-RU" dirty="0"/>
              <a:t> і </a:t>
            </a:r>
            <a:r>
              <a:rPr lang="ru-RU" dirty="0" err="1"/>
              <a:t>інвалюті</a:t>
            </a:r>
            <a:r>
              <a:rPr lang="ru-RU" dirty="0"/>
              <a:t> на </a:t>
            </a:r>
            <a:r>
              <a:rPr lang="ru-RU" dirty="0" err="1"/>
              <a:t>поточний</a:t>
            </a:r>
            <a:r>
              <a:rPr lang="ru-RU" dirty="0"/>
              <a:t> момент дня.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err="1"/>
              <a:t>Також</a:t>
            </a:r>
            <a:r>
              <a:rPr lang="ru-RU" b="1" dirty="0"/>
              <a:t> </a:t>
            </a:r>
            <a:r>
              <a:rPr lang="ru-RU" b="1" dirty="0" err="1"/>
              <a:t>довідкова</a:t>
            </a:r>
            <a:r>
              <a:rPr lang="ru-RU" b="1" dirty="0"/>
              <a:t> </a:t>
            </a:r>
            <a:r>
              <a:rPr lang="ru-RU" b="1" dirty="0" err="1"/>
              <a:t>системи</a:t>
            </a:r>
            <a:r>
              <a:rPr lang="ru-RU" b="1" dirty="0"/>
              <a:t> повинна </a:t>
            </a:r>
            <a:r>
              <a:rPr lang="ru-RU" b="1" dirty="0" err="1"/>
              <a:t>забезпечити</a:t>
            </a:r>
            <a:r>
              <a:rPr lang="ru-RU" b="1" dirty="0"/>
              <a:t> доступ до </a:t>
            </a:r>
            <a:r>
              <a:rPr lang="ru-RU" b="1" dirty="0" err="1"/>
              <a:t>архівних</a:t>
            </a:r>
            <a:r>
              <a:rPr lang="ru-RU" b="1" dirty="0"/>
              <a:t> </a:t>
            </a:r>
            <a:r>
              <a:rPr lang="ru-RU" b="1" dirty="0" err="1"/>
              <a:t>даних</a:t>
            </a:r>
            <a:r>
              <a:rPr lang="ru-RU" dirty="0"/>
              <a:t>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 </a:t>
            </a:r>
            <a:r>
              <a:rPr lang="ru-RU" dirty="0" err="1"/>
              <a:t>пошук</a:t>
            </a:r>
            <a:r>
              <a:rPr lang="ru-RU" dirty="0"/>
              <a:t> і перегляд </a:t>
            </a:r>
            <a:r>
              <a:rPr lang="ru-RU" dirty="0" err="1"/>
              <a:t>даних</a:t>
            </a:r>
            <a:r>
              <a:rPr lang="ru-RU" dirty="0"/>
              <a:t> по </a:t>
            </a:r>
            <a:r>
              <a:rPr lang="ru-RU" dirty="0" err="1"/>
              <a:t>клієнтах</a:t>
            </a:r>
            <a:r>
              <a:rPr lang="ru-RU" dirty="0"/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 </a:t>
            </a:r>
            <a:r>
              <a:rPr lang="ru-RU" dirty="0" err="1"/>
              <a:t>пошук</a:t>
            </a:r>
            <a:r>
              <a:rPr lang="ru-RU" dirty="0"/>
              <a:t> </a:t>
            </a:r>
            <a:r>
              <a:rPr lang="ru-RU" dirty="0" err="1"/>
              <a:t>рахунків</a:t>
            </a:r>
            <a:r>
              <a:rPr lang="ru-RU" dirty="0"/>
              <a:t> (</a:t>
            </a:r>
            <a:r>
              <a:rPr lang="ru-RU" dirty="0" err="1"/>
              <a:t>відкритих</a:t>
            </a:r>
            <a:r>
              <a:rPr lang="ru-RU" dirty="0"/>
              <a:t> і </a:t>
            </a:r>
            <a:r>
              <a:rPr lang="ru-RU" dirty="0" err="1"/>
              <a:t>закритих</a:t>
            </a:r>
            <a:r>
              <a:rPr lang="ru-RU" dirty="0"/>
              <a:t>), </a:t>
            </a:r>
            <a:r>
              <a:rPr lang="ru-RU" dirty="0" err="1"/>
              <a:t>вибір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рахунків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належать одному </a:t>
            </a:r>
            <a:r>
              <a:rPr lang="ru-RU" dirty="0" err="1"/>
              <a:t>клієнту</a:t>
            </a:r>
            <a:r>
              <a:rPr lang="ru-RU" dirty="0"/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 перегляд </a:t>
            </a:r>
            <a:r>
              <a:rPr lang="ru-RU" dirty="0" err="1"/>
              <a:t>операцій</a:t>
            </a:r>
            <a:r>
              <a:rPr lang="ru-RU" dirty="0"/>
              <a:t> по </a:t>
            </a:r>
            <a:r>
              <a:rPr lang="ru-RU" dirty="0" err="1"/>
              <a:t>особових</a:t>
            </a:r>
            <a:r>
              <a:rPr lang="ru-RU" dirty="0"/>
              <a:t> </a:t>
            </a:r>
            <a:r>
              <a:rPr lang="ru-RU" dirty="0" err="1"/>
              <a:t>рахунках</a:t>
            </a:r>
            <a:r>
              <a:rPr lang="ru-RU" dirty="0"/>
              <a:t>, </a:t>
            </a:r>
            <a:r>
              <a:rPr lang="ru-RU" dirty="0" err="1"/>
              <a:t>рахунках</a:t>
            </a:r>
            <a:r>
              <a:rPr lang="ru-RU" dirty="0"/>
              <a:t> I-IV-</a:t>
            </a:r>
            <a:r>
              <a:rPr lang="ru-RU" dirty="0" err="1"/>
              <a:t>го</a:t>
            </a:r>
            <a:r>
              <a:rPr lang="ru-RU" dirty="0"/>
              <a:t> порядку і  </a:t>
            </a:r>
            <a:r>
              <a:rPr lang="ru-RU" dirty="0" err="1"/>
              <a:t>озабалансових</a:t>
            </a:r>
            <a:r>
              <a:rPr lang="ru-RU" dirty="0"/>
              <a:t> </a:t>
            </a:r>
            <a:r>
              <a:rPr lang="ru-RU" dirty="0" err="1"/>
              <a:t>рахунків</a:t>
            </a:r>
            <a:r>
              <a:rPr lang="ru-RU" dirty="0"/>
              <a:t> за весь </a:t>
            </a:r>
            <a:r>
              <a:rPr lang="ru-RU" dirty="0" err="1"/>
              <a:t>архівний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, перегляд, </a:t>
            </a:r>
            <a:r>
              <a:rPr lang="ru-RU" dirty="0" err="1"/>
              <a:t>друк</a:t>
            </a:r>
            <a:r>
              <a:rPr lang="ru-RU" dirty="0"/>
              <a:t> </a:t>
            </a:r>
            <a:r>
              <a:rPr lang="ru-RU" dirty="0" err="1"/>
              <a:t>особових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по </a:t>
            </a:r>
            <a:r>
              <a:rPr lang="ru-RU" dirty="0" err="1"/>
              <a:t>рахунках</a:t>
            </a:r>
            <a:r>
              <a:rPr lang="ru-RU" dirty="0"/>
              <a:t> за </a:t>
            </a:r>
            <a:r>
              <a:rPr lang="ru-RU" dirty="0" err="1"/>
              <a:t>період</a:t>
            </a:r>
            <a:r>
              <a:rPr lang="ru-RU" dirty="0"/>
              <a:t> у  </a:t>
            </a:r>
            <a:r>
              <a:rPr lang="ru-RU" dirty="0" err="1"/>
              <a:t>аціональній</a:t>
            </a:r>
            <a:r>
              <a:rPr lang="ru-RU" dirty="0"/>
              <a:t> і </a:t>
            </a:r>
            <a:r>
              <a:rPr lang="ru-RU" dirty="0" err="1"/>
              <a:t>іноземній</a:t>
            </a:r>
            <a:r>
              <a:rPr lang="ru-RU" dirty="0"/>
              <a:t> валютах;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 </a:t>
            </a:r>
            <a:r>
              <a:rPr lang="ru-RU" dirty="0" err="1"/>
              <a:t>діаграми</a:t>
            </a:r>
            <a:r>
              <a:rPr lang="ru-RU" dirty="0"/>
              <a:t> </a:t>
            </a:r>
            <a:r>
              <a:rPr lang="ru-RU" dirty="0" err="1"/>
              <a:t>залишків</a:t>
            </a:r>
            <a:r>
              <a:rPr lang="ru-RU" dirty="0"/>
              <a:t> по </a:t>
            </a:r>
            <a:r>
              <a:rPr lang="ru-RU" dirty="0" err="1"/>
              <a:t>особових</a:t>
            </a:r>
            <a:r>
              <a:rPr lang="ru-RU" dirty="0"/>
              <a:t> </a:t>
            </a:r>
            <a:r>
              <a:rPr lang="ru-RU" dirty="0" err="1"/>
              <a:t>рахунках</a:t>
            </a:r>
            <a:r>
              <a:rPr lang="ru-RU" dirty="0"/>
              <a:t> за </a:t>
            </a:r>
            <a:r>
              <a:rPr lang="ru-RU" dirty="0" err="1"/>
              <a:t>архівний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 </a:t>
            </a:r>
            <a:r>
              <a:rPr lang="ru-RU" dirty="0" err="1"/>
              <a:t>пошук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по </a:t>
            </a:r>
            <a:r>
              <a:rPr lang="ru-RU" dirty="0" err="1"/>
              <a:t>даті</a:t>
            </a:r>
            <a:r>
              <a:rPr lang="ru-RU" dirty="0"/>
              <a:t>, </a:t>
            </a:r>
            <a:r>
              <a:rPr lang="ru-RU" dirty="0" err="1"/>
              <a:t>сумі</a:t>
            </a:r>
            <a:r>
              <a:rPr lang="ru-RU" dirty="0"/>
              <a:t>, </a:t>
            </a:r>
            <a:r>
              <a:rPr lang="ru-RU" dirty="0" err="1"/>
              <a:t>реквізитах</a:t>
            </a:r>
            <a:r>
              <a:rPr lang="ru-RU" dirty="0"/>
              <a:t> </a:t>
            </a:r>
            <a:r>
              <a:rPr lang="ru-RU" dirty="0" err="1"/>
              <a:t>кореспондента</a:t>
            </a:r>
            <a:r>
              <a:rPr lang="ru-RU" dirty="0"/>
              <a:t>, виду </a:t>
            </a:r>
            <a:r>
              <a:rPr lang="ru-RU" dirty="0" err="1"/>
              <a:t>операції</a:t>
            </a:r>
            <a:r>
              <a:rPr lang="ru-RU" dirty="0"/>
              <a:t> і т.д.;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 </a:t>
            </a:r>
            <a:r>
              <a:rPr lang="ru-RU" dirty="0" err="1"/>
              <a:t>графічне</a:t>
            </a:r>
            <a:r>
              <a:rPr lang="ru-RU" dirty="0"/>
              <a:t> </a:t>
            </a:r>
            <a:r>
              <a:rPr lang="ru-RU" dirty="0" err="1"/>
              <a:t>представлення</a:t>
            </a:r>
            <a:r>
              <a:rPr lang="ru-RU" dirty="0"/>
              <a:t> </a:t>
            </a:r>
            <a:r>
              <a:rPr lang="ru-RU" dirty="0" err="1"/>
              <a:t>динаміки</a:t>
            </a:r>
            <a:r>
              <a:rPr lang="ru-RU" dirty="0"/>
              <a:t> будь-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за </a:t>
            </a:r>
            <a:r>
              <a:rPr lang="ru-RU" dirty="0" err="1"/>
              <a:t>архівний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, </a:t>
            </a:r>
            <a:r>
              <a:rPr lang="ru-RU" dirty="0" err="1"/>
              <a:t>динаміки</a:t>
            </a:r>
            <a:r>
              <a:rPr lang="ru-RU" dirty="0"/>
              <a:t> </a:t>
            </a:r>
            <a:r>
              <a:rPr lang="ru-RU" dirty="0" err="1"/>
              <a:t>курсів</a:t>
            </a:r>
            <a:r>
              <a:rPr lang="ru-RU" dirty="0"/>
              <a:t> валют;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витрат</a:t>
            </a:r>
            <a:r>
              <a:rPr lang="ru-RU" dirty="0"/>
              <a:t>, </a:t>
            </a:r>
            <a:r>
              <a:rPr lang="ru-RU" dirty="0" err="1"/>
              <a:t>активів</a:t>
            </a:r>
            <a:r>
              <a:rPr lang="ru-RU" dirty="0"/>
              <a:t> і </a:t>
            </a:r>
            <a:r>
              <a:rPr lang="ru-RU" dirty="0" err="1"/>
              <a:t>пасивів</a:t>
            </a:r>
            <a:r>
              <a:rPr lang="ru-RU" dirty="0"/>
              <a:t> банку за будь-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з </a:t>
            </a:r>
            <a:r>
              <a:rPr lang="ru-RU" dirty="0" err="1"/>
              <a:t>архіву</a:t>
            </a:r>
            <a:r>
              <a:rPr lang="ru-RU" dirty="0"/>
              <a:t> банку</a:t>
            </a:r>
            <a:r>
              <a:rPr lang="ru-RU" dirty="0" smtClean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err="1"/>
              <a:t>Крім</a:t>
            </a:r>
            <a:r>
              <a:rPr lang="ru-RU" b="1" dirty="0"/>
              <a:t> того, </a:t>
            </a:r>
            <a:r>
              <a:rPr lang="ru-RU" b="1" dirty="0" err="1"/>
              <a:t>підсистема</a:t>
            </a:r>
            <a:r>
              <a:rPr lang="ru-RU" b="1" dirty="0"/>
              <a:t> повинна </a:t>
            </a:r>
            <a:r>
              <a:rPr lang="ru-RU" b="1" dirty="0" err="1"/>
              <a:t>забезпечити</a:t>
            </a:r>
            <a:r>
              <a:rPr lang="ru-RU" b="1" dirty="0"/>
              <a:t> доступ до </a:t>
            </a:r>
            <a:r>
              <a:rPr lang="ru-RU" b="1" dirty="0" err="1"/>
              <a:t>довідкових</a:t>
            </a:r>
            <a:r>
              <a:rPr lang="ru-RU" b="1" dirty="0"/>
              <a:t> </a:t>
            </a:r>
            <a:r>
              <a:rPr lang="ru-RU" b="1" dirty="0" err="1"/>
              <a:t>даних</a:t>
            </a:r>
            <a:r>
              <a:rPr lang="ru-RU" b="1" dirty="0"/>
              <a:t>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 план </a:t>
            </a:r>
            <a:r>
              <a:rPr lang="ru-RU" dirty="0" err="1"/>
              <a:t>рахунків</a:t>
            </a:r>
            <a:r>
              <a:rPr lang="ru-RU" dirty="0"/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 </a:t>
            </a:r>
            <a:r>
              <a:rPr lang="ru-RU" dirty="0" err="1"/>
              <a:t>довідники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 </a:t>
            </a:r>
            <a:r>
              <a:rPr lang="ru-RU" dirty="0" err="1"/>
              <a:t>офіційні</a:t>
            </a:r>
            <a:r>
              <a:rPr lang="ru-RU" dirty="0"/>
              <a:t> </a:t>
            </a:r>
            <a:r>
              <a:rPr lang="ru-RU" dirty="0" err="1"/>
              <a:t>курси</a:t>
            </a:r>
            <a:r>
              <a:rPr lang="ru-RU" dirty="0"/>
              <a:t> валют </a:t>
            </a:r>
            <a:r>
              <a:rPr lang="ru-RU" dirty="0" err="1"/>
              <a:t>Нацбанку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 </a:t>
            </a:r>
            <a:r>
              <a:rPr lang="ru-RU" dirty="0" err="1"/>
              <a:t>динаміка</a:t>
            </a:r>
            <a:r>
              <a:rPr lang="ru-RU" dirty="0"/>
              <a:t> </a:t>
            </a:r>
            <a:r>
              <a:rPr lang="ru-RU" dirty="0" err="1"/>
              <a:t>курсів</a:t>
            </a:r>
            <a:r>
              <a:rPr lang="ru-RU" dirty="0"/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 </a:t>
            </a:r>
            <a:r>
              <a:rPr lang="ru-RU" dirty="0" err="1"/>
              <a:t>символи</a:t>
            </a:r>
            <a:r>
              <a:rPr lang="ru-RU" dirty="0"/>
              <a:t> </a:t>
            </a:r>
            <a:r>
              <a:rPr lang="ru-RU" dirty="0" err="1"/>
              <a:t>касового</a:t>
            </a:r>
            <a:r>
              <a:rPr lang="ru-RU" dirty="0"/>
              <a:t> плану;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дебетових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 </a:t>
            </a:r>
            <a:r>
              <a:rPr lang="ru-RU" dirty="0" err="1"/>
              <a:t>календар</a:t>
            </a:r>
            <a:r>
              <a:rPr lang="ru-RU" dirty="0"/>
              <a:t> </a:t>
            </a:r>
            <a:r>
              <a:rPr lang="ru-RU" dirty="0" err="1"/>
              <a:t>звітів</a:t>
            </a:r>
            <a:r>
              <a:rPr lang="ru-RU" dirty="0"/>
              <a:t> перед НБУ;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 </a:t>
            </a:r>
            <a:r>
              <a:rPr lang="ru-RU" dirty="0" err="1"/>
              <a:t>звіти</a:t>
            </a:r>
            <a:r>
              <a:rPr lang="ru-RU" dirty="0"/>
              <a:t> за </a:t>
            </a:r>
            <a:r>
              <a:rPr lang="ru-RU" dirty="0" err="1"/>
              <a:t>всіма</a:t>
            </a:r>
            <a:r>
              <a:rPr lang="ru-RU" dirty="0"/>
              <a:t> </a:t>
            </a:r>
            <a:r>
              <a:rPr lang="ru-RU" dirty="0" err="1"/>
              <a:t>заздалегідь</a:t>
            </a:r>
            <a:r>
              <a:rPr lang="ru-RU" dirty="0"/>
              <a:t> </a:t>
            </a:r>
            <a:r>
              <a:rPr lang="ru-RU" dirty="0" err="1"/>
              <a:t>підготовленими</a:t>
            </a:r>
            <a:r>
              <a:rPr lang="ru-RU" dirty="0"/>
              <a:t> </a:t>
            </a:r>
            <a:r>
              <a:rPr lang="ru-RU" dirty="0" err="1"/>
              <a:t>стандартними</a:t>
            </a:r>
            <a:r>
              <a:rPr lang="ru-RU" dirty="0"/>
              <a:t> формами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 з </a:t>
            </a:r>
            <a:r>
              <a:rPr lang="ru-RU" dirty="0" err="1"/>
              <a:t>можливістю</a:t>
            </a:r>
            <a:r>
              <a:rPr lang="ru-RU" dirty="0"/>
              <a:t> </a:t>
            </a:r>
            <a:r>
              <a:rPr lang="ru-RU" dirty="0" err="1"/>
              <a:t>їхнього</a:t>
            </a:r>
            <a:r>
              <a:rPr lang="ru-RU" dirty="0"/>
              <a:t> </a:t>
            </a:r>
            <a:r>
              <a:rPr lang="ru-RU" dirty="0" err="1"/>
              <a:t>друку</a:t>
            </a:r>
            <a:r>
              <a:rPr lang="ru-RU" dirty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Система повинна </a:t>
            </a:r>
            <a:r>
              <a:rPr lang="ru-RU" dirty="0" err="1"/>
              <a:t>надавати</a:t>
            </a:r>
            <a:r>
              <a:rPr lang="ru-RU" dirty="0"/>
              <a:t> доступ і </a:t>
            </a:r>
            <a:r>
              <a:rPr lang="ru-RU" dirty="0" err="1"/>
              <a:t>забезпечувати</a:t>
            </a:r>
            <a:r>
              <a:rPr lang="ru-RU" dirty="0"/>
              <a:t> </a:t>
            </a:r>
            <a:r>
              <a:rPr lang="ru-RU" dirty="0" err="1"/>
              <a:t>обробку</a:t>
            </a:r>
            <a:r>
              <a:rPr lang="ru-RU" dirty="0"/>
              <a:t> </a:t>
            </a:r>
            <a:r>
              <a:rPr lang="ru-RU" dirty="0" err="1"/>
              <a:t>всієї</a:t>
            </a:r>
            <a:r>
              <a:rPr lang="ru-RU" dirty="0"/>
              <a:t> </a:t>
            </a:r>
            <a:r>
              <a:rPr lang="ru-RU" dirty="0" err="1"/>
              <a:t>поточної</a:t>
            </a:r>
            <a:r>
              <a:rPr lang="ru-RU" dirty="0"/>
              <a:t> </a:t>
            </a:r>
            <a:r>
              <a:rPr lang="ru-RU" dirty="0" err="1"/>
              <a:t>кореспонденції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і </a:t>
            </a:r>
            <a:r>
              <a:rPr lang="ru-RU" dirty="0" err="1"/>
              <a:t>регіональної</a:t>
            </a:r>
            <a:r>
              <a:rPr lang="ru-RU" dirty="0"/>
              <a:t> </a:t>
            </a:r>
            <a:r>
              <a:rPr lang="ru-RU" dirty="0" err="1"/>
              <a:t>розрахункової</a:t>
            </a:r>
            <a:r>
              <a:rPr lang="ru-RU" dirty="0"/>
              <a:t> </a:t>
            </a:r>
            <a:r>
              <a:rPr lang="ru-RU" dirty="0" err="1"/>
              <a:t>палати</a:t>
            </a:r>
            <a:r>
              <a:rPr lang="ru-RU" dirty="0"/>
              <a:t> (РРП) – </a:t>
            </a:r>
            <a:r>
              <a:rPr lang="ru-RU" dirty="0" err="1"/>
              <a:t>телеграми</a:t>
            </a:r>
            <a:r>
              <a:rPr lang="ru-RU" dirty="0"/>
              <a:t>, </a:t>
            </a:r>
            <a:r>
              <a:rPr lang="ru-RU" dirty="0" err="1"/>
              <a:t>укази</a:t>
            </a:r>
            <a:r>
              <a:rPr lang="ru-RU" dirty="0"/>
              <a:t>, </a:t>
            </a:r>
            <a:r>
              <a:rPr lang="ru-RU" dirty="0" err="1"/>
              <a:t>листи</a:t>
            </a:r>
            <a:r>
              <a:rPr lang="ru-RU" dirty="0"/>
              <a:t>, реклама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err="1"/>
              <a:t>Додатковий</a:t>
            </a:r>
            <a:r>
              <a:rPr lang="ru-RU" dirty="0"/>
              <a:t> </a:t>
            </a:r>
            <a:r>
              <a:rPr lang="ru-RU" dirty="0" err="1"/>
              <a:t>сервіс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обміну</a:t>
            </a:r>
            <a:r>
              <a:rPr lang="ru-RU" dirty="0"/>
              <a:t> </a:t>
            </a:r>
            <a:r>
              <a:rPr lang="ru-RU" dirty="0" err="1"/>
              <a:t>повідомленнями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користувачами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користування</a:t>
            </a:r>
            <a:r>
              <a:rPr lang="ru-RU" dirty="0"/>
              <a:t> </a:t>
            </a:r>
            <a:r>
              <a:rPr lang="ru-RU" dirty="0" err="1"/>
              <a:t>багаторозрядним</a:t>
            </a:r>
            <a:r>
              <a:rPr lang="ru-RU" dirty="0"/>
              <a:t> калькулятором з </a:t>
            </a:r>
            <a:r>
              <a:rPr lang="ru-RU" dirty="0" err="1"/>
              <a:t>пам'яттю</a:t>
            </a:r>
            <a:r>
              <a:rPr lang="ru-RU" dirty="0"/>
              <a:t>, </a:t>
            </a:r>
            <a:r>
              <a:rPr lang="ru-RU" dirty="0" err="1"/>
              <a:t>розрахунок</a:t>
            </a:r>
            <a:r>
              <a:rPr lang="ru-RU" dirty="0"/>
              <a:t> </a:t>
            </a:r>
            <a:r>
              <a:rPr lang="ru-RU" dirty="0" err="1"/>
              <a:t>ключів</a:t>
            </a:r>
            <a:r>
              <a:rPr lang="ru-RU" dirty="0"/>
              <a:t> (</a:t>
            </a:r>
            <a:r>
              <a:rPr lang="ru-RU" dirty="0" err="1"/>
              <a:t>контрольних</a:t>
            </a:r>
            <a:r>
              <a:rPr lang="ru-RU" dirty="0"/>
              <a:t> </a:t>
            </a:r>
            <a:r>
              <a:rPr lang="ru-RU" dirty="0" err="1"/>
              <a:t>розрядів</a:t>
            </a:r>
            <a:r>
              <a:rPr lang="ru-RU" dirty="0"/>
              <a:t>) до </a:t>
            </a:r>
            <a:r>
              <a:rPr lang="ru-RU" dirty="0" err="1"/>
              <a:t>номерів</a:t>
            </a:r>
            <a:r>
              <a:rPr lang="ru-RU" dirty="0"/>
              <a:t> </a:t>
            </a:r>
            <a:r>
              <a:rPr lang="ru-RU" dirty="0" err="1"/>
              <a:t>рахунків</a:t>
            </a:r>
            <a:r>
              <a:rPr lang="ru-RU" dirty="0"/>
              <a:t>, </a:t>
            </a:r>
            <a:r>
              <a:rPr lang="ru-RU" dirty="0" err="1"/>
              <a:t>телефонний</a:t>
            </a:r>
            <a:r>
              <a:rPr lang="ru-RU" dirty="0"/>
              <a:t> </a:t>
            </a:r>
            <a:r>
              <a:rPr lang="ru-RU" dirty="0" err="1"/>
              <a:t>довідник</a:t>
            </a:r>
            <a:r>
              <a:rPr lang="ru-RU" dirty="0"/>
              <a:t> і </a:t>
            </a:r>
            <a:r>
              <a:rPr lang="ru-RU" dirty="0" err="1"/>
              <a:t>інше</a:t>
            </a:r>
            <a:r>
              <a:rPr lang="ru-RU" dirty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463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Автоматизована</a:t>
            </a:r>
            <a:r>
              <a:rPr lang="ru-RU" dirty="0"/>
              <a:t> </a:t>
            </a:r>
            <a:r>
              <a:rPr lang="ru-RU" dirty="0" err="1"/>
              <a:t>банківська</a:t>
            </a:r>
            <a:r>
              <a:rPr lang="ru-RU" dirty="0"/>
              <a:t> система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/>
              <a:t>система, яка </a:t>
            </a:r>
            <a:r>
              <a:rPr lang="ru-RU" sz="2000" dirty="0" err="1"/>
              <a:t>функціонує</a:t>
            </a:r>
            <a:r>
              <a:rPr lang="ru-RU" sz="2000" dirty="0"/>
              <a:t> на </a:t>
            </a:r>
            <a:r>
              <a:rPr lang="ru-RU" sz="2000" dirty="0" err="1"/>
              <a:t>основі</a:t>
            </a:r>
            <a:r>
              <a:rPr lang="ru-RU" sz="2000" dirty="0"/>
              <a:t> ЕОМ та </a:t>
            </a:r>
            <a:r>
              <a:rPr lang="ru-RU" sz="2000" dirty="0" err="1"/>
              <a:t>інших</a:t>
            </a:r>
            <a:r>
              <a:rPr lang="ru-RU" sz="2000" dirty="0"/>
              <a:t> </a:t>
            </a:r>
            <a:r>
              <a:rPr lang="ru-RU" sz="2000" dirty="0" err="1"/>
              <a:t>технічних</a:t>
            </a:r>
            <a:r>
              <a:rPr lang="ru-RU" sz="2000" dirty="0"/>
              <a:t> </a:t>
            </a:r>
            <a:r>
              <a:rPr lang="ru-RU" sz="2000" dirty="0" err="1"/>
              <a:t>засобів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забезпечують</a:t>
            </a:r>
            <a:r>
              <a:rPr lang="ru-RU" sz="2000" dirty="0"/>
              <a:t> </a:t>
            </a:r>
            <a:r>
              <a:rPr lang="ru-RU" sz="2000" dirty="0" err="1"/>
              <a:t>процеси</a:t>
            </a:r>
            <a:r>
              <a:rPr lang="ru-RU" sz="2000" dirty="0"/>
              <a:t> </a:t>
            </a:r>
            <a:r>
              <a:rPr lang="ru-RU" sz="2000" dirty="0" err="1"/>
              <a:t>збору</a:t>
            </a:r>
            <a:r>
              <a:rPr lang="ru-RU" sz="2000" dirty="0"/>
              <a:t>, </a:t>
            </a:r>
            <a:r>
              <a:rPr lang="ru-RU" sz="2000" dirty="0" err="1"/>
              <a:t>реєстрації</a:t>
            </a:r>
            <a:r>
              <a:rPr lang="ru-RU" sz="2000" dirty="0"/>
              <a:t>, </a:t>
            </a:r>
            <a:r>
              <a:rPr lang="ru-RU" sz="2000" dirty="0" err="1"/>
              <a:t>передачі</a:t>
            </a:r>
            <a:r>
              <a:rPr lang="ru-RU" sz="2000" dirty="0"/>
              <a:t>, </a:t>
            </a:r>
            <a:r>
              <a:rPr lang="ru-RU" sz="2000" dirty="0" err="1"/>
              <a:t>обробки</a:t>
            </a:r>
            <a:r>
              <a:rPr lang="ru-RU" sz="2000" dirty="0"/>
              <a:t>, </a:t>
            </a:r>
            <a:r>
              <a:rPr lang="ru-RU" sz="2000" dirty="0" err="1"/>
              <a:t>збереження</a:t>
            </a:r>
            <a:r>
              <a:rPr lang="ru-RU" sz="2000" dirty="0"/>
              <a:t> та </a:t>
            </a:r>
            <a:r>
              <a:rPr lang="ru-RU" sz="2000" dirty="0" err="1"/>
              <a:t>актуалізації</a:t>
            </a:r>
            <a:r>
              <a:rPr lang="ru-RU" sz="2000" dirty="0"/>
              <a:t> </a:t>
            </a:r>
            <a:r>
              <a:rPr lang="ru-RU" sz="2000" dirty="0" err="1"/>
              <a:t>даних</a:t>
            </a:r>
            <a:r>
              <a:rPr lang="ru-RU" sz="2000" dirty="0"/>
              <a:t> для </a:t>
            </a:r>
            <a:r>
              <a:rPr lang="ru-RU" sz="2000" dirty="0" err="1"/>
              <a:t>розв’язання</a:t>
            </a:r>
            <a:r>
              <a:rPr lang="ru-RU" sz="2000" dirty="0"/>
              <a:t> </a:t>
            </a:r>
            <a:r>
              <a:rPr lang="ru-RU" sz="2000" dirty="0" err="1"/>
              <a:t>завдань</a:t>
            </a:r>
            <a:r>
              <a:rPr lang="ru-RU" sz="2000" dirty="0"/>
              <a:t> </a:t>
            </a:r>
            <a:r>
              <a:rPr lang="ru-RU" sz="2000" dirty="0" err="1"/>
              <a:t>управління</a:t>
            </a:r>
            <a:r>
              <a:rPr lang="ru-RU" sz="2000" dirty="0"/>
              <a:t> </a:t>
            </a:r>
            <a:r>
              <a:rPr lang="ru-RU" sz="2000" dirty="0" err="1"/>
              <a:t>банківською</a:t>
            </a:r>
            <a:r>
              <a:rPr lang="ru-RU" sz="2000" dirty="0"/>
              <a:t> </a:t>
            </a:r>
            <a:r>
              <a:rPr lang="ru-RU" sz="2000" dirty="0" err="1"/>
              <a:t>діяльністю</a:t>
            </a:r>
            <a:r>
              <a:rPr lang="ru-RU" sz="20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1004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Функціональна</a:t>
            </a:r>
            <a:r>
              <a:rPr lang="ru-RU" b="1" dirty="0"/>
              <a:t> структура АБС.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/>
              <a:t>Автоматизована</a:t>
            </a:r>
            <a:r>
              <a:rPr lang="ru-RU" dirty="0"/>
              <a:t> </a:t>
            </a:r>
            <a:r>
              <a:rPr lang="ru-RU" dirty="0" err="1"/>
              <a:t>банківська</a:t>
            </a:r>
            <a:r>
              <a:rPr lang="ru-RU" dirty="0"/>
              <a:t> система повинна </a:t>
            </a:r>
            <a:r>
              <a:rPr lang="ru-RU" dirty="0" err="1"/>
              <a:t>забезпечувати</a:t>
            </a:r>
            <a:r>
              <a:rPr lang="ru-RU" dirty="0"/>
              <a:t>:</a:t>
            </a:r>
          </a:p>
          <a:p>
            <a:pPr lvl="0" algn="just"/>
            <a:r>
              <a:rPr lang="ru-RU" dirty="0" err="1"/>
              <a:t>автоматизацію</a:t>
            </a:r>
            <a:r>
              <a:rPr lang="ru-RU" dirty="0"/>
              <a:t> </a:t>
            </a:r>
            <a:r>
              <a:rPr lang="ru-RU" dirty="0" err="1"/>
              <a:t>внутрібанківської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і </a:t>
            </a:r>
            <a:r>
              <a:rPr lang="ru-RU" dirty="0" err="1"/>
              <a:t>насамперед</a:t>
            </a:r>
            <a:r>
              <a:rPr lang="ru-RU" dirty="0"/>
              <a:t> </a:t>
            </a:r>
            <a:r>
              <a:rPr lang="ru-RU" dirty="0" err="1"/>
              <a:t>внутрiбанкiвських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err="1"/>
              <a:t>пов’язаних</a:t>
            </a:r>
            <a:r>
              <a:rPr lang="ru-RU" dirty="0"/>
              <a:t> з </a:t>
            </a:r>
            <a:r>
              <a:rPr lang="ru-RU" dirty="0" err="1"/>
              <a:t>обробкою</a:t>
            </a:r>
            <a:r>
              <a:rPr lang="ru-RU" dirty="0"/>
              <a:t> </a:t>
            </a:r>
            <a:r>
              <a:rPr lang="ru-RU" dirty="0" err="1"/>
              <a:t>платіжних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у тих </a:t>
            </a:r>
            <a:r>
              <a:rPr lang="ru-RU" dirty="0" err="1"/>
              <a:t>підрозділах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установи,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працюють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з </a:t>
            </a:r>
            <a:r>
              <a:rPr lang="ru-RU" dirty="0" err="1"/>
              <a:t>клієнтами</a:t>
            </a:r>
            <a:r>
              <a:rPr lang="ru-RU" dirty="0"/>
              <a:t>;</a:t>
            </a:r>
          </a:p>
          <a:p>
            <a:pPr lvl="0" algn="just"/>
            <a:r>
              <a:rPr lang="ru-RU" dirty="0" err="1"/>
              <a:t>автоматизацію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мiжбанкiвських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зовнішньо-банківських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;</a:t>
            </a:r>
          </a:p>
          <a:p>
            <a:pPr lvl="0" algn="just"/>
            <a:r>
              <a:rPr lang="ru-RU" dirty="0" err="1"/>
              <a:t>автоматизацію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в межах </a:t>
            </a:r>
            <a:r>
              <a:rPr lang="ru-RU" dirty="0" err="1"/>
              <a:t>міжнародного</a:t>
            </a:r>
            <a:r>
              <a:rPr lang="ru-RU" dirty="0"/>
              <a:t> </a:t>
            </a:r>
            <a:r>
              <a:rPr lang="ru-RU" dirty="0" err="1"/>
              <a:t>банківського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496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Структурна схема АБС.</a:t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 descr="https://osvita.ua/doc/images/news/203/20377/6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925" y="2232025"/>
            <a:ext cx="7216238" cy="44043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6413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Операційний</a:t>
            </a:r>
            <a:r>
              <a:rPr lang="ru-RU" b="1" dirty="0"/>
              <a:t> день банку"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підсистеми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:</a:t>
            </a:r>
          </a:p>
          <a:p>
            <a:pPr lvl="0"/>
            <a:r>
              <a:rPr lang="ru-RU" dirty="0" err="1"/>
              <a:t>Введення</a:t>
            </a:r>
            <a:r>
              <a:rPr lang="ru-RU" dirty="0"/>
              <a:t> та </a:t>
            </a:r>
            <a:r>
              <a:rPr lang="ru-RU" dirty="0" err="1"/>
              <a:t>обробка</a:t>
            </a:r>
            <a:r>
              <a:rPr lang="ru-RU" dirty="0"/>
              <a:t> </a:t>
            </a:r>
            <a:r>
              <a:rPr lang="ru-RU" dirty="0" err="1"/>
              <a:t>клієнтських</a:t>
            </a:r>
            <a:r>
              <a:rPr lang="ru-RU" dirty="0"/>
              <a:t> </a:t>
            </a:r>
            <a:r>
              <a:rPr lang="ru-RU" dirty="0" err="1"/>
              <a:t>платіжних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.</a:t>
            </a:r>
          </a:p>
          <a:p>
            <a:pPr lvl="0"/>
            <a:r>
              <a:rPr lang="ru-RU" dirty="0" err="1"/>
              <a:t>Створення</a:t>
            </a:r>
            <a:r>
              <a:rPr lang="ru-RU" dirty="0"/>
              <a:t> та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особових</a:t>
            </a:r>
            <a:r>
              <a:rPr lang="ru-RU" dirty="0"/>
              <a:t> </a:t>
            </a:r>
            <a:r>
              <a:rPr lang="ru-RU" dirty="0" err="1"/>
              <a:t>рахунків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 та </a:t>
            </a:r>
            <a:r>
              <a:rPr lang="ru-RU" dirty="0" err="1"/>
              <a:t>масивів</a:t>
            </a:r>
            <a:r>
              <a:rPr lang="ru-RU" dirty="0"/>
              <a:t> нормативно-</a:t>
            </a:r>
            <a:r>
              <a:rPr lang="ru-RU" dirty="0" err="1"/>
              <a:t>довідкової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Робота з картотеками.</a:t>
            </a:r>
          </a:p>
          <a:p>
            <a:pPr lvl="0"/>
            <a:r>
              <a:rPr lang="ru-RU" dirty="0" err="1"/>
              <a:t>Обробка</a:t>
            </a:r>
            <a:r>
              <a:rPr lang="ru-RU" dirty="0"/>
              <a:t> </a:t>
            </a:r>
            <a:r>
              <a:rPr lang="ru-RU" dirty="0" err="1"/>
              <a:t>особових</a:t>
            </a:r>
            <a:r>
              <a:rPr lang="ru-RU" dirty="0"/>
              <a:t> та </a:t>
            </a:r>
            <a:r>
              <a:rPr lang="ru-RU" dirty="0" err="1"/>
              <a:t>балансових</a:t>
            </a:r>
            <a:r>
              <a:rPr lang="ru-RU" dirty="0"/>
              <a:t> </a:t>
            </a:r>
            <a:r>
              <a:rPr lang="ru-RU" dirty="0" err="1"/>
              <a:t>рахунків</a:t>
            </a:r>
            <a:r>
              <a:rPr lang="ru-RU" dirty="0"/>
              <a:t>.</a:t>
            </a:r>
          </a:p>
          <a:p>
            <a:pPr lvl="0"/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аналітичного</a:t>
            </a:r>
            <a:r>
              <a:rPr lang="ru-RU" dirty="0"/>
              <a:t> і синтетичного </a:t>
            </a:r>
            <a:r>
              <a:rPr lang="ru-RU" dirty="0" err="1"/>
              <a:t>обліку</a:t>
            </a:r>
            <a:r>
              <a:rPr lang="ru-RU" dirty="0"/>
              <a:t>, </a:t>
            </a:r>
            <a:r>
              <a:rPr lang="ru-RU" dirty="0" err="1"/>
              <a:t>формування</a:t>
            </a:r>
            <a:r>
              <a:rPr lang="ru-RU" dirty="0"/>
              <a:t> балансу за </a:t>
            </a:r>
            <a:r>
              <a:rPr lang="ru-RU" dirty="0" err="1"/>
              <a:t>кожний</a:t>
            </a:r>
            <a:r>
              <a:rPr lang="ru-RU" dirty="0"/>
              <a:t> </a:t>
            </a:r>
            <a:r>
              <a:rPr lang="ru-RU" dirty="0" err="1"/>
              <a:t>банківський</a:t>
            </a:r>
            <a:r>
              <a:rPr lang="ru-RU" dirty="0"/>
              <a:t> день та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вихідних</a:t>
            </a:r>
            <a:r>
              <a:rPr lang="ru-RU" dirty="0"/>
              <a:t> форм.</a:t>
            </a:r>
          </a:p>
          <a:p>
            <a:pPr lvl="0"/>
            <a:r>
              <a:rPr lang="ru-RU" dirty="0" err="1"/>
              <a:t>Сервісні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: </a:t>
            </a:r>
            <a:r>
              <a:rPr lang="ru-RU" dirty="0" err="1"/>
              <a:t>відкриття</a:t>
            </a:r>
            <a:r>
              <a:rPr lang="ru-RU" dirty="0"/>
              <a:t>, </a:t>
            </a:r>
            <a:r>
              <a:rPr lang="ru-RU" dirty="0" err="1"/>
              <a:t>закриття</a:t>
            </a:r>
            <a:r>
              <a:rPr lang="ru-RU" dirty="0"/>
              <a:t> та </a:t>
            </a:r>
            <a:r>
              <a:rPr lang="ru-RU" dirty="0" err="1"/>
              <a:t>протоколювання</a:t>
            </a:r>
            <a:r>
              <a:rPr lang="ru-RU" dirty="0"/>
              <a:t> </a:t>
            </a:r>
            <a:r>
              <a:rPr lang="ru-RU" dirty="0" err="1"/>
              <a:t>банківського</a:t>
            </a:r>
            <a:r>
              <a:rPr lang="ru-RU" dirty="0"/>
              <a:t> дня,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лімітів</a:t>
            </a:r>
            <a:r>
              <a:rPr lang="ru-RU" dirty="0"/>
              <a:t>, </a:t>
            </a:r>
            <a:r>
              <a:rPr lang="ru-RU" dirty="0" err="1"/>
              <a:t>бізнес</a:t>
            </a:r>
            <a:r>
              <a:rPr lang="ru-RU" dirty="0"/>
              <a:t>-правил для </a:t>
            </a:r>
            <a:r>
              <a:rPr lang="ru-RU" dirty="0" err="1"/>
              <a:t>філій</a:t>
            </a:r>
            <a:r>
              <a:rPr lang="ru-RU" dirty="0"/>
              <a:t> банку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1387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підсистема</a:t>
            </a:r>
            <a:r>
              <a:rPr lang="ru-RU" b="1" dirty="0" smtClean="0"/>
              <a:t> </a:t>
            </a:r>
            <a:r>
              <a:rPr lang="ru-RU" b="1" dirty="0"/>
              <a:t>"</a:t>
            </a:r>
            <a:r>
              <a:rPr lang="ru-RU" b="1" dirty="0" err="1"/>
              <a:t>Управління</a:t>
            </a:r>
            <a:r>
              <a:rPr lang="ru-RU" b="1" dirty="0"/>
              <a:t> </a:t>
            </a:r>
            <a:r>
              <a:rPr lang="ru-RU" b="1" dirty="0" err="1"/>
              <a:t>кредитними</a:t>
            </a:r>
            <a:r>
              <a:rPr lang="ru-RU" b="1" dirty="0"/>
              <a:t> ресурсами банку"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5455" y="2133600"/>
            <a:ext cx="10119157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функції</a:t>
            </a:r>
            <a:r>
              <a:rPr lang="ru-RU" b="1" dirty="0"/>
              <a:t>:</a:t>
            </a:r>
          </a:p>
          <a:p>
            <a:pPr lvl="0"/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стану </a:t>
            </a:r>
            <a:r>
              <a:rPr lang="ru-RU" dirty="0" err="1"/>
              <a:t>позичальника</a:t>
            </a:r>
            <a:r>
              <a:rPr lang="ru-RU" dirty="0"/>
              <a:t>,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кредитоспроможності</a:t>
            </a:r>
            <a:r>
              <a:rPr lang="ru-RU" dirty="0"/>
              <a:t> та 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при </a:t>
            </a:r>
            <a:r>
              <a:rPr lang="ru-RU" dirty="0" err="1"/>
              <a:t>кредитуванні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формування</a:t>
            </a:r>
            <a:r>
              <a:rPr lang="ru-RU" dirty="0"/>
              <a:t> та </a:t>
            </a:r>
            <a:r>
              <a:rPr lang="ru-RU" dirty="0" err="1"/>
              <a:t>облік</a:t>
            </a:r>
            <a:r>
              <a:rPr lang="ru-RU" dirty="0"/>
              <a:t> </a:t>
            </a:r>
            <a:r>
              <a:rPr lang="ru-RU" dirty="0" err="1"/>
              <a:t>кредитних</a:t>
            </a:r>
            <a:r>
              <a:rPr lang="ru-RU" dirty="0"/>
              <a:t> </a:t>
            </a:r>
            <a:r>
              <a:rPr lang="ru-RU" dirty="0" err="1"/>
              <a:t>договорів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ведення</a:t>
            </a:r>
            <a:r>
              <a:rPr lang="ru-RU" dirty="0"/>
              <a:t> та </a:t>
            </a:r>
            <a:r>
              <a:rPr lang="ru-RU" dirty="0" err="1"/>
              <a:t>коригування</a:t>
            </a:r>
            <a:r>
              <a:rPr lang="ru-RU" dirty="0"/>
              <a:t> </a:t>
            </a:r>
            <a:r>
              <a:rPr lang="ru-RU" dirty="0" err="1"/>
              <a:t>розпоряджень</a:t>
            </a:r>
            <a:r>
              <a:rPr lang="ru-RU" dirty="0"/>
              <a:t> на оплату </a:t>
            </a:r>
            <a:r>
              <a:rPr lang="ru-RU" dirty="0" err="1"/>
              <a:t>кредитів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ведення</a:t>
            </a:r>
            <a:r>
              <a:rPr lang="ru-RU" dirty="0"/>
              <a:t> та </a:t>
            </a:r>
            <a:r>
              <a:rPr lang="ru-RU" dirty="0" err="1"/>
              <a:t>коригування</a:t>
            </a:r>
            <a:r>
              <a:rPr lang="ru-RU" dirty="0"/>
              <a:t> </a:t>
            </a:r>
            <a:r>
              <a:rPr lang="ru-RU" dirty="0" err="1"/>
              <a:t>строкових</a:t>
            </a:r>
            <a:r>
              <a:rPr lang="ru-RU" dirty="0"/>
              <a:t> </a:t>
            </a:r>
            <a:r>
              <a:rPr lang="ru-RU" dirty="0" err="1"/>
              <a:t>зобов’язань</a:t>
            </a:r>
            <a:r>
              <a:rPr lang="ru-RU" dirty="0"/>
              <a:t> на </a:t>
            </a:r>
            <a:r>
              <a:rPr lang="ru-RU" dirty="0" err="1"/>
              <a:t>погашення</a:t>
            </a:r>
            <a:r>
              <a:rPr lang="ru-RU" dirty="0"/>
              <a:t> кредиту;</a:t>
            </a:r>
          </a:p>
          <a:p>
            <a:pPr lvl="0"/>
            <a:r>
              <a:rPr lang="ru-RU" dirty="0" err="1"/>
              <a:t>ведення</a:t>
            </a:r>
            <a:r>
              <a:rPr lang="ru-RU" dirty="0"/>
              <a:t> та </a:t>
            </a:r>
            <a:r>
              <a:rPr lang="ru-RU" dirty="0" err="1"/>
              <a:t>коригування</a:t>
            </a:r>
            <a:r>
              <a:rPr lang="ru-RU" dirty="0"/>
              <a:t> </a:t>
            </a:r>
            <a:r>
              <a:rPr lang="ru-RU" dirty="0" err="1"/>
              <a:t>процентних</a:t>
            </a:r>
            <a:r>
              <a:rPr lang="ru-RU" dirty="0"/>
              <a:t> ставок та </a:t>
            </a:r>
            <a:r>
              <a:rPr lang="ru-RU" dirty="0" err="1"/>
              <a:t>графіків</a:t>
            </a:r>
            <a:r>
              <a:rPr lang="ru-RU" dirty="0"/>
              <a:t> оплати </a:t>
            </a:r>
            <a:r>
              <a:rPr lang="ru-RU" dirty="0" err="1"/>
              <a:t>процентів</a:t>
            </a:r>
            <a:r>
              <a:rPr lang="ru-RU" dirty="0"/>
              <a:t> по кредитному договору;</a:t>
            </a:r>
          </a:p>
          <a:p>
            <a:pPr lvl="0"/>
            <a:r>
              <a:rPr lang="ru-RU" dirty="0" err="1"/>
              <a:t>нарахування</a:t>
            </a:r>
            <a:r>
              <a:rPr lang="ru-RU" dirty="0"/>
              <a:t> </a:t>
            </a:r>
            <a:r>
              <a:rPr lang="ru-RU" dirty="0" err="1"/>
              <a:t>процентів</a:t>
            </a:r>
            <a:r>
              <a:rPr lang="ru-RU" dirty="0"/>
              <a:t> по кредиту та </a:t>
            </a:r>
            <a:r>
              <a:rPr lang="ru-RU" dirty="0" err="1"/>
              <a:t>облік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сплати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облік</a:t>
            </a:r>
            <a:r>
              <a:rPr lang="ru-RU" dirty="0"/>
              <a:t> та контроль </a:t>
            </a:r>
            <a:r>
              <a:rPr lang="ru-RU" dirty="0" err="1"/>
              <a:t>погашення</a:t>
            </a:r>
            <a:r>
              <a:rPr lang="ru-RU" dirty="0"/>
              <a:t> </a:t>
            </a:r>
            <a:r>
              <a:rPr lang="ru-RU" dirty="0" err="1"/>
              <a:t>кредитної</a:t>
            </a:r>
            <a:r>
              <a:rPr lang="ru-RU" dirty="0"/>
              <a:t> </a:t>
            </a:r>
            <a:r>
              <a:rPr lang="ru-RU" dirty="0" err="1"/>
              <a:t>заборгованості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аналіз</a:t>
            </a:r>
            <a:r>
              <a:rPr lang="ru-RU" dirty="0"/>
              <a:t> кредитного портфеля,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кредитів</a:t>
            </a:r>
            <a:r>
              <a:rPr lang="ru-RU" dirty="0"/>
              <a:t> та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</a:t>
            </a:r>
            <a:r>
              <a:rPr lang="ru-RU" dirty="0" err="1"/>
              <a:t>резервування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2650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підсистема</a:t>
            </a:r>
            <a:r>
              <a:rPr lang="ru-RU" b="1" dirty="0" smtClean="0"/>
              <a:t> </a:t>
            </a:r>
            <a:r>
              <a:rPr lang="ru-RU" b="1" dirty="0"/>
              <a:t>"</a:t>
            </a:r>
            <a:r>
              <a:rPr lang="ru-RU" b="1" dirty="0" err="1"/>
              <a:t>Управління</a:t>
            </a:r>
            <a:r>
              <a:rPr lang="ru-RU" b="1" dirty="0"/>
              <a:t> </a:t>
            </a:r>
            <a:r>
              <a:rPr lang="ru-RU" b="1" dirty="0" err="1"/>
              <a:t>валютними</a:t>
            </a:r>
            <a:r>
              <a:rPr lang="ru-RU" b="1" dirty="0"/>
              <a:t> </a:t>
            </a:r>
            <a:r>
              <a:rPr lang="ru-RU" b="1" dirty="0" err="1"/>
              <a:t>операціями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9927" y="2133600"/>
            <a:ext cx="10354685" cy="4572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В межах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підсистеми</a:t>
            </a:r>
            <a:r>
              <a:rPr lang="ru-RU" dirty="0"/>
              <a:t> </a:t>
            </a:r>
            <a:r>
              <a:rPr lang="ru-RU" dirty="0" err="1"/>
              <a:t>обов’язково</a:t>
            </a:r>
            <a:r>
              <a:rPr lang="ru-RU" dirty="0"/>
              <a:t> повинен </a:t>
            </a:r>
            <a:r>
              <a:rPr lang="ru-RU" dirty="0" err="1"/>
              <a:t>функціонувати</a:t>
            </a:r>
            <a:r>
              <a:rPr lang="ru-RU" dirty="0"/>
              <a:t> комплекс задач "</a:t>
            </a:r>
            <a:r>
              <a:rPr lang="ru-RU" dirty="0" err="1"/>
              <a:t>Валютний</a:t>
            </a:r>
            <a:r>
              <a:rPr lang="ru-RU" dirty="0"/>
              <a:t> </a:t>
            </a:r>
            <a:r>
              <a:rPr lang="ru-RU" dirty="0" err="1"/>
              <a:t>операційний</a:t>
            </a:r>
            <a:r>
              <a:rPr lang="ru-RU" dirty="0"/>
              <a:t> день",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введення</a:t>
            </a:r>
            <a:r>
              <a:rPr lang="ru-RU" dirty="0"/>
              <a:t> та </a:t>
            </a:r>
            <a:r>
              <a:rPr lang="ru-RU" dirty="0" err="1"/>
              <a:t>обробку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платіжних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відкриття</a:t>
            </a:r>
            <a:r>
              <a:rPr lang="ru-RU" dirty="0"/>
              <a:t> та </a:t>
            </a:r>
            <a:r>
              <a:rPr lang="ru-RU" dirty="0" err="1"/>
              <a:t>закриття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рахунків</a:t>
            </a:r>
            <a:r>
              <a:rPr lang="ru-RU" dirty="0"/>
              <a:t>, </a:t>
            </a:r>
            <a:r>
              <a:rPr lang="ru-RU" dirty="0" err="1"/>
              <a:t>конвертацію</a:t>
            </a:r>
            <a:r>
              <a:rPr lang="ru-RU" dirty="0"/>
              <a:t> валют,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рахунків</a:t>
            </a:r>
            <a:r>
              <a:rPr lang="ru-RU" dirty="0"/>
              <a:t> </a:t>
            </a:r>
            <a:r>
              <a:rPr lang="ru-RU" dirty="0" err="1"/>
              <a:t>покриття</a:t>
            </a:r>
            <a:r>
              <a:rPr lang="ru-RU" dirty="0"/>
              <a:t>, </a:t>
            </a:r>
            <a:r>
              <a:rPr lang="ru-RU" dirty="0" err="1"/>
              <a:t>формування</a:t>
            </a:r>
            <a:r>
              <a:rPr lang="ru-RU" dirty="0"/>
              <a:t> балансу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з </a:t>
            </a:r>
            <a:r>
              <a:rPr lang="ru-RU" dirty="0" err="1"/>
              <a:t>іноземною</a:t>
            </a:r>
            <a:r>
              <a:rPr lang="ru-RU" dirty="0"/>
              <a:t> валютою.</a:t>
            </a:r>
          </a:p>
          <a:p>
            <a:pPr marL="0" indent="0">
              <a:buNone/>
            </a:pPr>
            <a:r>
              <a:rPr lang="ru-RU" dirty="0"/>
              <a:t>"</a:t>
            </a:r>
            <a:r>
              <a:rPr lang="ru-RU" dirty="0" err="1"/>
              <a:t>Валютний</a:t>
            </a:r>
            <a:r>
              <a:rPr lang="ru-RU" dirty="0"/>
              <a:t> </a:t>
            </a:r>
            <a:r>
              <a:rPr lang="ru-RU" dirty="0" err="1"/>
              <a:t>операційний</a:t>
            </a:r>
            <a:r>
              <a:rPr lang="ru-RU" dirty="0"/>
              <a:t> день" не </a:t>
            </a:r>
            <a:r>
              <a:rPr lang="ru-RU" dirty="0" err="1"/>
              <a:t>обов’язково</a:t>
            </a:r>
            <a:r>
              <a:rPr lang="ru-RU" dirty="0"/>
              <a:t> </a:t>
            </a:r>
            <a:r>
              <a:rPr lang="ru-RU" dirty="0" err="1"/>
              <a:t>реалізується</a:t>
            </a:r>
            <a:r>
              <a:rPr lang="ru-RU" dirty="0"/>
              <a:t> </a:t>
            </a:r>
            <a:r>
              <a:rPr lang="ru-RU" dirty="0" err="1"/>
              <a:t>окремим</a:t>
            </a:r>
            <a:r>
              <a:rPr lang="ru-RU" dirty="0"/>
              <a:t> </a:t>
            </a:r>
            <a:r>
              <a:rPr lang="ru-RU" dirty="0" err="1"/>
              <a:t>програмним</a:t>
            </a:r>
            <a:r>
              <a:rPr lang="ru-RU" dirty="0"/>
              <a:t> комплексом. </a:t>
            </a:r>
            <a:r>
              <a:rPr lang="ru-RU" dirty="0" err="1"/>
              <a:t>Операції</a:t>
            </a:r>
            <a:r>
              <a:rPr lang="ru-RU" dirty="0"/>
              <a:t> з валютою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автоматизованим</a:t>
            </a:r>
            <a:r>
              <a:rPr lang="ru-RU" dirty="0"/>
              <a:t> </a:t>
            </a:r>
            <a:r>
              <a:rPr lang="ru-RU" dirty="0" err="1"/>
              <a:t>комплексним</a:t>
            </a:r>
            <a:r>
              <a:rPr lang="ru-RU" dirty="0"/>
              <a:t> </a:t>
            </a:r>
            <a:r>
              <a:rPr lang="ru-RU" dirty="0" err="1"/>
              <a:t>мультивалютним</a:t>
            </a:r>
            <a:r>
              <a:rPr lang="ru-RU" dirty="0"/>
              <a:t> ОДБ,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здатний</a:t>
            </a:r>
            <a:r>
              <a:rPr lang="ru-RU" dirty="0"/>
              <a:t> </a:t>
            </a:r>
            <a:r>
              <a:rPr lang="ru-RU" dirty="0" err="1"/>
              <a:t>працювати</a:t>
            </a:r>
            <a:r>
              <a:rPr lang="ru-RU" dirty="0"/>
              <a:t> як з </a:t>
            </a:r>
            <a:r>
              <a:rPr lang="ru-RU" dirty="0" err="1"/>
              <a:t>національною</a:t>
            </a:r>
            <a:r>
              <a:rPr lang="ru-RU" dirty="0"/>
              <a:t>, так і з будь-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іншою</a:t>
            </a:r>
            <a:r>
              <a:rPr lang="ru-RU" dirty="0"/>
              <a:t> валютою.</a:t>
            </a:r>
          </a:p>
          <a:p>
            <a:pPr algn="just"/>
            <a:r>
              <a:rPr lang="ru-RU" b="1" dirty="0" err="1"/>
              <a:t>Крім</a:t>
            </a:r>
            <a:r>
              <a:rPr lang="ru-RU" b="1" dirty="0"/>
              <a:t> комплексу задач "</a:t>
            </a:r>
            <a:r>
              <a:rPr lang="ru-RU" b="1" dirty="0" err="1"/>
              <a:t>Валютний</a:t>
            </a:r>
            <a:r>
              <a:rPr lang="ru-RU" b="1" dirty="0"/>
              <a:t> </a:t>
            </a:r>
            <a:r>
              <a:rPr lang="ru-RU" b="1" dirty="0" err="1"/>
              <a:t>операційний</a:t>
            </a:r>
            <a:r>
              <a:rPr lang="ru-RU" b="1" dirty="0"/>
              <a:t> день", у </a:t>
            </a:r>
            <a:r>
              <a:rPr lang="ru-RU" b="1" dirty="0" err="1"/>
              <a:t>комерційному</a:t>
            </a:r>
            <a:r>
              <a:rPr lang="ru-RU" b="1" dirty="0"/>
              <a:t> банку </a:t>
            </a:r>
            <a:r>
              <a:rPr lang="ru-RU" b="1" dirty="0" err="1"/>
              <a:t>можуть</a:t>
            </a:r>
            <a:r>
              <a:rPr lang="ru-RU" b="1" dirty="0"/>
              <a:t> бути </a:t>
            </a:r>
            <a:r>
              <a:rPr lang="ru-RU" b="1" dirty="0" err="1"/>
              <a:t>автоматизовані</a:t>
            </a:r>
            <a:r>
              <a:rPr lang="ru-RU" b="1" dirty="0"/>
              <a:t> </a:t>
            </a:r>
            <a:r>
              <a:rPr lang="ru-RU" b="1" dirty="0" err="1"/>
              <a:t>такі</a:t>
            </a:r>
            <a:r>
              <a:rPr lang="ru-RU" b="1" dirty="0"/>
              <a:t> </a:t>
            </a:r>
            <a:r>
              <a:rPr lang="ru-RU" b="1" dirty="0" err="1"/>
              <a:t>задачі</a:t>
            </a:r>
            <a:r>
              <a:rPr lang="ru-RU" b="1" dirty="0"/>
              <a:t>:</a:t>
            </a:r>
          </a:p>
          <a:p>
            <a:pPr lvl="0"/>
            <a:r>
              <a:rPr lang="ru-RU" dirty="0" err="1"/>
              <a:t>прогнозування</a:t>
            </a:r>
            <a:r>
              <a:rPr lang="ru-RU" dirty="0"/>
              <a:t> </a:t>
            </a:r>
            <a:r>
              <a:rPr lang="ru-RU" dirty="0" err="1"/>
              <a:t>курсів</a:t>
            </a:r>
            <a:r>
              <a:rPr lang="ru-RU" dirty="0"/>
              <a:t> валют;</a:t>
            </a:r>
          </a:p>
          <a:p>
            <a:pPr lvl="0"/>
            <a:r>
              <a:rPr lang="ru-RU" dirty="0" err="1"/>
              <a:t>облік</a:t>
            </a:r>
            <a:r>
              <a:rPr lang="ru-RU" dirty="0"/>
              <a:t> </a:t>
            </a:r>
            <a:r>
              <a:rPr lang="ru-RU" dirty="0" err="1"/>
              <a:t>біржових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облік</a:t>
            </a:r>
            <a:r>
              <a:rPr lang="ru-RU" dirty="0"/>
              <a:t> </a:t>
            </a:r>
            <a:r>
              <a:rPr lang="ru-RU" dirty="0" err="1"/>
              <a:t>дилінгових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та 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дилінгових</a:t>
            </a:r>
            <a:r>
              <a:rPr lang="ru-RU" dirty="0"/>
              <a:t> </a:t>
            </a:r>
            <a:r>
              <a:rPr lang="ru-RU" dirty="0" err="1"/>
              <a:t>контрактів</a:t>
            </a:r>
            <a:r>
              <a:rPr lang="ru-RU" dirty="0"/>
              <a:t>. Для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дилінгових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банком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використовуватись</a:t>
            </a:r>
            <a:r>
              <a:rPr lang="ru-RU" dirty="0"/>
              <a:t> система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 система </a:t>
            </a:r>
            <a:r>
              <a:rPr lang="ru-RU" dirty="0" err="1"/>
              <a:t>Reuters</a:t>
            </a:r>
            <a:r>
              <a:rPr lang="ru-RU" dirty="0"/>
              <a:t> </a:t>
            </a:r>
            <a:r>
              <a:rPr lang="ru-RU" dirty="0" err="1"/>
              <a:t>Dealing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робота з системою SWIFT, </a:t>
            </a:r>
            <a:r>
              <a:rPr lang="ru-RU" dirty="0" err="1"/>
              <a:t>якщо</a:t>
            </a:r>
            <a:r>
              <a:rPr lang="ru-RU" dirty="0"/>
              <a:t> банк є </a:t>
            </a:r>
            <a:r>
              <a:rPr lang="ru-RU" dirty="0" err="1"/>
              <a:t>учасником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міжбанківської</a:t>
            </a:r>
            <a:r>
              <a:rPr lang="ru-RU" dirty="0"/>
              <a:t> </a:t>
            </a:r>
            <a:r>
              <a:rPr lang="ru-RU" dirty="0" err="1"/>
              <a:t>телекомунікаційної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ru-RU" dirty="0" err="1"/>
              <a:t>передачі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повідомлень</a:t>
            </a:r>
            <a:r>
              <a:rPr lang="ru-RU" dirty="0"/>
              <a:t>. </a:t>
            </a:r>
            <a:r>
              <a:rPr lang="ru-RU" dirty="0" err="1"/>
              <a:t>Використання</a:t>
            </a:r>
            <a:r>
              <a:rPr lang="ru-RU" dirty="0"/>
              <a:t> SWIFT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обмінюватись</a:t>
            </a:r>
            <a:r>
              <a:rPr lang="ru-RU" dirty="0"/>
              <a:t> </a:t>
            </a:r>
            <a:r>
              <a:rPr lang="ru-RU" dirty="0" err="1"/>
              <a:t>фінансовими</a:t>
            </a:r>
            <a:r>
              <a:rPr lang="ru-RU" dirty="0"/>
              <a:t> </a:t>
            </a:r>
            <a:r>
              <a:rPr lang="ru-RU" dirty="0" err="1"/>
              <a:t>повідомленнями</a:t>
            </a:r>
            <a:r>
              <a:rPr lang="ru-RU" dirty="0"/>
              <a:t> з банками-нерезидентами та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міжнародними</a:t>
            </a:r>
            <a:r>
              <a:rPr lang="ru-RU" dirty="0"/>
              <a:t> </a:t>
            </a:r>
            <a:r>
              <a:rPr lang="ru-RU" dirty="0" err="1"/>
              <a:t>фінансовими</a:t>
            </a:r>
            <a:r>
              <a:rPr lang="ru-RU" dirty="0"/>
              <a:t> </a:t>
            </a:r>
            <a:r>
              <a:rPr lang="ru-RU" dirty="0" err="1"/>
              <a:t>установами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5258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211148" cy="678217"/>
          </a:xfrm>
        </p:spPr>
        <p:txBody>
          <a:bodyPr/>
          <a:lstStyle/>
          <a:p>
            <a:r>
              <a:rPr lang="ru-RU" b="1" dirty="0" err="1" smtClean="0"/>
              <a:t>підсистема</a:t>
            </a:r>
            <a:r>
              <a:rPr lang="ru-RU" b="1" dirty="0" smtClean="0"/>
              <a:t> </a:t>
            </a:r>
            <a:r>
              <a:rPr lang="ru-RU" b="1" dirty="0"/>
              <a:t>"</a:t>
            </a:r>
            <a:r>
              <a:rPr lang="ru-RU" b="1" dirty="0" err="1"/>
              <a:t>Управління</a:t>
            </a:r>
            <a:r>
              <a:rPr lang="ru-RU" b="1" dirty="0"/>
              <a:t> депозитами".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468582"/>
            <a:ext cx="8915400" cy="4987636"/>
          </a:xfrm>
        </p:spPr>
        <p:txBody>
          <a:bodyPr/>
          <a:lstStyle/>
          <a:p>
            <a:r>
              <a:rPr lang="ru-RU" dirty="0"/>
              <a:t>В </a:t>
            </a:r>
            <a:r>
              <a:rPr lang="ru-RU" dirty="0" err="1"/>
              <a:t>деяких</a:t>
            </a:r>
            <a:r>
              <a:rPr lang="ru-RU" dirty="0"/>
              <a:t> АБС "</a:t>
            </a:r>
            <a:r>
              <a:rPr lang="ru-RU" dirty="0" err="1"/>
              <a:t>Управління</a:t>
            </a:r>
            <a:r>
              <a:rPr lang="ru-RU" dirty="0"/>
              <a:t> депозитами" не </a:t>
            </a:r>
            <a:r>
              <a:rPr lang="ru-RU" dirty="0" err="1"/>
              <a:t>виділяється</a:t>
            </a:r>
            <a:r>
              <a:rPr lang="ru-RU" dirty="0"/>
              <a:t> в </a:t>
            </a:r>
            <a:r>
              <a:rPr lang="ru-RU" dirty="0" err="1"/>
              <a:t>окрему</a:t>
            </a:r>
            <a:r>
              <a:rPr lang="ru-RU" dirty="0"/>
              <a:t> </a:t>
            </a:r>
            <a:r>
              <a:rPr lang="ru-RU" dirty="0" err="1"/>
              <a:t>функціональну</a:t>
            </a:r>
            <a:r>
              <a:rPr lang="ru-RU" dirty="0"/>
              <a:t> </a:t>
            </a:r>
            <a:r>
              <a:rPr lang="ru-RU" dirty="0" err="1"/>
              <a:t>підсистему</a:t>
            </a:r>
            <a:r>
              <a:rPr lang="ru-RU" dirty="0"/>
              <a:t>, а </a:t>
            </a:r>
            <a:r>
              <a:rPr lang="ru-RU" dirty="0" err="1"/>
              <a:t>інтегрується</a:t>
            </a:r>
            <a:r>
              <a:rPr lang="ru-RU" dirty="0"/>
              <a:t> в комплекс,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 "</a:t>
            </a:r>
            <a:r>
              <a:rPr lang="ru-RU" dirty="0" err="1"/>
              <a:t>Управління</a:t>
            </a:r>
            <a:r>
              <a:rPr lang="ru-RU" dirty="0"/>
              <a:t> кредитно-</a:t>
            </a:r>
            <a:r>
              <a:rPr lang="ru-RU" dirty="0" err="1"/>
              <a:t>депозитними</a:t>
            </a:r>
            <a:r>
              <a:rPr lang="ru-RU" dirty="0"/>
              <a:t> </a:t>
            </a:r>
            <a:r>
              <a:rPr lang="ru-RU" dirty="0" err="1"/>
              <a:t>операціями</a:t>
            </a:r>
            <a:r>
              <a:rPr lang="ru-RU" dirty="0"/>
              <a:t>".</a:t>
            </a:r>
          </a:p>
          <a:p>
            <a:pPr algn="just"/>
            <a:r>
              <a:rPr lang="ru-RU" dirty="0" err="1"/>
              <a:t>Підсистема</a:t>
            </a:r>
            <a:r>
              <a:rPr lang="ru-RU" dirty="0"/>
              <a:t> "</a:t>
            </a:r>
            <a:r>
              <a:rPr lang="ru-RU" dirty="0" err="1"/>
              <a:t>Управління</a:t>
            </a:r>
            <a:r>
              <a:rPr lang="ru-RU" dirty="0"/>
              <a:t> депозитами"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забезпечувати</a:t>
            </a:r>
            <a:r>
              <a:rPr lang="ru-RU" dirty="0"/>
              <a:t> </a:t>
            </a:r>
            <a:r>
              <a:rPr lang="ru-RU" dirty="0" err="1"/>
              <a:t>автоматизацію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, </a:t>
            </a:r>
            <a:r>
              <a:rPr lang="ru-RU" dirty="0" err="1"/>
              <a:t>пов’язаних</a:t>
            </a:r>
            <a:r>
              <a:rPr lang="ru-RU" dirty="0"/>
              <a:t> з </a:t>
            </a:r>
            <a:r>
              <a:rPr lang="ru-RU" dirty="0" err="1"/>
              <a:t>обслуговуванням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та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відкрили</a:t>
            </a:r>
            <a:r>
              <a:rPr lang="ru-RU" dirty="0"/>
              <a:t> </a:t>
            </a:r>
            <a:r>
              <a:rPr lang="ru-RU" dirty="0" err="1"/>
              <a:t>депозитні</a:t>
            </a:r>
            <a:r>
              <a:rPr lang="ru-RU" dirty="0"/>
              <a:t> (</a:t>
            </a:r>
            <a:r>
              <a:rPr lang="ru-RU" dirty="0" err="1"/>
              <a:t>вкладні</a:t>
            </a:r>
            <a:r>
              <a:rPr lang="ru-RU" dirty="0"/>
              <a:t>) </a:t>
            </a:r>
            <a:r>
              <a:rPr lang="ru-RU" dirty="0" err="1"/>
              <a:t>рахунки</a:t>
            </a:r>
            <a:r>
              <a:rPr lang="ru-RU" dirty="0"/>
              <a:t> в банку. В </a:t>
            </a:r>
            <a:r>
              <a:rPr lang="ru-RU" dirty="0" err="1"/>
              <a:t>ній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вестись </a:t>
            </a:r>
            <a:r>
              <a:rPr lang="ru-RU" dirty="0" err="1"/>
              <a:t>депозитні</a:t>
            </a:r>
            <a:r>
              <a:rPr lang="ru-RU" dirty="0"/>
              <a:t> (</a:t>
            </a:r>
            <a:r>
              <a:rPr lang="ru-RU" dirty="0" err="1"/>
              <a:t>вкладні</a:t>
            </a:r>
            <a:r>
              <a:rPr lang="ru-RU" dirty="0"/>
              <a:t>) </a:t>
            </a:r>
            <a:r>
              <a:rPr lang="ru-RU" dirty="0" err="1"/>
              <a:t>рахунки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 банку. </a:t>
            </a:r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завданнями</a:t>
            </a:r>
            <a:r>
              <a:rPr lang="ru-RU" dirty="0"/>
              <a:t> </a:t>
            </a:r>
            <a:r>
              <a:rPr lang="ru-RU" dirty="0" err="1"/>
              <a:t>підсистеми</a:t>
            </a:r>
            <a:r>
              <a:rPr lang="ru-RU" dirty="0"/>
              <a:t> є: </a:t>
            </a:r>
            <a:r>
              <a:rPr lang="ru-RU" dirty="0" err="1"/>
              <a:t>облік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з </a:t>
            </a:r>
            <a:r>
              <a:rPr lang="ru-RU" dirty="0" err="1"/>
              <a:t>готівкою</a:t>
            </a:r>
            <a:r>
              <a:rPr lang="ru-RU" dirty="0"/>
              <a:t>, </a:t>
            </a:r>
            <a:r>
              <a:rPr lang="ru-RU" dirty="0" err="1"/>
              <a:t>облік</a:t>
            </a:r>
            <a:r>
              <a:rPr lang="ru-RU" dirty="0"/>
              <a:t> </a:t>
            </a:r>
            <a:r>
              <a:rPr lang="ru-RU" dirty="0" err="1"/>
              <a:t>безготівкових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err="1"/>
              <a:t>облік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бланків</a:t>
            </a:r>
            <a:r>
              <a:rPr lang="ru-RU" dirty="0"/>
              <a:t>, </a:t>
            </a:r>
            <a:r>
              <a:rPr lang="ru-RU" dirty="0" err="1"/>
              <a:t>нарахування</a:t>
            </a:r>
            <a:r>
              <a:rPr lang="ru-RU" dirty="0"/>
              <a:t> </a:t>
            </a:r>
            <a:r>
              <a:rPr lang="ru-RU" dirty="0" err="1"/>
              <a:t>відсотків</a:t>
            </a:r>
            <a:r>
              <a:rPr lang="ru-RU" dirty="0"/>
              <a:t> за </a:t>
            </a:r>
            <a:r>
              <a:rPr lang="ru-RU" dirty="0" err="1"/>
              <a:t>депозитними</a:t>
            </a:r>
            <a:r>
              <a:rPr lang="ru-RU" dirty="0"/>
              <a:t> </a:t>
            </a:r>
            <a:r>
              <a:rPr lang="ru-RU" dirty="0" err="1"/>
              <a:t>рахунками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звітних</a:t>
            </a:r>
            <a:r>
              <a:rPr lang="ru-RU" dirty="0"/>
              <a:t> форм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з </a:t>
            </a:r>
            <a:r>
              <a:rPr lang="ru-RU" dirty="0" err="1"/>
              <a:t>депозитними</a:t>
            </a:r>
            <a:r>
              <a:rPr lang="ru-RU" dirty="0"/>
              <a:t> вкладами.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3440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підсистема</a:t>
            </a:r>
            <a:r>
              <a:rPr lang="ru-RU" dirty="0" smtClean="0"/>
              <a:t> </a:t>
            </a:r>
            <a:r>
              <a:rPr lang="ru-RU" dirty="0"/>
              <a:t>"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цінними</a:t>
            </a:r>
            <a:r>
              <a:rPr lang="ru-RU" dirty="0"/>
              <a:t> </a:t>
            </a:r>
            <a:r>
              <a:rPr lang="ru-RU" dirty="0" err="1"/>
              <a:t>паперами</a:t>
            </a:r>
            <a:r>
              <a:rPr lang="ru-RU" dirty="0"/>
              <a:t>"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4055" y="2133600"/>
            <a:ext cx="9830557" cy="443601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У </a:t>
            </a:r>
            <a:r>
              <a:rPr lang="ru-RU" dirty="0" err="1"/>
              <a:t>підсистемі</a:t>
            </a:r>
            <a:r>
              <a:rPr lang="ru-RU" dirty="0"/>
              <a:t> "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цінними</a:t>
            </a:r>
            <a:r>
              <a:rPr lang="ru-RU" dirty="0"/>
              <a:t> </a:t>
            </a:r>
            <a:r>
              <a:rPr lang="ru-RU" dirty="0" err="1"/>
              <a:t>паперами</a:t>
            </a:r>
            <a:r>
              <a:rPr lang="ru-RU" dirty="0"/>
              <a:t>" </a:t>
            </a:r>
            <a:r>
              <a:rPr lang="ru-RU" dirty="0" err="1"/>
              <a:t>виділяються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напрями</a:t>
            </a:r>
            <a:r>
              <a:rPr lang="ru-RU" dirty="0"/>
              <a:t> </a:t>
            </a:r>
            <a:r>
              <a:rPr lang="ru-RU" dirty="0" err="1"/>
              <a:t>автоматизації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:</a:t>
            </a:r>
          </a:p>
          <a:p>
            <a:pPr lvl="0" algn="just"/>
            <a:r>
              <a:rPr lang="ru-RU" dirty="0" err="1"/>
              <a:t>Автоматизація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з </a:t>
            </a:r>
            <a:r>
              <a:rPr lang="ru-RU" dirty="0" err="1"/>
              <a:t>власними</a:t>
            </a:r>
            <a:r>
              <a:rPr lang="ru-RU" dirty="0"/>
              <a:t> </a:t>
            </a:r>
            <a:r>
              <a:rPr lang="ru-RU" dirty="0" err="1"/>
              <a:t>акціями</a:t>
            </a:r>
            <a:r>
              <a:rPr lang="ru-RU" dirty="0"/>
              <a:t> банку.</a:t>
            </a:r>
          </a:p>
          <a:p>
            <a:pPr lvl="0" algn="just"/>
            <a:r>
              <a:rPr lang="ru-RU" dirty="0" err="1"/>
              <a:t>Автоматизація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з </a:t>
            </a:r>
            <a:r>
              <a:rPr lang="ru-RU" dirty="0" err="1"/>
              <a:t>державними</a:t>
            </a:r>
            <a:r>
              <a:rPr lang="ru-RU" dirty="0"/>
              <a:t> </a:t>
            </a:r>
            <a:r>
              <a:rPr lang="ru-RU" dirty="0" err="1"/>
              <a:t>цінними</a:t>
            </a:r>
            <a:r>
              <a:rPr lang="ru-RU" dirty="0"/>
              <a:t> </a:t>
            </a:r>
            <a:r>
              <a:rPr lang="ru-RU" dirty="0" err="1"/>
              <a:t>паперами</a:t>
            </a:r>
            <a:r>
              <a:rPr lang="ru-RU" dirty="0"/>
              <a:t>.</a:t>
            </a:r>
          </a:p>
          <a:p>
            <a:pPr lvl="0" algn="just"/>
            <a:r>
              <a:rPr lang="ru-RU" dirty="0" err="1"/>
              <a:t>Автоматизація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цінними</a:t>
            </a:r>
            <a:r>
              <a:rPr lang="ru-RU" dirty="0"/>
              <a:t> </a:t>
            </a:r>
            <a:r>
              <a:rPr lang="ru-RU" dirty="0" err="1"/>
              <a:t>паперами</a:t>
            </a:r>
            <a:r>
              <a:rPr lang="ru-RU" dirty="0"/>
              <a:t> (</a:t>
            </a:r>
            <a:r>
              <a:rPr lang="ru-RU" dirty="0" err="1"/>
              <a:t>акціями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, векселями, </a:t>
            </a:r>
            <a:r>
              <a:rPr lang="ru-RU" dirty="0" err="1"/>
              <a:t>сертифікатами</a:t>
            </a:r>
            <a:r>
              <a:rPr lang="ru-RU" dirty="0"/>
              <a:t> і т. п.).</a:t>
            </a:r>
          </a:p>
          <a:p>
            <a:pPr lvl="0" algn="just"/>
            <a:r>
              <a:rPr lang="ru-RU" dirty="0" err="1"/>
              <a:t>Автоматизація</a:t>
            </a:r>
            <a:r>
              <a:rPr lang="ru-RU" dirty="0"/>
              <a:t> </a:t>
            </a:r>
            <a:r>
              <a:rPr lang="ru-RU" dirty="0" err="1"/>
              <a:t>депозитарної</a:t>
            </a:r>
            <a:r>
              <a:rPr lang="ru-RU" dirty="0"/>
              <a:t> та </a:t>
            </a:r>
            <a:r>
              <a:rPr lang="ru-RU" dirty="0" err="1"/>
              <a:t>реєстраторської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</a:t>
            </a:r>
          </a:p>
          <a:p>
            <a:pPr lvl="0" algn="just"/>
            <a:r>
              <a:rPr lang="ru-RU" dirty="0" err="1"/>
              <a:t>Автоматизація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портфелем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 </a:t>
            </a:r>
            <a:r>
              <a:rPr lang="ru-RU" dirty="0" err="1"/>
              <a:t>моделювання</a:t>
            </a:r>
            <a:r>
              <a:rPr lang="ru-RU" dirty="0"/>
              <a:t> та </a:t>
            </a:r>
            <a:r>
              <a:rPr lang="ru-RU" dirty="0" err="1"/>
              <a:t>прогнозування</a:t>
            </a:r>
            <a:r>
              <a:rPr lang="ru-RU" dirty="0"/>
              <a:t> стану фондового ринку.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340027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</TotalTime>
  <Words>1583</Words>
  <Application>Microsoft Office PowerPoint</Application>
  <PresentationFormat>Широкоэкранный</PresentationFormat>
  <Paragraphs>110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Легкий дым</vt:lpstr>
      <vt:lpstr>Автоматизовані банківські системи </vt:lpstr>
      <vt:lpstr>Автоматизована банківська система  </vt:lpstr>
      <vt:lpstr>Функціональна структура АБС. </vt:lpstr>
      <vt:lpstr>Структурна схема АБС. </vt:lpstr>
      <vt:lpstr>Операційний день банку"</vt:lpstr>
      <vt:lpstr>підсистема "Управління кредитними ресурсами банку"</vt:lpstr>
      <vt:lpstr>підсистема "Управління валютними операціями</vt:lpstr>
      <vt:lpstr>підсистема "Управління депозитами". </vt:lpstr>
      <vt:lpstr>підсистема "Управління цінними паперами" </vt:lpstr>
      <vt:lpstr>підсистема "Управління касою"</vt:lpstr>
      <vt:lpstr>Презентация PowerPoint</vt:lpstr>
      <vt:lpstr>підсистема "Управління розрахунками з використанням пластикових карток".</vt:lpstr>
      <vt:lpstr>підсистема "Аналіз діяльності банку"</vt:lpstr>
      <vt:lpstr>Модульний підхід до структуризації АБС. </vt:lpstr>
      <vt:lpstr>Структура інформаційно-довідкової системи ОДБ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Автоматизовані банківські системи </dc:title>
  <dc:creator>ПК</dc:creator>
  <cp:lastModifiedBy>ПК</cp:lastModifiedBy>
  <cp:revision>4</cp:revision>
  <dcterms:created xsi:type="dcterms:W3CDTF">2020-07-21T14:20:16Z</dcterms:created>
  <dcterms:modified xsi:type="dcterms:W3CDTF">2020-07-21T14:40:24Z</dcterms:modified>
</cp:coreProperties>
</file>