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602310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777931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159874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403390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960497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94811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18176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743682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12238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18460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43187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17FF5-F778-48F6-89A0-E68455FD1CCA}" type="datetimeFigureOut">
              <a:rPr lang="" smtClean="0"/>
              <a:t>11/30/2023</a:t>
            </a:fld>
            <a:endParaRPr lang="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DDD1B-B57A-4E63-979A-6C84F7496F94}" type="slidenum">
              <a:rPr lang="" smtClean="0"/>
              <a:t>‹№›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64379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1776" y="779646"/>
            <a:ext cx="10308657" cy="2730317"/>
          </a:xfr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800" b="1" dirty="0"/>
              <a:t>Особи </a:t>
            </a:r>
            <a:br>
              <a:rPr lang="ru-RU" sz="4800" b="1" dirty="0"/>
            </a:br>
            <a:r>
              <a:rPr lang="ru-RU" sz="4800" b="1" dirty="0"/>
              <a:t>з </a:t>
            </a:r>
            <a:r>
              <a:rPr lang="ru-RU" sz="4800" b="1" dirty="0" err="1"/>
              <a:t>обмеженими</a:t>
            </a:r>
            <a:r>
              <a:rPr lang="ru-RU" sz="4800" b="1" dirty="0"/>
              <a:t> </a:t>
            </a:r>
            <a:r>
              <a:rPr lang="ru-RU" sz="4800" b="1" dirty="0" err="1"/>
              <a:t>можливостями</a:t>
            </a:r>
            <a:r>
              <a:rPr lang="ru-RU" sz="4800" b="1" dirty="0"/>
              <a:t> </a:t>
            </a:r>
            <a:r>
              <a:rPr lang="ru-RU" sz="4800" b="1" dirty="0" err="1"/>
              <a:t>здоров’я</a:t>
            </a:r>
            <a:r>
              <a:rPr lang="ru-RU" sz="4800" b="1" dirty="0"/>
              <a:t> </a:t>
            </a:r>
            <a:br>
              <a:rPr lang="ru-RU" sz="4800" b="1" dirty="0"/>
            </a:br>
            <a:r>
              <a:rPr lang="ru-RU" sz="4800" b="1" dirty="0"/>
              <a:t>як </a:t>
            </a:r>
            <a:r>
              <a:rPr lang="ru-RU" sz="4800" b="1" dirty="0" err="1"/>
              <a:t>суб’єкт</a:t>
            </a:r>
            <a:r>
              <a:rPr lang="ru-RU" sz="4800" b="1" dirty="0"/>
              <a:t> психолого-</a:t>
            </a:r>
            <a:r>
              <a:rPr lang="ru-RU" sz="4800" b="1" dirty="0" err="1"/>
              <a:t>педагогічної</a:t>
            </a:r>
            <a:r>
              <a:rPr lang="ru-RU" sz="4800" b="1" dirty="0"/>
              <a:t> </a:t>
            </a:r>
            <a:r>
              <a:rPr lang="ru-RU" sz="4800" b="1" dirty="0" err="1"/>
              <a:t>роботи</a:t>
            </a:r>
            <a:endParaRPr lang="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1778" y="3509963"/>
            <a:ext cx="6140918" cy="1360422"/>
          </a:xfr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b="1" dirty="0"/>
              <a:t>Тема 1. </a:t>
            </a:r>
          </a:p>
          <a:p>
            <a:r>
              <a:rPr lang="ru-RU" dirty="0"/>
              <a:t>За </a:t>
            </a:r>
            <a:r>
              <a:rPr lang="ru-RU" dirty="0" err="1"/>
              <a:t>матеріалами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посібника</a:t>
            </a:r>
            <a:r>
              <a:rPr lang="ru-RU" dirty="0"/>
              <a:t> </a:t>
            </a:r>
            <a:r>
              <a:rPr lang="ru-RU" dirty="0" err="1"/>
              <a:t>А.Льовочкіної</a:t>
            </a:r>
            <a:r>
              <a:rPr lang="ru-RU" dirty="0"/>
              <a:t> «</a:t>
            </a:r>
            <a:r>
              <a:rPr lang="ru-RU" dirty="0" err="1"/>
              <a:t>Екопсихологічні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людьми </a:t>
            </a:r>
            <a:r>
              <a:rPr lang="ru-RU" dirty="0" err="1"/>
              <a:t>зінвалідністю</a:t>
            </a:r>
            <a:r>
              <a:rPr lang="ru-RU" dirty="0"/>
              <a:t>» в</a:t>
            </a:r>
            <a:endParaRPr lang="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696" y="3934649"/>
            <a:ext cx="4167737" cy="277849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154" y="4870385"/>
            <a:ext cx="3510012" cy="1842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373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err="1"/>
              <a:t>Запитання</a:t>
            </a:r>
            <a:r>
              <a:rPr lang="ru-RU" dirty="0"/>
              <a:t> до </a:t>
            </a:r>
            <a:r>
              <a:rPr lang="ru-RU" dirty="0" err="1"/>
              <a:t>студентів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b="1" dirty="0"/>
              <a:t>В </a:t>
            </a:r>
            <a:r>
              <a:rPr lang="ru-RU" b="1" dirty="0" err="1"/>
              <a:t>чому</a:t>
            </a:r>
            <a:r>
              <a:rPr lang="ru-RU" b="1" dirty="0"/>
              <a:t> </a:t>
            </a:r>
            <a:r>
              <a:rPr lang="ru-RU" b="1" dirty="0" err="1"/>
              <a:t>полягає</a:t>
            </a:r>
            <a:r>
              <a:rPr lang="ru-RU" b="1" dirty="0"/>
              <a:t> шкода, </a:t>
            </a:r>
            <a:r>
              <a:rPr lang="ru-RU" b="1" dirty="0" err="1"/>
              <a:t>якої</a:t>
            </a:r>
            <a:r>
              <a:rPr lang="ru-RU" b="1" dirty="0"/>
              <a:t> </a:t>
            </a:r>
            <a:r>
              <a:rPr lang="ru-RU" b="1" dirty="0" err="1"/>
              <a:t>завдає</a:t>
            </a:r>
            <a:r>
              <a:rPr lang="ru-RU" b="1" dirty="0"/>
              <a:t> </a:t>
            </a:r>
            <a:r>
              <a:rPr lang="ru-RU" b="1" dirty="0" err="1"/>
              <a:t>людині</a:t>
            </a:r>
            <a:r>
              <a:rPr lang="ru-RU" b="1" dirty="0"/>
              <a:t> </a:t>
            </a:r>
            <a:r>
              <a:rPr lang="ru-RU" b="1" dirty="0" err="1"/>
              <a:t>залежність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допомоги</a:t>
            </a:r>
            <a:r>
              <a:rPr lang="ru-RU" b="1" dirty="0"/>
              <a:t> </a:t>
            </a:r>
            <a:r>
              <a:rPr lang="ru-RU" b="1" dirty="0" err="1"/>
              <a:t>зовні</a:t>
            </a:r>
            <a:r>
              <a:rPr lang="ru-RU" b="1" dirty="0"/>
              <a:t>? </a:t>
            </a:r>
            <a:endParaRPr lang="" b="1" dirty="0"/>
          </a:p>
        </p:txBody>
      </p:sp>
    </p:spTree>
    <p:extLst>
      <p:ext uri="{BB962C8B-B14F-4D97-AF65-F5344CB8AC3E}">
        <p14:creationId xmlns:p14="http://schemas.microsoft.com/office/powerpoint/2010/main" val="732866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Профілактика</a:t>
            </a:r>
            <a:r>
              <a:rPr lang="ru-RU" b="1" dirty="0"/>
              <a:t> «симптому </a:t>
            </a:r>
            <a:r>
              <a:rPr lang="ru-RU" b="1" dirty="0" err="1"/>
              <a:t>рентних</a:t>
            </a:r>
            <a:r>
              <a:rPr lang="ru-RU" b="1" dirty="0"/>
              <a:t> </a:t>
            </a:r>
            <a:r>
              <a:rPr lang="ru-RU" b="1" dirty="0" err="1"/>
              <a:t>настановлень</a:t>
            </a:r>
            <a:r>
              <a:rPr lang="ru-RU" b="1" dirty="0"/>
              <a:t>»: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У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патерналізму</a:t>
            </a:r>
            <a:r>
              <a:rPr lang="ru-RU" dirty="0"/>
              <a:t> (</a:t>
            </a:r>
            <a:r>
              <a:rPr lang="ru-RU" dirty="0" err="1"/>
              <a:t>гіперопіки</a:t>
            </a:r>
            <a:r>
              <a:rPr lang="ru-RU" dirty="0"/>
              <a:t>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та </a:t>
            </a:r>
            <a:r>
              <a:rPr lang="ru-RU" dirty="0" err="1"/>
              <a:t>самостійності</a:t>
            </a:r>
            <a:r>
              <a:rPr lang="ru-RU" dirty="0"/>
              <a:t>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Проявляти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та </a:t>
            </a:r>
            <a:r>
              <a:rPr lang="ru-RU" dirty="0" err="1"/>
              <a:t>чуйність</a:t>
            </a:r>
            <a:r>
              <a:rPr lang="ru-RU" dirty="0"/>
              <a:t> до </a:t>
            </a:r>
            <a:r>
              <a:rPr lang="ru-RU" dirty="0" err="1"/>
              <a:t>актуальних</a:t>
            </a:r>
            <a:r>
              <a:rPr lang="ru-RU" dirty="0"/>
              <a:t> потреб, але без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здатна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сама (</a:t>
            </a:r>
            <a:r>
              <a:rPr lang="ru-RU" dirty="0" err="1"/>
              <a:t>робити</a:t>
            </a:r>
            <a:r>
              <a:rPr lang="ru-RU" dirty="0"/>
              <a:t> для </a:t>
            </a:r>
            <a:r>
              <a:rPr lang="ru-RU" dirty="0" err="1"/>
              <a:t>людини</a:t>
            </a:r>
            <a:r>
              <a:rPr lang="ru-RU" dirty="0"/>
              <a:t>, а не – за </a:t>
            </a:r>
            <a:r>
              <a:rPr lang="ru-RU" dirty="0" err="1"/>
              <a:t>неї</a:t>
            </a:r>
            <a:r>
              <a:rPr lang="ru-RU" dirty="0"/>
              <a:t>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Вчити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та </a:t>
            </a:r>
            <a:r>
              <a:rPr lang="ru-RU" dirty="0" err="1"/>
              <a:t>реалізовувати</a:t>
            </a:r>
            <a:r>
              <a:rPr lang="ru-RU" dirty="0"/>
              <a:t> </a:t>
            </a:r>
            <a:r>
              <a:rPr lang="ru-RU" dirty="0" err="1"/>
              <a:t>проекти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851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Позиція «</a:t>
            </a:r>
            <a:r>
              <a:rPr lang="ru-RU" b="1" dirty="0" err="1"/>
              <a:t>жертви</a:t>
            </a:r>
            <a:r>
              <a:rPr lang="ru-RU" b="1" dirty="0"/>
              <a:t>»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вважає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вона, у </a:t>
            </a:r>
            <a:r>
              <a:rPr lang="ru-RU" dirty="0" err="1"/>
              <a:t>порівнянні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,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втратила</a:t>
            </a:r>
            <a:r>
              <a:rPr lang="ru-RU" dirty="0"/>
              <a:t> та </a:t>
            </a:r>
            <a:r>
              <a:rPr lang="ru-RU" dirty="0" err="1"/>
              <a:t>знаходиться</a:t>
            </a:r>
            <a:r>
              <a:rPr lang="ru-RU" dirty="0"/>
              <a:t> у </a:t>
            </a:r>
            <a:r>
              <a:rPr lang="ru-RU" dirty="0" err="1"/>
              <a:t>невигідній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. Для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трагічною</a:t>
            </a:r>
            <a:r>
              <a:rPr lang="ru-RU" dirty="0"/>
              <a:t>, а себе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почуває</a:t>
            </a:r>
            <a:r>
              <a:rPr lang="ru-RU" dirty="0"/>
              <a:t> </a:t>
            </a:r>
            <a:r>
              <a:rPr lang="ru-RU" i="1" dirty="0"/>
              <a:t>жертвою </a:t>
            </a:r>
            <a:r>
              <a:rPr lang="ru-RU" i="1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склалися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людей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особливими</a:t>
            </a:r>
            <a:r>
              <a:rPr lang="ru-RU" dirty="0"/>
              <a:t> потребами поводить себе у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i="1" dirty="0" err="1"/>
              <a:t>роллю</a:t>
            </a:r>
            <a:r>
              <a:rPr lang="ru-RU" i="1" dirty="0"/>
              <a:t> </a:t>
            </a:r>
            <a:r>
              <a:rPr lang="ru-RU" i="1" dirty="0" err="1"/>
              <a:t>жертви</a:t>
            </a:r>
            <a:r>
              <a:rPr lang="ru-RU" i="1" dirty="0"/>
              <a:t> </a:t>
            </a:r>
            <a:r>
              <a:rPr lang="ru-RU" dirty="0"/>
              <a:t>– </a:t>
            </a:r>
            <a:r>
              <a:rPr lang="ru-RU" dirty="0" err="1"/>
              <a:t>безпомічно</a:t>
            </a:r>
            <a:r>
              <a:rPr lang="ru-RU" dirty="0"/>
              <a:t> та </a:t>
            </a:r>
            <a:r>
              <a:rPr lang="ru-RU" dirty="0" err="1"/>
              <a:t>безпорадно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433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/>
              <a:t>Профілактика</a:t>
            </a:r>
            <a:r>
              <a:rPr lang="ru-RU" b="1" dirty="0"/>
              <a:t> </a:t>
            </a:r>
            <a:r>
              <a:rPr lang="ru-RU" b="1" dirty="0" err="1"/>
              <a:t>явища</a:t>
            </a:r>
            <a:r>
              <a:rPr lang="ru-RU" b="1" dirty="0"/>
              <a:t> «позиція «</a:t>
            </a:r>
            <a:r>
              <a:rPr lang="ru-RU" b="1" dirty="0" err="1"/>
              <a:t>жертви</a:t>
            </a:r>
            <a:r>
              <a:rPr lang="ru-RU" b="1" dirty="0"/>
              <a:t>»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полягає</a:t>
            </a:r>
            <a:r>
              <a:rPr lang="ru-RU" dirty="0"/>
              <a:t>, перш за все, у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розглядає</a:t>
            </a:r>
            <a:r>
              <a:rPr lang="ru-RU" dirty="0"/>
              <a:t> </a:t>
            </a:r>
            <a:r>
              <a:rPr lang="ru-RU" dirty="0" err="1"/>
              <a:t>інвалідність</a:t>
            </a:r>
            <a:r>
              <a:rPr lang="ru-RU" dirty="0"/>
              <a:t> як </a:t>
            </a:r>
            <a:r>
              <a:rPr lang="ru-RU" dirty="0" err="1"/>
              <a:t>ваду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хворобу, на – </a:t>
            </a:r>
            <a:r>
              <a:rPr lang="ru-RU" dirty="0" err="1"/>
              <a:t>соціальну</a:t>
            </a:r>
            <a:r>
              <a:rPr lang="ru-RU" dirty="0"/>
              <a:t> модель,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інвалідність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r>
              <a:rPr lang="ru-RU" dirty="0"/>
              <a:t> у </a:t>
            </a:r>
            <a:r>
              <a:rPr lang="ru-RU" dirty="0" err="1"/>
              <a:t>ставленні</a:t>
            </a:r>
            <a:r>
              <a:rPr lang="ru-RU" dirty="0"/>
              <a:t>, </a:t>
            </a:r>
            <a:r>
              <a:rPr lang="ru-RU" dirty="0" err="1"/>
              <a:t>поведінці</a:t>
            </a:r>
            <a:r>
              <a:rPr lang="ru-RU" dirty="0"/>
              <a:t>, </a:t>
            </a:r>
            <a:r>
              <a:rPr lang="ru-RU" dirty="0" err="1"/>
              <a:t>просторі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заважають</a:t>
            </a:r>
            <a:r>
              <a:rPr lang="ru-RU" dirty="0"/>
              <a:t> </a:t>
            </a:r>
            <a:r>
              <a:rPr lang="ru-RU" dirty="0" err="1"/>
              <a:t>повній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людей з </a:t>
            </a:r>
            <a:r>
              <a:rPr lang="ru-RU" dirty="0" err="1"/>
              <a:t>інвалідністю</a:t>
            </a:r>
            <a:r>
              <a:rPr lang="ru-RU" dirty="0"/>
              <a:t> в </a:t>
            </a:r>
            <a:r>
              <a:rPr lang="ru-RU" dirty="0" err="1"/>
              <a:t>житті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r>
              <a:rPr lang="ru-RU" dirty="0"/>
              <a:t> </a:t>
            </a:r>
            <a:r>
              <a:rPr lang="ru-RU" dirty="0" err="1"/>
              <a:t>існуватиме</a:t>
            </a:r>
            <a:r>
              <a:rPr lang="ru-RU" dirty="0"/>
              <a:t> у </a:t>
            </a:r>
            <a:r>
              <a:rPr lang="ru-RU" dirty="0" err="1"/>
              <a:t>просторі</a:t>
            </a:r>
            <a:r>
              <a:rPr lang="ru-RU" dirty="0"/>
              <a:t>,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упереджено</a:t>
            </a:r>
            <a:r>
              <a:rPr lang="ru-RU" dirty="0"/>
              <a:t> до </a:t>
            </a:r>
            <a:r>
              <a:rPr lang="ru-RU" dirty="0" err="1"/>
              <a:t>людини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 </a:t>
            </a:r>
            <a:r>
              <a:rPr lang="ru-RU" dirty="0" err="1"/>
              <a:t>ставитиметься</a:t>
            </a:r>
            <a:r>
              <a:rPr lang="ru-RU" dirty="0"/>
              <a:t> </a:t>
            </a:r>
            <a:r>
              <a:rPr lang="ru-RU" dirty="0" err="1"/>
              <a:t>суспільство</a:t>
            </a:r>
            <a:r>
              <a:rPr lang="ru-RU" dirty="0"/>
              <a:t>,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 буде </a:t>
            </a:r>
            <a:r>
              <a:rPr lang="ru-RU" dirty="0" err="1"/>
              <a:t>відчувати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права та </a:t>
            </a:r>
            <a:r>
              <a:rPr lang="ru-RU" dirty="0" err="1"/>
              <a:t>можливості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членами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менша</a:t>
            </a:r>
            <a:r>
              <a:rPr lang="ru-RU" dirty="0"/>
              <a:t> </a:t>
            </a:r>
            <a:r>
              <a:rPr lang="ru-RU" dirty="0" err="1"/>
              <a:t>ймовірність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буде </a:t>
            </a:r>
            <a:r>
              <a:rPr lang="ru-RU" dirty="0" err="1"/>
              <a:t>мати</a:t>
            </a:r>
            <a:r>
              <a:rPr lang="ru-RU" dirty="0"/>
              <a:t> «симптом </a:t>
            </a:r>
            <a:r>
              <a:rPr lang="ru-RU" dirty="0" err="1"/>
              <a:t>жертви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978569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Симптом «відчуття </a:t>
            </a:r>
            <a:r>
              <a:rPr lang="ru-RU" b="1" dirty="0" err="1"/>
              <a:t>втраченого</a:t>
            </a:r>
            <a:r>
              <a:rPr lang="ru-RU" b="1" dirty="0"/>
              <a:t> </a:t>
            </a:r>
            <a:r>
              <a:rPr lang="ru-RU" b="1" dirty="0" err="1"/>
              <a:t>здоров’я</a:t>
            </a:r>
            <a:r>
              <a:rPr lang="ru-RU" b="1" dirty="0"/>
              <a:t>»</a:t>
            </a:r>
          </a:p>
          <a:p>
            <a:pPr marL="0" indent="0">
              <a:buNone/>
            </a:pP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певними</a:t>
            </a:r>
            <a:r>
              <a:rPr lang="ru-RU" dirty="0"/>
              <a:t> </a:t>
            </a:r>
            <a:r>
              <a:rPr lang="ru-RU" dirty="0" err="1"/>
              <a:t>функціональними</a:t>
            </a:r>
            <a:r>
              <a:rPr lang="ru-RU" dirty="0"/>
              <a:t> </a:t>
            </a:r>
            <a:r>
              <a:rPr lang="ru-RU" dirty="0" err="1"/>
              <a:t>обмеженнями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незрячої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порушенням</a:t>
            </a:r>
            <a:r>
              <a:rPr lang="ru-RU" dirty="0"/>
              <a:t> опорно-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 як тотально </a:t>
            </a:r>
            <a:r>
              <a:rPr lang="ru-RU" dirty="0" err="1"/>
              <a:t>хворої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вважає</a:t>
            </a:r>
            <a:r>
              <a:rPr lang="ru-RU" dirty="0"/>
              <a:t> себе абсолютно хворою, </a:t>
            </a:r>
            <a:r>
              <a:rPr lang="ru-RU" dirty="0" err="1"/>
              <a:t>позбавленою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Задля</a:t>
            </a:r>
            <a:r>
              <a:rPr lang="ru-RU" dirty="0"/>
              <a:t> </a:t>
            </a:r>
            <a:r>
              <a:rPr lang="ru-RU" b="1" dirty="0" err="1"/>
              <a:t>профілактики</a:t>
            </a:r>
            <a:r>
              <a:rPr lang="ru-RU" dirty="0"/>
              <a:t> «симптому </a:t>
            </a:r>
            <a:r>
              <a:rPr lang="ru-RU" dirty="0" err="1"/>
              <a:t>втраченого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»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гіперопіки</a:t>
            </a:r>
            <a:r>
              <a:rPr lang="ru-RU" dirty="0"/>
              <a:t> над </a:t>
            </a:r>
            <a:r>
              <a:rPr lang="ru-RU" dirty="0" err="1"/>
              <a:t>людиною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функціональні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. За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спеціалістів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віднайти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та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сильні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2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Симптом </a:t>
            </a:r>
            <a:r>
              <a:rPr lang="ru-RU" b="1" dirty="0" err="1"/>
              <a:t>винятковості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склалася</a:t>
            </a:r>
            <a:r>
              <a:rPr lang="ru-RU" dirty="0"/>
              <a:t> парадоксальна </a:t>
            </a:r>
            <a:r>
              <a:rPr lang="ru-RU" dirty="0" err="1"/>
              <a:t>ситуація</a:t>
            </a:r>
            <a:r>
              <a:rPr lang="ru-RU" dirty="0"/>
              <a:t>: з одного боку людям з </a:t>
            </a:r>
            <a:r>
              <a:rPr lang="ru-RU" dirty="0" err="1"/>
              <a:t>інвалідністю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не </a:t>
            </a:r>
            <a:r>
              <a:rPr lang="ru-RU" dirty="0" err="1"/>
              <a:t>надто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, а з </a:t>
            </a:r>
            <a:r>
              <a:rPr lang="ru-RU" dirty="0" err="1"/>
              <a:t>іншого</a:t>
            </a:r>
            <a:r>
              <a:rPr lang="ru-RU" dirty="0"/>
              <a:t> –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людей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«</a:t>
            </a:r>
            <a:r>
              <a:rPr lang="ru-RU" dirty="0" err="1"/>
              <a:t>ажіотаж</a:t>
            </a:r>
            <a:r>
              <a:rPr lang="ru-RU" dirty="0"/>
              <a:t>» - про них часто </a:t>
            </a:r>
            <a:r>
              <a:rPr lang="ru-RU" dirty="0" err="1"/>
              <a:t>говорять</a:t>
            </a:r>
            <a:r>
              <a:rPr lang="ru-RU" dirty="0"/>
              <a:t> у </a:t>
            </a:r>
            <a:r>
              <a:rPr lang="ru-RU" dirty="0" err="1"/>
              <a:t>засобах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у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іграх</a:t>
            </a:r>
            <a:r>
              <a:rPr lang="ru-RU" dirty="0"/>
              <a:t>, на них </a:t>
            </a:r>
            <a:r>
              <a:rPr lang="ru-RU" dirty="0" err="1"/>
              <a:t>звертають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виборчих</a:t>
            </a:r>
            <a:r>
              <a:rPr lang="ru-RU" dirty="0"/>
              <a:t> </a:t>
            </a:r>
            <a:r>
              <a:rPr lang="ru-RU" dirty="0" err="1"/>
              <a:t>кампаній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6512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Профілактика</a:t>
            </a:r>
            <a:r>
              <a:rPr lang="ru-RU" b="1" dirty="0"/>
              <a:t> «симптому </a:t>
            </a:r>
            <a:r>
              <a:rPr lang="ru-RU" b="1" dirty="0" err="1"/>
              <a:t>виняткововсті</a:t>
            </a:r>
            <a:r>
              <a:rPr lang="ru-RU" b="1" dirty="0"/>
              <a:t>»</a:t>
            </a:r>
          </a:p>
          <a:p>
            <a:pPr marL="0" indent="0">
              <a:buNone/>
            </a:pP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хворобливого</a:t>
            </a:r>
            <a:r>
              <a:rPr lang="ru-RU" dirty="0"/>
              <a:t> «симптому </a:t>
            </a:r>
            <a:r>
              <a:rPr lang="ru-RU" dirty="0" err="1"/>
              <a:t>винятковості</a:t>
            </a:r>
            <a:r>
              <a:rPr lang="ru-RU" dirty="0"/>
              <a:t>» у </a:t>
            </a:r>
            <a:r>
              <a:rPr lang="ru-RU" dirty="0" err="1"/>
              <a:t>людини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є у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унікальною</a:t>
            </a:r>
            <a:r>
              <a:rPr lang="ru-RU" dirty="0"/>
              <a:t>, а значить і – особливою.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здібності</a:t>
            </a:r>
            <a:r>
              <a:rPr lang="ru-RU" dirty="0"/>
              <a:t> і </a:t>
            </a:r>
            <a:r>
              <a:rPr lang="ru-RU" dirty="0" err="1"/>
              <a:t>таланти</a:t>
            </a:r>
            <a:r>
              <a:rPr lang="ru-RU" dirty="0"/>
              <a:t>, а значить –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особливі</a:t>
            </a:r>
            <a:r>
              <a:rPr lang="ru-RU" dirty="0"/>
              <a:t> потреби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.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психологічної</a:t>
            </a:r>
            <a:r>
              <a:rPr lang="ru-RU" dirty="0"/>
              <a:t> </a:t>
            </a:r>
            <a:r>
              <a:rPr lang="ru-RU" dirty="0" err="1"/>
              <a:t>корекції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хворобливий</a:t>
            </a:r>
            <a:r>
              <a:rPr lang="ru-RU" dirty="0"/>
              <a:t> «симптом </a:t>
            </a:r>
            <a:r>
              <a:rPr lang="ru-RU" dirty="0" err="1"/>
              <a:t>винятковості</a:t>
            </a:r>
            <a:r>
              <a:rPr lang="ru-RU" dirty="0"/>
              <a:t>»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u="sng" dirty="0" err="1"/>
              <a:t>творчий</a:t>
            </a:r>
            <a:r>
              <a:rPr lang="ru-RU" u="sng" dirty="0"/>
              <a:t> та </a:t>
            </a:r>
            <a:r>
              <a:rPr lang="ru-RU" u="sng" dirty="0" err="1"/>
              <a:t>продуктивний</a:t>
            </a:r>
            <a:r>
              <a:rPr lang="ru-RU" u="sng" dirty="0"/>
              <a:t> стан відчуття </a:t>
            </a:r>
            <a:r>
              <a:rPr lang="ru-RU" u="sng" dirty="0" err="1"/>
              <a:t>власної</a:t>
            </a:r>
            <a:r>
              <a:rPr lang="ru-RU" u="sng" dirty="0"/>
              <a:t> </a:t>
            </a:r>
            <a:r>
              <a:rPr lang="ru-RU" u="sng" dirty="0" err="1"/>
              <a:t>унікальності</a:t>
            </a:r>
            <a:r>
              <a:rPr lang="ru-RU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6787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Симптом «</a:t>
            </a:r>
            <a:r>
              <a:rPr lang="ru-RU" b="1" dirty="0" err="1"/>
              <a:t>втрачених</a:t>
            </a:r>
            <a:r>
              <a:rPr lang="ru-RU" b="1" dirty="0"/>
              <a:t> </a:t>
            </a:r>
            <a:r>
              <a:rPr lang="ru-RU" b="1" dirty="0" err="1"/>
              <a:t>можливостей</a:t>
            </a:r>
            <a:r>
              <a:rPr lang="ru-RU" b="1" dirty="0"/>
              <a:t>» </a:t>
            </a:r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переважній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, яка </a:t>
            </a:r>
            <a:r>
              <a:rPr lang="ru-RU" dirty="0" err="1"/>
              <a:t>втратила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через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інвалідності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вона </a:t>
            </a:r>
            <a:r>
              <a:rPr lang="ru-RU" dirty="0" err="1"/>
              <a:t>вже</a:t>
            </a:r>
            <a:r>
              <a:rPr lang="ru-RU" dirty="0"/>
              <a:t> не </a:t>
            </a:r>
            <a:r>
              <a:rPr lang="ru-RU" dirty="0" err="1"/>
              <a:t>зможе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свою руку), </a:t>
            </a:r>
            <a:r>
              <a:rPr lang="ru-RU" dirty="0" err="1"/>
              <a:t>розповсюджує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втрату</a:t>
            </a:r>
            <a:r>
              <a:rPr lang="ru-RU" dirty="0"/>
              <a:t> як на увесь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, так і – на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 err="1"/>
              <a:t>Профілактика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досягненню</a:t>
            </a:r>
            <a:r>
              <a:rPr lang="ru-RU" dirty="0"/>
              <a:t> </a:t>
            </a:r>
            <a:r>
              <a:rPr lang="ru-RU" dirty="0" err="1"/>
              <a:t>вагомих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у </a:t>
            </a:r>
            <a:r>
              <a:rPr lang="ru-RU" dirty="0" err="1"/>
              <a:t>інших</a:t>
            </a:r>
            <a:r>
              <a:rPr lang="ru-RU" dirty="0"/>
              <a:t> областях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параолімпійський</a:t>
            </a:r>
            <a:r>
              <a:rPr lang="ru-RU" dirty="0"/>
              <a:t> спорт, </a:t>
            </a:r>
            <a:r>
              <a:rPr lang="ru-RU" dirty="0" err="1"/>
              <a:t>бізнес</a:t>
            </a:r>
            <a:r>
              <a:rPr lang="ru-RU" dirty="0"/>
              <a:t>, </a:t>
            </a:r>
            <a:r>
              <a:rPr lang="ru-RU" dirty="0" err="1"/>
              <a:t>тощо</a:t>
            </a:r>
            <a:r>
              <a:rPr lang="ru-RU" dirty="0"/>
              <a:t>)</a:t>
            </a:r>
          </a:p>
          <a:p>
            <a:pPr marL="0" indent="0">
              <a:buNone/>
            </a:pP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2328774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Симптом «</a:t>
            </a:r>
            <a:r>
              <a:rPr lang="ru-RU" b="1" dirty="0" err="1"/>
              <a:t>втраченого</a:t>
            </a:r>
            <a:r>
              <a:rPr lang="ru-RU" b="1" dirty="0"/>
              <a:t> </a:t>
            </a:r>
            <a:r>
              <a:rPr lang="ru-RU" b="1" dirty="0" err="1"/>
              <a:t>майбутнього</a:t>
            </a:r>
            <a:r>
              <a:rPr lang="ru-RU" b="1" dirty="0"/>
              <a:t>» </a:t>
            </a:r>
          </a:p>
          <a:p>
            <a:pPr>
              <a:buFontTx/>
              <a:buChar char="-"/>
            </a:pP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смисл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; </a:t>
            </a:r>
            <a:r>
              <a:rPr lang="ru-RU" dirty="0" err="1"/>
              <a:t>зникає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на </a:t>
            </a:r>
            <a:r>
              <a:rPr lang="ru-RU" dirty="0" err="1"/>
              <a:t>довгострокову</a:t>
            </a:r>
            <a:r>
              <a:rPr lang="ru-RU" dirty="0"/>
              <a:t> перспективу; у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виникнути</a:t>
            </a:r>
            <a:r>
              <a:rPr lang="ru-RU" dirty="0"/>
              <a:t> </a:t>
            </a:r>
            <a:r>
              <a:rPr lang="ru-RU" dirty="0" err="1"/>
              <a:t>депресивний</a:t>
            </a:r>
            <a:r>
              <a:rPr lang="ru-RU" dirty="0"/>
              <a:t> стан; </a:t>
            </a:r>
            <a:r>
              <a:rPr lang="ru-RU" dirty="0" err="1"/>
              <a:t>зникає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; коло </a:t>
            </a:r>
            <a:r>
              <a:rPr lang="ru-RU" dirty="0" err="1"/>
              <a:t>спілкування</a:t>
            </a:r>
            <a:r>
              <a:rPr lang="ru-RU" dirty="0"/>
              <a:t> </a:t>
            </a:r>
            <a:r>
              <a:rPr lang="ru-RU" dirty="0" err="1"/>
              <a:t>різко</a:t>
            </a:r>
            <a:r>
              <a:rPr lang="ru-RU" dirty="0"/>
              <a:t> </a:t>
            </a:r>
            <a:r>
              <a:rPr lang="ru-RU" dirty="0" err="1"/>
              <a:t>обмежується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 err="1"/>
              <a:t>Профілактика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Долучати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до </a:t>
            </a:r>
            <a:r>
              <a:rPr lang="ru-RU" dirty="0" err="1"/>
              <a:t>діяльності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зацікавити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спілкування</a:t>
            </a:r>
            <a:r>
              <a:rPr lang="ru-RU" dirty="0"/>
              <a:t> з людьми,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змогли</a:t>
            </a:r>
            <a:r>
              <a:rPr lang="ru-RU" dirty="0"/>
              <a:t>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подолати</a:t>
            </a:r>
            <a:r>
              <a:rPr lang="ru-RU" dirty="0"/>
              <a:t> </a:t>
            </a:r>
            <a:r>
              <a:rPr lang="ru-RU" dirty="0" err="1"/>
              <a:t>негативну</a:t>
            </a:r>
            <a:r>
              <a:rPr lang="ru-RU" dirty="0"/>
              <a:t> симптоматику, </a:t>
            </a:r>
            <a:r>
              <a:rPr lang="ru-RU" dirty="0" err="1"/>
              <a:t>пов’язану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втратою</a:t>
            </a:r>
            <a:r>
              <a:rPr lang="ru-RU" dirty="0"/>
              <a:t> </a:t>
            </a:r>
            <a:r>
              <a:rPr lang="ru-RU" dirty="0" err="1"/>
              <a:t>смислу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та </a:t>
            </a:r>
            <a:r>
              <a:rPr lang="ru-RU" dirty="0" err="1"/>
              <a:t>віднайшли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смисли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7431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Симптом «</a:t>
            </a:r>
            <a:r>
              <a:rPr lang="ru-RU" b="1" dirty="0" err="1"/>
              <a:t>втраченого</a:t>
            </a:r>
            <a:r>
              <a:rPr lang="ru-RU" b="1" dirty="0"/>
              <a:t> </a:t>
            </a:r>
            <a:r>
              <a:rPr lang="ru-RU" b="1" dirty="0" err="1"/>
              <a:t>щастя</a:t>
            </a:r>
            <a:r>
              <a:rPr lang="ru-RU" b="1" dirty="0"/>
              <a:t>»</a:t>
            </a:r>
          </a:p>
          <a:p>
            <a:pPr marL="0" indent="0">
              <a:buNone/>
            </a:pP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хибної</a:t>
            </a:r>
            <a:r>
              <a:rPr lang="ru-RU" dirty="0"/>
              <a:t> </a:t>
            </a:r>
            <a:r>
              <a:rPr lang="ru-RU" dirty="0" err="1"/>
              <a:t>настанови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щасливими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тільки</a:t>
            </a:r>
            <a:r>
              <a:rPr lang="ru-RU" dirty="0"/>
              <a:t> абсолютно </a:t>
            </a:r>
            <a:r>
              <a:rPr lang="ru-RU" dirty="0" err="1"/>
              <a:t>здорові</a:t>
            </a:r>
            <a:r>
              <a:rPr lang="ru-RU" dirty="0"/>
              <a:t> люди. «</a:t>
            </a:r>
            <a:r>
              <a:rPr lang="ru-RU" dirty="0" err="1"/>
              <a:t>Щасливими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молоді</a:t>
            </a:r>
            <a:r>
              <a:rPr lang="ru-RU" dirty="0"/>
              <a:t> та </a:t>
            </a:r>
            <a:r>
              <a:rPr lang="ru-RU" dirty="0" err="1"/>
              <a:t>здорові</a:t>
            </a:r>
            <a:r>
              <a:rPr lang="ru-RU" dirty="0"/>
              <a:t>» - </a:t>
            </a:r>
            <a:r>
              <a:rPr lang="ru-RU" dirty="0" err="1"/>
              <a:t>таку</a:t>
            </a:r>
            <a:r>
              <a:rPr lang="ru-RU" dirty="0"/>
              <a:t> думку </a:t>
            </a:r>
            <a:r>
              <a:rPr lang="ru-RU" dirty="0" err="1"/>
              <a:t>нав’язує</a:t>
            </a:r>
            <a:r>
              <a:rPr lang="ru-RU" dirty="0"/>
              <a:t> і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суспільство</a:t>
            </a:r>
            <a:r>
              <a:rPr lang="ru-RU" dirty="0"/>
              <a:t>, коли </a:t>
            </a:r>
            <a:r>
              <a:rPr lang="ru-RU" dirty="0" err="1"/>
              <a:t>вважається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людей з </a:t>
            </a:r>
            <a:r>
              <a:rPr lang="ru-RU" dirty="0" err="1"/>
              <a:t>інвалідністю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жаліти</a:t>
            </a:r>
            <a:r>
              <a:rPr lang="ru-RU" dirty="0"/>
              <a:t>,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допомагати</a:t>
            </a:r>
            <a:r>
              <a:rPr lang="ru-RU" dirty="0"/>
              <a:t>, </a:t>
            </a:r>
            <a:r>
              <a:rPr lang="ru-RU" dirty="0" err="1"/>
              <a:t>турбуватися</a:t>
            </a:r>
            <a:r>
              <a:rPr lang="ru-RU" dirty="0"/>
              <a:t> про них, </a:t>
            </a:r>
            <a:r>
              <a:rPr lang="ru-RU" dirty="0" err="1"/>
              <a:t>нічого</a:t>
            </a:r>
            <a:r>
              <a:rPr lang="ru-RU" dirty="0"/>
              <a:t> не </a:t>
            </a:r>
            <a:r>
              <a:rPr lang="ru-RU" dirty="0" err="1"/>
              <a:t>вимагати</a:t>
            </a:r>
            <a:r>
              <a:rPr lang="ru-RU" dirty="0"/>
              <a:t> і не </a:t>
            </a:r>
            <a:r>
              <a:rPr lang="ru-RU" dirty="0" err="1"/>
              <a:t>очікувати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«вони й так </a:t>
            </a:r>
            <a:r>
              <a:rPr lang="ru-RU" dirty="0" err="1"/>
              <a:t>нещасні</a:t>
            </a:r>
            <a:r>
              <a:rPr lang="ru-RU" dirty="0"/>
              <a:t> люди».</a:t>
            </a:r>
          </a:p>
          <a:p>
            <a:pPr marL="0" indent="0">
              <a:buNone/>
            </a:pPr>
            <a:r>
              <a:rPr lang="ru-RU" dirty="0" err="1"/>
              <a:t>Профілактика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, як </a:t>
            </a:r>
            <a:r>
              <a:rPr lang="ru-RU" dirty="0" err="1"/>
              <a:t>реальне</a:t>
            </a:r>
            <a:r>
              <a:rPr lang="ru-RU" dirty="0"/>
              <a:t> – клуби,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зустрічей</a:t>
            </a:r>
            <a:r>
              <a:rPr lang="ru-RU" dirty="0"/>
              <a:t>, </a:t>
            </a:r>
            <a:r>
              <a:rPr lang="ru-RU" dirty="0" err="1"/>
              <a:t>простір</a:t>
            </a:r>
            <a:r>
              <a:rPr lang="ru-RU" dirty="0"/>
              <a:t> для </a:t>
            </a:r>
            <a:r>
              <a:rPr lang="ru-RU" dirty="0" err="1"/>
              <a:t>практичної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, - так і </a:t>
            </a:r>
            <a:r>
              <a:rPr lang="ru-RU" dirty="0" err="1"/>
              <a:t>віртуальне</a:t>
            </a:r>
            <a:r>
              <a:rPr lang="ru-RU" dirty="0"/>
              <a:t> – </a:t>
            </a:r>
            <a:r>
              <a:rPr lang="ru-RU" dirty="0" err="1"/>
              <a:t>групи</a:t>
            </a:r>
            <a:r>
              <a:rPr lang="ru-RU" dirty="0"/>
              <a:t> с </a:t>
            </a:r>
            <a:r>
              <a:rPr lang="ru-RU" dirty="0" err="1"/>
              <a:t>соціальних</a:t>
            </a:r>
            <a:r>
              <a:rPr lang="ru-RU" dirty="0"/>
              <a:t> мережах,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сайти</a:t>
            </a:r>
            <a:r>
              <a:rPr lang="ru-RU" dirty="0"/>
              <a:t>, де люди </a:t>
            </a:r>
            <a:r>
              <a:rPr lang="ru-RU" dirty="0" err="1"/>
              <a:t>зінвалідністю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змогли</a:t>
            </a:r>
            <a:r>
              <a:rPr lang="ru-RU" dirty="0"/>
              <a:t> б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, але й – </a:t>
            </a:r>
            <a:r>
              <a:rPr lang="ru-RU" b="1" dirty="0" err="1"/>
              <a:t>допомогти</a:t>
            </a:r>
            <a:r>
              <a:rPr lang="ru-RU" b="1" dirty="0"/>
              <a:t> </a:t>
            </a:r>
            <a:r>
              <a:rPr lang="ru-RU" b="1" dirty="0" err="1"/>
              <a:t>іншим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 err="1"/>
              <a:t>Формування</a:t>
            </a:r>
            <a:r>
              <a:rPr lang="ru-RU" b="1" dirty="0"/>
              <a:t> </a:t>
            </a:r>
            <a:r>
              <a:rPr lang="ru-RU" b="1" dirty="0" err="1"/>
              <a:t>соціального</a:t>
            </a:r>
            <a:r>
              <a:rPr lang="ru-RU" b="1" dirty="0"/>
              <a:t> </a:t>
            </a:r>
            <a:r>
              <a:rPr lang="ru-RU" b="1" dirty="0" err="1"/>
              <a:t>інтересу</a:t>
            </a:r>
            <a:r>
              <a:rPr lang="ru-RU" b="1" dirty="0"/>
              <a:t>!!!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02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ПЛАН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eriod"/>
            </a:pPr>
            <a:r>
              <a:rPr lang="uk-UA" dirty="0"/>
              <a:t>Вступ</a:t>
            </a:r>
          </a:p>
          <a:p>
            <a:pPr marL="514350" indent="-514350">
              <a:buAutoNum type="arabicPeriod"/>
            </a:pPr>
            <a:r>
              <a:rPr lang="uk-UA" dirty="0"/>
              <a:t>«Синдром інваліда»</a:t>
            </a:r>
          </a:p>
          <a:p>
            <a:pPr marL="514350" indent="-514350">
              <a:buAutoNum type="arabicPeriod"/>
            </a:pPr>
            <a:r>
              <a:rPr lang="uk-UA" dirty="0"/>
              <a:t>Спілкування з людьми з інвалідністю</a:t>
            </a:r>
          </a:p>
          <a:p>
            <a:pPr marL="0" indent="0">
              <a:buNone/>
            </a:pPr>
            <a:endParaRPr lang="uk-UA" dirty="0"/>
          </a:p>
          <a:p>
            <a:pPr marL="514350" indent="-514350">
              <a:buAutoNum type="arabicPeriod"/>
            </a:pPr>
            <a:endParaRPr lang="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288" y="3099335"/>
            <a:ext cx="3196444" cy="288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0944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Симптом «</a:t>
            </a:r>
            <a:r>
              <a:rPr lang="ru-RU" b="1" dirty="0" err="1"/>
              <a:t>вивченої</a:t>
            </a:r>
            <a:r>
              <a:rPr lang="ru-RU" b="1" dirty="0"/>
              <a:t> </a:t>
            </a:r>
            <a:r>
              <a:rPr lang="ru-RU" b="1" dirty="0" err="1"/>
              <a:t>безпорадності</a:t>
            </a:r>
            <a:r>
              <a:rPr lang="ru-RU" b="1" dirty="0"/>
              <a:t>» </a:t>
            </a:r>
          </a:p>
          <a:p>
            <a:pPr marL="0" indent="0">
              <a:buNone/>
            </a:pPr>
            <a:r>
              <a:rPr lang="ru-RU" dirty="0"/>
              <a:t>Як </a:t>
            </a:r>
            <a:r>
              <a:rPr lang="ru-RU" dirty="0" err="1"/>
              <a:t>суспільство</a:t>
            </a:r>
            <a:r>
              <a:rPr lang="ru-RU" dirty="0"/>
              <a:t>, так і </a:t>
            </a:r>
            <a:r>
              <a:rPr lang="ru-RU" dirty="0" err="1"/>
              <a:t>близькі</a:t>
            </a:r>
            <a:r>
              <a:rPr lang="ru-RU" dirty="0"/>
              <a:t> люди, </a:t>
            </a:r>
            <a:r>
              <a:rPr lang="ru-RU" dirty="0" err="1"/>
              <a:t>сім’я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гіперопікою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у </a:t>
            </a:r>
            <a:r>
              <a:rPr lang="ru-RU" dirty="0" err="1"/>
              <a:t>людини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, симптом так </a:t>
            </a:r>
            <a:r>
              <a:rPr lang="ru-RU" dirty="0" err="1"/>
              <a:t>званої</a:t>
            </a:r>
            <a:r>
              <a:rPr lang="ru-RU" dirty="0"/>
              <a:t> </a:t>
            </a:r>
            <a:r>
              <a:rPr lang="ru-RU" i="1" dirty="0" err="1"/>
              <a:t>вивченої</a:t>
            </a:r>
            <a:r>
              <a:rPr lang="ru-RU" i="1" dirty="0"/>
              <a:t> </a:t>
            </a:r>
            <a:r>
              <a:rPr lang="ru-RU" i="1" dirty="0" err="1"/>
              <a:t>безпорадності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</a:t>
            </a:r>
            <a:r>
              <a:rPr lang="ru-RU" dirty="0" err="1"/>
              <a:t>нічому</a:t>
            </a:r>
            <a:r>
              <a:rPr lang="ru-RU" dirty="0"/>
              <a:t> не </a:t>
            </a:r>
            <a:r>
              <a:rPr lang="ru-RU" dirty="0" err="1"/>
              <a:t>навчати</a:t>
            </a:r>
            <a:r>
              <a:rPr lang="ru-RU" dirty="0"/>
              <a:t>, усе </a:t>
            </a:r>
            <a:r>
              <a:rPr lang="ru-RU" dirty="0" err="1"/>
              <a:t>робити</a:t>
            </a:r>
            <a:r>
              <a:rPr lang="ru-RU" dirty="0"/>
              <a:t> за </a:t>
            </a:r>
            <a:r>
              <a:rPr lang="ru-RU" dirty="0" err="1"/>
              <a:t>неї</a:t>
            </a:r>
            <a:r>
              <a:rPr lang="ru-RU" dirty="0"/>
              <a:t>, увесь час </a:t>
            </a:r>
            <a:r>
              <a:rPr lang="ru-RU" dirty="0" err="1"/>
              <a:t>підкреслювати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нічого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для себе, </a:t>
            </a:r>
            <a:r>
              <a:rPr lang="ru-RU" dirty="0" err="1"/>
              <a:t>ні</a:t>
            </a:r>
            <a:r>
              <a:rPr lang="ru-RU" dirty="0"/>
              <a:t> для </a:t>
            </a:r>
            <a:r>
              <a:rPr lang="ru-RU" dirty="0" err="1"/>
              <a:t>інших</a:t>
            </a:r>
            <a:r>
              <a:rPr lang="ru-RU" dirty="0"/>
              <a:t>, то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з часом сама стане </a:t>
            </a:r>
            <a:r>
              <a:rPr lang="ru-RU" dirty="0" err="1"/>
              <a:t>відчувати</a:t>
            </a:r>
            <a:r>
              <a:rPr lang="ru-RU" dirty="0"/>
              <a:t> себе </a:t>
            </a:r>
            <a:r>
              <a:rPr lang="ru-RU" dirty="0" err="1"/>
              <a:t>безпорадною</a:t>
            </a:r>
            <a:r>
              <a:rPr lang="ru-RU" dirty="0"/>
              <a:t> та </a:t>
            </a:r>
            <a:r>
              <a:rPr lang="ru-RU" dirty="0" err="1"/>
              <a:t>ні</a:t>
            </a:r>
            <a:r>
              <a:rPr lang="ru-RU" dirty="0"/>
              <a:t> на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здатною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, вона </a:t>
            </a:r>
            <a:r>
              <a:rPr lang="ru-RU" u="sng" dirty="0"/>
              <a:t>не буде </a:t>
            </a:r>
            <a:r>
              <a:rPr lang="ru-RU" u="sng" dirty="0" err="1"/>
              <a:t>суб’єктом</a:t>
            </a:r>
            <a:r>
              <a:rPr lang="ru-RU" u="sng" dirty="0"/>
              <a:t> </a:t>
            </a:r>
            <a:r>
              <a:rPr lang="ru-RU" u="sng" dirty="0" err="1"/>
              <a:t>власної</a:t>
            </a:r>
            <a:r>
              <a:rPr lang="ru-RU" u="sng" dirty="0"/>
              <a:t> </a:t>
            </a:r>
            <a:r>
              <a:rPr lang="ru-RU" u="sng" dirty="0" err="1"/>
              <a:t>життєдіяльності</a:t>
            </a:r>
            <a:r>
              <a:rPr lang="ru-RU" dirty="0"/>
              <a:t> і не </a:t>
            </a:r>
            <a:r>
              <a:rPr lang="ru-RU" dirty="0" err="1"/>
              <a:t>зможе</a:t>
            </a:r>
            <a:r>
              <a:rPr lang="ru-RU" dirty="0"/>
              <a:t> </a:t>
            </a:r>
            <a:r>
              <a:rPr lang="ru-RU" dirty="0" err="1"/>
              <a:t>будувати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за </a:t>
            </a:r>
            <a:r>
              <a:rPr lang="ru-RU" dirty="0" err="1"/>
              <a:t>власними</a:t>
            </a:r>
            <a:r>
              <a:rPr lang="ru-RU" dirty="0"/>
              <a:t> планами та проектами.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056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Профілактика</a:t>
            </a:r>
            <a:r>
              <a:rPr lang="ru-RU" b="1" dirty="0"/>
              <a:t> симптому «</a:t>
            </a:r>
            <a:r>
              <a:rPr lang="ru-RU" b="1" dirty="0" err="1"/>
              <a:t>вивченої</a:t>
            </a:r>
            <a:r>
              <a:rPr lang="ru-RU" b="1" dirty="0"/>
              <a:t> </a:t>
            </a:r>
            <a:r>
              <a:rPr lang="ru-RU" b="1" dirty="0" err="1"/>
              <a:t>безпорадності</a:t>
            </a:r>
            <a:r>
              <a:rPr lang="ru-RU" b="1" dirty="0"/>
              <a:t>» </a:t>
            </a:r>
          </a:p>
          <a:p>
            <a:pPr marL="0" indent="0">
              <a:buNone/>
            </a:pPr>
            <a:r>
              <a:rPr lang="ru-RU" dirty="0" err="1"/>
              <a:t>З’ясувати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вид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приваблює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неї</a:t>
            </a:r>
            <a:r>
              <a:rPr lang="ru-RU" dirty="0"/>
              <a:t> є </a:t>
            </a:r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– </a:t>
            </a:r>
            <a:r>
              <a:rPr lang="ru-RU" dirty="0" err="1"/>
              <a:t>допомогти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Заохочувати</a:t>
            </a:r>
            <a:r>
              <a:rPr lang="ru-RU" dirty="0"/>
              <a:t> до </a:t>
            </a:r>
            <a:r>
              <a:rPr lang="ru-RU" dirty="0" err="1"/>
              <a:t>самостійної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втратила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робила</a:t>
            </a:r>
            <a:r>
              <a:rPr lang="ru-RU" dirty="0"/>
              <a:t> до того, як </a:t>
            </a:r>
            <a:r>
              <a:rPr lang="ru-RU" dirty="0" err="1"/>
              <a:t>отримала</a:t>
            </a:r>
            <a:r>
              <a:rPr lang="ru-RU" dirty="0"/>
              <a:t> </a:t>
            </a:r>
            <a:r>
              <a:rPr lang="ru-RU" dirty="0" err="1"/>
              <a:t>інвалідність</a:t>
            </a:r>
            <a:r>
              <a:rPr lang="ru-RU" dirty="0"/>
              <a:t>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застосувати</a:t>
            </a:r>
            <a:r>
              <a:rPr lang="ru-RU" dirty="0"/>
              <a:t> </a:t>
            </a:r>
            <a:r>
              <a:rPr lang="ru-RU" dirty="0" err="1"/>
              <a:t>абілітацію</a:t>
            </a:r>
            <a:r>
              <a:rPr lang="ru-RU" dirty="0"/>
              <a:t> –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визначитися</a:t>
            </a:r>
            <a:r>
              <a:rPr lang="ru-RU" dirty="0"/>
              <a:t> з </a:t>
            </a:r>
            <a:r>
              <a:rPr lang="ru-RU" dirty="0" err="1"/>
              <a:t>новими</a:t>
            </a:r>
            <a:r>
              <a:rPr lang="ru-RU" dirty="0"/>
              <a:t> видами </a:t>
            </a:r>
            <a:r>
              <a:rPr lang="ru-RU" dirty="0" err="1"/>
              <a:t>діяльності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сприяти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формуванню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9310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u="sng" dirty="0" err="1"/>
              <a:t>Розгляньте</a:t>
            </a:r>
            <a:r>
              <a:rPr lang="ru-RU" u="sng" dirty="0"/>
              <a:t> </a:t>
            </a:r>
            <a:r>
              <a:rPr lang="ru-RU" u="sng" dirty="0" err="1"/>
              <a:t>наступну</a:t>
            </a:r>
            <a:r>
              <a:rPr lang="ru-RU" u="sng" dirty="0"/>
              <a:t> </a:t>
            </a:r>
            <a:r>
              <a:rPr lang="ru-RU" u="sng" dirty="0" err="1"/>
              <a:t>незавершену</a:t>
            </a:r>
            <a:r>
              <a:rPr lang="ru-RU" u="sng" dirty="0"/>
              <a:t> </a:t>
            </a:r>
            <a:r>
              <a:rPr lang="ru-RU" u="sng" dirty="0" err="1"/>
              <a:t>історію</a:t>
            </a:r>
            <a:r>
              <a:rPr lang="ru-RU" u="sng" dirty="0"/>
              <a:t>: </a:t>
            </a:r>
          </a:p>
          <a:p>
            <a:pPr marL="0" indent="0">
              <a:buNone/>
            </a:pP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волонтерів</a:t>
            </a:r>
            <a:r>
              <a:rPr lang="ru-RU" dirty="0"/>
              <a:t> </a:t>
            </a:r>
            <a:r>
              <a:rPr lang="ru-RU" dirty="0" err="1"/>
              <a:t>вирішила</a:t>
            </a:r>
            <a:r>
              <a:rPr lang="ru-RU" dirty="0"/>
              <a:t> </a:t>
            </a:r>
            <a:r>
              <a:rPr lang="ru-RU" dirty="0" err="1"/>
              <a:t>допомагати</a:t>
            </a:r>
            <a:r>
              <a:rPr lang="ru-RU" dirty="0"/>
              <a:t> вести </a:t>
            </a:r>
            <a:r>
              <a:rPr lang="ru-RU" dirty="0" err="1"/>
              <a:t>господарство</a:t>
            </a:r>
            <a:r>
              <a:rPr lang="ru-RU" dirty="0"/>
              <a:t> </a:t>
            </a:r>
            <a:r>
              <a:rPr lang="ru-RU" dirty="0" err="1"/>
              <a:t>сім’ї</a:t>
            </a:r>
            <a:r>
              <a:rPr lang="ru-RU" dirty="0"/>
              <a:t>, у </a:t>
            </a:r>
            <a:r>
              <a:rPr lang="ru-RU" dirty="0" err="1"/>
              <a:t>котрій</a:t>
            </a:r>
            <a:r>
              <a:rPr lang="ru-RU" dirty="0"/>
              <a:t> </a:t>
            </a:r>
            <a:r>
              <a:rPr lang="ru-RU" dirty="0" err="1"/>
              <a:t>чоловік</a:t>
            </a:r>
            <a:r>
              <a:rPr lang="ru-RU" dirty="0"/>
              <a:t> та </a:t>
            </a:r>
            <a:r>
              <a:rPr lang="ru-RU" dirty="0" err="1"/>
              <a:t>жінка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особливість</a:t>
            </a:r>
            <a:r>
              <a:rPr lang="ru-RU" dirty="0"/>
              <a:t>, </a:t>
            </a:r>
            <a:r>
              <a:rPr lang="ru-RU" dirty="0" err="1"/>
              <a:t>котра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«нанізм» </a:t>
            </a:r>
            <a:r>
              <a:rPr lang="ru-RU" dirty="0" err="1"/>
              <a:t>або</a:t>
            </a:r>
            <a:r>
              <a:rPr lang="ru-RU" dirty="0"/>
              <a:t> – «</a:t>
            </a:r>
            <a:r>
              <a:rPr lang="ru-RU" dirty="0" err="1"/>
              <a:t>карликовість</a:t>
            </a:r>
            <a:r>
              <a:rPr lang="ru-RU" dirty="0"/>
              <a:t>». До </a:t>
            </a:r>
            <a:r>
              <a:rPr lang="ru-RU" dirty="0" err="1"/>
              <a:t>цього</a:t>
            </a:r>
            <a:r>
              <a:rPr lang="ru-RU" dirty="0"/>
              <a:t> дана </a:t>
            </a:r>
            <a:r>
              <a:rPr lang="ru-RU" dirty="0" err="1"/>
              <a:t>сім’я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вела </a:t>
            </a:r>
            <a:r>
              <a:rPr lang="ru-RU" dirty="0" err="1"/>
              <a:t>господарство</a:t>
            </a:r>
            <a:r>
              <a:rPr lang="ru-RU" dirty="0"/>
              <a:t>, але, </a:t>
            </a:r>
            <a:r>
              <a:rPr lang="ru-RU" dirty="0" err="1"/>
              <a:t>безумовно</a:t>
            </a:r>
            <a:r>
              <a:rPr lang="ru-RU" dirty="0"/>
              <a:t>,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важко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. </a:t>
            </a:r>
            <a:r>
              <a:rPr lang="ru-RU" dirty="0" err="1"/>
              <a:t>Чоловік</a:t>
            </a:r>
            <a:r>
              <a:rPr lang="ru-RU" dirty="0"/>
              <a:t> та дружина не </a:t>
            </a:r>
            <a:r>
              <a:rPr lang="ru-RU" dirty="0" err="1"/>
              <a:t>працювали</a:t>
            </a:r>
            <a:r>
              <a:rPr lang="ru-RU" dirty="0"/>
              <a:t> і жили на </a:t>
            </a:r>
            <a:r>
              <a:rPr lang="ru-RU" dirty="0" err="1"/>
              <a:t>пенсію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отримували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 </a:t>
            </a:r>
            <a:r>
              <a:rPr lang="ru-RU" dirty="0" err="1"/>
              <a:t>волонтери</a:t>
            </a:r>
            <a:r>
              <a:rPr lang="ru-RU" dirty="0"/>
              <a:t> взяли на себе </a:t>
            </a:r>
            <a:r>
              <a:rPr lang="ru-RU" dirty="0" err="1"/>
              <a:t>турботу</a:t>
            </a:r>
            <a:r>
              <a:rPr lang="ru-RU" dirty="0"/>
              <a:t> про </a:t>
            </a:r>
            <a:r>
              <a:rPr lang="ru-RU" dirty="0" err="1"/>
              <a:t>побут</a:t>
            </a:r>
            <a:r>
              <a:rPr lang="ru-RU" dirty="0"/>
              <a:t> </a:t>
            </a:r>
            <a:r>
              <a:rPr lang="ru-RU" dirty="0" err="1"/>
              <a:t>сім’ї</a:t>
            </a:r>
            <a:r>
              <a:rPr lang="ru-RU" dirty="0"/>
              <a:t>: вони </a:t>
            </a:r>
            <a:r>
              <a:rPr lang="ru-RU" dirty="0" err="1"/>
              <a:t>готували</a:t>
            </a:r>
            <a:r>
              <a:rPr lang="ru-RU" dirty="0"/>
              <a:t> </a:t>
            </a:r>
            <a:r>
              <a:rPr lang="ru-RU" dirty="0" err="1"/>
              <a:t>їжу</a:t>
            </a:r>
            <a:r>
              <a:rPr lang="ru-RU" dirty="0"/>
              <a:t>, мили посуд, прибирали у </a:t>
            </a:r>
            <a:r>
              <a:rPr lang="ru-RU" dirty="0" err="1"/>
              <a:t>квартирі</a:t>
            </a:r>
            <a:r>
              <a:rPr lang="ru-RU" dirty="0"/>
              <a:t>, ходили до магазину за продуктами та </a:t>
            </a:r>
            <a:r>
              <a:rPr lang="ru-RU" dirty="0" err="1"/>
              <a:t>іншими</a:t>
            </a:r>
            <a:r>
              <a:rPr lang="ru-RU" dirty="0"/>
              <a:t>, </a:t>
            </a:r>
            <a:r>
              <a:rPr lang="ru-RU" dirty="0" err="1"/>
              <a:t>необхідними</a:t>
            </a:r>
            <a:r>
              <a:rPr lang="ru-RU" dirty="0"/>
              <a:t> у </a:t>
            </a:r>
            <a:r>
              <a:rPr lang="ru-RU" dirty="0" err="1"/>
              <a:t>господарстві</a:t>
            </a:r>
            <a:r>
              <a:rPr lang="ru-RU" dirty="0"/>
              <a:t> речами… </a:t>
            </a:r>
          </a:p>
          <a:p>
            <a:pPr marL="0" indent="0">
              <a:buNone/>
            </a:pPr>
            <a:r>
              <a:rPr lang="ru-RU" u="sng" dirty="0"/>
              <a:t>2. Як </a:t>
            </a:r>
            <a:r>
              <a:rPr lang="ru-RU" u="sng" dirty="0" err="1"/>
              <a:t>ви</a:t>
            </a:r>
            <a:r>
              <a:rPr lang="ru-RU" u="sng" dirty="0"/>
              <a:t> </a:t>
            </a:r>
            <a:r>
              <a:rPr lang="ru-RU" u="sng" dirty="0" err="1"/>
              <a:t>вважаєте</a:t>
            </a:r>
            <a:r>
              <a:rPr lang="ru-RU" u="sng" dirty="0"/>
              <a:t>, </a:t>
            </a:r>
            <a:r>
              <a:rPr lang="ru-RU" u="sng" dirty="0" err="1"/>
              <a:t>чим</a:t>
            </a:r>
            <a:r>
              <a:rPr lang="ru-RU" u="sng" dirty="0"/>
              <a:t> </a:t>
            </a:r>
            <a:r>
              <a:rPr lang="ru-RU" u="sng" dirty="0" err="1"/>
              <a:t>завершилася</a:t>
            </a:r>
            <a:r>
              <a:rPr lang="ru-RU" u="sng" dirty="0"/>
              <a:t> </a:t>
            </a:r>
            <a:r>
              <a:rPr lang="ru-RU" u="sng" dirty="0" err="1"/>
              <a:t>історія</a:t>
            </a:r>
            <a:r>
              <a:rPr lang="ru-RU" u="sng" dirty="0"/>
              <a:t>, яку </a:t>
            </a:r>
            <a:r>
              <a:rPr lang="ru-RU" u="sng" dirty="0" err="1"/>
              <a:t>викладено</a:t>
            </a:r>
            <a:r>
              <a:rPr lang="ru-RU" u="sng" dirty="0"/>
              <a:t> </a:t>
            </a:r>
            <a:r>
              <a:rPr lang="ru-RU" u="sng" dirty="0" err="1"/>
              <a:t>вище</a:t>
            </a:r>
            <a:r>
              <a:rPr lang="ru-RU" u="sng" dirty="0"/>
              <a:t>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8550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ru-RU" sz="4000" dirty="0"/>
            </a:br>
            <a:r>
              <a:rPr lang="ru-RU" sz="4000" dirty="0"/>
              <a:t>2. ЕТИКЕТ У СПІЛКУВАННІ ІЗ ЛЮДЬМИ З ІНВАЛІДНІСТЮ</a:t>
            </a:r>
            <a:br>
              <a:rPr lang="ru-RU" sz="4000" dirty="0"/>
            </a:br>
            <a:endParaRPr lang="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err="1"/>
              <a:t>Запропоновані</a:t>
            </a:r>
            <a:r>
              <a:rPr lang="ru-RU" dirty="0"/>
              <a:t> правила описала </a:t>
            </a:r>
            <a:r>
              <a:rPr lang="ru-RU" b="1" dirty="0"/>
              <a:t>Карен Мейер </a:t>
            </a:r>
            <a:r>
              <a:rPr lang="ru-RU" dirty="0"/>
              <a:t>(</a:t>
            </a:r>
            <a:r>
              <a:rPr lang="ru-RU" dirty="0" err="1"/>
              <a:t>Національний</a:t>
            </a:r>
            <a:r>
              <a:rPr lang="ru-RU" dirty="0"/>
              <a:t> центр </a:t>
            </a:r>
            <a:r>
              <a:rPr lang="ru-RU" dirty="0" err="1"/>
              <a:t>доступності</a:t>
            </a:r>
            <a:r>
              <a:rPr lang="ru-RU" dirty="0"/>
              <a:t>, США)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працівниками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служб </a:t>
            </a:r>
            <a:r>
              <a:rPr lang="ru-RU" dirty="0" err="1"/>
              <a:t>Сполучених</a:t>
            </a:r>
            <a:r>
              <a:rPr lang="ru-RU" dirty="0"/>
              <a:t> </a:t>
            </a:r>
            <a:r>
              <a:rPr lang="ru-RU" dirty="0" err="1"/>
              <a:t>Штатів</a:t>
            </a:r>
            <a:r>
              <a:rPr lang="ru-RU" dirty="0"/>
              <a:t> Америки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Коли вас </a:t>
            </a:r>
            <a:r>
              <a:rPr lang="ru-RU" dirty="0" err="1"/>
              <a:t>знайомлять</a:t>
            </a:r>
            <a:r>
              <a:rPr lang="ru-RU" dirty="0"/>
              <a:t>, </a:t>
            </a:r>
            <a:r>
              <a:rPr lang="ru-RU" dirty="0" err="1"/>
              <a:t>природнім</a:t>
            </a:r>
            <a:r>
              <a:rPr lang="ru-RU" dirty="0"/>
              <a:t> буде </a:t>
            </a:r>
            <a:r>
              <a:rPr lang="ru-RU" dirty="0" err="1"/>
              <a:t>рукостискання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користується</a:t>
            </a:r>
            <a:r>
              <a:rPr lang="ru-RU" dirty="0"/>
              <a:t> протезом.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яку руку </a:t>
            </a:r>
            <a:r>
              <a:rPr lang="ru-RU" dirty="0" err="1"/>
              <a:t>потиснути</a:t>
            </a:r>
            <a:r>
              <a:rPr lang="ru-RU" dirty="0"/>
              <a:t> – праву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ліву</a:t>
            </a:r>
            <a:r>
              <a:rPr lang="ru-RU" dirty="0"/>
              <a:t>. </a:t>
            </a:r>
          </a:p>
          <a:p>
            <a:r>
              <a:rPr lang="ru-RU" dirty="0"/>
              <a:t>Коли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зустрічаєтеся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людиною</a:t>
            </a:r>
            <a:r>
              <a:rPr lang="ru-RU" dirty="0"/>
              <a:t>, </a:t>
            </a:r>
            <a:r>
              <a:rPr lang="ru-RU" dirty="0" err="1"/>
              <a:t>котра</a:t>
            </a:r>
            <a:r>
              <a:rPr lang="ru-RU" dirty="0"/>
              <a:t> погано </a:t>
            </a:r>
            <a:r>
              <a:rPr lang="ru-RU" dirty="0" err="1"/>
              <a:t>бачить</a:t>
            </a:r>
            <a:r>
              <a:rPr lang="ru-RU" dirty="0"/>
              <a:t>,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називайте</a:t>
            </a:r>
            <a:r>
              <a:rPr lang="ru-RU" dirty="0"/>
              <a:t> себе, а </a:t>
            </a:r>
            <a:r>
              <a:rPr lang="ru-RU" dirty="0" err="1"/>
              <a:t>також</a:t>
            </a:r>
            <a:r>
              <a:rPr lang="ru-RU" dirty="0"/>
              <a:t> тих людей,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прийшли</a:t>
            </a:r>
            <a:r>
              <a:rPr lang="ru-RU" dirty="0"/>
              <a:t> з вами. </a:t>
            </a:r>
            <a:r>
              <a:rPr lang="ru-RU" dirty="0" err="1"/>
              <a:t>Якщо</a:t>
            </a:r>
            <a:r>
              <a:rPr lang="ru-RU" dirty="0"/>
              <a:t> у вас </a:t>
            </a:r>
            <a:r>
              <a:rPr lang="ru-RU" dirty="0" err="1"/>
              <a:t>спільна</a:t>
            </a:r>
            <a:r>
              <a:rPr lang="ru-RU" dirty="0"/>
              <a:t> </a:t>
            </a:r>
            <a:r>
              <a:rPr lang="ru-RU" dirty="0" err="1"/>
              <a:t>бесіда</a:t>
            </a:r>
            <a:r>
              <a:rPr lang="ru-RU" dirty="0"/>
              <a:t> у </a:t>
            </a:r>
            <a:r>
              <a:rPr lang="ru-RU" dirty="0" err="1"/>
              <a:t>групі</a:t>
            </a:r>
            <a:r>
              <a:rPr lang="ru-RU" dirty="0"/>
              <a:t>, не </a:t>
            </a:r>
            <a:r>
              <a:rPr lang="ru-RU" dirty="0" err="1"/>
              <a:t>забувайте</a:t>
            </a:r>
            <a:r>
              <a:rPr lang="ru-RU" dirty="0"/>
              <a:t> </a:t>
            </a:r>
            <a:r>
              <a:rPr lang="ru-RU" dirty="0" err="1"/>
              <a:t>називати</a:t>
            </a:r>
            <a:r>
              <a:rPr lang="ru-RU" dirty="0"/>
              <a:t> того, до кого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звертаєтеся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себе. </a:t>
            </a:r>
          </a:p>
          <a:p>
            <a:r>
              <a:rPr lang="ru-RU" dirty="0" err="1"/>
              <a:t>Спілкуйтеся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дорослими</a:t>
            </a:r>
            <a:r>
              <a:rPr lang="ru-RU" dirty="0"/>
              <a:t> як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дорослими</a:t>
            </a:r>
            <a:r>
              <a:rPr lang="ru-RU" dirty="0"/>
              <a:t>. </a:t>
            </a:r>
            <a:r>
              <a:rPr lang="ru-RU" dirty="0" err="1"/>
              <a:t>Називайте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</a:t>
            </a:r>
            <a:r>
              <a:rPr lang="ru-RU" dirty="0" err="1"/>
              <a:t>ім’я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подібні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і до </a:t>
            </a:r>
            <a:r>
              <a:rPr lang="ru-RU" dirty="0" err="1"/>
              <a:t>інших</a:t>
            </a:r>
            <a:r>
              <a:rPr lang="ru-RU" dirty="0"/>
              <a:t>. </a:t>
            </a:r>
          </a:p>
          <a:p>
            <a:r>
              <a:rPr lang="ru-RU" dirty="0" err="1"/>
              <a:t>Ніколи</a:t>
            </a:r>
            <a:r>
              <a:rPr lang="ru-RU" dirty="0"/>
              <a:t> не дозволяйте </a:t>
            </a:r>
            <a:r>
              <a:rPr lang="ru-RU" dirty="0" err="1"/>
              <a:t>зверхнього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у </a:t>
            </a:r>
            <a:r>
              <a:rPr lang="ru-RU" dirty="0" err="1"/>
              <a:t>інвалідній</a:t>
            </a:r>
            <a:r>
              <a:rPr lang="ru-RU" dirty="0"/>
              <a:t> </a:t>
            </a:r>
            <a:r>
              <a:rPr lang="ru-RU" dirty="0" err="1"/>
              <a:t>колясці</a:t>
            </a:r>
            <a:r>
              <a:rPr lang="ru-RU" dirty="0"/>
              <a:t> – не </a:t>
            </a:r>
            <a:r>
              <a:rPr lang="ru-RU" dirty="0" err="1"/>
              <a:t>кладіть</a:t>
            </a:r>
            <a:r>
              <a:rPr lang="ru-RU" dirty="0"/>
              <a:t> руку на голову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плечі</a:t>
            </a:r>
            <a:r>
              <a:rPr lang="ru-RU" dirty="0"/>
              <a:t>, не </a:t>
            </a:r>
            <a:r>
              <a:rPr lang="ru-RU" dirty="0" err="1"/>
              <a:t>називайте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людей на </a:t>
            </a:r>
            <a:r>
              <a:rPr lang="ru-RU" dirty="0" err="1"/>
              <a:t>зменшувальні</a:t>
            </a:r>
            <a:r>
              <a:rPr lang="ru-RU" dirty="0"/>
              <a:t> </a:t>
            </a:r>
            <a:r>
              <a:rPr lang="ru-RU" dirty="0" err="1"/>
              <a:t>імена</a:t>
            </a:r>
            <a:r>
              <a:rPr lang="ru-RU" dirty="0"/>
              <a:t>. </a:t>
            </a:r>
            <a:r>
              <a:rPr lang="ru-RU" dirty="0" err="1"/>
              <a:t>Спертися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повиснути</a:t>
            </a:r>
            <a:r>
              <a:rPr lang="ru-RU" dirty="0"/>
              <a:t> на </a:t>
            </a:r>
            <a:r>
              <a:rPr lang="ru-RU" dirty="0" err="1"/>
              <a:t>чиїйсь</a:t>
            </a:r>
            <a:r>
              <a:rPr lang="ru-RU" dirty="0"/>
              <a:t> </a:t>
            </a:r>
            <a:r>
              <a:rPr lang="ru-RU" dirty="0" err="1"/>
              <a:t>колясці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те ж </a:t>
            </a:r>
            <a:r>
              <a:rPr lang="ru-RU" dirty="0" err="1"/>
              <a:t>саме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спиратися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повиснути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. Коляска, </a:t>
            </a:r>
            <a:r>
              <a:rPr lang="ru-RU" dirty="0" err="1"/>
              <a:t>крісло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недоторканого</a:t>
            </a:r>
            <a:r>
              <a:rPr lang="ru-RU" dirty="0"/>
              <a:t> простору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. Коли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спілкуєтеся</a:t>
            </a:r>
            <a:r>
              <a:rPr lang="ru-RU" dirty="0"/>
              <a:t> з </a:t>
            </a:r>
            <a:r>
              <a:rPr lang="ru-RU" dirty="0" err="1"/>
              <a:t>людиною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користується</a:t>
            </a:r>
            <a:r>
              <a:rPr lang="ru-RU" dirty="0"/>
              <a:t> </a:t>
            </a:r>
            <a:r>
              <a:rPr lang="ru-RU" dirty="0" err="1"/>
              <a:t>інвалідною</a:t>
            </a:r>
            <a:r>
              <a:rPr lang="ru-RU" dirty="0"/>
              <a:t> </a:t>
            </a:r>
            <a:r>
              <a:rPr lang="ru-RU" dirty="0" err="1"/>
              <a:t>коляскою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– </a:t>
            </a:r>
            <a:r>
              <a:rPr lang="ru-RU" dirty="0" err="1"/>
              <a:t>милицями</a:t>
            </a:r>
            <a:r>
              <a:rPr lang="ru-RU" dirty="0"/>
              <a:t>, </a:t>
            </a:r>
            <a:r>
              <a:rPr lang="ru-RU" dirty="0" err="1"/>
              <a:t>розташуйтеся</a:t>
            </a:r>
            <a:r>
              <a:rPr lang="ru-RU" dirty="0"/>
              <a:t> так,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ваші</a:t>
            </a:r>
            <a:r>
              <a:rPr lang="ru-RU" dirty="0"/>
              <a:t> </a:t>
            </a:r>
            <a:r>
              <a:rPr lang="ru-RU" dirty="0" err="1"/>
              <a:t>очі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на одному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співбесідником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43898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000" dirty="0"/>
              <a:t>ЕТИКЕТ У СПІЛКУВАННІ ІЗ ЛЮДЬМИ З ІНВАЛІДНІСТЮ</a:t>
            </a:r>
            <a:br>
              <a:rPr lang="ru-RU" sz="4000" dirty="0"/>
            </a:br>
            <a:endParaRPr lang="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dirty="0"/>
              <a:t>Коли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розмовляєте</a:t>
            </a:r>
            <a:r>
              <a:rPr lang="ru-RU" dirty="0"/>
              <a:t> з </a:t>
            </a:r>
            <a:r>
              <a:rPr lang="ru-RU" dirty="0" err="1"/>
              <a:t>людиною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складнощі</a:t>
            </a:r>
            <a:r>
              <a:rPr lang="ru-RU" dirty="0"/>
              <a:t> у </a:t>
            </a:r>
            <a:r>
              <a:rPr lang="ru-RU" dirty="0" err="1"/>
              <a:t>спілкуванні</a:t>
            </a:r>
            <a:r>
              <a:rPr lang="ru-RU" dirty="0"/>
              <a:t>, </a:t>
            </a:r>
            <a:r>
              <a:rPr lang="ru-RU" dirty="0" err="1"/>
              <a:t>слухайте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уважно</a:t>
            </a:r>
            <a:r>
              <a:rPr lang="ru-RU" dirty="0"/>
              <a:t>. Будьте </a:t>
            </a:r>
            <a:r>
              <a:rPr lang="ru-RU" dirty="0" err="1"/>
              <a:t>терплячими</a:t>
            </a:r>
            <a:r>
              <a:rPr lang="ru-RU" dirty="0"/>
              <a:t>, </a:t>
            </a:r>
            <a:r>
              <a:rPr lang="ru-RU" dirty="0" err="1"/>
              <a:t>чекайте</a:t>
            </a:r>
            <a:r>
              <a:rPr lang="ru-RU" dirty="0"/>
              <a:t>, коли </a:t>
            </a:r>
            <a:r>
              <a:rPr lang="ru-RU" dirty="0" err="1"/>
              <a:t>людина</a:t>
            </a:r>
            <a:r>
              <a:rPr lang="ru-RU" dirty="0"/>
              <a:t> завершить фразу. Не </a:t>
            </a:r>
            <a:r>
              <a:rPr lang="ru-RU" dirty="0" err="1"/>
              <a:t>виправляйте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, не </a:t>
            </a:r>
            <a:r>
              <a:rPr lang="ru-RU" dirty="0" err="1"/>
              <a:t>договорюйте</a:t>
            </a:r>
            <a:r>
              <a:rPr lang="ru-RU" dirty="0"/>
              <a:t> за </a:t>
            </a:r>
            <a:r>
              <a:rPr lang="ru-RU" dirty="0" err="1"/>
              <a:t>неї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– задавайте </a:t>
            </a:r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таких само коротких </a:t>
            </a:r>
            <a:r>
              <a:rPr lang="ru-RU" dirty="0" err="1"/>
              <a:t>відповідей</a:t>
            </a:r>
            <a:r>
              <a:rPr lang="ru-RU" dirty="0"/>
              <a:t>. Не </a:t>
            </a:r>
            <a:r>
              <a:rPr lang="ru-RU" dirty="0" err="1"/>
              <a:t>робіть</a:t>
            </a:r>
            <a:r>
              <a:rPr lang="ru-RU" dirty="0"/>
              <a:t> </a:t>
            </a:r>
            <a:r>
              <a:rPr lang="ru-RU" dirty="0" err="1"/>
              <a:t>вигляду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розумієте</a:t>
            </a:r>
            <a:r>
              <a:rPr lang="ru-RU" dirty="0"/>
              <a:t>, коли </a:t>
            </a:r>
            <a:r>
              <a:rPr lang="ru-RU" dirty="0" err="1"/>
              <a:t>насправді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так. </a:t>
            </a:r>
            <a:r>
              <a:rPr lang="ru-RU" dirty="0" err="1"/>
              <a:t>Повторіть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зрозуміли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допоможе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точно </a:t>
            </a:r>
            <a:r>
              <a:rPr lang="ru-RU" dirty="0" err="1"/>
              <a:t>відповісти</a:t>
            </a:r>
            <a:r>
              <a:rPr lang="ru-RU" dirty="0"/>
              <a:t>, в вам – </a:t>
            </a:r>
            <a:r>
              <a:rPr lang="ru-RU" dirty="0" err="1"/>
              <a:t>зрозуміти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 </a:t>
            </a:r>
          </a:p>
          <a:p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привернути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яка </a:t>
            </a:r>
            <a:r>
              <a:rPr lang="ru-RU" dirty="0" err="1"/>
              <a:t>недочуває</a:t>
            </a:r>
            <a:r>
              <a:rPr lang="ru-RU" dirty="0"/>
              <a:t>, </a:t>
            </a:r>
            <a:r>
              <a:rPr lang="ru-RU" dirty="0" err="1"/>
              <a:t>помахайте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рукою. </a:t>
            </a:r>
            <a:r>
              <a:rPr lang="ru-RU" dirty="0" err="1"/>
              <a:t>Дивіться</a:t>
            </a:r>
            <a:r>
              <a:rPr lang="ru-RU" dirty="0"/>
              <a:t> прямо на </a:t>
            </a:r>
            <a:r>
              <a:rPr lang="ru-RU" dirty="0" err="1"/>
              <a:t>неї</a:t>
            </a:r>
            <a:r>
              <a:rPr lang="ru-RU" dirty="0"/>
              <a:t> і </a:t>
            </a:r>
            <a:r>
              <a:rPr lang="ru-RU" dirty="0" err="1"/>
              <a:t>вимовляйте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слова. Не </a:t>
            </a:r>
            <a:r>
              <a:rPr lang="ru-RU" dirty="0" err="1"/>
              <a:t>усі</a:t>
            </a:r>
            <a:r>
              <a:rPr lang="ru-RU" dirty="0"/>
              <a:t> люди, </a:t>
            </a:r>
            <a:r>
              <a:rPr lang="ru-RU" dirty="0" err="1"/>
              <a:t>хто</a:t>
            </a:r>
            <a:r>
              <a:rPr lang="ru-RU" dirty="0"/>
              <a:t> не </a:t>
            </a:r>
            <a:r>
              <a:rPr lang="ru-RU" dirty="0" err="1"/>
              <a:t>чує</a:t>
            </a:r>
            <a:r>
              <a:rPr lang="ru-RU" dirty="0"/>
              <a:t>, </a:t>
            </a:r>
            <a:r>
              <a:rPr lang="ru-RU" dirty="0" err="1"/>
              <a:t>вміє</a:t>
            </a:r>
            <a:r>
              <a:rPr lang="ru-RU" dirty="0"/>
              <a:t> </a:t>
            </a:r>
            <a:r>
              <a:rPr lang="ru-RU" dirty="0" err="1"/>
              <a:t>читати</a:t>
            </a:r>
            <a:r>
              <a:rPr lang="ru-RU" dirty="0"/>
              <a:t> по губах. </a:t>
            </a:r>
            <a:r>
              <a:rPr lang="ru-RU" dirty="0" err="1"/>
              <a:t>Спілкуючись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тими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, </a:t>
            </a:r>
            <a:r>
              <a:rPr lang="ru-RU" dirty="0" err="1"/>
              <a:t>розташуйтеся</a:t>
            </a:r>
            <a:r>
              <a:rPr lang="ru-RU" dirty="0"/>
              <a:t> так, </a:t>
            </a:r>
            <a:r>
              <a:rPr lang="ru-RU" dirty="0" err="1"/>
              <a:t>щоб</a:t>
            </a:r>
            <a:r>
              <a:rPr lang="ru-RU" dirty="0"/>
              <a:t> на вас падало </a:t>
            </a:r>
            <a:r>
              <a:rPr lang="ru-RU" dirty="0" err="1"/>
              <a:t>світло</a:t>
            </a:r>
            <a:r>
              <a:rPr lang="ru-RU" dirty="0"/>
              <a:t> і вас </a:t>
            </a:r>
            <a:r>
              <a:rPr lang="ru-RU" dirty="0" err="1"/>
              <a:t>було</a:t>
            </a:r>
            <a:r>
              <a:rPr lang="ru-RU" dirty="0"/>
              <a:t> добре видно. </a:t>
            </a:r>
            <a:r>
              <a:rPr lang="ru-RU" dirty="0" err="1"/>
              <a:t>Постарайтеся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нічого</a:t>
            </a:r>
            <a:r>
              <a:rPr lang="ru-RU" dirty="0"/>
              <a:t> (</a:t>
            </a:r>
            <a:r>
              <a:rPr lang="ru-RU" dirty="0" err="1"/>
              <a:t>їжа</a:t>
            </a:r>
            <a:r>
              <a:rPr lang="ru-RU" dirty="0"/>
              <a:t>, </a:t>
            </a:r>
            <a:r>
              <a:rPr lang="ru-RU" dirty="0" err="1"/>
              <a:t>сигарети</a:t>
            </a:r>
            <a:r>
              <a:rPr lang="ru-RU" dirty="0"/>
              <a:t>, руки) не </a:t>
            </a:r>
            <a:r>
              <a:rPr lang="ru-RU" dirty="0" err="1"/>
              <a:t>заважало</a:t>
            </a:r>
            <a:r>
              <a:rPr lang="ru-RU" dirty="0"/>
              <a:t> </a:t>
            </a:r>
            <a:r>
              <a:rPr lang="ru-RU" dirty="0" err="1"/>
              <a:t>бачити</a:t>
            </a:r>
            <a:r>
              <a:rPr lang="ru-RU" dirty="0"/>
              <a:t> ваше </a:t>
            </a:r>
            <a:r>
              <a:rPr lang="ru-RU" dirty="0" err="1"/>
              <a:t>обличчя</a:t>
            </a:r>
            <a:r>
              <a:rPr lang="ru-RU" dirty="0"/>
              <a:t>. </a:t>
            </a:r>
          </a:p>
          <a:p>
            <a:r>
              <a:rPr lang="ru-RU" dirty="0"/>
              <a:t>І </a:t>
            </a:r>
            <a:r>
              <a:rPr lang="ru-RU" dirty="0" err="1"/>
              <a:t>нарешті</a:t>
            </a:r>
            <a:r>
              <a:rPr lang="ru-RU" dirty="0"/>
              <a:t> – </a:t>
            </a:r>
            <a:r>
              <a:rPr lang="ru-RU" dirty="0" err="1"/>
              <a:t>розслабтеся</a:t>
            </a:r>
            <a:r>
              <a:rPr lang="ru-RU" dirty="0"/>
              <a:t>. Не </a:t>
            </a:r>
            <a:r>
              <a:rPr lang="ru-RU" dirty="0" err="1"/>
              <a:t>бентежьтеся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випадково</a:t>
            </a:r>
            <a:r>
              <a:rPr lang="ru-RU" dirty="0"/>
              <a:t> допустили </a:t>
            </a:r>
            <a:r>
              <a:rPr lang="ru-RU" dirty="0" err="1"/>
              <a:t>недоречність</a:t>
            </a:r>
            <a:r>
              <a:rPr lang="ru-RU" dirty="0"/>
              <a:t>, сказавши «</a:t>
            </a:r>
            <a:r>
              <a:rPr lang="ru-RU" dirty="0" err="1"/>
              <a:t>побачимося</a:t>
            </a:r>
            <a:r>
              <a:rPr lang="ru-RU" dirty="0"/>
              <a:t>» </a:t>
            </a:r>
            <a:r>
              <a:rPr lang="ru-RU" dirty="0" err="1"/>
              <a:t>або</a:t>
            </a:r>
            <a:r>
              <a:rPr lang="ru-RU" dirty="0"/>
              <a:t> «</a:t>
            </a:r>
            <a:r>
              <a:rPr lang="ru-RU" dirty="0" err="1"/>
              <a:t>здзвонимося</a:t>
            </a:r>
            <a:r>
              <a:rPr lang="ru-RU" dirty="0"/>
              <a:t>» тому, кому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не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говорити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36850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000" dirty="0"/>
              <a:t>ЕТИКЕТ У СПІЛКУВАННІ ІЗ ЛЮДЬМИ З ІНВАЛІДНІСТЮ</a:t>
            </a:r>
            <a:br>
              <a:rPr lang="ru-RU" sz="4000" dirty="0"/>
            </a:br>
            <a:endParaRPr lang="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Загальні</a:t>
            </a:r>
            <a:r>
              <a:rPr lang="ru-RU" b="1" dirty="0"/>
              <a:t> правила </a:t>
            </a:r>
            <a:r>
              <a:rPr lang="ru-RU" b="1" dirty="0" err="1"/>
              <a:t>етикету</a:t>
            </a:r>
            <a:r>
              <a:rPr lang="ru-RU" b="1" dirty="0"/>
              <a:t> при </a:t>
            </a:r>
            <a:r>
              <a:rPr lang="ru-RU" b="1" dirty="0" err="1"/>
              <a:t>спілкуванні</a:t>
            </a:r>
            <a:r>
              <a:rPr lang="ru-RU" b="1" dirty="0"/>
              <a:t> з людьми з </a:t>
            </a:r>
            <a:r>
              <a:rPr lang="ru-RU" b="1" dirty="0" err="1"/>
              <a:t>інвалідністю</a:t>
            </a:r>
            <a:r>
              <a:rPr lang="ru-RU" b="1" dirty="0"/>
              <a:t>:</a:t>
            </a:r>
          </a:p>
          <a:p>
            <a:pPr marL="514350" indent="-514350">
              <a:buAutoNum type="arabicPeriod"/>
            </a:pPr>
            <a:r>
              <a:rPr lang="ru-RU" dirty="0" err="1"/>
              <a:t>Визнайте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рівними</a:t>
            </a:r>
            <a:endParaRPr lang="ru-RU" dirty="0"/>
          </a:p>
          <a:p>
            <a:pPr marL="514350" indent="-514350">
              <a:buAutoNum type="arabicPeriod"/>
            </a:pPr>
            <a:r>
              <a:rPr lang="ru-RU" dirty="0" err="1"/>
              <a:t>Використовуйте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endParaRPr lang="ru-RU" dirty="0"/>
          </a:p>
          <a:p>
            <a:pPr marL="514350" indent="-514350">
              <a:buAutoNum type="arabicPeriod"/>
            </a:pPr>
            <a:r>
              <a:rPr lang="ru-RU" dirty="0" err="1"/>
              <a:t>Намагайтеся</a:t>
            </a:r>
            <a:r>
              <a:rPr lang="ru-RU" dirty="0"/>
              <a:t> не </a:t>
            </a:r>
            <a:r>
              <a:rPr lang="ru-RU" dirty="0" err="1"/>
              <a:t>показувати</a:t>
            </a:r>
            <a:r>
              <a:rPr lang="ru-RU" dirty="0"/>
              <a:t> </a:t>
            </a:r>
            <a:r>
              <a:rPr lang="ru-RU" dirty="0" err="1"/>
              <a:t>жалість</a:t>
            </a:r>
            <a:endParaRPr lang="ru-RU" dirty="0"/>
          </a:p>
          <a:p>
            <a:pPr marL="514350" indent="-514350">
              <a:buAutoNum type="arabicPeriod"/>
            </a:pPr>
            <a:r>
              <a:rPr lang="ru-RU" dirty="0"/>
              <a:t>Слова (Як ми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називаємо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57132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Вступ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i="1" dirty="0"/>
              <a:t>«У </a:t>
            </a:r>
            <a:r>
              <a:rPr lang="ru-RU" i="1" dirty="0" err="1"/>
              <a:t>різних</a:t>
            </a:r>
            <a:r>
              <a:rPr lang="ru-RU" i="1" dirty="0"/>
              <a:t> </a:t>
            </a:r>
            <a:r>
              <a:rPr lang="ru-RU" i="1" dirty="0" err="1"/>
              <a:t>країнах</a:t>
            </a:r>
            <a:r>
              <a:rPr lang="ru-RU" i="1" dirty="0"/>
              <a:t> та у </a:t>
            </a:r>
            <a:r>
              <a:rPr lang="ru-RU" i="1" dirty="0" err="1"/>
              <a:t>різні</a:t>
            </a:r>
            <a:r>
              <a:rPr lang="ru-RU" i="1" dirty="0"/>
              <a:t> </a:t>
            </a:r>
            <a:r>
              <a:rPr lang="ru-RU" i="1" dirty="0" err="1"/>
              <a:t>епохи</a:t>
            </a:r>
            <a:r>
              <a:rPr lang="ru-RU" i="1" dirty="0"/>
              <a:t> </a:t>
            </a:r>
            <a:r>
              <a:rPr lang="ru-RU" i="1" dirty="0" err="1"/>
              <a:t>взаємовідносини</a:t>
            </a:r>
            <a:r>
              <a:rPr lang="ru-RU" i="1" dirty="0"/>
              <a:t> у </a:t>
            </a:r>
            <a:r>
              <a:rPr lang="ru-RU" i="1" dirty="0" err="1"/>
              <a:t>системі</a:t>
            </a:r>
            <a:r>
              <a:rPr lang="ru-RU" i="1" dirty="0"/>
              <a:t> «</a:t>
            </a:r>
            <a:r>
              <a:rPr lang="ru-RU" i="1" dirty="0" err="1"/>
              <a:t>суспільство</a:t>
            </a:r>
            <a:r>
              <a:rPr lang="ru-RU" i="1" dirty="0"/>
              <a:t> – люди з </a:t>
            </a:r>
            <a:r>
              <a:rPr lang="ru-RU" i="1" dirty="0" err="1"/>
              <a:t>інвалідністю</a:t>
            </a:r>
            <a:r>
              <a:rPr lang="ru-RU" i="1" dirty="0"/>
              <a:t>» </a:t>
            </a:r>
            <a:r>
              <a:rPr lang="ru-RU" i="1" dirty="0" err="1"/>
              <a:t>суттєво</a:t>
            </a:r>
            <a:r>
              <a:rPr lang="ru-RU" i="1" dirty="0"/>
              <a:t> </a:t>
            </a:r>
            <a:r>
              <a:rPr lang="ru-RU" i="1" dirty="0" err="1"/>
              <a:t>різняться</a:t>
            </a:r>
            <a:r>
              <a:rPr lang="ru-RU" i="1" dirty="0"/>
              <a:t>, </a:t>
            </a:r>
            <a:r>
              <a:rPr lang="ru-RU" i="1" dirty="0" err="1"/>
              <a:t>оскільки</a:t>
            </a:r>
            <a:r>
              <a:rPr lang="ru-RU" i="1" dirty="0"/>
              <a:t> </a:t>
            </a:r>
            <a:r>
              <a:rPr lang="ru-RU" i="1" dirty="0" err="1"/>
              <a:t>залежать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особливостей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,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рівня</a:t>
            </a:r>
            <a:r>
              <a:rPr lang="ru-RU" i="1" dirty="0"/>
              <a:t> </a:t>
            </a:r>
            <a:r>
              <a:rPr lang="ru-RU" i="1" dirty="0" err="1"/>
              <a:t>розвитку</a:t>
            </a:r>
            <a:r>
              <a:rPr lang="ru-RU" i="1" dirty="0"/>
              <a:t> </a:t>
            </a:r>
            <a:r>
              <a:rPr lang="ru-RU" i="1" dirty="0" err="1"/>
              <a:t>суспільства</a:t>
            </a:r>
            <a:r>
              <a:rPr lang="ru-RU" i="1" dirty="0"/>
              <a:t>,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рівня</a:t>
            </a:r>
            <a:r>
              <a:rPr lang="ru-RU" i="1" dirty="0"/>
              <a:t> </a:t>
            </a:r>
            <a:r>
              <a:rPr lang="ru-RU" i="1" dirty="0" err="1"/>
              <a:t>економічного</a:t>
            </a:r>
            <a:r>
              <a:rPr lang="ru-RU" i="1" dirty="0"/>
              <a:t> </a:t>
            </a:r>
            <a:r>
              <a:rPr lang="ru-RU" i="1" dirty="0" err="1"/>
              <a:t>розвитку</a:t>
            </a:r>
            <a:r>
              <a:rPr lang="ru-RU" i="1" dirty="0"/>
              <a:t>,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науково-технічного</a:t>
            </a:r>
            <a:r>
              <a:rPr lang="ru-RU" i="1" dirty="0"/>
              <a:t> </a:t>
            </a:r>
            <a:r>
              <a:rPr lang="ru-RU" i="1" dirty="0" err="1"/>
              <a:t>рівня</a:t>
            </a:r>
            <a:r>
              <a:rPr lang="ru-RU" i="1" dirty="0"/>
              <a:t> </a:t>
            </a:r>
            <a:r>
              <a:rPr lang="ru-RU" i="1" dirty="0" err="1"/>
              <a:t>розвитку</a:t>
            </a:r>
            <a:r>
              <a:rPr lang="ru-RU" i="1" dirty="0"/>
              <a:t> </a:t>
            </a:r>
            <a:r>
              <a:rPr lang="ru-RU" i="1" dirty="0" err="1"/>
              <a:t>країни</a:t>
            </a:r>
            <a:r>
              <a:rPr lang="ru-RU" i="1" dirty="0"/>
              <a:t>». </a:t>
            </a:r>
          </a:p>
          <a:p>
            <a:pPr marL="0" indent="0" algn="r">
              <a:buNone/>
            </a:pPr>
            <a:r>
              <a:rPr lang="ru-RU" dirty="0" err="1"/>
              <a:t>Льовочкіна</a:t>
            </a:r>
            <a:r>
              <a:rPr lang="ru-RU" dirty="0"/>
              <a:t> А. М.</a:t>
            </a:r>
            <a:endParaRPr lang="uk-UA" dirty="0"/>
          </a:p>
          <a:p>
            <a:pPr marL="0" indent="0" algn="r">
              <a:buNone/>
            </a:pPr>
            <a:endParaRPr lang="uk-UA" dirty="0"/>
          </a:p>
          <a:p>
            <a:pPr marL="0" indent="0">
              <a:buNone/>
            </a:pPr>
            <a:r>
              <a:rPr lang="ru-RU" dirty="0"/>
              <a:t>Способи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людей</a:t>
            </a:r>
            <a:br>
              <a:rPr lang="ru-RU" dirty="0"/>
            </a:br>
            <a:r>
              <a:rPr lang="ru-RU" dirty="0"/>
              <a:t>з </a:t>
            </a:r>
            <a:r>
              <a:rPr lang="ru-RU" dirty="0" err="1"/>
              <a:t>інвалідністю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i="1" dirty="0"/>
              <a:t>моделями </a:t>
            </a:r>
            <a:r>
              <a:rPr lang="ru-RU" i="1" dirty="0" err="1"/>
              <a:t>інвалідності</a:t>
            </a:r>
            <a:endParaRPr lang="ru-RU" i="1" dirty="0"/>
          </a:p>
          <a:p>
            <a:pPr marL="0" indent="0">
              <a:buNone/>
            </a:pPr>
            <a:endParaRPr lang="" dirty="0"/>
          </a:p>
        </p:txBody>
      </p:sp>
    </p:spTree>
    <p:extLst>
      <p:ext uri="{BB962C8B-B14F-4D97-AF65-F5344CB8AC3E}">
        <p14:creationId xmlns:p14="http://schemas.microsoft.com/office/powerpoint/2010/main" val="664907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Вступ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/>
              <a:t>Моделі</a:t>
            </a:r>
            <a:r>
              <a:rPr lang="ru-RU" b="1" dirty="0"/>
              <a:t> </a:t>
            </a:r>
            <a:r>
              <a:rPr lang="ru-RU" b="1" dirty="0" err="1"/>
              <a:t>інвалідності</a:t>
            </a:r>
            <a:r>
              <a:rPr lang="ru-RU" b="1" dirty="0"/>
              <a:t>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моральна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релігійна</a:t>
            </a:r>
            <a:r>
              <a:rPr lang="ru-RU" dirty="0"/>
              <a:t> модель </a:t>
            </a:r>
            <a:r>
              <a:rPr lang="ru-RU" dirty="0" err="1"/>
              <a:t>інвалідності</a:t>
            </a:r>
            <a:r>
              <a:rPr lang="ru-RU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благодійна</a:t>
            </a:r>
            <a:r>
              <a:rPr lang="ru-RU" dirty="0"/>
              <a:t> модель, </a:t>
            </a:r>
            <a:r>
              <a:rPr lang="ru-RU" dirty="0" err="1"/>
              <a:t>або</a:t>
            </a:r>
            <a:r>
              <a:rPr lang="ru-RU" dirty="0"/>
              <a:t> модель «</a:t>
            </a:r>
            <a:r>
              <a:rPr lang="ru-RU" dirty="0" err="1"/>
              <a:t>трагедії</a:t>
            </a:r>
            <a:r>
              <a:rPr lang="ru-RU" dirty="0"/>
              <a:t>»,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медична</a:t>
            </a:r>
            <a:r>
              <a:rPr lang="ru-RU" dirty="0"/>
              <a:t> модель </a:t>
            </a:r>
            <a:r>
              <a:rPr lang="ru-RU" dirty="0" err="1"/>
              <a:t>інвалідності</a:t>
            </a:r>
            <a:r>
              <a:rPr lang="ru-RU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реабілітаційна</a:t>
            </a:r>
            <a:r>
              <a:rPr lang="ru-RU" dirty="0"/>
              <a:t> модель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інвалідності</a:t>
            </a:r>
            <a:r>
              <a:rPr lang="ru-RU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економічна</a:t>
            </a:r>
            <a:r>
              <a:rPr lang="ru-RU" dirty="0"/>
              <a:t> модель </a:t>
            </a:r>
            <a:r>
              <a:rPr lang="ru-RU" dirty="0" err="1"/>
              <a:t>інвалідності</a:t>
            </a:r>
            <a:r>
              <a:rPr lang="ru-RU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модель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соціальна</a:t>
            </a:r>
            <a:r>
              <a:rPr lang="ru-RU" dirty="0"/>
              <a:t> модель </a:t>
            </a:r>
            <a:r>
              <a:rPr lang="ru-RU" dirty="0" err="1"/>
              <a:t>інвалідності</a:t>
            </a:r>
            <a:r>
              <a:rPr lang="ru-RU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соціально-правова</a:t>
            </a:r>
            <a:r>
              <a:rPr lang="ru-RU" dirty="0"/>
              <a:t> (</a:t>
            </a:r>
            <a:r>
              <a:rPr lang="ru-RU" dirty="0" err="1"/>
              <a:t>політико-правова</a:t>
            </a:r>
            <a:r>
              <a:rPr lang="ru-RU" dirty="0"/>
              <a:t>) модель </a:t>
            </a:r>
            <a:r>
              <a:rPr lang="ru-RU" dirty="0" err="1"/>
              <a:t>інвалідності</a:t>
            </a:r>
            <a:r>
              <a:rPr lang="ru-RU" dirty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модель </a:t>
            </a:r>
            <a:r>
              <a:rPr lang="ru-RU" dirty="0" err="1"/>
              <a:t>інвалідності</a:t>
            </a:r>
            <a:r>
              <a:rPr lang="ru-RU" dirty="0"/>
              <a:t> з </a:t>
            </a:r>
            <a:r>
              <a:rPr lang="ru-RU" dirty="0" err="1"/>
              <a:t>позицій</a:t>
            </a:r>
            <a:r>
              <a:rPr lang="ru-RU" dirty="0"/>
              <a:t> культурного </a:t>
            </a:r>
            <a:r>
              <a:rPr lang="ru-RU" dirty="0" err="1"/>
              <a:t>плюралізму</a:t>
            </a:r>
            <a:endParaRPr lang="" dirty="0"/>
          </a:p>
        </p:txBody>
      </p:sp>
    </p:spTree>
    <p:extLst>
      <p:ext uri="{BB962C8B-B14F-4D97-AF65-F5344CB8AC3E}">
        <p14:creationId xmlns:p14="http://schemas.microsoft.com/office/powerpoint/2010/main" val="705511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Вступ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/>
              <a:t>Медична</a:t>
            </a:r>
            <a:r>
              <a:rPr lang="ru-RU" b="1" dirty="0"/>
              <a:t> (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адміністративна</a:t>
            </a:r>
            <a:r>
              <a:rPr lang="ru-RU" b="1" dirty="0"/>
              <a:t>) модель - </a:t>
            </a:r>
            <a:r>
              <a:rPr lang="ru-RU" dirty="0" err="1"/>
              <a:t>розглядає</a:t>
            </a:r>
            <a:r>
              <a:rPr lang="ru-RU" dirty="0"/>
              <a:t> </a:t>
            </a:r>
            <a:r>
              <a:rPr lang="ru-RU" dirty="0" err="1"/>
              <a:t>інвалідність</a:t>
            </a:r>
            <a:r>
              <a:rPr lang="ru-RU" dirty="0"/>
              <a:t> як </a:t>
            </a:r>
            <a:r>
              <a:rPr lang="ru-RU" dirty="0" err="1"/>
              <a:t>ваду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хворобу,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, </a:t>
            </a:r>
            <a:r>
              <a:rPr lang="ru-RU" dirty="0" err="1"/>
              <a:t>медичного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Відповідно</a:t>
            </a:r>
            <a:r>
              <a:rPr lang="ru-RU" dirty="0"/>
              <a:t>, </a:t>
            </a:r>
            <a:r>
              <a:rPr lang="ru-RU" dirty="0" err="1"/>
              <a:t>людина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пацієнт</a:t>
            </a:r>
            <a:r>
              <a:rPr lang="ru-RU" dirty="0"/>
              <a:t> 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приведення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стану і </a:t>
            </a:r>
            <a:r>
              <a:rPr lang="ru-RU" dirty="0" err="1"/>
              <a:t>вигляду</a:t>
            </a:r>
            <a:r>
              <a:rPr lang="ru-RU" dirty="0"/>
              <a:t> до </a:t>
            </a:r>
            <a:r>
              <a:rPr lang="ru-RU" dirty="0" err="1"/>
              <a:t>середньостатистичної</a:t>
            </a:r>
            <a:r>
              <a:rPr lang="ru-RU" dirty="0"/>
              <a:t> «</a:t>
            </a:r>
            <a:r>
              <a:rPr lang="ru-RU" dirty="0" err="1"/>
              <a:t>норми</a:t>
            </a:r>
            <a:r>
              <a:rPr lang="ru-RU" dirty="0"/>
              <a:t>» є </a:t>
            </a:r>
            <a:r>
              <a:rPr lang="ru-RU" dirty="0" err="1"/>
              <a:t>єдиним</a:t>
            </a:r>
            <a:r>
              <a:rPr lang="ru-RU" dirty="0"/>
              <a:t> </a:t>
            </a:r>
            <a:r>
              <a:rPr lang="ru-RU" dirty="0" err="1"/>
              <a:t>прийнятним</a:t>
            </a:r>
            <a:r>
              <a:rPr lang="ru-RU" dirty="0"/>
              <a:t> способом </a:t>
            </a:r>
            <a:r>
              <a:rPr lang="ru-RU" dirty="0" err="1"/>
              <a:t>життя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 err="1"/>
              <a:t>Соціальна</a:t>
            </a:r>
            <a:r>
              <a:rPr lang="ru-RU" b="1" dirty="0"/>
              <a:t> модель </a:t>
            </a:r>
            <a:r>
              <a:rPr lang="ru-RU" dirty="0"/>
              <a:t>– </a:t>
            </a:r>
            <a:r>
              <a:rPr lang="ru-RU" dirty="0" err="1"/>
              <a:t>розглядає</a:t>
            </a:r>
            <a:r>
              <a:rPr lang="ru-RU" dirty="0"/>
              <a:t> </a:t>
            </a:r>
            <a:r>
              <a:rPr lang="ru-RU" dirty="0" err="1"/>
              <a:t>інвалідність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взаємозв’язку</a:t>
            </a:r>
            <a:r>
              <a:rPr lang="ru-RU" dirty="0"/>
              <a:t> </a:t>
            </a:r>
            <a:r>
              <a:rPr lang="ru-RU" dirty="0" err="1"/>
              <a:t>окремої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оточенням</a:t>
            </a:r>
            <a:r>
              <a:rPr lang="ru-RU" dirty="0"/>
              <a:t> (як </a:t>
            </a:r>
            <a:r>
              <a:rPr lang="ru-RU" dirty="0" err="1"/>
              <a:t>фізичним</a:t>
            </a:r>
            <a:r>
              <a:rPr lang="ru-RU" dirty="0"/>
              <a:t>, так і </a:t>
            </a:r>
            <a:r>
              <a:rPr lang="ru-RU" dirty="0" err="1"/>
              <a:t>соціальним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/>
              <a:t>Соціально</a:t>
            </a:r>
            <a:r>
              <a:rPr lang="ru-RU" dirty="0"/>
              <a:t> </a:t>
            </a:r>
            <a:r>
              <a:rPr lang="ru-RU" dirty="0" err="1"/>
              <a:t>відповідальне</a:t>
            </a:r>
            <a:r>
              <a:rPr lang="ru-RU" dirty="0"/>
              <a:t> </a:t>
            </a:r>
            <a:r>
              <a:rPr lang="ru-RU" dirty="0" err="1"/>
              <a:t>суспільство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для активного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усім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членам. Коли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не створено, людей з </a:t>
            </a:r>
            <a:r>
              <a:rPr lang="ru-RU" dirty="0" err="1"/>
              <a:t>обмеженими</a:t>
            </a:r>
            <a:r>
              <a:rPr lang="ru-RU" dirty="0"/>
              <a:t> </a:t>
            </a:r>
            <a:r>
              <a:rPr lang="ru-RU" dirty="0" err="1"/>
              <a:t>можливостями</a:t>
            </a:r>
            <a:r>
              <a:rPr lang="ru-RU" dirty="0"/>
              <a:t>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як </a:t>
            </a:r>
            <a:r>
              <a:rPr lang="ru-RU" dirty="0" err="1"/>
              <a:t>групу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зазнає</a:t>
            </a:r>
            <a:r>
              <a:rPr lang="ru-RU" dirty="0"/>
              <a:t> </a:t>
            </a:r>
            <a:r>
              <a:rPr lang="ru-RU" dirty="0" err="1"/>
              <a:t>утисків</a:t>
            </a:r>
            <a:r>
              <a:rPr lang="ru-RU" dirty="0"/>
              <a:t> і </a:t>
            </a:r>
            <a:r>
              <a:rPr lang="ru-RU" dirty="0" err="1"/>
              <a:t>дискримінації</a:t>
            </a:r>
            <a:r>
              <a:rPr lang="ru-RU" dirty="0"/>
              <a:t>, а не як </a:t>
            </a:r>
            <a:r>
              <a:rPr lang="ru-RU" dirty="0" err="1"/>
              <a:t>аномальну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трагічну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4306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Вступ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Соціальна</a:t>
            </a:r>
            <a:r>
              <a:rPr lang="ru-RU" b="1" dirty="0"/>
              <a:t> </a:t>
            </a:r>
            <a:r>
              <a:rPr lang="ru-RU" b="1" dirty="0" err="1"/>
              <a:t>інклюзія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у </a:t>
            </a:r>
            <a:r>
              <a:rPr lang="ru-RU" dirty="0" err="1"/>
              <a:t>соціумі</a:t>
            </a:r>
            <a:r>
              <a:rPr lang="ru-RU" dirty="0"/>
              <a:t>. </a:t>
            </a:r>
            <a:r>
              <a:rPr lang="ru-RU" dirty="0" err="1"/>
              <a:t>Насамперед</a:t>
            </a:r>
            <a:r>
              <a:rPr lang="ru-RU" dirty="0"/>
              <a:t> тих,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 у </a:t>
            </a:r>
            <a:r>
              <a:rPr lang="ru-RU" dirty="0" err="1"/>
              <a:t>фізичному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розумовому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інклюзії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розробку</a:t>
            </a:r>
            <a:r>
              <a:rPr lang="ru-RU" dirty="0"/>
              <a:t> і </a:t>
            </a:r>
            <a:r>
              <a:rPr lang="ru-RU" dirty="0" err="1"/>
              <a:t>застосування</a:t>
            </a:r>
            <a:r>
              <a:rPr lang="ru-RU" dirty="0"/>
              <a:t> таких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зможуть</a:t>
            </a:r>
            <a:r>
              <a:rPr lang="ru-RU" dirty="0"/>
              <a:t> </a:t>
            </a:r>
            <a:r>
              <a:rPr lang="ru-RU" dirty="0" err="1"/>
              <a:t>дозволити</a:t>
            </a:r>
            <a:r>
              <a:rPr lang="ru-RU" dirty="0"/>
              <a:t>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рівноправно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участь в </a:t>
            </a:r>
            <a:r>
              <a:rPr lang="ru-RU" dirty="0" err="1"/>
              <a:t>академічному</a:t>
            </a:r>
            <a:r>
              <a:rPr lang="ru-RU" dirty="0"/>
              <a:t> і </a:t>
            </a:r>
            <a:r>
              <a:rPr lang="ru-RU" dirty="0" err="1"/>
              <a:t>суспільному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3198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Вступ</a:t>
            </a:r>
            <a:endParaRPr lang="" sz="54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649" y="1825625"/>
            <a:ext cx="6340701" cy="4351338"/>
          </a:xfr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195224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«</a:t>
            </a:r>
            <a:r>
              <a:rPr lang="ru-RU" b="1" dirty="0" err="1"/>
              <a:t>Симптоми</a:t>
            </a:r>
            <a:r>
              <a:rPr lang="ru-RU" b="1" dirty="0"/>
              <a:t>»: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рентні</a:t>
            </a:r>
            <a:r>
              <a:rPr lang="ru-RU" dirty="0"/>
              <a:t> </a:t>
            </a:r>
            <a:r>
              <a:rPr lang="ru-RU" dirty="0" err="1"/>
              <a:t>настановлення</a:t>
            </a:r>
            <a:r>
              <a:rPr lang="ru-RU" dirty="0"/>
              <a:t>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позиція «</a:t>
            </a:r>
            <a:r>
              <a:rPr lang="ru-RU" dirty="0" err="1"/>
              <a:t>жертви</a:t>
            </a:r>
            <a:r>
              <a:rPr lang="ru-RU" dirty="0"/>
              <a:t>»;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відчуття </a:t>
            </a:r>
            <a:r>
              <a:rPr lang="ru-RU" dirty="0" err="1"/>
              <a:t>втраченого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“симптом </a:t>
            </a:r>
            <a:r>
              <a:rPr lang="ru-RU" dirty="0" err="1"/>
              <a:t>винятковості</a:t>
            </a:r>
            <a:r>
              <a:rPr lang="ru-RU" dirty="0"/>
              <a:t>”;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“відчуття </a:t>
            </a:r>
            <a:r>
              <a:rPr lang="ru-RU" dirty="0" err="1"/>
              <a:t>втраченого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”;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«симптом </a:t>
            </a:r>
            <a:r>
              <a:rPr lang="ru-RU" dirty="0" err="1"/>
              <a:t>вивченої</a:t>
            </a:r>
            <a:r>
              <a:rPr lang="ru-RU" dirty="0"/>
              <a:t> </a:t>
            </a:r>
            <a:r>
              <a:rPr lang="ru-RU" dirty="0" err="1"/>
              <a:t>безпорадності</a:t>
            </a:r>
            <a:r>
              <a:rPr lang="ru-RU" dirty="0"/>
              <a:t>»;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відчуття </a:t>
            </a:r>
            <a:r>
              <a:rPr lang="ru-RU" dirty="0" err="1"/>
              <a:t>втрачених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«відчуття </a:t>
            </a:r>
            <a:r>
              <a:rPr lang="ru-RU" dirty="0" err="1"/>
              <a:t>втраченого</a:t>
            </a:r>
            <a:r>
              <a:rPr lang="ru-RU" dirty="0"/>
              <a:t> </a:t>
            </a:r>
            <a:r>
              <a:rPr lang="ru-RU" dirty="0" err="1"/>
              <a:t>щастя</a:t>
            </a:r>
            <a:r>
              <a:rPr lang="ru-RU" dirty="0"/>
              <a:t>». </a:t>
            </a:r>
            <a:endParaRPr lang="" dirty="0"/>
          </a:p>
        </p:txBody>
      </p:sp>
    </p:spTree>
    <p:extLst>
      <p:ext uri="{BB962C8B-B14F-4D97-AF65-F5344CB8AC3E}">
        <p14:creationId xmlns:p14="http://schemas.microsoft.com/office/powerpoint/2010/main" val="708876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5400" b="1" dirty="0"/>
              <a:t> «Синдром інваліда»</a:t>
            </a:r>
            <a:endParaRPr lang="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«</a:t>
            </a:r>
            <a:r>
              <a:rPr lang="ru-RU" b="1" dirty="0" err="1"/>
              <a:t>Рентні</a:t>
            </a:r>
            <a:r>
              <a:rPr lang="ru-RU" b="1" dirty="0"/>
              <a:t> </a:t>
            </a:r>
            <a:r>
              <a:rPr lang="ru-RU" b="1" dirty="0" err="1"/>
              <a:t>настановлення</a:t>
            </a:r>
            <a:r>
              <a:rPr lang="ru-RU" b="1" dirty="0"/>
              <a:t>»</a:t>
            </a:r>
          </a:p>
          <a:p>
            <a:pPr marL="0" indent="0">
              <a:buNone/>
            </a:pPr>
            <a:r>
              <a:rPr lang="ru-RU" i="1" dirty="0"/>
              <a:t>Рентою </a:t>
            </a:r>
            <a:r>
              <a:rPr lang="ru-RU" i="1" dirty="0" err="1"/>
              <a:t>називається</a:t>
            </a:r>
            <a:r>
              <a:rPr lang="ru-RU" i="1" dirty="0"/>
              <a:t> </a:t>
            </a:r>
            <a:r>
              <a:rPr lang="ru-RU" i="1" dirty="0" err="1"/>
              <a:t>певний</a:t>
            </a:r>
            <a:r>
              <a:rPr lang="ru-RU" i="1" dirty="0"/>
              <a:t> вид </a:t>
            </a:r>
            <a:r>
              <a:rPr lang="ru-RU" i="1" dirty="0" err="1"/>
              <a:t>виплати</a:t>
            </a:r>
            <a:r>
              <a:rPr lang="ru-RU" i="1" dirty="0"/>
              <a:t>, яку </a:t>
            </a:r>
            <a:r>
              <a:rPr lang="ru-RU" i="1" dirty="0" err="1"/>
              <a:t>людина</a:t>
            </a:r>
            <a:r>
              <a:rPr lang="ru-RU" i="1" dirty="0"/>
              <a:t> </a:t>
            </a:r>
            <a:r>
              <a:rPr lang="ru-RU" i="1" dirty="0" err="1"/>
              <a:t>отримує</a:t>
            </a:r>
            <a:r>
              <a:rPr lang="ru-RU" i="1" dirty="0"/>
              <a:t> </a:t>
            </a:r>
            <a:r>
              <a:rPr lang="ru-RU" i="1" dirty="0" err="1"/>
              <a:t>протягом</a:t>
            </a:r>
            <a:r>
              <a:rPr lang="ru-RU" i="1" dirty="0"/>
              <a:t> </a:t>
            </a:r>
            <a:r>
              <a:rPr lang="ru-RU" i="1" dirty="0" err="1"/>
              <a:t>усього</a:t>
            </a:r>
            <a:r>
              <a:rPr lang="ru-RU" i="1" dirty="0"/>
              <a:t> </a:t>
            </a:r>
            <a:r>
              <a:rPr lang="ru-RU" i="1" dirty="0" err="1"/>
              <a:t>життя</a:t>
            </a:r>
            <a:r>
              <a:rPr lang="ru-RU" i="1" dirty="0"/>
              <a:t>, і для </a:t>
            </a:r>
            <a:r>
              <a:rPr lang="ru-RU" i="1" dirty="0" err="1"/>
              <a:t>отримання</a:t>
            </a:r>
            <a:r>
              <a:rPr lang="ru-RU" i="1" dirty="0"/>
              <a:t> </a:t>
            </a:r>
            <a:r>
              <a:rPr lang="ru-RU" i="1" dirty="0" err="1"/>
              <a:t>її</a:t>
            </a:r>
            <a:r>
              <a:rPr lang="ru-RU" i="1" dirty="0"/>
              <a:t> не </a:t>
            </a:r>
            <a:r>
              <a:rPr lang="ru-RU" i="1" dirty="0" err="1"/>
              <a:t>потрібно</a:t>
            </a:r>
            <a:r>
              <a:rPr lang="ru-RU" i="1" dirty="0"/>
              <a:t> </a:t>
            </a:r>
            <a:r>
              <a:rPr lang="ru-RU" i="1" dirty="0" err="1"/>
              <a:t>затрачувати</a:t>
            </a:r>
            <a:r>
              <a:rPr lang="ru-RU" i="1" dirty="0"/>
              <a:t> </a:t>
            </a:r>
            <a:r>
              <a:rPr lang="ru-RU" i="1" dirty="0" err="1"/>
              <a:t>зусилля</a:t>
            </a:r>
            <a:r>
              <a:rPr lang="ru-RU" i="1" dirty="0"/>
              <a:t>, </a:t>
            </a:r>
            <a:r>
              <a:rPr lang="ru-RU" i="1" dirty="0" err="1"/>
              <a:t>наприклад</a:t>
            </a:r>
            <a:r>
              <a:rPr lang="ru-RU" i="1" dirty="0"/>
              <a:t>, </a:t>
            </a:r>
            <a:r>
              <a:rPr lang="ru-RU" i="1" dirty="0" err="1"/>
              <a:t>працювати</a:t>
            </a:r>
            <a:r>
              <a:rPr lang="ru-RU" i="1" dirty="0"/>
              <a:t>. </a:t>
            </a:r>
          </a:p>
          <a:p>
            <a:pPr marL="0" indent="0">
              <a:buNone/>
            </a:pPr>
            <a:r>
              <a:rPr lang="ru-RU" dirty="0"/>
              <a:t>В межах «</a:t>
            </a:r>
            <a:r>
              <a:rPr lang="ru-RU" dirty="0" err="1"/>
              <a:t>рентних</a:t>
            </a:r>
            <a:r>
              <a:rPr lang="ru-RU" dirty="0"/>
              <a:t> </a:t>
            </a:r>
            <a:r>
              <a:rPr lang="ru-RU" dirty="0" err="1"/>
              <a:t>настановлень</a:t>
            </a:r>
            <a:r>
              <a:rPr lang="ru-RU" dirty="0"/>
              <a:t>»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людей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допомогу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/>
              <a:t>благодійних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доплат, </a:t>
            </a:r>
            <a:r>
              <a:rPr lang="ru-RU" dirty="0" err="1"/>
              <a:t>пільг</a:t>
            </a:r>
            <a:r>
              <a:rPr lang="ru-RU" dirty="0"/>
              <a:t>, </a:t>
            </a:r>
            <a:r>
              <a:rPr lang="ru-RU" dirty="0" err="1"/>
              <a:t>путівок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i="1" dirty="0" err="1"/>
              <a:t>Рентні</a:t>
            </a:r>
            <a:r>
              <a:rPr lang="ru-RU" i="1" dirty="0"/>
              <a:t> </a:t>
            </a:r>
            <a:r>
              <a:rPr lang="ru-RU" i="1" dirty="0" err="1"/>
              <a:t>настановлення</a:t>
            </a:r>
            <a:r>
              <a:rPr lang="ru-RU" i="1" dirty="0"/>
              <a:t> – </a:t>
            </a:r>
            <a:r>
              <a:rPr lang="ru-RU" i="1" dirty="0" err="1"/>
              <a:t>очікування</a:t>
            </a:r>
            <a:r>
              <a:rPr lang="ru-RU" i="1" dirty="0"/>
              <a:t> </a:t>
            </a:r>
            <a:r>
              <a:rPr lang="ru-RU" i="1" dirty="0" err="1"/>
              <a:t>регулярної</a:t>
            </a:r>
            <a:r>
              <a:rPr lang="ru-RU" i="1" dirty="0"/>
              <a:t>, але </a:t>
            </a:r>
            <a:r>
              <a:rPr lang="ru-RU" i="1" dirty="0" err="1"/>
              <a:t>незначної</a:t>
            </a:r>
            <a:r>
              <a:rPr lang="ru-RU" i="1" dirty="0"/>
              <a:t> </a:t>
            </a:r>
            <a:r>
              <a:rPr lang="ru-RU" i="1" dirty="0" err="1"/>
              <a:t>допомоги</a:t>
            </a:r>
            <a:r>
              <a:rPr lang="ru-RU" i="1" dirty="0"/>
              <a:t> </a:t>
            </a:r>
            <a:r>
              <a:rPr lang="ru-RU" i="1" dirty="0" err="1"/>
              <a:t>ззовні</a:t>
            </a:r>
            <a:r>
              <a:rPr lang="ru-RU" i="1" dirty="0"/>
              <a:t>.</a:t>
            </a:r>
            <a:endParaRPr lang="" i="1" dirty="0"/>
          </a:p>
        </p:txBody>
      </p:sp>
    </p:spTree>
    <p:extLst>
      <p:ext uri="{BB962C8B-B14F-4D97-AF65-F5344CB8AC3E}">
        <p14:creationId xmlns:p14="http://schemas.microsoft.com/office/powerpoint/2010/main" val="1435189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1946</Words>
  <Application>Microsoft Office PowerPoint</Application>
  <PresentationFormat>Широкий екран</PresentationFormat>
  <Paragraphs>121</Paragraphs>
  <Slides>25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Тема Office</vt:lpstr>
      <vt:lpstr>Особи  з обмеженими можливостями здоров’я  як суб’єкт психолого-педагогічної роботи</vt:lpstr>
      <vt:lpstr>ПЛАН</vt:lpstr>
      <vt:lpstr>Вступ</vt:lpstr>
      <vt:lpstr>Вступ</vt:lpstr>
      <vt:lpstr>Вступ</vt:lpstr>
      <vt:lpstr>Вступ</vt:lpstr>
      <vt:lpstr>Вступ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«Синдром інваліда»</vt:lpstr>
      <vt:lpstr> 2. ЕТИКЕТ У СПІЛКУВАННІ ІЗ ЛЮДЬМИ З ІНВАЛІДНІСТЮ </vt:lpstr>
      <vt:lpstr>ЕТИКЕТ У СПІЛКУВАННІ ІЗ ЛЮДЬМИ З ІНВАЛІДНІСТЮ </vt:lpstr>
      <vt:lpstr>ЕТИКЕТ У СПІЛКУВАННІ ІЗ ЛЮДЬМИ З ІНВАЛІДНІСТЮ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Особи  з обмеженими можливостями здоров’я  як суб’єкт психолого-педагогічної роботи</dc:title>
  <dc:creator>Татьяна</dc:creator>
  <cp:lastModifiedBy>Тетяна</cp:lastModifiedBy>
  <cp:revision>17</cp:revision>
  <dcterms:created xsi:type="dcterms:W3CDTF">2022-11-21T11:14:31Z</dcterms:created>
  <dcterms:modified xsi:type="dcterms:W3CDTF">2023-12-01T10:00:13Z</dcterms:modified>
</cp:coreProperties>
</file>