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p:regular r:id="rId32"/>
      <p:bold r:id="rId33"/>
      <p:italic r:id="rId34"/>
      <p:boldItalic r:id="rId35"/>
    </p:embeddedFont>
    <p:embeddedFont>
      <p:font typeface="Amatic SC"/>
      <p:regular r:id="rId36"/>
      <p:bold r:id="rId37"/>
    </p:embeddedFont>
    <p:embeddedFont>
      <p:font typeface="Source Code Pro"/>
      <p:regular r:id="rId38"/>
      <p:bold r:id="rId39"/>
      <p:italic r:id="rId40"/>
      <p:boldItalic r:id="rId41"/>
    </p:embeddedFont>
    <p:embeddedFont>
      <p:font typeface="Pacifico"/>
      <p:regular r:id="rId42"/>
    </p:embeddedFont>
    <p:embeddedFont>
      <p:font typeface="Spectral"/>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CodePro-italic.fntdata"/><Relationship Id="rId20" Type="http://schemas.openxmlformats.org/officeDocument/2006/relationships/slide" Target="slides/slide15.xml"/><Relationship Id="rId42" Type="http://schemas.openxmlformats.org/officeDocument/2006/relationships/font" Target="fonts/Pacifico-regular.fntdata"/><Relationship Id="rId41" Type="http://schemas.openxmlformats.org/officeDocument/2006/relationships/font" Target="fonts/SourceCodePro-boldItalic.fntdata"/><Relationship Id="rId22" Type="http://schemas.openxmlformats.org/officeDocument/2006/relationships/slide" Target="slides/slide17.xml"/><Relationship Id="rId44" Type="http://schemas.openxmlformats.org/officeDocument/2006/relationships/font" Target="fonts/Spectral-bold.fntdata"/><Relationship Id="rId21" Type="http://schemas.openxmlformats.org/officeDocument/2006/relationships/slide" Target="slides/slide16.xml"/><Relationship Id="rId43" Type="http://schemas.openxmlformats.org/officeDocument/2006/relationships/font" Target="fonts/Spectral-regular.fntdata"/><Relationship Id="rId24" Type="http://schemas.openxmlformats.org/officeDocument/2006/relationships/slide" Target="slides/slide19.xml"/><Relationship Id="rId46" Type="http://schemas.openxmlformats.org/officeDocument/2006/relationships/font" Target="fonts/Spectral-boldItalic.fntdata"/><Relationship Id="rId23" Type="http://schemas.openxmlformats.org/officeDocument/2006/relationships/slide" Target="slides/slide18.xml"/><Relationship Id="rId45" Type="http://schemas.openxmlformats.org/officeDocument/2006/relationships/font" Target="fonts/Spectral-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AmaticSC-bold.fntdata"/><Relationship Id="rId14" Type="http://schemas.openxmlformats.org/officeDocument/2006/relationships/slide" Target="slides/slide9.xml"/><Relationship Id="rId36" Type="http://schemas.openxmlformats.org/officeDocument/2006/relationships/font" Target="fonts/AmaticSC-regular.fntdata"/><Relationship Id="rId17" Type="http://schemas.openxmlformats.org/officeDocument/2006/relationships/slide" Target="slides/slide12.xml"/><Relationship Id="rId39" Type="http://schemas.openxmlformats.org/officeDocument/2006/relationships/font" Target="fonts/SourceCodePro-bold.fntdata"/><Relationship Id="rId16" Type="http://schemas.openxmlformats.org/officeDocument/2006/relationships/slide" Target="slides/slide11.xml"/><Relationship Id="rId38" Type="http://schemas.openxmlformats.org/officeDocument/2006/relationships/font" Target="fonts/SourceCodePr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0862cc0ea0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0862cc0ea0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0862cc0ea0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0862cc0ea0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0862cc0ea0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0862cc0ea0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0862cc0ea0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0862cc0ea0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0862cc0ea0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0862cc0ea0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0862cc0ea0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0862cc0ea0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0862cc0ea0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0862cc0ea0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0862cc0ea0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0862cc0ea0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0862cc0ea0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0862cc0ea0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0862cc0ea0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0862cc0ea0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0862cc0ea0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0862cc0ea0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0862cc0ea0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0862cc0ea0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0862cc0ea0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0862cc0ea0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0862cc0ea0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0862cc0ea0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0862cc0ea0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0862cc0ea0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0862cc0ea0_0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0862cc0ea0_0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0862cc0ea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0862cc0ea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0862cc0ea0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0862cc0ea0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0862cc0ea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0862cc0ea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0862cc0ea0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0862cc0ea0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0862cc0ea0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0862cc0ea0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0862cc0ea0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0862cc0ea0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0862cc0ea0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0862cc0ea0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0862cc0ea0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0862cc0ea0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0862cc0ea0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0862cc0ea0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0"/>
              </a:spcBef>
              <a:spcAft>
                <a:spcPts val="0"/>
              </a:spcAft>
              <a:buClr>
                <a:schemeClr val="accent1"/>
              </a:buClr>
              <a:buSzPts val="1400"/>
              <a:buChar char="○"/>
              <a:defRPr>
                <a:solidFill>
                  <a:schemeClr val="accent1"/>
                </a:solidFill>
                <a:highlight>
                  <a:schemeClr val="lt1"/>
                </a:highlight>
              </a:defRPr>
            </a:lvl2pPr>
            <a:lvl3pPr indent="-317500" lvl="2" marL="1371600" rtl="0">
              <a:spcBef>
                <a:spcPts val="0"/>
              </a:spcBef>
              <a:spcAft>
                <a:spcPts val="0"/>
              </a:spcAft>
              <a:buClr>
                <a:schemeClr val="accent1"/>
              </a:buClr>
              <a:buSzPts val="1400"/>
              <a:buChar char="■"/>
              <a:defRPr>
                <a:solidFill>
                  <a:schemeClr val="accent1"/>
                </a:solidFill>
                <a:highlight>
                  <a:schemeClr val="lt1"/>
                </a:highlight>
              </a:defRPr>
            </a:lvl3pPr>
            <a:lvl4pPr indent="-317500" lvl="3" marL="1828800" rtl="0">
              <a:spcBef>
                <a:spcPts val="0"/>
              </a:spcBef>
              <a:spcAft>
                <a:spcPts val="0"/>
              </a:spcAft>
              <a:buClr>
                <a:schemeClr val="accent1"/>
              </a:buClr>
              <a:buSzPts val="1400"/>
              <a:buChar char="●"/>
              <a:defRPr>
                <a:solidFill>
                  <a:schemeClr val="accent1"/>
                </a:solidFill>
                <a:highlight>
                  <a:schemeClr val="lt1"/>
                </a:highlight>
              </a:defRPr>
            </a:lvl4pPr>
            <a:lvl5pPr indent="-317500" lvl="4" marL="2286000" rtl="0">
              <a:spcBef>
                <a:spcPts val="0"/>
              </a:spcBef>
              <a:spcAft>
                <a:spcPts val="0"/>
              </a:spcAft>
              <a:buClr>
                <a:schemeClr val="accent1"/>
              </a:buClr>
              <a:buSzPts val="1400"/>
              <a:buChar char="○"/>
              <a:defRPr>
                <a:solidFill>
                  <a:schemeClr val="accent1"/>
                </a:solidFill>
                <a:highlight>
                  <a:schemeClr val="lt1"/>
                </a:highlight>
              </a:defRPr>
            </a:lvl5pPr>
            <a:lvl6pPr indent="-317500" lvl="5" marL="2743200" rtl="0">
              <a:spcBef>
                <a:spcPts val="0"/>
              </a:spcBef>
              <a:spcAft>
                <a:spcPts val="0"/>
              </a:spcAft>
              <a:buClr>
                <a:schemeClr val="accent1"/>
              </a:buClr>
              <a:buSzPts val="1400"/>
              <a:buChar char="■"/>
              <a:defRPr>
                <a:solidFill>
                  <a:schemeClr val="accent1"/>
                </a:solidFill>
                <a:highlight>
                  <a:schemeClr val="lt1"/>
                </a:highlight>
              </a:defRPr>
            </a:lvl6pPr>
            <a:lvl7pPr indent="-317500" lvl="6" marL="3200400" rtl="0">
              <a:spcBef>
                <a:spcPts val="0"/>
              </a:spcBef>
              <a:spcAft>
                <a:spcPts val="0"/>
              </a:spcAft>
              <a:buClr>
                <a:schemeClr val="accent1"/>
              </a:buClr>
              <a:buSzPts val="1400"/>
              <a:buChar char="●"/>
              <a:defRPr>
                <a:solidFill>
                  <a:schemeClr val="accent1"/>
                </a:solidFill>
                <a:highlight>
                  <a:schemeClr val="lt1"/>
                </a:highlight>
              </a:defRPr>
            </a:lvl7pPr>
            <a:lvl8pPr indent="-317500" lvl="7" marL="3657600" rtl="0">
              <a:spcBef>
                <a:spcPts val="0"/>
              </a:spcBef>
              <a:spcAft>
                <a:spcPts val="0"/>
              </a:spcAft>
              <a:buClr>
                <a:schemeClr val="accent1"/>
              </a:buClr>
              <a:buSzPts val="1400"/>
              <a:buChar char="○"/>
              <a:defRPr>
                <a:solidFill>
                  <a:schemeClr val="accent1"/>
                </a:solidFill>
                <a:highlight>
                  <a:schemeClr val="lt1"/>
                </a:highlight>
              </a:defRPr>
            </a:lvl8pPr>
            <a:lvl9pPr indent="-317500" lvl="8" marL="4114800" rtl="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91575" y="3617225"/>
            <a:ext cx="8979600" cy="93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ru" sz="2420">
                <a:solidFill>
                  <a:srgbClr val="BF9000"/>
                </a:solidFill>
                <a:latin typeface="Spectral"/>
                <a:ea typeface="Spectral"/>
                <a:cs typeface="Spectral"/>
                <a:sym typeface="Spectral"/>
              </a:rPr>
              <a:t>Підготувала студентка 1 курсу магістратури, </a:t>
            </a:r>
            <a:endParaRPr sz="2420">
              <a:solidFill>
                <a:srgbClr val="BF9000"/>
              </a:solidFill>
              <a:latin typeface="Spectral"/>
              <a:ea typeface="Spectral"/>
              <a:cs typeface="Spectral"/>
              <a:sym typeface="Spectral"/>
            </a:endParaRPr>
          </a:p>
          <a:p>
            <a:pPr indent="0" lvl="0" marL="0" rtl="0" algn="ctr">
              <a:spcBef>
                <a:spcPts val="0"/>
              </a:spcBef>
              <a:spcAft>
                <a:spcPts val="0"/>
              </a:spcAft>
              <a:buSzPts val="990"/>
              <a:buNone/>
            </a:pPr>
            <a:r>
              <a:rPr lang="ru" sz="2420">
                <a:solidFill>
                  <a:srgbClr val="351C75"/>
                </a:solidFill>
                <a:latin typeface="Spectral"/>
                <a:ea typeface="Spectral"/>
                <a:cs typeface="Spectral"/>
                <a:sym typeface="Spectral"/>
              </a:rPr>
              <a:t>групи 8.0522, </a:t>
            </a:r>
            <a:r>
              <a:rPr lang="ru" sz="2420">
                <a:solidFill>
                  <a:srgbClr val="A61C00"/>
                </a:solidFill>
                <a:latin typeface="Spectral"/>
                <a:ea typeface="Spectral"/>
                <a:cs typeface="Spectral"/>
                <a:sym typeface="Spectral"/>
              </a:rPr>
              <a:t>Фоменко Діана ігорівна</a:t>
            </a:r>
            <a:endParaRPr sz="2420">
              <a:solidFill>
                <a:srgbClr val="A61C00"/>
              </a:solidFill>
              <a:latin typeface="Spectral"/>
              <a:ea typeface="Spectral"/>
              <a:cs typeface="Spectral"/>
              <a:sym typeface="Spectral"/>
            </a:endParaRPr>
          </a:p>
        </p:txBody>
      </p:sp>
      <p:sp>
        <p:nvSpPr>
          <p:cNvPr id="57" name="Google Shape;57;p13"/>
          <p:cNvSpPr txBox="1"/>
          <p:nvPr>
            <p:ph idx="1" type="subTitle"/>
          </p:nvPr>
        </p:nvSpPr>
        <p:spPr>
          <a:xfrm>
            <a:off x="1994550" y="0"/>
            <a:ext cx="5154900" cy="432900"/>
          </a:xfrm>
          <a:prstGeom prst="rect">
            <a:avLst/>
          </a:prstGeom>
        </p:spPr>
        <p:txBody>
          <a:bodyPr anchorCtr="0" anchor="ctr" bIns="91425" lIns="91425" spcFirstLastPara="1" rIns="91425" wrap="square" tIns="91425">
            <a:normAutofit fontScale="70000"/>
          </a:bodyPr>
          <a:lstStyle/>
          <a:p>
            <a:pPr indent="0" lvl="0" marL="0" rtl="0" algn="ctr">
              <a:spcBef>
                <a:spcPts val="0"/>
              </a:spcBef>
              <a:spcAft>
                <a:spcPts val="0"/>
              </a:spcAft>
              <a:buNone/>
            </a:pPr>
            <a:r>
              <a:rPr lang="ru">
                <a:solidFill>
                  <a:srgbClr val="741B47"/>
                </a:solidFill>
              </a:rPr>
              <a:t>ІІ курс, </a:t>
            </a:r>
            <a:r>
              <a:rPr lang="ru">
                <a:solidFill>
                  <a:srgbClr val="38761D"/>
                </a:solidFill>
              </a:rPr>
              <a:t>спеціалізація “Міжнародна політика”</a:t>
            </a:r>
            <a:endParaRPr>
              <a:solidFill>
                <a:srgbClr val="38761D"/>
              </a:solidFill>
            </a:endParaRPr>
          </a:p>
        </p:txBody>
      </p:sp>
      <p:sp>
        <p:nvSpPr>
          <p:cNvPr id="58" name="Google Shape;58;p13"/>
          <p:cNvSpPr txBox="1"/>
          <p:nvPr/>
        </p:nvSpPr>
        <p:spPr>
          <a:xfrm>
            <a:off x="1614200" y="432900"/>
            <a:ext cx="5778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latin typeface="Roboto"/>
                <a:ea typeface="Roboto"/>
                <a:cs typeface="Roboto"/>
                <a:sym typeface="Roboto"/>
              </a:rPr>
              <a:t>                        </a:t>
            </a:r>
            <a:r>
              <a:rPr lang="ru" sz="1900">
                <a:latin typeface="Pacifico"/>
                <a:ea typeface="Pacifico"/>
                <a:cs typeface="Pacifico"/>
                <a:sym typeface="Pacifico"/>
              </a:rPr>
              <a:t>       </a:t>
            </a:r>
            <a:r>
              <a:rPr lang="ru" sz="1900">
                <a:solidFill>
                  <a:srgbClr val="A61C00"/>
                </a:solidFill>
                <a:latin typeface="Pacifico"/>
                <a:ea typeface="Pacifico"/>
                <a:cs typeface="Pacifico"/>
                <a:sym typeface="Pacifico"/>
              </a:rPr>
              <a:t>Тема лекційного заняття:</a:t>
            </a:r>
            <a:endParaRPr sz="1900">
              <a:solidFill>
                <a:srgbClr val="A61C00"/>
              </a:solidFill>
              <a:latin typeface="Pacifico"/>
              <a:ea typeface="Pacifico"/>
              <a:cs typeface="Pacifico"/>
              <a:sym typeface="Pacifico"/>
            </a:endParaRPr>
          </a:p>
          <a:p>
            <a:pPr indent="0" lvl="0" marL="0" rtl="0" algn="l">
              <a:spcBef>
                <a:spcPts val="0"/>
              </a:spcBef>
              <a:spcAft>
                <a:spcPts val="0"/>
              </a:spcAft>
              <a:buNone/>
            </a:pPr>
            <a:r>
              <a:rPr lang="ru" sz="1900">
                <a:latin typeface="Pacifico"/>
                <a:ea typeface="Pacifico"/>
                <a:cs typeface="Pacifico"/>
                <a:sym typeface="Pacifico"/>
              </a:rPr>
              <a:t>“Теоретичні основи системи національної безпеки”</a:t>
            </a:r>
            <a:endParaRPr sz="1900">
              <a:latin typeface="Pacifico"/>
              <a:ea typeface="Pacifico"/>
              <a:cs typeface="Pacifico"/>
              <a:sym typeface="Pacifico"/>
            </a:endParaRPr>
          </a:p>
        </p:txBody>
      </p:sp>
      <p:pic>
        <p:nvPicPr>
          <p:cNvPr id="59" name="Google Shape;59;p13"/>
          <p:cNvPicPr preferRelativeResize="0"/>
          <p:nvPr/>
        </p:nvPicPr>
        <p:blipFill>
          <a:blip r:embed="rId3">
            <a:alphaModFix/>
          </a:blip>
          <a:stretch>
            <a:fillRect/>
          </a:stretch>
        </p:blipFill>
        <p:spPr>
          <a:xfrm>
            <a:off x="91575" y="1202400"/>
            <a:ext cx="4480426" cy="2110025"/>
          </a:xfrm>
          <a:prstGeom prst="rect">
            <a:avLst/>
          </a:prstGeom>
          <a:noFill/>
          <a:ln>
            <a:noFill/>
          </a:ln>
        </p:spPr>
      </p:pic>
      <p:pic>
        <p:nvPicPr>
          <p:cNvPr id="60" name="Google Shape;60;p13"/>
          <p:cNvPicPr preferRelativeResize="0"/>
          <p:nvPr/>
        </p:nvPicPr>
        <p:blipFill>
          <a:blip r:embed="rId4">
            <a:alphaModFix/>
          </a:blip>
          <a:stretch>
            <a:fillRect/>
          </a:stretch>
        </p:blipFill>
        <p:spPr>
          <a:xfrm>
            <a:off x="4678625" y="1202400"/>
            <a:ext cx="4392551" cy="21100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17" name="Shape 117"/>
        <p:cNvGrpSpPr/>
        <p:nvPr/>
      </p:nvGrpSpPr>
      <p:grpSpPr>
        <a:xfrm>
          <a:off x="0" y="0"/>
          <a:ext cx="0" cy="0"/>
          <a:chOff x="0" y="0"/>
          <a:chExt cx="0" cy="0"/>
        </a:xfrm>
      </p:grpSpPr>
      <p:sp>
        <p:nvSpPr>
          <p:cNvPr id="118" name="Google Shape;118;p22"/>
          <p:cNvSpPr txBox="1"/>
          <p:nvPr>
            <p:ph idx="1" type="body"/>
          </p:nvPr>
        </p:nvSpPr>
        <p:spPr>
          <a:xfrm>
            <a:off x="0" y="0"/>
            <a:ext cx="9144000" cy="51435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ru">
                <a:solidFill>
                  <a:srgbClr val="000000"/>
                </a:solidFill>
                <a:latin typeface="Verdana"/>
                <a:ea typeface="Verdana"/>
                <a:cs typeface="Verdana"/>
                <a:sym typeface="Verdana"/>
              </a:rPr>
              <a:t>Основу Стратегії національної безпеки України має складати національна ідея, тобто, життєві орієнтири, що стали надбанням свідомості багатьох розвинутих держав, – державність, єдина політична нація, духовність, демократія, добробут. У зв’язку з цим ієрархії пріоритетів державної політики у сфері національної безпеки пропонується надати наступну структуру:  </a:t>
            </a:r>
            <a:endParaRPr>
              <a:solidFill>
                <a:srgbClr val="000000"/>
              </a:solidFill>
              <a:latin typeface="Verdana"/>
              <a:ea typeface="Verdana"/>
              <a:cs typeface="Verdana"/>
              <a:sym typeface="Verdana"/>
            </a:endParaRPr>
          </a:p>
          <a:p>
            <a:pPr indent="0" lvl="0" marL="0" rtl="0" algn="l">
              <a:spcBef>
                <a:spcPts val="1200"/>
              </a:spcBef>
              <a:spcAft>
                <a:spcPts val="0"/>
              </a:spcAft>
              <a:buNone/>
            </a:pPr>
            <a:r>
              <a:rPr lang="ru">
                <a:solidFill>
                  <a:srgbClr val="7F6000"/>
                </a:solidFill>
                <a:latin typeface="Verdana"/>
                <a:ea typeface="Verdana"/>
                <a:cs typeface="Verdana"/>
                <a:sym typeface="Verdana"/>
              </a:rPr>
              <a:t>по-перше, консолідація суспільства і забезпечення національної єдності, що на сьогоднішній день є найбільш важливим завданням і потребує формування суспільно-політичних механізмів щодо улагодження дій усіх гілок державної влади, політичних та громадських сил;  </a:t>
            </a:r>
            <a:endParaRPr>
              <a:solidFill>
                <a:srgbClr val="7F6000"/>
              </a:solidFill>
              <a:latin typeface="Verdana"/>
              <a:ea typeface="Verdana"/>
              <a:cs typeface="Verdana"/>
              <a:sym typeface="Verdana"/>
            </a:endParaRPr>
          </a:p>
          <a:p>
            <a:pPr indent="0" lvl="0" marL="0" rtl="0" algn="l">
              <a:spcBef>
                <a:spcPts val="1200"/>
              </a:spcBef>
              <a:spcAft>
                <a:spcPts val="0"/>
              </a:spcAft>
              <a:buNone/>
            </a:pPr>
            <a:r>
              <a:rPr lang="ru">
                <a:solidFill>
                  <a:srgbClr val="990000"/>
                </a:solidFill>
                <a:latin typeface="Verdana"/>
                <a:ea typeface="Verdana"/>
                <a:cs typeface="Verdana"/>
                <a:sym typeface="Verdana"/>
              </a:rPr>
              <a:t>по-друге, удосконалення системи державного управління, що потребує об’єднання зусиль органів державної влади у формуванні та реалізації внутрішньої та зовнішньої політики держави, стратегічного планування, створення дієвих механізмів постійного моніторингу за тенденціями стану та розвитку внутрішнього та міжнародного безпекового середовища з метою своєчасного корегування пріоритетів безпекової політики;  </a:t>
            </a:r>
            <a:endParaRPr>
              <a:solidFill>
                <a:srgbClr val="990000"/>
              </a:solidFill>
              <a:latin typeface="Verdana"/>
              <a:ea typeface="Verdana"/>
              <a:cs typeface="Verdana"/>
              <a:sym typeface="Verdana"/>
            </a:endParaRPr>
          </a:p>
          <a:p>
            <a:pPr indent="0" lvl="0" marL="0" rtl="0" algn="l">
              <a:spcBef>
                <a:spcPts val="1200"/>
              </a:spcBef>
              <a:spcAft>
                <a:spcPts val="0"/>
              </a:spcAft>
              <a:buNone/>
            </a:pPr>
            <a:r>
              <a:rPr lang="ru">
                <a:solidFill>
                  <a:srgbClr val="351C75"/>
                </a:solidFill>
                <a:latin typeface="Verdana"/>
                <a:ea typeface="Verdana"/>
                <a:cs typeface="Verdana"/>
                <a:sym typeface="Verdana"/>
              </a:rPr>
              <a:t>по-третє, забезпечення безпечних умов та високих соціальних стандартів рівня життя громадян і, у зв’язку з цим, покращення демографічної ситуації в державі;  </a:t>
            </a:r>
            <a:endParaRPr>
              <a:solidFill>
                <a:srgbClr val="351C75"/>
              </a:solidFill>
              <a:latin typeface="Verdana"/>
              <a:ea typeface="Verdana"/>
              <a:cs typeface="Verdana"/>
              <a:sym typeface="Verdana"/>
            </a:endParaRPr>
          </a:p>
          <a:p>
            <a:pPr indent="0" lvl="0" marL="0" rtl="0" algn="l">
              <a:spcBef>
                <a:spcPts val="1200"/>
              </a:spcBef>
              <a:spcAft>
                <a:spcPts val="0"/>
              </a:spcAft>
              <a:buNone/>
            </a:pPr>
            <a:r>
              <a:rPr lang="ru">
                <a:solidFill>
                  <a:srgbClr val="1155CC"/>
                </a:solidFill>
                <a:latin typeface="Verdana"/>
                <a:ea typeface="Verdana"/>
                <a:cs typeface="Verdana"/>
                <a:sym typeface="Verdana"/>
              </a:rPr>
              <a:t>по-четверте, формування сприятливого середовища для сталого економічного розвитку та формування конкурентно-спроможної економіки що, у свою чергу, є запорукою у вирішенні нагальних суспільно-економічних, екологічних та усіх інших питань. Одним із найактуальніших із цих питань є питання забезпечення енергетичної безпеки України;  </a:t>
            </a:r>
            <a:endParaRPr>
              <a:solidFill>
                <a:srgbClr val="1155CC"/>
              </a:solidFill>
              <a:latin typeface="Verdana"/>
              <a:ea typeface="Verdana"/>
              <a:cs typeface="Verdana"/>
              <a:sym typeface="Verdana"/>
            </a:endParaRPr>
          </a:p>
          <a:p>
            <a:pPr indent="0" lvl="0" marL="0" rtl="0" algn="l">
              <a:spcBef>
                <a:spcPts val="1200"/>
              </a:spcBef>
              <a:spcAft>
                <a:spcPts val="0"/>
              </a:spcAft>
              <a:buNone/>
            </a:pPr>
            <a:r>
              <a:rPr lang="ru">
                <a:solidFill>
                  <a:srgbClr val="741B47"/>
                </a:solidFill>
                <a:latin typeface="Verdana"/>
                <a:ea typeface="Verdana"/>
                <a:cs typeface="Verdana"/>
                <a:sym typeface="Verdana"/>
              </a:rPr>
              <a:t>по-п’яте, реформування правоохоронної, судової та безпекової систем, правової бази їх функціонування в інтересах ефективної протидії існуючим та ймовірним викликам і загрозам;  </a:t>
            </a:r>
            <a:endParaRPr>
              <a:solidFill>
                <a:srgbClr val="741B47"/>
              </a:solidFill>
              <a:latin typeface="Verdana"/>
              <a:ea typeface="Verdana"/>
              <a:cs typeface="Verdana"/>
              <a:sym typeface="Verdana"/>
            </a:endParaRPr>
          </a:p>
          <a:p>
            <a:pPr indent="0" lvl="0" marL="0" rtl="0" algn="l">
              <a:spcBef>
                <a:spcPts val="1200"/>
              </a:spcBef>
              <a:spcAft>
                <a:spcPts val="1200"/>
              </a:spcAft>
              <a:buNone/>
            </a:pPr>
            <a:r>
              <a:rPr lang="ru">
                <a:solidFill>
                  <a:srgbClr val="783F04"/>
                </a:solidFill>
                <a:latin typeface="Verdana"/>
                <a:ea typeface="Verdana"/>
                <a:cs typeface="Verdana"/>
                <a:sym typeface="Verdana"/>
              </a:rPr>
              <a:t>по-шосте, формування навколо України міжнародного безпекового середовища через активну участь України у підтриманні міжнародного миру та безпеки, розвиток взаємовигідних двох- та багатосторонніх відносин, стратегічного партнерства на основі прагматизму та відкритості що, у свою чергу, не виключає можливості європейської та євроатлантичної інтеграції України. </a:t>
            </a:r>
            <a:endParaRPr>
              <a:solidFill>
                <a:srgbClr val="783F04"/>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2" name="Shape 122"/>
        <p:cNvGrpSpPr/>
        <p:nvPr/>
      </p:nvGrpSpPr>
      <p:grpSpPr>
        <a:xfrm>
          <a:off x="0" y="0"/>
          <a:ext cx="0" cy="0"/>
          <a:chOff x="0" y="0"/>
          <a:chExt cx="0" cy="0"/>
        </a:xfrm>
      </p:grpSpPr>
      <p:sp>
        <p:nvSpPr>
          <p:cNvPr id="123" name="Google Shape;123;p23"/>
          <p:cNvSpPr txBox="1"/>
          <p:nvPr>
            <p:ph idx="1" type="body"/>
          </p:nvPr>
        </p:nvSpPr>
        <p:spPr>
          <a:xfrm>
            <a:off x="0" y="0"/>
            <a:ext cx="7117500" cy="5143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ru" sz="1495">
                <a:solidFill>
                  <a:srgbClr val="274E13"/>
                </a:solidFill>
                <a:latin typeface="Times New Roman"/>
                <a:ea typeface="Times New Roman"/>
                <a:cs typeface="Times New Roman"/>
                <a:sym typeface="Times New Roman"/>
              </a:rPr>
              <a:t>Національна безпека забезпечується шляхом проведення виваженої державної політики відповідно до прийнятих в установленому порядку доктрин, концепцій, стратегій і програм у політичній, економічній, соціальній, воєнній, екологічній, науково-технологічній, інформаційній та інших сферах. Конкретні засоби і способи забезпечення національної безпеки обирають відповідно до характеру і масштабів загроз національним інтересам.</a:t>
            </a:r>
            <a:endParaRPr sz="1495">
              <a:solidFill>
                <a:srgbClr val="274E13"/>
              </a:solidFill>
              <a:latin typeface="Times New Roman"/>
              <a:ea typeface="Times New Roman"/>
              <a:cs typeface="Times New Roman"/>
              <a:sym typeface="Times New Roman"/>
            </a:endParaRPr>
          </a:p>
          <a:p>
            <a:pPr indent="0" lvl="0" marL="0" rtl="0" algn="l">
              <a:lnSpc>
                <a:spcPct val="105000"/>
              </a:lnSpc>
              <a:spcBef>
                <a:spcPts val="1200"/>
              </a:spcBef>
              <a:spcAft>
                <a:spcPts val="1200"/>
              </a:spcAft>
              <a:buSzPts val="852"/>
              <a:buNone/>
            </a:pPr>
            <a:r>
              <a:rPr lang="ru" sz="1495">
                <a:solidFill>
                  <a:srgbClr val="B45F06"/>
                </a:solidFill>
                <a:latin typeface="Times New Roman"/>
                <a:ea typeface="Times New Roman"/>
                <a:cs typeface="Times New Roman"/>
                <a:sym typeface="Times New Roman"/>
              </a:rPr>
              <a:t>Прийняття Концепції (основ державної політики) національної безпеки України, 19 червня 2003 року Закону України "Про основи національної безпеки України", який скасував чинність КНБ, а також Стратегії національної безпеки України 12 лютого 2007 року, стало поки єдиним кроком з формування законодавчого підґрунтя функціонування СНБ саме в якості системи, тобто об'єднаної цілями та завданнями щодо забезпечення національної безпеки суб'єктів. І хоча існувало багато законопроектів, цікавих і змістовних пропозицій, було прийнятий той варіант закону, який конкретних проблем ані щодо визначення національних інтересів, їх обґрунтування та ієрархії, ані щодо визначення чіткої державної політики національної безпеки, ані щодо сформування стратегії, тактики, технологій і методів забезпечення національної безпеки і тим більше — формування самої системи національної безпеки не розв'язує. Саме тому дійовість даного закону, також як і попереднього документу в цій сфері характеризується в більшій мірі демонстративністю і декларативністю, а не змістовністю і конкретністю.</a:t>
            </a:r>
            <a:endParaRPr sz="1495">
              <a:solidFill>
                <a:srgbClr val="B45F06"/>
              </a:solidFill>
              <a:latin typeface="Times New Roman"/>
              <a:ea typeface="Times New Roman"/>
              <a:cs typeface="Times New Roman"/>
              <a:sym typeface="Times New Roman"/>
            </a:endParaRPr>
          </a:p>
        </p:txBody>
      </p:sp>
      <p:pic>
        <p:nvPicPr>
          <p:cNvPr id="124" name="Google Shape;124;p23"/>
          <p:cNvPicPr preferRelativeResize="0"/>
          <p:nvPr/>
        </p:nvPicPr>
        <p:blipFill>
          <a:blip r:embed="rId3">
            <a:alphaModFix/>
          </a:blip>
          <a:stretch>
            <a:fillRect/>
          </a:stretch>
        </p:blipFill>
        <p:spPr>
          <a:xfrm>
            <a:off x="6980100" y="108025"/>
            <a:ext cx="2073150" cy="2105050"/>
          </a:xfrm>
          <a:prstGeom prst="rect">
            <a:avLst/>
          </a:prstGeom>
          <a:noFill/>
          <a:ln>
            <a:noFill/>
          </a:ln>
        </p:spPr>
      </p:pic>
      <p:pic>
        <p:nvPicPr>
          <p:cNvPr id="125" name="Google Shape;125;p23"/>
          <p:cNvPicPr preferRelativeResize="0"/>
          <p:nvPr/>
        </p:nvPicPr>
        <p:blipFill>
          <a:blip r:embed="rId4">
            <a:alphaModFix/>
          </a:blip>
          <a:stretch>
            <a:fillRect/>
          </a:stretch>
        </p:blipFill>
        <p:spPr>
          <a:xfrm>
            <a:off x="7056425" y="2346125"/>
            <a:ext cx="1996825" cy="2675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29" name="Shape 129"/>
        <p:cNvGrpSpPr/>
        <p:nvPr/>
      </p:nvGrpSpPr>
      <p:grpSpPr>
        <a:xfrm>
          <a:off x="0" y="0"/>
          <a:ext cx="0" cy="0"/>
          <a:chOff x="0" y="0"/>
          <a:chExt cx="0" cy="0"/>
        </a:xfrm>
      </p:grpSpPr>
      <p:sp>
        <p:nvSpPr>
          <p:cNvPr id="130" name="Google Shape;130;p24"/>
          <p:cNvSpPr txBox="1"/>
          <p:nvPr>
            <p:ph type="title"/>
          </p:nvPr>
        </p:nvSpPr>
        <p:spPr>
          <a:xfrm>
            <a:off x="0" y="0"/>
            <a:ext cx="91440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ru" sz="2980">
                <a:solidFill>
                  <a:srgbClr val="990000"/>
                </a:solidFill>
              </a:rPr>
              <a:t>2. Мета та завдання курсу. Взаємозв’язок дисципліни “Система національної безпеки України” з іншими навчальними дисциплінами.</a:t>
            </a:r>
            <a:endParaRPr sz="2980">
              <a:solidFill>
                <a:srgbClr val="990000"/>
              </a:solidFill>
            </a:endParaRPr>
          </a:p>
        </p:txBody>
      </p:sp>
      <p:sp>
        <p:nvSpPr>
          <p:cNvPr id="131" name="Google Shape;131;p24"/>
          <p:cNvSpPr txBox="1"/>
          <p:nvPr>
            <p:ph idx="1" type="body"/>
          </p:nvPr>
        </p:nvSpPr>
        <p:spPr>
          <a:xfrm>
            <a:off x="98025" y="1053125"/>
            <a:ext cx="5264400" cy="4014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ru">
                <a:solidFill>
                  <a:srgbClr val="274E13"/>
                </a:solidFill>
                <a:latin typeface="Times New Roman"/>
                <a:ea typeface="Times New Roman"/>
                <a:cs typeface="Times New Roman"/>
                <a:sym typeface="Times New Roman"/>
              </a:rPr>
              <a:t>Навчальна дисципліна </a:t>
            </a:r>
            <a:r>
              <a:rPr b="1" lang="ru" u="sng">
                <a:solidFill>
                  <a:srgbClr val="990000"/>
                </a:solidFill>
                <a:latin typeface="Times New Roman"/>
                <a:ea typeface="Times New Roman"/>
                <a:cs typeface="Times New Roman"/>
                <a:sym typeface="Times New Roman"/>
              </a:rPr>
              <a:t>пов’язана</a:t>
            </a:r>
            <a:r>
              <a:rPr lang="ru">
                <a:solidFill>
                  <a:srgbClr val="274E13"/>
                </a:solidFill>
                <a:latin typeface="Times New Roman"/>
                <a:ea typeface="Times New Roman"/>
                <a:cs typeface="Times New Roman"/>
                <a:sym typeface="Times New Roman"/>
              </a:rPr>
              <a:t> з такими дисциплінами як «Державне управління й прийняття зовнішньополітичних рішень», «Інтеграційні процесів сучасних міжнародних відносинах», «Геополітика та геостратегія у сучасному світі», «Аналіз та прогнозування зовнішньої політики», «Стратегічне партнерство та асиметричні відносини», тощо.</a:t>
            </a:r>
            <a:endParaRPr>
              <a:solidFill>
                <a:srgbClr val="274E13"/>
              </a:solidFill>
              <a:latin typeface="Times New Roman"/>
              <a:ea typeface="Times New Roman"/>
              <a:cs typeface="Times New Roman"/>
              <a:sym typeface="Times New Roman"/>
            </a:endParaRPr>
          </a:p>
          <a:p>
            <a:pPr indent="0" lvl="0" marL="0" rtl="0" algn="l">
              <a:spcBef>
                <a:spcPts val="1200"/>
              </a:spcBef>
              <a:spcAft>
                <a:spcPts val="1200"/>
              </a:spcAft>
              <a:buNone/>
            </a:pPr>
            <a:r>
              <a:rPr b="1" lang="ru" u="sng">
                <a:solidFill>
                  <a:srgbClr val="990000"/>
                </a:solidFill>
                <a:latin typeface="Times New Roman"/>
                <a:ea typeface="Times New Roman"/>
                <a:cs typeface="Times New Roman"/>
                <a:sym typeface="Times New Roman"/>
              </a:rPr>
              <a:t>Міждисциплінарні зв’язки:</a:t>
            </a:r>
            <a:r>
              <a:rPr lang="ru">
                <a:solidFill>
                  <a:srgbClr val="741B47"/>
                </a:solidFill>
                <a:latin typeface="Times New Roman"/>
                <a:ea typeface="Times New Roman"/>
                <a:cs typeface="Times New Roman"/>
                <a:sym typeface="Times New Roman"/>
              </a:rPr>
              <a:t> «Конституційна та інституційна організація держави і суспільства», «Публічна політика», «Регіональна політика та місцеве самоврядування», «Цивільний захист».</a:t>
            </a:r>
            <a:endParaRPr>
              <a:solidFill>
                <a:srgbClr val="741B47"/>
              </a:solidFill>
              <a:latin typeface="Times New Roman"/>
              <a:ea typeface="Times New Roman"/>
              <a:cs typeface="Times New Roman"/>
              <a:sym typeface="Times New Roman"/>
            </a:endParaRPr>
          </a:p>
        </p:txBody>
      </p:sp>
      <p:pic>
        <p:nvPicPr>
          <p:cNvPr id="132" name="Google Shape;132;p24"/>
          <p:cNvPicPr preferRelativeResize="0"/>
          <p:nvPr/>
        </p:nvPicPr>
        <p:blipFill>
          <a:blip r:embed="rId3">
            <a:alphaModFix/>
          </a:blip>
          <a:stretch>
            <a:fillRect/>
          </a:stretch>
        </p:blipFill>
        <p:spPr>
          <a:xfrm>
            <a:off x="5285875" y="1308154"/>
            <a:ext cx="3708900" cy="37590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36" name="Shape 136"/>
        <p:cNvGrpSpPr/>
        <p:nvPr/>
      </p:nvGrpSpPr>
      <p:grpSpPr>
        <a:xfrm>
          <a:off x="0" y="0"/>
          <a:ext cx="0" cy="0"/>
          <a:chOff x="0" y="0"/>
          <a:chExt cx="0" cy="0"/>
        </a:xfrm>
      </p:grpSpPr>
      <p:sp>
        <p:nvSpPr>
          <p:cNvPr id="137" name="Google Shape;137;p25"/>
          <p:cNvSpPr txBox="1"/>
          <p:nvPr>
            <p:ph idx="1" type="body"/>
          </p:nvPr>
        </p:nvSpPr>
        <p:spPr>
          <a:xfrm>
            <a:off x="0" y="0"/>
            <a:ext cx="5606400" cy="51435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ru" u="sng">
                <a:solidFill>
                  <a:srgbClr val="990000"/>
                </a:solidFill>
                <a:latin typeface="Georgia"/>
                <a:ea typeface="Georgia"/>
                <a:cs typeface="Georgia"/>
                <a:sym typeface="Georgia"/>
              </a:rPr>
              <a:t>Метою викладання</a:t>
            </a:r>
            <a:r>
              <a:rPr lang="ru">
                <a:solidFill>
                  <a:srgbClr val="1C4587"/>
                </a:solidFill>
                <a:latin typeface="Georgia"/>
                <a:ea typeface="Georgia"/>
                <a:cs typeface="Georgia"/>
                <a:sym typeface="Georgia"/>
              </a:rPr>
              <a:t> навчальної дисципліни «Основи національної безпеки»є набуття студентами теоретичних знань та практичних навичок щодо особливостей та проблем забезпечення національної безпеки держави, у тому числі, в розрізі її складників; набуття навиків щодо здійснення комплексного аналізу об’єкта безпеки з можливістю ідентифікувати чинники, індикатори, національні інтереси безпеки, загрози безпеці, а також задля здійснення оцінки рівня та визначення стану будь-якого виду безпеки; набуття знань для систематизації необхідних заходів зміцнення будь-якого виду безпеки.</a:t>
            </a:r>
            <a:endParaRPr>
              <a:solidFill>
                <a:srgbClr val="1C4587"/>
              </a:solidFill>
              <a:latin typeface="Georgia"/>
              <a:ea typeface="Georgia"/>
              <a:cs typeface="Georgia"/>
              <a:sym typeface="Georgia"/>
            </a:endParaRPr>
          </a:p>
          <a:p>
            <a:pPr indent="0" lvl="0" marL="0" rtl="0" algn="l">
              <a:spcBef>
                <a:spcPts val="1200"/>
              </a:spcBef>
              <a:spcAft>
                <a:spcPts val="1200"/>
              </a:spcAft>
              <a:buNone/>
            </a:pPr>
            <a:r>
              <a:rPr b="1" lang="ru">
                <a:solidFill>
                  <a:srgbClr val="990000"/>
                </a:solidFill>
                <a:latin typeface="Georgia"/>
                <a:ea typeface="Georgia"/>
                <a:cs typeface="Georgia"/>
                <a:sym typeface="Georgia"/>
              </a:rPr>
              <a:t>Основними завданнями</a:t>
            </a:r>
            <a:r>
              <a:rPr lang="ru">
                <a:solidFill>
                  <a:srgbClr val="85200C"/>
                </a:solidFill>
                <a:latin typeface="Georgia"/>
                <a:ea typeface="Georgia"/>
                <a:cs typeface="Georgia"/>
                <a:sym typeface="Georgia"/>
              </a:rPr>
              <a:t> вивчення дисципліни «Основи національної безпеки» набуття студентами теоретичних і практичних знань щодо особливостей забезпечення національної безпеки держави, у тому числі, в розрізі її складників, виявлення викликів, ризиків безпеки та ідентифікації загроз, з метою виокремлення конкретних заходів щодо їх мінімізації, локалізації чи ліквідації задля підвищення рівня безпеки.</a:t>
            </a:r>
            <a:endParaRPr>
              <a:solidFill>
                <a:srgbClr val="85200C"/>
              </a:solidFill>
              <a:latin typeface="Georgia"/>
              <a:ea typeface="Georgia"/>
              <a:cs typeface="Georgia"/>
              <a:sym typeface="Georgia"/>
            </a:endParaRPr>
          </a:p>
        </p:txBody>
      </p:sp>
      <p:pic>
        <p:nvPicPr>
          <p:cNvPr id="138" name="Google Shape;138;p25"/>
          <p:cNvPicPr preferRelativeResize="0"/>
          <p:nvPr/>
        </p:nvPicPr>
        <p:blipFill>
          <a:blip r:embed="rId3">
            <a:alphaModFix/>
          </a:blip>
          <a:stretch>
            <a:fillRect/>
          </a:stretch>
        </p:blipFill>
        <p:spPr>
          <a:xfrm>
            <a:off x="5606400" y="91350"/>
            <a:ext cx="3449425" cy="2480400"/>
          </a:xfrm>
          <a:prstGeom prst="rect">
            <a:avLst/>
          </a:prstGeom>
          <a:noFill/>
          <a:ln>
            <a:noFill/>
          </a:ln>
        </p:spPr>
      </p:pic>
      <p:pic>
        <p:nvPicPr>
          <p:cNvPr id="139" name="Google Shape;139;p25"/>
          <p:cNvPicPr preferRelativeResize="0"/>
          <p:nvPr/>
        </p:nvPicPr>
        <p:blipFill>
          <a:blip r:embed="rId4">
            <a:alphaModFix/>
          </a:blip>
          <a:stretch>
            <a:fillRect/>
          </a:stretch>
        </p:blipFill>
        <p:spPr>
          <a:xfrm>
            <a:off x="5606400" y="2693625"/>
            <a:ext cx="3449425" cy="24145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43" name="Shape 143"/>
        <p:cNvGrpSpPr/>
        <p:nvPr/>
      </p:nvGrpSpPr>
      <p:grpSpPr>
        <a:xfrm>
          <a:off x="0" y="0"/>
          <a:ext cx="0" cy="0"/>
          <a:chOff x="0" y="0"/>
          <a:chExt cx="0" cy="0"/>
        </a:xfrm>
      </p:grpSpPr>
      <p:sp>
        <p:nvSpPr>
          <p:cNvPr id="144" name="Google Shape;144;p26"/>
          <p:cNvSpPr txBox="1"/>
          <p:nvPr>
            <p:ph idx="1" type="body"/>
          </p:nvPr>
        </p:nvSpPr>
        <p:spPr>
          <a:xfrm>
            <a:off x="0" y="0"/>
            <a:ext cx="5988000" cy="5143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b="1" lang="ru" sz="1495" u="sng">
                <a:solidFill>
                  <a:srgbClr val="CC0000"/>
                </a:solidFill>
                <a:latin typeface="Times New Roman"/>
                <a:ea typeface="Times New Roman"/>
                <a:cs typeface="Times New Roman"/>
                <a:sym typeface="Times New Roman"/>
              </a:rPr>
              <a:t>Предметом</a:t>
            </a:r>
            <a:r>
              <a:rPr lang="ru" sz="1495">
                <a:solidFill>
                  <a:srgbClr val="85200C"/>
                </a:solidFill>
                <a:latin typeface="Times New Roman"/>
                <a:ea typeface="Times New Roman"/>
                <a:cs typeface="Times New Roman"/>
                <a:sym typeface="Times New Roman"/>
              </a:rPr>
              <a:t> вивчення навчальної дисципліни є стан безпекового середовища, національна безпека та її складові, засоби державного управління у сфері безпеки та оборони України.</a:t>
            </a:r>
            <a:endParaRPr sz="1495">
              <a:solidFill>
                <a:srgbClr val="85200C"/>
              </a:solidFill>
              <a:latin typeface="Times New Roman"/>
              <a:ea typeface="Times New Roman"/>
              <a:cs typeface="Times New Roman"/>
              <a:sym typeface="Times New Roman"/>
            </a:endParaRPr>
          </a:p>
          <a:p>
            <a:pPr indent="0" lvl="0" marL="0" rtl="0" algn="l">
              <a:lnSpc>
                <a:spcPct val="95000"/>
              </a:lnSpc>
              <a:spcBef>
                <a:spcPts val="1200"/>
              </a:spcBef>
              <a:spcAft>
                <a:spcPts val="0"/>
              </a:spcAft>
              <a:buSzPts val="852"/>
              <a:buNone/>
            </a:pPr>
            <a:r>
              <a:rPr b="1" lang="ru" sz="1495" u="sng">
                <a:solidFill>
                  <a:srgbClr val="CC0000"/>
                </a:solidFill>
                <a:latin typeface="Times New Roman"/>
                <a:ea typeface="Times New Roman"/>
                <a:cs typeface="Times New Roman"/>
                <a:sym typeface="Times New Roman"/>
              </a:rPr>
              <a:t>Загальні компетентності</a:t>
            </a:r>
            <a:r>
              <a:rPr lang="ru" sz="1495">
                <a:solidFill>
                  <a:srgbClr val="CC0000"/>
                </a:solidFill>
                <a:latin typeface="Times New Roman"/>
                <a:ea typeface="Times New Roman"/>
                <a:cs typeface="Times New Roman"/>
                <a:sym typeface="Times New Roman"/>
              </a:rPr>
              <a:t> </a:t>
            </a:r>
            <a:r>
              <a:rPr lang="ru" sz="1495">
                <a:solidFill>
                  <a:srgbClr val="351C75"/>
                </a:solidFill>
                <a:latin typeface="Times New Roman"/>
                <a:ea typeface="Times New Roman"/>
                <a:cs typeface="Times New Roman"/>
                <a:sym typeface="Times New Roman"/>
              </a:rPr>
              <a:t>полягають у формуванні здатності до абстрактного мислення, аналізу та синтезу, розробки та управління проектами, прийняття обґрунтованих рішень та використання сучасних комунікаційних технологій, генерування нових ідей (креативності).</a:t>
            </a:r>
            <a:endParaRPr sz="1495">
              <a:solidFill>
                <a:srgbClr val="351C75"/>
              </a:solidFill>
              <a:latin typeface="Times New Roman"/>
              <a:ea typeface="Times New Roman"/>
              <a:cs typeface="Times New Roman"/>
              <a:sym typeface="Times New Roman"/>
            </a:endParaRPr>
          </a:p>
          <a:p>
            <a:pPr indent="0" lvl="0" marL="0" rtl="0" algn="l">
              <a:lnSpc>
                <a:spcPct val="95000"/>
              </a:lnSpc>
              <a:spcBef>
                <a:spcPts val="1200"/>
              </a:spcBef>
              <a:spcAft>
                <a:spcPts val="1200"/>
              </a:spcAft>
              <a:buSzPts val="852"/>
              <a:buNone/>
            </a:pPr>
            <a:r>
              <a:rPr b="1" lang="ru" sz="1495" u="sng">
                <a:solidFill>
                  <a:srgbClr val="CC0000"/>
                </a:solidFill>
                <a:latin typeface="Times New Roman"/>
                <a:ea typeface="Times New Roman"/>
                <a:cs typeface="Times New Roman"/>
                <a:sym typeface="Times New Roman"/>
              </a:rPr>
              <a:t>Фахові компетентності</a:t>
            </a:r>
            <a:r>
              <a:rPr lang="ru" sz="1495">
                <a:solidFill>
                  <a:srgbClr val="134F5C"/>
                </a:solidFill>
                <a:latin typeface="Times New Roman"/>
                <a:ea typeface="Times New Roman"/>
                <a:cs typeface="Times New Roman"/>
                <a:sym typeface="Times New Roman"/>
              </a:rPr>
              <a:t> полягають формуванні здатності організовувати діяльність органів публічного управління та інших організацій публічної сфери; представляти органи публічного управління у відносинах з іншими державними органами та органами місцевого самоврядування, громадськими об’єднаннями, підприємствами, установами і організаціями незалежно від форм власності, громадянами та налагоджувати ефективні комунікації з ними; здійснювати професійну діяльність з урахуванням потреб забезпечення національної безпеки України; розробляти стратегічні документи розвитку соціально-економічних систем на вищому, центральному, регіональному, місцевому та організаційному рівнях; приймати обґрунтовані управлінські рішення з урахуванням питань європейської та євроатлантичної інтеграції.</a:t>
            </a:r>
            <a:endParaRPr sz="1495">
              <a:solidFill>
                <a:srgbClr val="134F5C"/>
              </a:solidFill>
              <a:latin typeface="Times New Roman"/>
              <a:ea typeface="Times New Roman"/>
              <a:cs typeface="Times New Roman"/>
              <a:sym typeface="Times New Roman"/>
            </a:endParaRPr>
          </a:p>
        </p:txBody>
      </p:sp>
      <p:pic>
        <p:nvPicPr>
          <p:cNvPr id="145" name="Google Shape;145;p26"/>
          <p:cNvPicPr preferRelativeResize="0"/>
          <p:nvPr/>
        </p:nvPicPr>
        <p:blipFill>
          <a:blip r:embed="rId3">
            <a:alphaModFix/>
          </a:blip>
          <a:stretch>
            <a:fillRect/>
          </a:stretch>
        </p:blipFill>
        <p:spPr>
          <a:xfrm>
            <a:off x="5728325" y="152400"/>
            <a:ext cx="3327500" cy="2419350"/>
          </a:xfrm>
          <a:prstGeom prst="rect">
            <a:avLst/>
          </a:prstGeom>
          <a:noFill/>
          <a:ln>
            <a:noFill/>
          </a:ln>
        </p:spPr>
      </p:pic>
      <p:pic>
        <p:nvPicPr>
          <p:cNvPr id="146" name="Google Shape;146;p26"/>
          <p:cNvPicPr preferRelativeResize="0"/>
          <p:nvPr/>
        </p:nvPicPr>
        <p:blipFill>
          <a:blip r:embed="rId4">
            <a:alphaModFix/>
          </a:blip>
          <a:stretch>
            <a:fillRect/>
          </a:stretch>
        </p:blipFill>
        <p:spPr>
          <a:xfrm>
            <a:off x="5850675" y="2724150"/>
            <a:ext cx="3205151" cy="2312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152400" y="152400"/>
            <a:ext cx="8918675" cy="1733550"/>
          </a:xfrm>
          <a:prstGeom prst="rect">
            <a:avLst/>
          </a:prstGeom>
          <a:noFill/>
          <a:ln>
            <a:noFill/>
          </a:ln>
        </p:spPr>
      </p:pic>
      <p:pic>
        <p:nvPicPr>
          <p:cNvPr id="152" name="Google Shape;152;p27"/>
          <p:cNvPicPr preferRelativeResize="0"/>
          <p:nvPr/>
        </p:nvPicPr>
        <p:blipFill>
          <a:blip r:embed="rId4">
            <a:alphaModFix/>
          </a:blip>
          <a:stretch>
            <a:fillRect/>
          </a:stretch>
        </p:blipFill>
        <p:spPr>
          <a:xfrm>
            <a:off x="152400" y="2053600"/>
            <a:ext cx="3190875" cy="3089900"/>
          </a:xfrm>
          <a:prstGeom prst="rect">
            <a:avLst/>
          </a:prstGeom>
          <a:noFill/>
          <a:ln>
            <a:noFill/>
          </a:ln>
        </p:spPr>
      </p:pic>
      <p:pic>
        <p:nvPicPr>
          <p:cNvPr id="153" name="Google Shape;153;p27"/>
          <p:cNvPicPr preferRelativeResize="0"/>
          <p:nvPr/>
        </p:nvPicPr>
        <p:blipFill>
          <a:blip r:embed="rId5">
            <a:alphaModFix/>
          </a:blip>
          <a:stretch>
            <a:fillRect/>
          </a:stretch>
        </p:blipFill>
        <p:spPr>
          <a:xfrm>
            <a:off x="4309151" y="2053600"/>
            <a:ext cx="4353750" cy="2967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57" name="Shape 157"/>
        <p:cNvGrpSpPr/>
        <p:nvPr/>
      </p:nvGrpSpPr>
      <p:grpSpPr>
        <a:xfrm>
          <a:off x="0" y="0"/>
          <a:ext cx="0" cy="0"/>
          <a:chOff x="0" y="0"/>
          <a:chExt cx="0" cy="0"/>
        </a:xfrm>
      </p:grpSpPr>
      <p:sp>
        <p:nvSpPr>
          <p:cNvPr id="158" name="Google Shape;158;p28"/>
          <p:cNvSpPr txBox="1"/>
          <p:nvPr>
            <p:ph type="title"/>
          </p:nvPr>
        </p:nvSpPr>
        <p:spPr>
          <a:xfrm>
            <a:off x="0"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sz="3866">
                <a:solidFill>
                  <a:srgbClr val="CC0000"/>
                </a:solidFill>
              </a:rPr>
              <a:t>3. Ключові об’єкти та суб’єкти системи національної безпеки</a:t>
            </a:r>
            <a:endParaRPr sz="3866">
              <a:solidFill>
                <a:srgbClr val="CC0000"/>
              </a:solidFill>
            </a:endParaRPr>
          </a:p>
          <a:p>
            <a:pPr indent="0" lvl="0" marL="0" rtl="0" algn="l">
              <a:spcBef>
                <a:spcPts val="0"/>
              </a:spcBef>
              <a:spcAft>
                <a:spcPts val="0"/>
              </a:spcAft>
              <a:buNone/>
            </a:pPr>
            <a:r>
              <a:t/>
            </a:r>
            <a:endParaRPr/>
          </a:p>
        </p:txBody>
      </p:sp>
      <p:sp>
        <p:nvSpPr>
          <p:cNvPr id="159" name="Google Shape;159;p28"/>
          <p:cNvSpPr txBox="1"/>
          <p:nvPr>
            <p:ph idx="1" type="body"/>
          </p:nvPr>
        </p:nvSpPr>
        <p:spPr>
          <a:xfrm>
            <a:off x="0" y="679225"/>
            <a:ext cx="5569500" cy="4464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ru" sz="1900">
                <a:solidFill>
                  <a:srgbClr val="B45F06"/>
                </a:solidFill>
                <a:latin typeface="Georgia"/>
                <a:ea typeface="Georgia"/>
                <a:cs typeface="Georgia"/>
                <a:sym typeface="Georgia"/>
              </a:rPr>
              <a:t>До </a:t>
            </a:r>
            <a:r>
              <a:rPr b="1" lang="ru" sz="1900" u="sng">
                <a:solidFill>
                  <a:srgbClr val="CC0000"/>
                </a:solidFill>
                <a:latin typeface="Georgia"/>
                <a:ea typeface="Georgia"/>
                <a:cs typeface="Georgia"/>
                <a:sym typeface="Georgia"/>
              </a:rPr>
              <a:t>об’єктів </a:t>
            </a:r>
            <a:r>
              <a:rPr lang="ru" sz="1900">
                <a:solidFill>
                  <a:srgbClr val="B45F06"/>
                </a:solidFill>
                <a:latin typeface="Georgia"/>
                <a:ea typeface="Georgia"/>
                <a:cs typeface="Georgia"/>
                <a:sym typeface="Georgia"/>
              </a:rPr>
              <a:t>національної безпеки належать:</a:t>
            </a:r>
            <a:endParaRPr sz="1900">
              <a:solidFill>
                <a:srgbClr val="B45F06"/>
              </a:solidFill>
              <a:latin typeface="Georgia"/>
              <a:ea typeface="Georgia"/>
              <a:cs typeface="Georgia"/>
              <a:sym typeface="Georgia"/>
            </a:endParaRPr>
          </a:p>
          <a:p>
            <a:pPr indent="-349250" lvl="0" marL="457200" rtl="0" algn="l">
              <a:spcBef>
                <a:spcPts val="1200"/>
              </a:spcBef>
              <a:spcAft>
                <a:spcPts val="0"/>
              </a:spcAft>
              <a:buClr>
                <a:srgbClr val="CC4125"/>
              </a:buClr>
              <a:buSzPts val="1900"/>
              <a:buFont typeface="Georgia"/>
              <a:buChar char="●"/>
            </a:pPr>
            <a:r>
              <a:rPr lang="ru" sz="1900">
                <a:solidFill>
                  <a:srgbClr val="CC4125"/>
                </a:solidFill>
                <a:latin typeface="Georgia"/>
                <a:ea typeface="Georgia"/>
                <a:cs typeface="Georgia"/>
                <a:sym typeface="Georgia"/>
              </a:rPr>
              <a:t>людина і громадянин;</a:t>
            </a:r>
            <a:endParaRPr sz="1900">
              <a:solidFill>
                <a:srgbClr val="CC4125"/>
              </a:solidFill>
              <a:latin typeface="Georgia"/>
              <a:ea typeface="Georgia"/>
              <a:cs typeface="Georgia"/>
              <a:sym typeface="Georgia"/>
            </a:endParaRPr>
          </a:p>
          <a:p>
            <a:pPr indent="-349250" lvl="0" marL="457200" rtl="0" algn="l">
              <a:spcBef>
                <a:spcPts val="0"/>
              </a:spcBef>
              <a:spcAft>
                <a:spcPts val="0"/>
              </a:spcAft>
              <a:buClr>
                <a:srgbClr val="990000"/>
              </a:buClr>
              <a:buSzPts val="1900"/>
              <a:buFont typeface="Georgia"/>
              <a:buChar char="●"/>
            </a:pPr>
            <a:r>
              <a:rPr lang="ru" sz="1900">
                <a:solidFill>
                  <a:srgbClr val="990000"/>
                </a:solidFill>
                <a:latin typeface="Georgia"/>
                <a:ea typeface="Georgia"/>
                <a:cs typeface="Georgia"/>
                <a:sym typeface="Georgia"/>
              </a:rPr>
              <a:t>їхні конституційні права;</a:t>
            </a:r>
            <a:endParaRPr sz="1900">
              <a:solidFill>
                <a:srgbClr val="990000"/>
              </a:solidFill>
              <a:latin typeface="Georgia"/>
              <a:ea typeface="Georgia"/>
              <a:cs typeface="Georgia"/>
              <a:sym typeface="Georgia"/>
            </a:endParaRPr>
          </a:p>
          <a:p>
            <a:pPr indent="-349250" lvl="0" marL="457200" rtl="0" algn="l">
              <a:spcBef>
                <a:spcPts val="0"/>
              </a:spcBef>
              <a:spcAft>
                <a:spcPts val="0"/>
              </a:spcAft>
              <a:buClr>
                <a:srgbClr val="BF9000"/>
              </a:buClr>
              <a:buSzPts val="1900"/>
              <a:buFont typeface="Georgia"/>
              <a:buChar char="●"/>
            </a:pPr>
            <a:r>
              <a:rPr lang="ru" sz="1900">
                <a:solidFill>
                  <a:srgbClr val="BF9000"/>
                </a:solidFill>
                <a:latin typeface="Georgia"/>
                <a:ea typeface="Georgia"/>
                <a:cs typeface="Georgia"/>
                <a:sym typeface="Georgia"/>
              </a:rPr>
              <a:t>свободи;</a:t>
            </a:r>
            <a:endParaRPr sz="1900">
              <a:solidFill>
                <a:srgbClr val="BF9000"/>
              </a:solidFill>
              <a:latin typeface="Georgia"/>
              <a:ea typeface="Georgia"/>
              <a:cs typeface="Georgia"/>
              <a:sym typeface="Georgia"/>
            </a:endParaRPr>
          </a:p>
          <a:p>
            <a:pPr indent="-349250" lvl="0" marL="457200" rtl="0" algn="l">
              <a:spcBef>
                <a:spcPts val="0"/>
              </a:spcBef>
              <a:spcAft>
                <a:spcPts val="0"/>
              </a:spcAft>
              <a:buClr>
                <a:srgbClr val="134F5C"/>
              </a:buClr>
              <a:buSzPts val="1900"/>
              <a:buFont typeface="Georgia"/>
              <a:buChar char="●"/>
            </a:pPr>
            <a:r>
              <a:rPr lang="ru" sz="1900">
                <a:solidFill>
                  <a:srgbClr val="134F5C"/>
                </a:solidFill>
                <a:latin typeface="Georgia"/>
                <a:ea typeface="Georgia"/>
                <a:cs typeface="Georgia"/>
                <a:sym typeface="Georgia"/>
              </a:rPr>
              <a:t>суспільство;</a:t>
            </a:r>
            <a:endParaRPr sz="1900">
              <a:solidFill>
                <a:srgbClr val="134F5C"/>
              </a:solidFill>
              <a:latin typeface="Georgia"/>
              <a:ea typeface="Georgia"/>
              <a:cs typeface="Georgia"/>
              <a:sym typeface="Georgia"/>
            </a:endParaRPr>
          </a:p>
          <a:p>
            <a:pPr indent="-349250" lvl="0" marL="457200" rtl="0" algn="l">
              <a:spcBef>
                <a:spcPts val="0"/>
              </a:spcBef>
              <a:spcAft>
                <a:spcPts val="0"/>
              </a:spcAft>
              <a:buClr>
                <a:srgbClr val="351C75"/>
              </a:buClr>
              <a:buSzPts val="1900"/>
              <a:buFont typeface="Georgia"/>
              <a:buChar char="●"/>
            </a:pPr>
            <a:r>
              <a:rPr lang="ru" sz="1900">
                <a:solidFill>
                  <a:srgbClr val="351C75"/>
                </a:solidFill>
                <a:latin typeface="Georgia"/>
                <a:ea typeface="Georgia"/>
                <a:cs typeface="Georgia"/>
                <a:sym typeface="Georgia"/>
              </a:rPr>
              <a:t>духовні цінності;</a:t>
            </a:r>
            <a:endParaRPr sz="1900">
              <a:solidFill>
                <a:srgbClr val="351C75"/>
              </a:solidFill>
              <a:latin typeface="Georgia"/>
              <a:ea typeface="Georgia"/>
              <a:cs typeface="Georgia"/>
              <a:sym typeface="Georgia"/>
            </a:endParaRPr>
          </a:p>
          <a:p>
            <a:pPr indent="-349250" lvl="0" marL="457200" rtl="0" algn="l">
              <a:spcBef>
                <a:spcPts val="0"/>
              </a:spcBef>
              <a:spcAft>
                <a:spcPts val="0"/>
              </a:spcAft>
              <a:buClr>
                <a:srgbClr val="741B47"/>
              </a:buClr>
              <a:buSzPts val="1900"/>
              <a:buFont typeface="Georgia"/>
              <a:buChar char="●"/>
            </a:pPr>
            <a:r>
              <a:rPr lang="ru" sz="1900">
                <a:solidFill>
                  <a:srgbClr val="741B47"/>
                </a:solidFill>
                <a:latin typeface="Georgia"/>
                <a:ea typeface="Georgia"/>
                <a:cs typeface="Georgia"/>
                <a:sym typeface="Georgia"/>
              </a:rPr>
              <a:t>морально-етичні…</a:t>
            </a:r>
            <a:endParaRPr sz="1900">
              <a:solidFill>
                <a:srgbClr val="741B47"/>
              </a:solidFill>
              <a:latin typeface="Georgia"/>
              <a:ea typeface="Georgia"/>
              <a:cs typeface="Georgia"/>
              <a:sym typeface="Georgia"/>
            </a:endParaRPr>
          </a:p>
          <a:p>
            <a:pPr indent="-349250" lvl="0" marL="457200" rtl="0" algn="l">
              <a:spcBef>
                <a:spcPts val="0"/>
              </a:spcBef>
              <a:spcAft>
                <a:spcPts val="0"/>
              </a:spcAft>
              <a:buClr>
                <a:srgbClr val="1155CC"/>
              </a:buClr>
              <a:buSzPts val="1900"/>
              <a:buFont typeface="Georgia"/>
              <a:buChar char="●"/>
            </a:pPr>
            <a:r>
              <a:rPr lang="ru" sz="1900">
                <a:solidFill>
                  <a:srgbClr val="1155CC"/>
                </a:solidFill>
                <a:latin typeface="Georgia"/>
                <a:ea typeface="Georgia"/>
                <a:cs typeface="Georgia"/>
                <a:sym typeface="Georgia"/>
              </a:rPr>
              <a:t>культурні…</a:t>
            </a:r>
            <a:endParaRPr sz="1900">
              <a:solidFill>
                <a:srgbClr val="1155CC"/>
              </a:solidFill>
              <a:latin typeface="Georgia"/>
              <a:ea typeface="Georgia"/>
              <a:cs typeface="Georgia"/>
              <a:sym typeface="Georgia"/>
            </a:endParaRPr>
          </a:p>
          <a:p>
            <a:pPr indent="-349250" lvl="0" marL="457200" rtl="0" algn="l">
              <a:spcBef>
                <a:spcPts val="0"/>
              </a:spcBef>
              <a:spcAft>
                <a:spcPts val="0"/>
              </a:spcAft>
              <a:buClr>
                <a:srgbClr val="38761D"/>
              </a:buClr>
              <a:buSzPts val="1900"/>
              <a:buFont typeface="Georgia"/>
              <a:buChar char="●"/>
            </a:pPr>
            <a:r>
              <a:rPr lang="ru" sz="1900">
                <a:solidFill>
                  <a:srgbClr val="38761D"/>
                </a:solidFill>
                <a:latin typeface="Georgia"/>
                <a:ea typeface="Georgia"/>
                <a:cs typeface="Georgia"/>
                <a:sym typeface="Georgia"/>
              </a:rPr>
              <a:t>історичні…</a:t>
            </a:r>
            <a:endParaRPr sz="1900">
              <a:solidFill>
                <a:srgbClr val="38761D"/>
              </a:solidFill>
              <a:latin typeface="Georgia"/>
              <a:ea typeface="Georgia"/>
              <a:cs typeface="Georgia"/>
              <a:sym typeface="Georgia"/>
            </a:endParaRPr>
          </a:p>
          <a:p>
            <a:pPr indent="-349250" lvl="0" marL="457200" rtl="0" algn="l">
              <a:spcBef>
                <a:spcPts val="0"/>
              </a:spcBef>
              <a:spcAft>
                <a:spcPts val="0"/>
              </a:spcAft>
              <a:buClr>
                <a:srgbClr val="000000"/>
              </a:buClr>
              <a:buSzPts val="1900"/>
              <a:buFont typeface="Georgia"/>
              <a:buChar char="●"/>
            </a:pPr>
            <a:r>
              <a:rPr lang="ru" sz="1900">
                <a:solidFill>
                  <a:srgbClr val="000000"/>
                </a:solidFill>
                <a:latin typeface="Georgia"/>
                <a:ea typeface="Georgia"/>
                <a:cs typeface="Georgia"/>
                <a:sym typeface="Georgia"/>
              </a:rPr>
              <a:t>матеріальні…</a:t>
            </a:r>
            <a:endParaRPr sz="1900">
              <a:solidFill>
                <a:srgbClr val="000000"/>
              </a:solidFill>
              <a:latin typeface="Georgia"/>
              <a:ea typeface="Georgia"/>
              <a:cs typeface="Georgia"/>
              <a:sym typeface="Georgia"/>
            </a:endParaRPr>
          </a:p>
          <a:p>
            <a:pPr indent="-349250" lvl="0" marL="457200" rtl="0" algn="l">
              <a:spcBef>
                <a:spcPts val="0"/>
              </a:spcBef>
              <a:spcAft>
                <a:spcPts val="0"/>
              </a:spcAft>
              <a:buClr>
                <a:srgbClr val="7F6000"/>
              </a:buClr>
              <a:buSzPts val="1900"/>
              <a:buFont typeface="Georgia"/>
              <a:buChar char="●"/>
            </a:pPr>
            <a:r>
              <a:rPr lang="ru" sz="1900">
                <a:solidFill>
                  <a:srgbClr val="7F6000"/>
                </a:solidFill>
                <a:latin typeface="Georgia"/>
                <a:ea typeface="Georgia"/>
                <a:cs typeface="Georgia"/>
                <a:sym typeface="Georgia"/>
              </a:rPr>
              <a:t>інтелектуальні…</a:t>
            </a:r>
            <a:endParaRPr sz="1900">
              <a:solidFill>
                <a:srgbClr val="7F6000"/>
              </a:solidFill>
              <a:latin typeface="Georgia"/>
              <a:ea typeface="Georgia"/>
              <a:cs typeface="Georgia"/>
              <a:sym typeface="Georgia"/>
            </a:endParaRPr>
          </a:p>
          <a:p>
            <a:pPr indent="-349250" lvl="0" marL="457200" rtl="0" algn="l">
              <a:spcBef>
                <a:spcPts val="0"/>
              </a:spcBef>
              <a:spcAft>
                <a:spcPts val="0"/>
              </a:spcAft>
              <a:buClr>
                <a:srgbClr val="BF9000"/>
              </a:buClr>
              <a:buSzPts val="1900"/>
              <a:buFont typeface="Georgia"/>
              <a:buChar char="●"/>
            </a:pPr>
            <a:r>
              <a:rPr lang="ru" sz="1900">
                <a:solidFill>
                  <a:srgbClr val="BF9000"/>
                </a:solidFill>
                <a:latin typeface="Georgia"/>
                <a:ea typeface="Georgia"/>
                <a:cs typeface="Georgia"/>
                <a:sym typeface="Georgia"/>
              </a:rPr>
              <a:t>інформаційне середовище;</a:t>
            </a:r>
            <a:endParaRPr sz="1900">
              <a:solidFill>
                <a:srgbClr val="BF9000"/>
              </a:solidFill>
              <a:latin typeface="Georgia"/>
              <a:ea typeface="Georgia"/>
              <a:cs typeface="Georgia"/>
              <a:sym typeface="Georgia"/>
            </a:endParaRPr>
          </a:p>
          <a:p>
            <a:pPr indent="-349250" lvl="0" marL="457200" rtl="0" algn="l">
              <a:spcBef>
                <a:spcPts val="0"/>
              </a:spcBef>
              <a:spcAft>
                <a:spcPts val="0"/>
              </a:spcAft>
              <a:buClr>
                <a:srgbClr val="B45F06"/>
              </a:buClr>
              <a:buSzPts val="1900"/>
              <a:buFont typeface="Georgia"/>
              <a:buChar char="●"/>
            </a:pPr>
            <a:r>
              <a:rPr lang="ru" sz="1900">
                <a:solidFill>
                  <a:srgbClr val="B45F06"/>
                </a:solidFill>
                <a:latin typeface="Georgia"/>
                <a:ea typeface="Georgia"/>
                <a:cs typeface="Georgia"/>
                <a:sym typeface="Georgia"/>
              </a:rPr>
              <a:t>навколишнє природне середовище;</a:t>
            </a:r>
            <a:endParaRPr sz="1900">
              <a:solidFill>
                <a:srgbClr val="B45F06"/>
              </a:solidFill>
              <a:latin typeface="Georgia"/>
              <a:ea typeface="Georgia"/>
              <a:cs typeface="Georgia"/>
              <a:sym typeface="Georgia"/>
            </a:endParaRPr>
          </a:p>
          <a:p>
            <a:pPr indent="-349250" lvl="0" marL="457200" rtl="0" algn="l">
              <a:spcBef>
                <a:spcPts val="0"/>
              </a:spcBef>
              <a:spcAft>
                <a:spcPts val="0"/>
              </a:spcAft>
              <a:buClr>
                <a:srgbClr val="0B5394"/>
              </a:buClr>
              <a:buSzPts val="1900"/>
              <a:buFont typeface="Georgia"/>
              <a:buChar char="●"/>
            </a:pPr>
            <a:r>
              <a:rPr lang="ru" sz="1900">
                <a:solidFill>
                  <a:srgbClr val="0B5394"/>
                </a:solidFill>
                <a:latin typeface="Georgia"/>
                <a:ea typeface="Georgia"/>
                <a:cs typeface="Georgia"/>
                <a:sym typeface="Georgia"/>
              </a:rPr>
              <a:t>природні ресурси;</a:t>
            </a:r>
            <a:endParaRPr sz="1900">
              <a:solidFill>
                <a:srgbClr val="0B5394"/>
              </a:solidFill>
              <a:latin typeface="Georgia"/>
              <a:ea typeface="Georgia"/>
              <a:cs typeface="Georgia"/>
              <a:sym typeface="Georgia"/>
            </a:endParaRPr>
          </a:p>
        </p:txBody>
      </p:sp>
      <p:pic>
        <p:nvPicPr>
          <p:cNvPr id="160" name="Google Shape;160;p28"/>
          <p:cNvPicPr preferRelativeResize="0"/>
          <p:nvPr/>
        </p:nvPicPr>
        <p:blipFill>
          <a:blip r:embed="rId3">
            <a:alphaModFix/>
          </a:blip>
          <a:stretch>
            <a:fillRect/>
          </a:stretch>
        </p:blipFill>
        <p:spPr>
          <a:xfrm>
            <a:off x="5569500" y="3067775"/>
            <a:ext cx="3501574" cy="2013600"/>
          </a:xfrm>
          <a:prstGeom prst="rect">
            <a:avLst/>
          </a:prstGeom>
          <a:noFill/>
          <a:ln>
            <a:noFill/>
          </a:ln>
        </p:spPr>
      </p:pic>
      <p:pic>
        <p:nvPicPr>
          <p:cNvPr id="161" name="Google Shape;161;p28"/>
          <p:cNvPicPr preferRelativeResize="0"/>
          <p:nvPr/>
        </p:nvPicPr>
        <p:blipFill>
          <a:blip r:embed="rId4">
            <a:alphaModFix/>
          </a:blip>
          <a:stretch>
            <a:fillRect/>
          </a:stretch>
        </p:blipFill>
        <p:spPr>
          <a:xfrm>
            <a:off x="5569500" y="801000"/>
            <a:ext cx="3501576" cy="2114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65" name="Shape 165"/>
        <p:cNvGrpSpPr/>
        <p:nvPr/>
      </p:nvGrpSpPr>
      <p:grpSpPr>
        <a:xfrm>
          <a:off x="0" y="0"/>
          <a:ext cx="0" cy="0"/>
          <a:chOff x="0" y="0"/>
          <a:chExt cx="0" cy="0"/>
        </a:xfrm>
      </p:grpSpPr>
      <p:sp>
        <p:nvSpPr>
          <p:cNvPr id="166" name="Google Shape;166;p29"/>
          <p:cNvSpPr txBox="1"/>
          <p:nvPr>
            <p:ph idx="1" type="body"/>
          </p:nvPr>
        </p:nvSpPr>
        <p:spPr>
          <a:xfrm>
            <a:off x="0" y="0"/>
            <a:ext cx="5454000" cy="51435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Clr>
                <a:srgbClr val="000000"/>
              </a:buClr>
              <a:buSzPct val="100000"/>
              <a:buFont typeface="Georgia"/>
              <a:buChar char="●"/>
            </a:pPr>
            <a:r>
              <a:rPr lang="ru">
                <a:solidFill>
                  <a:srgbClr val="000000"/>
                </a:solidFill>
                <a:latin typeface="Georgia"/>
                <a:ea typeface="Georgia"/>
                <a:cs typeface="Georgia"/>
                <a:sym typeface="Georgia"/>
              </a:rPr>
              <a:t>держава;</a:t>
            </a:r>
            <a:endParaRPr>
              <a:solidFill>
                <a:srgbClr val="000000"/>
              </a:solidFill>
              <a:latin typeface="Georgia"/>
              <a:ea typeface="Georgia"/>
              <a:cs typeface="Georgia"/>
              <a:sym typeface="Georgia"/>
            </a:endParaRPr>
          </a:p>
          <a:p>
            <a:pPr indent="-334327" lvl="0" marL="457200" rtl="0" algn="l">
              <a:spcBef>
                <a:spcPts val="0"/>
              </a:spcBef>
              <a:spcAft>
                <a:spcPts val="0"/>
              </a:spcAft>
              <a:buClr>
                <a:srgbClr val="B45F06"/>
              </a:buClr>
              <a:buSzPct val="100000"/>
              <a:buFont typeface="Georgia"/>
              <a:buChar char="●"/>
            </a:pPr>
            <a:r>
              <a:rPr lang="ru">
                <a:solidFill>
                  <a:srgbClr val="B45F06"/>
                </a:solidFill>
                <a:latin typeface="Georgia"/>
                <a:ea typeface="Georgia"/>
                <a:cs typeface="Georgia"/>
                <a:sym typeface="Georgia"/>
              </a:rPr>
              <a:t>конституційний лад;</a:t>
            </a:r>
            <a:endParaRPr>
              <a:solidFill>
                <a:srgbClr val="B45F06"/>
              </a:solidFill>
              <a:latin typeface="Georgia"/>
              <a:ea typeface="Georgia"/>
              <a:cs typeface="Georgia"/>
              <a:sym typeface="Georgia"/>
            </a:endParaRPr>
          </a:p>
          <a:p>
            <a:pPr indent="-334327" lvl="0" marL="457200" rtl="0" algn="l">
              <a:spcBef>
                <a:spcPts val="0"/>
              </a:spcBef>
              <a:spcAft>
                <a:spcPts val="0"/>
              </a:spcAft>
              <a:buClr>
                <a:srgbClr val="990000"/>
              </a:buClr>
              <a:buSzPct val="100000"/>
              <a:buFont typeface="Georgia"/>
              <a:buChar char="●"/>
            </a:pPr>
            <a:r>
              <a:rPr lang="ru">
                <a:solidFill>
                  <a:srgbClr val="990000"/>
                </a:solidFill>
                <a:latin typeface="Georgia"/>
                <a:ea typeface="Georgia"/>
                <a:cs typeface="Georgia"/>
                <a:sym typeface="Georgia"/>
              </a:rPr>
              <a:t>суверенітет;</a:t>
            </a:r>
            <a:endParaRPr>
              <a:solidFill>
                <a:srgbClr val="990000"/>
              </a:solidFill>
              <a:latin typeface="Georgia"/>
              <a:ea typeface="Georgia"/>
              <a:cs typeface="Georgia"/>
              <a:sym typeface="Georgia"/>
            </a:endParaRPr>
          </a:p>
          <a:p>
            <a:pPr indent="-334327" lvl="0" marL="457200" rtl="0" algn="l">
              <a:spcBef>
                <a:spcPts val="0"/>
              </a:spcBef>
              <a:spcAft>
                <a:spcPts val="0"/>
              </a:spcAft>
              <a:buClr>
                <a:srgbClr val="38761D"/>
              </a:buClr>
              <a:buSzPct val="100000"/>
              <a:buFont typeface="Georgia"/>
              <a:buChar char="●"/>
            </a:pPr>
            <a:r>
              <a:rPr lang="ru">
                <a:solidFill>
                  <a:srgbClr val="38761D"/>
                </a:solidFill>
                <a:latin typeface="Georgia"/>
                <a:ea typeface="Georgia"/>
                <a:cs typeface="Georgia"/>
                <a:sym typeface="Georgia"/>
              </a:rPr>
              <a:t>територіальна цілісність;</a:t>
            </a:r>
            <a:endParaRPr>
              <a:solidFill>
                <a:srgbClr val="38761D"/>
              </a:solidFill>
              <a:latin typeface="Georgia"/>
              <a:ea typeface="Georgia"/>
              <a:cs typeface="Georgia"/>
              <a:sym typeface="Georgia"/>
            </a:endParaRPr>
          </a:p>
          <a:p>
            <a:pPr indent="-334327" lvl="0" marL="457200" rtl="0" algn="l">
              <a:spcBef>
                <a:spcPts val="0"/>
              </a:spcBef>
              <a:spcAft>
                <a:spcPts val="0"/>
              </a:spcAft>
              <a:buClr>
                <a:srgbClr val="1155CC"/>
              </a:buClr>
              <a:buSzPct val="100000"/>
              <a:buFont typeface="Georgia"/>
              <a:buChar char="●"/>
            </a:pPr>
            <a:r>
              <a:rPr lang="ru">
                <a:solidFill>
                  <a:srgbClr val="1155CC"/>
                </a:solidFill>
                <a:latin typeface="Georgia"/>
                <a:ea typeface="Georgia"/>
                <a:cs typeface="Georgia"/>
                <a:sym typeface="Georgia"/>
              </a:rPr>
              <a:t>недоторканність.</a:t>
            </a:r>
            <a:endParaRPr>
              <a:solidFill>
                <a:srgbClr val="1155CC"/>
              </a:solidFill>
              <a:latin typeface="Georgia"/>
              <a:ea typeface="Georgia"/>
              <a:cs typeface="Georgia"/>
              <a:sym typeface="Georgia"/>
            </a:endParaRPr>
          </a:p>
          <a:p>
            <a:pPr indent="0" lvl="0" marL="0" rtl="0" algn="l">
              <a:spcBef>
                <a:spcPts val="1200"/>
              </a:spcBef>
              <a:spcAft>
                <a:spcPts val="0"/>
              </a:spcAft>
              <a:buNone/>
            </a:pPr>
            <a:r>
              <a:rPr b="1" lang="ru" u="sng">
                <a:solidFill>
                  <a:srgbClr val="CC0000"/>
                </a:solidFill>
                <a:latin typeface="Georgia"/>
                <a:ea typeface="Georgia"/>
                <a:cs typeface="Georgia"/>
                <a:sym typeface="Georgia"/>
              </a:rPr>
              <a:t>Суб’єктами </a:t>
            </a:r>
            <a:r>
              <a:rPr lang="ru">
                <a:solidFill>
                  <a:srgbClr val="134F5C"/>
                </a:solidFill>
                <a:latin typeface="Georgia"/>
                <a:ea typeface="Georgia"/>
                <a:cs typeface="Georgia"/>
                <a:sym typeface="Georgia"/>
              </a:rPr>
              <a:t>забезпечення національної безпеки є:</a:t>
            </a:r>
            <a:endParaRPr>
              <a:solidFill>
                <a:srgbClr val="134F5C"/>
              </a:solidFill>
              <a:latin typeface="Georgia"/>
              <a:ea typeface="Georgia"/>
              <a:cs typeface="Georgia"/>
              <a:sym typeface="Georgia"/>
            </a:endParaRPr>
          </a:p>
          <a:p>
            <a:pPr indent="-334327" lvl="0" marL="457200" rtl="0" algn="l">
              <a:spcBef>
                <a:spcPts val="1200"/>
              </a:spcBef>
              <a:spcAft>
                <a:spcPts val="0"/>
              </a:spcAft>
              <a:buClr>
                <a:srgbClr val="134F5C"/>
              </a:buClr>
              <a:buSzPct val="100000"/>
              <a:buFont typeface="Georgia"/>
              <a:buChar char="●"/>
            </a:pPr>
            <a:r>
              <a:rPr lang="ru">
                <a:solidFill>
                  <a:srgbClr val="134F5C"/>
                </a:solidFill>
                <a:latin typeface="Georgia"/>
                <a:ea typeface="Georgia"/>
                <a:cs typeface="Georgia"/>
                <a:sym typeface="Georgia"/>
              </a:rPr>
              <a:t>Президент;</a:t>
            </a:r>
            <a:endParaRPr>
              <a:solidFill>
                <a:srgbClr val="134F5C"/>
              </a:solidFill>
              <a:latin typeface="Georgia"/>
              <a:ea typeface="Georgia"/>
              <a:cs typeface="Georgia"/>
              <a:sym typeface="Georgia"/>
            </a:endParaRPr>
          </a:p>
          <a:p>
            <a:pPr indent="-334327" lvl="0" marL="457200" rtl="0" algn="l">
              <a:spcBef>
                <a:spcPts val="0"/>
              </a:spcBef>
              <a:spcAft>
                <a:spcPts val="0"/>
              </a:spcAft>
              <a:buClr>
                <a:srgbClr val="0B5394"/>
              </a:buClr>
              <a:buSzPct val="100000"/>
              <a:buFont typeface="Georgia"/>
              <a:buChar char="●"/>
            </a:pPr>
            <a:r>
              <a:rPr lang="ru">
                <a:solidFill>
                  <a:srgbClr val="0B5394"/>
                </a:solidFill>
                <a:latin typeface="Georgia"/>
                <a:ea typeface="Georgia"/>
                <a:cs typeface="Georgia"/>
                <a:sym typeface="Georgia"/>
              </a:rPr>
              <a:t>Парламент;</a:t>
            </a:r>
            <a:endParaRPr>
              <a:solidFill>
                <a:srgbClr val="0B5394"/>
              </a:solidFill>
              <a:latin typeface="Georgia"/>
              <a:ea typeface="Georgia"/>
              <a:cs typeface="Georgia"/>
              <a:sym typeface="Georgia"/>
            </a:endParaRPr>
          </a:p>
          <a:p>
            <a:pPr indent="-334327" lvl="0" marL="457200" rtl="0" algn="l">
              <a:spcBef>
                <a:spcPts val="0"/>
              </a:spcBef>
              <a:spcAft>
                <a:spcPts val="0"/>
              </a:spcAft>
              <a:buClr>
                <a:srgbClr val="000000"/>
              </a:buClr>
              <a:buSzPct val="100000"/>
              <a:buFont typeface="Georgia"/>
              <a:buChar char="●"/>
            </a:pPr>
            <a:r>
              <a:rPr lang="ru">
                <a:solidFill>
                  <a:srgbClr val="000000"/>
                </a:solidFill>
                <a:latin typeface="Georgia"/>
                <a:ea typeface="Georgia"/>
                <a:cs typeface="Georgia"/>
                <a:sym typeface="Georgia"/>
              </a:rPr>
              <a:t>Виконавчі органи влади;</a:t>
            </a:r>
            <a:endParaRPr>
              <a:solidFill>
                <a:srgbClr val="000000"/>
              </a:solidFill>
              <a:latin typeface="Georgia"/>
              <a:ea typeface="Georgia"/>
              <a:cs typeface="Georgia"/>
              <a:sym typeface="Georgia"/>
            </a:endParaRPr>
          </a:p>
          <a:p>
            <a:pPr indent="-334327" lvl="0" marL="457200" rtl="0" algn="l">
              <a:spcBef>
                <a:spcPts val="0"/>
              </a:spcBef>
              <a:spcAft>
                <a:spcPts val="0"/>
              </a:spcAft>
              <a:buClr>
                <a:srgbClr val="741B47"/>
              </a:buClr>
              <a:buSzPct val="100000"/>
              <a:buFont typeface="Georgia"/>
              <a:buChar char="●"/>
            </a:pPr>
            <a:r>
              <a:rPr lang="ru">
                <a:solidFill>
                  <a:srgbClr val="741B47"/>
                </a:solidFill>
                <a:latin typeface="Georgia"/>
                <a:ea typeface="Georgia"/>
                <a:cs typeface="Georgia"/>
                <a:sym typeface="Georgia"/>
              </a:rPr>
              <a:t>Служба безпеки;</a:t>
            </a:r>
            <a:endParaRPr>
              <a:solidFill>
                <a:srgbClr val="741B47"/>
              </a:solidFill>
              <a:latin typeface="Georgia"/>
              <a:ea typeface="Georgia"/>
              <a:cs typeface="Georgia"/>
              <a:sym typeface="Georgia"/>
            </a:endParaRPr>
          </a:p>
          <a:p>
            <a:pPr indent="-334327" lvl="0" marL="457200" rtl="0" algn="l">
              <a:spcBef>
                <a:spcPts val="0"/>
              </a:spcBef>
              <a:spcAft>
                <a:spcPts val="0"/>
              </a:spcAft>
              <a:buClr>
                <a:srgbClr val="B45F06"/>
              </a:buClr>
              <a:buSzPct val="100000"/>
              <a:buFont typeface="Georgia"/>
              <a:buChar char="●"/>
            </a:pPr>
            <a:r>
              <a:rPr lang="ru">
                <a:solidFill>
                  <a:srgbClr val="B45F06"/>
                </a:solidFill>
                <a:latin typeface="Georgia"/>
                <a:ea typeface="Georgia"/>
                <a:cs typeface="Georgia"/>
                <a:sym typeface="Georgia"/>
              </a:rPr>
              <a:t>Державна прикордонна служба;</a:t>
            </a:r>
            <a:endParaRPr>
              <a:solidFill>
                <a:srgbClr val="B45F06"/>
              </a:solidFill>
              <a:latin typeface="Georgia"/>
              <a:ea typeface="Georgia"/>
              <a:cs typeface="Georgia"/>
              <a:sym typeface="Georgia"/>
            </a:endParaRPr>
          </a:p>
          <a:p>
            <a:pPr indent="-334327" lvl="0" marL="457200" rtl="0" algn="l">
              <a:spcBef>
                <a:spcPts val="0"/>
              </a:spcBef>
              <a:spcAft>
                <a:spcPts val="0"/>
              </a:spcAft>
              <a:buClr>
                <a:srgbClr val="85200C"/>
              </a:buClr>
              <a:buSzPct val="100000"/>
              <a:buFont typeface="Georgia"/>
              <a:buChar char="●"/>
            </a:pPr>
            <a:r>
              <a:rPr lang="ru">
                <a:solidFill>
                  <a:srgbClr val="85200C"/>
                </a:solidFill>
                <a:latin typeface="Georgia"/>
                <a:ea typeface="Georgia"/>
                <a:cs typeface="Georgia"/>
                <a:sym typeface="Georgia"/>
              </a:rPr>
              <a:t>Місцеві державні адміністрації;</a:t>
            </a:r>
            <a:endParaRPr>
              <a:solidFill>
                <a:srgbClr val="85200C"/>
              </a:solidFill>
              <a:latin typeface="Georgia"/>
              <a:ea typeface="Georgia"/>
              <a:cs typeface="Georgia"/>
              <a:sym typeface="Georgia"/>
            </a:endParaRPr>
          </a:p>
          <a:p>
            <a:pPr indent="-334327" lvl="0" marL="457200" rtl="0" algn="l">
              <a:spcBef>
                <a:spcPts val="0"/>
              </a:spcBef>
              <a:spcAft>
                <a:spcPts val="0"/>
              </a:spcAft>
              <a:buClr>
                <a:srgbClr val="CC0000"/>
              </a:buClr>
              <a:buSzPct val="100000"/>
              <a:buFont typeface="Georgia"/>
              <a:buChar char="●"/>
            </a:pPr>
            <a:r>
              <a:rPr lang="ru">
                <a:solidFill>
                  <a:srgbClr val="CC0000"/>
                </a:solidFill>
                <a:latin typeface="Georgia"/>
                <a:ea typeface="Georgia"/>
                <a:cs typeface="Georgia"/>
                <a:sym typeface="Georgia"/>
              </a:rPr>
              <a:t>Органи місцевого самоврядування;</a:t>
            </a:r>
            <a:endParaRPr>
              <a:solidFill>
                <a:srgbClr val="CC0000"/>
              </a:solidFill>
              <a:latin typeface="Georgia"/>
              <a:ea typeface="Georgia"/>
              <a:cs typeface="Georgia"/>
              <a:sym typeface="Georgia"/>
            </a:endParaRPr>
          </a:p>
          <a:p>
            <a:pPr indent="-334327" lvl="0" marL="457200" rtl="0" algn="l">
              <a:spcBef>
                <a:spcPts val="0"/>
              </a:spcBef>
              <a:spcAft>
                <a:spcPts val="0"/>
              </a:spcAft>
              <a:buClr>
                <a:srgbClr val="351C75"/>
              </a:buClr>
              <a:buSzPct val="100000"/>
              <a:buFont typeface="Georgia"/>
              <a:buChar char="●"/>
            </a:pPr>
            <a:r>
              <a:rPr lang="ru">
                <a:solidFill>
                  <a:srgbClr val="351C75"/>
                </a:solidFill>
                <a:latin typeface="Georgia"/>
                <a:ea typeface="Georgia"/>
                <a:cs typeface="Georgia"/>
                <a:sym typeface="Georgia"/>
              </a:rPr>
              <a:t>Збройні сили;</a:t>
            </a:r>
            <a:endParaRPr>
              <a:solidFill>
                <a:srgbClr val="351C75"/>
              </a:solidFill>
              <a:latin typeface="Georgia"/>
              <a:ea typeface="Georgia"/>
              <a:cs typeface="Georgia"/>
              <a:sym typeface="Georgia"/>
            </a:endParaRPr>
          </a:p>
          <a:p>
            <a:pPr indent="-334327" lvl="0" marL="457200" rtl="0" algn="l">
              <a:spcBef>
                <a:spcPts val="0"/>
              </a:spcBef>
              <a:spcAft>
                <a:spcPts val="0"/>
              </a:spcAft>
              <a:buClr>
                <a:srgbClr val="B45F06"/>
              </a:buClr>
              <a:buSzPct val="100000"/>
              <a:buFont typeface="Georgia"/>
              <a:buChar char="●"/>
            </a:pPr>
            <a:r>
              <a:rPr lang="ru">
                <a:solidFill>
                  <a:srgbClr val="B45F06"/>
                </a:solidFill>
                <a:latin typeface="Georgia"/>
                <a:ea typeface="Georgia"/>
                <a:cs typeface="Georgia"/>
                <a:sym typeface="Georgia"/>
              </a:rPr>
              <a:t>інші військові формування, утворені згідно із законами країни;</a:t>
            </a:r>
            <a:endParaRPr>
              <a:solidFill>
                <a:srgbClr val="B45F06"/>
              </a:solidFill>
              <a:latin typeface="Georgia"/>
              <a:ea typeface="Georgia"/>
              <a:cs typeface="Georgia"/>
              <a:sym typeface="Georgia"/>
            </a:endParaRPr>
          </a:p>
          <a:p>
            <a:pPr indent="-334327" lvl="0" marL="457200" rtl="0" algn="l">
              <a:spcBef>
                <a:spcPts val="0"/>
              </a:spcBef>
              <a:spcAft>
                <a:spcPts val="0"/>
              </a:spcAft>
              <a:buClr>
                <a:srgbClr val="A61C00"/>
              </a:buClr>
              <a:buSzPct val="100000"/>
              <a:buFont typeface="Georgia"/>
              <a:buChar char="●"/>
            </a:pPr>
            <a:r>
              <a:rPr lang="ru">
                <a:solidFill>
                  <a:srgbClr val="A61C00"/>
                </a:solidFill>
                <a:latin typeface="Georgia"/>
                <a:ea typeface="Georgia"/>
                <a:cs typeface="Georgia"/>
                <a:sym typeface="Georgia"/>
              </a:rPr>
              <a:t>Громадяни країни та їх об’єднання.</a:t>
            </a:r>
            <a:endParaRPr>
              <a:solidFill>
                <a:srgbClr val="A61C00"/>
              </a:solidFill>
              <a:latin typeface="Georgia"/>
              <a:ea typeface="Georgia"/>
              <a:cs typeface="Georgia"/>
              <a:sym typeface="Georgia"/>
            </a:endParaRPr>
          </a:p>
        </p:txBody>
      </p:sp>
      <p:pic>
        <p:nvPicPr>
          <p:cNvPr id="167" name="Google Shape;167;p29"/>
          <p:cNvPicPr preferRelativeResize="0"/>
          <p:nvPr/>
        </p:nvPicPr>
        <p:blipFill>
          <a:blip r:embed="rId3">
            <a:alphaModFix/>
          </a:blip>
          <a:stretch>
            <a:fillRect/>
          </a:stretch>
        </p:blipFill>
        <p:spPr>
          <a:xfrm>
            <a:off x="5454000" y="91350"/>
            <a:ext cx="3601825" cy="4960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76" name="Shape 176"/>
        <p:cNvGrpSpPr/>
        <p:nvPr/>
      </p:nvGrpSpPr>
      <p:grpSpPr>
        <a:xfrm>
          <a:off x="0" y="0"/>
          <a:ext cx="0" cy="0"/>
          <a:chOff x="0" y="0"/>
          <a:chExt cx="0" cy="0"/>
        </a:xfrm>
      </p:grpSpPr>
      <p:sp>
        <p:nvSpPr>
          <p:cNvPr id="177" name="Google Shape;177;p31"/>
          <p:cNvSpPr txBox="1"/>
          <p:nvPr>
            <p:ph idx="1" type="body"/>
          </p:nvPr>
        </p:nvSpPr>
        <p:spPr>
          <a:xfrm>
            <a:off x="0" y="0"/>
            <a:ext cx="5148600" cy="5143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ru" sz="2100">
                <a:solidFill>
                  <a:srgbClr val="990000"/>
                </a:solidFill>
                <a:latin typeface="Georgia"/>
                <a:ea typeface="Georgia"/>
                <a:cs typeface="Georgia"/>
                <a:sym typeface="Georgia"/>
              </a:rPr>
              <a:t>Національна безпека </a:t>
            </a:r>
            <a:r>
              <a:rPr b="1" lang="ru" sz="2100" u="sng">
                <a:solidFill>
                  <a:srgbClr val="CC0000"/>
                </a:solidFill>
                <a:latin typeface="Georgia"/>
                <a:ea typeface="Georgia"/>
                <a:cs typeface="Georgia"/>
                <a:sym typeface="Georgia"/>
              </a:rPr>
              <a:t>забезпечується</a:t>
            </a:r>
            <a:r>
              <a:rPr lang="ru" sz="2100">
                <a:solidFill>
                  <a:srgbClr val="990000"/>
                </a:solidFill>
                <a:latin typeface="Georgia"/>
                <a:ea typeface="Georgia"/>
                <a:cs typeface="Georgia"/>
                <a:sym typeface="Georgia"/>
              </a:rPr>
              <a:t> шляхом проведення виваженої державної політики відповідно до прийнятих в установленому порядку доктрин, концепцій, стратегій і програм у політичній, економічній, соціальній, воєнній, екологічній, науково-технологічній, інформаційній та інших сферах. Конкретні засоби і способи забезпечення національної безпеки обирають відповідно до характеру і масштабів загроз національним інтересам.</a:t>
            </a:r>
            <a:endParaRPr sz="2100">
              <a:solidFill>
                <a:srgbClr val="990000"/>
              </a:solidFill>
              <a:latin typeface="Georgia"/>
              <a:ea typeface="Georgia"/>
              <a:cs typeface="Georgia"/>
              <a:sym typeface="Georgia"/>
            </a:endParaRPr>
          </a:p>
        </p:txBody>
      </p:sp>
      <p:pic>
        <p:nvPicPr>
          <p:cNvPr id="178" name="Google Shape;178;p31"/>
          <p:cNvPicPr preferRelativeResize="0"/>
          <p:nvPr/>
        </p:nvPicPr>
        <p:blipFill>
          <a:blip r:embed="rId3">
            <a:alphaModFix/>
          </a:blip>
          <a:stretch>
            <a:fillRect/>
          </a:stretch>
        </p:blipFill>
        <p:spPr>
          <a:xfrm>
            <a:off x="5301000" y="152400"/>
            <a:ext cx="3690600" cy="2419350"/>
          </a:xfrm>
          <a:prstGeom prst="rect">
            <a:avLst/>
          </a:prstGeom>
          <a:noFill/>
          <a:ln>
            <a:noFill/>
          </a:ln>
        </p:spPr>
      </p:pic>
      <p:pic>
        <p:nvPicPr>
          <p:cNvPr id="179" name="Google Shape;179;p31"/>
          <p:cNvPicPr preferRelativeResize="0"/>
          <p:nvPr/>
        </p:nvPicPr>
        <p:blipFill>
          <a:blip r:embed="rId4">
            <a:alphaModFix/>
          </a:blip>
          <a:stretch>
            <a:fillRect/>
          </a:stretch>
        </p:blipFill>
        <p:spPr>
          <a:xfrm>
            <a:off x="5301000" y="2678350"/>
            <a:ext cx="3690600" cy="2419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4" name="Shape 64"/>
        <p:cNvGrpSpPr/>
        <p:nvPr/>
      </p:nvGrpSpPr>
      <p:grpSpPr>
        <a:xfrm>
          <a:off x="0" y="0"/>
          <a:ext cx="0" cy="0"/>
          <a:chOff x="0" y="0"/>
          <a:chExt cx="0" cy="0"/>
        </a:xfrm>
      </p:grpSpPr>
      <p:sp>
        <p:nvSpPr>
          <p:cNvPr id="65" name="Google Shape;65;p14"/>
          <p:cNvSpPr txBox="1"/>
          <p:nvPr>
            <p:ph type="title"/>
          </p:nvPr>
        </p:nvSpPr>
        <p:spPr>
          <a:xfrm>
            <a:off x="433725" y="0"/>
            <a:ext cx="47148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      </a:t>
            </a:r>
            <a:r>
              <a:rPr lang="ru">
                <a:solidFill>
                  <a:srgbClr val="990000"/>
                </a:solidFill>
              </a:rPr>
              <a:t>Структура заняття</a:t>
            </a:r>
            <a:endParaRPr>
              <a:solidFill>
                <a:srgbClr val="990000"/>
              </a:solidFill>
            </a:endParaRPr>
          </a:p>
        </p:txBody>
      </p:sp>
      <p:sp>
        <p:nvSpPr>
          <p:cNvPr id="66" name="Google Shape;66;p14"/>
          <p:cNvSpPr txBox="1"/>
          <p:nvPr>
            <p:ph idx="1" type="body"/>
          </p:nvPr>
        </p:nvSpPr>
        <p:spPr>
          <a:xfrm>
            <a:off x="98025" y="694475"/>
            <a:ext cx="4714800" cy="4326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solidFill>
                  <a:srgbClr val="000000"/>
                </a:solidFill>
                <a:latin typeface="Verdana"/>
                <a:ea typeface="Verdana"/>
                <a:cs typeface="Verdana"/>
                <a:sym typeface="Verdana"/>
              </a:rPr>
              <a:t>1. Сутність поняття та передумови формування концепції.</a:t>
            </a:r>
            <a:endParaRPr>
              <a:solidFill>
                <a:srgbClr val="000000"/>
              </a:solidFill>
              <a:latin typeface="Verdana"/>
              <a:ea typeface="Verdana"/>
              <a:cs typeface="Verdana"/>
              <a:sym typeface="Verdana"/>
            </a:endParaRPr>
          </a:p>
          <a:p>
            <a:pPr indent="0" lvl="0" marL="0" rtl="0" algn="l">
              <a:spcBef>
                <a:spcPts val="1200"/>
              </a:spcBef>
              <a:spcAft>
                <a:spcPts val="0"/>
              </a:spcAft>
              <a:buNone/>
            </a:pPr>
            <a:r>
              <a:rPr lang="ru">
                <a:solidFill>
                  <a:srgbClr val="990000"/>
                </a:solidFill>
                <a:latin typeface="Verdana"/>
                <a:ea typeface="Verdana"/>
                <a:cs typeface="Verdana"/>
                <a:sym typeface="Verdana"/>
              </a:rPr>
              <a:t>2. Мета та завдання курсу. Взаємозв’язок дисципліни “Система національної безпеки України” з іншими навчальними дисциплінами. </a:t>
            </a:r>
            <a:endParaRPr>
              <a:solidFill>
                <a:srgbClr val="990000"/>
              </a:solidFill>
              <a:latin typeface="Verdana"/>
              <a:ea typeface="Verdana"/>
              <a:cs typeface="Verdana"/>
              <a:sym typeface="Verdana"/>
            </a:endParaRPr>
          </a:p>
          <a:p>
            <a:pPr indent="0" lvl="0" marL="0" rtl="0" algn="l">
              <a:spcBef>
                <a:spcPts val="1200"/>
              </a:spcBef>
              <a:spcAft>
                <a:spcPts val="0"/>
              </a:spcAft>
              <a:buNone/>
            </a:pPr>
            <a:r>
              <a:rPr lang="ru">
                <a:solidFill>
                  <a:srgbClr val="1155CC"/>
                </a:solidFill>
                <a:latin typeface="Verdana"/>
                <a:ea typeface="Verdana"/>
                <a:cs typeface="Verdana"/>
                <a:sym typeface="Verdana"/>
              </a:rPr>
              <a:t>3. Ключові об’єкти та суб’єкти системи національної безпеки.</a:t>
            </a:r>
            <a:endParaRPr>
              <a:solidFill>
                <a:srgbClr val="1155CC"/>
              </a:solidFill>
              <a:latin typeface="Verdana"/>
              <a:ea typeface="Verdana"/>
              <a:cs typeface="Verdana"/>
              <a:sym typeface="Verdana"/>
            </a:endParaRPr>
          </a:p>
          <a:p>
            <a:pPr indent="0" lvl="0" marL="0" rtl="0" algn="l">
              <a:spcBef>
                <a:spcPts val="1200"/>
              </a:spcBef>
              <a:spcAft>
                <a:spcPts val="0"/>
              </a:spcAft>
              <a:buNone/>
            </a:pPr>
            <a:r>
              <a:rPr lang="ru">
                <a:solidFill>
                  <a:srgbClr val="741B47"/>
                </a:solidFill>
                <a:latin typeface="Verdana"/>
                <a:ea typeface="Verdana"/>
                <a:cs typeface="Verdana"/>
                <a:sym typeface="Verdana"/>
              </a:rPr>
              <a:t>4. Параметри та принципи забезпечення національної безпеки.</a:t>
            </a:r>
            <a:endParaRPr>
              <a:solidFill>
                <a:srgbClr val="38761D"/>
              </a:solidFill>
              <a:latin typeface="Verdana"/>
              <a:ea typeface="Verdana"/>
              <a:cs typeface="Verdana"/>
              <a:sym typeface="Verdana"/>
            </a:endParaRPr>
          </a:p>
          <a:p>
            <a:pPr indent="0" lvl="0" marL="0" rtl="0" algn="l">
              <a:spcBef>
                <a:spcPts val="1200"/>
              </a:spcBef>
              <a:spcAft>
                <a:spcPts val="1200"/>
              </a:spcAft>
              <a:buNone/>
            </a:pPr>
            <a:r>
              <a:rPr lang="ru">
                <a:solidFill>
                  <a:srgbClr val="B45F06"/>
                </a:solidFill>
                <a:latin typeface="Verdana"/>
                <a:ea typeface="Verdana"/>
                <a:cs typeface="Verdana"/>
                <a:sym typeface="Verdana"/>
              </a:rPr>
              <a:t>5. Політика національної безпеки.</a:t>
            </a:r>
            <a:endParaRPr>
              <a:solidFill>
                <a:srgbClr val="B45F06"/>
              </a:solidFill>
              <a:latin typeface="Verdana"/>
              <a:ea typeface="Verdana"/>
              <a:cs typeface="Verdana"/>
              <a:sym typeface="Verdana"/>
            </a:endParaRPr>
          </a:p>
        </p:txBody>
      </p:sp>
      <p:pic>
        <p:nvPicPr>
          <p:cNvPr id="67" name="Google Shape;67;p14"/>
          <p:cNvPicPr preferRelativeResize="0"/>
          <p:nvPr/>
        </p:nvPicPr>
        <p:blipFill>
          <a:blip r:embed="rId3">
            <a:alphaModFix/>
          </a:blip>
          <a:stretch>
            <a:fillRect/>
          </a:stretch>
        </p:blipFill>
        <p:spPr>
          <a:xfrm>
            <a:off x="4690700" y="106850"/>
            <a:ext cx="4255099" cy="4914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83" name="Shape 183"/>
        <p:cNvGrpSpPr/>
        <p:nvPr/>
      </p:nvGrpSpPr>
      <p:grpSpPr>
        <a:xfrm>
          <a:off x="0" y="0"/>
          <a:ext cx="0" cy="0"/>
          <a:chOff x="0" y="0"/>
          <a:chExt cx="0" cy="0"/>
        </a:xfrm>
      </p:grpSpPr>
      <p:sp>
        <p:nvSpPr>
          <p:cNvPr id="184" name="Google Shape;184;p32"/>
          <p:cNvSpPr txBox="1"/>
          <p:nvPr>
            <p:ph type="title"/>
          </p:nvPr>
        </p:nvSpPr>
        <p:spPr>
          <a:xfrm>
            <a:off x="0"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CC0000"/>
                </a:solidFill>
              </a:rPr>
              <a:t>4. Параметри та принципи забезпечення національної безпеки</a:t>
            </a:r>
            <a:endParaRPr>
              <a:solidFill>
                <a:srgbClr val="CC0000"/>
              </a:solidFill>
            </a:endParaRPr>
          </a:p>
        </p:txBody>
      </p:sp>
      <p:sp>
        <p:nvSpPr>
          <p:cNvPr id="185" name="Google Shape;185;p32"/>
          <p:cNvSpPr txBox="1"/>
          <p:nvPr>
            <p:ph idx="1" type="body"/>
          </p:nvPr>
        </p:nvSpPr>
        <p:spPr>
          <a:xfrm>
            <a:off x="0" y="663625"/>
            <a:ext cx="5957400" cy="4342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b="1" lang="ru" sz="1495" u="sng">
                <a:solidFill>
                  <a:srgbClr val="CC0000"/>
                </a:solidFill>
                <a:latin typeface="Georgia"/>
                <a:ea typeface="Georgia"/>
                <a:cs typeface="Georgia"/>
                <a:sym typeface="Georgia"/>
              </a:rPr>
              <a:t>Основними параметрами</a:t>
            </a:r>
            <a:r>
              <a:rPr lang="ru" sz="1495">
                <a:latin typeface="Georgia"/>
                <a:ea typeface="Georgia"/>
                <a:cs typeface="Georgia"/>
                <a:sym typeface="Georgia"/>
              </a:rPr>
              <a:t> </a:t>
            </a:r>
            <a:r>
              <a:rPr lang="ru" sz="1495">
                <a:solidFill>
                  <a:srgbClr val="B45F06"/>
                </a:solidFill>
                <a:latin typeface="Georgia"/>
                <a:ea typeface="Georgia"/>
                <a:cs typeface="Georgia"/>
                <a:sym typeface="Georgia"/>
              </a:rPr>
              <a:t>національної безпеки є:</a:t>
            </a:r>
            <a:endParaRPr sz="1495">
              <a:solidFill>
                <a:srgbClr val="B45F06"/>
              </a:solidFill>
              <a:latin typeface="Georgia"/>
              <a:ea typeface="Georgia"/>
              <a:cs typeface="Georgia"/>
              <a:sym typeface="Georgia"/>
            </a:endParaRPr>
          </a:p>
          <a:p>
            <a:pPr indent="-323532" lvl="0" marL="457200" rtl="0" algn="l">
              <a:lnSpc>
                <a:spcPct val="95000"/>
              </a:lnSpc>
              <a:spcBef>
                <a:spcPts val="1200"/>
              </a:spcBef>
              <a:spcAft>
                <a:spcPts val="0"/>
              </a:spcAft>
              <a:buSzPts val="1495"/>
              <a:buFont typeface="Georgia"/>
              <a:buChar char="●"/>
            </a:pPr>
            <a:r>
              <a:rPr b="1" lang="ru" sz="1495" u="sng">
                <a:solidFill>
                  <a:srgbClr val="CC0000"/>
                </a:solidFill>
                <a:latin typeface="Georgia"/>
                <a:ea typeface="Georgia"/>
                <a:cs typeface="Georgia"/>
                <a:sym typeface="Georgia"/>
              </a:rPr>
              <a:t>Національні інтереси </a:t>
            </a:r>
            <a:r>
              <a:rPr lang="ru" sz="1495">
                <a:solidFill>
                  <a:srgbClr val="1155CC"/>
                </a:solidFill>
                <a:latin typeface="Georgia"/>
                <a:ea typeface="Georgia"/>
                <a:cs typeface="Georgia"/>
                <a:sym typeface="Georgia"/>
              </a:rPr>
              <a:t>— життєво важливі матеріальні, інтелектуальні і духовні цінності народу країни як носія суверенітету і єдиного джерела влади в країні, визначальні потреби суспільства і держави, реалізація яких гарантує державний суверенітет країни та її прогресивний розвиток;</a:t>
            </a:r>
            <a:endParaRPr sz="1495">
              <a:solidFill>
                <a:srgbClr val="1155CC"/>
              </a:solidFill>
              <a:latin typeface="Georgia"/>
              <a:ea typeface="Georgia"/>
              <a:cs typeface="Georgia"/>
              <a:sym typeface="Georgia"/>
            </a:endParaRPr>
          </a:p>
          <a:p>
            <a:pPr indent="-323532" lvl="0" marL="457200" rtl="0" algn="l">
              <a:lnSpc>
                <a:spcPct val="95000"/>
              </a:lnSpc>
              <a:spcBef>
                <a:spcPts val="0"/>
              </a:spcBef>
              <a:spcAft>
                <a:spcPts val="0"/>
              </a:spcAft>
              <a:buSzPts val="1495"/>
              <a:buFont typeface="Georgia"/>
              <a:buChar char="●"/>
            </a:pPr>
            <a:r>
              <a:rPr b="1" lang="ru" sz="1495" u="sng">
                <a:solidFill>
                  <a:srgbClr val="CC0000"/>
                </a:solidFill>
                <a:latin typeface="Georgia"/>
                <a:ea typeface="Georgia"/>
                <a:cs typeface="Georgia"/>
                <a:sym typeface="Georgia"/>
              </a:rPr>
              <a:t>Загрози національній безпеці </a:t>
            </a:r>
            <a:r>
              <a:rPr lang="ru" sz="1495">
                <a:solidFill>
                  <a:srgbClr val="A64D79"/>
                </a:solidFill>
                <a:latin typeface="Georgia"/>
                <a:ea typeface="Georgia"/>
                <a:cs typeface="Georgia"/>
                <a:sym typeface="Georgia"/>
              </a:rPr>
              <a:t>— наявні та потенційно можливі явища і чинники, що створюють небезпеку життєво важливим національним інтересам країни;</a:t>
            </a:r>
            <a:endParaRPr sz="1495">
              <a:solidFill>
                <a:srgbClr val="A64D79"/>
              </a:solidFill>
              <a:latin typeface="Georgia"/>
              <a:ea typeface="Georgia"/>
              <a:cs typeface="Georgia"/>
              <a:sym typeface="Georgia"/>
            </a:endParaRPr>
          </a:p>
          <a:p>
            <a:pPr indent="-323532" lvl="0" marL="457200" rtl="0" algn="l">
              <a:lnSpc>
                <a:spcPct val="95000"/>
              </a:lnSpc>
              <a:spcBef>
                <a:spcPts val="0"/>
              </a:spcBef>
              <a:spcAft>
                <a:spcPts val="0"/>
              </a:spcAft>
              <a:buSzPts val="1495"/>
              <a:buFont typeface="Georgia"/>
              <a:buChar char="●"/>
            </a:pPr>
            <a:r>
              <a:rPr b="1" lang="ru" sz="1495" u="sng">
                <a:solidFill>
                  <a:srgbClr val="CC0000"/>
                </a:solidFill>
                <a:latin typeface="Georgia"/>
                <a:ea typeface="Georgia"/>
                <a:cs typeface="Georgia"/>
                <a:sym typeface="Georgia"/>
              </a:rPr>
              <a:t>Воєнна організація держави</a:t>
            </a:r>
            <a:r>
              <a:rPr lang="ru" sz="1495">
                <a:latin typeface="Georgia"/>
                <a:ea typeface="Georgia"/>
                <a:cs typeface="Georgia"/>
                <a:sym typeface="Georgia"/>
              </a:rPr>
              <a:t> </a:t>
            </a:r>
            <a:r>
              <a:rPr lang="ru" sz="1495">
                <a:solidFill>
                  <a:srgbClr val="351C75"/>
                </a:solidFill>
                <a:latin typeface="Georgia"/>
                <a:ea typeface="Georgia"/>
                <a:cs typeface="Georgia"/>
                <a:sym typeface="Georgia"/>
              </a:rPr>
              <a:t>— сукупність органів державної влади, військових формувань, утворених відповідно до законів країни, діяльність яких перебуває під демократичним цивільним контролем із боку суспільства і безпосередньо спрямована на захист національних інтересів країни від зовнішніх та внутрішніх загроз;</a:t>
            </a:r>
            <a:endParaRPr sz="1495">
              <a:solidFill>
                <a:srgbClr val="351C75"/>
              </a:solidFill>
              <a:latin typeface="Georgia"/>
              <a:ea typeface="Georgia"/>
              <a:cs typeface="Georgia"/>
              <a:sym typeface="Georgia"/>
            </a:endParaRPr>
          </a:p>
          <a:p>
            <a:pPr indent="-323532" lvl="0" marL="457200" rtl="0" algn="l">
              <a:lnSpc>
                <a:spcPct val="95000"/>
              </a:lnSpc>
              <a:spcBef>
                <a:spcPts val="0"/>
              </a:spcBef>
              <a:spcAft>
                <a:spcPts val="0"/>
              </a:spcAft>
              <a:buSzPts val="1495"/>
              <a:buFont typeface="Georgia"/>
              <a:buChar char="●"/>
            </a:pPr>
            <a:r>
              <a:rPr b="1" lang="ru" sz="1495" u="sng">
                <a:solidFill>
                  <a:srgbClr val="CC0000"/>
                </a:solidFill>
                <a:latin typeface="Georgia"/>
                <a:ea typeface="Georgia"/>
                <a:cs typeface="Georgia"/>
                <a:sym typeface="Georgia"/>
              </a:rPr>
              <a:t>Правоохоронні органи</a:t>
            </a:r>
            <a:r>
              <a:rPr lang="ru" sz="1495">
                <a:latin typeface="Georgia"/>
                <a:ea typeface="Georgia"/>
                <a:cs typeface="Georgia"/>
                <a:sym typeface="Georgia"/>
              </a:rPr>
              <a:t> </a:t>
            </a:r>
            <a:r>
              <a:rPr lang="ru" sz="1495">
                <a:solidFill>
                  <a:srgbClr val="38761D"/>
                </a:solidFill>
                <a:latin typeface="Georgia"/>
                <a:ea typeface="Georgia"/>
                <a:cs typeface="Georgia"/>
                <a:sym typeface="Georgia"/>
              </a:rPr>
              <a:t>— органи державної влади, на які Конституцією і законами країни покладено здійснення правоохоронних функцій.</a:t>
            </a:r>
            <a:endParaRPr sz="1495">
              <a:solidFill>
                <a:srgbClr val="38761D"/>
              </a:solidFill>
              <a:latin typeface="Georgia"/>
              <a:ea typeface="Georgia"/>
              <a:cs typeface="Georgia"/>
              <a:sym typeface="Georgia"/>
            </a:endParaRPr>
          </a:p>
        </p:txBody>
      </p:sp>
      <p:pic>
        <p:nvPicPr>
          <p:cNvPr id="186" name="Google Shape;186;p32"/>
          <p:cNvPicPr preferRelativeResize="0"/>
          <p:nvPr/>
        </p:nvPicPr>
        <p:blipFill>
          <a:blip r:embed="rId3">
            <a:alphaModFix/>
          </a:blip>
          <a:stretch>
            <a:fillRect/>
          </a:stretch>
        </p:blipFill>
        <p:spPr>
          <a:xfrm>
            <a:off x="5957400" y="801000"/>
            <a:ext cx="3098426" cy="2179226"/>
          </a:xfrm>
          <a:prstGeom prst="rect">
            <a:avLst/>
          </a:prstGeom>
          <a:noFill/>
          <a:ln>
            <a:noFill/>
          </a:ln>
        </p:spPr>
      </p:pic>
      <p:pic>
        <p:nvPicPr>
          <p:cNvPr id="187" name="Google Shape;187;p32"/>
          <p:cNvPicPr preferRelativeResize="0"/>
          <p:nvPr/>
        </p:nvPicPr>
        <p:blipFill>
          <a:blip r:embed="rId4">
            <a:alphaModFix/>
          </a:blip>
          <a:stretch>
            <a:fillRect/>
          </a:stretch>
        </p:blipFill>
        <p:spPr>
          <a:xfrm>
            <a:off x="5957400" y="3052525"/>
            <a:ext cx="3098425" cy="201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91" name="Shape 191"/>
        <p:cNvGrpSpPr/>
        <p:nvPr/>
      </p:nvGrpSpPr>
      <p:grpSpPr>
        <a:xfrm>
          <a:off x="0" y="0"/>
          <a:ext cx="0" cy="0"/>
          <a:chOff x="0" y="0"/>
          <a:chExt cx="0" cy="0"/>
        </a:xfrm>
      </p:grpSpPr>
      <p:sp>
        <p:nvSpPr>
          <p:cNvPr id="192" name="Google Shape;192;p33"/>
          <p:cNvSpPr txBox="1"/>
          <p:nvPr>
            <p:ph idx="1" type="body"/>
          </p:nvPr>
        </p:nvSpPr>
        <p:spPr>
          <a:xfrm>
            <a:off x="0" y="0"/>
            <a:ext cx="5698200" cy="5143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ru">
                <a:solidFill>
                  <a:srgbClr val="38761D"/>
                </a:solidFill>
                <a:latin typeface="Verdana"/>
                <a:ea typeface="Verdana"/>
                <a:cs typeface="Verdana"/>
                <a:sym typeface="Verdana"/>
              </a:rPr>
              <a:t>Забезпечення національної безпеки ґрунтується на таких </a:t>
            </a:r>
            <a:r>
              <a:rPr b="1" lang="ru" u="sng">
                <a:solidFill>
                  <a:srgbClr val="CC0000"/>
                </a:solidFill>
                <a:latin typeface="Verdana"/>
                <a:ea typeface="Verdana"/>
                <a:cs typeface="Verdana"/>
                <a:sym typeface="Verdana"/>
              </a:rPr>
              <a:t>основних принципах</a:t>
            </a:r>
            <a:r>
              <a:rPr lang="ru">
                <a:solidFill>
                  <a:srgbClr val="38761D"/>
                </a:solidFill>
                <a:latin typeface="Verdana"/>
                <a:ea typeface="Verdana"/>
                <a:cs typeface="Verdana"/>
                <a:sym typeface="Verdana"/>
              </a:rPr>
              <a:t>:</a:t>
            </a:r>
            <a:endParaRPr>
              <a:solidFill>
                <a:srgbClr val="38761D"/>
              </a:solidFill>
              <a:latin typeface="Verdana"/>
              <a:ea typeface="Verdana"/>
              <a:cs typeface="Verdana"/>
              <a:sym typeface="Verdana"/>
            </a:endParaRPr>
          </a:p>
          <a:p>
            <a:pPr indent="-334327" lvl="0" marL="457200" rtl="0" algn="l">
              <a:spcBef>
                <a:spcPts val="1200"/>
              </a:spcBef>
              <a:spcAft>
                <a:spcPts val="0"/>
              </a:spcAft>
              <a:buClr>
                <a:srgbClr val="85200C"/>
              </a:buClr>
              <a:buSzPct val="100000"/>
              <a:buFont typeface="Verdana"/>
              <a:buChar char="●"/>
            </a:pPr>
            <a:r>
              <a:rPr lang="ru">
                <a:solidFill>
                  <a:srgbClr val="85200C"/>
                </a:solidFill>
                <a:latin typeface="Verdana"/>
                <a:ea typeface="Verdana"/>
                <a:cs typeface="Verdana"/>
                <a:sym typeface="Verdana"/>
              </a:rPr>
              <a:t>пріоритет прав і свобод людини та громадянина;</a:t>
            </a:r>
            <a:endParaRPr>
              <a:solidFill>
                <a:srgbClr val="85200C"/>
              </a:solidFill>
              <a:latin typeface="Verdana"/>
              <a:ea typeface="Verdana"/>
              <a:cs typeface="Verdana"/>
              <a:sym typeface="Verdana"/>
            </a:endParaRPr>
          </a:p>
          <a:p>
            <a:pPr indent="-334327" lvl="0" marL="457200" rtl="0" algn="l">
              <a:spcBef>
                <a:spcPts val="0"/>
              </a:spcBef>
              <a:spcAft>
                <a:spcPts val="0"/>
              </a:spcAft>
              <a:buClr>
                <a:srgbClr val="990000"/>
              </a:buClr>
              <a:buSzPct val="100000"/>
              <a:buFont typeface="Verdana"/>
              <a:buChar char="●"/>
            </a:pPr>
            <a:r>
              <a:rPr lang="ru">
                <a:solidFill>
                  <a:srgbClr val="990000"/>
                </a:solidFill>
                <a:latin typeface="Verdana"/>
                <a:ea typeface="Verdana"/>
                <a:cs typeface="Verdana"/>
                <a:sym typeface="Verdana"/>
              </a:rPr>
              <a:t>верховенство права;</a:t>
            </a:r>
            <a:endParaRPr>
              <a:solidFill>
                <a:srgbClr val="990000"/>
              </a:solidFill>
              <a:latin typeface="Verdana"/>
              <a:ea typeface="Verdana"/>
              <a:cs typeface="Verdana"/>
              <a:sym typeface="Verdana"/>
            </a:endParaRPr>
          </a:p>
          <a:p>
            <a:pPr indent="-334327" lvl="0" marL="457200" rtl="0" algn="l">
              <a:spcBef>
                <a:spcPts val="0"/>
              </a:spcBef>
              <a:spcAft>
                <a:spcPts val="0"/>
              </a:spcAft>
              <a:buClr>
                <a:srgbClr val="000000"/>
              </a:buClr>
              <a:buSzPct val="100000"/>
              <a:buFont typeface="Verdana"/>
              <a:buChar char="●"/>
            </a:pPr>
            <a:r>
              <a:rPr lang="ru">
                <a:solidFill>
                  <a:srgbClr val="000000"/>
                </a:solidFill>
                <a:latin typeface="Verdana"/>
                <a:ea typeface="Verdana"/>
                <a:cs typeface="Verdana"/>
                <a:sym typeface="Verdana"/>
              </a:rPr>
              <a:t>пріоритет договірних (мирних) засобів у розв’язанні конфліктів;</a:t>
            </a:r>
            <a:endParaRPr>
              <a:solidFill>
                <a:srgbClr val="000000"/>
              </a:solidFill>
              <a:latin typeface="Verdana"/>
              <a:ea typeface="Verdana"/>
              <a:cs typeface="Verdana"/>
              <a:sym typeface="Verdana"/>
            </a:endParaRPr>
          </a:p>
          <a:p>
            <a:pPr indent="-334327" lvl="0" marL="457200" rtl="0" algn="l">
              <a:spcBef>
                <a:spcPts val="0"/>
              </a:spcBef>
              <a:spcAft>
                <a:spcPts val="0"/>
              </a:spcAft>
              <a:buClr>
                <a:srgbClr val="1155CC"/>
              </a:buClr>
              <a:buSzPct val="100000"/>
              <a:buFont typeface="Verdana"/>
              <a:buChar char="●"/>
            </a:pPr>
            <a:r>
              <a:rPr lang="ru">
                <a:solidFill>
                  <a:srgbClr val="1155CC"/>
                </a:solidFill>
                <a:latin typeface="Verdana"/>
                <a:ea typeface="Verdana"/>
                <a:cs typeface="Verdana"/>
                <a:sym typeface="Verdana"/>
              </a:rPr>
              <a:t>своєчасність і адекватність заходів захисту національних інтересів від реальних та потенційних загроз;</a:t>
            </a:r>
            <a:endParaRPr>
              <a:solidFill>
                <a:srgbClr val="1155CC"/>
              </a:solidFill>
              <a:latin typeface="Verdana"/>
              <a:ea typeface="Verdana"/>
              <a:cs typeface="Verdana"/>
              <a:sym typeface="Verdana"/>
            </a:endParaRPr>
          </a:p>
          <a:p>
            <a:pPr indent="-334327" lvl="0" marL="457200" rtl="0" algn="l">
              <a:spcBef>
                <a:spcPts val="0"/>
              </a:spcBef>
              <a:spcAft>
                <a:spcPts val="0"/>
              </a:spcAft>
              <a:buClr>
                <a:srgbClr val="38761D"/>
              </a:buClr>
              <a:buSzPct val="100000"/>
              <a:buFont typeface="Verdana"/>
              <a:buChar char="●"/>
            </a:pPr>
            <a:r>
              <a:rPr lang="ru">
                <a:solidFill>
                  <a:srgbClr val="38761D"/>
                </a:solidFill>
                <a:latin typeface="Verdana"/>
                <a:ea typeface="Verdana"/>
                <a:cs typeface="Verdana"/>
                <a:sym typeface="Verdana"/>
              </a:rPr>
              <a:t>чітке розмежування повноважень і взаємодія органів державної влади у забезпеченні національної безпеки;</a:t>
            </a:r>
            <a:endParaRPr>
              <a:solidFill>
                <a:srgbClr val="38761D"/>
              </a:solidFill>
              <a:latin typeface="Verdana"/>
              <a:ea typeface="Verdana"/>
              <a:cs typeface="Verdana"/>
              <a:sym typeface="Verdana"/>
            </a:endParaRPr>
          </a:p>
          <a:p>
            <a:pPr indent="-334327" lvl="0" marL="457200" rtl="0" algn="l">
              <a:spcBef>
                <a:spcPts val="0"/>
              </a:spcBef>
              <a:spcAft>
                <a:spcPts val="0"/>
              </a:spcAft>
              <a:buClr>
                <a:srgbClr val="351C75"/>
              </a:buClr>
              <a:buSzPct val="100000"/>
              <a:buFont typeface="Verdana"/>
              <a:buChar char="●"/>
            </a:pPr>
            <a:r>
              <a:rPr lang="ru">
                <a:solidFill>
                  <a:srgbClr val="351C75"/>
                </a:solidFill>
                <a:latin typeface="Verdana"/>
                <a:ea typeface="Verdana"/>
                <a:cs typeface="Verdana"/>
                <a:sym typeface="Verdana"/>
              </a:rPr>
              <a:t>демократичний цивільний контроль над Воєнною організацією держави та іншими структурами в системі національної безпеки;</a:t>
            </a:r>
            <a:endParaRPr>
              <a:solidFill>
                <a:srgbClr val="351C75"/>
              </a:solidFill>
              <a:latin typeface="Verdana"/>
              <a:ea typeface="Verdana"/>
              <a:cs typeface="Verdana"/>
              <a:sym typeface="Verdana"/>
            </a:endParaRPr>
          </a:p>
          <a:p>
            <a:pPr indent="-334327" lvl="0" marL="457200" rtl="0" algn="l">
              <a:spcBef>
                <a:spcPts val="0"/>
              </a:spcBef>
              <a:spcAft>
                <a:spcPts val="0"/>
              </a:spcAft>
              <a:buClr>
                <a:srgbClr val="741B47"/>
              </a:buClr>
              <a:buSzPct val="100000"/>
              <a:buFont typeface="Verdana"/>
              <a:buChar char="●"/>
            </a:pPr>
            <a:r>
              <a:rPr lang="ru">
                <a:solidFill>
                  <a:srgbClr val="741B47"/>
                </a:solidFill>
                <a:latin typeface="Verdana"/>
                <a:ea typeface="Verdana"/>
                <a:cs typeface="Verdana"/>
                <a:sym typeface="Verdana"/>
              </a:rPr>
              <a:t>використання в інтересах країни міждержавних систем і механізмів міжнародної колективної безпеки.</a:t>
            </a:r>
            <a:endParaRPr>
              <a:solidFill>
                <a:srgbClr val="741B47"/>
              </a:solidFill>
              <a:latin typeface="Verdana"/>
              <a:ea typeface="Verdana"/>
              <a:cs typeface="Verdana"/>
              <a:sym typeface="Verdana"/>
            </a:endParaRPr>
          </a:p>
        </p:txBody>
      </p:sp>
      <p:pic>
        <p:nvPicPr>
          <p:cNvPr id="193" name="Google Shape;193;p33"/>
          <p:cNvPicPr preferRelativeResize="0"/>
          <p:nvPr/>
        </p:nvPicPr>
        <p:blipFill>
          <a:blip r:embed="rId3">
            <a:alphaModFix/>
          </a:blip>
          <a:stretch>
            <a:fillRect/>
          </a:stretch>
        </p:blipFill>
        <p:spPr>
          <a:xfrm>
            <a:off x="5606400" y="121875"/>
            <a:ext cx="3449424" cy="2449876"/>
          </a:xfrm>
          <a:prstGeom prst="rect">
            <a:avLst/>
          </a:prstGeom>
          <a:noFill/>
          <a:ln>
            <a:noFill/>
          </a:ln>
        </p:spPr>
      </p:pic>
      <p:pic>
        <p:nvPicPr>
          <p:cNvPr id="194" name="Google Shape;194;p33"/>
          <p:cNvPicPr preferRelativeResize="0"/>
          <p:nvPr/>
        </p:nvPicPr>
        <p:blipFill>
          <a:blip r:embed="rId4">
            <a:alphaModFix/>
          </a:blip>
          <a:stretch>
            <a:fillRect/>
          </a:stretch>
        </p:blipFill>
        <p:spPr>
          <a:xfrm>
            <a:off x="5606400" y="2724150"/>
            <a:ext cx="3449425" cy="2327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98" name="Shape 198"/>
        <p:cNvGrpSpPr/>
        <p:nvPr/>
      </p:nvGrpSpPr>
      <p:grpSpPr>
        <a:xfrm>
          <a:off x="0" y="0"/>
          <a:ext cx="0" cy="0"/>
          <a:chOff x="0" y="0"/>
          <a:chExt cx="0" cy="0"/>
        </a:xfrm>
      </p:grpSpPr>
      <p:sp>
        <p:nvSpPr>
          <p:cNvPr id="199" name="Google Shape;199;p34"/>
          <p:cNvSpPr txBox="1"/>
          <p:nvPr>
            <p:ph idx="1" type="body"/>
          </p:nvPr>
        </p:nvSpPr>
        <p:spPr>
          <a:xfrm>
            <a:off x="0" y="0"/>
            <a:ext cx="4812900" cy="514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u">
                <a:solidFill>
                  <a:srgbClr val="351C75"/>
                </a:solidFill>
                <a:latin typeface="Georgia"/>
                <a:ea typeface="Georgia"/>
                <a:cs typeface="Georgia"/>
                <a:sym typeface="Georgia"/>
              </a:rPr>
              <a:t>Відповідно ст 3. Закону України «Про основи національної безпеки України» від 19.06.2003 об'єктами національної безпеки є:</a:t>
            </a:r>
            <a:endParaRPr>
              <a:solidFill>
                <a:srgbClr val="351C75"/>
              </a:solidFill>
              <a:latin typeface="Georgia"/>
              <a:ea typeface="Georgia"/>
              <a:cs typeface="Georgia"/>
              <a:sym typeface="Georgia"/>
            </a:endParaRPr>
          </a:p>
          <a:p>
            <a:pPr indent="-342900" lvl="0" marL="457200" rtl="0" algn="l">
              <a:spcBef>
                <a:spcPts val="1200"/>
              </a:spcBef>
              <a:spcAft>
                <a:spcPts val="0"/>
              </a:spcAft>
              <a:buClr>
                <a:srgbClr val="85200C"/>
              </a:buClr>
              <a:buSzPts val="1800"/>
              <a:buFont typeface="Georgia"/>
              <a:buChar char="●"/>
            </a:pPr>
            <a:r>
              <a:rPr b="1" lang="ru">
                <a:solidFill>
                  <a:srgbClr val="CC0000"/>
                </a:solidFill>
                <a:latin typeface="Georgia"/>
                <a:ea typeface="Georgia"/>
                <a:cs typeface="Georgia"/>
                <a:sym typeface="Georgia"/>
              </a:rPr>
              <a:t>людина і громадянин</a:t>
            </a:r>
            <a:r>
              <a:rPr lang="ru">
                <a:solidFill>
                  <a:srgbClr val="85200C"/>
                </a:solidFill>
                <a:latin typeface="Georgia"/>
                <a:ea typeface="Georgia"/>
                <a:cs typeface="Georgia"/>
                <a:sym typeface="Georgia"/>
              </a:rPr>
              <a:t> </a:t>
            </a:r>
            <a:r>
              <a:rPr lang="ru">
                <a:solidFill>
                  <a:srgbClr val="A64D79"/>
                </a:solidFill>
                <a:latin typeface="Georgia"/>
                <a:ea typeface="Georgia"/>
                <a:cs typeface="Georgia"/>
                <a:sym typeface="Georgia"/>
              </a:rPr>
              <a:t>— їхні конституційні права і свободи;</a:t>
            </a:r>
            <a:endParaRPr>
              <a:solidFill>
                <a:srgbClr val="A64D79"/>
              </a:solidFill>
              <a:latin typeface="Georgia"/>
              <a:ea typeface="Georgia"/>
              <a:cs typeface="Georgia"/>
              <a:sym typeface="Georgia"/>
            </a:endParaRPr>
          </a:p>
          <a:p>
            <a:pPr indent="-342900" lvl="0" marL="457200" rtl="0" algn="l">
              <a:spcBef>
                <a:spcPts val="0"/>
              </a:spcBef>
              <a:spcAft>
                <a:spcPts val="0"/>
              </a:spcAft>
              <a:buClr>
                <a:srgbClr val="85200C"/>
              </a:buClr>
              <a:buSzPts val="1800"/>
              <a:buFont typeface="Georgia"/>
              <a:buChar char="●"/>
            </a:pPr>
            <a:r>
              <a:rPr b="1" lang="ru">
                <a:solidFill>
                  <a:srgbClr val="CC0000"/>
                </a:solidFill>
                <a:latin typeface="Georgia"/>
                <a:ea typeface="Georgia"/>
                <a:cs typeface="Georgia"/>
                <a:sym typeface="Georgia"/>
              </a:rPr>
              <a:t>суспільство</a:t>
            </a:r>
            <a:r>
              <a:rPr lang="ru">
                <a:solidFill>
                  <a:srgbClr val="A64D79"/>
                </a:solidFill>
                <a:latin typeface="Georgia"/>
                <a:ea typeface="Georgia"/>
                <a:cs typeface="Georgia"/>
                <a:sym typeface="Georgia"/>
              </a:rPr>
              <a:t> </a:t>
            </a:r>
            <a:r>
              <a:rPr lang="ru">
                <a:solidFill>
                  <a:srgbClr val="38761D"/>
                </a:solidFill>
                <a:latin typeface="Georgia"/>
                <a:ea typeface="Georgia"/>
                <a:cs typeface="Georgia"/>
                <a:sym typeface="Georgia"/>
              </a:rPr>
              <a:t>— його духовні, морально-етичні, культурні, історичні, інтелектуальні та матеріальні цінності, інформаційне і навколишнє природне середовище і природні ресурси;</a:t>
            </a:r>
            <a:endParaRPr>
              <a:solidFill>
                <a:srgbClr val="38761D"/>
              </a:solidFill>
              <a:latin typeface="Georgia"/>
              <a:ea typeface="Georgia"/>
              <a:cs typeface="Georgia"/>
              <a:sym typeface="Georgia"/>
            </a:endParaRPr>
          </a:p>
          <a:p>
            <a:pPr indent="-342900" lvl="0" marL="457200" rtl="0" algn="l">
              <a:spcBef>
                <a:spcPts val="0"/>
              </a:spcBef>
              <a:spcAft>
                <a:spcPts val="0"/>
              </a:spcAft>
              <a:buClr>
                <a:srgbClr val="85200C"/>
              </a:buClr>
              <a:buSzPts val="1800"/>
              <a:buFont typeface="Georgia"/>
              <a:buChar char="●"/>
            </a:pPr>
            <a:r>
              <a:rPr b="1" lang="ru">
                <a:solidFill>
                  <a:srgbClr val="CC0000"/>
                </a:solidFill>
                <a:latin typeface="Georgia"/>
                <a:ea typeface="Georgia"/>
                <a:cs typeface="Georgia"/>
                <a:sym typeface="Georgia"/>
              </a:rPr>
              <a:t>держава</a:t>
            </a:r>
            <a:r>
              <a:rPr lang="ru">
                <a:solidFill>
                  <a:srgbClr val="1155CC"/>
                </a:solidFill>
                <a:latin typeface="Georgia"/>
                <a:ea typeface="Georgia"/>
                <a:cs typeface="Georgia"/>
                <a:sym typeface="Georgia"/>
              </a:rPr>
              <a:t> — її конституційний лад, суверенітет, територіальна цілісність і недоторканність.</a:t>
            </a:r>
            <a:endParaRPr>
              <a:solidFill>
                <a:srgbClr val="1155CC"/>
              </a:solidFill>
              <a:latin typeface="Georgia"/>
              <a:ea typeface="Georgia"/>
              <a:cs typeface="Georgia"/>
              <a:sym typeface="Georgia"/>
            </a:endParaRPr>
          </a:p>
        </p:txBody>
      </p:sp>
      <p:pic>
        <p:nvPicPr>
          <p:cNvPr id="200" name="Google Shape;200;p34"/>
          <p:cNvPicPr preferRelativeResize="0"/>
          <p:nvPr/>
        </p:nvPicPr>
        <p:blipFill>
          <a:blip r:embed="rId3">
            <a:alphaModFix/>
          </a:blip>
          <a:stretch>
            <a:fillRect/>
          </a:stretch>
        </p:blipFill>
        <p:spPr>
          <a:xfrm>
            <a:off x="4812900" y="152400"/>
            <a:ext cx="4242925" cy="2419349"/>
          </a:xfrm>
          <a:prstGeom prst="rect">
            <a:avLst/>
          </a:prstGeom>
          <a:noFill/>
          <a:ln>
            <a:noFill/>
          </a:ln>
        </p:spPr>
      </p:pic>
      <p:pic>
        <p:nvPicPr>
          <p:cNvPr id="201" name="Google Shape;201;p34"/>
          <p:cNvPicPr preferRelativeResize="0"/>
          <p:nvPr/>
        </p:nvPicPr>
        <p:blipFill>
          <a:blip r:embed="rId4">
            <a:alphaModFix/>
          </a:blip>
          <a:stretch>
            <a:fillRect/>
          </a:stretch>
        </p:blipFill>
        <p:spPr>
          <a:xfrm>
            <a:off x="4812900" y="2678350"/>
            <a:ext cx="4242926" cy="23850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05" name="Shape 205"/>
        <p:cNvGrpSpPr/>
        <p:nvPr/>
      </p:nvGrpSpPr>
      <p:grpSpPr>
        <a:xfrm>
          <a:off x="0" y="0"/>
          <a:ext cx="0" cy="0"/>
          <a:chOff x="0" y="0"/>
          <a:chExt cx="0" cy="0"/>
        </a:xfrm>
      </p:grpSpPr>
      <p:sp>
        <p:nvSpPr>
          <p:cNvPr id="206" name="Google Shape;206;p35"/>
          <p:cNvSpPr txBox="1"/>
          <p:nvPr>
            <p:ph type="title"/>
          </p:nvPr>
        </p:nvSpPr>
        <p:spPr>
          <a:xfrm>
            <a:off x="-125"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               </a:t>
            </a:r>
            <a:r>
              <a:rPr lang="ru">
                <a:solidFill>
                  <a:srgbClr val="CC0000"/>
                </a:solidFill>
              </a:rPr>
              <a:t>       5</a:t>
            </a:r>
            <a:r>
              <a:rPr lang="ru">
                <a:solidFill>
                  <a:srgbClr val="CC0000"/>
                </a:solidFill>
              </a:rPr>
              <a:t>. Політика національної безпеки</a:t>
            </a:r>
            <a:endParaRPr>
              <a:solidFill>
                <a:srgbClr val="CC0000"/>
              </a:solidFill>
            </a:endParaRPr>
          </a:p>
        </p:txBody>
      </p:sp>
      <p:sp>
        <p:nvSpPr>
          <p:cNvPr id="207" name="Google Shape;207;p35"/>
          <p:cNvSpPr txBox="1"/>
          <p:nvPr>
            <p:ph idx="1" type="body"/>
          </p:nvPr>
        </p:nvSpPr>
        <p:spPr>
          <a:xfrm>
            <a:off x="0" y="801000"/>
            <a:ext cx="5057100" cy="43425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b="1" lang="ru" u="sng">
                <a:solidFill>
                  <a:srgbClr val="CC0000"/>
                </a:solidFill>
                <a:latin typeface="Georgia"/>
                <a:ea typeface="Georgia"/>
                <a:cs typeface="Georgia"/>
                <a:sym typeface="Georgia"/>
              </a:rPr>
              <a:t>Політика національної безпеки</a:t>
            </a:r>
            <a:r>
              <a:rPr lang="ru">
                <a:latin typeface="Georgia"/>
                <a:ea typeface="Georgia"/>
                <a:cs typeface="Georgia"/>
                <a:sym typeface="Georgia"/>
              </a:rPr>
              <a:t>, </a:t>
            </a:r>
            <a:r>
              <a:rPr lang="ru">
                <a:solidFill>
                  <a:srgbClr val="000000"/>
                </a:solidFill>
                <a:latin typeface="Georgia"/>
                <a:ea typeface="Georgia"/>
                <a:cs typeface="Georgia"/>
                <a:sym typeface="Georgia"/>
              </a:rPr>
              <a:t>або ж </a:t>
            </a:r>
            <a:r>
              <a:rPr b="1" lang="ru" u="sng">
                <a:solidFill>
                  <a:srgbClr val="CC0000"/>
                </a:solidFill>
                <a:latin typeface="Georgia"/>
                <a:ea typeface="Georgia"/>
                <a:cs typeface="Georgia"/>
                <a:sym typeface="Georgia"/>
              </a:rPr>
              <a:t>доктрина національної безпеки</a:t>
            </a:r>
            <a:r>
              <a:rPr lang="ru">
                <a:latin typeface="Georgia"/>
                <a:ea typeface="Georgia"/>
                <a:cs typeface="Georgia"/>
                <a:sym typeface="Georgia"/>
              </a:rPr>
              <a:t> </a:t>
            </a:r>
            <a:r>
              <a:rPr lang="ru">
                <a:solidFill>
                  <a:srgbClr val="351C75"/>
                </a:solidFill>
                <a:latin typeface="Georgia"/>
                <a:ea typeface="Georgia"/>
                <a:cs typeface="Georgia"/>
                <a:sym typeface="Georgia"/>
              </a:rPr>
              <a:t>– це основа, що визначає, як країна гарантує безпеку держави та її громадян. Політика національної безпеки формально описує розуміння країною своїх керівних принципів, цінностей, інтересів, цілей, стратегічної ситуації, загроз, ризиків і викликів в розрізі захисту та підтримання національної безпеки. Політика національної безпеки зазвичай ґрунтується на конституції, засадничих документах і законодавстві країни. Політика роз’яснює дії та обов’язки державних інститутів у гарантуванні безпеки та забезпеченні верховенства права.</a:t>
            </a:r>
            <a:endParaRPr>
              <a:solidFill>
                <a:srgbClr val="351C75"/>
              </a:solidFill>
              <a:latin typeface="Georgia"/>
              <a:ea typeface="Georgia"/>
              <a:cs typeface="Georgia"/>
              <a:sym typeface="Georgia"/>
            </a:endParaRPr>
          </a:p>
        </p:txBody>
      </p:sp>
      <p:pic>
        <p:nvPicPr>
          <p:cNvPr id="208" name="Google Shape;208;p35"/>
          <p:cNvPicPr preferRelativeResize="0"/>
          <p:nvPr/>
        </p:nvPicPr>
        <p:blipFill>
          <a:blip r:embed="rId3">
            <a:alphaModFix/>
          </a:blip>
          <a:stretch>
            <a:fillRect/>
          </a:stretch>
        </p:blipFill>
        <p:spPr>
          <a:xfrm>
            <a:off x="5209500" y="953400"/>
            <a:ext cx="3782101" cy="402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12" name="Shape 212"/>
        <p:cNvGrpSpPr/>
        <p:nvPr/>
      </p:nvGrpSpPr>
      <p:grpSpPr>
        <a:xfrm>
          <a:off x="0" y="0"/>
          <a:ext cx="0" cy="0"/>
          <a:chOff x="0" y="0"/>
          <a:chExt cx="0" cy="0"/>
        </a:xfrm>
      </p:grpSpPr>
      <p:sp>
        <p:nvSpPr>
          <p:cNvPr id="213" name="Google Shape;213;p36"/>
          <p:cNvSpPr txBox="1"/>
          <p:nvPr>
            <p:ph type="title"/>
          </p:nvPr>
        </p:nvSpPr>
        <p:spPr>
          <a:xfrm>
            <a:off x="623400" y="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                           </a:t>
            </a:r>
            <a:r>
              <a:rPr lang="ru">
                <a:solidFill>
                  <a:srgbClr val="CC0000"/>
                </a:solidFill>
              </a:rPr>
              <a:t>      Значення</a:t>
            </a:r>
            <a:endParaRPr>
              <a:solidFill>
                <a:srgbClr val="CC0000"/>
              </a:solidFill>
            </a:endParaRPr>
          </a:p>
        </p:txBody>
      </p:sp>
      <p:sp>
        <p:nvSpPr>
          <p:cNvPr id="214" name="Google Shape;214;p36"/>
          <p:cNvSpPr txBox="1"/>
          <p:nvPr>
            <p:ph idx="1" type="body"/>
          </p:nvPr>
        </p:nvSpPr>
        <p:spPr>
          <a:xfrm>
            <a:off x="0" y="663975"/>
            <a:ext cx="5179200" cy="44796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200"/>
              </a:spcAft>
              <a:buSzPts val="1018"/>
              <a:buNone/>
            </a:pPr>
            <a:r>
              <a:rPr lang="ru" sz="1565">
                <a:solidFill>
                  <a:srgbClr val="000000"/>
                </a:solidFill>
                <a:latin typeface="Georgia"/>
                <a:ea typeface="Georgia"/>
                <a:cs typeface="Georgia"/>
                <a:sym typeface="Georgia"/>
              </a:rPr>
              <a:t>За визначенням Спеціальної групи ООН з реформування сфери безпеки, політика національної безпеки задає напрямок вирішення країною потреб безпеки народу й держави. Політика виражає погляди уряду та інших інститутів, а також потреби та уявлення людей і має форму документа з політики національної безпеки. Деякі країни мають не один документ політики національної безпеки, а кілька політичних документів, таких, як Біла книга з питань оборони, промови керманичів та інші відповідні документи. Політика національної безпеки має включати або передбачати розробку стратегії національної безпеки та оборони. Останні визначають конкретні методи виконання завдань безпеки та оборони, поставлених політикою національної безпеки.</a:t>
            </a:r>
            <a:endParaRPr sz="1565">
              <a:solidFill>
                <a:srgbClr val="000000"/>
              </a:solidFill>
              <a:latin typeface="Georgia"/>
              <a:ea typeface="Georgia"/>
              <a:cs typeface="Georgia"/>
              <a:sym typeface="Georgia"/>
            </a:endParaRPr>
          </a:p>
        </p:txBody>
      </p:sp>
      <p:pic>
        <p:nvPicPr>
          <p:cNvPr id="215" name="Google Shape;215;p36"/>
          <p:cNvPicPr preferRelativeResize="0"/>
          <p:nvPr/>
        </p:nvPicPr>
        <p:blipFill>
          <a:blip r:embed="rId3">
            <a:alphaModFix/>
          </a:blip>
          <a:stretch>
            <a:fillRect/>
          </a:stretch>
        </p:blipFill>
        <p:spPr>
          <a:xfrm>
            <a:off x="5255300" y="552900"/>
            <a:ext cx="3770000" cy="4479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19" name="Shape 219"/>
        <p:cNvGrpSpPr/>
        <p:nvPr/>
      </p:nvGrpSpPr>
      <p:grpSpPr>
        <a:xfrm>
          <a:off x="0" y="0"/>
          <a:ext cx="0" cy="0"/>
          <a:chOff x="0" y="0"/>
          <a:chExt cx="0" cy="0"/>
        </a:xfrm>
      </p:grpSpPr>
      <p:sp>
        <p:nvSpPr>
          <p:cNvPr id="220" name="Google Shape;220;p37"/>
          <p:cNvSpPr txBox="1"/>
          <p:nvPr>
            <p:ph type="title"/>
          </p:nvPr>
        </p:nvSpPr>
        <p:spPr>
          <a:xfrm>
            <a:off x="2703000" y="0"/>
            <a:ext cx="48369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Питання для перевірки:</a:t>
            </a:r>
            <a:endParaRPr/>
          </a:p>
        </p:txBody>
      </p:sp>
      <p:sp>
        <p:nvSpPr>
          <p:cNvPr id="221" name="Google Shape;221;p37"/>
          <p:cNvSpPr txBox="1"/>
          <p:nvPr>
            <p:ph idx="1" type="body"/>
          </p:nvPr>
        </p:nvSpPr>
        <p:spPr>
          <a:xfrm>
            <a:off x="0" y="732600"/>
            <a:ext cx="5881200" cy="4411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990000"/>
              </a:buClr>
              <a:buSzPts val="1800"/>
              <a:buFont typeface="Georgia"/>
              <a:buAutoNum type="arabicParenR"/>
            </a:pPr>
            <a:r>
              <a:rPr lang="ru">
                <a:solidFill>
                  <a:srgbClr val="990000"/>
                </a:solidFill>
                <a:latin typeface="Georgia"/>
                <a:ea typeface="Georgia"/>
                <a:cs typeface="Georgia"/>
                <a:sym typeface="Georgia"/>
              </a:rPr>
              <a:t>Поясніть поняття “Національна безпека”;</a:t>
            </a:r>
            <a:endParaRPr>
              <a:solidFill>
                <a:srgbClr val="990000"/>
              </a:solidFill>
              <a:latin typeface="Georgia"/>
              <a:ea typeface="Georgia"/>
              <a:cs typeface="Georgia"/>
              <a:sym typeface="Georgia"/>
            </a:endParaRPr>
          </a:p>
          <a:p>
            <a:pPr indent="-342900" lvl="0" marL="457200" rtl="0" algn="l">
              <a:spcBef>
                <a:spcPts val="0"/>
              </a:spcBef>
              <a:spcAft>
                <a:spcPts val="0"/>
              </a:spcAft>
              <a:buClr>
                <a:srgbClr val="7F6000"/>
              </a:buClr>
              <a:buSzPts val="1800"/>
              <a:buFont typeface="Georgia"/>
              <a:buAutoNum type="arabicParenR"/>
            </a:pPr>
            <a:r>
              <a:rPr lang="ru">
                <a:solidFill>
                  <a:srgbClr val="7F6000"/>
                </a:solidFill>
                <a:latin typeface="Georgia"/>
                <a:ea typeface="Georgia"/>
                <a:cs typeface="Georgia"/>
                <a:sym typeface="Georgia"/>
              </a:rPr>
              <a:t>Назвіть структурні складові системи національної безпеки;</a:t>
            </a:r>
            <a:endParaRPr>
              <a:solidFill>
                <a:srgbClr val="7F6000"/>
              </a:solidFill>
              <a:latin typeface="Georgia"/>
              <a:ea typeface="Georgia"/>
              <a:cs typeface="Georgia"/>
              <a:sym typeface="Georgia"/>
            </a:endParaRPr>
          </a:p>
          <a:p>
            <a:pPr indent="-342900" lvl="0" marL="457200" rtl="0" algn="l">
              <a:spcBef>
                <a:spcPts val="0"/>
              </a:spcBef>
              <a:spcAft>
                <a:spcPts val="0"/>
              </a:spcAft>
              <a:buClr>
                <a:srgbClr val="1155CC"/>
              </a:buClr>
              <a:buSzPts val="1800"/>
              <a:buFont typeface="Georgia"/>
              <a:buAutoNum type="arabicParenR"/>
            </a:pPr>
            <a:r>
              <a:rPr lang="ru">
                <a:solidFill>
                  <a:srgbClr val="1155CC"/>
                </a:solidFill>
                <a:latin typeface="Georgia"/>
                <a:ea typeface="Georgia"/>
                <a:cs typeface="Georgia"/>
                <a:sym typeface="Georgia"/>
              </a:rPr>
              <a:t>Назвіть об’єктів та суб’єктів системи національної безпеки;</a:t>
            </a:r>
            <a:endParaRPr>
              <a:solidFill>
                <a:srgbClr val="1155CC"/>
              </a:solidFill>
              <a:latin typeface="Georgia"/>
              <a:ea typeface="Georgia"/>
              <a:cs typeface="Georgia"/>
              <a:sym typeface="Georgia"/>
            </a:endParaRPr>
          </a:p>
          <a:p>
            <a:pPr indent="-342900" lvl="0" marL="457200" rtl="0" algn="l">
              <a:spcBef>
                <a:spcPts val="0"/>
              </a:spcBef>
              <a:spcAft>
                <a:spcPts val="0"/>
              </a:spcAft>
              <a:buClr>
                <a:srgbClr val="85200C"/>
              </a:buClr>
              <a:buSzPts val="1800"/>
              <a:buFont typeface="Georgia"/>
              <a:buAutoNum type="arabicParenR"/>
            </a:pPr>
            <a:r>
              <a:rPr lang="ru">
                <a:solidFill>
                  <a:srgbClr val="85200C"/>
                </a:solidFill>
                <a:latin typeface="Georgia"/>
                <a:ea typeface="Georgia"/>
                <a:cs typeface="Georgia"/>
                <a:sym typeface="Georgia"/>
              </a:rPr>
              <a:t>Назвіть загрози національної безпеки України*;</a:t>
            </a:r>
            <a:endParaRPr>
              <a:solidFill>
                <a:srgbClr val="85200C"/>
              </a:solidFill>
              <a:latin typeface="Georgia"/>
              <a:ea typeface="Georgia"/>
              <a:cs typeface="Georgia"/>
              <a:sym typeface="Georgia"/>
            </a:endParaRPr>
          </a:p>
          <a:p>
            <a:pPr indent="-342900" lvl="0" marL="457200" rtl="0" algn="l">
              <a:spcBef>
                <a:spcPts val="0"/>
              </a:spcBef>
              <a:spcAft>
                <a:spcPts val="0"/>
              </a:spcAft>
              <a:buClr>
                <a:srgbClr val="741B47"/>
              </a:buClr>
              <a:buSzPts val="1800"/>
              <a:buFont typeface="Georgia"/>
              <a:buAutoNum type="arabicParenR"/>
            </a:pPr>
            <a:r>
              <a:rPr lang="ru">
                <a:solidFill>
                  <a:srgbClr val="741B47"/>
                </a:solidFill>
                <a:latin typeface="Georgia"/>
                <a:ea typeface="Georgia"/>
                <a:cs typeface="Georgia"/>
                <a:sym typeface="Georgia"/>
              </a:rPr>
              <a:t>Що включає у себе система забезпечення національної безпеки України?</a:t>
            </a:r>
            <a:endParaRPr>
              <a:solidFill>
                <a:srgbClr val="741B47"/>
              </a:solidFill>
              <a:latin typeface="Georgia"/>
              <a:ea typeface="Georgia"/>
              <a:cs typeface="Georgia"/>
              <a:sym typeface="Georgia"/>
            </a:endParaRPr>
          </a:p>
        </p:txBody>
      </p:sp>
      <p:pic>
        <p:nvPicPr>
          <p:cNvPr id="222" name="Google Shape;222;p37"/>
          <p:cNvPicPr preferRelativeResize="0"/>
          <p:nvPr/>
        </p:nvPicPr>
        <p:blipFill>
          <a:blip r:embed="rId3">
            <a:alphaModFix/>
          </a:blip>
          <a:stretch>
            <a:fillRect/>
          </a:stretch>
        </p:blipFill>
        <p:spPr>
          <a:xfrm>
            <a:off x="5819925" y="801000"/>
            <a:ext cx="3205375" cy="4098300"/>
          </a:xfrm>
          <a:prstGeom prst="rect">
            <a:avLst/>
          </a:prstGeom>
          <a:noFill/>
          <a:ln>
            <a:noFill/>
          </a:ln>
        </p:spPr>
      </p:pic>
      <p:pic>
        <p:nvPicPr>
          <p:cNvPr id="223" name="Google Shape;223;p37"/>
          <p:cNvPicPr preferRelativeResize="0"/>
          <p:nvPr/>
        </p:nvPicPr>
        <p:blipFill>
          <a:blip r:embed="rId4">
            <a:alphaModFix/>
          </a:blip>
          <a:stretch>
            <a:fillRect/>
          </a:stretch>
        </p:blipFill>
        <p:spPr>
          <a:xfrm>
            <a:off x="-65800" y="3357775"/>
            <a:ext cx="3048000" cy="1785725"/>
          </a:xfrm>
          <a:prstGeom prst="rect">
            <a:avLst/>
          </a:prstGeom>
          <a:noFill/>
          <a:ln>
            <a:noFill/>
          </a:ln>
        </p:spPr>
      </p:pic>
      <p:pic>
        <p:nvPicPr>
          <p:cNvPr id="224" name="Google Shape;224;p37"/>
          <p:cNvPicPr preferRelativeResize="0"/>
          <p:nvPr/>
        </p:nvPicPr>
        <p:blipFill>
          <a:blip r:embed="rId5">
            <a:alphaModFix/>
          </a:blip>
          <a:stretch>
            <a:fillRect/>
          </a:stretch>
        </p:blipFill>
        <p:spPr>
          <a:xfrm>
            <a:off x="3508275" y="3357775"/>
            <a:ext cx="2127450" cy="1785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71" name="Shape 71"/>
        <p:cNvGrpSpPr/>
        <p:nvPr/>
      </p:nvGrpSpPr>
      <p:grpSpPr>
        <a:xfrm>
          <a:off x="0" y="0"/>
          <a:ext cx="0" cy="0"/>
          <a:chOff x="0" y="0"/>
          <a:chExt cx="0" cy="0"/>
        </a:xfrm>
      </p:grpSpPr>
      <p:sp>
        <p:nvSpPr>
          <p:cNvPr id="72" name="Google Shape;72;p15"/>
          <p:cNvSpPr txBox="1"/>
          <p:nvPr>
            <p:ph type="title"/>
          </p:nvPr>
        </p:nvSpPr>
        <p:spPr>
          <a:xfrm>
            <a:off x="1486925" y="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Система національної безпеки України</a:t>
            </a:r>
            <a:endParaRPr/>
          </a:p>
        </p:txBody>
      </p:sp>
      <p:pic>
        <p:nvPicPr>
          <p:cNvPr id="73" name="Google Shape;73;p15"/>
          <p:cNvPicPr preferRelativeResize="0"/>
          <p:nvPr/>
        </p:nvPicPr>
        <p:blipFill>
          <a:blip r:embed="rId3">
            <a:alphaModFix/>
          </a:blip>
          <a:stretch>
            <a:fillRect/>
          </a:stretch>
        </p:blipFill>
        <p:spPr>
          <a:xfrm>
            <a:off x="137125" y="801000"/>
            <a:ext cx="4773425" cy="4113551"/>
          </a:xfrm>
          <a:prstGeom prst="rect">
            <a:avLst/>
          </a:prstGeom>
          <a:noFill/>
          <a:ln>
            <a:noFill/>
          </a:ln>
        </p:spPr>
      </p:pic>
      <p:pic>
        <p:nvPicPr>
          <p:cNvPr id="74" name="Google Shape;74;p15"/>
          <p:cNvPicPr preferRelativeResize="0"/>
          <p:nvPr/>
        </p:nvPicPr>
        <p:blipFill>
          <a:blip r:embed="rId4">
            <a:alphaModFix/>
          </a:blip>
          <a:stretch>
            <a:fillRect/>
          </a:stretch>
        </p:blipFill>
        <p:spPr>
          <a:xfrm>
            <a:off x="5062950" y="953400"/>
            <a:ext cx="3928651" cy="3961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0" y="0"/>
            <a:ext cx="9144000" cy="51467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3" name="Shape 83"/>
        <p:cNvGrpSpPr/>
        <p:nvPr/>
      </p:nvGrpSpPr>
      <p:grpSpPr>
        <a:xfrm>
          <a:off x="0" y="0"/>
          <a:ext cx="0" cy="0"/>
          <a:chOff x="0" y="0"/>
          <a:chExt cx="0" cy="0"/>
        </a:xfrm>
      </p:grpSpPr>
      <p:sp>
        <p:nvSpPr>
          <p:cNvPr id="84" name="Google Shape;84;p17"/>
          <p:cNvSpPr txBox="1"/>
          <p:nvPr>
            <p:ph type="title"/>
          </p:nvPr>
        </p:nvSpPr>
        <p:spPr>
          <a:xfrm>
            <a:off x="1960050" y="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783F04"/>
                </a:solidFill>
              </a:rPr>
              <a:t>Національна безпека.</a:t>
            </a:r>
            <a:r>
              <a:rPr lang="ru"/>
              <a:t> </a:t>
            </a:r>
            <a:r>
              <a:rPr lang="ru">
                <a:solidFill>
                  <a:srgbClr val="85200C"/>
                </a:solidFill>
              </a:rPr>
              <a:t>Суть поняття</a:t>
            </a:r>
            <a:endParaRPr>
              <a:solidFill>
                <a:srgbClr val="85200C"/>
              </a:solidFill>
            </a:endParaRPr>
          </a:p>
        </p:txBody>
      </p:sp>
      <p:sp>
        <p:nvSpPr>
          <p:cNvPr id="85" name="Google Shape;85;p17"/>
          <p:cNvSpPr txBox="1"/>
          <p:nvPr>
            <p:ph idx="1" type="body"/>
          </p:nvPr>
        </p:nvSpPr>
        <p:spPr>
          <a:xfrm>
            <a:off x="0" y="709750"/>
            <a:ext cx="5942400" cy="4296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770"/>
              <a:buNone/>
            </a:pPr>
            <a:r>
              <a:rPr b="1" lang="ru" sz="1360">
                <a:latin typeface="Times New Roman"/>
                <a:ea typeface="Times New Roman"/>
                <a:cs typeface="Times New Roman"/>
                <a:sym typeface="Times New Roman"/>
              </a:rPr>
              <a:t>Національна безпека України </a:t>
            </a:r>
            <a:r>
              <a:rPr lang="ru" sz="1360">
                <a:latin typeface="Times New Roman"/>
                <a:ea typeface="Times New Roman"/>
                <a:cs typeface="Times New Roman"/>
                <a:sym typeface="Times New Roman"/>
              </a:rPr>
              <a:t>— </a:t>
            </a:r>
            <a:r>
              <a:rPr lang="ru" sz="1360">
                <a:solidFill>
                  <a:srgbClr val="351C75"/>
                </a:solidFill>
                <a:latin typeface="Times New Roman"/>
                <a:ea typeface="Times New Roman"/>
                <a:cs typeface="Times New Roman"/>
                <a:sym typeface="Times New Roman"/>
              </a:rPr>
              <a:t>комплекс законодавчих та організаційних заходів, спрямованих на постійну захищеність життєво важливих інтересів людини і громадянина, суспільства і держави, за якої забезпечуються сталий розвиток суспільства, своєчасне виявлення, запобігання і нейтралізація реальних та потенційних загроз національним інтересам у сферах правоохоронної діяльності, боротьби з корупцією, прикордонної діяльності та оборони, міграційної політики, охорони здоров'я, освіти та науки, науково-технічної та інноваційної політики, культурного розвитку населення, забезпечення свободи слова та інформаційної безпеки, соціальної політики та пенсійного забезпечення, житлово-комунального господарства, ринку фінансових послуг, захисту прав власності, фондових ринків і обігу цінних паперів, податково-бюджетної та митної політики, торгівлі та підприємницької діяльності, ринку банківських послуг, інвестиційної політики, ревізійної діяльності, монетарної та валютної політики, захисту інформації, ліцензування, промисловості та сільського господарства, транспорту та зв'язку, інформаційних технологій, енергетики та енергозбереження, функціонування природних монополій, використання надр, земельних та водних ресурсів, корисних копалин, захисту екології і довкілля та інших сферах державного управління при виникненні негативних тенденцій до створення потенційних або реальних загроз національним інтересам.</a:t>
            </a:r>
            <a:endParaRPr sz="1360">
              <a:solidFill>
                <a:srgbClr val="351C75"/>
              </a:solidFill>
              <a:latin typeface="Times New Roman"/>
              <a:ea typeface="Times New Roman"/>
              <a:cs typeface="Times New Roman"/>
              <a:sym typeface="Times New Roman"/>
            </a:endParaRPr>
          </a:p>
        </p:txBody>
      </p:sp>
      <p:pic>
        <p:nvPicPr>
          <p:cNvPr id="86" name="Google Shape;86;p17"/>
          <p:cNvPicPr preferRelativeResize="0"/>
          <p:nvPr/>
        </p:nvPicPr>
        <p:blipFill>
          <a:blip r:embed="rId3">
            <a:alphaModFix/>
          </a:blip>
          <a:stretch>
            <a:fillRect/>
          </a:stretch>
        </p:blipFill>
        <p:spPr>
          <a:xfrm>
            <a:off x="5942400" y="801000"/>
            <a:ext cx="3049200" cy="4205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0" y="0"/>
            <a:ext cx="9305400" cy="801000"/>
          </a:xfrm>
          <a:prstGeom prst="rect">
            <a:avLst/>
          </a:prstGeom>
        </p:spPr>
        <p:txBody>
          <a:bodyPr anchorCtr="0" anchor="t" bIns="91425" lIns="91425" spcFirstLastPara="1" rIns="91425" wrap="square" tIns="91425">
            <a:noAutofit/>
          </a:bodyPr>
          <a:lstStyle/>
          <a:p>
            <a:pPr indent="-417830" lvl="0" marL="457200" rtl="0" algn="l">
              <a:spcBef>
                <a:spcPts val="0"/>
              </a:spcBef>
              <a:spcAft>
                <a:spcPts val="0"/>
              </a:spcAft>
              <a:buClr>
                <a:srgbClr val="990000"/>
              </a:buClr>
              <a:buSzPts val="2980"/>
              <a:buAutoNum type="arabicPeriod"/>
            </a:pPr>
            <a:r>
              <a:rPr lang="ru" sz="2980">
                <a:solidFill>
                  <a:srgbClr val="990000"/>
                </a:solidFill>
              </a:rPr>
              <a:t>Сутність поняття та передумови формування</a:t>
            </a:r>
            <a:endParaRPr sz="2980">
              <a:solidFill>
                <a:srgbClr val="990000"/>
              </a:solidFill>
            </a:endParaRPr>
          </a:p>
        </p:txBody>
      </p:sp>
      <p:sp>
        <p:nvSpPr>
          <p:cNvPr id="92" name="Google Shape;92;p18"/>
          <p:cNvSpPr txBox="1"/>
          <p:nvPr>
            <p:ph idx="1" type="body"/>
          </p:nvPr>
        </p:nvSpPr>
        <p:spPr>
          <a:xfrm>
            <a:off x="203500" y="694475"/>
            <a:ext cx="5677800" cy="43269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ru">
                <a:solidFill>
                  <a:srgbClr val="000000"/>
                </a:solidFill>
                <a:latin typeface="Georgia"/>
                <a:ea typeface="Georgia"/>
                <a:cs typeface="Georgia"/>
                <a:sym typeface="Georgia"/>
              </a:rPr>
              <a:t>Основними етапами розробки концептуального підходу до забезпечення безпеки України є: </a:t>
            </a:r>
            <a:endParaRPr>
              <a:solidFill>
                <a:srgbClr val="000000"/>
              </a:solidFill>
              <a:latin typeface="Georgia"/>
              <a:ea typeface="Georgia"/>
              <a:cs typeface="Georgia"/>
              <a:sym typeface="Georgia"/>
            </a:endParaRPr>
          </a:p>
          <a:p>
            <a:pPr indent="0" lvl="0" marL="0" rtl="0" algn="l">
              <a:spcBef>
                <a:spcPts val="1200"/>
              </a:spcBef>
              <a:spcAft>
                <a:spcPts val="0"/>
              </a:spcAft>
              <a:buNone/>
            </a:pPr>
            <a:r>
              <a:rPr lang="ru">
                <a:solidFill>
                  <a:srgbClr val="85200C"/>
                </a:solidFill>
                <a:latin typeface="Georgia"/>
                <a:ea typeface="Georgia"/>
                <a:cs typeface="Georgia"/>
                <a:sym typeface="Georgia"/>
              </a:rPr>
              <a:t>1) аналіз стану безпеки України та світової цивілізації; </a:t>
            </a:r>
            <a:endParaRPr>
              <a:solidFill>
                <a:srgbClr val="85200C"/>
              </a:solidFill>
              <a:latin typeface="Georgia"/>
              <a:ea typeface="Georgia"/>
              <a:cs typeface="Georgia"/>
              <a:sym typeface="Georgia"/>
            </a:endParaRPr>
          </a:p>
          <a:p>
            <a:pPr indent="0" lvl="0" marL="0" rtl="0" algn="l">
              <a:spcBef>
                <a:spcPts val="1200"/>
              </a:spcBef>
              <a:spcAft>
                <a:spcPts val="0"/>
              </a:spcAft>
              <a:buNone/>
            </a:pPr>
            <a:r>
              <a:rPr lang="ru">
                <a:solidFill>
                  <a:srgbClr val="BF9000"/>
                </a:solidFill>
                <a:latin typeface="Georgia"/>
                <a:ea typeface="Georgia"/>
                <a:cs typeface="Georgia"/>
                <a:sym typeface="Georgia"/>
              </a:rPr>
              <a:t>2) вибір основної системи захисту та її елементів (об'єктів безпеки); </a:t>
            </a:r>
            <a:endParaRPr>
              <a:solidFill>
                <a:srgbClr val="BF9000"/>
              </a:solidFill>
              <a:latin typeface="Georgia"/>
              <a:ea typeface="Georgia"/>
              <a:cs typeface="Georgia"/>
              <a:sym typeface="Georgia"/>
            </a:endParaRPr>
          </a:p>
          <a:p>
            <a:pPr indent="0" lvl="0" marL="0" rtl="0" algn="l">
              <a:spcBef>
                <a:spcPts val="1200"/>
              </a:spcBef>
              <a:spcAft>
                <a:spcPts val="0"/>
              </a:spcAft>
              <a:buNone/>
            </a:pPr>
            <a:r>
              <a:rPr lang="ru">
                <a:solidFill>
                  <a:srgbClr val="38761D"/>
                </a:solidFill>
                <a:latin typeface="Georgia"/>
                <a:ea typeface="Georgia"/>
                <a:cs typeface="Georgia"/>
                <a:sym typeface="Georgia"/>
              </a:rPr>
              <a:t>3) визначення основного завдання, мети і напрямів забезпечення безпеки України; </a:t>
            </a:r>
            <a:endParaRPr>
              <a:solidFill>
                <a:srgbClr val="38761D"/>
              </a:solidFill>
              <a:latin typeface="Georgia"/>
              <a:ea typeface="Georgia"/>
              <a:cs typeface="Georgia"/>
              <a:sym typeface="Georgia"/>
            </a:endParaRPr>
          </a:p>
          <a:p>
            <a:pPr indent="0" lvl="0" marL="0" rtl="0" algn="l">
              <a:spcBef>
                <a:spcPts val="1200"/>
              </a:spcBef>
              <a:spcAft>
                <a:spcPts val="0"/>
              </a:spcAft>
              <a:buNone/>
            </a:pPr>
            <a:r>
              <a:rPr lang="ru">
                <a:solidFill>
                  <a:srgbClr val="1155CC"/>
                </a:solidFill>
                <a:latin typeface="Georgia"/>
                <a:ea typeface="Georgia"/>
                <a:cs typeface="Georgia"/>
                <a:sym typeface="Georgia"/>
              </a:rPr>
              <a:t>4) розробка принципів забезпечення безпеки України; </a:t>
            </a:r>
            <a:endParaRPr>
              <a:solidFill>
                <a:srgbClr val="1155CC"/>
              </a:solidFill>
              <a:latin typeface="Georgia"/>
              <a:ea typeface="Georgia"/>
              <a:cs typeface="Georgia"/>
              <a:sym typeface="Georgia"/>
            </a:endParaRPr>
          </a:p>
          <a:p>
            <a:pPr indent="0" lvl="0" marL="0" rtl="0" algn="l">
              <a:spcBef>
                <a:spcPts val="1200"/>
              </a:spcBef>
              <a:spcAft>
                <a:spcPts val="0"/>
              </a:spcAft>
              <a:buNone/>
            </a:pPr>
            <a:r>
              <a:rPr lang="ru">
                <a:solidFill>
                  <a:srgbClr val="134F5C"/>
                </a:solidFill>
                <a:latin typeface="Georgia"/>
                <a:ea typeface="Georgia"/>
                <a:cs typeface="Georgia"/>
                <a:sym typeface="Georgia"/>
              </a:rPr>
              <a:t>5) визначення загального алгоритму забезпечення безпеки України; </a:t>
            </a:r>
            <a:endParaRPr>
              <a:solidFill>
                <a:srgbClr val="134F5C"/>
              </a:solidFill>
              <a:latin typeface="Georgia"/>
              <a:ea typeface="Georgia"/>
              <a:cs typeface="Georgia"/>
              <a:sym typeface="Georgia"/>
            </a:endParaRPr>
          </a:p>
          <a:p>
            <a:pPr indent="0" lvl="0" marL="0" rtl="0" algn="l">
              <a:spcBef>
                <a:spcPts val="1200"/>
              </a:spcBef>
              <a:spcAft>
                <a:spcPts val="0"/>
              </a:spcAft>
              <a:buNone/>
            </a:pPr>
            <a:r>
              <a:rPr lang="ru">
                <a:solidFill>
                  <a:srgbClr val="741B47"/>
                </a:solidFill>
                <a:latin typeface="Georgia"/>
                <a:ea typeface="Georgia"/>
                <a:cs typeface="Georgia"/>
                <a:sym typeface="Georgia"/>
              </a:rPr>
              <a:t>6) формування структури системи забезпечення безпеки України та складу суб'єктів забезпечення безпеки; </a:t>
            </a:r>
            <a:endParaRPr>
              <a:solidFill>
                <a:srgbClr val="741B47"/>
              </a:solidFill>
              <a:latin typeface="Georgia"/>
              <a:ea typeface="Georgia"/>
              <a:cs typeface="Georgia"/>
              <a:sym typeface="Georgia"/>
            </a:endParaRPr>
          </a:p>
          <a:p>
            <a:pPr indent="0" lvl="0" marL="0" rtl="0" algn="l">
              <a:spcBef>
                <a:spcPts val="1200"/>
              </a:spcBef>
              <a:spcAft>
                <a:spcPts val="1200"/>
              </a:spcAft>
              <a:buNone/>
            </a:pPr>
            <a:r>
              <a:rPr lang="ru">
                <a:solidFill>
                  <a:srgbClr val="B45F06"/>
                </a:solidFill>
                <a:latin typeface="Georgia"/>
                <a:ea typeface="Georgia"/>
                <a:cs typeface="Georgia"/>
                <a:sym typeface="Georgia"/>
              </a:rPr>
              <a:t>7) визначення рівнів управління і режимів функціонування системи забезпечення безпеки України. </a:t>
            </a:r>
            <a:endParaRPr>
              <a:solidFill>
                <a:srgbClr val="B45F06"/>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5881200" y="801000"/>
            <a:ext cx="3110400" cy="4220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97" name="Shape 97"/>
        <p:cNvGrpSpPr/>
        <p:nvPr/>
      </p:nvGrpSpPr>
      <p:grpSpPr>
        <a:xfrm>
          <a:off x="0" y="0"/>
          <a:ext cx="0" cy="0"/>
          <a:chOff x="0" y="0"/>
          <a:chExt cx="0" cy="0"/>
        </a:xfrm>
      </p:grpSpPr>
      <p:sp>
        <p:nvSpPr>
          <p:cNvPr id="98" name="Google Shape;98;p19"/>
          <p:cNvSpPr txBox="1"/>
          <p:nvPr>
            <p:ph idx="1" type="body"/>
          </p:nvPr>
        </p:nvSpPr>
        <p:spPr>
          <a:xfrm>
            <a:off x="0" y="0"/>
            <a:ext cx="5438700" cy="5143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ru" sz="1765">
                <a:solidFill>
                  <a:srgbClr val="B45F06"/>
                </a:solidFill>
                <a:latin typeface="Georgia"/>
                <a:ea typeface="Georgia"/>
                <a:cs typeface="Georgia"/>
                <a:sym typeface="Georgia"/>
              </a:rPr>
              <a:t>Розробці концепцій, доктрин, програмних та інших подібних документів у галузі забезпечення безпеки будь-яких систем повинен передувати аналіз існуючого стану безпеки даної системи і навколишнього її світу. </a:t>
            </a:r>
            <a:endParaRPr sz="1765">
              <a:solidFill>
                <a:srgbClr val="B45F06"/>
              </a:solidFill>
              <a:latin typeface="Georgia"/>
              <a:ea typeface="Georgia"/>
              <a:cs typeface="Georgia"/>
              <a:sym typeface="Georgia"/>
            </a:endParaRPr>
          </a:p>
          <a:p>
            <a:pPr indent="0" lvl="0" marL="0" rtl="0" algn="l">
              <a:lnSpc>
                <a:spcPct val="95000"/>
              </a:lnSpc>
              <a:spcBef>
                <a:spcPts val="1200"/>
              </a:spcBef>
              <a:spcAft>
                <a:spcPts val="0"/>
              </a:spcAft>
              <a:buSzPts val="1018"/>
              <a:buNone/>
            </a:pPr>
            <a:r>
              <a:rPr lang="ru" sz="1765">
                <a:solidFill>
                  <a:srgbClr val="1155CC"/>
                </a:solidFill>
                <a:latin typeface="Georgia"/>
                <a:ea typeface="Georgia"/>
                <a:cs typeface="Georgia"/>
                <a:sym typeface="Georgia"/>
              </a:rPr>
              <a:t>Загальний стан безпеки України в даний час можна охарактеризувати, як проблемне і не має тенденції до покращення. Стан і розвиток основних сфер життєдіяльності українського суспільства показує, що кризові явища перехідного періоду далеко не подолані.</a:t>
            </a:r>
            <a:endParaRPr sz="1765">
              <a:solidFill>
                <a:srgbClr val="1155CC"/>
              </a:solidFill>
              <a:latin typeface="Georgia"/>
              <a:ea typeface="Georgia"/>
              <a:cs typeface="Georgia"/>
              <a:sym typeface="Georgia"/>
            </a:endParaRPr>
          </a:p>
          <a:p>
            <a:pPr indent="0" lvl="0" marL="0" rtl="0" algn="l">
              <a:lnSpc>
                <a:spcPct val="95000"/>
              </a:lnSpc>
              <a:spcBef>
                <a:spcPts val="1200"/>
              </a:spcBef>
              <a:spcAft>
                <a:spcPts val="1200"/>
              </a:spcAft>
              <a:buSzPts val="1018"/>
              <a:buNone/>
            </a:pPr>
            <a:r>
              <a:rPr lang="ru" sz="1765">
                <a:solidFill>
                  <a:srgbClr val="351C75"/>
                </a:solidFill>
                <a:latin typeface="Georgia"/>
                <a:ea typeface="Georgia"/>
                <a:cs typeface="Georgia"/>
                <a:sym typeface="Georgia"/>
              </a:rPr>
              <a:t>Безпека громадян (людини, особистості), стабільність суспільства і держави, їх захищеність від можливих небезпек різного (природного, техногенного і соціального) характеру оцінюється тривалістю і якістю життя її громадян, а також співвідношенням цих показників з аналогічними показниками в інших країнах світу. </a:t>
            </a:r>
            <a:endParaRPr sz="1765">
              <a:solidFill>
                <a:srgbClr val="351C75"/>
              </a:solidFill>
              <a:latin typeface="Georgia"/>
              <a:ea typeface="Georgia"/>
              <a:cs typeface="Georgia"/>
              <a:sym typeface="Georgia"/>
            </a:endParaRPr>
          </a:p>
        </p:txBody>
      </p:sp>
      <p:pic>
        <p:nvPicPr>
          <p:cNvPr id="99" name="Google Shape;99;p19"/>
          <p:cNvPicPr preferRelativeResize="0"/>
          <p:nvPr/>
        </p:nvPicPr>
        <p:blipFill>
          <a:blip r:embed="rId3">
            <a:alphaModFix/>
          </a:blip>
          <a:stretch>
            <a:fillRect/>
          </a:stretch>
        </p:blipFill>
        <p:spPr>
          <a:xfrm>
            <a:off x="5591100" y="76325"/>
            <a:ext cx="3400501" cy="2495425"/>
          </a:xfrm>
          <a:prstGeom prst="rect">
            <a:avLst/>
          </a:prstGeom>
          <a:noFill/>
          <a:ln>
            <a:noFill/>
          </a:ln>
        </p:spPr>
      </p:pic>
      <p:pic>
        <p:nvPicPr>
          <p:cNvPr id="100" name="Google Shape;100;p19"/>
          <p:cNvPicPr preferRelativeResize="0"/>
          <p:nvPr/>
        </p:nvPicPr>
        <p:blipFill>
          <a:blip r:embed="rId4">
            <a:alphaModFix/>
          </a:blip>
          <a:stretch>
            <a:fillRect/>
          </a:stretch>
        </p:blipFill>
        <p:spPr>
          <a:xfrm>
            <a:off x="5591100" y="2724150"/>
            <a:ext cx="3400500" cy="2297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04" name="Shape 104"/>
        <p:cNvGrpSpPr/>
        <p:nvPr/>
      </p:nvGrpSpPr>
      <p:grpSpPr>
        <a:xfrm>
          <a:off x="0" y="0"/>
          <a:ext cx="0" cy="0"/>
          <a:chOff x="0" y="0"/>
          <a:chExt cx="0" cy="0"/>
        </a:xfrm>
      </p:grpSpPr>
      <p:sp>
        <p:nvSpPr>
          <p:cNvPr id="105" name="Google Shape;105;p20"/>
          <p:cNvSpPr txBox="1"/>
          <p:nvPr>
            <p:ph idx="1" type="body"/>
          </p:nvPr>
        </p:nvSpPr>
        <p:spPr>
          <a:xfrm>
            <a:off x="0" y="0"/>
            <a:ext cx="5789700" cy="5143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ru">
                <a:solidFill>
                  <a:srgbClr val="B45F06"/>
                </a:solidFill>
                <a:latin typeface="Georgia"/>
                <a:ea typeface="Georgia"/>
                <a:cs typeface="Georgia"/>
                <a:sym typeface="Georgia"/>
              </a:rPr>
              <a:t>Національна безпека України забезпечується шляхом проведення виваженої державної політики відповідно до прийнятих в установленому порядку доктрин, концепцій, стратегій і програм у політичній, економічній, соціальній, воєнній, екологічній, науково-технологічній, інформаційній та інших сферах.</a:t>
            </a:r>
            <a:endParaRPr>
              <a:solidFill>
                <a:srgbClr val="B45F06"/>
              </a:solidFill>
              <a:latin typeface="Georgia"/>
              <a:ea typeface="Georgia"/>
              <a:cs typeface="Georgia"/>
              <a:sym typeface="Georgia"/>
            </a:endParaRPr>
          </a:p>
          <a:p>
            <a:pPr indent="0" lvl="0" marL="0" rtl="0" algn="l">
              <a:spcBef>
                <a:spcPts val="1200"/>
              </a:spcBef>
              <a:spcAft>
                <a:spcPts val="0"/>
              </a:spcAft>
              <a:buNone/>
            </a:pPr>
            <a:r>
              <a:rPr lang="ru">
                <a:solidFill>
                  <a:srgbClr val="85200C"/>
                </a:solidFill>
                <a:latin typeface="Georgia"/>
                <a:ea typeface="Georgia"/>
                <a:cs typeface="Georgia"/>
                <a:sym typeface="Georgia"/>
              </a:rPr>
              <a:t>Оптимізація державотворення і трансформаційних процесів у суспільстві неможлива без чіткої стратегії забезпечення національної безпеки на перспективу. Ця стратегія повинна вироблятися компетентними управлінцями – професіоналами та науковцями з прогностичною метою підготовки до подолання будь-яких небезпек. </a:t>
            </a:r>
            <a:endParaRPr>
              <a:solidFill>
                <a:srgbClr val="85200C"/>
              </a:solidFill>
              <a:latin typeface="Georgia"/>
              <a:ea typeface="Georgia"/>
              <a:cs typeface="Georgia"/>
              <a:sym typeface="Georgia"/>
            </a:endParaRPr>
          </a:p>
          <a:p>
            <a:pPr indent="0" lvl="0" marL="0" rtl="0" algn="l">
              <a:spcBef>
                <a:spcPts val="1200"/>
              </a:spcBef>
              <a:spcAft>
                <a:spcPts val="1200"/>
              </a:spcAft>
              <a:buNone/>
            </a:pPr>
            <a:r>
              <a:rPr lang="ru">
                <a:solidFill>
                  <a:srgbClr val="134F5C"/>
                </a:solidFill>
                <a:latin typeface="Georgia"/>
                <a:ea typeface="Georgia"/>
                <a:cs typeface="Georgia"/>
                <a:sym typeface="Georgia"/>
              </a:rPr>
              <a:t>Україна, на жаль, ніколи не мала стратегії національної безпеки, як і чіткої геополітичної стратегії. Про такі стратегії сьогодні можна говорити переважно у перспективі. Розробка таких стратегій різного рівня є життєвою необхідністю для України, якщо вона хоче перетворитися з об'єкта геополітичних ігор великих держав у суб'єкт геополітики, тобто в самостійного гравця, який сам визначає свої цілі і діє на світовій арені (звісно, з урахуванням як власних можливостей, так і параметрів навколишнього середовища). Це цілком відповідає геополітичному потенціалу і можливостям України як однієї з найбільших європейських країн.</a:t>
            </a:r>
            <a:endParaRPr>
              <a:solidFill>
                <a:srgbClr val="134F5C"/>
              </a:solidFill>
              <a:latin typeface="Georgia"/>
              <a:ea typeface="Georgia"/>
              <a:cs typeface="Georgia"/>
              <a:sym typeface="Georgia"/>
            </a:endParaRPr>
          </a:p>
        </p:txBody>
      </p:sp>
      <p:pic>
        <p:nvPicPr>
          <p:cNvPr id="106" name="Google Shape;106;p20"/>
          <p:cNvPicPr preferRelativeResize="0"/>
          <p:nvPr/>
        </p:nvPicPr>
        <p:blipFill>
          <a:blip r:embed="rId3">
            <a:alphaModFix/>
          </a:blip>
          <a:stretch>
            <a:fillRect/>
          </a:stretch>
        </p:blipFill>
        <p:spPr>
          <a:xfrm>
            <a:off x="5789700" y="137125"/>
            <a:ext cx="3266125" cy="2434625"/>
          </a:xfrm>
          <a:prstGeom prst="rect">
            <a:avLst/>
          </a:prstGeom>
          <a:noFill/>
          <a:ln>
            <a:noFill/>
          </a:ln>
        </p:spPr>
      </p:pic>
      <p:pic>
        <p:nvPicPr>
          <p:cNvPr id="107" name="Google Shape;107;p20"/>
          <p:cNvPicPr preferRelativeResize="0"/>
          <p:nvPr/>
        </p:nvPicPr>
        <p:blipFill>
          <a:blip r:embed="rId4">
            <a:alphaModFix/>
          </a:blip>
          <a:stretch>
            <a:fillRect/>
          </a:stretch>
        </p:blipFill>
        <p:spPr>
          <a:xfrm>
            <a:off x="5789700" y="2632550"/>
            <a:ext cx="3266126" cy="2434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1" name="Shape 111"/>
        <p:cNvGrpSpPr/>
        <p:nvPr/>
      </p:nvGrpSpPr>
      <p:grpSpPr>
        <a:xfrm>
          <a:off x="0" y="0"/>
          <a:ext cx="0" cy="0"/>
          <a:chOff x="0" y="0"/>
          <a:chExt cx="0" cy="0"/>
        </a:xfrm>
      </p:grpSpPr>
      <p:sp>
        <p:nvSpPr>
          <p:cNvPr id="112" name="Google Shape;112;p21"/>
          <p:cNvSpPr txBox="1"/>
          <p:nvPr>
            <p:ph idx="1" type="body"/>
          </p:nvPr>
        </p:nvSpPr>
        <p:spPr>
          <a:xfrm>
            <a:off x="0" y="0"/>
            <a:ext cx="6232200" cy="51435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ru">
                <a:solidFill>
                  <a:srgbClr val="1155CC"/>
                </a:solidFill>
                <a:latin typeface="Georgia"/>
                <a:ea typeface="Georgia"/>
                <a:cs typeface="Georgia"/>
                <a:sym typeface="Georgia"/>
              </a:rPr>
              <a:t>На виконання Закону України “Про основи національної безпеки України” робочою групою, яка була створена у лютому 2006 року розпорядженням Президента України, був розроблений проект Стратегії національної безпеки України. На підставі аналізу масштабів сучасних загроз і викликів як зовнішніх, так і внутрішніх, насамперед національним інтересам, розробниками документа зроблено спробу визначити стратегічні цілі державної політики щодо національної безпеки України, основні її завдання та механізми реалізації. </a:t>
            </a:r>
            <a:endParaRPr>
              <a:solidFill>
                <a:srgbClr val="1155CC"/>
              </a:solidFill>
              <a:latin typeface="Georgia"/>
              <a:ea typeface="Georgia"/>
              <a:cs typeface="Georgia"/>
              <a:sym typeface="Georgia"/>
            </a:endParaRPr>
          </a:p>
          <a:p>
            <a:pPr indent="0" lvl="0" marL="0" rtl="0" algn="l">
              <a:spcBef>
                <a:spcPts val="1200"/>
              </a:spcBef>
              <a:spcAft>
                <a:spcPts val="0"/>
              </a:spcAft>
              <a:buNone/>
            </a:pPr>
            <a:r>
              <a:rPr lang="ru">
                <a:solidFill>
                  <a:srgbClr val="38761D"/>
                </a:solidFill>
                <a:latin typeface="Georgia"/>
                <a:ea typeface="Georgia"/>
                <a:cs typeface="Georgia"/>
                <a:sym typeface="Georgia"/>
              </a:rPr>
              <a:t>Проектом Стратегії визначена незворотність курсу України на побудову правової, демократичної, соціальної, конкурентно-спроможної держави, що вимагає удосконалення як правових механізмів, так і чітких, скоординованих зусиль усіх гілок державної влади, державних інституцій, громадськості та кожного громадянина. Важливим чинником успішної реалізації Стратегії є наукове забезпечення процесу виконання визначених у проекті документа завдань, ефективне та продуктивне використання інтелектуального потенціалу держави. </a:t>
            </a:r>
            <a:endParaRPr>
              <a:solidFill>
                <a:srgbClr val="38761D"/>
              </a:solidFill>
              <a:latin typeface="Georgia"/>
              <a:ea typeface="Georgia"/>
              <a:cs typeface="Georgia"/>
              <a:sym typeface="Georgia"/>
            </a:endParaRPr>
          </a:p>
          <a:p>
            <a:pPr indent="0" lvl="0" marL="0" rtl="0" algn="l">
              <a:spcBef>
                <a:spcPts val="1200"/>
              </a:spcBef>
              <a:spcAft>
                <a:spcPts val="1200"/>
              </a:spcAft>
              <a:buNone/>
            </a:pPr>
            <a:r>
              <a:rPr lang="ru">
                <a:solidFill>
                  <a:srgbClr val="741B47"/>
                </a:solidFill>
                <a:latin typeface="Georgia"/>
                <a:ea typeface="Georgia"/>
                <a:cs typeface="Georgia"/>
                <a:sym typeface="Georgia"/>
              </a:rPr>
              <a:t>Питання розробки і затвердження Стратегії національної безпеки в нинішніх умовах є не лише потребою, а й нагальною необхідністю, оскільки питання забезпечення національної безпеки є визначальним на сучасному етапі державного будівництва. </a:t>
            </a:r>
            <a:endParaRPr>
              <a:solidFill>
                <a:srgbClr val="741B47"/>
              </a:solidFill>
              <a:latin typeface="Georgia"/>
              <a:ea typeface="Georgia"/>
              <a:cs typeface="Georgia"/>
              <a:sym typeface="Georgia"/>
            </a:endParaRPr>
          </a:p>
        </p:txBody>
      </p:sp>
      <p:pic>
        <p:nvPicPr>
          <p:cNvPr id="113" name="Google Shape;113;p21"/>
          <p:cNvPicPr preferRelativeResize="0"/>
          <p:nvPr/>
        </p:nvPicPr>
        <p:blipFill>
          <a:blip r:embed="rId3">
            <a:alphaModFix/>
          </a:blip>
          <a:stretch>
            <a:fillRect/>
          </a:stretch>
        </p:blipFill>
        <p:spPr>
          <a:xfrm>
            <a:off x="6232200" y="366075"/>
            <a:ext cx="2808349" cy="4105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