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58"/>
  </p:notesMasterIdLst>
  <p:sldIdLst>
    <p:sldId id="283" r:id="rId2"/>
    <p:sldId id="284" r:id="rId3"/>
    <p:sldId id="285" r:id="rId4"/>
    <p:sldId id="290" r:id="rId5"/>
    <p:sldId id="291" r:id="rId6"/>
    <p:sldId id="292" r:id="rId7"/>
    <p:sldId id="293" r:id="rId8"/>
    <p:sldId id="294" r:id="rId9"/>
    <p:sldId id="295" r:id="rId10"/>
    <p:sldId id="296" r:id="rId11"/>
    <p:sldId id="299" r:id="rId12"/>
    <p:sldId id="297" r:id="rId13"/>
    <p:sldId id="298" r:id="rId14"/>
    <p:sldId id="300" r:id="rId15"/>
    <p:sldId id="301" r:id="rId16"/>
    <p:sldId id="302" r:id="rId17"/>
    <p:sldId id="303" r:id="rId18"/>
    <p:sldId id="304" r:id="rId19"/>
    <p:sldId id="305" r:id="rId20"/>
    <p:sldId id="306" r:id="rId21"/>
    <p:sldId id="286" r:id="rId22"/>
    <p:sldId id="307" r:id="rId23"/>
    <p:sldId id="308" r:id="rId24"/>
    <p:sldId id="309" r:id="rId25"/>
    <p:sldId id="310" r:id="rId26"/>
    <p:sldId id="311" r:id="rId27"/>
    <p:sldId id="312" r:id="rId28"/>
    <p:sldId id="314" r:id="rId29"/>
    <p:sldId id="313" r:id="rId30"/>
    <p:sldId id="287" r:id="rId31"/>
    <p:sldId id="315" r:id="rId32"/>
    <p:sldId id="316" r:id="rId33"/>
    <p:sldId id="317" r:id="rId34"/>
    <p:sldId id="318" r:id="rId35"/>
    <p:sldId id="319" r:id="rId36"/>
    <p:sldId id="288" r:id="rId37"/>
    <p:sldId id="321" r:id="rId38"/>
    <p:sldId id="322" r:id="rId39"/>
    <p:sldId id="323" r:id="rId40"/>
    <p:sldId id="324" r:id="rId41"/>
    <p:sldId id="325" r:id="rId42"/>
    <p:sldId id="326" r:id="rId43"/>
    <p:sldId id="327" r:id="rId44"/>
    <p:sldId id="328" r:id="rId45"/>
    <p:sldId id="329" r:id="rId46"/>
    <p:sldId id="330" r:id="rId47"/>
    <p:sldId id="289" r:id="rId48"/>
    <p:sldId id="331" r:id="rId49"/>
    <p:sldId id="332" r:id="rId50"/>
    <p:sldId id="333" r:id="rId51"/>
    <p:sldId id="334" r:id="rId52"/>
    <p:sldId id="335" r:id="rId53"/>
    <p:sldId id="336" r:id="rId54"/>
    <p:sldId id="337" r:id="rId55"/>
    <p:sldId id="338" r:id="rId56"/>
    <p:sldId id="339" r:id="rId57"/>
  </p:sldIdLst>
  <p:sldSz cx="9144000" cy="5143500" type="screen16x9"/>
  <p:notesSz cx="6858000" cy="9144000"/>
  <p:embeddedFontLst>
    <p:embeddedFont>
      <p:font typeface="DM Serif Display" panose="020B0604020202020204" charset="0"/>
      <p:regular r:id="rId59"/>
      <p:italic r:id="rId60"/>
    </p:embeddedFont>
    <p:embeddedFont>
      <p:font typeface="Montserrat Light" panose="020B0604020202020204" charset="-52"/>
      <p:regular r:id="rId61"/>
      <p:bold r:id="rId62"/>
      <p:italic r:id="rId63"/>
      <p:boldItalic r:id="rId64"/>
    </p:embeddedFont>
    <p:embeddedFont>
      <p:font typeface="Cambria Math" panose="02040503050406030204" pitchFamily="18" charset="0"/>
      <p:regular r:id="rId65"/>
    </p:embeddedFont>
    <p:embeddedFont>
      <p:font typeface="Calibri" panose="020F050202020403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275556-2B49-4B86-B145-3C1C4C4709B1}">
  <a:tblStyle styleId="{2F275556-2B49-4B86-B145-3C1C4C4709B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5332" autoAdjust="0"/>
  </p:normalViewPr>
  <p:slideViewPr>
    <p:cSldViewPr snapToGrid="0">
      <p:cViewPr varScale="1">
        <p:scale>
          <a:sx n="116" d="100"/>
          <a:sy n="116"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139700" indent="0">
              <a:buNone/>
            </a:pPr>
            <a:endParaRPr lang="ru-RU" dirty="0"/>
          </a:p>
        </p:txBody>
      </p:sp>
    </p:spTree>
    <p:extLst>
      <p:ext uri="{BB962C8B-B14F-4D97-AF65-F5344CB8AC3E}">
        <p14:creationId xmlns:p14="http://schemas.microsoft.com/office/powerpoint/2010/main" val="123525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9540"/>
            <a:ext cx="9144191" cy="5133975"/>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91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1188725" y="2380200"/>
            <a:ext cx="6766500" cy="16857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p:nvPr/>
        </p:nvSpPr>
        <p:spPr>
          <a:xfrm>
            <a:off x="2934816" y="0"/>
            <a:ext cx="6214110" cy="5143500"/>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8"/>
          <p:cNvSpPr txBox="1">
            <a:spLocks noGrp="1"/>
          </p:cNvSpPr>
          <p:nvPr>
            <p:ph type="title"/>
          </p:nvPr>
        </p:nvSpPr>
        <p:spPr>
          <a:xfrm>
            <a:off x="1188725" y="1048275"/>
            <a:ext cx="6766500" cy="478500"/>
          </a:xfrm>
          <a:prstGeom prst="rect">
            <a:avLst/>
          </a:prstGeom>
        </p:spPr>
        <p:txBody>
          <a:bodyPr spcFirstLastPara="1" wrap="square" lIns="0" tIns="0" rIns="0" bIns="0"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2" name="Google Shape;42;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Dark 2">
  <p:cSld name="BLANK_1">
    <p:spTree>
      <p:nvGrpSpPr>
        <p:cNvPr id="1" name="Shape 56"/>
        <p:cNvGrpSpPr/>
        <p:nvPr/>
      </p:nvGrpSpPr>
      <p:grpSpPr>
        <a:xfrm>
          <a:off x="0" y="0"/>
          <a:ext cx="0" cy="0"/>
          <a:chOff x="0" y="0"/>
          <a:chExt cx="0" cy="0"/>
        </a:xfrm>
      </p:grpSpPr>
      <p:sp>
        <p:nvSpPr>
          <p:cNvPr id="57" name="Google Shape;57;p1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3"/>
          <p:cNvSpPr/>
          <p:nvPr/>
        </p:nvSpPr>
        <p:spPr>
          <a:xfrm>
            <a:off x="0" y="0"/>
            <a:ext cx="9144191" cy="5143500"/>
          </a:xfrm>
          <a:custGeom>
            <a:avLst/>
            <a:gdLst/>
            <a:ahLst/>
            <a:cxnLst/>
            <a:rect l="l" t="t" r="r" b="b"/>
            <a:pathLst>
              <a:path w="12192254" h="6858000" extrusionOk="0">
                <a:moveTo>
                  <a:pt x="12192000" y="5069650"/>
                </a:moveTo>
                <a:lnTo>
                  <a:pt x="9906381" y="4900168"/>
                </a:lnTo>
                <a:lnTo>
                  <a:pt x="12192000" y="4948873"/>
                </a:lnTo>
                <a:lnTo>
                  <a:pt x="12192000" y="4944682"/>
                </a:lnTo>
                <a:lnTo>
                  <a:pt x="9826181" y="4893882"/>
                </a:lnTo>
                <a:lnTo>
                  <a:pt x="9797034" y="4891723"/>
                </a:lnTo>
                <a:lnTo>
                  <a:pt x="12192000" y="4817682"/>
                </a:lnTo>
                <a:lnTo>
                  <a:pt x="12192000" y="4813300"/>
                </a:lnTo>
                <a:lnTo>
                  <a:pt x="9756775" y="4888929"/>
                </a:lnTo>
                <a:lnTo>
                  <a:pt x="9714484" y="4885754"/>
                </a:lnTo>
                <a:lnTo>
                  <a:pt x="12192000" y="4680331"/>
                </a:lnTo>
                <a:lnTo>
                  <a:pt x="12192000" y="4676077"/>
                </a:lnTo>
                <a:lnTo>
                  <a:pt x="9687433" y="4883912"/>
                </a:lnTo>
                <a:lnTo>
                  <a:pt x="9638602" y="4880293"/>
                </a:lnTo>
                <a:lnTo>
                  <a:pt x="12192000" y="4536948"/>
                </a:lnTo>
                <a:lnTo>
                  <a:pt x="12192000" y="4532694"/>
                </a:lnTo>
                <a:lnTo>
                  <a:pt x="9618091" y="4878769"/>
                </a:lnTo>
                <a:lnTo>
                  <a:pt x="9565386" y="4874832"/>
                </a:lnTo>
                <a:lnTo>
                  <a:pt x="12192000" y="4387850"/>
                </a:lnTo>
                <a:lnTo>
                  <a:pt x="12192000" y="4383532"/>
                </a:lnTo>
                <a:lnTo>
                  <a:pt x="9548749" y="4873625"/>
                </a:lnTo>
                <a:lnTo>
                  <a:pt x="9493504" y="4869498"/>
                </a:lnTo>
                <a:lnTo>
                  <a:pt x="12192254" y="4232466"/>
                </a:lnTo>
                <a:lnTo>
                  <a:pt x="12192254" y="4228148"/>
                </a:lnTo>
                <a:lnTo>
                  <a:pt x="9479470" y="4868482"/>
                </a:lnTo>
                <a:lnTo>
                  <a:pt x="9422320" y="4864227"/>
                </a:lnTo>
                <a:lnTo>
                  <a:pt x="12192000" y="4071493"/>
                </a:lnTo>
                <a:lnTo>
                  <a:pt x="12192000" y="4067048"/>
                </a:lnTo>
                <a:lnTo>
                  <a:pt x="9410129" y="4863338"/>
                </a:lnTo>
                <a:lnTo>
                  <a:pt x="9351708" y="4859020"/>
                </a:lnTo>
                <a:lnTo>
                  <a:pt x="12192000" y="3904742"/>
                </a:lnTo>
                <a:lnTo>
                  <a:pt x="12192000" y="3900297"/>
                </a:lnTo>
                <a:lnTo>
                  <a:pt x="9340850" y="4858195"/>
                </a:lnTo>
                <a:lnTo>
                  <a:pt x="9281414" y="4853813"/>
                </a:lnTo>
                <a:lnTo>
                  <a:pt x="12192000" y="3732403"/>
                </a:lnTo>
                <a:lnTo>
                  <a:pt x="12192000" y="3727831"/>
                </a:lnTo>
                <a:lnTo>
                  <a:pt x="9271444" y="4853051"/>
                </a:lnTo>
                <a:lnTo>
                  <a:pt x="9211246" y="4848606"/>
                </a:lnTo>
                <a:lnTo>
                  <a:pt x="12192000" y="3554413"/>
                </a:lnTo>
                <a:lnTo>
                  <a:pt x="12192000" y="3549650"/>
                </a:lnTo>
                <a:lnTo>
                  <a:pt x="9202166" y="4847908"/>
                </a:lnTo>
                <a:lnTo>
                  <a:pt x="9141269" y="4843399"/>
                </a:lnTo>
                <a:lnTo>
                  <a:pt x="12192000" y="3370897"/>
                </a:lnTo>
                <a:lnTo>
                  <a:pt x="12192000" y="3366199"/>
                </a:lnTo>
                <a:lnTo>
                  <a:pt x="9132824" y="4842764"/>
                </a:lnTo>
                <a:lnTo>
                  <a:pt x="9071483" y="4838192"/>
                </a:lnTo>
                <a:lnTo>
                  <a:pt x="12192000" y="3181985"/>
                </a:lnTo>
                <a:lnTo>
                  <a:pt x="12192000" y="3177223"/>
                </a:lnTo>
                <a:lnTo>
                  <a:pt x="9063545" y="4837621"/>
                </a:lnTo>
                <a:lnTo>
                  <a:pt x="9001696" y="4833049"/>
                </a:lnTo>
                <a:lnTo>
                  <a:pt x="12192000" y="2987739"/>
                </a:lnTo>
                <a:lnTo>
                  <a:pt x="12192000" y="2982786"/>
                </a:lnTo>
                <a:lnTo>
                  <a:pt x="8994204" y="4832350"/>
                </a:lnTo>
                <a:lnTo>
                  <a:pt x="8932037" y="4827778"/>
                </a:lnTo>
                <a:lnTo>
                  <a:pt x="12192000" y="2788095"/>
                </a:lnTo>
                <a:lnTo>
                  <a:pt x="12192000" y="2783078"/>
                </a:lnTo>
                <a:lnTo>
                  <a:pt x="8924861" y="4827334"/>
                </a:lnTo>
                <a:lnTo>
                  <a:pt x="8862441" y="4822698"/>
                </a:lnTo>
                <a:lnTo>
                  <a:pt x="12192000" y="2583244"/>
                </a:lnTo>
                <a:lnTo>
                  <a:pt x="12192000" y="2578100"/>
                </a:lnTo>
                <a:lnTo>
                  <a:pt x="8855583" y="4822190"/>
                </a:lnTo>
                <a:lnTo>
                  <a:pt x="8792845" y="4817555"/>
                </a:lnTo>
                <a:lnTo>
                  <a:pt x="12192000" y="2373186"/>
                </a:lnTo>
                <a:lnTo>
                  <a:pt x="12192000" y="2367979"/>
                </a:lnTo>
                <a:lnTo>
                  <a:pt x="8786305" y="4817047"/>
                </a:lnTo>
                <a:lnTo>
                  <a:pt x="8723312" y="4812411"/>
                </a:lnTo>
                <a:lnTo>
                  <a:pt x="12192000" y="2158111"/>
                </a:lnTo>
                <a:lnTo>
                  <a:pt x="12192000" y="2152650"/>
                </a:lnTo>
                <a:lnTo>
                  <a:pt x="8716962" y="4811903"/>
                </a:lnTo>
                <a:lnTo>
                  <a:pt x="8653844" y="4807268"/>
                </a:lnTo>
                <a:lnTo>
                  <a:pt x="12192000" y="1937830"/>
                </a:lnTo>
                <a:lnTo>
                  <a:pt x="12192000" y="1932369"/>
                </a:lnTo>
                <a:lnTo>
                  <a:pt x="8647684" y="4806950"/>
                </a:lnTo>
                <a:lnTo>
                  <a:pt x="8584184" y="4802251"/>
                </a:lnTo>
                <a:lnTo>
                  <a:pt x="12192000" y="1712659"/>
                </a:lnTo>
                <a:lnTo>
                  <a:pt x="12192000" y="1707070"/>
                </a:lnTo>
                <a:lnTo>
                  <a:pt x="8578342" y="4801616"/>
                </a:lnTo>
                <a:lnTo>
                  <a:pt x="8514842" y="4796917"/>
                </a:lnTo>
                <a:lnTo>
                  <a:pt x="12192000" y="1482535"/>
                </a:lnTo>
                <a:lnTo>
                  <a:pt x="12192000" y="1476820"/>
                </a:lnTo>
                <a:lnTo>
                  <a:pt x="8509000" y="4796473"/>
                </a:lnTo>
                <a:lnTo>
                  <a:pt x="8445500" y="4791774"/>
                </a:lnTo>
                <a:lnTo>
                  <a:pt x="12192000" y="1247521"/>
                </a:lnTo>
                <a:lnTo>
                  <a:pt x="12192000" y="1241679"/>
                </a:lnTo>
                <a:lnTo>
                  <a:pt x="8439721" y="4791329"/>
                </a:lnTo>
                <a:lnTo>
                  <a:pt x="8376222" y="4786567"/>
                </a:lnTo>
                <a:lnTo>
                  <a:pt x="12192000" y="1007682"/>
                </a:lnTo>
                <a:lnTo>
                  <a:pt x="12192000" y="1001713"/>
                </a:lnTo>
                <a:lnTo>
                  <a:pt x="8370444" y="4786313"/>
                </a:lnTo>
                <a:lnTo>
                  <a:pt x="8306944" y="4781550"/>
                </a:lnTo>
                <a:lnTo>
                  <a:pt x="12192000" y="763080"/>
                </a:lnTo>
                <a:lnTo>
                  <a:pt x="12192000" y="756730"/>
                </a:lnTo>
                <a:lnTo>
                  <a:pt x="8301165" y="4781106"/>
                </a:lnTo>
                <a:lnTo>
                  <a:pt x="8237220" y="4776343"/>
                </a:lnTo>
                <a:lnTo>
                  <a:pt x="12192000" y="513842"/>
                </a:lnTo>
                <a:lnTo>
                  <a:pt x="12192000" y="507492"/>
                </a:lnTo>
                <a:lnTo>
                  <a:pt x="8231823" y="4775962"/>
                </a:lnTo>
                <a:lnTo>
                  <a:pt x="8167878" y="4771200"/>
                </a:lnTo>
                <a:lnTo>
                  <a:pt x="12192000" y="259906"/>
                </a:lnTo>
                <a:lnTo>
                  <a:pt x="12192000" y="253556"/>
                </a:lnTo>
                <a:lnTo>
                  <a:pt x="8162544" y="4770819"/>
                </a:lnTo>
                <a:lnTo>
                  <a:pt x="8098473" y="4766056"/>
                </a:lnTo>
                <a:lnTo>
                  <a:pt x="12192000" y="1397"/>
                </a:lnTo>
                <a:lnTo>
                  <a:pt x="12192000" y="0"/>
                </a:lnTo>
                <a:lnTo>
                  <a:pt x="12187619" y="0"/>
                </a:lnTo>
                <a:lnTo>
                  <a:pt x="8093266" y="4765675"/>
                </a:lnTo>
                <a:lnTo>
                  <a:pt x="0" y="4165600"/>
                </a:lnTo>
                <a:lnTo>
                  <a:pt x="0" y="4169855"/>
                </a:lnTo>
                <a:lnTo>
                  <a:pt x="8089900" y="4769930"/>
                </a:lnTo>
                <a:lnTo>
                  <a:pt x="8016050" y="4855845"/>
                </a:lnTo>
                <a:lnTo>
                  <a:pt x="0" y="4684586"/>
                </a:lnTo>
                <a:lnTo>
                  <a:pt x="0" y="4688840"/>
                </a:lnTo>
                <a:lnTo>
                  <a:pt x="8012431" y="4859719"/>
                </a:lnTo>
                <a:lnTo>
                  <a:pt x="7938770" y="4945507"/>
                </a:lnTo>
                <a:lnTo>
                  <a:pt x="0" y="5192014"/>
                </a:lnTo>
                <a:lnTo>
                  <a:pt x="0" y="5196205"/>
                </a:lnTo>
                <a:lnTo>
                  <a:pt x="7935024" y="4949825"/>
                </a:lnTo>
                <a:lnTo>
                  <a:pt x="7861300" y="5035550"/>
                </a:lnTo>
                <a:lnTo>
                  <a:pt x="0" y="5687695"/>
                </a:lnTo>
                <a:lnTo>
                  <a:pt x="0" y="5691950"/>
                </a:lnTo>
                <a:lnTo>
                  <a:pt x="7857554" y="5039995"/>
                </a:lnTo>
                <a:lnTo>
                  <a:pt x="7784275" y="5125339"/>
                </a:lnTo>
                <a:lnTo>
                  <a:pt x="0" y="6172200"/>
                </a:lnTo>
                <a:lnTo>
                  <a:pt x="0" y="6176518"/>
                </a:lnTo>
                <a:lnTo>
                  <a:pt x="7780084" y="5130165"/>
                </a:lnTo>
                <a:lnTo>
                  <a:pt x="7706995" y="5215255"/>
                </a:lnTo>
                <a:lnTo>
                  <a:pt x="0" y="6644704"/>
                </a:lnTo>
                <a:lnTo>
                  <a:pt x="0" y="6649022"/>
                </a:lnTo>
                <a:lnTo>
                  <a:pt x="7702550" y="5220272"/>
                </a:lnTo>
                <a:lnTo>
                  <a:pt x="7629716" y="5305108"/>
                </a:lnTo>
                <a:lnTo>
                  <a:pt x="1051878" y="6858000"/>
                </a:lnTo>
                <a:lnTo>
                  <a:pt x="1070293" y="6858000"/>
                </a:lnTo>
                <a:lnTo>
                  <a:pt x="7625081" y="5310569"/>
                </a:lnTo>
                <a:lnTo>
                  <a:pt x="7552500" y="5395024"/>
                </a:lnTo>
                <a:lnTo>
                  <a:pt x="2441512" y="6858000"/>
                </a:lnTo>
                <a:lnTo>
                  <a:pt x="2456879" y="6858000"/>
                </a:lnTo>
                <a:lnTo>
                  <a:pt x="7547483" y="5400866"/>
                </a:lnTo>
                <a:lnTo>
                  <a:pt x="7475284" y="5484940"/>
                </a:lnTo>
                <a:lnTo>
                  <a:pt x="3388424" y="6858000"/>
                </a:lnTo>
                <a:lnTo>
                  <a:pt x="3401759" y="6858000"/>
                </a:lnTo>
                <a:lnTo>
                  <a:pt x="7469886" y="5491226"/>
                </a:lnTo>
                <a:lnTo>
                  <a:pt x="7398068" y="5574856"/>
                </a:lnTo>
                <a:lnTo>
                  <a:pt x="4067620" y="6858000"/>
                </a:lnTo>
                <a:lnTo>
                  <a:pt x="4079431" y="6858000"/>
                </a:lnTo>
                <a:lnTo>
                  <a:pt x="7392226" y="5581650"/>
                </a:lnTo>
                <a:lnTo>
                  <a:pt x="7320788" y="5664772"/>
                </a:lnTo>
                <a:lnTo>
                  <a:pt x="4572508" y="6858000"/>
                </a:lnTo>
                <a:lnTo>
                  <a:pt x="4583176" y="6858000"/>
                </a:lnTo>
                <a:lnTo>
                  <a:pt x="7314438" y="5672138"/>
                </a:lnTo>
                <a:lnTo>
                  <a:pt x="7243572" y="5754688"/>
                </a:lnTo>
                <a:lnTo>
                  <a:pt x="4957572" y="6858000"/>
                </a:lnTo>
                <a:lnTo>
                  <a:pt x="4967351" y="6858000"/>
                </a:lnTo>
                <a:lnTo>
                  <a:pt x="7236651" y="5762689"/>
                </a:lnTo>
                <a:lnTo>
                  <a:pt x="7166357" y="5844540"/>
                </a:lnTo>
                <a:lnTo>
                  <a:pt x="5256848" y="6858000"/>
                </a:lnTo>
                <a:lnTo>
                  <a:pt x="5265865" y="6858000"/>
                </a:lnTo>
                <a:lnTo>
                  <a:pt x="7158736" y="5853367"/>
                </a:lnTo>
                <a:lnTo>
                  <a:pt x="7088886" y="5934456"/>
                </a:lnTo>
                <a:lnTo>
                  <a:pt x="5492750" y="6858000"/>
                </a:lnTo>
                <a:lnTo>
                  <a:pt x="5501196" y="6858000"/>
                </a:lnTo>
                <a:lnTo>
                  <a:pt x="7081076" y="5944172"/>
                </a:lnTo>
                <a:lnTo>
                  <a:pt x="7012178" y="6024309"/>
                </a:lnTo>
                <a:lnTo>
                  <a:pt x="5679504" y="6858000"/>
                </a:lnTo>
                <a:lnTo>
                  <a:pt x="5687505" y="6858000"/>
                </a:lnTo>
                <a:lnTo>
                  <a:pt x="7002590" y="6035167"/>
                </a:lnTo>
                <a:lnTo>
                  <a:pt x="6934644" y="6114225"/>
                </a:lnTo>
                <a:lnTo>
                  <a:pt x="5828792" y="6858000"/>
                </a:lnTo>
                <a:lnTo>
                  <a:pt x="5836412" y="6858000"/>
                </a:lnTo>
                <a:lnTo>
                  <a:pt x="6924231" y="6126353"/>
                </a:lnTo>
                <a:lnTo>
                  <a:pt x="6857429" y="6203950"/>
                </a:lnTo>
                <a:lnTo>
                  <a:pt x="5948109" y="6858000"/>
                </a:lnTo>
                <a:lnTo>
                  <a:pt x="5955348" y="6858000"/>
                </a:lnTo>
                <a:lnTo>
                  <a:pt x="6845682" y="6217793"/>
                </a:lnTo>
                <a:lnTo>
                  <a:pt x="6780149" y="6293993"/>
                </a:lnTo>
                <a:lnTo>
                  <a:pt x="6043168" y="6858000"/>
                </a:lnTo>
                <a:lnTo>
                  <a:pt x="6050153" y="6858000"/>
                </a:lnTo>
                <a:lnTo>
                  <a:pt x="6766814" y="6309614"/>
                </a:lnTo>
                <a:lnTo>
                  <a:pt x="6702933" y="6383909"/>
                </a:lnTo>
                <a:lnTo>
                  <a:pt x="6118352" y="6858000"/>
                </a:lnTo>
                <a:lnTo>
                  <a:pt x="6125083" y="6858000"/>
                </a:lnTo>
                <a:lnTo>
                  <a:pt x="6687503" y="6401880"/>
                </a:lnTo>
                <a:lnTo>
                  <a:pt x="6625718" y="6473825"/>
                </a:lnTo>
                <a:lnTo>
                  <a:pt x="6177090" y="6858000"/>
                </a:lnTo>
                <a:lnTo>
                  <a:pt x="6183440" y="6858000"/>
                </a:lnTo>
                <a:lnTo>
                  <a:pt x="6607429" y="6494907"/>
                </a:lnTo>
                <a:lnTo>
                  <a:pt x="6548374" y="6563678"/>
                </a:lnTo>
                <a:lnTo>
                  <a:pt x="6221984" y="6858000"/>
                </a:lnTo>
                <a:lnTo>
                  <a:pt x="6228334" y="6858000"/>
                </a:lnTo>
                <a:lnTo>
                  <a:pt x="6526784" y="6588951"/>
                </a:lnTo>
                <a:lnTo>
                  <a:pt x="6471285" y="6653531"/>
                </a:lnTo>
                <a:lnTo>
                  <a:pt x="6255385" y="6858000"/>
                </a:lnTo>
                <a:lnTo>
                  <a:pt x="6261735" y="6858000"/>
                </a:lnTo>
                <a:lnTo>
                  <a:pt x="6444869" y="6684709"/>
                </a:lnTo>
                <a:lnTo>
                  <a:pt x="6394450" y="6743382"/>
                </a:lnTo>
                <a:lnTo>
                  <a:pt x="6278753" y="6857682"/>
                </a:lnTo>
                <a:lnTo>
                  <a:pt x="6284786" y="6857682"/>
                </a:lnTo>
                <a:lnTo>
                  <a:pt x="6360097" y="6783070"/>
                </a:lnTo>
                <a:lnTo>
                  <a:pt x="6317234" y="6832982"/>
                </a:lnTo>
                <a:lnTo>
                  <a:pt x="6292850" y="6858000"/>
                </a:lnTo>
                <a:lnTo>
                  <a:pt x="6306249" y="6858000"/>
                </a:lnTo>
                <a:lnTo>
                  <a:pt x="6318949" y="6843459"/>
                </a:lnTo>
                <a:lnTo>
                  <a:pt x="6472174" y="6678359"/>
                </a:lnTo>
                <a:lnTo>
                  <a:pt x="6624574" y="6520625"/>
                </a:lnTo>
                <a:lnTo>
                  <a:pt x="6776403" y="6370257"/>
                </a:lnTo>
                <a:lnTo>
                  <a:pt x="6927914" y="6226937"/>
                </a:lnTo>
                <a:lnTo>
                  <a:pt x="7078409" y="6091301"/>
                </a:lnTo>
                <a:lnTo>
                  <a:pt x="7229285" y="5962650"/>
                </a:lnTo>
                <a:lnTo>
                  <a:pt x="7378700" y="5841429"/>
                </a:lnTo>
                <a:lnTo>
                  <a:pt x="7527481" y="5727700"/>
                </a:lnTo>
                <a:lnTo>
                  <a:pt x="7675753" y="5621147"/>
                </a:lnTo>
                <a:lnTo>
                  <a:pt x="7823518" y="5521706"/>
                </a:lnTo>
                <a:lnTo>
                  <a:pt x="7970330" y="5429822"/>
                </a:lnTo>
                <a:lnTo>
                  <a:pt x="8116824" y="5345113"/>
                </a:lnTo>
                <a:lnTo>
                  <a:pt x="8262874" y="5267706"/>
                </a:lnTo>
                <a:lnTo>
                  <a:pt x="8407971" y="5197856"/>
                </a:lnTo>
                <a:lnTo>
                  <a:pt x="8552561" y="5135118"/>
                </a:lnTo>
                <a:lnTo>
                  <a:pt x="8696516" y="5079619"/>
                </a:lnTo>
                <a:lnTo>
                  <a:pt x="8839962" y="5031423"/>
                </a:lnTo>
                <a:lnTo>
                  <a:pt x="8982646" y="4990592"/>
                </a:lnTo>
                <a:lnTo>
                  <a:pt x="9124696" y="4957064"/>
                </a:lnTo>
                <a:lnTo>
                  <a:pt x="9266174" y="4930839"/>
                </a:lnTo>
                <a:lnTo>
                  <a:pt x="9407144" y="4911789"/>
                </a:lnTo>
                <a:lnTo>
                  <a:pt x="9547289" y="4900168"/>
                </a:lnTo>
                <a:lnTo>
                  <a:pt x="9686989" y="4895850"/>
                </a:lnTo>
                <a:lnTo>
                  <a:pt x="9826117" y="4898835"/>
                </a:lnTo>
                <a:lnTo>
                  <a:pt x="12192000" y="5073650"/>
                </a:lnTo>
                <a:close/>
                <a:moveTo>
                  <a:pt x="6316282" y="6840538"/>
                </a:moveTo>
                <a:lnTo>
                  <a:pt x="6315139" y="6841744"/>
                </a:lnTo>
                <a:lnTo>
                  <a:pt x="6320028" y="6836093"/>
                </a:lnTo>
                <a:lnTo>
                  <a:pt x="6322949" y="6833044"/>
                </a:lnTo>
                <a:close/>
                <a:moveTo>
                  <a:pt x="9549003" y="4877880"/>
                </a:moveTo>
                <a:lnTo>
                  <a:pt x="9597707" y="4881499"/>
                </a:lnTo>
                <a:lnTo>
                  <a:pt x="9547479" y="4888230"/>
                </a:lnTo>
                <a:lnTo>
                  <a:pt x="9498711" y="4887214"/>
                </a:lnTo>
                <a:close/>
                <a:moveTo>
                  <a:pt x="9479788" y="4872736"/>
                </a:moveTo>
                <a:lnTo>
                  <a:pt x="9532366" y="4876673"/>
                </a:lnTo>
                <a:lnTo>
                  <a:pt x="9477883" y="4886770"/>
                </a:lnTo>
                <a:lnTo>
                  <a:pt x="9425178" y="4885627"/>
                </a:lnTo>
                <a:close/>
                <a:moveTo>
                  <a:pt x="6724650" y="6388926"/>
                </a:moveTo>
                <a:lnTo>
                  <a:pt x="6780467" y="6326315"/>
                </a:lnTo>
                <a:lnTo>
                  <a:pt x="6831902" y="6284659"/>
                </a:lnTo>
                <a:lnTo>
                  <a:pt x="6775704" y="6345238"/>
                </a:lnTo>
                <a:close/>
                <a:moveTo>
                  <a:pt x="6750494" y="6372352"/>
                </a:moveTo>
                <a:lnTo>
                  <a:pt x="6699123" y="6427788"/>
                </a:lnTo>
                <a:lnTo>
                  <a:pt x="6652705" y="6469571"/>
                </a:lnTo>
                <a:lnTo>
                  <a:pt x="6703505" y="6412421"/>
                </a:lnTo>
                <a:close/>
                <a:moveTo>
                  <a:pt x="9197086" y="4906455"/>
                </a:moveTo>
                <a:lnTo>
                  <a:pt x="9139936" y="4908169"/>
                </a:lnTo>
                <a:lnTo>
                  <a:pt x="9199944" y="4885055"/>
                </a:lnTo>
                <a:lnTo>
                  <a:pt x="9257094" y="4886325"/>
                </a:lnTo>
                <a:close/>
                <a:moveTo>
                  <a:pt x="9269476" y="4886579"/>
                </a:moveTo>
                <a:lnTo>
                  <a:pt x="9324657" y="4887722"/>
                </a:lnTo>
                <a:lnTo>
                  <a:pt x="9266999" y="4904232"/>
                </a:lnTo>
                <a:lnTo>
                  <a:pt x="9211755" y="4905947"/>
                </a:lnTo>
                <a:close/>
                <a:moveTo>
                  <a:pt x="8914574" y="4947984"/>
                </a:moveTo>
                <a:lnTo>
                  <a:pt x="8855075" y="4952937"/>
                </a:lnTo>
                <a:lnTo>
                  <a:pt x="8918575" y="4919282"/>
                </a:lnTo>
                <a:lnTo>
                  <a:pt x="8978011" y="4917440"/>
                </a:lnTo>
                <a:close/>
                <a:moveTo>
                  <a:pt x="8988298" y="4917123"/>
                </a:moveTo>
                <a:lnTo>
                  <a:pt x="9046718" y="4915345"/>
                </a:lnTo>
                <a:lnTo>
                  <a:pt x="8985250" y="4942205"/>
                </a:lnTo>
                <a:lnTo>
                  <a:pt x="8926830" y="4947031"/>
                </a:lnTo>
                <a:close/>
                <a:moveTo>
                  <a:pt x="7247445" y="5876925"/>
                </a:moveTo>
                <a:lnTo>
                  <a:pt x="7311518" y="5810695"/>
                </a:lnTo>
                <a:lnTo>
                  <a:pt x="7370255" y="5776722"/>
                </a:lnTo>
                <a:lnTo>
                  <a:pt x="7306119" y="5840222"/>
                </a:lnTo>
                <a:close/>
                <a:moveTo>
                  <a:pt x="7292404" y="5853811"/>
                </a:moveTo>
                <a:lnTo>
                  <a:pt x="7230110" y="5915533"/>
                </a:lnTo>
                <a:lnTo>
                  <a:pt x="7172960" y="5953633"/>
                </a:lnTo>
                <a:lnTo>
                  <a:pt x="7235127" y="5889371"/>
                </a:lnTo>
                <a:close/>
                <a:moveTo>
                  <a:pt x="8630539" y="5011547"/>
                </a:moveTo>
                <a:lnTo>
                  <a:pt x="8569452" y="5019739"/>
                </a:lnTo>
                <a:lnTo>
                  <a:pt x="8635365" y="4975289"/>
                </a:lnTo>
                <a:lnTo>
                  <a:pt x="8696261" y="4970209"/>
                </a:lnTo>
                <a:close/>
                <a:moveTo>
                  <a:pt x="8705469" y="4969637"/>
                </a:moveTo>
                <a:lnTo>
                  <a:pt x="8765731" y="4964621"/>
                </a:lnTo>
                <a:lnTo>
                  <a:pt x="8701024" y="5002086"/>
                </a:lnTo>
                <a:lnTo>
                  <a:pt x="8640699" y="5010150"/>
                </a:lnTo>
                <a:close/>
                <a:moveTo>
                  <a:pt x="7545895" y="5608701"/>
                </a:moveTo>
                <a:lnTo>
                  <a:pt x="7612570" y="5542661"/>
                </a:lnTo>
                <a:lnTo>
                  <a:pt x="7673531" y="5516245"/>
                </a:lnTo>
                <a:lnTo>
                  <a:pt x="7606793" y="5579301"/>
                </a:lnTo>
                <a:close/>
                <a:moveTo>
                  <a:pt x="7596695" y="5588953"/>
                </a:moveTo>
                <a:lnTo>
                  <a:pt x="7531100" y="5650929"/>
                </a:lnTo>
                <a:lnTo>
                  <a:pt x="7471093" y="5682679"/>
                </a:lnTo>
                <a:lnTo>
                  <a:pt x="7536625" y="5617782"/>
                </a:lnTo>
                <a:close/>
                <a:moveTo>
                  <a:pt x="8344472" y="5097018"/>
                </a:moveTo>
                <a:lnTo>
                  <a:pt x="8282369" y="5108512"/>
                </a:lnTo>
                <a:lnTo>
                  <a:pt x="8350187" y="5053521"/>
                </a:lnTo>
                <a:lnTo>
                  <a:pt x="8412226" y="5045202"/>
                </a:lnTo>
                <a:close/>
                <a:moveTo>
                  <a:pt x="8420671" y="5044059"/>
                </a:moveTo>
                <a:lnTo>
                  <a:pt x="8482203" y="5035741"/>
                </a:lnTo>
                <a:lnTo>
                  <a:pt x="8415338" y="5083874"/>
                </a:lnTo>
                <a:lnTo>
                  <a:pt x="8353679" y="5095304"/>
                </a:lnTo>
                <a:close/>
                <a:moveTo>
                  <a:pt x="7843584" y="5361242"/>
                </a:moveTo>
                <a:lnTo>
                  <a:pt x="7912100" y="5296599"/>
                </a:lnTo>
                <a:lnTo>
                  <a:pt x="7974203" y="5278819"/>
                </a:lnTo>
                <a:lnTo>
                  <a:pt x="7905750" y="5340350"/>
                </a:lnTo>
                <a:close/>
                <a:moveTo>
                  <a:pt x="7897813" y="5347462"/>
                </a:moveTo>
                <a:lnTo>
                  <a:pt x="7830312" y="5408295"/>
                </a:lnTo>
                <a:lnTo>
                  <a:pt x="7768718" y="5432044"/>
                </a:lnTo>
                <a:lnTo>
                  <a:pt x="7835900" y="5368163"/>
                </a:lnTo>
                <a:close/>
                <a:moveTo>
                  <a:pt x="8056563" y="5204397"/>
                </a:moveTo>
                <a:lnTo>
                  <a:pt x="7993698" y="5219256"/>
                </a:lnTo>
                <a:lnTo>
                  <a:pt x="8063167" y="5153470"/>
                </a:lnTo>
                <a:lnTo>
                  <a:pt x="8125969" y="5141849"/>
                </a:lnTo>
                <a:close/>
                <a:moveTo>
                  <a:pt x="8133969" y="5140389"/>
                </a:moveTo>
                <a:lnTo>
                  <a:pt x="8196390" y="5128768"/>
                </a:lnTo>
                <a:lnTo>
                  <a:pt x="8128000" y="5187950"/>
                </a:lnTo>
                <a:lnTo>
                  <a:pt x="8065389" y="5202682"/>
                </a:lnTo>
                <a:close/>
                <a:moveTo>
                  <a:pt x="8050022" y="5210239"/>
                </a:moveTo>
                <a:lnTo>
                  <a:pt x="7981188" y="5272278"/>
                </a:lnTo>
                <a:lnTo>
                  <a:pt x="7918577" y="5290249"/>
                </a:lnTo>
                <a:lnTo>
                  <a:pt x="7987538" y="5224971"/>
                </a:lnTo>
                <a:close/>
                <a:moveTo>
                  <a:pt x="7983284" y="5276088"/>
                </a:moveTo>
                <a:lnTo>
                  <a:pt x="8044879" y="5258499"/>
                </a:lnTo>
                <a:lnTo>
                  <a:pt x="7977506" y="5316157"/>
                </a:lnTo>
                <a:lnTo>
                  <a:pt x="7915847" y="5336921"/>
                </a:lnTo>
                <a:close/>
                <a:moveTo>
                  <a:pt x="7990459" y="5269738"/>
                </a:moveTo>
                <a:lnTo>
                  <a:pt x="8058594" y="5208270"/>
                </a:lnTo>
                <a:lnTo>
                  <a:pt x="8120698" y="5193602"/>
                </a:lnTo>
                <a:lnTo>
                  <a:pt x="8052626" y="5251895"/>
                </a:lnTo>
                <a:close/>
                <a:moveTo>
                  <a:pt x="8129715" y="5191506"/>
                </a:moveTo>
                <a:lnTo>
                  <a:pt x="8191246" y="5176965"/>
                </a:lnTo>
                <a:lnTo>
                  <a:pt x="8124063" y="5231448"/>
                </a:lnTo>
                <a:lnTo>
                  <a:pt x="8062405" y="5249101"/>
                </a:lnTo>
                <a:close/>
                <a:moveTo>
                  <a:pt x="8136700" y="5185474"/>
                </a:moveTo>
                <a:lnTo>
                  <a:pt x="8204708" y="5127244"/>
                </a:lnTo>
                <a:lnTo>
                  <a:pt x="8266748" y="5115751"/>
                </a:lnTo>
                <a:lnTo>
                  <a:pt x="8198866" y="5170805"/>
                </a:lnTo>
                <a:close/>
                <a:moveTo>
                  <a:pt x="8275511" y="5114100"/>
                </a:moveTo>
                <a:lnTo>
                  <a:pt x="8337043" y="5102670"/>
                </a:lnTo>
                <a:lnTo>
                  <a:pt x="8269986" y="5154041"/>
                </a:lnTo>
                <a:lnTo>
                  <a:pt x="8208328" y="5168583"/>
                </a:lnTo>
                <a:close/>
                <a:moveTo>
                  <a:pt x="8273669" y="5110163"/>
                </a:moveTo>
                <a:lnTo>
                  <a:pt x="8211122" y="5121720"/>
                </a:lnTo>
                <a:lnTo>
                  <a:pt x="8279765" y="5062982"/>
                </a:lnTo>
                <a:lnTo>
                  <a:pt x="8342122" y="5054600"/>
                </a:lnTo>
                <a:close/>
                <a:moveTo>
                  <a:pt x="8202803" y="5123307"/>
                </a:moveTo>
                <a:lnTo>
                  <a:pt x="8139938" y="5134928"/>
                </a:lnTo>
                <a:lnTo>
                  <a:pt x="8209281" y="5072444"/>
                </a:lnTo>
                <a:lnTo>
                  <a:pt x="8272019" y="5063998"/>
                </a:lnTo>
                <a:close/>
                <a:moveTo>
                  <a:pt x="8132001" y="5136388"/>
                </a:moveTo>
                <a:lnTo>
                  <a:pt x="8068819" y="5148136"/>
                </a:lnTo>
                <a:lnTo>
                  <a:pt x="8138669" y="5081905"/>
                </a:lnTo>
                <a:lnTo>
                  <a:pt x="8201724" y="5073460"/>
                </a:lnTo>
                <a:close/>
                <a:moveTo>
                  <a:pt x="8061135" y="5149850"/>
                </a:moveTo>
                <a:lnTo>
                  <a:pt x="7997635" y="5161661"/>
                </a:lnTo>
                <a:lnTo>
                  <a:pt x="8068247" y="5091811"/>
                </a:lnTo>
                <a:lnTo>
                  <a:pt x="8131747" y="5083302"/>
                </a:lnTo>
                <a:close/>
                <a:moveTo>
                  <a:pt x="8055419" y="5155248"/>
                </a:moveTo>
                <a:lnTo>
                  <a:pt x="7985569" y="5221478"/>
                </a:lnTo>
                <a:lnTo>
                  <a:pt x="7922069" y="5236401"/>
                </a:lnTo>
                <a:lnTo>
                  <a:pt x="7992301" y="5166932"/>
                </a:lnTo>
                <a:close/>
                <a:moveTo>
                  <a:pt x="7979219" y="5227320"/>
                </a:moveTo>
                <a:lnTo>
                  <a:pt x="7909369" y="5293106"/>
                </a:lnTo>
                <a:lnTo>
                  <a:pt x="7846378" y="5311140"/>
                </a:lnTo>
                <a:lnTo>
                  <a:pt x="7916228" y="5242116"/>
                </a:lnTo>
                <a:close/>
                <a:moveTo>
                  <a:pt x="7903019" y="5299456"/>
                </a:moveTo>
                <a:lnTo>
                  <a:pt x="7833931" y="5364798"/>
                </a:lnTo>
                <a:lnTo>
                  <a:pt x="7771320" y="5385816"/>
                </a:lnTo>
                <a:lnTo>
                  <a:pt x="7840472" y="5317363"/>
                </a:lnTo>
                <a:close/>
                <a:moveTo>
                  <a:pt x="7826819" y="5371719"/>
                </a:moveTo>
                <a:lnTo>
                  <a:pt x="7758431" y="5436362"/>
                </a:lnTo>
                <a:lnTo>
                  <a:pt x="7696264" y="5460365"/>
                </a:lnTo>
                <a:lnTo>
                  <a:pt x="7764653" y="5392547"/>
                </a:lnTo>
                <a:close/>
                <a:moveTo>
                  <a:pt x="7750619" y="5444046"/>
                </a:moveTo>
                <a:lnTo>
                  <a:pt x="7683056" y="5508054"/>
                </a:lnTo>
                <a:lnTo>
                  <a:pt x="7621397" y="5534787"/>
                </a:lnTo>
                <a:lnTo>
                  <a:pt x="7688517" y="5467350"/>
                </a:lnTo>
                <a:close/>
                <a:moveTo>
                  <a:pt x="7685406" y="5511610"/>
                </a:moveTo>
                <a:lnTo>
                  <a:pt x="7745476" y="5485511"/>
                </a:lnTo>
                <a:lnTo>
                  <a:pt x="7679944" y="5544566"/>
                </a:lnTo>
                <a:lnTo>
                  <a:pt x="7619937" y="5573586"/>
                </a:lnTo>
                <a:close/>
                <a:moveTo>
                  <a:pt x="7694422" y="5503101"/>
                </a:moveTo>
                <a:lnTo>
                  <a:pt x="7761034" y="5440045"/>
                </a:lnTo>
                <a:lnTo>
                  <a:pt x="7821994" y="5416550"/>
                </a:lnTo>
                <a:lnTo>
                  <a:pt x="7755382" y="5476621"/>
                </a:lnTo>
                <a:close/>
                <a:moveTo>
                  <a:pt x="7833043" y="5412296"/>
                </a:moveTo>
                <a:lnTo>
                  <a:pt x="7893177" y="5389118"/>
                </a:lnTo>
                <a:lnTo>
                  <a:pt x="7827709" y="5445189"/>
                </a:lnTo>
                <a:lnTo>
                  <a:pt x="7767574" y="5471287"/>
                </a:lnTo>
                <a:close/>
                <a:moveTo>
                  <a:pt x="7841869" y="5404358"/>
                </a:moveTo>
                <a:lnTo>
                  <a:pt x="7908354" y="5344414"/>
                </a:lnTo>
                <a:lnTo>
                  <a:pt x="7969377" y="5323904"/>
                </a:lnTo>
                <a:lnTo>
                  <a:pt x="7902829" y="5381054"/>
                </a:lnTo>
                <a:close/>
                <a:moveTo>
                  <a:pt x="7980045" y="5320348"/>
                </a:moveTo>
                <a:lnTo>
                  <a:pt x="8040244" y="5300091"/>
                </a:lnTo>
                <a:lnTo>
                  <a:pt x="7974394" y="5353050"/>
                </a:lnTo>
                <a:lnTo>
                  <a:pt x="7914195" y="5376228"/>
                </a:lnTo>
                <a:close/>
                <a:moveTo>
                  <a:pt x="7988682" y="5312982"/>
                </a:moveTo>
                <a:lnTo>
                  <a:pt x="8055102" y="5255832"/>
                </a:lnTo>
                <a:lnTo>
                  <a:pt x="8116062" y="5238369"/>
                </a:lnTo>
                <a:lnTo>
                  <a:pt x="8049705" y="5292217"/>
                </a:lnTo>
                <a:close/>
                <a:moveTo>
                  <a:pt x="8126476" y="5235639"/>
                </a:moveTo>
                <a:lnTo>
                  <a:pt x="8186738" y="5218367"/>
                </a:lnTo>
                <a:lnTo>
                  <a:pt x="8121460" y="5268341"/>
                </a:lnTo>
                <a:lnTo>
                  <a:pt x="8061135" y="5288598"/>
                </a:lnTo>
                <a:close/>
                <a:moveTo>
                  <a:pt x="8134858" y="5228844"/>
                </a:moveTo>
                <a:lnTo>
                  <a:pt x="8201216" y="5174996"/>
                </a:lnTo>
                <a:lnTo>
                  <a:pt x="8262239" y="5160645"/>
                </a:lnTo>
                <a:lnTo>
                  <a:pt x="8195945" y="5211445"/>
                </a:lnTo>
                <a:close/>
                <a:moveTo>
                  <a:pt x="8272272" y="5158232"/>
                </a:moveTo>
                <a:lnTo>
                  <a:pt x="8332534" y="5144008"/>
                </a:lnTo>
                <a:lnTo>
                  <a:pt x="8267382" y="5190871"/>
                </a:lnTo>
                <a:lnTo>
                  <a:pt x="8207057" y="5208143"/>
                </a:lnTo>
                <a:close/>
                <a:moveTo>
                  <a:pt x="8280527" y="5151882"/>
                </a:moveTo>
                <a:lnTo>
                  <a:pt x="8346694" y="5101082"/>
                </a:lnTo>
                <a:lnTo>
                  <a:pt x="8407718" y="5089779"/>
                </a:lnTo>
                <a:lnTo>
                  <a:pt x="8341043" y="5137150"/>
                </a:lnTo>
                <a:close/>
                <a:moveTo>
                  <a:pt x="8417496" y="5088382"/>
                </a:moveTo>
                <a:lnTo>
                  <a:pt x="8477758" y="5077206"/>
                </a:lnTo>
                <a:lnTo>
                  <a:pt x="8412670" y="5120958"/>
                </a:lnTo>
                <a:lnTo>
                  <a:pt x="8352345" y="5135182"/>
                </a:lnTo>
                <a:close/>
                <a:moveTo>
                  <a:pt x="8425561" y="5082540"/>
                </a:moveTo>
                <a:lnTo>
                  <a:pt x="8491601" y="5035106"/>
                </a:lnTo>
                <a:lnTo>
                  <a:pt x="8552561" y="5026851"/>
                </a:lnTo>
                <a:lnTo>
                  <a:pt x="8486584" y="5071301"/>
                </a:lnTo>
                <a:close/>
                <a:moveTo>
                  <a:pt x="8562022" y="5025390"/>
                </a:moveTo>
                <a:lnTo>
                  <a:pt x="8622284" y="5017326"/>
                </a:lnTo>
                <a:lnTo>
                  <a:pt x="8557451" y="5057902"/>
                </a:lnTo>
                <a:lnTo>
                  <a:pt x="8497062" y="5069078"/>
                </a:lnTo>
                <a:close/>
                <a:moveTo>
                  <a:pt x="8560498" y="5021326"/>
                </a:moveTo>
                <a:lnTo>
                  <a:pt x="8498904" y="5029645"/>
                </a:lnTo>
                <a:lnTo>
                  <a:pt x="8565706" y="4981575"/>
                </a:lnTo>
                <a:lnTo>
                  <a:pt x="8627173" y="4976495"/>
                </a:lnTo>
                <a:close/>
                <a:moveTo>
                  <a:pt x="8489950" y="5030851"/>
                </a:moveTo>
                <a:lnTo>
                  <a:pt x="8427910" y="5039170"/>
                </a:lnTo>
                <a:lnTo>
                  <a:pt x="8495538" y="4987417"/>
                </a:lnTo>
                <a:lnTo>
                  <a:pt x="8557514" y="4982274"/>
                </a:lnTo>
                <a:close/>
                <a:moveTo>
                  <a:pt x="8419465" y="5040313"/>
                </a:moveTo>
                <a:lnTo>
                  <a:pt x="8356600" y="5048250"/>
                </a:lnTo>
                <a:lnTo>
                  <a:pt x="8424990" y="4992815"/>
                </a:lnTo>
                <a:lnTo>
                  <a:pt x="8487346" y="4987608"/>
                </a:lnTo>
                <a:close/>
                <a:moveTo>
                  <a:pt x="8348917" y="5049774"/>
                </a:moveTo>
                <a:lnTo>
                  <a:pt x="8286115" y="5058220"/>
                </a:lnTo>
                <a:lnTo>
                  <a:pt x="8355203" y="4999038"/>
                </a:lnTo>
                <a:lnTo>
                  <a:pt x="8417878" y="4993831"/>
                </a:lnTo>
                <a:close/>
                <a:moveTo>
                  <a:pt x="8278369" y="5059299"/>
                </a:moveTo>
                <a:lnTo>
                  <a:pt x="8215313" y="5067745"/>
                </a:lnTo>
                <a:lnTo>
                  <a:pt x="8285163" y="5004880"/>
                </a:lnTo>
                <a:lnTo>
                  <a:pt x="8348155" y="4999673"/>
                </a:lnTo>
                <a:close/>
                <a:moveTo>
                  <a:pt x="8207883" y="5068761"/>
                </a:moveTo>
                <a:lnTo>
                  <a:pt x="8144383" y="5077270"/>
                </a:lnTo>
                <a:lnTo>
                  <a:pt x="8214424" y="5010150"/>
                </a:lnTo>
                <a:lnTo>
                  <a:pt x="8277924" y="5004880"/>
                </a:lnTo>
                <a:close/>
                <a:moveTo>
                  <a:pt x="8137335" y="5078222"/>
                </a:moveTo>
                <a:lnTo>
                  <a:pt x="8073835" y="5086795"/>
                </a:lnTo>
                <a:lnTo>
                  <a:pt x="8144257" y="5016500"/>
                </a:lnTo>
                <a:lnTo>
                  <a:pt x="8207757" y="5011230"/>
                </a:lnTo>
                <a:close/>
                <a:moveTo>
                  <a:pt x="8066850" y="5087684"/>
                </a:moveTo>
                <a:lnTo>
                  <a:pt x="8003350" y="5096256"/>
                </a:lnTo>
                <a:lnTo>
                  <a:pt x="8074851" y="5022342"/>
                </a:lnTo>
                <a:lnTo>
                  <a:pt x="8138351" y="5017072"/>
                </a:lnTo>
                <a:close/>
                <a:moveTo>
                  <a:pt x="8061833" y="5092637"/>
                </a:moveTo>
                <a:lnTo>
                  <a:pt x="7990269" y="5162550"/>
                </a:lnTo>
                <a:lnTo>
                  <a:pt x="7926769" y="5174361"/>
                </a:lnTo>
                <a:lnTo>
                  <a:pt x="7997952" y="5100765"/>
                </a:lnTo>
                <a:close/>
                <a:moveTo>
                  <a:pt x="7985633" y="5168329"/>
                </a:moveTo>
                <a:lnTo>
                  <a:pt x="7914957" y="5238179"/>
                </a:lnTo>
                <a:lnTo>
                  <a:pt x="7851457" y="5253165"/>
                </a:lnTo>
                <a:lnTo>
                  <a:pt x="7922260" y="5179949"/>
                </a:lnTo>
                <a:close/>
                <a:moveTo>
                  <a:pt x="7909433" y="5244021"/>
                </a:moveTo>
                <a:lnTo>
                  <a:pt x="7839202" y="5313871"/>
                </a:lnTo>
                <a:lnTo>
                  <a:pt x="7775702" y="5331968"/>
                </a:lnTo>
                <a:lnTo>
                  <a:pt x="7846060" y="5259197"/>
                </a:lnTo>
                <a:close/>
                <a:moveTo>
                  <a:pt x="7833233" y="5319776"/>
                </a:moveTo>
                <a:lnTo>
                  <a:pt x="7763383" y="5388864"/>
                </a:lnTo>
                <a:lnTo>
                  <a:pt x="7700391" y="5410010"/>
                </a:lnTo>
                <a:lnTo>
                  <a:pt x="7770241" y="5337810"/>
                </a:lnTo>
                <a:close/>
                <a:moveTo>
                  <a:pt x="7756652" y="5395659"/>
                </a:moveTo>
                <a:lnTo>
                  <a:pt x="7687437" y="5464175"/>
                </a:lnTo>
                <a:lnTo>
                  <a:pt x="7624826" y="5488305"/>
                </a:lnTo>
                <a:lnTo>
                  <a:pt x="7694041" y="5416677"/>
                </a:lnTo>
                <a:close/>
                <a:moveTo>
                  <a:pt x="7679944" y="5471859"/>
                </a:moveTo>
                <a:lnTo>
                  <a:pt x="7611428" y="5539677"/>
                </a:lnTo>
                <a:lnTo>
                  <a:pt x="7549261" y="5566664"/>
                </a:lnTo>
                <a:lnTo>
                  <a:pt x="7617841" y="5495798"/>
                </a:lnTo>
                <a:close/>
                <a:moveTo>
                  <a:pt x="7603109" y="5548059"/>
                </a:moveTo>
                <a:lnTo>
                  <a:pt x="7535419" y="5615115"/>
                </a:lnTo>
                <a:lnTo>
                  <a:pt x="7473823" y="5644833"/>
                </a:lnTo>
                <a:lnTo>
                  <a:pt x="7541578" y="5574983"/>
                </a:lnTo>
                <a:close/>
                <a:moveTo>
                  <a:pt x="7526147" y="5624259"/>
                </a:moveTo>
                <a:lnTo>
                  <a:pt x="7458139" y="5689600"/>
                </a:lnTo>
                <a:lnTo>
                  <a:pt x="7397306" y="5721922"/>
                </a:lnTo>
                <a:lnTo>
                  <a:pt x="7464044" y="5652897"/>
                </a:lnTo>
                <a:close/>
                <a:moveTo>
                  <a:pt x="7448994" y="5700459"/>
                </a:moveTo>
                <a:lnTo>
                  <a:pt x="7383399" y="5765419"/>
                </a:lnTo>
                <a:lnTo>
                  <a:pt x="7323519" y="5800027"/>
                </a:lnTo>
                <a:lnTo>
                  <a:pt x="7389051" y="5732272"/>
                </a:lnTo>
                <a:close/>
                <a:moveTo>
                  <a:pt x="7385050" y="5768340"/>
                </a:moveTo>
                <a:lnTo>
                  <a:pt x="7442200" y="5735193"/>
                </a:lnTo>
                <a:lnTo>
                  <a:pt x="7379844" y="5794185"/>
                </a:lnTo>
                <a:lnTo>
                  <a:pt x="7322694" y="5829999"/>
                </a:lnTo>
                <a:close/>
                <a:moveTo>
                  <a:pt x="7396925" y="5756593"/>
                </a:moveTo>
                <a:lnTo>
                  <a:pt x="7460996" y="5693093"/>
                </a:lnTo>
                <a:lnTo>
                  <a:pt x="7519861" y="5661787"/>
                </a:lnTo>
                <a:lnTo>
                  <a:pt x="7455726" y="5722493"/>
                </a:lnTo>
                <a:close/>
                <a:moveTo>
                  <a:pt x="7533894" y="5654421"/>
                </a:moveTo>
                <a:lnTo>
                  <a:pt x="7591425" y="5623878"/>
                </a:lnTo>
                <a:lnTo>
                  <a:pt x="7528941" y="5680202"/>
                </a:lnTo>
                <a:lnTo>
                  <a:pt x="7471791" y="5713413"/>
                </a:lnTo>
                <a:close/>
                <a:moveTo>
                  <a:pt x="7545451" y="5643499"/>
                </a:moveTo>
                <a:lnTo>
                  <a:pt x="7609586" y="5582857"/>
                </a:lnTo>
                <a:lnTo>
                  <a:pt x="7668514" y="5554409"/>
                </a:lnTo>
                <a:lnTo>
                  <a:pt x="7604379" y="5612257"/>
                </a:lnTo>
                <a:close/>
                <a:moveTo>
                  <a:pt x="7682167" y="5547805"/>
                </a:moveTo>
                <a:lnTo>
                  <a:pt x="7739888" y="5519992"/>
                </a:lnTo>
                <a:lnTo>
                  <a:pt x="7677341" y="5573522"/>
                </a:lnTo>
                <a:lnTo>
                  <a:pt x="7619746" y="5604066"/>
                </a:lnTo>
                <a:close/>
                <a:moveTo>
                  <a:pt x="7693407" y="5537708"/>
                </a:moveTo>
                <a:lnTo>
                  <a:pt x="7757478" y="5479923"/>
                </a:lnTo>
                <a:lnTo>
                  <a:pt x="7816596" y="5454523"/>
                </a:lnTo>
                <a:lnTo>
                  <a:pt x="7752461" y="5509451"/>
                </a:lnTo>
                <a:close/>
                <a:moveTo>
                  <a:pt x="7829550" y="5448300"/>
                </a:moveTo>
                <a:lnTo>
                  <a:pt x="7887399" y="5423218"/>
                </a:lnTo>
                <a:lnTo>
                  <a:pt x="7824851" y="5474018"/>
                </a:lnTo>
                <a:lnTo>
                  <a:pt x="7767130" y="5501831"/>
                </a:lnTo>
                <a:close/>
                <a:moveTo>
                  <a:pt x="7840472" y="5438966"/>
                </a:moveTo>
                <a:lnTo>
                  <a:pt x="7904607" y="5384038"/>
                </a:lnTo>
                <a:lnTo>
                  <a:pt x="7963789" y="5361242"/>
                </a:lnTo>
                <a:lnTo>
                  <a:pt x="7899654" y="5413312"/>
                </a:lnTo>
                <a:close/>
                <a:moveTo>
                  <a:pt x="7976553" y="5356416"/>
                </a:moveTo>
                <a:lnTo>
                  <a:pt x="8034528" y="5334064"/>
                </a:lnTo>
                <a:lnTo>
                  <a:pt x="7971981" y="5381943"/>
                </a:lnTo>
                <a:lnTo>
                  <a:pt x="7914069" y="5407343"/>
                </a:lnTo>
                <a:close/>
                <a:moveTo>
                  <a:pt x="7987220" y="5347716"/>
                </a:moveTo>
                <a:lnTo>
                  <a:pt x="8051293" y="5295773"/>
                </a:lnTo>
                <a:lnTo>
                  <a:pt x="8110538" y="5275898"/>
                </a:lnTo>
                <a:lnTo>
                  <a:pt x="8046466" y="5324920"/>
                </a:lnTo>
                <a:close/>
                <a:moveTo>
                  <a:pt x="8122984" y="5271516"/>
                </a:moveTo>
                <a:lnTo>
                  <a:pt x="8181086" y="5252022"/>
                </a:lnTo>
                <a:lnTo>
                  <a:pt x="8118539" y="5296980"/>
                </a:lnTo>
                <a:lnTo>
                  <a:pt x="8060500" y="5319332"/>
                </a:lnTo>
                <a:close/>
                <a:moveTo>
                  <a:pt x="8133398" y="5263515"/>
                </a:moveTo>
                <a:lnTo>
                  <a:pt x="8197406" y="5214557"/>
                </a:lnTo>
                <a:lnTo>
                  <a:pt x="8256778" y="5197602"/>
                </a:lnTo>
                <a:lnTo>
                  <a:pt x="8192706" y="5243640"/>
                </a:lnTo>
                <a:close/>
                <a:moveTo>
                  <a:pt x="8268716" y="5194300"/>
                </a:moveTo>
                <a:lnTo>
                  <a:pt x="8326882" y="5177663"/>
                </a:lnTo>
                <a:lnTo>
                  <a:pt x="8264398" y="5219700"/>
                </a:lnTo>
                <a:lnTo>
                  <a:pt x="8206295" y="5239258"/>
                </a:lnTo>
                <a:close/>
                <a:moveTo>
                  <a:pt x="8278940" y="5186998"/>
                </a:moveTo>
                <a:lnTo>
                  <a:pt x="8342820" y="5141024"/>
                </a:lnTo>
                <a:lnTo>
                  <a:pt x="8402193" y="5126990"/>
                </a:lnTo>
                <a:lnTo>
                  <a:pt x="8338312" y="5169980"/>
                </a:lnTo>
                <a:close/>
                <a:moveTo>
                  <a:pt x="8413750" y="5124450"/>
                </a:moveTo>
                <a:lnTo>
                  <a:pt x="8471980" y="5110671"/>
                </a:lnTo>
                <a:lnTo>
                  <a:pt x="8409559" y="5149723"/>
                </a:lnTo>
                <a:lnTo>
                  <a:pt x="8351330" y="5166424"/>
                </a:lnTo>
                <a:close/>
                <a:moveTo>
                  <a:pt x="8423719" y="5117719"/>
                </a:moveTo>
                <a:lnTo>
                  <a:pt x="8487537" y="5074793"/>
                </a:lnTo>
                <a:lnTo>
                  <a:pt x="8546909" y="5063808"/>
                </a:lnTo>
                <a:lnTo>
                  <a:pt x="8483409" y="5103686"/>
                </a:lnTo>
                <a:close/>
                <a:moveTo>
                  <a:pt x="8558276" y="5061649"/>
                </a:moveTo>
                <a:lnTo>
                  <a:pt x="8616632" y="5050854"/>
                </a:lnTo>
                <a:lnTo>
                  <a:pt x="8554276" y="5086922"/>
                </a:lnTo>
                <a:lnTo>
                  <a:pt x="8495982" y="5100701"/>
                </a:lnTo>
                <a:close/>
                <a:moveTo>
                  <a:pt x="8568055" y="5055299"/>
                </a:moveTo>
                <a:lnTo>
                  <a:pt x="8631555" y="5015421"/>
                </a:lnTo>
                <a:lnTo>
                  <a:pt x="8690991" y="5007420"/>
                </a:lnTo>
                <a:lnTo>
                  <a:pt x="8627491" y="5044250"/>
                </a:lnTo>
                <a:close/>
                <a:moveTo>
                  <a:pt x="8702231" y="5005959"/>
                </a:moveTo>
                <a:lnTo>
                  <a:pt x="8760587" y="4998085"/>
                </a:lnTo>
                <a:lnTo>
                  <a:pt x="8698420" y="5031105"/>
                </a:lnTo>
                <a:lnTo>
                  <a:pt x="8640001" y="5041964"/>
                </a:lnTo>
                <a:close/>
                <a:moveTo>
                  <a:pt x="8711882" y="5000371"/>
                </a:moveTo>
                <a:lnTo>
                  <a:pt x="8775382" y="4963605"/>
                </a:lnTo>
                <a:lnTo>
                  <a:pt x="8834819" y="4958715"/>
                </a:lnTo>
                <a:lnTo>
                  <a:pt x="8771319" y="4992370"/>
                </a:lnTo>
                <a:close/>
                <a:moveTo>
                  <a:pt x="8845614" y="4957826"/>
                </a:moveTo>
                <a:lnTo>
                  <a:pt x="8903970" y="4952937"/>
                </a:lnTo>
                <a:lnTo>
                  <a:pt x="8841931" y="4982909"/>
                </a:lnTo>
                <a:lnTo>
                  <a:pt x="8783510" y="4990783"/>
                </a:lnTo>
                <a:close/>
                <a:moveTo>
                  <a:pt x="8844344" y="4953635"/>
                </a:moveTo>
                <a:lnTo>
                  <a:pt x="8784019" y="4958652"/>
                </a:lnTo>
                <a:lnTo>
                  <a:pt x="8848598" y="4921314"/>
                </a:lnTo>
                <a:lnTo>
                  <a:pt x="8908859" y="4919409"/>
                </a:lnTo>
                <a:close/>
                <a:moveTo>
                  <a:pt x="8774112" y="4959477"/>
                </a:moveTo>
                <a:lnTo>
                  <a:pt x="8713089" y="4964557"/>
                </a:lnTo>
                <a:lnTo>
                  <a:pt x="8778748" y="4923473"/>
                </a:lnTo>
                <a:lnTo>
                  <a:pt x="8839708" y="4921568"/>
                </a:lnTo>
                <a:close/>
                <a:moveTo>
                  <a:pt x="8703881" y="4965319"/>
                </a:moveTo>
                <a:lnTo>
                  <a:pt x="8642350" y="4970399"/>
                </a:lnTo>
                <a:lnTo>
                  <a:pt x="8708961" y="4925949"/>
                </a:lnTo>
                <a:lnTo>
                  <a:pt x="8770366" y="4924044"/>
                </a:lnTo>
                <a:close/>
                <a:moveTo>
                  <a:pt x="8634031" y="4971161"/>
                </a:moveTo>
                <a:lnTo>
                  <a:pt x="8571992" y="4976305"/>
                </a:lnTo>
                <a:lnTo>
                  <a:pt x="8639429" y="4927791"/>
                </a:lnTo>
                <a:lnTo>
                  <a:pt x="8701278" y="4925886"/>
                </a:lnTo>
                <a:close/>
                <a:moveTo>
                  <a:pt x="8563801" y="4976940"/>
                </a:moveTo>
                <a:lnTo>
                  <a:pt x="8501380" y="4982147"/>
                </a:lnTo>
                <a:lnTo>
                  <a:pt x="8569579" y="4929950"/>
                </a:lnTo>
                <a:lnTo>
                  <a:pt x="8631809" y="4928045"/>
                </a:lnTo>
                <a:close/>
                <a:moveTo>
                  <a:pt x="8493569" y="4982782"/>
                </a:moveTo>
                <a:lnTo>
                  <a:pt x="8430831" y="4987989"/>
                </a:lnTo>
                <a:lnTo>
                  <a:pt x="8499729" y="4932109"/>
                </a:lnTo>
                <a:lnTo>
                  <a:pt x="8562277" y="4930204"/>
                </a:lnTo>
                <a:close/>
                <a:moveTo>
                  <a:pt x="8423339" y="4988624"/>
                </a:moveTo>
                <a:lnTo>
                  <a:pt x="8360347" y="4993831"/>
                </a:lnTo>
                <a:lnTo>
                  <a:pt x="8430196" y="4934331"/>
                </a:lnTo>
                <a:lnTo>
                  <a:pt x="8493061" y="4932363"/>
                </a:lnTo>
                <a:close/>
                <a:moveTo>
                  <a:pt x="8353107" y="4994466"/>
                </a:moveTo>
                <a:lnTo>
                  <a:pt x="8289607" y="4999673"/>
                </a:lnTo>
                <a:lnTo>
                  <a:pt x="8359457" y="4936173"/>
                </a:lnTo>
                <a:lnTo>
                  <a:pt x="8422513" y="4934204"/>
                </a:lnTo>
                <a:close/>
                <a:moveTo>
                  <a:pt x="8282877" y="5000244"/>
                </a:moveTo>
                <a:lnTo>
                  <a:pt x="8219377" y="5005515"/>
                </a:lnTo>
                <a:lnTo>
                  <a:pt x="8290116" y="4938649"/>
                </a:lnTo>
                <a:lnTo>
                  <a:pt x="8353616" y="4936681"/>
                </a:lnTo>
                <a:close/>
                <a:moveTo>
                  <a:pt x="8213027" y="5006086"/>
                </a:moveTo>
                <a:lnTo>
                  <a:pt x="8149527" y="5011357"/>
                </a:lnTo>
                <a:lnTo>
                  <a:pt x="8220774" y="4940808"/>
                </a:lnTo>
                <a:lnTo>
                  <a:pt x="8284274" y="4938840"/>
                </a:lnTo>
                <a:close/>
                <a:moveTo>
                  <a:pt x="8142795" y="5011928"/>
                </a:moveTo>
                <a:lnTo>
                  <a:pt x="8079295" y="5017199"/>
                </a:lnTo>
                <a:lnTo>
                  <a:pt x="8151051" y="4942967"/>
                </a:lnTo>
                <a:lnTo>
                  <a:pt x="8214551" y="4940999"/>
                </a:lnTo>
                <a:close/>
                <a:moveTo>
                  <a:pt x="8072565" y="5017770"/>
                </a:moveTo>
                <a:lnTo>
                  <a:pt x="8008620" y="5023041"/>
                </a:lnTo>
                <a:lnTo>
                  <a:pt x="8080883" y="4945126"/>
                </a:lnTo>
                <a:lnTo>
                  <a:pt x="8144383" y="4943158"/>
                </a:lnTo>
                <a:close/>
                <a:moveTo>
                  <a:pt x="8068119" y="5022342"/>
                </a:moveTo>
                <a:lnTo>
                  <a:pt x="7996238" y="5096701"/>
                </a:lnTo>
                <a:lnTo>
                  <a:pt x="7931849" y="5105400"/>
                </a:lnTo>
                <a:lnTo>
                  <a:pt x="8003921" y="5027803"/>
                </a:lnTo>
                <a:close/>
                <a:moveTo>
                  <a:pt x="7991475" y="5101590"/>
                </a:moveTo>
                <a:lnTo>
                  <a:pt x="7919911" y="5175631"/>
                </a:lnTo>
                <a:lnTo>
                  <a:pt x="7855649" y="5187950"/>
                </a:lnTo>
                <a:lnTo>
                  <a:pt x="7927340" y="5110607"/>
                </a:lnTo>
                <a:close/>
                <a:moveTo>
                  <a:pt x="7914831" y="5180902"/>
                </a:moveTo>
                <a:lnTo>
                  <a:pt x="7843584" y="5254562"/>
                </a:lnTo>
                <a:lnTo>
                  <a:pt x="7780084" y="5269611"/>
                </a:lnTo>
                <a:lnTo>
                  <a:pt x="7851457" y="5192713"/>
                </a:lnTo>
                <a:close/>
                <a:moveTo>
                  <a:pt x="7838123" y="5260213"/>
                </a:moveTo>
                <a:lnTo>
                  <a:pt x="7766812" y="5334000"/>
                </a:lnTo>
                <a:lnTo>
                  <a:pt x="7703312" y="5352225"/>
                </a:lnTo>
                <a:lnTo>
                  <a:pt x="7774306" y="5275707"/>
                </a:lnTo>
                <a:close/>
                <a:moveTo>
                  <a:pt x="7761351" y="5339588"/>
                </a:moveTo>
                <a:lnTo>
                  <a:pt x="7690930" y="5412486"/>
                </a:lnTo>
                <a:lnTo>
                  <a:pt x="7627430" y="5433759"/>
                </a:lnTo>
                <a:lnTo>
                  <a:pt x="7697978" y="5357559"/>
                </a:lnTo>
                <a:close/>
                <a:moveTo>
                  <a:pt x="7684516" y="5419090"/>
                </a:moveTo>
                <a:lnTo>
                  <a:pt x="7614666" y="5491417"/>
                </a:lnTo>
                <a:lnTo>
                  <a:pt x="7551611" y="5515674"/>
                </a:lnTo>
                <a:lnTo>
                  <a:pt x="7621461" y="5440236"/>
                </a:lnTo>
                <a:close/>
                <a:moveTo>
                  <a:pt x="7607300" y="5499100"/>
                </a:moveTo>
                <a:lnTo>
                  <a:pt x="7537958" y="5570792"/>
                </a:lnTo>
                <a:lnTo>
                  <a:pt x="7475284" y="5597970"/>
                </a:lnTo>
                <a:lnTo>
                  <a:pt x="7544689" y="5523230"/>
                </a:lnTo>
                <a:close/>
                <a:moveTo>
                  <a:pt x="7530275" y="5578729"/>
                </a:moveTo>
                <a:lnTo>
                  <a:pt x="7461250" y="5649468"/>
                </a:lnTo>
                <a:lnTo>
                  <a:pt x="7399084" y="5679440"/>
                </a:lnTo>
                <a:lnTo>
                  <a:pt x="7467727" y="5605463"/>
                </a:lnTo>
                <a:close/>
                <a:moveTo>
                  <a:pt x="7453122" y="5658549"/>
                </a:moveTo>
                <a:lnTo>
                  <a:pt x="7385304" y="5728399"/>
                </a:lnTo>
                <a:lnTo>
                  <a:pt x="7323773" y="5761101"/>
                </a:lnTo>
                <a:lnTo>
                  <a:pt x="7391400" y="5688013"/>
                </a:lnTo>
                <a:close/>
                <a:moveTo>
                  <a:pt x="7375779" y="5738495"/>
                </a:moveTo>
                <a:lnTo>
                  <a:pt x="7308850" y="5807329"/>
                </a:lnTo>
                <a:lnTo>
                  <a:pt x="7248081" y="5842508"/>
                </a:lnTo>
                <a:lnTo>
                  <a:pt x="7314819" y="5770499"/>
                </a:lnTo>
                <a:close/>
                <a:moveTo>
                  <a:pt x="7298245" y="5818696"/>
                </a:moveTo>
                <a:lnTo>
                  <a:pt x="7232650" y="5886450"/>
                </a:lnTo>
                <a:lnTo>
                  <a:pt x="7172897" y="5923852"/>
                </a:lnTo>
                <a:lnTo>
                  <a:pt x="7238429" y="5853240"/>
                </a:lnTo>
                <a:close/>
                <a:moveTo>
                  <a:pt x="7220332" y="5899150"/>
                </a:moveTo>
                <a:lnTo>
                  <a:pt x="7156450" y="5965190"/>
                </a:lnTo>
                <a:lnTo>
                  <a:pt x="7097903" y="6004560"/>
                </a:lnTo>
                <a:lnTo>
                  <a:pt x="7161911" y="5935599"/>
                </a:lnTo>
                <a:close/>
                <a:moveTo>
                  <a:pt x="7142099" y="5980049"/>
                </a:moveTo>
                <a:lnTo>
                  <a:pt x="7080250" y="6044121"/>
                </a:lnTo>
                <a:lnTo>
                  <a:pt x="7023100" y="6084951"/>
                </a:lnTo>
                <a:lnTo>
                  <a:pt x="7085140" y="6018149"/>
                </a:lnTo>
                <a:close/>
                <a:moveTo>
                  <a:pt x="7063359" y="6061520"/>
                </a:moveTo>
                <a:lnTo>
                  <a:pt x="7003606" y="6123305"/>
                </a:lnTo>
                <a:lnTo>
                  <a:pt x="6949059" y="6165025"/>
                </a:lnTo>
                <a:lnTo>
                  <a:pt x="7008559" y="6100890"/>
                </a:lnTo>
                <a:close/>
                <a:moveTo>
                  <a:pt x="7082409" y="6047613"/>
                </a:moveTo>
                <a:lnTo>
                  <a:pt x="7134607" y="6010085"/>
                </a:lnTo>
                <a:lnTo>
                  <a:pt x="7077774" y="6066346"/>
                </a:lnTo>
                <a:lnTo>
                  <a:pt x="7026021" y="6105970"/>
                </a:lnTo>
                <a:close/>
                <a:moveTo>
                  <a:pt x="7098982" y="6030468"/>
                </a:moveTo>
                <a:lnTo>
                  <a:pt x="7158673" y="5968746"/>
                </a:lnTo>
                <a:lnTo>
                  <a:pt x="7213791" y="5931662"/>
                </a:lnTo>
                <a:lnTo>
                  <a:pt x="7153847" y="5991035"/>
                </a:lnTo>
                <a:close/>
                <a:moveTo>
                  <a:pt x="7232332" y="5919089"/>
                </a:moveTo>
                <a:lnTo>
                  <a:pt x="7284847" y="5883720"/>
                </a:lnTo>
                <a:lnTo>
                  <a:pt x="7227697" y="5937695"/>
                </a:lnTo>
                <a:lnTo>
                  <a:pt x="7175500" y="5975223"/>
                </a:lnTo>
                <a:close/>
                <a:moveTo>
                  <a:pt x="7248398" y="5903151"/>
                </a:moveTo>
                <a:lnTo>
                  <a:pt x="7308343" y="5843842"/>
                </a:lnTo>
                <a:lnTo>
                  <a:pt x="7363651" y="5809171"/>
                </a:lnTo>
                <a:lnTo>
                  <a:pt x="7303516" y="5866321"/>
                </a:lnTo>
                <a:close/>
                <a:moveTo>
                  <a:pt x="7381748" y="5797804"/>
                </a:moveTo>
                <a:lnTo>
                  <a:pt x="7434517" y="5764784"/>
                </a:lnTo>
                <a:lnTo>
                  <a:pt x="7377367" y="5816410"/>
                </a:lnTo>
                <a:lnTo>
                  <a:pt x="7324852" y="5851716"/>
                </a:lnTo>
                <a:close/>
                <a:moveTo>
                  <a:pt x="7397306" y="5783072"/>
                </a:moveTo>
                <a:lnTo>
                  <a:pt x="7457377" y="5726240"/>
                </a:lnTo>
                <a:lnTo>
                  <a:pt x="7512939" y="5694109"/>
                </a:lnTo>
                <a:lnTo>
                  <a:pt x="7452678" y="5748401"/>
                </a:lnTo>
                <a:close/>
                <a:moveTo>
                  <a:pt x="7530656" y="5683885"/>
                </a:moveTo>
                <a:lnTo>
                  <a:pt x="7583806" y="5653151"/>
                </a:lnTo>
                <a:lnTo>
                  <a:pt x="7526338" y="5702364"/>
                </a:lnTo>
                <a:lnTo>
                  <a:pt x="7473443" y="5735447"/>
                </a:lnTo>
                <a:close/>
                <a:moveTo>
                  <a:pt x="7545769" y="5670233"/>
                </a:moveTo>
                <a:lnTo>
                  <a:pt x="7605967" y="5616004"/>
                </a:lnTo>
                <a:lnTo>
                  <a:pt x="7661783" y="5586349"/>
                </a:lnTo>
                <a:lnTo>
                  <a:pt x="7601394" y="5638102"/>
                </a:lnTo>
                <a:close/>
                <a:moveTo>
                  <a:pt x="7679119" y="5577269"/>
                </a:moveTo>
                <a:lnTo>
                  <a:pt x="7732522" y="5548948"/>
                </a:lnTo>
                <a:lnTo>
                  <a:pt x="7674864" y="5595684"/>
                </a:lnTo>
                <a:lnTo>
                  <a:pt x="7621651" y="5626481"/>
                </a:lnTo>
                <a:close/>
                <a:moveTo>
                  <a:pt x="7693851" y="5564569"/>
                </a:moveTo>
                <a:lnTo>
                  <a:pt x="7754176" y="5512943"/>
                </a:lnTo>
                <a:lnTo>
                  <a:pt x="7810119" y="5485956"/>
                </a:lnTo>
                <a:lnTo>
                  <a:pt x="7749668" y="5534978"/>
                </a:lnTo>
                <a:close/>
                <a:moveTo>
                  <a:pt x="7826757" y="5477891"/>
                </a:moveTo>
                <a:lnTo>
                  <a:pt x="7880477" y="5451983"/>
                </a:lnTo>
                <a:lnTo>
                  <a:pt x="7822629" y="5496433"/>
                </a:lnTo>
                <a:lnTo>
                  <a:pt x="7769098" y="5524818"/>
                </a:lnTo>
                <a:close/>
                <a:moveTo>
                  <a:pt x="7841044" y="5466271"/>
                </a:moveTo>
                <a:lnTo>
                  <a:pt x="7901495" y="5417312"/>
                </a:lnTo>
                <a:lnTo>
                  <a:pt x="7957694" y="5392928"/>
                </a:lnTo>
                <a:lnTo>
                  <a:pt x="7897114" y="5439220"/>
                </a:lnTo>
                <a:close/>
                <a:moveTo>
                  <a:pt x="7973759" y="5385943"/>
                </a:moveTo>
                <a:lnTo>
                  <a:pt x="8027734" y="5362512"/>
                </a:lnTo>
                <a:lnTo>
                  <a:pt x="7969822" y="5404168"/>
                </a:lnTo>
                <a:lnTo>
                  <a:pt x="7915974" y="5430139"/>
                </a:lnTo>
                <a:close/>
                <a:moveTo>
                  <a:pt x="7987729" y="5375275"/>
                </a:moveTo>
                <a:lnTo>
                  <a:pt x="8048181" y="5328984"/>
                </a:lnTo>
                <a:lnTo>
                  <a:pt x="8104569" y="5307267"/>
                </a:lnTo>
                <a:lnTo>
                  <a:pt x="8043990" y="5350828"/>
                </a:lnTo>
                <a:close/>
                <a:moveTo>
                  <a:pt x="8120190" y="5301234"/>
                </a:moveTo>
                <a:lnTo>
                  <a:pt x="8174419" y="5280343"/>
                </a:lnTo>
                <a:lnTo>
                  <a:pt x="8116316" y="5319395"/>
                </a:lnTo>
                <a:lnTo>
                  <a:pt x="8062278" y="5342890"/>
                </a:lnTo>
                <a:close/>
                <a:moveTo>
                  <a:pt x="8133779" y="5291455"/>
                </a:moveTo>
                <a:lnTo>
                  <a:pt x="8194294" y="5247958"/>
                </a:lnTo>
                <a:lnTo>
                  <a:pt x="8250809" y="5228908"/>
                </a:lnTo>
                <a:lnTo>
                  <a:pt x="8190231" y="5269675"/>
                </a:lnTo>
                <a:close/>
                <a:moveTo>
                  <a:pt x="8265986" y="5223828"/>
                </a:moveTo>
                <a:lnTo>
                  <a:pt x="8320406" y="5205603"/>
                </a:lnTo>
                <a:lnTo>
                  <a:pt x="8262239" y="5241925"/>
                </a:lnTo>
                <a:lnTo>
                  <a:pt x="8208010" y="5262880"/>
                </a:lnTo>
                <a:close/>
                <a:moveTo>
                  <a:pt x="8279257" y="5214938"/>
                </a:moveTo>
                <a:lnTo>
                  <a:pt x="8339773" y="5174234"/>
                </a:lnTo>
                <a:lnTo>
                  <a:pt x="8396415" y="5157978"/>
                </a:lnTo>
                <a:lnTo>
                  <a:pt x="8335836" y="5196078"/>
                </a:lnTo>
                <a:close/>
                <a:moveTo>
                  <a:pt x="8411146" y="5153787"/>
                </a:moveTo>
                <a:lnTo>
                  <a:pt x="8465820" y="5138166"/>
                </a:lnTo>
                <a:lnTo>
                  <a:pt x="8407591" y="5171821"/>
                </a:lnTo>
                <a:lnTo>
                  <a:pt x="8353044" y="5190109"/>
                </a:lnTo>
                <a:close/>
                <a:moveTo>
                  <a:pt x="8423846" y="5145659"/>
                </a:moveTo>
                <a:lnTo>
                  <a:pt x="8484362" y="5107559"/>
                </a:lnTo>
                <a:lnTo>
                  <a:pt x="8541131" y="5094097"/>
                </a:lnTo>
                <a:lnTo>
                  <a:pt x="8480552" y="5129149"/>
                </a:lnTo>
                <a:close/>
                <a:moveTo>
                  <a:pt x="8555419" y="5090986"/>
                </a:moveTo>
                <a:lnTo>
                  <a:pt x="8610219" y="5078286"/>
                </a:lnTo>
                <a:lnTo>
                  <a:pt x="8551990" y="5109147"/>
                </a:lnTo>
                <a:lnTo>
                  <a:pt x="8497316" y="5124831"/>
                </a:lnTo>
                <a:close/>
                <a:moveTo>
                  <a:pt x="8568119" y="5083683"/>
                </a:moveTo>
                <a:lnTo>
                  <a:pt x="8628634" y="5048695"/>
                </a:lnTo>
                <a:lnTo>
                  <a:pt x="8685784" y="5038154"/>
                </a:lnTo>
                <a:lnTo>
                  <a:pt x="8625269" y="5069904"/>
                </a:lnTo>
                <a:close/>
                <a:moveTo>
                  <a:pt x="8699373" y="5035550"/>
                </a:moveTo>
                <a:lnTo>
                  <a:pt x="8754301" y="5025390"/>
                </a:lnTo>
                <a:lnTo>
                  <a:pt x="8696134" y="5053457"/>
                </a:lnTo>
                <a:lnTo>
                  <a:pt x="8641270" y="5066157"/>
                </a:lnTo>
                <a:close/>
                <a:moveTo>
                  <a:pt x="8712073" y="5029200"/>
                </a:moveTo>
                <a:lnTo>
                  <a:pt x="8772461" y="4997450"/>
                </a:lnTo>
                <a:lnTo>
                  <a:pt x="8829611" y="4989767"/>
                </a:lnTo>
                <a:lnTo>
                  <a:pt x="8769223" y="5018913"/>
                </a:lnTo>
                <a:close/>
                <a:moveTo>
                  <a:pt x="8842883" y="4987671"/>
                </a:moveTo>
                <a:lnTo>
                  <a:pt x="8897938" y="4980242"/>
                </a:lnTo>
                <a:lnTo>
                  <a:pt x="8839835" y="5005642"/>
                </a:lnTo>
                <a:lnTo>
                  <a:pt x="8784844" y="5015865"/>
                </a:lnTo>
                <a:close/>
                <a:moveTo>
                  <a:pt x="8855202" y="4981702"/>
                </a:moveTo>
                <a:lnTo>
                  <a:pt x="8915464" y="4952619"/>
                </a:lnTo>
                <a:lnTo>
                  <a:pt x="8972614" y="4947857"/>
                </a:lnTo>
                <a:lnTo>
                  <a:pt x="8912352" y="4974082"/>
                </a:lnTo>
                <a:close/>
                <a:moveTo>
                  <a:pt x="8985631" y="4946777"/>
                </a:moveTo>
                <a:lnTo>
                  <a:pt x="9040749" y="4942205"/>
                </a:lnTo>
                <a:lnTo>
                  <a:pt x="8982773" y="4964557"/>
                </a:lnTo>
                <a:lnTo>
                  <a:pt x="8927592" y="4971987"/>
                </a:lnTo>
                <a:close/>
                <a:moveTo>
                  <a:pt x="8997696" y="4941570"/>
                </a:moveTo>
                <a:lnTo>
                  <a:pt x="9057894" y="4915408"/>
                </a:lnTo>
                <a:lnTo>
                  <a:pt x="9115044" y="4913630"/>
                </a:lnTo>
                <a:lnTo>
                  <a:pt x="9054909" y="4936808"/>
                </a:lnTo>
                <a:close/>
                <a:moveTo>
                  <a:pt x="9127744" y="4913249"/>
                </a:moveTo>
                <a:lnTo>
                  <a:pt x="9182926" y="4911535"/>
                </a:lnTo>
                <a:lnTo>
                  <a:pt x="9125077" y="4930966"/>
                </a:lnTo>
                <a:lnTo>
                  <a:pt x="9069832" y="4935538"/>
                </a:lnTo>
                <a:close/>
                <a:moveTo>
                  <a:pt x="9126855" y="4909058"/>
                </a:moveTo>
                <a:lnTo>
                  <a:pt x="9068371" y="4910836"/>
                </a:lnTo>
                <a:lnTo>
                  <a:pt x="9130157" y="4884039"/>
                </a:lnTo>
                <a:lnTo>
                  <a:pt x="9188514" y="4885309"/>
                </a:lnTo>
                <a:close/>
                <a:moveTo>
                  <a:pt x="9057005" y="4911217"/>
                </a:moveTo>
                <a:lnTo>
                  <a:pt x="8997506" y="4913059"/>
                </a:lnTo>
                <a:lnTo>
                  <a:pt x="9061006" y="4882579"/>
                </a:lnTo>
                <a:lnTo>
                  <a:pt x="9120378" y="4883849"/>
                </a:lnTo>
                <a:close/>
                <a:moveTo>
                  <a:pt x="8987155" y="4913376"/>
                </a:moveTo>
                <a:lnTo>
                  <a:pt x="8926830" y="4915281"/>
                </a:lnTo>
                <a:lnTo>
                  <a:pt x="8991600" y="4880610"/>
                </a:lnTo>
                <a:lnTo>
                  <a:pt x="9051798" y="4881944"/>
                </a:lnTo>
                <a:close/>
                <a:moveTo>
                  <a:pt x="8917305" y="4915535"/>
                </a:moveTo>
                <a:lnTo>
                  <a:pt x="8856281" y="4917440"/>
                </a:lnTo>
                <a:lnTo>
                  <a:pt x="8921750" y="4879340"/>
                </a:lnTo>
                <a:lnTo>
                  <a:pt x="8982583" y="4880610"/>
                </a:lnTo>
                <a:close/>
                <a:moveTo>
                  <a:pt x="8847455" y="4917694"/>
                </a:moveTo>
                <a:lnTo>
                  <a:pt x="8785923" y="4919663"/>
                </a:lnTo>
                <a:lnTo>
                  <a:pt x="8852281" y="4878134"/>
                </a:lnTo>
                <a:lnTo>
                  <a:pt x="8913685" y="4879404"/>
                </a:lnTo>
                <a:close/>
                <a:moveTo>
                  <a:pt x="8777605" y="4919917"/>
                </a:moveTo>
                <a:lnTo>
                  <a:pt x="8715693" y="4921822"/>
                </a:lnTo>
                <a:lnTo>
                  <a:pt x="8782876" y="4876610"/>
                </a:lnTo>
                <a:lnTo>
                  <a:pt x="8844661" y="4877943"/>
                </a:lnTo>
                <a:close/>
                <a:moveTo>
                  <a:pt x="8707755" y="4922076"/>
                </a:moveTo>
                <a:lnTo>
                  <a:pt x="8645461" y="4923981"/>
                </a:lnTo>
                <a:lnTo>
                  <a:pt x="8713406" y="4875149"/>
                </a:lnTo>
                <a:lnTo>
                  <a:pt x="8775573" y="4876483"/>
                </a:lnTo>
                <a:close/>
                <a:moveTo>
                  <a:pt x="8637905" y="4924235"/>
                </a:moveTo>
                <a:lnTo>
                  <a:pt x="8575294" y="4926203"/>
                </a:lnTo>
                <a:lnTo>
                  <a:pt x="8643938" y="4873689"/>
                </a:lnTo>
                <a:lnTo>
                  <a:pt x="8706421" y="4875022"/>
                </a:lnTo>
                <a:close/>
                <a:moveTo>
                  <a:pt x="8568055" y="4926394"/>
                </a:moveTo>
                <a:lnTo>
                  <a:pt x="8505127" y="4928362"/>
                </a:lnTo>
                <a:lnTo>
                  <a:pt x="8574405" y="4872165"/>
                </a:lnTo>
                <a:lnTo>
                  <a:pt x="8637206" y="4873498"/>
                </a:lnTo>
                <a:close/>
                <a:moveTo>
                  <a:pt x="8498205" y="4928553"/>
                </a:moveTo>
                <a:lnTo>
                  <a:pt x="8435086" y="4930521"/>
                </a:lnTo>
                <a:lnTo>
                  <a:pt x="8504936" y="4870704"/>
                </a:lnTo>
                <a:lnTo>
                  <a:pt x="8567928" y="4872038"/>
                </a:lnTo>
                <a:close/>
                <a:moveTo>
                  <a:pt x="8428355" y="4930775"/>
                </a:moveTo>
                <a:lnTo>
                  <a:pt x="8364856" y="4932744"/>
                </a:lnTo>
                <a:lnTo>
                  <a:pt x="8435340" y="4869244"/>
                </a:lnTo>
                <a:lnTo>
                  <a:pt x="8498522" y="4870641"/>
                </a:lnTo>
                <a:close/>
                <a:moveTo>
                  <a:pt x="8358506" y="4932934"/>
                </a:moveTo>
                <a:lnTo>
                  <a:pt x="8295006" y="4934903"/>
                </a:lnTo>
                <a:lnTo>
                  <a:pt x="8365998" y="4867720"/>
                </a:lnTo>
                <a:lnTo>
                  <a:pt x="8429498" y="4869053"/>
                </a:lnTo>
                <a:close/>
                <a:moveTo>
                  <a:pt x="8288656" y="4935093"/>
                </a:moveTo>
                <a:lnTo>
                  <a:pt x="8225156" y="4937062"/>
                </a:lnTo>
                <a:lnTo>
                  <a:pt x="8296657" y="4866259"/>
                </a:lnTo>
                <a:lnTo>
                  <a:pt x="8360157" y="4867593"/>
                </a:lnTo>
                <a:close/>
                <a:moveTo>
                  <a:pt x="8218806" y="4937252"/>
                </a:moveTo>
                <a:lnTo>
                  <a:pt x="8155306" y="4939221"/>
                </a:lnTo>
                <a:lnTo>
                  <a:pt x="8226552" y="4864100"/>
                </a:lnTo>
                <a:lnTo>
                  <a:pt x="8290052" y="4865497"/>
                </a:lnTo>
                <a:close/>
                <a:moveTo>
                  <a:pt x="8148956" y="4939411"/>
                </a:moveTo>
                <a:lnTo>
                  <a:pt x="8085011" y="4941443"/>
                </a:lnTo>
                <a:lnTo>
                  <a:pt x="8157528" y="4863275"/>
                </a:lnTo>
                <a:lnTo>
                  <a:pt x="8221028" y="4864608"/>
                </a:lnTo>
                <a:close/>
                <a:moveTo>
                  <a:pt x="8079106" y="4941634"/>
                </a:moveTo>
                <a:lnTo>
                  <a:pt x="8015034" y="4943602"/>
                </a:lnTo>
                <a:lnTo>
                  <a:pt x="8087995" y="4861814"/>
                </a:lnTo>
                <a:lnTo>
                  <a:pt x="8151940" y="4863148"/>
                </a:lnTo>
                <a:close/>
                <a:moveTo>
                  <a:pt x="8075105" y="4945952"/>
                </a:moveTo>
                <a:lnTo>
                  <a:pt x="8002461" y="5024184"/>
                </a:lnTo>
                <a:lnTo>
                  <a:pt x="7938389" y="5029518"/>
                </a:lnTo>
                <a:lnTo>
                  <a:pt x="8011160" y="4947920"/>
                </a:lnTo>
                <a:close/>
                <a:moveTo>
                  <a:pt x="7998207" y="5028502"/>
                </a:moveTo>
                <a:lnTo>
                  <a:pt x="7925880" y="5106480"/>
                </a:lnTo>
                <a:lnTo>
                  <a:pt x="7861300" y="5114989"/>
                </a:lnTo>
                <a:lnTo>
                  <a:pt x="7933818" y="5033645"/>
                </a:lnTo>
                <a:close/>
                <a:moveTo>
                  <a:pt x="7921307" y="5111052"/>
                </a:moveTo>
                <a:lnTo>
                  <a:pt x="7848600" y="5188966"/>
                </a:lnTo>
                <a:lnTo>
                  <a:pt x="7784593" y="5200650"/>
                </a:lnTo>
                <a:lnTo>
                  <a:pt x="7856856" y="5119624"/>
                </a:lnTo>
                <a:close/>
                <a:moveTo>
                  <a:pt x="7843838" y="5194300"/>
                </a:moveTo>
                <a:lnTo>
                  <a:pt x="7772019" y="5271707"/>
                </a:lnTo>
                <a:lnTo>
                  <a:pt x="7708075" y="5286756"/>
                </a:lnTo>
                <a:lnTo>
                  <a:pt x="7780020" y="5206111"/>
                </a:lnTo>
                <a:close/>
                <a:moveTo>
                  <a:pt x="7766812" y="5276850"/>
                </a:moveTo>
                <a:lnTo>
                  <a:pt x="7695375" y="5353876"/>
                </a:lnTo>
                <a:lnTo>
                  <a:pt x="7631875" y="5372164"/>
                </a:lnTo>
                <a:lnTo>
                  <a:pt x="7703503" y="5291900"/>
                </a:lnTo>
                <a:close/>
                <a:moveTo>
                  <a:pt x="7689850" y="5360162"/>
                </a:moveTo>
                <a:lnTo>
                  <a:pt x="7618794" y="5436743"/>
                </a:lnTo>
                <a:lnTo>
                  <a:pt x="7555294" y="5458143"/>
                </a:lnTo>
                <a:lnTo>
                  <a:pt x="7626350" y="5378450"/>
                </a:lnTo>
                <a:close/>
                <a:moveTo>
                  <a:pt x="7612761" y="5443284"/>
                </a:moveTo>
                <a:lnTo>
                  <a:pt x="7542149" y="5519484"/>
                </a:lnTo>
                <a:lnTo>
                  <a:pt x="7478649" y="5543868"/>
                </a:lnTo>
                <a:lnTo>
                  <a:pt x="7549325" y="5464620"/>
                </a:lnTo>
                <a:close/>
                <a:moveTo>
                  <a:pt x="7535545" y="5526405"/>
                </a:moveTo>
                <a:lnTo>
                  <a:pt x="7465695" y="5601970"/>
                </a:lnTo>
                <a:lnTo>
                  <a:pt x="7402576" y="5629339"/>
                </a:lnTo>
                <a:lnTo>
                  <a:pt x="7472426" y="5550662"/>
                </a:lnTo>
                <a:close/>
                <a:moveTo>
                  <a:pt x="7458329" y="5609654"/>
                </a:moveTo>
                <a:lnTo>
                  <a:pt x="7388860" y="5684520"/>
                </a:lnTo>
                <a:lnTo>
                  <a:pt x="7326186" y="5714746"/>
                </a:lnTo>
                <a:lnTo>
                  <a:pt x="7395655" y="5636832"/>
                </a:lnTo>
                <a:close/>
                <a:moveTo>
                  <a:pt x="7380923" y="5693029"/>
                </a:moveTo>
                <a:lnTo>
                  <a:pt x="7312216" y="5767134"/>
                </a:lnTo>
                <a:lnTo>
                  <a:pt x="7250049" y="5800090"/>
                </a:lnTo>
                <a:lnTo>
                  <a:pt x="7318819" y="5723065"/>
                </a:lnTo>
                <a:close/>
                <a:moveTo>
                  <a:pt x="7303453" y="5776595"/>
                </a:moveTo>
                <a:lnTo>
                  <a:pt x="7235571" y="5849684"/>
                </a:lnTo>
                <a:lnTo>
                  <a:pt x="7174103" y="5885307"/>
                </a:lnTo>
                <a:lnTo>
                  <a:pt x="7241921" y="5809107"/>
                </a:lnTo>
                <a:close/>
                <a:moveTo>
                  <a:pt x="7225793" y="5860288"/>
                </a:moveTo>
                <a:lnTo>
                  <a:pt x="7158990" y="5932297"/>
                </a:lnTo>
                <a:lnTo>
                  <a:pt x="7098284" y="5970397"/>
                </a:lnTo>
                <a:lnTo>
                  <a:pt x="7165086" y="5895531"/>
                </a:lnTo>
                <a:close/>
                <a:moveTo>
                  <a:pt x="7147941" y="5944172"/>
                </a:moveTo>
                <a:lnTo>
                  <a:pt x="7082345" y="6014847"/>
                </a:lnTo>
                <a:lnTo>
                  <a:pt x="7022719" y="6054979"/>
                </a:lnTo>
                <a:lnTo>
                  <a:pt x="7088188" y="5981700"/>
                </a:lnTo>
                <a:close/>
                <a:moveTo>
                  <a:pt x="7069773" y="6028436"/>
                </a:moveTo>
                <a:lnTo>
                  <a:pt x="7005765" y="6097461"/>
                </a:lnTo>
                <a:lnTo>
                  <a:pt x="6947408" y="6139434"/>
                </a:lnTo>
                <a:lnTo>
                  <a:pt x="7011289" y="6067806"/>
                </a:lnTo>
                <a:close/>
                <a:moveTo>
                  <a:pt x="6991350" y="6113145"/>
                </a:moveTo>
                <a:lnTo>
                  <a:pt x="6929247" y="6180074"/>
                </a:lnTo>
                <a:lnTo>
                  <a:pt x="6872669" y="6223318"/>
                </a:lnTo>
                <a:lnTo>
                  <a:pt x="6934518" y="6153976"/>
                </a:lnTo>
                <a:close/>
                <a:moveTo>
                  <a:pt x="6912166" y="6198426"/>
                </a:moveTo>
                <a:lnTo>
                  <a:pt x="6852666" y="6262624"/>
                </a:lnTo>
                <a:lnTo>
                  <a:pt x="6798374" y="6306630"/>
                </a:lnTo>
                <a:lnTo>
                  <a:pt x="6857682" y="6240145"/>
                </a:lnTo>
                <a:close/>
                <a:moveTo>
                  <a:pt x="6855524" y="6265672"/>
                </a:moveTo>
                <a:lnTo>
                  <a:pt x="6903022" y="6227191"/>
                </a:lnTo>
                <a:lnTo>
                  <a:pt x="6851079" y="6280912"/>
                </a:lnTo>
                <a:lnTo>
                  <a:pt x="6804152" y="6321108"/>
                </a:lnTo>
                <a:close/>
                <a:moveTo>
                  <a:pt x="6875970" y="6243701"/>
                </a:moveTo>
                <a:lnTo>
                  <a:pt x="6932105" y="6183186"/>
                </a:lnTo>
                <a:lnTo>
                  <a:pt x="6983920" y="6143562"/>
                </a:lnTo>
                <a:lnTo>
                  <a:pt x="6927406" y="6201982"/>
                </a:lnTo>
                <a:close/>
                <a:moveTo>
                  <a:pt x="7006527" y="6126226"/>
                </a:moveTo>
                <a:lnTo>
                  <a:pt x="7054469" y="6089523"/>
                </a:lnTo>
                <a:lnTo>
                  <a:pt x="7002209" y="6141339"/>
                </a:lnTo>
                <a:lnTo>
                  <a:pt x="6954711" y="6179820"/>
                </a:lnTo>
                <a:close/>
                <a:moveTo>
                  <a:pt x="7081012" y="6069076"/>
                </a:moveTo>
                <a:lnTo>
                  <a:pt x="7123176" y="6036755"/>
                </a:lnTo>
                <a:lnTo>
                  <a:pt x="7077012" y="6080443"/>
                </a:lnTo>
                <a:lnTo>
                  <a:pt x="7035419" y="6114161"/>
                </a:lnTo>
                <a:close/>
                <a:moveTo>
                  <a:pt x="7104698" y="6045581"/>
                </a:moveTo>
                <a:lnTo>
                  <a:pt x="7156958" y="5993829"/>
                </a:lnTo>
                <a:lnTo>
                  <a:pt x="7205409" y="5959031"/>
                </a:lnTo>
                <a:lnTo>
                  <a:pt x="7152704" y="6008878"/>
                </a:lnTo>
                <a:close/>
                <a:moveTo>
                  <a:pt x="7231126" y="5940489"/>
                </a:moveTo>
                <a:lnTo>
                  <a:pt x="7273925" y="5909755"/>
                </a:lnTo>
                <a:lnTo>
                  <a:pt x="7227126" y="5951919"/>
                </a:lnTo>
                <a:lnTo>
                  <a:pt x="7184962" y="5984177"/>
                </a:lnTo>
                <a:close/>
                <a:moveTo>
                  <a:pt x="7254113" y="5918772"/>
                </a:moveTo>
                <a:lnTo>
                  <a:pt x="7306755" y="5868924"/>
                </a:lnTo>
                <a:lnTo>
                  <a:pt x="7355650" y="5836095"/>
                </a:lnTo>
                <a:lnTo>
                  <a:pt x="7302564" y="5883910"/>
                </a:lnTo>
                <a:close/>
                <a:moveTo>
                  <a:pt x="7380542" y="5819331"/>
                </a:moveTo>
                <a:lnTo>
                  <a:pt x="7424039" y="5790057"/>
                </a:lnTo>
                <a:lnTo>
                  <a:pt x="7376795" y="5830570"/>
                </a:lnTo>
                <a:lnTo>
                  <a:pt x="7333869" y="5861431"/>
                </a:lnTo>
                <a:close/>
                <a:moveTo>
                  <a:pt x="7402894" y="5799201"/>
                </a:moveTo>
                <a:lnTo>
                  <a:pt x="7455916" y="5751386"/>
                </a:lnTo>
                <a:lnTo>
                  <a:pt x="7505319" y="5720461"/>
                </a:lnTo>
                <a:lnTo>
                  <a:pt x="7451852" y="5766245"/>
                </a:lnTo>
                <a:close/>
                <a:moveTo>
                  <a:pt x="7529513" y="5705348"/>
                </a:moveTo>
                <a:lnTo>
                  <a:pt x="7573519" y="5677789"/>
                </a:lnTo>
                <a:lnTo>
                  <a:pt x="7525703" y="5716588"/>
                </a:lnTo>
                <a:lnTo>
                  <a:pt x="7482206" y="5745798"/>
                </a:lnTo>
                <a:close/>
                <a:moveTo>
                  <a:pt x="7551166" y="5686806"/>
                </a:moveTo>
                <a:lnTo>
                  <a:pt x="7604507" y="5641086"/>
                </a:lnTo>
                <a:lnTo>
                  <a:pt x="7654227" y="5612321"/>
                </a:lnTo>
                <a:lnTo>
                  <a:pt x="7600506" y="5655882"/>
                </a:lnTo>
                <a:close/>
                <a:moveTo>
                  <a:pt x="7677722" y="5598732"/>
                </a:moveTo>
                <a:lnTo>
                  <a:pt x="7722172" y="5572887"/>
                </a:lnTo>
                <a:lnTo>
                  <a:pt x="7673912" y="5609844"/>
                </a:lnTo>
                <a:lnTo>
                  <a:pt x="7629462" y="5637467"/>
                </a:lnTo>
                <a:close/>
                <a:moveTo>
                  <a:pt x="7698740" y="5581714"/>
                </a:moveTo>
                <a:lnTo>
                  <a:pt x="7752461" y="5538153"/>
                </a:lnTo>
                <a:lnTo>
                  <a:pt x="7802626" y="5511546"/>
                </a:lnTo>
                <a:lnTo>
                  <a:pt x="7748588" y="5552885"/>
                </a:lnTo>
                <a:close/>
                <a:moveTo>
                  <a:pt x="7825359" y="5499481"/>
                </a:moveTo>
                <a:lnTo>
                  <a:pt x="7870571" y="5475478"/>
                </a:lnTo>
                <a:lnTo>
                  <a:pt x="7821867" y="5510467"/>
                </a:lnTo>
                <a:lnTo>
                  <a:pt x="7777417" y="5536375"/>
                </a:lnTo>
                <a:close/>
                <a:moveTo>
                  <a:pt x="7845807" y="5483797"/>
                </a:moveTo>
                <a:lnTo>
                  <a:pt x="7899782" y="5442458"/>
                </a:lnTo>
                <a:lnTo>
                  <a:pt x="7950582" y="5418074"/>
                </a:lnTo>
                <a:lnTo>
                  <a:pt x="7896289" y="5457127"/>
                </a:lnTo>
                <a:close/>
                <a:moveTo>
                  <a:pt x="7972425" y="5407597"/>
                </a:moveTo>
                <a:lnTo>
                  <a:pt x="8018081" y="5385499"/>
                </a:lnTo>
                <a:lnTo>
                  <a:pt x="7968996" y="5418519"/>
                </a:lnTo>
                <a:lnTo>
                  <a:pt x="7923720" y="5442585"/>
                </a:lnTo>
                <a:close/>
                <a:moveTo>
                  <a:pt x="7992301" y="5393246"/>
                </a:moveTo>
                <a:lnTo>
                  <a:pt x="8046530" y="5354257"/>
                </a:lnTo>
                <a:lnTo>
                  <a:pt x="8097330" y="5332159"/>
                </a:lnTo>
                <a:lnTo>
                  <a:pt x="8042847" y="5368862"/>
                </a:lnTo>
                <a:close/>
                <a:moveTo>
                  <a:pt x="8118793" y="5322888"/>
                </a:moveTo>
                <a:lnTo>
                  <a:pt x="8164957" y="5302822"/>
                </a:lnTo>
                <a:lnTo>
                  <a:pt x="8115300" y="5334000"/>
                </a:lnTo>
                <a:lnTo>
                  <a:pt x="8069517" y="5356098"/>
                </a:lnTo>
                <a:close/>
                <a:moveTo>
                  <a:pt x="8137843" y="5310188"/>
                </a:moveTo>
                <a:lnTo>
                  <a:pt x="8192326" y="5273548"/>
                </a:lnTo>
                <a:lnTo>
                  <a:pt x="8243506" y="5253863"/>
                </a:lnTo>
                <a:lnTo>
                  <a:pt x="8188769" y="5288090"/>
                </a:lnTo>
                <a:close/>
                <a:moveTo>
                  <a:pt x="8264271" y="5245862"/>
                </a:moveTo>
                <a:lnTo>
                  <a:pt x="8310944" y="5227828"/>
                </a:lnTo>
                <a:lnTo>
                  <a:pt x="8261160" y="5256657"/>
                </a:lnTo>
                <a:lnTo>
                  <a:pt x="8214869" y="5276723"/>
                </a:lnTo>
                <a:close/>
                <a:moveTo>
                  <a:pt x="8283321" y="5233988"/>
                </a:moveTo>
                <a:lnTo>
                  <a:pt x="8337932" y="5199825"/>
                </a:lnTo>
                <a:lnTo>
                  <a:pt x="8389493" y="5182553"/>
                </a:lnTo>
                <a:lnTo>
                  <a:pt x="8334629" y="5214303"/>
                </a:lnTo>
                <a:close/>
                <a:moveTo>
                  <a:pt x="8409622" y="5175758"/>
                </a:moveTo>
                <a:lnTo>
                  <a:pt x="8456676" y="5159947"/>
                </a:lnTo>
                <a:lnTo>
                  <a:pt x="8406702" y="5186490"/>
                </a:lnTo>
                <a:lnTo>
                  <a:pt x="8359966" y="5204460"/>
                </a:lnTo>
                <a:close/>
                <a:moveTo>
                  <a:pt x="8428101" y="5165090"/>
                </a:moveTo>
                <a:lnTo>
                  <a:pt x="8482838" y="5133340"/>
                </a:lnTo>
                <a:lnTo>
                  <a:pt x="8534400" y="5118100"/>
                </a:lnTo>
                <a:lnTo>
                  <a:pt x="8479472" y="5147247"/>
                </a:lnTo>
                <a:close/>
                <a:moveTo>
                  <a:pt x="8554212" y="5112957"/>
                </a:moveTo>
                <a:lnTo>
                  <a:pt x="8601646" y="5099431"/>
                </a:lnTo>
                <a:lnTo>
                  <a:pt x="8551355" y="5123688"/>
                </a:lnTo>
                <a:lnTo>
                  <a:pt x="8504301" y="5139500"/>
                </a:lnTo>
                <a:close/>
                <a:moveTo>
                  <a:pt x="8572246" y="5103432"/>
                </a:moveTo>
                <a:lnTo>
                  <a:pt x="8627110" y="5074285"/>
                </a:lnTo>
                <a:lnTo>
                  <a:pt x="8679117" y="5062030"/>
                </a:lnTo>
                <a:lnTo>
                  <a:pt x="8624062" y="5088573"/>
                </a:lnTo>
                <a:close/>
                <a:moveTo>
                  <a:pt x="8698167" y="5057521"/>
                </a:moveTo>
                <a:lnTo>
                  <a:pt x="8745919" y="5046218"/>
                </a:lnTo>
                <a:lnTo>
                  <a:pt x="8695563" y="5068126"/>
                </a:lnTo>
                <a:lnTo>
                  <a:pt x="8648002" y="5081715"/>
                </a:lnTo>
                <a:close/>
                <a:moveTo>
                  <a:pt x="8715819" y="5049012"/>
                </a:moveTo>
                <a:lnTo>
                  <a:pt x="8770747" y="5022469"/>
                </a:lnTo>
                <a:lnTo>
                  <a:pt x="8822944" y="5012817"/>
                </a:lnTo>
                <a:lnTo>
                  <a:pt x="8767890" y="5036693"/>
                </a:lnTo>
                <a:close/>
                <a:moveTo>
                  <a:pt x="8841549" y="5009388"/>
                </a:moveTo>
                <a:lnTo>
                  <a:pt x="8889556" y="5000435"/>
                </a:lnTo>
                <a:lnTo>
                  <a:pt x="8838756" y="5019929"/>
                </a:lnTo>
                <a:lnTo>
                  <a:pt x="8790940" y="5031232"/>
                </a:lnTo>
                <a:close/>
                <a:moveTo>
                  <a:pt x="8858821" y="5001832"/>
                </a:moveTo>
                <a:lnTo>
                  <a:pt x="8913812" y="4977956"/>
                </a:lnTo>
                <a:lnTo>
                  <a:pt x="8966136" y="4970971"/>
                </a:lnTo>
                <a:lnTo>
                  <a:pt x="8911082" y="4992116"/>
                </a:lnTo>
                <a:close/>
                <a:moveTo>
                  <a:pt x="8984234" y="4968494"/>
                </a:moveTo>
                <a:lnTo>
                  <a:pt x="9032494" y="4962144"/>
                </a:lnTo>
                <a:lnTo>
                  <a:pt x="8981694" y="4979162"/>
                </a:lnTo>
                <a:lnTo>
                  <a:pt x="8933561" y="4988052"/>
                </a:lnTo>
                <a:close/>
                <a:moveTo>
                  <a:pt x="9001316" y="4962144"/>
                </a:moveTo>
                <a:lnTo>
                  <a:pt x="9056243" y="4940999"/>
                </a:lnTo>
                <a:lnTo>
                  <a:pt x="9108694" y="4936617"/>
                </a:lnTo>
                <a:lnTo>
                  <a:pt x="9053767" y="4955096"/>
                </a:lnTo>
                <a:close/>
                <a:moveTo>
                  <a:pt x="9126347" y="4935157"/>
                </a:moveTo>
                <a:lnTo>
                  <a:pt x="9174797" y="4931156"/>
                </a:lnTo>
                <a:lnTo>
                  <a:pt x="9124315" y="4945571"/>
                </a:lnTo>
                <a:lnTo>
                  <a:pt x="9075928" y="4951921"/>
                </a:lnTo>
                <a:close/>
                <a:moveTo>
                  <a:pt x="9143174" y="4929505"/>
                </a:moveTo>
                <a:lnTo>
                  <a:pt x="9198039" y="4911090"/>
                </a:lnTo>
                <a:lnTo>
                  <a:pt x="9250553" y="4909439"/>
                </a:lnTo>
                <a:lnTo>
                  <a:pt x="9195753" y="4925124"/>
                </a:lnTo>
                <a:close/>
                <a:moveTo>
                  <a:pt x="9267825" y="4908550"/>
                </a:moveTo>
                <a:lnTo>
                  <a:pt x="9316466" y="4907026"/>
                </a:lnTo>
                <a:lnTo>
                  <a:pt x="9265666" y="4918964"/>
                </a:lnTo>
                <a:lnTo>
                  <a:pt x="9217089" y="4922965"/>
                </a:lnTo>
                <a:close/>
                <a:moveTo>
                  <a:pt x="9284462" y="4903788"/>
                </a:moveTo>
                <a:lnTo>
                  <a:pt x="9339199" y="4888103"/>
                </a:lnTo>
                <a:lnTo>
                  <a:pt x="9391841" y="4889246"/>
                </a:lnTo>
                <a:lnTo>
                  <a:pt x="9337104" y="4901946"/>
                </a:lnTo>
                <a:close/>
                <a:moveTo>
                  <a:pt x="9408731" y="4889564"/>
                </a:moveTo>
                <a:lnTo>
                  <a:pt x="9457436" y="4890643"/>
                </a:lnTo>
                <a:lnTo>
                  <a:pt x="9407017" y="4899978"/>
                </a:lnTo>
                <a:lnTo>
                  <a:pt x="9358312" y="4901502"/>
                </a:lnTo>
                <a:close/>
                <a:moveTo>
                  <a:pt x="9410573" y="4867656"/>
                </a:moveTo>
                <a:lnTo>
                  <a:pt x="9465755" y="4871784"/>
                </a:lnTo>
                <a:lnTo>
                  <a:pt x="9408287" y="4885373"/>
                </a:lnTo>
                <a:lnTo>
                  <a:pt x="9352979" y="4884166"/>
                </a:lnTo>
                <a:close/>
                <a:moveTo>
                  <a:pt x="9341358" y="4862576"/>
                </a:moveTo>
                <a:lnTo>
                  <a:pt x="9398508" y="4866767"/>
                </a:lnTo>
                <a:lnTo>
                  <a:pt x="9338818" y="4883849"/>
                </a:lnTo>
                <a:lnTo>
                  <a:pt x="9281668" y="4882642"/>
                </a:lnTo>
                <a:close/>
                <a:moveTo>
                  <a:pt x="9272080" y="4857433"/>
                </a:moveTo>
                <a:lnTo>
                  <a:pt x="9330436" y="4861751"/>
                </a:lnTo>
                <a:lnTo>
                  <a:pt x="9269031" y="4882388"/>
                </a:lnTo>
                <a:lnTo>
                  <a:pt x="9210548" y="4881118"/>
                </a:lnTo>
                <a:close/>
                <a:moveTo>
                  <a:pt x="9202865" y="4852289"/>
                </a:moveTo>
                <a:lnTo>
                  <a:pt x="9262237" y="4856671"/>
                </a:lnTo>
                <a:lnTo>
                  <a:pt x="9199372" y="4880864"/>
                </a:lnTo>
                <a:lnTo>
                  <a:pt x="9139936" y="4879594"/>
                </a:lnTo>
                <a:close/>
                <a:moveTo>
                  <a:pt x="9133649" y="4847146"/>
                </a:moveTo>
                <a:lnTo>
                  <a:pt x="9193784" y="4851591"/>
                </a:lnTo>
                <a:lnTo>
                  <a:pt x="9129776" y="4879404"/>
                </a:lnTo>
                <a:lnTo>
                  <a:pt x="9069451" y="4878134"/>
                </a:lnTo>
                <a:close/>
                <a:moveTo>
                  <a:pt x="9064434" y="4842002"/>
                </a:moveTo>
                <a:lnTo>
                  <a:pt x="9125204" y="4846511"/>
                </a:lnTo>
                <a:lnTo>
                  <a:pt x="9060117" y="4877943"/>
                </a:lnTo>
                <a:lnTo>
                  <a:pt x="8999220" y="4876610"/>
                </a:lnTo>
                <a:close/>
                <a:moveTo>
                  <a:pt x="8995219" y="4836859"/>
                </a:moveTo>
                <a:lnTo>
                  <a:pt x="9056497" y="4841431"/>
                </a:lnTo>
                <a:lnTo>
                  <a:pt x="8990520" y="4876419"/>
                </a:lnTo>
                <a:lnTo>
                  <a:pt x="8929053" y="4875149"/>
                </a:lnTo>
                <a:close/>
                <a:moveTo>
                  <a:pt x="8925941" y="4831715"/>
                </a:moveTo>
                <a:lnTo>
                  <a:pt x="8987727" y="4836351"/>
                </a:lnTo>
                <a:lnTo>
                  <a:pt x="8920924" y="4874959"/>
                </a:lnTo>
                <a:lnTo>
                  <a:pt x="8859012" y="4873625"/>
                </a:lnTo>
                <a:close/>
                <a:moveTo>
                  <a:pt x="8856726" y="4826635"/>
                </a:moveTo>
                <a:lnTo>
                  <a:pt x="8918829" y="4831207"/>
                </a:lnTo>
                <a:lnTo>
                  <a:pt x="8851265" y="4873435"/>
                </a:lnTo>
                <a:lnTo>
                  <a:pt x="8789035" y="4872165"/>
                </a:lnTo>
                <a:close/>
                <a:moveTo>
                  <a:pt x="8787511" y="4821492"/>
                </a:moveTo>
                <a:lnTo>
                  <a:pt x="8849868" y="4826127"/>
                </a:lnTo>
                <a:lnTo>
                  <a:pt x="8781669" y="4871974"/>
                </a:lnTo>
                <a:lnTo>
                  <a:pt x="8719121" y="4870641"/>
                </a:lnTo>
                <a:close/>
                <a:moveTo>
                  <a:pt x="8718232" y="4816348"/>
                </a:moveTo>
                <a:lnTo>
                  <a:pt x="8780907" y="4820984"/>
                </a:lnTo>
                <a:lnTo>
                  <a:pt x="8712200" y="4870450"/>
                </a:lnTo>
                <a:lnTo>
                  <a:pt x="8649335" y="4869117"/>
                </a:lnTo>
                <a:close/>
                <a:moveTo>
                  <a:pt x="8649018" y="4811205"/>
                </a:moveTo>
                <a:lnTo>
                  <a:pt x="8711882" y="4815840"/>
                </a:lnTo>
                <a:lnTo>
                  <a:pt x="8642350" y="4868926"/>
                </a:lnTo>
                <a:lnTo>
                  <a:pt x="8579231" y="4867593"/>
                </a:lnTo>
                <a:close/>
                <a:moveTo>
                  <a:pt x="8579803" y="4806061"/>
                </a:moveTo>
                <a:lnTo>
                  <a:pt x="8642858" y="4810760"/>
                </a:lnTo>
                <a:lnTo>
                  <a:pt x="8573008" y="4867529"/>
                </a:lnTo>
                <a:lnTo>
                  <a:pt x="8509508" y="4866196"/>
                </a:lnTo>
                <a:close/>
                <a:moveTo>
                  <a:pt x="8510524" y="4800918"/>
                </a:moveTo>
                <a:lnTo>
                  <a:pt x="8574024" y="4805617"/>
                </a:lnTo>
                <a:lnTo>
                  <a:pt x="8503476" y="4866069"/>
                </a:lnTo>
                <a:lnTo>
                  <a:pt x="8439976" y="4864672"/>
                </a:lnTo>
                <a:close/>
                <a:moveTo>
                  <a:pt x="8441309" y="4795774"/>
                </a:moveTo>
                <a:lnTo>
                  <a:pt x="8504809" y="4800473"/>
                </a:lnTo>
                <a:lnTo>
                  <a:pt x="8433753" y="4864545"/>
                </a:lnTo>
                <a:lnTo>
                  <a:pt x="8370253" y="4863211"/>
                </a:lnTo>
                <a:close/>
                <a:moveTo>
                  <a:pt x="8372031" y="4790631"/>
                </a:moveTo>
                <a:lnTo>
                  <a:pt x="8435531" y="4795393"/>
                </a:lnTo>
                <a:lnTo>
                  <a:pt x="8363966" y="4863084"/>
                </a:lnTo>
                <a:lnTo>
                  <a:pt x="8300466" y="4861687"/>
                </a:lnTo>
                <a:close/>
                <a:moveTo>
                  <a:pt x="8302816" y="4785551"/>
                </a:moveTo>
                <a:lnTo>
                  <a:pt x="8366316" y="4790250"/>
                </a:lnTo>
                <a:lnTo>
                  <a:pt x="8294244" y="4861560"/>
                </a:lnTo>
                <a:lnTo>
                  <a:pt x="8230744" y="4860227"/>
                </a:lnTo>
                <a:close/>
                <a:moveTo>
                  <a:pt x="8233537" y="4780407"/>
                </a:moveTo>
                <a:lnTo>
                  <a:pt x="8297037" y="4785106"/>
                </a:lnTo>
                <a:lnTo>
                  <a:pt x="8224520" y="4860100"/>
                </a:lnTo>
                <a:lnTo>
                  <a:pt x="8160576" y="4858766"/>
                </a:lnTo>
                <a:close/>
                <a:moveTo>
                  <a:pt x="8164322" y="4775264"/>
                </a:moveTo>
                <a:lnTo>
                  <a:pt x="8227822" y="4779963"/>
                </a:lnTo>
                <a:lnTo>
                  <a:pt x="8154861" y="4858639"/>
                </a:lnTo>
                <a:lnTo>
                  <a:pt x="8090853" y="4857242"/>
                </a:lnTo>
                <a:close/>
                <a:moveTo>
                  <a:pt x="8095044" y="4770120"/>
                </a:moveTo>
                <a:lnTo>
                  <a:pt x="8158988" y="4774883"/>
                </a:lnTo>
                <a:lnTo>
                  <a:pt x="8085582" y="4857115"/>
                </a:lnTo>
                <a:lnTo>
                  <a:pt x="8021447" y="4855782"/>
                </a:lnTo>
                <a:close/>
                <a:moveTo>
                  <a:pt x="8017891" y="4859909"/>
                </a:moveTo>
                <a:lnTo>
                  <a:pt x="8081899" y="4861306"/>
                </a:lnTo>
                <a:lnTo>
                  <a:pt x="8008620" y="4943412"/>
                </a:lnTo>
                <a:lnTo>
                  <a:pt x="7944485" y="4945380"/>
                </a:lnTo>
                <a:close/>
                <a:moveTo>
                  <a:pt x="7940739" y="4949762"/>
                </a:moveTo>
                <a:lnTo>
                  <a:pt x="8004747" y="4947730"/>
                </a:lnTo>
                <a:lnTo>
                  <a:pt x="7931722" y="5029645"/>
                </a:lnTo>
                <a:lnTo>
                  <a:pt x="7867523" y="5034979"/>
                </a:lnTo>
                <a:close/>
                <a:moveTo>
                  <a:pt x="7863586" y="5039551"/>
                </a:moveTo>
                <a:lnTo>
                  <a:pt x="7927594" y="5034217"/>
                </a:lnTo>
                <a:lnTo>
                  <a:pt x="7854950" y="5115814"/>
                </a:lnTo>
                <a:lnTo>
                  <a:pt x="7790561" y="5124450"/>
                </a:lnTo>
                <a:close/>
                <a:moveTo>
                  <a:pt x="7786434" y="5129340"/>
                </a:moveTo>
                <a:lnTo>
                  <a:pt x="7850442" y="5120767"/>
                </a:lnTo>
                <a:lnTo>
                  <a:pt x="7777798" y="5202174"/>
                </a:lnTo>
                <a:lnTo>
                  <a:pt x="7713663" y="5214049"/>
                </a:lnTo>
                <a:close/>
                <a:moveTo>
                  <a:pt x="7709218" y="5219192"/>
                </a:moveTo>
                <a:lnTo>
                  <a:pt x="7773226" y="5207318"/>
                </a:lnTo>
                <a:lnTo>
                  <a:pt x="7700899" y="5288407"/>
                </a:lnTo>
                <a:lnTo>
                  <a:pt x="7636764" y="5303520"/>
                </a:lnTo>
                <a:close/>
                <a:moveTo>
                  <a:pt x="7632065" y="5308981"/>
                </a:moveTo>
                <a:lnTo>
                  <a:pt x="7695946" y="5293932"/>
                </a:lnTo>
                <a:lnTo>
                  <a:pt x="7623937" y="5374640"/>
                </a:lnTo>
                <a:lnTo>
                  <a:pt x="7559929" y="5392992"/>
                </a:lnTo>
                <a:close/>
                <a:moveTo>
                  <a:pt x="7554913" y="5398834"/>
                </a:moveTo>
                <a:lnTo>
                  <a:pt x="7618413" y="5380609"/>
                </a:lnTo>
                <a:lnTo>
                  <a:pt x="7547039" y="5461000"/>
                </a:lnTo>
                <a:lnTo>
                  <a:pt x="7483157" y="5482463"/>
                </a:lnTo>
                <a:close/>
                <a:moveTo>
                  <a:pt x="7477697" y="5488686"/>
                </a:moveTo>
                <a:lnTo>
                  <a:pt x="7541197" y="5467287"/>
                </a:lnTo>
                <a:lnTo>
                  <a:pt x="7469950" y="5547170"/>
                </a:lnTo>
                <a:lnTo>
                  <a:pt x="7406450" y="5571681"/>
                </a:lnTo>
                <a:close/>
                <a:moveTo>
                  <a:pt x="7400544" y="5578475"/>
                </a:moveTo>
                <a:lnTo>
                  <a:pt x="7464044" y="5554091"/>
                </a:lnTo>
                <a:lnTo>
                  <a:pt x="7393242" y="5633403"/>
                </a:lnTo>
                <a:lnTo>
                  <a:pt x="7329742" y="5660962"/>
                </a:lnTo>
                <a:close/>
                <a:moveTo>
                  <a:pt x="7323392" y="5668328"/>
                </a:moveTo>
                <a:lnTo>
                  <a:pt x="7386447" y="5640959"/>
                </a:lnTo>
                <a:lnTo>
                  <a:pt x="7316216" y="5719636"/>
                </a:lnTo>
                <a:lnTo>
                  <a:pt x="7253097" y="5750116"/>
                </a:lnTo>
                <a:close/>
                <a:moveTo>
                  <a:pt x="7246176" y="5758117"/>
                </a:moveTo>
                <a:lnTo>
                  <a:pt x="7308850" y="5727700"/>
                </a:lnTo>
                <a:lnTo>
                  <a:pt x="7239000" y="5805678"/>
                </a:lnTo>
                <a:lnTo>
                  <a:pt x="7176326" y="5838952"/>
                </a:lnTo>
                <a:close/>
                <a:moveTo>
                  <a:pt x="7169150" y="5847906"/>
                </a:moveTo>
                <a:lnTo>
                  <a:pt x="7231253" y="5814949"/>
                </a:lnTo>
                <a:lnTo>
                  <a:pt x="7162482" y="5892102"/>
                </a:lnTo>
                <a:lnTo>
                  <a:pt x="7100316" y="5928043"/>
                </a:lnTo>
                <a:close/>
                <a:moveTo>
                  <a:pt x="7091998" y="5937758"/>
                </a:moveTo>
                <a:lnTo>
                  <a:pt x="7153466" y="5902198"/>
                </a:lnTo>
                <a:lnTo>
                  <a:pt x="7085584" y="5978398"/>
                </a:lnTo>
                <a:lnTo>
                  <a:pt x="7024053" y="6016498"/>
                </a:lnTo>
                <a:close/>
                <a:moveTo>
                  <a:pt x="7014781" y="6027611"/>
                </a:moveTo>
                <a:lnTo>
                  <a:pt x="7075488" y="5989511"/>
                </a:lnTo>
                <a:lnTo>
                  <a:pt x="7008622" y="6064441"/>
                </a:lnTo>
                <a:lnTo>
                  <a:pt x="6947980" y="6105208"/>
                </a:lnTo>
                <a:close/>
                <a:moveTo>
                  <a:pt x="6937629" y="6117400"/>
                </a:moveTo>
                <a:lnTo>
                  <a:pt x="6997256" y="6077331"/>
                </a:lnTo>
                <a:lnTo>
                  <a:pt x="6931724" y="6150801"/>
                </a:lnTo>
                <a:lnTo>
                  <a:pt x="6872161" y="6193600"/>
                </a:lnTo>
                <a:close/>
                <a:moveTo>
                  <a:pt x="6860413" y="6207252"/>
                </a:moveTo>
                <a:lnTo>
                  <a:pt x="6918707" y="6165342"/>
                </a:lnTo>
                <a:lnTo>
                  <a:pt x="6854762" y="6237034"/>
                </a:lnTo>
                <a:lnTo>
                  <a:pt x="6796595" y="6281484"/>
                </a:lnTo>
                <a:close/>
                <a:moveTo>
                  <a:pt x="6783261" y="6297105"/>
                </a:moveTo>
                <a:lnTo>
                  <a:pt x="6839776" y="6253861"/>
                </a:lnTo>
                <a:lnTo>
                  <a:pt x="6777863" y="6323267"/>
                </a:lnTo>
                <a:lnTo>
                  <a:pt x="6721539" y="6368923"/>
                </a:lnTo>
                <a:close/>
                <a:moveTo>
                  <a:pt x="6706044" y="6386957"/>
                </a:moveTo>
                <a:lnTo>
                  <a:pt x="6760274" y="6342952"/>
                </a:lnTo>
                <a:lnTo>
                  <a:pt x="6700901" y="6409500"/>
                </a:lnTo>
                <a:lnTo>
                  <a:pt x="6646990" y="6455664"/>
                </a:lnTo>
                <a:close/>
                <a:moveTo>
                  <a:pt x="6628702" y="6477000"/>
                </a:moveTo>
                <a:lnTo>
                  <a:pt x="6679502" y="6433312"/>
                </a:lnTo>
                <a:lnTo>
                  <a:pt x="6623685" y="6495923"/>
                </a:lnTo>
                <a:lnTo>
                  <a:pt x="6572885" y="6541516"/>
                </a:lnTo>
                <a:close/>
                <a:moveTo>
                  <a:pt x="6551549" y="6566789"/>
                </a:moveTo>
                <a:lnTo>
                  <a:pt x="6597968" y="6525007"/>
                </a:lnTo>
                <a:lnTo>
                  <a:pt x="6547168" y="6582157"/>
                </a:lnTo>
                <a:lnTo>
                  <a:pt x="6501321" y="6625527"/>
                </a:lnTo>
                <a:close/>
                <a:moveTo>
                  <a:pt x="6393180" y="6754559"/>
                </a:moveTo>
                <a:lnTo>
                  <a:pt x="6367018" y="6781610"/>
                </a:lnTo>
                <a:lnTo>
                  <a:pt x="6397181" y="6746494"/>
                </a:lnTo>
                <a:lnTo>
                  <a:pt x="6424486" y="6719444"/>
                </a:lnTo>
                <a:close/>
                <a:moveTo>
                  <a:pt x="6470079" y="6668326"/>
                </a:moveTo>
                <a:lnTo>
                  <a:pt x="6431534" y="6706426"/>
                </a:lnTo>
                <a:lnTo>
                  <a:pt x="6474333" y="6656578"/>
                </a:lnTo>
                <a:lnTo>
                  <a:pt x="6513640" y="6619431"/>
                </a:lnTo>
                <a:close/>
                <a:moveTo>
                  <a:pt x="6546279" y="6593078"/>
                </a:moveTo>
                <a:lnTo>
                  <a:pt x="6518910" y="6620129"/>
                </a:lnTo>
                <a:lnTo>
                  <a:pt x="6550216" y="6585141"/>
                </a:lnTo>
                <a:lnTo>
                  <a:pt x="6578600" y="6558217"/>
                </a:lnTo>
                <a:close/>
                <a:moveTo>
                  <a:pt x="6622860" y="6510528"/>
                </a:moveTo>
                <a:lnTo>
                  <a:pt x="6583490" y="6547739"/>
                </a:lnTo>
                <a:lnTo>
                  <a:pt x="6627114" y="6498908"/>
                </a:lnTo>
                <a:lnTo>
                  <a:pt x="6667119" y="6462776"/>
                </a:lnTo>
                <a:close/>
                <a:moveTo>
                  <a:pt x="6698552" y="6438964"/>
                </a:moveTo>
                <a:lnTo>
                  <a:pt x="6670104" y="6465824"/>
                </a:lnTo>
                <a:lnTo>
                  <a:pt x="6702425" y="6430963"/>
                </a:lnTo>
                <a:lnTo>
                  <a:pt x="6731953" y="6404420"/>
                </a:lnTo>
                <a:close/>
                <a:moveTo>
                  <a:pt x="6774752" y="6359970"/>
                </a:moveTo>
                <a:lnTo>
                  <a:pt x="6734683" y="6396101"/>
                </a:lnTo>
                <a:lnTo>
                  <a:pt x="6779133" y="6348476"/>
                </a:lnTo>
                <a:lnTo>
                  <a:pt x="6819900" y="6313551"/>
                </a:lnTo>
                <a:close/>
                <a:moveTo>
                  <a:pt x="6850126" y="6292025"/>
                </a:moveTo>
                <a:lnTo>
                  <a:pt x="6820535" y="6318250"/>
                </a:lnTo>
                <a:lnTo>
                  <a:pt x="6853873" y="6283833"/>
                </a:lnTo>
                <a:lnTo>
                  <a:pt x="6884353" y="6257671"/>
                </a:lnTo>
                <a:close/>
                <a:moveTo>
                  <a:pt x="6930200" y="6205284"/>
                </a:moveTo>
                <a:lnTo>
                  <a:pt x="6971729" y="6171629"/>
                </a:lnTo>
                <a:lnTo>
                  <a:pt x="6926072" y="6216841"/>
                </a:lnTo>
                <a:lnTo>
                  <a:pt x="6885306" y="6251766"/>
                </a:lnTo>
                <a:close/>
                <a:moveTo>
                  <a:pt x="7001193" y="6152515"/>
                </a:moveTo>
                <a:lnTo>
                  <a:pt x="6970586" y="6178677"/>
                </a:lnTo>
                <a:lnTo>
                  <a:pt x="7005003" y="6144641"/>
                </a:lnTo>
                <a:lnTo>
                  <a:pt x="7036753" y="6119241"/>
                </a:lnTo>
                <a:close/>
                <a:moveTo>
                  <a:pt x="7151688" y="6020245"/>
                </a:moveTo>
                <a:lnTo>
                  <a:pt x="7119938" y="6045645"/>
                </a:lnTo>
                <a:lnTo>
                  <a:pt x="7155181" y="6012307"/>
                </a:lnTo>
                <a:lnTo>
                  <a:pt x="7187693" y="5987415"/>
                </a:lnTo>
                <a:close/>
                <a:moveTo>
                  <a:pt x="7301611" y="5895277"/>
                </a:moveTo>
                <a:lnTo>
                  <a:pt x="7268972" y="5920232"/>
                </a:lnTo>
                <a:lnTo>
                  <a:pt x="7305168" y="5887593"/>
                </a:lnTo>
                <a:lnTo>
                  <a:pt x="7338695" y="5863463"/>
                </a:lnTo>
                <a:close/>
                <a:moveTo>
                  <a:pt x="7450836" y="5777611"/>
                </a:moveTo>
                <a:lnTo>
                  <a:pt x="7417308" y="5801741"/>
                </a:lnTo>
                <a:lnTo>
                  <a:pt x="7454329" y="5769991"/>
                </a:lnTo>
                <a:lnTo>
                  <a:pt x="7488745" y="5746877"/>
                </a:lnTo>
                <a:close/>
                <a:moveTo>
                  <a:pt x="7599553" y="5667248"/>
                </a:moveTo>
                <a:lnTo>
                  <a:pt x="7565073" y="5690426"/>
                </a:lnTo>
                <a:lnTo>
                  <a:pt x="7603173" y="5659755"/>
                </a:lnTo>
                <a:lnTo>
                  <a:pt x="7638479" y="5637657"/>
                </a:lnTo>
                <a:close/>
                <a:moveTo>
                  <a:pt x="7747635" y="5564188"/>
                </a:moveTo>
                <a:lnTo>
                  <a:pt x="7712266" y="5586286"/>
                </a:lnTo>
                <a:lnTo>
                  <a:pt x="7750874" y="5556758"/>
                </a:lnTo>
                <a:lnTo>
                  <a:pt x="7787006" y="5535867"/>
                </a:lnTo>
                <a:close/>
                <a:moveTo>
                  <a:pt x="7895019" y="5468493"/>
                </a:moveTo>
                <a:lnTo>
                  <a:pt x="7858887" y="5489448"/>
                </a:lnTo>
                <a:lnTo>
                  <a:pt x="7898194" y="5461127"/>
                </a:lnTo>
                <a:lnTo>
                  <a:pt x="7935087" y="5441569"/>
                </a:lnTo>
                <a:close/>
                <a:moveTo>
                  <a:pt x="8041894" y="5380101"/>
                </a:moveTo>
                <a:lnTo>
                  <a:pt x="8004937" y="5399659"/>
                </a:lnTo>
                <a:lnTo>
                  <a:pt x="8044943" y="5372799"/>
                </a:lnTo>
                <a:lnTo>
                  <a:pt x="8082598" y="5354638"/>
                </a:lnTo>
                <a:close/>
                <a:moveTo>
                  <a:pt x="8187944" y="5298948"/>
                </a:moveTo>
                <a:lnTo>
                  <a:pt x="8149844" y="5317173"/>
                </a:lnTo>
                <a:lnTo>
                  <a:pt x="8190420" y="5291773"/>
                </a:lnTo>
                <a:lnTo>
                  <a:pt x="8228520" y="5275072"/>
                </a:lnTo>
                <a:close/>
                <a:moveTo>
                  <a:pt x="8333486" y="5225161"/>
                </a:moveTo>
                <a:lnTo>
                  <a:pt x="8295069" y="5241862"/>
                </a:lnTo>
                <a:lnTo>
                  <a:pt x="8336281" y="5218049"/>
                </a:lnTo>
                <a:lnTo>
                  <a:pt x="8375269" y="5203000"/>
                </a:lnTo>
                <a:close/>
                <a:moveTo>
                  <a:pt x="8478520" y="5158677"/>
                </a:moveTo>
                <a:lnTo>
                  <a:pt x="8439468" y="5173726"/>
                </a:lnTo>
                <a:lnTo>
                  <a:pt x="8481123" y="5151628"/>
                </a:lnTo>
                <a:lnTo>
                  <a:pt x="8520684" y="5138293"/>
                </a:lnTo>
                <a:close/>
                <a:moveTo>
                  <a:pt x="8623300" y="5099050"/>
                </a:moveTo>
                <a:lnTo>
                  <a:pt x="8583612" y="5112385"/>
                </a:lnTo>
                <a:lnTo>
                  <a:pt x="8625713" y="5092065"/>
                </a:lnTo>
                <a:lnTo>
                  <a:pt x="8665908" y="5080572"/>
                </a:lnTo>
                <a:close/>
                <a:moveTo>
                  <a:pt x="8767064" y="5047171"/>
                </a:moveTo>
                <a:lnTo>
                  <a:pt x="8726869" y="5058664"/>
                </a:lnTo>
                <a:lnTo>
                  <a:pt x="8769350" y="5040249"/>
                </a:lnTo>
                <a:lnTo>
                  <a:pt x="8809990" y="5030661"/>
                </a:lnTo>
                <a:close/>
                <a:moveTo>
                  <a:pt x="8910320" y="5002721"/>
                </a:moveTo>
                <a:lnTo>
                  <a:pt x="8869617" y="5012373"/>
                </a:lnTo>
                <a:lnTo>
                  <a:pt x="8912416" y="4995863"/>
                </a:lnTo>
                <a:lnTo>
                  <a:pt x="8953436" y="4988243"/>
                </a:lnTo>
                <a:close/>
                <a:moveTo>
                  <a:pt x="9052941" y="4965510"/>
                </a:moveTo>
                <a:lnTo>
                  <a:pt x="9011793" y="4973130"/>
                </a:lnTo>
                <a:lnTo>
                  <a:pt x="9054846" y="4958652"/>
                </a:lnTo>
                <a:lnTo>
                  <a:pt x="9096248" y="4953064"/>
                </a:lnTo>
                <a:close/>
                <a:moveTo>
                  <a:pt x="9153461" y="4941126"/>
                </a:moveTo>
                <a:lnTo>
                  <a:pt x="9196642" y="4928743"/>
                </a:lnTo>
                <a:lnTo>
                  <a:pt x="9238361" y="4925314"/>
                </a:lnTo>
                <a:lnTo>
                  <a:pt x="9194991" y="4935538"/>
                </a:lnTo>
                <a:close/>
                <a:moveTo>
                  <a:pt x="9294495" y="4916361"/>
                </a:moveTo>
                <a:lnTo>
                  <a:pt x="9337802" y="4906201"/>
                </a:lnTo>
                <a:lnTo>
                  <a:pt x="9379712" y="4904867"/>
                </a:lnTo>
                <a:lnTo>
                  <a:pt x="9336342" y="4912932"/>
                </a:lnTo>
                <a:close/>
                <a:moveTo>
                  <a:pt x="9435084" y="4898898"/>
                </a:moveTo>
                <a:lnTo>
                  <a:pt x="9478391" y="4890897"/>
                </a:lnTo>
                <a:lnTo>
                  <a:pt x="9520428" y="4891786"/>
                </a:lnTo>
                <a:lnTo>
                  <a:pt x="9477057" y="4897628"/>
                </a:lnTo>
                <a:close/>
                <a:moveTo>
                  <a:pt x="9574784" y="4888738"/>
                </a:moveTo>
                <a:lnTo>
                  <a:pt x="9618028" y="4882896"/>
                </a:lnTo>
                <a:lnTo>
                  <a:pt x="9660192" y="4886008"/>
                </a:lnTo>
                <a:lnTo>
                  <a:pt x="9616948" y="4889627"/>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Dark 3">
  <p:cSld name="BLANK_1_1">
    <p:spTree>
      <p:nvGrpSpPr>
        <p:cNvPr id="1" name="Shape 59"/>
        <p:cNvGrpSpPr/>
        <p:nvPr/>
      </p:nvGrpSpPr>
      <p:grpSpPr>
        <a:xfrm>
          <a:off x="0" y="0"/>
          <a:ext cx="0" cy="0"/>
          <a:chOff x="0" y="0"/>
          <a:chExt cx="0" cy="0"/>
        </a:xfrm>
      </p:grpSpPr>
      <p:sp>
        <p:nvSpPr>
          <p:cNvPr id="60" name="Google Shape;60;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14"/>
          <p:cNvSpPr/>
          <p:nvPr/>
        </p:nvSpPr>
        <p:spPr>
          <a:xfrm rot="5400000" flipH="1">
            <a:off x="-248212" y="246209"/>
            <a:ext cx="5151227" cy="4654804"/>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background">
  <p:cSld name="BLANK_1_1_1">
    <p:bg>
      <p:bgPr>
        <a:solidFill>
          <a:schemeClr val="dk1"/>
        </a:solidFill>
        <a:effectLst/>
      </p:bgPr>
    </p:bg>
    <p:spTree>
      <p:nvGrpSpPr>
        <p:cNvPr id="1" name="Shape 62"/>
        <p:cNvGrpSpPr/>
        <p:nvPr/>
      </p:nvGrpSpPr>
      <p:grpSpPr>
        <a:xfrm>
          <a:off x="0" y="0"/>
          <a:ext cx="0" cy="0"/>
          <a:chOff x="0" y="0"/>
          <a:chExt cx="0" cy="0"/>
        </a:xfrm>
      </p:grpSpPr>
      <p:sp>
        <p:nvSpPr>
          <p:cNvPr id="63" name="Google Shape;63;p15"/>
          <p:cNvSpPr/>
          <p:nvPr/>
        </p:nvSpPr>
        <p:spPr>
          <a:xfrm>
            <a:off x="2934816" y="0"/>
            <a:ext cx="6214110" cy="5143500"/>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FFFFFF">
              <a:alpha val="374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p:nvPr/>
        </p:nvSpPr>
        <p:spPr>
          <a:xfrm>
            <a:off x="0" y="0"/>
            <a:ext cx="9144191" cy="5143500"/>
          </a:xfrm>
          <a:custGeom>
            <a:avLst/>
            <a:gdLst/>
            <a:ahLst/>
            <a:cxnLst/>
            <a:rect l="l" t="t" r="r" b="b"/>
            <a:pathLst>
              <a:path w="12192254" h="6858000" extrusionOk="0">
                <a:moveTo>
                  <a:pt x="12192000" y="5069650"/>
                </a:moveTo>
                <a:lnTo>
                  <a:pt x="9906381" y="4900168"/>
                </a:lnTo>
                <a:lnTo>
                  <a:pt x="12192000" y="4948873"/>
                </a:lnTo>
                <a:lnTo>
                  <a:pt x="12192000" y="4944682"/>
                </a:lnTo>
                <a:lnTo>
                  <a:pt x="9826181" y="4893882"/>
                </a:lnTo>
                <a:lnTo>
                  <a:pt x="9797034" y="4891723"/>
                </a:lnTo>
                <a:lnTo>
                  <a:pt x="12192000" y="4817682"/>
                </a:lnTo>
                <a:lnTo>
                  <a:pt x="12192000" y="4813300"/>
                </a:lnTo>
                <a:lnTo>
                  <a:pt x="9756775" y="4888929"/>
                </a:lnTo>
                <a:lnTo>
                  <a:pt x="9714484" y="4885754"/>
                </a:lnTo>
                <a:lnTo>
                  <a:pt x="12192000" y="4680331"/>
                </a:lnTo>
                <a:lnTo>
                  <a:pt x="12192000" y="4676077"/>
                </a:lnTo>
                <a:lnTo>
                  <a:pt x="9687433" y="4883912"/>
                </a:lnTo>
                <a:lnTo>
                  <a:pt x="9638602" y="4880293"/>
                </a:lnTo>
                <a:lnTo>
                  <a:pt x="12192000" y="4536948"/>
                </a:lnTo>
                <a:lnTo>
                  <a:pt x="12192000" y="4532694"/>
                </a:lnTo>
                <a:lnTo>
                  <a:pt x="9618091" y="4878769"/>
                </a:lnTo>
                <a:lnTo>
                  <a:pt x="9565386" y="4874832"/>
                </a:lnTo>
                <a:lnTo>
                  <a:pt x="12192000" y="4387850"/>
                </a:lnTo>
                <a:lnTo>
                  <a:pt x="12192000" y="4383532"/>
                </a:lnTo>
                <a:lnTo>
                  <a:pt x="9548749" y="4873625"/>
                </a:lnTo>
                <a:lnTo>
                  <a:pt x="9493504" y="4869498"/>
                </a:lnTo>
                <a:lnTo>
                  <a:pt x="12192254" y="4232466"/>
                </a:lnTo>
                <a:lnTo>
                  <a:pt x="12192254" y="4228148"/>
                </a:lnTo>
                <a:lnTo>
                  <a:pt x="9479470" y="4868482"/>
                </a:lnTo>
                <a:lnTo>
                  <a:pt x="9422320" y="4864227"/>
                </a:lnTo>
                <a:lnTo>
                  <a:pt x="12192000" y="4071493"/>
                </a:lnTo>
                <a:lnTo>
                  <a:pt x="12192000" y="4067048"/>
                </a:lnTo>
                <a:lnTo>
                  <a:pt x="9410129" y="4863338"/>
                </a:lnTo>
                <a:lnTo>
                  <a:pt x="9351708" y="4859020"/>
                </a:lnTo>
                <a:lnTo>
                  <a:pt x="12192000" y="3904742"/>
                </a:lnTo>
                <a:lnTo>
                  <a:pt x="12192000" y="3900297"/>
                </a:lnTo>
                <a:lnTo>
                  <a:pt x="9340850" y="4858195"/>
                </a:lnTo>
                <a:lnTo>
                  <a:pt x="9281414" y="4853813"/>
                </a:lnTo>
                <a:lnTo>
                  <a:pt x="12192000" y="3732403"/>
                </a:lnTo>
                <a:lnTo>
                  <a:pt x="12192000" y="3727831"/>
                </a:lnTo>
                <a:lnTo>
                  <a:pt x="9271444" y="4853051"/>
                </a:lnTo>
                <a:lnTo>
                  <a:pt x="9211246" y="4848606"/>
                </a:lnTo>
                <a:lnTo>
                  <a:pt x="12192000" y="3554413"/>
                </a:lnTo>
                <a:lnTo>
                  <a:pt x="12192000" y="3549650"/>
                </a:lnTo>
                <a:lnTo>
                  <a:pt x="9202166" y="4847908"/>
                </a:lnTo>
                <a:lnTo>
                  <a:pt x="9141269" y="4843399"/>
                </a:lnTo>
                <a:lnTo>
                  <a:pt x="12192000" y="3370897"/>
                </a:lnTo>
                <a:lnTo>
                  <a:pt x="12192000" y="3366199"/>
                </a:lnTo>
                <a:lnTo>
                  <a:pt x="9132824" y="4842764"/>
                </a:lnTo>
                <a:lnTo>
                  <a:pt x="9071483" y="4838192"/>
                </a:lnTo>
                <a:lnTo>
                  <a:pt x="12192000" y="3181985"/>
                </a:lnTo>
                <a:lnTo>
                  <a:pt x="12192000" y="3177223"/>
                </a:lnTo>
                <a:lnTo>
                  <a:pt x="9063545" y="4837621"/>
                </a:lnTo>
                <a:lnTo>
                  <a:pt x="9001696" y="4833049"/>
                </a:lnTo>
                <a:lnTo>
                  <a:pt x="12192000" y="2987739"/>
                </a:lnTo>
                <a:lnTo>
                  <a:pt x="12192000" y="2982786"/>
                </a:lnTo>
                <a:lnTo>
                  <a:pt x="8994204" y="4832350"/>
                </a:lnTo>
                <a:lnTo>
                  <a:pt x="8932037" y="4827778"/>
                </a:lnTo>
                <a:lnTo>
                  <a:pt x="12192000" y="2788095"/>
                </a:lnTo>
                <a:lnTo>
                  <a:pt x="12192000" y="2783078"/>
                </a:lnTo>
                <a:lnTo>
                  <a:pt x="8924861" y="4827334"/>
                </a:lnTo>
                <a:lnTo>
                  <a:pt x="8862441" y="4822698"/>
                </a:lnTo>
                <a:lnTo>
                  <a:pt x="12192000" y="2583244"/>
                </a:lnTo>
                <a:lnTo>
                  <a:pt x="12192000" y="2578100"/>
                </a:lnTo>
                <a:lnTo>
                  <a:pt x="8855583" y="4822190"/>
                </a:lnTo>
                <a:lnTo>
                  <a:pt x="8792845" y="4817555"/>
                </a:lnTo>
                <a:lnTo>
                  <a:pt x="12192000" y="2373186"/>
                </a:lnTo>
                <a:lnTo>
                  <a:pt x="12192000" y="2367979"/>
                </a:lnTo>
                <a:lnTo>
                  <a:pt x="8786305" y="4817047"/>
                </a:lnTo>
                <a:lnTo>
                  <a:pt x="8723312" y="4812411"/>
                </a:lnTo>
                <a:lnTo>
                  <a:pt x="12192000" y="2158111"/>
                </a:lnTo>
                <a:lnTo>
                  <a:pt x="12192000" y="2152650"/>
                </a:lnTo>
                <a:lnTo>
                  <a:pt x="8716962" y="4811903"/>
                </a:lnTo>
                <a:lnTo>
                  <a:pt x="8653844" y="4807268"/>
                </a:lnTo>
                <a:lnTo>
                  <a:pt x="12192000" y="1937830"/>
                </a:lnTo>
                <a:lnTo>
                  <a:pt x="12192000" y="1932369"/>
                </a:lnTo>
                <a:lnTo>
                  <a:pt x="8647684" y="4806950"/>
                </a:lnTo>
                <a:lnTo>
                  <a:pt x="8584184" y="4802251"/>
                </a:lnTo>
                <a:lnTo>
                  <a:pt x="12192000" y="1712659"/>
                </a:lnTo>
                <a:lnTo>
                  <a:pt x="12192000" y="1707070"/>
                </a:lnTo>
                <a:lnTo>
                  <a:pt x="8578342" y="4801616"/>
                </a:lnTo>
                <a:lnTo>
                  <a:pt x="8514842" y="4796917"/>
                </a:lnTo>
                <a:lnTo>
                  <a:pt x="12192000" y="1482535"/>
                </a:lnTo>
                <a:lnTo>
                  <a:pt x="12192000" y="1476820"/>
                </a:lnTo>
                <a:lnTo>
                  <a:pt x="8509000" y="4796473"/>
                </a:lnTo>
                <a:lnTo>
                  <a:pt x="8445500" y="4791774"/>
                </a:lnTo>
                <a:lnTo>
                  <a:pt x="12192000" y="1247521"/>
                </a:lnTo>
                <a:lnTo>
                  <a:pt x="12192000" y="1241679"/>
                </a:lnTo>
                <a:lnTo>
                  <a:pt x="8439721" y="4791329"/>
                </a:lnTo>
                <a:lnTo>
                  <a:pt x="8376222" y="4786567"/>
                </a:lnTo>
                <a:lnTo>
                  <a:pt x="12192000" y="1007682"/>
                </a:lnTo>
                <a:lnTo>
                  <a:pt x="12192000" y="1001713"/>
                </a:lnTo>
                <a:lnTo>
                  <a:pt x="8370444" y="4786313"/>
                </a:lnTo>
                <a:lnTo>
                  <a:pt x="8306944" y="4781550"/>
                </a:lnTo>
                <a:lnTo>
                  <a:pt x="12192000" y="763080"/>
                </a:lnTo>
                <a:lnTo>
                  <a:pt x="12192000" y="756730"/>
                </a:lnTo>
                <a:lnTo>
                  <a:pt x="8301165" y="4781106"/>
                </a:lnTo>
                <a:lnTo>
                  <a:pt x="8237220" y="4776343"/>
                </a:lnTo>
                <a:lnTo>
                  <a:pt x="12192000" y="513842"/>
                </a:lnTo>
                <a:lnTo>
                  <a:pt x="12192000" y="507492"/>
                </a:lnTo>
                <a:lnTo>
                  <a:pt x="8231823" y="4775962"/>
                </a:lnTo>
                <a:lnTo>
                  <a:pt x="8167878" y="4771200"/>
                </a:lnTo>
                <a:lnTo>
                  <a:pt x="12192000" y="259906"/>
                </a:lnTo>
                <a:lnTo>
                  <a:pt x="12192000" y="253556"/>
                </a:lnTo>
                <a:lnTo>
                  <a:pt x="8162544" y="4770819"/>
                </a:lnTo>
                <a:lnTo>
                  <a:pt x="8098473" y="4766056"/>
                </a:lnTo>
                <a:lnTo>
                  <a:pt x="12192000" y="1397"/>
                </a:lnTo>
                <a:lnTo>
                  <a:pt x="12192000" y="0"/>
                </a:lnTo>
                <a:lnTo>
                  <a:pt x="12187619" y="0"/>
                </a:lnTo>
                <a:lnTo>
                  <a:pt x="8093266" y="4765675"/>
                </a:lnTo>
                <a:lnTo>
                  <a:pt x="0" y="4165600"/>
                </a:lnTo>
                <a:lnTo>
                  <a:pt x="0" y="4169855"/>
                </a:lnTo>
                <a:lnTo>
                  <a:pt x="8089900" y="4769930"/>
                </a:lnTo>
                <a:lnTo>
                  <a:pt x="8016050" y="4855845"/>
                </a:lnTo>
                <a:lnTo>
                  <a:pt x="0" y="4684586"/>
                </a:lnTo>
                <a:lnTo>
                  <a:pt x="0" y="4688840"/>
                </a:lnTo>
                <a:lnTo>
                  <a:pt x="8012431" y="4859719"/>
                </a:lnTo>
                <a:lnTo>
                  <a:pt x="7938770" y="4945507"/>
                </a:lnTo>
                <a:lnTo>
                  <a:pt x="0" y="5192014"/>
                </a:lnTo>
                <a:lnTo>
                  <a:pt x="0" y="5196205"/>
                </a:lnTo>
                <a:lnTo>
                  <a:pt x="7935024" y="4949825"/>
                </a:lnTo>
                <a:lnTo>
                  <a:pt x="7861300" y="5035550"/>
                </a:lnTo>
                <a:lnTo>
                  <a:pt x="0" y="5687695"/>
                </a:lnTo>
                <a:lnTo>
                  <a:pt x="0" y="5691950"/>
                </a:lnTo>
                <a:lnTo>
                  <a:pt x="7857554" y="5039995"/>
                </a:lnTo>
                <a:lnTo>
                  <a:pt x="7784275" y="5125339"/>
                </a:lnTo>
                <a:lnTo>
                  <a:pt x="0" y="6172200"/>
                </a:lnTo>
                <a:lnTo>
                  <a:pt x="0" y="6176518"/>
                </a:lnTo>
                <a:lnTo>
                  <a:pt x="7780084" y="5130165"/>
                </a:lnTo>
                <a:lnTo>
                  <a:pt x="7706995" y="5215255"/>
                </a:lnTo>
                <a:lnTo>
                  <a:pt x="0" y="6644704"/>
                </a:lnTo>
                <a:lnTo>
                  <a:pt x="0" y="6649022"/>
                </a:lnTo>
                <a:lnTo>
                  <a:pt x="7702550" y="5220272"/>
                </a:lnTo>
                <a:lnTo>
                  <a:pt x="7629716" y="5305108"/>
                </a:lnTo>
                <a:lnTo>
                  <a:pt x="1051878" y="6858000"/>
                </a:lnTo>
                <a:lnTo>
                  <a:pt x="1070293" y="6858000"/>
                </a:lnTo>
                <a:lnTo>
                  <a:pt x="7625081" y="5310569"/>
                </a:lnTo>
                <a:lnTo>
                  <a:pt x="7552500" y="5395024"/>
                </a:lnTo>
                <a:lnTo>
                  <a:pt x="2441512" y="6858000"/>
                </a:lnTo>
                <a:lnTo>
                  <a:pt x="2456879" y="6858000"/>
                </a:lnTo>
                <a:lnTo>
                  <a:pt x="7547483" y="5400866"/>
                </a:lnTo>
                <a:lnTo>
                  <a:pt x="7475284" y="5484940"/>
                </a:lnTo>
                <a:lnTo>
                  <a:pt x="3388424" y="6858000"/>
                </a:lnTo>
                <a:lnTo>
                  <a:pt x="3401759" y="6858000"/>
                </a:lnTo>
                <a:lnTo>
                  <a:pt x="7469886" y="5491226"/>
                </a:lnTo>
                <a:lnTo>
                  <a:pt x="7398068" y="5574856"/>
                </a:lnTo>
                <a:lnTo>
                  <a:pt x="4067620" y="6858000"/>
                </a:lnTo>
                <a:lnTo>
                  <a:pt x="4079431" y="6858000"/>
                </a:lnTo>
                <a:lnTo>
                  <a:pt x="7392226" y="5581650"/>
                </a:lnTo>
                <a:lnTo>
                  <a:pt x="7320788" y="5664772"/>
                </a:lnTo>
                <a:lnTo>
                  <a:pt x="4572508" y="6858000"/>
                </a:lnTo>
                <a:lnTo>
                  <a:pt x="4583176" y="6858000"/>
                </a:lnTo>
                <a:lnTo>
                  <a:pt x="7314438" y="5672138"/>
                </a:lnTo>
                <a:lnTo>
                  <a:pt x="7243572" y="5754688"/>
                </a:lnTo>
                <a:lnTo>
                  <a:pt x="4957572" y="6858000"/>
                </a:lnTo>
                <a:lnTo>
                  <a:pt x="4967351" y="6858000"/>
                </a:lnTo>
                <a:lnTo>
                  <a:pt x="7236651" y="5762689"/>
                </a:lnTo>
                <a:lnTo>
                  <a:pt x="7166357" y="5844540"/>
                </a:lnTo>
                <a:lnTo>
                  <a:pt x="5256848" y="6858000"/>
                </a:lnTo>
                <a:lnTo>
                  <a:pt x="5265865" y="6858000"/>
                </a:lnTo>
                <a:lnTo>
                  <a:pt x="7158736" y="5853367"/>
                </a:lnTo>
                <a:lnTo>
                  <a:pt x="7088886" y="5934456"/>
                </a:lnTo>
                <a:lnTo>
                  <a:pt x="5492750" y="6858000"/>
                </a:lnTo>
                <a:lnTo>
                  <a:pt x="5501196" y="6858000"/>
                </a:lnTo>
                <a:lnTo>
                  <a:pt x="7081076" y="5944172"/>
                </a:lnTo>
                <a:lnTo>
                  <a:pt x="7012178" y="6024309"/>
                </a:lnTo>
                <a:lnTo>
                  <a:pt x="5679504" y="6858000"/>
                </a:lnTo>
                <a:lnTo>
                  <a:pt x="5687505" y="6858000"/>
                </a:lnTo>
                <a:lnTo>
                  <a:pt x="7002590" y="6035167"/>
                </a:lnTo>
                <a:lnTo>
                  <a:pt x="6934644" y="6114225"/>
                </a:lnTo>
                <a:lnTo>
                  <a:pt x="5828792" y="6858000"/>
                </a:lnTo>
                <a:lnTo>
                  <a:pt x="5836412" y="6858000"/>
                </a:lnTo>
                <a:lnTo>
                  <a:pt x="6924231" y="6126353"/>
                </a:lnTo>
                <a:lnTo>
                  <a:pt x="6857429" y="6203950"/>
                </a:lnTo>
                <a:lnTo>
                  <a:pt x="5948109" y="6858000"/>
                </a:lnTo>
                <a:lnTo>
                  <a:pt x="5955348" y="6858000"/>
                </a:lnTo>
                <a:lnTo>
                  <a:pt x="6845682" y="6217793"/>
                </a:lnTo>
                <a:lnTo>
                  <a:pt x="6780149" y="6293993"/>
                </a:lnTo>
                <a:lnTo>
                  <a:pt x="6043168" y="6858000"/>
                </a:lnTo>
                <a:lnTo>
                  <a:pt x="6050153" y="6858000"/>
                </a:lnTo>
                <a:lnTo>
                  <a:pt x="6766814" y="6309614"/>
                </a:lnTo>
                <a:lnTo>
                  <a:pt x="6702933" y="6383909"/>
                </a:lnTo>
                <a:lnTo>
                  <a:pt x="6118352" y="6858000"/>
                </a:lnTo>
                <a:lnTo>
                  <a:pt x="6125083" y="6858000"/>
                </a:lnTo>
                <a:lnTo>
                  <a:pt x="6687503" y="6401880"/>
                </a:lnTo>
                <a:lnTo>
                  <a:pt x="6625718" y="6473825"/>
                </a:lnTo>
                <a:lnTo>
                  <a:pt x="6177090" y="6858000"/>
                </a:lnTo>
                <a:lnTo>
                  <a:pt x="6183440" y="6858000"/>
                </a:lnTo>
                <a:lnTo>
                  <a:pt x="6607429" y="6494907"/>
                </a:lnTo>
                <a:lnTo>
                  <a:pt x="6548374" y="6563678"/>
                </a:lnTo>
                <a:lnTo>
                  <a:pt x="6221984" y="6858000"/>
                </a:lnTo>
                <a:lnTo>
                  <a:pt x="6228334" y="6858000"/>
                </a:lnTo>
                <a:lnTo>
                  <a:pt x="6526784" y="6588951"/>
                </a:lnTo>
                <a:lnTo>
                  <a:pt x="6471285" y="6653531"/>
                </a:lnTo>
                <a:lnTo>
                  <a:pt x="6255385" y="6858000"/>
                </a:lnTo>
                <a:lnTo>
                  <a:pt x="6261735" y="6858000"/>
                </a:lnTo>
                <a:lnTo>
                  <a:pt x="6444869" y="6684709"/>
                </a:lnTo>
                <a:lnTo>
                  <a:pt x="6394450" y="6743382"/>
                </a:lnTo>
                <a:lnTo>
                  <a:pt x="6278753" y="6857682"/>
                </a:lnTo>
                <a:lnTo>
                  <a:pt x="6284786" y="6857682"/>
                </a:lnTo>
                <a:lnTo>
                  <a:pt x="6360097" y="6783070"/>
                </a:lnTo>
                <a:lnTo>
                  <a:pt x="6317234" y="6832982"/>
                </a:lnTo>
                <a:lnTo>
                  <a:pt x="6292850" y="6858000"/>
                </a:lnTo>
                <a:lnTo>
                  <a:pt x="6306249" y="6858000"/>
                </a:lnTo>
                <a:lnTo>
                  <a:pt x="6318949" y="6843459"/>
                </a:lnTo>
                <a:lnTo>
                  <a:pt x="6472174" y="6678359"/>
                </a:lnTo>
                <a:lnTo>
                  <a:pt x="6624574" y="6520625"/>
                </a:lnTo>
                <a:lnTo>
                  <a:pt x="6776403" y="6370257"/>
                </a:lnTo>
                <a:lnTo>
                  <a:pt x="6927914" y="6226937"/>
                </a:lnTo>
                <a:lnTo>
                  <a:pt x="7078409" y="6091301"/>
                </a:lnTo>
                <a:lnTo>
                  <a:pt x="7229285" y="5962650"/>
                </a:lnTo>
                <a:lnTo>
                  <a:pt x="7378700" y="5841429"/>
                </a:lnTo>
                <a:lnTo>
                  <a:pt x="7527481" y="5727700"/>
                </a:lnTo>
                <a:lnTo>
                  <a:pt x="7675753" y="5621147"/>
                </a:lnTo>
                <a:lnTo>
                  <a:pt x="7823518" y="5521706"/>
                </a:lnTo>
                <a:lnTo>
                  <a:pt x="7970330" y="5429822"/>
                </a:lnTo>
                <a:lnTo>
                  <a:pt x="8116824" y="5345113"/>
                </a:lnTo>
                <a:lnTo>
                  <a:pt x="8262874" y="5267706"/>
                </a:lnTo>
                <a:lnTo>
                  <a:pt x="8407971" y="5197856"/>
                </a:lnTo>
                <a:lnTo>
                  <a:pt x="8552561" y="5135118"/>
                </a:lnTo>
                <a:lnTo>
                  <a:pt x="8696516" y="5079619"/>
                </a:lnTo>
                <a:lnTo>
                  <a:pt x="8839962" y="5031423"/>
                </a:lnTo>
                <a:lnTo>
                  <a:pt x="8982646" y="4990592"/>
                </a:lnTo>
                <a:lnTo>
                  <a:pt x="9124696" y="4957064"/>
                </a:lnTo>
                <a:lnTo>
                  <a:pt x="9266174" y="4930839"/>
                </a:lnTo>
                <a:lnTo>
                  <a:pt x="9407144" y="4911789"/>
                </a:lnTo>
                <a:lnTo>
                  <a:pt x="9547289" y="4900168"/>
                </a:lnTo>
                <a:lnTo>
                  <a:pt x="9686989" y="4895850"/>
                </a:lnTo>
                <a:lnTo>
                  <a:pt x="9826117" y="4898835"/>
                </a:lnTo>
                <a:lnTo>
                  <a:pt x="12192000" y="5073650"/>
                </a:lnTo>
                <a:close/>
                <a:moveTo>
                  <a:pt x="6316282" y="6840538"/>
                </a:moveTo>
                <a:lnTo>
                  <a:pt x="6315139" y="6841744"/>
                </a:lnTo>
                <a:lnTo>
                  <a:pt x="6320028" y="6836093"/>
                </a:lnTo>
                <a:lnTo>
                  <a:pt x="6322949" y="6833044"/>
                </a:lnTo>
                <a:close/>
                <a:moveTo>
                  <a:pt x="9549003" y="4877880"/>
                </a:moveTo>
                <a:lnTo>
                  <a:pt x="9597707" y="4881499"/>
                </a:lnTo>
                <a:lnTo>
                  <a:pt x="9547479" y="4888230"/>
                </a:lnTo>
                <a:lnTo>
                  <a:pt x="9498711" y="4887214"/>
                </a:lnTo>
                <a:close/>
                <a:moveTo>
                  <a:pt x="9479788" y="4872736"/>
                </a:moveTo>
                <a:lnTo>
                  <a:pt x="9532366" y="4876673"/>
                </a:lnTo>
                <a:lnTo>
                  <a:pt x="9477883" y="4886770"/>
                </a:lnTo>
                <a:lnTo>
                  <a:pt x="9425178" y="4885627"/>
                </a:lnTo>
                <a:close/>
                <a:moveTo>
                  <a:pt x="6724650" y="6388926"/>
                </a:moveTo>
                <a:lnTo>
                  <a:pt x="6780467" y="6326315"/>
                </a:lnTo>
                <a:lnTo>
                  <a:pt x="6831902" y="6284659"/>
                </a:lnTo>
                <a:lnTo>
                  <a:pt x="6775704" y="6345238"/>
                </a:lnTo>
                <a:close/>
                <a:moveTo>
                  <a:pt x="6750494" y="6372352"/>
                </a:moveTo>
                <a:lnTo>
                  <a:pt x="6699123" y="6427788"/>
                </a:lnTo>
                <a:lnTo>
                  <a:pt x="6652705" y="6469571"/>
                </a:lnTo>
                <a:lnTo>
                  <a:pt x="6703505" y="6412421"/>
                </a:lnTo>
                <a:close/>
                <a:moveTo>
                  <a:pt x="9197086" y="4906455"/>
                </a:moveTo>
                <a:lnTo>
                  <a:pt x="9139936" y="4908169"/>
                </a:lnTo>
                <a:lnTo>
                  <a:pt x="9199944" y="4885055"/>
                </a:lnTo>
                <a:lnTo>
                  <a:pt x="9257094" y="4886325"/>
                </a:lnTo>
                <a:close/>
                <a:moveTo>
                  <a:pt x="9269476" y="4886579"/>
                </a:moveTo>
                <a:lnTo>
                  <a:pt x="9324657" y="4887722"/>
                </a:lnTo>
                <a:lnTo>
                  <a:pt x="9266999" y="4904232"/>
                </a:lnTo>
                <a:lnTo>
                  <a:pt x="9211755" y="4905947"/>
                </a:lnTo>
                <a:close/>
                <a:moveTo>
                  <a:pt x="8914574" y="4947984"/>
                </a:moveTo>
                <a:lnTo>
                  <a:pt x="8855075" y="4952937"/>
                </a:lnTo>
                <a:lnTo>
                  <a:pt x="8918575" y="4919282"/>
                </a:lnTo>
                <a:lnTo>
                  <a:pt x="8978011" y="4917440"/>
                </a:lnTo>
                <a:close/>
                <a:moveTo>
                  <a:pt x="8988298" y="4917123"/>
                </a:moveTo>
                <a:lnTo>
                  <a:pt x="9046718" y="4915345"/>
                </a:lnTo>
                <a:lnTo>
                  <a:pt x="8985250" y="4942205"/>
                </a:lnTo>
                <a:lnTo>
                  <a:pt x="8926830" y="4947031"/>
                </a:lnTo>
                <a:close/>
                <a:moveTo>
                  <a:pt x="7247445" y="5876925"/>
                </a:moveTo>
                <a:lnTo>
                  <a:pt x="7311518" y="5810695"/>
                </a:lnTo>
                <a:lnTo>
                  <a:pt x="7370255" y="5776722"/>
                </a:lnTo>
                <a:lnTo>
                  <a:pt x="7306119" y="5840222"/>
                </a:lnTo>
                <a:close/>
                <a:moveTo>
                  <a:pt x="7292404" y="5853811"/>
                </a:moveTo>
                <a:lnTo>
                  <a:pt x="7230110" y="5915533"/>
                </a:lnTo>
                <a:lnTo>
                  <a:pt x="7172960" y="5953633"/>
                </a:lnTo>
                <a:lnTo>
                  <a:pt x="7235127" y="5889371"/>
                </a:lnTo>
                <a:close/>
                <a:moveTo>
                  <a:pt x="8630539" y="5011547"/>
                </a:moveTo>
                <a:lnTo>
                  <a:pt x="8569452" y="5019739"/>
                </a:lnTo>
                <a:lnTo>
                  <a:pt x="8635365" y="4975289"/>
                </a:lnTo>
                <a:lnTo>
                  <a:pt x="8696261" y="4970209"/>
                </a:lnTo>
                <a:close/>
                <a:moveTo>
                  <a:pt x="8705469" y="4969637"/>
                </a:moveTo>
                <a:lnTo>
                  <a:pt x="8765731" y="4964621"/>
                </a:lnTo>
                <a:lnTo>
                  <a:pt x="8701024" y="5002086"/>
                </a:lnTo>
                <a:lnTo>
                  <a:pt x="8640699" y="5010150"/>
                </a:lnTo>
                <a:close/>
                <a:moveTo>
                  <a:pt x="7545895" y="5608701"/>
                </a:moveTo>
                <a:lnTo>
                  <a:pt x="7612570" y="5542661"/>
                </a:lnTo>
                <a:lnTo>
                  <a:pt x="7673531" y="5516245"/>
                </a:lnTo>
                <a:lnTo>
                  <a:pt x="7606793" y="5579301"/>
                </a:lnTo>
                <a:close/>
                <a:moveTo>
                  <a:pt x="7596695" y="5588953"/>
                </a:moveTo>
                <a:lnTo>
                  <a:pt x="7531100" y="5650929"/>
                </a:lnTo>
                <a:lnTo>
                  <a:pt x="7471093" y="5682679"/>
                </a:lnTo>
                <a:lnTo>
                  <a:pt x="7536625" y="5617782"/>
                </a:lnTo>
                <a:close/>
                <a:moveTo>
                  <a:pt x="8344472" y="5097018"/>
                </a:moveTo>
                <a:lnTo>
                  <a:pt x="8282369" y="5108512"/>
                </a:lnTo>
                <a:lnTo>
                  <a:pt x="8350187" y="5053521"/>
                </a:lnTo>
                <a:lnTo>
                  <a:pt x="8412226" y="5045202"/>
                </a:lnTo>
                <a:close/>
                <a:moveTo>
                  <a:pt x="8420671" y="5044059"/>
                </a:moveTo>
                <a:lnTo>
                  <a:pt x="8482203" y="5035741"/>
                </a:lnTo>
                <a:lnTo>
                  <a:pt x="8415338" y="5083874"/>
                </a:lnTo>
                <a:lnTo>
                  <a:pt x="8353679" y="5095304"/>
                </a:lnTo>
                <a:close/>
                <a:moveTo>
                  <a:pt x="7843584" y="5361242"/>
                </a:moveTo>
                <a:lnTo>
                  <a:pt x="7912100" y="5296599"/>
                </a:lnTo>
                <a:lnTo>
                  <a:pt x="7974203" y="5278819"/>
                </a:lnTo>
                <a:lnTo>
                  <a:pt x="7905750" y="5340350"/>
                </a:lnTo>
                <a:close/>
                <a:moveTo>
                  <a:pt x="7897813" y="5347462"/>
                </a:moveTo>
                <a:lnTo>
                  <a:pt x="7830312" y="5408295"/>
                </a:lnTo>
                <a:lnTo>
                  <a:pt x="7768718" y="5432044"/>
                </a:lnTo>
                <a:lnTo>
                  <a:pt x="7835900" y="5368163"/>
                </a:lnTo>
                <a:close/>
                <a:moveTo>
                  <a:pt x="8056563" y="5204397"/>
                </a:moveTo>
                <a:lnTo>
                  <a:pt x="7993698" y="5219256"/>
                </a:lnTo>
                <a:lnTo>
                  <a:pt x="8063167" y="5153470"/>
                </a:lnTo>
                <a:lnTo>
                  <a:pt x="8125969" y="5141849"/>
                </a:lnTo>
                <a:close/>
                <a:moveTo>
                  <a:pt x="8133969" y="5140389"/>
                </a:moveTo>
                <a:lnTo>
                  <a:pt x="8196390" y="5128768"/>
                </a:lnTo>
                <a:lnTo>
                  <a:pt x="8128000" y="5187950"/>
                </a:lnTo>
                <a:lnTo>
                  <a:pt x="8065389" y="5202682"/>
                </a:lnTo>
                <a:close/>
                <a:moveTo>
                  <a:pt x="8050022" y="5210239"/>
                </a:moveTo>
                <a:lnTo>
                  <a:pt x="7981188" y="5272278"/>
                </a:lnTo>
                <a:lnTo>
                  <a:pt x="7918577" y="5290249"/>
                </a:lnTo>
                <a:lnTo>
                  <a:pt x="7987538" y="5224971"/>
                </a:lnTo>
                <a:close/>
                <a:moveTo>
                  <a:pt x="7983284" y="5276088"/>
                </a:moveTo>
                <a:lnTo>
                  <a:pt x="8044879" y="5258499"/>
                </a:lnTo>
                <a:lnTo>
                  <a:pt x="7977506" y="5316157"/>
                </a:lnTo>
                <a:lnTo>
                  <a:pt x="7915847" y="5336921"/>
                </a:lnTo>
                <a:close/>
                <a:moveTo>
                  <a:pt x="7990459" y="5269738"/>
                </a:moveTo>
                <a:lnTo>
                  <a:pt x="8058594" y="5208270"/>
                </a:lnTo>
                <a:lnTo>
                  <a:pt x="8120698" y="5193602"/>
                </a:lnTo>
                <a:lnTo>
                  <a:pt x="8052626" y="5251895"/>
                </a:lnTo>
                <a:close/>
                <a:moveTo>
                  <a:pt x="8129715" y="5191506"/>
                </a:moveTo>
                <a:lnTo>
                  <a:pt x="8191246" y="5176965"/>
                </a:lnTo>
                <a:lnTo>
                  <a:pt x="8124063" y="5231448"/>
                </a:lnTo>
                <a:lnTo>
                  <a:pt x="8062405" y="5249101"/>
                </a:lnTo>
                <a:close/>
                <a:moveTo>
                  <a:pt x="8136700" y="5185474"/>
                </a:moveTo>
                <a:lnTo>
                  <a:pt x="8204708" y="5127244"/>
                </a:lnTo>
                <a:lnTo>
                  <a:pt x="8266748" y="5115751"/>
                </a:lnTo>
                <a:lnTo>
                  <a:pt x="8198866" y="5170805"/>
                </a:lnTo>
                <a:close/>
                <a:moveTo>
                  <a:pt x="8275511" y="5114100"/>
                </a:moveTo>
                <a:lnTo>
                  <a:pt x="8337043" y="5102670"/>
                </a:lnTo>
                <a:lnTo>
                  <a:pt x="8269986" y="5154041"/>
                </a:lnTo>
                <a:lnTo>
                  <a:pt x="8208328" y="5168583"/>
                </a:lnTo>
                <a:close/>
                <a:moveTo>
                  <a:pt x="8273669" y="5110163"/>
                </a:moveTo>
                <a:lnTo>
                  <a:pt x="8211122" y="5121720"/>
                </a:lnTo>
                <a:lnTo>
                  <a:pt x="8279765" y="5062982"/>
                </a:lnTo>
                <a:lnTo>
                  <a:pt x="8342122" y="5054600"/>
                </a:lnTo>
                <a:close/>
                <a:moveTo>
                  <a:pt x="8202803" y="5123307"/>
                </a:moveTo>
                <a:lnTo>
                  <a:pt x="8139938" y="5134928"/>
                </a:lnTo>
                <a:lnTo>
                  <a:pt x="8209281" y="5072444"/>
                </a:lnTo>
                <a:lnTo>
                  <a:pt x="8272019" y="5063998"/>
                </a:lnTo>
                <a:close/>
                <a:moveTo>
                  <a:pt x="8132001" y="5136388"/>
                </a:moveTo>
                <a:lnTo>
                  <a:pt x="8068819" y="5148136"/>
                </a:lnTo>
                <a:lnTo>
                  <a:pt x="8138669" y="5081905"/>
                </a:lnTo>
                <a:lnTo>
                  <a:pt x="8201724" y="5073460"/>
                </a:lnTo>
                <a:close/>
                <a:moveTo>
                  <a:pt x="8061135" y="5149850"/>
                </a:moveTo>
                <a:lnTo>
                  <a:pt x="7997635" y="5161661"/>
                </a:lnTo>
                <a:lnTo>
                  <a:pt x="8068247" y="5091811"/>
                </a:lnTo>
                <a:lnTo>
                  <a:pt x="8131747" y="5083302"/>
                </a:lnTo>
                <a:close/>
                <a:moveTo>
                  <a:pt x="8055419" y="5155248"/>
                </a:moveTo>
                <a:lnTo>
                  <a:pt x="7985569" y="5221478"/>
                </a:lnTo>
                <a:lnTo>
                  <a:pt x="7922069" y="5236401"/>
                </a:lnTo>
                <a:lnTo>
                  <a:pt x="7992301" y="5166932"/>
                </a:lnTo>
                <a:close/>
                <a:moveTo>
                  <a:pt x="7979219" y="5227320"/>
                </a:moveTo>
                <a:lnTo>
                  <a:pt x="7909369" y="5293106"/>
                </a:lnTo>
                <a:lnTo>
                  <a:pt x="7846378" y="5311140"/>
                </a:lnTo>
                <a:lnTo>
                  <a:pt x="7916228" y="5242116"/>
                </a:lnTo>
                <a:close/>
                <a:moveTo>
                  <a:pt x="7903019" y="5299456"/>
                </a:moveTo>
                <a:lnTo>
                  <a:pt x="7833931" y="5364798"/>
                </a:lnTo>
                <a:lnTo>
                  <a:pt x="7771320" y="5385816"/>
                </a:lnTo>
                <a:lnTo>
                  <a:pt x="7840472" y="5317363"/>
                </a:lnTo>
                <a:close/>
                <a:moveTo>
                  <a:pt x="7826819" y="5371719"/>
                </a:moveTo>
                <a:lnTo>
                  <a:pt x="7758431" y="5436362"/>
                </a:lnTo>
                <a:lnTo>
                  <a:pt x="7696264" y="5460365"/>
                </a:lnTo>
                <a:lnTo>
                  <a:pt x="7764653" y="5392547"/>
                </a:lnTo>
                <a:close/>
                <a:moveTo>
                  <a:pt x="7750619" y="5444046"/>
                </a:moveTo>
                <a:lnTo>
                  <a:pt x="7683056" y="5508054"/>
                </a:lnTo>
                <a:lnTo>
                  <a:pt x="7621397" y="5534787"/>
                </a:lnTo>
                <a:lnTo>
                  <a:pt x="7688517" y="5467350"/>
                </a:lnTo>
                <a:close/>
                <a:moveTo>
                  <a:pt x="7685406" y="5511610"/>
                </a:moveTo>
                <a:lnTo>
                  <a:pt x="7745476" y="5485511"/>
                </a:lnTo>
                <a:lnTo>
                  <a:pt x="7679944" y="5544566"/>
                </a:lnTo>
                <a:lnTo>
                  <a:pt x="7619937" y="5573586"/>
                </a:lnTo>
                <a:close/>
                <a:moveTo>
                  <a:pt x="7694422" y="5503101"/>
                </a:moveTo>
                <a:lnTo>
                  <a:pt x="7761034" y="5440045"/>
                </a:lnTo>
                <a:lnTo>
                  <a:pt x="7821994" y="5416550"/>
                </a:lnTo>
                <a:lnTo>
                  <a:pt x="7755382" y="5476621"/>
                </a:lnTo>
                <a:close/>
                <a:moveTo>
                  <a:pt x="7833043" y="5412296"/>
                </a:moveTo>
                <a:lnTo>
                  <a:pt x="7893177" y="5389118"/>
                </a:lnTo>
                <a:lnTo>
                  <a:pt x="7827709" y="5445189"/>
                </a:lnTo>
                <a:lnTo>
                  <a:pt x="7767574" y="5471287"/>
                </a:lnTo>
                <a:close/>
                <a:moveTo>
                  <a:pt x="7841869" y="5404358"/>
                </a:moveTo>
                <a:lnTo>
                  <a:pt x="7908354" y="5344414"/>
                </a:lnTo>
                <a:lnTo>
                  <a:pt x="7969377" y="5323904"/>
                </a:lnTo>
                <a:lnTo>
                  <a:pt x="7902829" y="5381054"/>
                </a:lnTo>
                <a:close/>
                <a:moveTo>
                  <a:pt x="7980045" y="5320348"/>
                </a:moveTo>
                <a:lnTo>
                  <a:pt x="8040244" y="5300091"/>
                </a:lnTo>
                <a:lnTo>
                  <a:pt x="7974394" y="5353050"/>
                </a:lnTo>
                <a:lnTo>
                  <a:pt x="7914195" y="5376228"/>
                </a:lnTo>
                <a:close/>
                <a:moveTo>
                  <a:pt x="7988682" y="5312982"/>
                </a:moveTo>
                <a:lnTo>
                  <a:pt x="8055102" y="5255832"/>
                </a:lnTo>
                <a:lnTo>
                  <a:pt x="8116062" y="5238369"/>
                </a:lnTo>
                <a:lnTo>
                  <a:pt x="8049705" y="5292217"/>
                </a:lnTo>
                <a:close/>
                <a:moveTo>
                  <a:pt x="8126476" y="5235639"/>
                </a:moveTo>
                <a:lnTo>
                  <a:pt x="8186738" y="5218367"/>
                </a:lnTo>
                <a:lnTo>
                  <a:pt x="8121460" y="5268341"/>
                </a:lnTo>
                <a:lnTo>
                  <a:pt x="8061135" y="5288598"/>
                </a:lnTo>
                <a:close/>
                <a:moveTo>
                  <a:pt x="8134858" y="5228844"/>
                </a:moveTo>
                <a:lnTo>
                  <a:pt x="8201216" y="5174996"/>
                </a:lnTo>
                <a:lnTo>
                  <a:pt x="8262239" y="5160645"/>
                </a:lnTo>
                <a:lnTo>
                  <a:pt x="8195945" y="5211445"/>
                </a:lnTo>
                <a:close/>
                <a:moveTo>
                  <a:pt x="8272272" y="5158232"/>
                </a:moveTo>
                <a:lnTo>
                  <a:pt x="8332534" y="5144008"/>
                </a:lnTo>
                <a:lnTo>
                  <a:pt x="8267382" y="5190871"/>
                </a:lnTo>
                <a:lnTo>
                  <a:pt x="8207057" y="5208143"/>
                </a:lnTo>
                <a:close/>
                <a:moveTo>
                  <a:pt x="8280527" y="5151882"/>
                </a:moveTo>
                <a:lnTo>
                  <a:pt x="8346694" y="5101082"/>
                </a:lnTo>
                <a:lnTo>
                  <a:pt x="8407718" y="5089779"/>
                </a:lnTo>
                <a:lnTo>
                  <a:pt x="8341043" y="5137150"/>
                </a:lnTo>
                <a:close/>
                <a:moveTo>
                  <a:pt x="8417496" y="5088382"/>
                </a:moveTo>
                <a:lnTo>
                  <a:pt x="8477758" y="5077206"/>
                </a:lnTo>
                <a:lnTo>
                  <a:pt x="8412670" y="5120958"/>
                </a:lnTo>
                <a:lnTo>
                  <a:pt x="8352345" y="5135182"/>
                </a:lnTo>
                <a:close/>
                <a:moveTo>
                  <a:pt x="8425561" y="5082540"/>
                </a:moveTo>
                <a:lnTo>
                  <a:pt x="8491601" y="5035106"/>
                </a:lnTo>
                <a:lnTo>
                  <a:pt x="8552561" y="5026851"/>
                </a:lnTo>
                <a:lnTo>
                  <a:pt x="8486584" y="5071301"/>
                </a:lnTo>
                <a:close/>
                <a:moveTo>
                  <a:pt x="8562022" y="5025390"/>
                </a:moveTo>
                <a:lnTo>
                  <a:pt x="8622284" y="5017326"/>
                </a:lnTo>
                <a:lnTo>
                  <a:pt x="8557451" y="5057902"/>
                </a:lnTo>
                <a:lnTo>
                  <a:pt x="8497062" y="5069078"/>
                </a:lnTo>
                <a:close/>
                <a:moveTo>
                  <a:pt x="8560498" y="5021326"/>
                </a:moveTo>
                <a:lnTo>
                  <a:pt x="8498904" y="5029645"/>
                </a:lnTo>
                <a:lnTo>
                  <a:pt x="8565706" y="4981575"/>
                </a:lnTo>
                <a:lnTo>
                  <a:pt x="8627173" y="4976495"/>
                </a:lnTo>
                <a:close/>
                <a:moveTo>
                  <a:pt x="8489950" y="5030851"/>
                </a:moveTo>
                <a:lnTo>
                  <a:pt x="8427910" y="5039170"/>
                </a:lnTo>
                <a:lnTo>
                  <a:pt x="8495538" y="4987417"/>
                </a:lnTo>
                <a:lnTo>
                  <a:pt x="8557514" y="4982274"/>
                </a:lnTo>
                <a:close/>
                <a:moveTo>
                  <a:pt x="8419465" y="5040313"/>
                </a:moveTo>
                <a:lnTo>
                  <a:pt x="8356600" y="5048250"/>
                </a:lnTo>
                <a:lnTo>
                  <a:pt x="8424990" y="4992815"/>
                </a:lnTo>
                <a:lnTo>
                  <a:pt x="8487346" y="4987608"/>
                </a:lnTo>
                <a:close/>
                <a:moveTo>
                  <a:pt x="8348917" y="5049774"/>
                </a:moveTo>
                <a:lnTo>
                  <a:pt x="8286115" y="5058220"/>
                </a:lnTo>
                <a:lnTo>
                  <a:pt x="8355203" y="4999038"/>
                </a:lnTo>
                <a:lnTo>
                  <a:pt x="8417878" y="4993831"/>
                </a:lnTo>
                <a:close/>
                <a:moveTo>
                  <a:pt x="8278369" y="5059299"/>
                </a:moveTo>
                <a:lnTo>
                  <a:pt x="8215313" y="5067745"/>
                </a:lnTo>
                <a:lnTo>
                  <a:pt x="8285163" y="5004880"/>
                </a:lnTo>
                <a:lnTo>
                  <a:pt x="8348155" y="4999673"/>
                </a:lnTo>
                <a:close/>
                <a:moveTo>
                  <a:pt x="8207883" y="5068761"/>
                </a:moveTo>
                <a:lnTo>
                  <a:pt x="8144383" y="5077270"/>
                </a:lnTo>
                <a:lnTo>
                  <a:pt x="8214424" y="5010150"/>
                </a:lnTo>
                <a:lnTo>
                  <a:pt x="8277924" y="5004880"/>
                </a:lnTo>
                <a:close/>
                <a:moveTo>
                  <a:pt x="8137335" y="5078222"/>
                </a:moveTo>
                <a:lnTo>
                  <a:pt x="8073835" y="5086795"/>
                </a:lnTo>
                <a:lnTo>
                  <a:pt x="8144257" y="5016500"/>
                </a:lnTo>
                <a:lnTo>
                  <a:pt x="8207757" y="5011230"/>
                </a:lnTo>
                <a:close/>
                <a:moveTo>
                  <a:pt x="8066850" y="5087684"/>
                </a:moveTo>
                <a:lnTo>
                  <a:pt x="8003350" y="5096256"/>
                </a:lnTo>
                <a:lnTo>
                  <a:pt x="8074851" y="5022342"/>
                </a:lnTo>
                <a:lnTo>
                  <a:pt x="8138351" y="5017072"/>
                </a:lnTo>
                <a:close/>
                <a:moveTo>
                  <a:pt x="8061833" y="5092637"/>
                </a:moveTo>
                <a:lnTo>
                  <a:pt x="7990269" y="5162550"/>
                </a:lnTo>
                <a:lnTo>
                  <a:pt x="7926769" y="5174361"/>
                </a:lnTo>
                <a:lnTo>
                  <a:pt x="7997952" y="5100765"/>
                </a:lnTo>
                <a:close/>
                <a:moveTo>
                  <a:pt x="7985633" y="5168329"/>
                </a:moveTo>
                <a:lnTo>
                  <a:pt x="7914957" y="5238179"/>
                </a:lnTo>
                <a:lnTo>
                  <a:pt x="7851457" y="5253165"/>
                </a:lnTo>
                <a:lnTo>
                  <a:pt x="7922260" y="5179949"/>
                </a:lnTo>
                <a:close/>
                <a:moveTo>
                  <a:pt x="7909433" y="5244021"/>
                </a:moveTo>
                <a:lnTo>
                  <a:pt x="7839202" y="5313871"/>
                </a:lnTo>
                <a:lnTo>
                  <a:pt x="7775702" y="5331968"/>
                </a:lnTo>
                <a:lnTo>
                  <a:pt x="7846060" y="5259197"/>
                </a:lnTo>
                <a:close/>
                <a:moveTo>
                  <a:pt x="7833233" y="5319776"/>
                </a:moveTo>
                <a:lnTo>
                  <a:pt x="7763383" y="5388864"/>
                </a:lnTo>
                <a:lnTo>
                  <a:pt x="7700391" y="5410010"/>
                </a:lnTo>
                <a:lnTo>
                  <a:pt x="7770241" y="5337810"/>
                </a:lnTo>
                <a:close/>
                <a:moveTo>
                  <a:pt x="7756652" y="5395659"/>
                </a:moveTo>
                <a:lnTo>
                  <a:pt x="7687437" y="5464175"/>
                </a:lnTo>
                <a:lnTo>
                  <a:pt x="7624826" y="5488305"/>
                </a:lnTo>
                <a:lnTo>
                  <a:pt x="7694041" y="5416677"/>
                </a:lnTo>
                <a:close/>
                <a:moveTo>
                  <a:pt x="7679944" y="5471859"/>
                </a:moveTo>
                <a:lnTo>
                  <a:pt x="7611428" y="5539677"/>
                </a:lnTo>
                <a:lnTo>
                  <a:pt x="7549261" y="5566664"/>
                </a:lnTo>
                <a:lnTo>
                  <a:pt x="7617841" y="5495798"/>
                </a:lnTo>
                <a:close/>
                <a:moveTo>
                  <a:pt x="7603109" y="5548059"/>
                </a:moveTo>
                <a:lnTo>
                  <a:pt x="7535419" y="5615115"/>
                </a:lnTo>
                <a:lnTo>
                  <a:pt x="7473823" y="5644833"/>
                </a:lnTo>
                <a:lnTo>
                  <a:pt x="7541578" y="5574983"/>
                </a:lnTo>
                <a:close/>
                <a:moveTo>
                  <a:pt x="7526147" y="5624259"/>
                </a:moveTo>
                <a:lnTo>
                  <a:pt x="7458139" y="5689600"/>
                </a:lnTo>
                <a:lnTo>
                  <a:pt x="7397306" y="5721922"/>
                </a:lnTo>
                <a:lnTo>
                  <a:pt x="7464044" y="5652897"/>
                </a:lnTo>
                <a:close/>
                <a:moveTo>
                  <a:pt x="7448994" y="5700459"/>
                </a:moveTo>
                <a:lnTo>
                  <a:pt x="7383399" y="5765419"/>
                </a:lnTo>
                <a:lnTo>
                  <a:pt x="7323519" y="5800027"/>
                </a:lnTo>
                <a:lnTo>
                  <a:pt x="7389051" y="5732272"/>
                </a:lnTo>
                <a:close/>
                <a:moveTo>
                  <a:pt x="7385050" y="5768340"/>
                </a:moveTo>
                <a:lnTo>
                  <a:pt x="7442200" y="5735193"/>
                </a:lnTo>
                <a:lnTo>
                  <a:pt x="7379844" y="5794185"/>
                </a:lnTo>
                <a:lnTo>
                  <a:pt x="7322694" y="5829999"/>
                </a:lnTo>
                <a:close/>
                <a:moveTo>
                  <a:pt x="7396925" y="5756593"/>
                </a:moveTo>
                <a:lnTo>
                  <a:pt x="7460996" y="5693093"/>
                </a:lnTo>
                <a:lnTo>
                  <a:pt x="7519861" y="5661787"/>
                </a:lnTo>
                <a:lnTo>
                  <a:pt x="7455726" y="5722493"/>
                </a:lnTo>
                <a:close/>
                <a:moveTo>
                  <a:pt x="7533894" y="5654421"/>
                </a:moveTo>
                <a:lnTo>
                  <a:pt x="7591425" y="5623878"/>
                </a:lnTo>
                <a:lnTo>
                  <a:pt x="7528941" y="5680202"/>
                </a:lnTo>
                <a:lnTo>
                  <a:pt x="7471791" y="5713413"/>
                </a:lnTo>
                <a:close/>
                <a:moveTo>
                  <a:pt x="7545451" y="5643499"/>
                </a:moveTo>
                <a:lnTo>
                  <a:pt x="7609586" y="5582857"/>
                </a:lnTo>
                <a:lnTo>
                  <a:pt x="7668514" y="5554409"/>
                </a:lnTo>
                <a:lnTo>
                  <a:pt x="7604379" y="5612257"/>
                </a:lnTo>
                <a:close/>
                <a:moveTo>
                  <a:pt x="7682167" y="5547805"/>
                </a:moveTo>
                <a:lnTo>
                  <a:pt x="7739888" y="5519992"/>
                </a:lnTo>
                <a:lnTo>
                  <a:pt x="7677341" y="5573522"/>
                </a:lnTo>
                <a:lnTo>
                  <a:pt x="7619746" y="5604066"/>
                </a:lnTo>
                <a:close/>
                <a:moveTo>
                  <a:pt x="7693407" y="5537708"/>
                </a:moveTo>
                <a:lnTo>
                  <a:pt x="7757478" y="5479923"/>
                </a:lnTo>
                <a:lnTo>
                  <a:pt x="7816596" y="5454523"/>
                </a:lnTo>
                <a:lnTo>
                  <a:pt x="7752461" y="5509451"/>
                </a:lnTo>
                <a:close/>
                <a:moveTo>
                  <a:pt x="7829550" y="5448300"/>
                </a:moveTo>
                <a:lnTo>
                  <a:pt x="7887399" y="5423218"/>
                </a:lnTo>
                <a:lnTo>
                  <a:pt x="7824851" y="5474018"/>
                </a:lnTo>
                <a:lnTo>
                  <a:pt x="7767130" y="5501831"/>
                </a:lnTo>
                <a:close/>
                <a:moveTo>
                  <a:pt x="7840472" y="5438966"/>
                </a:moveTo>
                <a:lnTo>
                  <a:pt x="7904607" y="5384038"/>
                </a:lnTo>
                <a:lnTo>
                  <a:pt x="7963789" y="5361242"/>
                </a:lnTo>
                <a:lnTo>
                  <a:pt x="7899654" y="5413312"/>
                </a:lnTo>
                <a:close/>
                <a:moveTo>
                  <a:pt x="7976553" y="5356416"/>
                </a:moveTo>
                <a:lnTo>
                  <a:pt x="8034528" y="5334064"/>
                </a:lnTo>
                <a:lnTo>
                  <a:pt x="7971981" y="5381943"/>
                </a:lnTo>
                <a:lnTo>
                  <a:pt x="7914069" y="5407343"/>
                </a:lnTo>
                <a:close/>
                <a:moveTo>
                  <a:pt x="7987220" y="5347716"/>
                </a:moveTo>
                <a:lnTo>
                  <a:pt x="8051293" y="5295773"/>
                </a:lnTo>
                <a:lnTo>
                  <a:pt x="8110538" y="5275898"/>
                </a:lnTo>
                <a:lnTo>
                  <a:pt x="8046466" y="5324920"/>
                </a:lnTo>
                <a:close/>
                <a:moveTo>
                  <a:pt x="8122984" y="5271516"/>
                </a:moveTo>
                <a:lnTo>
                  <a:pt x="8181086" y="5252022"/>
                </a:lnTo>
                <a:lnTo>
                  <a:pt x="8118539" y="5296980"/>
                </a:lnTo>
                <a:lnTo>
                  <a:pt x="8060500" y="5319332"/>
                </a:lnTo>
                <a:close/>
                <a:moveTo>
                  <a:pt x="8133398" y="5263515"/>
                </a:moveTo>
                <a:lnTo>
                  <a:pt x="8197406" y="5214557"/>
                </a:lnTo>
                <a:lnTo>
                  <a:pt x="8256778" y="5197602"/>
                </a:lnTo>
                <a:lnTo>
                  <a:pt x="8192706" y="5243640"/>
                </a:lnTo>
                <a:close/>
                <a:moveTo>
                  <a:pt x="8268716" y="5194300"/>
                </a:moveTo>
                <a:lnTo>
                  <a:pt x="8326882" y="5177663"/>
                </a:lnTo>
                <a:lnTo>
                  <a:pt x="8264398" y="5219700"/>
                </a:lnTo>
                <a:lnTo>
                  <a:pt x="8206295" y="5239258"/>
                </a:lnTo>
                <a:close/>
                <a:moveTo>
                  <a:pt x="8278940" y="5186998"/>
                </a:moveTo>
                <a:lnTo>
                  <a:pt x="8342820" y="5141024"/>
                </a:lnTo>
                <a:lnTo>
                  <a:pt x="8402193" y="5126990"/>
                </a:lnTo>
                <a:lnTo>
                  <a:pt x="8338312" y="5169980"/>
                </a:lnTo>
                <a:close/>
                <a:moveTo>
                  <a:pt x="8413750" y="5124450"/>
                </a:moveTo>
                <a:lnTo>
                  <a:pt x="8471980" y="5110671"/>
                </a:lnTo>
                <a:lnTo>
                  <a:pt x="8409559" y="5149723"/>
                </a:lnTo>
                <a:lnTo>
                  <a:pt x="8351330" y="5166424"/>
                </a:lnTo>
                <a:close/>
                <a:moveTo>
                  <a:pt x="8423719" y="5117719"/>
                </a:moveTo>
                <a:lnTo>
                  <a:pt x="8487537" y="5074793"/>
                </a:lnTo>
                <a:lnTo>
                  <a:pt x="8546909" y="5063808"/>
                </a:lnTo>
                <a:lnTo>
                  <a:pt x="8483409" y="5103686"/>
                </a:lnTo>
                <a:close/>
                <a:moveTo>
                  <a:pt x="8558276" y="5061649"/>
                </a:moveTo>
                <a:lnTo>
                  <a:pt x="8616632" y="5050854"/>
                </a:lnTo>
                <a:lnTo>
                  <a:pt x="8554276" y="5086922"/>
                </a:lnTo>
                <a:lnTo>
                  <a:pt x="8495982" y="5100701"/>
                </a:lnTo>
                <a:close/>
                <a:moveTo>
                  <a:pt x="8568055" y="5055299"/>
                </a:moveTo>
                <a:lnTo>
                  <a:pt x="8631555" y="5015421"/>
                </a:lnTo>
                <a:lnTo>
                  <a:pt x="8690991" y="5007420"/>
                </a:lnTo>
                <a:lnTo>
                  <a:pt x="8627491" y="5044250"/>
                </a:lnTo>
                <a:close/>
                <a:moveTo>
                  <a:pt x="8702231" y="5005959"/>
                </a:moveTo>
                <a:lnTo>
                  <a:pt x="8760587" y="4998085"/>
                </a:lnTo>
                <a:lnTo>
                  <a:pt x="8698420" y="5031105"/>
                </a:lnTo>
                <a:lnTo>
                  <a:pt x="8640001" y="5041964"/>
                </a:lnTo>
                <a:close/>
                <a:moveTo>
                  <a:pt x="8711882" y="5000371"/>
                </a:moveTo>
                <a:lnTo>
                  <a:pt x="8775382" y="4963605"/>
                </a:lnTo>
                <a:lnTo>
                  <a:pt x="8834819" y="4958715"/>
                </a:lnTo>
                <a:lnTo>
                  <a:pt x="8771319" y="4992370"/>
                </a:lnTo>
                <a:close/>
                <a:moveTo>
                  <a:pt x="8845614" y="4957826"/>
                </a:moveTo>
                <a:lnTo>
                  <a:pt x="8903970" y="4952937"/>
                </a:lnTo>
                <a:lnTo>
                  <a:pt x="8841931" y="4982909"/>
                </a:lnTo>
                <a:lnTo>
                  <a:pt x="8783510" y="4990783"/>
                </a:lnTo>
                <a:close/>
                <a:moveTo>
                  <a:pt x="8844344" y="4953635"/>
                </a:moveTo>
                <a:lnTo>
                  <a:pt x="8784019" y="4958652"/>
                </a:lnTo>
                <a:lnTo>
                  <a:pt x="8848598" y="4921314"/>
                </a:lnTo>
                <a:lnTo>
                  <a:pt x="8908859" y="4919409"/>
                </a:lnTo>
                <a:close/>
                <a:moveTo>
                  <a:pt x="8774112" y="4959477"/>
                </a:moveTo>
                <a:lnTo>
                  <a:pt x="8713089" y="4964557"/>
                </a:lnTo>
                <a:lnTo>
                  <a:pt x="8778748" y="4923473"/>
                </a:lnTo>
                <a:lnTo>
                  <a:pt x="8839708" y="4921568"/>
                </a:lnTo>
                <a:close/>
                <a:moveTo>
                  <a:pt x="8703881" y="4965319"/>
                </a:moveTo>
                <a:lnTo>
                  <a:pt x="8642350" y="4970399"/>
                </a:lnTo>
                <a:lnTo>
                  <a:pt x="8708961" y="4925949"/>
                </a:lnTo>
                <a:lnTo>
                  <a:pt x="8770366" y="4924044"/>
                </a:lnTo>
                <a:close/>
                <a:moveTo>
                  <a:pt x="8634031" y="4971161"/>
                </a:moveTo>
                <a:lnTo>
                  <a:pt x="8571992" y="4976305"/>
                </a:lnTo>
                <a:lnTo>
                  <a:pt x="8639429" y="4927791"/>
                </a:lnTo>
                <a:lnTo>
                  <a:pt x="8701278" y="4925886"/>
                </a:lnTo>
                <a:close/>
                <a:moveTo>
                  <a:pt x="8563801" y="4976940"/>
                </a:moveTo>
                <a:lnTo>
                  <a:pt x="8501380" y="4982147"/>
                </a:lnTo>
                <a:lnTo>
                  <a:pt x="8569579" y="4929950"/>
                </a:lnTo>
                <a:lnTo>
                  <a:pt x="8631809" y="4928045"/>
                </a:lnTo>
                <a:close/>
                <a:moveTo>
                  <a:pt x="8493569" y="4982782"/>
                </a:moveTo>
                <a:lnTo>
                  <a:pt x="8430831" y="4987989"/>
                </a:lnTo>
                <a:lnTo>
                  <a:pt x="8499729" y="4932109"/>
                </a:lnTo>
                <a:lnTo>
                  <a:pt x="8562277" y="4930204"/>
                </a:lnTo>
                <a:close/>
                <a:moveTo>
                  <a:pt x="8423339" y="4988624"/>
                </a:moveTo>
                <a:lnTo>
                  <a:pt x="8360347" y="4993831"/>
                </a:lnTo>
                <a:lnTo>
                  <a:pt x="8430196" y="4934331"/>
                </a:lnTo>
                <a:lnTo>
                  <a:pt x="8493061" y="4932363"/>
                </a:lnTo>
                <a:close/>
                <a:moveTo>
                  <a:pt x="8353107" y="4994466"/>
                </a:moveTo>
                <a:lnTo>
                  <a:pt x="8289607" y="4999673"/>
                </a:lnTo>
                <a:lnTo>
                  <a:pt x="8359457" y="4936173"/>
                </a:lnTo>
                <a:lnTo>
                  <a:pt x="8422513" y="4934204"/>
                </a:lnTo>
                <a:close/>
                <a:moveTo>
                  <a:pt x="8282877" y="5000244"/>
                </a:moveTo>
                <a:lnTo>
                  <a:pt x="8219377" y="5005515"/>
                </a:lnTo>
                <a:lnTo>
                  <a:pt x="8290116" y="4938649"/>
                </a:lnTo>
                <a:lnTo>
                  <a:pt x="8353616" y="4936681"/>
                </a:lnTo>
                <a:close/>
                <a:moveTo>
                  <a:pt x="8213027" y="5006086"/>
                </a:moveTo>
                <a:lnTo>
                  <a:pt x="8149527" y="5011357"/>
                </a:lnTo>
                <a:lnTo>
                  <a:pt x="8220774" y="4940808"/>
                </a:lnTo>
                <a:lnTo>
                  <a:pt x="8284274" y="4938840"/>
                </a:lnTo>
                <a:close/>
                <a:moveTo>
                  <a:pt x="8142795" y="5011928"/>
                </a:moveTo>
                <a:lnTo>
                  <a:pt x="8079295" y="5017199"/>
                </a:lnTo>
                <a:lnTo>
                  <a:pt x="8151051" y="4942967"/>
                </a:lnTo>
                <a:lnTo>
                  <a:pt x="8214551" y="4940999"/>
                </a:lnTo>
                <a:close/>
                <a:moveTo>
                  <a:pt x="8072565" y="5017770"/>
                </a:moveTo>
                <a:lnTo>
                  <a:pt x="8008620" y="5023041"/>
                </a:lnTo>
                <a:lnTo>
                  <a:pt x="8080883" y="4945126"/>
                </a:lnTo>
                <a:lnTo>
                  <a:pt x="8144383" y="4943158"/>
                </a:lnTo>
                <a:close/>
                <a:moveTo>
                  <a:pt x="8068119" y="5022342"/>
                </a:moveTo>
                <a:lnTo>
                  <a:pt x="7996238" y="5096701"/>
                </a:lnTo>
                <a:lnTo>
                  <a:pt x="7931849" y="5105400"/>
                </a:lnTo>
                <a:lnTo>
                  <a:pt x="8003921" y="5027803"/>
                </a:lnTo>
                <a:close/>
                <a:moveTo>
                  <a:pt x="7991475" y="5101590"/>
                </a:moveTo>
                <a:lnTo>
                  <a:pt x="7919911" y="5175631"/>
                </a:lnTo>
                <a:lnTo>
                  <a:pt x="7855649" y="5187950"/>
                </a:lnTo>
                <a:lnTo>
                  <a:pt x="7927340" y="5110607"/>
                </a:lnTo>
                <a:close/>
                <a:moveTo>
                  <a:pt x="7914831" y="5180902"/>
                </a:moveTo>
                <a:lnTo>
                  <a:pt x="7843584" y="5254562"/>
                </a:lnTo>
                <a:lnTo>
                  <a:pt x="7780084" y="5269611"/>
                </a:lnTo>
                <a:lnTo>
                  <a:pt x="7851457" y="5192713"/>
                </a:lnTo>
                <a:close/>
                <a:moveTo>
                  <a:pt x="7838123" y="5260213"/>
                </a:moveTo>
                <a:lnTo>
                  <a:pt x="7766812" y="5334000"/>
                </a:lnTo>
                <a:lnTo>
                  <a:pt x="7703312" y="5352225"/>
                </a:lnTo>
                <a:lnTo>
                  <a:pt x="7774306" y="5275707"/>
                </a:lnTo>
                <a:close/>
                <a:moveTo>
                  <a:pt x="7761351" y="5339588"/>
                </a:moveTo>
                <a:lnTo>
                  <a:pt x="7690930" y="5412486"/>
                </a:lnTo>
                <a:lnTo>
                  <a:pt x="7627430" y="5433759"/>
                </a:lnTo>
                <a:lnTo>
                  <a:pt x="7697978" y="5357559"/>
                </a:lnTo>
                <a:close/>
                <a:moveTo>
                  <a:pt x="7684516" y="5419090"/>
                </a:moveTo>
                <a:lnTo>
                  <a:pt x="7614666" y="5491417"/>
                </a:lnTo>
                <a:lnTo>
                  <a:pt x="7551611" y="5515674"/>
                </a:lnTo>
                <a:lnTo>
                  <a:pt x="7621461" y="5440236"/>
                </a:lnTo>
                <a:close/>
                <a:moveTo>
                  <a:pt x="7607300" y="5499100"/>
                </a:moveTo>
                <a:lnTo>
                  <a:pt x="7537958" y="5570792"/>
                </a:lnTo>
                <a:lnTo>
                  <a:pt x="7475284" y="5597970"/>
                </a:lnTo>
                <a:lnTo>
                  <a:pt x="7544689" y="5523230"/>
                </a:lnTo>
                <a:close/>
                <a:moveTo>
                  <a:pt x="7530275" y="5578729"/>
                </a:moveTo>
                <a:lnTo>
                  <a:pt x="7461250" y="5649468"/>
                </a:lnTo>
                <a:lnTo>
                  <a:pt x="7399084" y="5679440"/>
                </a:lnTo>
                <a:lnTo>
                  <a:pt x="7467727" y="5605463"/>
                </a:lnTo>
                <a:close/>
                <a:moveTo>
                  <a:pt x="7453122" y="5658549"/>
                </a:moveTo>
                <a:lnTo>
                  <a:pt x="7385304" y="5728399"/>
                </a:lnTo>
                <a:lnTo>
                  <a:pt x="7323773" y="5761101"/>
                </a:lnTo>
                <a:lnTo>
                  <a:pt x="7391400" y="5688013"/>
                </a:lnTo>
                <a:close/>
                <a:moveTo>
                  <a:pt x="7375779" y="5738495"/>
                </a:moveTo>
                <a:lnTo>
                  <a:pt x="7308850" y="5807329"/>
                </a:lnTo>
                <a:lnTo>
                  <a:pt x="7248081" y="5842508"/>
                </a:lnTo>
                <a:lnTo>
                  <a:pt x="7314819" y="5770499"/>
                </a:lnTo>
                <a:close/>
                <a:moveTo>
                  <a:pt x="7298245" y="5818696"/>
                </a:moveTo>
                <a:lnTo>
                  <a:pt x="7232650" y="5886450"/>
                </a:lnTo>
                <a:lnTo>
                  <a:pt x="7172897" y="5923852"/>
                </a:lnTo>
                <a:lnTo>
                  <a:pt x="7238429" y="5853240"/>
                </a:lnTo>
                <a:close/>
                <a:moveTo>
                  <a:pt x="7220332" y="5899150"/>
                </a:moveTo>
                <a:lnTo>
                  <a:pt x="7156450" y="5965190"/>
                </a:lnTo>
                <a:lnTo>
                  <a:pt x="7097903" y="6004560"/>
                </a:lnTo>
                <a:lnTo>
                  <a:pt x="7161911" y="5935599"/>
                </a:lnTo>
                <a:close/>
                <a:moveTo>
                  <a:pt x="7142099" y="5980049"/>
                </a:moveTo>
                <a:lnTo>
                  <a:pt x="7080250" y="6044121"/>
                </a:lnTo>
                <a:lnTo>
                  <a:pt x="7023100" y="6084951"/>
                </a:lnTo>
                <a:lnTo>
                  <a:pt x="7085140" y="6018149"/>
                </a:lnTo>
                <a:close/>
                <a:moveTo>
                  <a:pt x="7063359" y="6061520"/>
                </a:moveTo>
                <a:lnTo>
                  <a:pt x="7003606" y="6123305"/>
                </a:lnTo>
                <a:lnTo>
                  <a:pt x="6949059" y="6165025"/>
                </a:lnTo>
                <a:lnTo>
                  <a:pt x="7008559" y="6100890"/>
                </a:lnTo>
                <a:close/>
                <a:moveTo>
                  <a:pt x="7082409" y="6047613"/>
                </a:moveTo>
                <a:lnTo>
                  <a:pt x="7134607" y="6010085"/>
                </a:lnTo>
                <a:lnTo>
                  <a:pt x="7077774" y="6066346"/>
                </a:lnTo>
                <a:lnTo>
                  <a:pt x="7026021" y="6105970"/>
                </a:lnTo>
                <a:close/>
                <a:moveTo>
                  <a:pt x="7098982" y="6030468"/>
                </a:moveTo>
                <a:lnTo>
                  <a:pt x="7158673" y="5968746"/>
                </a:lnTo>
                <a:lnTo>
                  <a:pt x="7213791" y="5931662"/>
                </a:lnTo>
                <a:lnTo>
                  <a:pt x="7153847" y="5991035"/>
                </a:lnTo>
                <a:close/>
                <a:moveTo>
                  <a:pt x="7232332" y="5919089"/>
                </a:moveTo>
                <a:lnTo>
                  <a:pt x="7284847" y="5883720"/>
                </a:lnTo>
                <a:lnTo>
                  <a:pt x="7227697" y="5937695"/>
                </a:lnTo>
                <a:lnTo>
                  <a:pt x="7175500" y="5975223"/>
                </a:lnTo>
                <a:close/>
                <a:moveTo>
                  <a:pt x="7248398" y="5903151"/>
                </a:moveTo>
                <a:lnTo>
                  <a:pt x="7308343" y="5843842"/>
                </a:lnTo>
                <a:lnTo>
                  <a:pt x="7363651" y="5809171"/>
                </a:lnTo>
                <a:lnTo>
                  <a:pt x="7303516" y="5866321"/>
                </a:lnTo>
                <a:close/>
                <a:moveTo>
                  <a:pt x="7381748" y="5797804"/>
                </a:moveTo>
                <a:lnTo>
                  <a:pt x="7434517" y="5764784"/>
                </a:lnTo>
                <a:lnTo>
                  <a:pt x="7377367" y="5816410"/>
                </a:lnTo>
                <a:lnTo>
                  <a:pt x="7324852" y="5851716"/>
                </a:lnTo>
                <a:close/>
                <a:moveTo>
                  <a:pt x="7397306" y="5783072"/>
                </a:moveTo>
                <a:lnTo>
                  <a:pt x="7457377" y="5726240"/>
                </a:lnTo>
                <a:lnTo>
                  <a:pt x="7512939" y="5694109"/>
                </a:lnTo>
                <a:lnTo>
                  <a:pt x="7452678" y="5748401"/>
                </a:lnTo>
                <a:close/>
                <a:moveTo>
                  <a:pt x="7530656" y="5683885"/>
                </a:moveTo>
                <a:lnTo>
                  <a:pt x="7583806" y="5653151"/>
                </a:lnTo>
                <a:lnTo>
                  <a:pt x="7526338" y="5702364"/>
                </a:lnTo>
                <a:lnTo>
                  <a:pt x="7473443" y="5735447"/>
                </a:lnTo>
                <a:close/>
                <a:moveTo>
                  <a:pt x="7545769" y="5670233"/>
                </a:moveTo>
                <a:lnTo>
                  <a:pt x="7605967" y="5616004"/>
                </a:lnTo>
                <a:lnTo>
                  <a:pt x="7661783" y="5586349"/>
                </a:lnTo>
                <a:lnTo>
                  <a:pt x="7601394" y="5638102"/>
                </a:lnTo>
                <a:close/>
                <a:moveTo>
                  <a:pt x="7679119" y="5577269"/>
                </a:moveTo>
                <a:lnTo>
                  <a:pt x="7732522" y="5548948"/>
                </a:lnTo>
                <a:lnTo>
                  <a:pt x="7674864" y="5595684"/>
                </a:lnTo>
                <a:lnTo>
                  <a:pt x="7621651" y="5626481"/>
                </a:lnTo>
                <a:close/>
                <a:moveTo>
                  <a:pt x="7693851" y="5564569"/>
                </a:moveTo>
                <a:lnTo>
                  <a:pt x="7754176" y="5512943"/>
                </a:lnTo>
                <a:lnTo>
                  <a:pt x="7810119" y="5485956"/>
                </a:lnTo>
                <a:lnTo>
                  <a:pt x="7749668" y="5534978"/>
                </a:lnTo>
                <a:close/>
                <a:moveTo>
                  <a:pt x="7826757" y="5477891"/>
                </a:moveTo>
                <a:lnTo>
                  <a:pt x="7880477" y="5451983"/>
                </a:lnTo>
                <a:lnTo>
                  <a:pt x="7822629" y="5496433"/>
                </a:lnTo>
                <a:lnTo>
                  <a:pt x="7769098" y="5524818"/>
                </a:lnTo>
                <a:close/>
                <a:moveTo>
                  <a:pt x="7841044" y="5466271"/>
                </a:moveTo>
                <a:lnTo>
                  <a:pt x="7901495" y="5417312"/>
                </a:lnTo>
                <a:lnTo>
                  <a:pt x="7957694" y="5392928"/>
                </a:lnTo>
                <a:lnTo>
                  <a:pt x="7897114" y="5439220"/>
                </a:lnTo>
                <a:close/>
                <a:moveTo>
                  <a:pt x="7973759" y="5385943"/>
                </a:moveTo>
                <a:lnTo>
                  <a:pt x="8027734" y="5362512"/>
                </a:lnTo>
                <a:lnTo>
                  <a:pt x="7969822" y="5404168"/>
                </a:lnTo>
                <a:lnTo>
                  <a:pt x="7915974" y="5430139"/>
                </a:lnTo>
                <a:close/>
                <a:moveTo>
                  <a:pt x="7987729" y="5375275"/>
                </a:moveTo>
                <a:lnTo>
                  <a:pt x="8048181" y="5328984"/>
                </a:lnTo>
                <a:lnTo>
                  <a:pt x="8104569" y="5307267"/>
                </a:lnTo>
                <a:lnTo>
                  <a:pt x="8043990" y="5350828"/>
                </a:lnTo>
                <a:close/>
                <a:moveTo>
                  <a:pt x="8120190" y="5301234"/>
                </a:moveTo>
                <a:lnTo>
                  <a:pt x="8174419" y="5280343"/>
                </a:lnTo>
                <a:lnTo>
                  <a:pt x="8116316" y="5319395"/>
                </a:lnTo>
                <a:lnTo>
                  <a:pt x="8062278" y="5342890"/>
                </a:lnTo>
                <a:close/>
                <a:moveTo>
                  <a:pt x="8133779" y="5291455"/>
                </a:moveTo>
                <a:lnTo>
                  <a:pt x="8194294" y="5247958"/>
                </a:lnTo>
                <a:lnTo>
                  <a:pt x="8250809" y="5228908"/>
                </a:lnTo>
                <a:lnTo>
                  <a:pt x="8190231" y="5269675"/>
                </a:lnTo>
                <a:close/>
                <a:moveTo>
                  <a:pt x="8265986" y="5223828"/>
                </a:moveTo>
                <a:lnTo>
                  <a:pt x="8320406" y="5205603"/>
                </a:lnTo>
                <a:lnTo>
                  <a:pt x="8262239" y="5241925"/>
                </a:lnTo>
                <a:lnTo>
                  <a:pt x="8208010" y="5262880"/>
                </a:lnTo>
                <a:close/>
                <a:moveTo>
                  <a:pt x="8279257" y="5214938"/>
                </a:moveTo>
                <a:lnTo>
                  <a:pt x="8339773" y="5174234"/>
                </a:lnTo>
                <a:lnTo>
                  <a:pt x="8396415" y="5157978"/>
                </a:lnTo>
                <a:lnTo>
                  <a:pt x="8335836" y="5196078"/>
                </a:lnTo>
                <a:close/>
                <a:moveTo>
                  <a:pt x="8411146" y="5153787"/>
                </a:moveTo>
                <a:lnTo>
                  <a:pt x="8465820" y="5138166"/>
                </a:lnTo>
                <a:lnTo>
                  <a:pt x="8407591" y="5171821"/>
                </a:lnTo>
                <a:lnTo>
                  <a:pt x="8353044" y="5190109"/>
                </a:lnTo>
                <a:close/>
                <a:moveTo>
                  <a:pt x="8423846" y="5145659"/>
                </a:moveTo>
                <a:lnTo>
                  <a:pt x="8484362" y="5107559"/>
                </a:lnTo>
                <a:lnTo>
                  <a:pt x="8541131" y="5094097"/>
                </a:lnTo>
                <a:lnTo>
                  <a:pt x="8480552" y="5129149"/>
                </a:lnTo>
                <a:close/>
                <a:moveTo>
                  <a:pt x="8555419" y="5090986"/>
                </a:moveTo>
                <a:lnTo>
                  <a:pt x="8610219" y="5078286"/>
                </a:lnTo>
                <a:lnTo>
                  <a:pt x="8551990" y="5109147"/>
                </a:lnTo>
                <a:lnTo>
                  <a:pt x="8497316" y="5124831"/>
                </a:lnTo>
                <a:close/>
                <a:moveTo>
                  <a:pt x="8568119" y="5083683"/>
                </a:moveTo>
                <a:lnTo>
                  <a:pt x="8628634" y="5048695"/>
                </a:lnTo>
                <a:lnTo>
                  <a:pt x="8685784" y="5038154"/>
                </a:lnTo>
                <a:lnTo>
                  <a:pt x="8625269" y="5069904"/>
                </a:lnTo>
                <a:close/>
                <a:moveTo>
                  <a:pt x="8699373" y="5035550"/>
                </a:moveTo>
                <a:lnTo>
                  <a:pt x="8754301" y="5025390"/>
                </a:lnTo>
                <a:lnTo>
                  <a:pt x="8696134" y="5053457"/>
                </a:lnTo>
                <a:lnTo>
                  <a:pt x="8641270" y="5066157"/>
                </a:lnTo>
                <a:close/>
                <a:moveTo>
                  <a:pt x="8712073" y="5029200"/>
                </a:moveTo>
                <a:lnTo>
                  <a:pt x="8772461" y="4997450"/>
                </a:lnTo>
                <a:lnTo>
                  <a:pt x="8829611" y="4989767"/>
                </a:lnTo>
                <a:lnTo>
                  <a:pt x="8769223" y="5018913"/>
                </a:lnTo>
                <a:close/>
                <a:moveTo>
                  <a:pt x="8842883" y="4987671"/>
                </a:moveTo>
                <a:lnTo>
                  <a:pt x="8897938" y="4980242"/>
                </a:lnTo>
                <a:lnTo>
                  <a:pt x="8839835" y="5005642"/>
                </a:lnTo>
                <a:lnTo>
                  <a:pt x="8784844" y="5015865"/>
                </a:lnTo>
                <a:close/>
                <a:moveTo>
                  <a:pt x="8855202" y="4981702"/>
                </a:moveTo>
                <a:lnTo>
                  <a:pt x="8915464" y="4952619"/>
                </a:lnTo>
                <a:lnTo>
                  <a:pt x="8972614" y="4947857"/>
                </a:lnTo>
                <a:lnTo>
                  <a:pt x="8912352" y="4974082"/>
                </a:lnTo>
                <a:close/>
                <a:moveTo>
                  <a:pt x="8985631" y="4946777"/>
                </a:moveTo>
                <a:lnTo>
                  <a:pt x="9040749" y="4942205"/>
                </a:lnTo>
                <a:lnTo>
                  <a:pt x="8982773" y="4964557"/>
                </a:lnTo>
                <a:lnTo>
                  <a:pt x="8927592" y="4971987"/>
                </a:lnTo>
                <a:close/>
                <a:moveTo>
                  <a:pt x="8997696" y="4941570"/>
                </a:moveTo>
                <a:lnTo>
                  <a:pt x="9057894" y="4915408"/>
                </a:lnTo>
                <a:lnTo>
                  <a:pt x="9115044" y="4913630"/>
                </a:lnTo>
                <a:lnTo>
                  <a:pt x="9054909" y="4936808"/>
                </a:lnTo>
                <a:close/>
                <a:moveTo>
                  <a:pt x="9127744" y="4913249"/>
                </a:moveTo>
                <a:lnTo>
                  <a:pt x="9182926" y="4911535"/>
                </a:lnTo>
                <a:lnTo>
                  <a:pt x="9125077" y="4930966"/>
                </a:lnTo>
                <a:lnTo>
                  <a:pt x="9069832" y="4935538"/>
                </a:lnTo>
                <a:close/>
                <a:moveTo>
                  <a:pt x="9126855" y="4909058"/>
                </a:moveTo>
                <a:lnTo>
                  <a:pt x="9068371" y="4910836"/>
                </a:lnTo>
                <a:lnTo>
                  <a:pt x="9130157" y="4884039"/>
                </a:lnTo>
                <a:lnTo>
                  <a:pt x="9188514" y="4885309"/>
                </a:lnTo>
                <a:close/>
                <a:moveTo>
                  <a:pt x="9057005" y="4911217"/>
                </a:moveTo>
                <a:lnTo>
                  <a:pt x="8997506" y="4913059"/>
                </a:lnTo>
                <a:lnTo>
                  <a:pt x="9061006" y="4882579"/>
                </a:lnTo>
                <a:lnTo>
                  <a:pt x="9120378" y="4883849"/>
                </a:lnTo>
                <a:close/>
                <a:moveTo>
                  <a:pt x="8987155" y="4913376"/>
                </a:moveTo>
                <a:lnTo>
                  <a:pt x="8926830" y="4915281"/>
                </a:lnTo>
                <a:lnTo>
                  <a:pt x="8991600" y="4880610"/>
                </a:lnTo>
                <a:lnTo>
                  <a:pt x="9051798" y="4881944"/>
                </a:lnTo>
                <a:close/>
                <a:moveTo>
                  <a:pt x="8917305" y="4915535"/>
                </a:moveTo>
                <a:lnTo>
                  <a:pt x="8856281" y="4917440"/>
                </a:lnTo>
                <a:lnTo>
                  <a:pt x="8921750" y="4879340"/>
                </a:lnTo>
                <a:lnTo>
                  <a:pt x="8982583" y="4880610"/>
                </a:lnTo>
                <a:close/>
                <a:moveTo>
                  <a:pt x="8847455" y="4917694"/>
                </a:moveTo>
                <a:lnTo>
                  <a:pt x="8785923" y="4919663"/>
                </a:lnTo>
                <a:lnTo>
                  <a:pt x="8852281" y="4878134"/>
                </a:lnTo>
                <a:lnTo>
                  <a:pt x="8913685" y="4879404"/>
                </a:lnTo>
                <a:close/>
                <a:moveTo>
                  <a:pt x="8777605" y="4919917"/>
                </a:moveTo>
                <a:lnTo>
                  <a:pt x="8715693" y="4921822"/>
                </a:lnTo>
                <a:lnTo>
                  <a:pt x="8782876" y="4876610"/>
                </a:lnTo>
                <a:lnTo>
                  <a:pt x="8844661" y="4877943"/>
                </a:lnTo>
                <a:close/>
                <a:moveTo>
                  <a:pt x="8707755" y="4922076"/>
                </a:moveTo>
                <a:lnTo>
                  <a:pt x="8645461" y="4923981"/>
                </a:lnTo>
                <a:lnTo>
                  <a:pt x="8713406" y="4875149"/>
                </a:lnTo>
                <a:lnTo>
                  <a:pt x="8775573" y="4876483"/>
                </a:lnTo>
                <a:close/>
                <a:moveTo>
                  <a:pt x="8637905" y="4924235"/>
                </a:moveTo>
                <a:lnTo>
                  <a:pt x="8575294" y="4926203"/>
                </a:lnTo>
                <a:lnTo>
                  <a:pt x="8643938" y="4873689"/>
                </a:lnTo>
                <a:lnTo>
                  <a:pt x="8706421" y="4875022"/>
                </a:lnTo>
                <a:close/>
                <a:moveTo>
                  <a:pt x="8568055" y="4926394"/>
                </a:moveTo>
                <a:lnTo>
                  <a:pt x="8505127" y="4928362"/>
                </a:lnTo>
                <a:lnTo>
                  <a:pt x="8574405" y="4872165"/>
                </a:lnTo>
                <a:lnTo>
                  <a:pt x="8637206" y="4873498"/>
                </a:lnTo>
                <a:close/>
                <a:moveTo>
                  <a:pt x="8498205" y="4928553"/>
                </a:moveTo>
                <a:lnTo>
                  <a:pt x="8435086" y="4930521"/>
                </a:lnTo>
                <a:lnTo>
                  <a:pt x="8504936" y="4870704"/>
                </a:lnTo>
                <a:lnTo>
                  <a:pt x="8567928" y="4872038"/>
                </a:lnTo>
                <a:close/>
                <a:moveTo>
                  <a:pt x="8428355" y="4930775"/>
                </a:moveTo>
                <a:lnTo>
                  <a:pt x="8364856" y="4932744"/>
                </a:lnTo>
                <a:lnTo>
                  <a:pt x="8435340" y="4869244"/>
                </a:lnTo>
                <a:lnTo>
                  <a:pt x="8498522" y="4870641"/>
                </a:lnTo>
                <a:close/>
                <a:moveTo>
                  <a:pt x="8358506" y="4932934"/>
                </a:moveTo>
                <a:lnTo>
                  <a:pt x="8295006" y="4934903"/>
                </a:lnTo>
                <a:lnTo>
                  <a:pt x="8365998" y="4867720"/>
                </a:lnTo>
                <a:lnTo>
                  <a:pt x="8429498" y="4869053"/>
                </a:lnTo>
                <a:close/>
                <a:moveTo>
                  <a:pt x="8288656" y="4935093"/>
                </a:moveTo>
                <a:lnTo>
                  <a:pt x="8225156" y="4937062"/>
                </a:lnTo>
                <a:lnTo>
                  <a:pt x="8296657" y="4866259"/>
                </a:lnTo>
                <a:lnTo>
                  <a:pt x="8360157" y="4867593"/>
                </a:lnTo>
                <a:close/>
                <a:moveTo>
                  <a:pt x="8218806" y="4937252"/>
                </a:moveTo>
                <a:lnTo>
                  <a:pt x="8155306" y="4939221"/>
                </a:lnTo>
                <a:lnTo>
                  <a:pt x="8226552" y="4864100"/>
                </a:lnTo>
                <a:lnTo>
                  <a:pt x="8290052" y="4865497"/>
                </a:lnTo>
                <a:close/>
                <a:moveTo>
                  <a:pt x="8148956" y="4939411"/>
                </a:moveTo>
                <a:lnTo>
                  <a:pt x="8085011" y="4941443"/>
                </a:lnTo>
                <a:lnTo>
                  <a:pt x="8157528" y="4863275"/>
                </a:lnTo>
                <a:lnTo>
                  <a:pt x="8221028" y="4864608"/>
                </a:lnTo>
                <a:close/>
                <a:moveTo>
                  <a:pt x="8079106" y="4941634"/>
                </a:moveTo>
                <a:lnTo>
                  <a:pt x="8015034" y="4943602"/>
                </a:lnTo>
                <a:lnTo>
                  <a:pt x="8087995" y="4861814"/>
                </a:lnTo>
                <a:lnTo>
                  <a:pt x="8151940" y="4863148"/>
                </a:lnTo>
                <a:close/>
                <a:moveTo>
                  <a:pt x="8075105" y="4945952"/>
                </a:moveTo>
                <a:lnTo>
                  <a:pt x="8002461" y="5024184"/>
                </a:lnTo>
                <a:lnTo>
                  <a:pt x="7938389" y="5029518"/>
                </a:lnTo>
                <a:lnTo>
                  <a:pt x="8011160" y="4947920"/>
                </a:lnTo>
                <a:close/>
                <a:moveTo>
                  <a:pt x="7998207" y="5028502"/>
                </a:moveTo>
                <a:lnTo>
                  <a:pt x="7925880" y="5106480"/>
                </a:lnTo>
                <a:lnTo>
                  <a:pt x="7861300" y="5114989"/>
                </a:lnTo>
                <a:lnTo>
                  <a:pt x="7933818" y="5033645"/>
                </a:lnTo>
                <a:close/>
                <a:moveTo>
                  <a:pt x="7921307" y="5111052"/>
                </a:moveTo>
                <a:lnTo>
                  <a:pt x="7848600" y="5188966"/>
                </a:lnTo>
                <a:lnTo>
                  <a:pt x="7784593" y="5200650"/>
                </a:lnTo>
                <a:lnTo>
                  <a:pt x="7856856" y="5119624"/>
                </a:lnTo>
                <a:close/>
                <a:moveTo>
                  <a:pt x="7843838" y="5194300"/>
                </a:moveTo>
                <a:lnTo>
                  <a:pt x="7772019" y="5271707"/>
                </a:lnTo>
                <a:lnTo>
                  <a:pt x="7708075" y="5286756"/>
                </a:lnTo>
                <a:lnTo>
                  <a:pt x="7780020" y="5206111"/>
                </a:lnTo>
                <a:close/>
                <a:moveTo>
                  <a:pt x="7766812" y="5276850"/>
                </a:moveTo>
                <a:lnTo>
                  <a:pt x="7695375" y="5353876"/>
                </a:lnTo>
                <a:lnTo>
                  <a:pt x="7631875" y="5372164"/>
                </a:lnTo>
                <a:lnTo>
                  <a:pt x="7703503" y="5291900"/>
                </a:lnTo>
                <a:close/>
                <a:moveTo>
                  <a:pt x="7689850" y="5360162"/>
                </a:moveTo>
                <a:lnTo>
                  <a:pt x="7618794" y="5436743"/>
                </a:lnTo>
                <a:lnTo>
                  <a:pt x="7555294" y="5458143"/>
                </a:lnTo>
                <a:lnTo>
                  <a:pt x="7626350" y="5378450"/>
                </a:lnTo>
                <a:close/>
                <a:moveTo>
                  <a:pt x="7612761" y="5443284"/>
                </a:moveTo>
                <a:lnTo>
                  <a:pt x="7542149" y="5519484"/>
                </a:lnTo>
                <a:lnTo>
                  <a:pt x="7478649" y="5543868"/>
                </a:lnTo>
                <a:lnTo>
                  <a:pt x="7549325" y="5464620"/>
                </a:lnTo>
                <a:close/>
                <a:moveTo>
                  <a:pt x="7535545" y="5526405"/>
                </a:moveTo>
                <a:lnTo>
                  <a:pt x="7465695" y="5601970"/>
                </a:lnTo>
                <a:lnTo>
                  <a:pt x="7402576" y="5629339"/>
                </a:lnTo>
                <a:lnTo>
                  <a:pt x="7472426" y="5550662"/>
                </a:lnTo>
                <a:close/>
                <a:moveTo>
                  <a:pt x="7458329" y="5609654"/>
                </a:moveTo>
                <a:lnTo>
                  <a:pt x="7388860" y="5684520"/>
                </a:lnTo>
                <a:lnTo>
                  <a:pt x="7326186" y="5714746"/>
                </a:lnTo>
                <a:lnTo>
                  <a:pt x="7395655" y="5636832"/>
                </a:lnTo>
                <a:close/>
                <a:moveTo>
                  <a:pt x="7380923" y="5693029"/>
                </a:moveTo>
                <a:lnTo>
                  <a:pt x="7312216" y="5767134"/>
                </a:lnTo>
                <a:lnTo>
                  <a:pt x="7250049" y="5800090"/>
                </a:lnTo>
                <a:lnTo>
                  <a:pt x="7318819" y="5723065"/>
                </a:lnTo>
                <a:close/>
                <a:moveTo>
                  <a:pt x="7303453" y="5776595"/>
                </a:moveTo>
                <a:lnTo>
                  <a:pt x="7235571" y="5849684"/>
                </a:lnTo>
                <a:lnTo>
                  <a:pt x="7174103" y="5885307"/>
                </a:lnTo>
                <a:lnTo>
                  <a:pt x="7241921" y="5809107"/>
                </a:lnTo>
                <a:close/>
                <a:moveTo>
                  <a:pt x="7225793" y="5860288"/>
                </a:moveTo>
                <a:lnTo>
                  <a:pt x="7158990" y="5932297"/>
                </a:lnTo>
                <a:lnTo>
                  <a:pt x="7098284" y="5970397"/>
                </a:lnTo>
                <a:lnTo>
                  <a:pt x="7165086" y="5895531"/>
                </a:lnTo>
                <a:close/>
                <a:moveTo>
                  <a:pt x="7147941" y="5944172"/>
                </a:moveTo>
                <a:lnTo>
                  <a:pt x="7082345" y="6014847"/>
                </a:lnTo>
                <a:lnTo>
                  <a:pt x="7022719" y="6054979"/>
                </a:lnTo>
                <a:lnTo>
                  <a:pt x="7088188" y="5981700"/>
                </a:lnTo>
                <a:close/>
                <a:moveTo>
                  <a:pt x="7069773" y="6028436"/>
                </a:moveTo>
                <a:lnTo>
                  <a:pt x="7005765" y="6097461"/>
                </a:lnTo>
                <a:lnTo>
                  <a:pt x="6947408" y="6139434"/>
                </a:lnTo>
                <a:lnTo>
                  <a:pt x="7011289" y="6067806"/>
                </a:lnTo>
                <a:close/>
                <a:moveTo>
                  <a:pt x="6991350" y="6113145"/>
                </a:moveTo>
                <a:lnTo>
                  <a:pt x="6929247" y="6180074"/>
                </a:lnTo>
                <a:lnTo>
                  <a:pt x="6872669" y="6223318"/>
                </a:lnTo>
                <a:lnTo>
                  <a:pt x="6934518" y="6153976"/>
                </a:lnTo>
                <a:close/>
                <a:moveTo>
                  <a:pt x="6912166" y="6198426"/>
                </a:moveTo>
                <a:lnTo>
                  <a:pt x="6852666" y="6262624"/>
                </a:lnTo>
                <a:lnTo>
                  <a:pt x="6798374" y="6306630"/>
                </a:lnTo>
                <a:lnTo>
                  <a:pt x="6857682" y="6240145"/>
                </a:lnTo>
                <a:close/>
                <a:moveTo>
                  <a:pt x="6855524" y="6265672"/>
                </a:moveTo>
                <a:lnTo>
                  <a:pt x="6903022" y="6227191"/>
                </a:lnTo>
                <a:lnTo>
                  <a:pt x="6851079" y="6280912"/>
                </a:lnTo>
                <a:lnTo>
                  <a:pt x="6804152" y="6321108"/>
                </a:lnTo>
                <a:close/>
                <a:moveTo>
                  <a:pt x="6875970" y="6243701"/>
                </a:moveTo>
                <a:lnTo>
                  <a:pt x="6932105" y="6183186"/>
                </a:lnTo>
                <a:lnTo>
                  <a:pt x="6983920" y="6143562"/>
                </a:lnTo>
                <a:lnTo>
                  <a:pt x="6927406" y="6201982"/>
                </a:lnTo>
                <a:close/>
                <a:moveTo>
                  <a:pt x="7006527" y="6126226"/>
                </a:moveTo>
                <a:lnTo>
                  <a:pt x="7054469" y="6089523"/>
                </a:lnTo>
                <a:lnTo>
                  <a:pt x="7002209" y="6141339"/>
                </a:lnTo>
                <a:lnTo>
                  <a:pt x="6954711" y="6179820"/>
                </a:lnTo>
                <a:close/>
                <a:moveTo>
                  <a:pt x="7081012" y="6069076"/>
                </a:moveTo>
                <a:lnTo>
                  <a:pt x="7123176" y="6036755"/>
                </a:lnTo>
                <a:lnTo>
                  <a:pt x="7077012" y="6080443"/>
                </a:lnTo>
                <a:lnTo>
                  <a:pt x="7035419" y="6114161"/>
                </a:lnTo>
                <a:close/>
                <a:moveTo>
                  <a:pt x="7104698" y="6045581"/>
                </a:moveTo>
                <a:lnTo>
                  <a:pt x="7156958" y="5993829"/>
                </a:lnTo>
                <a:lnTo>
                  <a:pt x="7205409" y="5959031"/>
                </a:lnTo>
                <a:lnTo>
                  <a:pt x="7152704" y="6008878"/>
                </a:lnTo>
                <a:close/>
                <a:moveTo>
                  <a:pt x="7231126" y="5940489"/>
                </a:moveTo>
                <a:lnTo>
                  <a:pt x="7273925" y="5909755"/>
                </a:lnTo>
                <a:lnTo>
                  <a:pt x="7227126" y="5951919"/>
                </a:lnTo>
                <a:lnTo>
                  <a:pt x="7184962" y="5984177"/>
                </a:lnTo>
                <a:close/>
                <a:moveTo>
                  <a:pt x="7254113" y="5918772"/>
                </a:moveTo>
                <a:lnTo>
                  <a:pt x="7306755" y="5868924"/>
                </a:lnTo>
                <a:lnTo>
                  <a:pt x="7355650" y="5836095"/>
                </a:lnTo>
                <a:lnTo>
                  <a:pt x="7302564" y="5883910"/>
                </a:lnTo>
                <a:close/>
                <a:moveTo>
                  <a:pt x="7380542" y="5819331"/>
                </a:moveTo>
                <a:lnTo>
                  <a:pt x="7424039" y="5790057"/>
                </a:lnTo>
                <a:lnTo>
                  <a:pt x="7376795" y="5830570"/>
                </a:lnTo>
                <a:lnTo>
                  <a:pt x="7333869" y="5861431"/>
                </a:lnTo>
                <a:close/>
                <a:moveTo>
                  <a:pt x="7402894" y="5799201"/>
                </a:moveTo>
                <a:lnTo>
                  <a:pt x="7455916" y="5751386"/>
                </a:lnTo>
                <a:lnTo>
                  <a:pt x="7505319" y="5720461"/>
                </a:lnTo>
                <a:lnTo>
                  <a:pt x="7451852" y="5766245"/>
                </a:lnTo>
                <a:close/>
                <a:moveTo>
                  <a:pt x="7529513" y="5705348"/>
                </a:moveTo>
                <a:lnTo>
                  <a:pt x="7573519" y="5677789"/>
                </a:lnTo>
                <a:lnTo>
                  <a:pt x="7525703" y="5716588"/>
                </a:lnTo>
                <a:lnTo>
                  <a:pt x="7482206" y="5745798"/>
                </a:lnTo>
                <a:close/>
                <a:moveTo>
                  <a:pt x="7551166" y="5686806"/>
                </a:moveTo>
                <a:lnTo>
                  <a:pt x="7604507" y="5641086"/>
                </a:lnTo>
                <a:lnTo>
                  <a:pt x="7654227" y="5612321"/>
                </a:lnTo>
                <a:lnTo>
                  <a:pt x="7600506" y="5655882"/>
                </a:lnTo>
                <a:close/>
                <a:moveTo>
                  <a:pt x="7677722" y="5598732"/>
                </a:moveTo>
                <a:lnTo>
                  <a:pt x="7722172" y="5572887"/>
                </a:lnTo>
                <a:lnTo>
                  <a:pt x="7673912" y="5609844"/>
                </a:lnTo>
                <a:lnTo>
                  <a:pt x="7629462" y="5637467"/>
                </a:lnTo>
                <a:close/>
                <a:moveTo>
                  <a:pt x="7698740" y="5581714"/>
                </a:moveTo>
                <a:lnTo>
                  <a:pt x="7752461" y="5538153"/>
                </a:lnTo>
                <a:lnTo>
                  <a:pt x="7802626" y="5511546"/>
                </a:lnTo>
                <a:lnTo>
                  <a:pt x="7748588" y="5552885"/>
                </a:lnTo>
                <a:close/>
                <a:moveTo>
                  <a:pt x="7825359" y="5499481"/>
                </a:moveTo>
                <a:lnTo>
                  <a:pt x="7870571" y="5475478"/>
                </a:lnTo>
                <a:lnTo>
                  <a:pt x="7821867" y="5510467"/>
                </a:lnTo>
                <a:lnTo>
                  <a:pt x="7777417" y="5536375"/>
                </a:lnTo>
                <a:close/>
                <a:moveTo>
                  <a:pt x="7845807" y="5483797"/>
                </a:moveTo>
                <a:lnTo>
                  <a:pt x="7899782" y="5442458"/>
                </a:lnTo>
                <a:lnTo>
                  <a:pt x="7950582" y="5418074"/>
                </a:lnTo>
                <a:lnTo>
                  <a:pt x="7896289" y="5457127"/>
                </a:lnTo>
                <a:close/>
                <a:moveTo>
                  <a:pt x="7972425" y="5407597"/>
                </a:moveTo>
                <a:lnTo>
                  <a:pt x="8018081" y="5385499"/>
                </a:lnTo>
                <a:lnTo>
                  <a:pt x="7968996" y="5418519"/>
                </a:lnTo>
                <a:lnTo>
                  <a:pt x="7923720" y="5442585"/>
                </a:lnTo>
                <a:close/>
                <a:moveTo>
                  <a:pt x="7992301" y="5393246"/>
                </a:moveTo>
                <a:lnTo>
                  <a:pt x="8046530" y="5354257"/>
                </a:lnTo>
                <a:lnTo>
                  <a:pt x="8097330" y="5332159"/>
                </a:lnTo>
                <a:lnTo>
                  <a:pt x="8042847" y="5368862"/>
                </a:lnTo>
                <a:close/>
                <a:moveTo>
                  <a:pt x="8118793" y="5322888"/>
                </a:moveTo>
                <a:lnTo>
                  <a:pt x="8164957" y="5302822"/>
                </a:lnTo>
                <a:lnTo>
                  <a:pt x="8115300" y="5334000"/>
                </a:lnTo>
                <a:lnTo>
                  <a:pt x="8069517" y="5356098"/>
                </a:lnTo>
                <a:close/>
                <a:moveTo>
                  <a:pt x="8137843" y="5310188"/>
                </a:moveTo>
                <a:lnTo>
                  <a:pt x="8192326" y="5273548"/>
                </a:lnTo>
                <a:lnTo>
                  <a:pt x="8243506" y="5253863"/>
                </a:lnTo>
                <a:lnTo>
                  <a:pt x="8188769" y="5288090"/>
                </a:lnTo>
                <a:close/>
                <a:moveTo>
                  <a:pt x="8264271" y="5245862"/>
                </a:moveTo>
                <a:lnTo>
                  <a:pt x="8310944" y="5227828"/>
                </a:lnTo>
                <a:lnTo>
                  <a:pt x="8261160" y="5256657"/>
                </a:lnTo>
                <a:lnTo>
                  <a:pt x="8214869" y="5276723"/>
                </a:lnTo>
                <a:close/>
                <a:moveTo>
                  <a:pt x="8283321" y="5233988"/>
                </a:moveTo>
                <a:lnTo>
                  <a:pt x="8337932" y="5199825"/>
                </a:lnTo>
                <a:lnTo>
                  <a:pt x="8389493" y="5182553"/>
                </a:lnTo>
                <a:lnTo>
                  <a:pt x="8334629" y="5214303"/>
                </a:lnTo>
                <a:close/>
                <a:moveTo>
                  <a:pt x="8409622" y="5175758"/>
                </a:moveTo>
                <a:lnTo>
                  <a:pt x="8456676" y="5159947"/>
                </a:lnTo>
                <a:lnTo>
                  <a:pt x="8406702" y="5186490"/>
                </a:lnTo>
                <a:lnTo>
                  <a:pt x="8359966" y="5204460"/>
                </a:lnTo>
                <a:close/>
                <a:moveTo>
                  <a:pt x="8428101" y="5165090"/>
                </a:moveTo>
                <a:lnTo>
                  <a:pt x="8482838" y="5133340"/>
                </a:lnTo>
                <a:lnTo>
                  <a:pt x="8534400" y="5118100"/>
                </a:lnTo>
                <a:lnTo>
                  <a:pt x="8479472" y="5147247"/>
                </a:lnTo>
                <a:close/>
                <a:moveTo>
                  <a:pt x="8554212" y="5112957"/>
                </a:moveTo>
                <a:lnTo>
                  <a:pt x="8601646" y="5099431"/>
                </a:lnTo>
                <a:lnTo>
                  <a:pt x="8551355" y="5123688"/>
                </a:lnTo>
                <a:lnTo>
                  <a:pt x="8504301" y="5139500"/>
                </a:lnTo>
                <a:close/>
                <a:moveTo>
                  <a:pt x="8572246" y="5103432"/>
                </a:moveTo>
                <a:lnTo>
                  <a:pt x="8627110" y="5074285"/>
                </a:lnTo>
                <a:lnTo>
                  <a:pt x="8679117" y="5062030"/>
                </a:lnTo>
                <a:lnTo>
                  <a:pt x="8624062" y="5088573"/>
                </a:lnTo>
                <a:close/>
                <a:moveTo>
                  <a:pt x="8698167" y="5057521"/>
                </a:moveTo>
                <a:lnTo>
                  <a:pt x="8745919" y="5046218"/>
                </a:lnTo>
                <a:lnTo>
                  <a:pt x="8695563" y="5068126"/>
                </a:lnTo>
                <a:lnTo>
                  <a:pt x="8648002" y="5081715"/>
                </a:lnTo>
                <a:close/>
                <a:moveTo>
                  <a:pt x="8715819" y="5049012"/>
                </a:moveTo>
                <a:lnTo>
                  <a:pt x="8770747" y="5022469"/>
                </a:lnTo>
                <a:lnTo>
                  <a:pt x="8822944" y="5012817"/>
                </a:lnTo>
                <a:lnTo>
                  <a:pt x="8767890" y="5036693"/>
                </a:lnTo>
                <a:close/>
                <a:moveTo>
                  <a:pt x="8841549" y="5009388"/>
                </a:moveTo>
                <a:lnTo>
                  <a:pt x="8889556" y="5000435"/>
                </a:lnTo>
                <a:lnTo>
                  <a:pt x="8838756" y="5019929"/>
                </a:lnTo>
                <a:lnTo>
                  <a:pt x="8790940" y="5031232"/>
                </a:lnTo>
                <a:close/>
                <a:moveTo>
                  <a:pt x="8858821" y="5001832"/>
                </a:moveTo>
                <a:lnTo>
                  <a:pt x="8913812" y="4977956"/>
                </a:lnTo>
                <a:lnTo>
                  <a:pt x="8966136" y="4970971"/>
                </a:lnTo>
                <a:lnTo>
                  <a:pt x="8911082" y="4992116"/>
                </a:lnTo>
                <a:close/>
                <a:moveTo>
                  <a:pt x="8984234" y="4968494"/>
                </a:moveTo>
                <a:lnTo>
                  <a:pt x="9032494" y="4962144"/>
                </a:lnTo>
                <a:lnTo>
                  <a:pt x="8981694" y="4979162"/>
                </a:lnTo>
                <a:lnTo>
                  <a:pt x="8933561" y="4988052"/>
                </a:lnTo>
                <a:close/>
                <a:moveTo>
                  <a:pt x="9001316" y="4962144"/>
                </a:moveTo>
                <a:lnTo>
                  <a:pt x="9056243" y="4940999"/>
                </a:lnTo>
                <a:lnTo>
                  <a:pt x="9108694" y="4936617"/>
                </a:lnTo>
                <a:lnTo>
                  <a:pt x="9053767" y="4955096"/>
                </a:lnTo>
                <a:close/>
                <a:moveTo>
                  <a:pt x="9126347" y="4935157"/>
                </a:moveTo>
                <a:lnTo>
                  <a:pt x="9174797" y="4931156"/>
                </a:lnTo>
                <a:lnTo>
                  <a:pt x="9124315" y="4945571"/>
                </a:lnTo>
                <a:lnTo>
                  <a:pt x="9075928" y="4951921"/>
                </a:lnTo>
                <a:close/>
                <a:moveTo>
                  <a:pt x="9143174" y="4929505"/>
                </a:moveTo>
                <a:lnTo>
                  <a:pt x="9198039" y="4911090"/>
                </a:lnTo>
                <a:lnTo>
                  <a:pt x="9250553" y="4909439"/>
                </a:lnTo>
                <a:lnTo>
                  <a:pt x="9195753" y="4925124"/>
                </a:lnTo>
                <a:close/>
                <a:moveTo>
                  <a:pt x="9267825" y="4908550"/>
                </a:moveTo>
                <a:lnTo>
                  <a:pt x="9316466" y="4907026"/>
                </a:lnTo>
                <a:lnTo>
                  <a:pt x="9265666" y="4918964"/>
                </a:lnTo>
                <a:lnTo>
                  <a:pt x="9217089" y="4922965"/>
                </a:lnTo>
                <a:close/>
                <a:moveTo>
                  <a:pt x="9284462" y="4903788"/>
                </a:moveTo>
                <a:lnTo>
                  <a:pt x="9339199" y="4888103"/>
                </a:lnTo>
                <a:lnTo>
                  <a:pt x="9391841" y="4889246"/>
                </a:lnTo>
                <a:lnTo>
                  <a:pt x="9337104" y="4901946"/>
                </a:lnTo>
                <a:close/>
                <a:moveTo>
                  <a:pt x="9408731" y="4889564"/>
                </a:moveTo>
                <a:lnTo>
                  <a:pt x="9457436" y="4890643"/>
                </a:lnTo>
                <a:lnTo>
                  <a:pt x="9407017" y="4899978"/>
                </a:lnTo>
                <a:lnTo>
                  <a:pt x="9358312" y="4901502"/>
                </a:lnTo>
                <a:close/>
                <a:moveTo>
                  <a:pt x="9410573" y="4867656"/>
                </a:moveTo>
                <a:lnTo>
                  <a:pt x="9465755" y="4871784"/>
                </a:lnTo>
                <a:lnTo>
                  <a:pt x="9408287" y="4885373"/>
                </a:lnTo>
                <a:lnTo>
                  <a:pt x="9352979" y="4884166"/>
                </a:lnTo>
                <a:close/>
                <a:moveTo>
                  <a:pt x="9341358" y="4862576"/>
                </a:moveTo>
                <a:lnTo>
                  <a:pt x="9398508" y="4866767"/>
                </a:lnTo>
                <a:lnTo>
                  <a:pt x="9338818" y="4883849"/>
                </a:lnTo>
                <a:lnTo>
                  <a:pt x="9281668" y="4882642"/>
                </a:lnTo>
                <a:close/>
                <a:moveTo>
                  <a:pt x="9272080" y="4857433"/>
                </a:moveTo>
                <a:lnTo>
                  <a:pt x="9330436" y="4861751"/>
                </a:lnTo>
                <a:lnTo>
                  <a:pt x="9269031" y="4882388"/>
                </a:lnTo>
                <a:lnTo>
                  <a:pt x="9210548" y="4881118"/>
                </a:lnTo>
                <a:close/>
                <a:moveTo>
                  <a:pt x="9202865" y="4852289"/>
                </a:moveTo>
                <a:lnTo>
                  <a:pt x="9262237" y="4856671"/>
                </a:lnTo>
                <a:lnTo>
                  <a:pt x="9199372" y="4880864"/>
                </a:lnTo>
                <a:lnTo>
                  <a:pt x="9139936" y="4879594"/>
                </a:lnTo>
                <a:close/>
                <a:moveTo>
                  <a:pt x="9133649" y="4847146"/>
                </a:moveTo>
                <a:lnTo>
                  <a:pt x="9193784" y="4851591"/>
                </a:lnTo>
                <a:lnTo>
                  <a:pt x="9129776" y="4879404"/>
                </a:lnTo>
                <a:lnTo>
                  <a:pt x="9069451" y="4878134"/>
                </a:lnTo>
                <a:close/>
                <a:moveTo>
                  <a:pt x="9064434" y="4842002"/>
                </a:moveTo>
                <a:lnTo>
                  <a:pt x="9125204" y="4846511"/>
                </a:lnTo>
                <a:lnTo>
                  <a:pt x="9060117" y="4877943"/>
                </a:lnTo>
                <a:lnTo>
                  <a:pt x="8999220" y="4876610"/>
                </a:lnTo>
                <a:close/>
                <a:moveTo>
                  <a:pt x="8995219" y="4836859"/>
                </a:moveTo>
                <a:lnTo>
                  <a:pt x="9056497" y="4841431"/>
                </a:lnTo>
                <a:lnTo>
                  <a:pt x="8990520" y="4876419"/>
                </a:lnTo>
                <a:lnTo>
                  <a:pt x="8929053" y="4875149"/>
                </a:lnTo>
                <a:close/>
                <a:moveTo>
                  <a:pt x="8925941" y="4831715"/>
                </a:moveTo>
                <a:lnTo>
                  <a:pt x="8987727" y="4836351"/>
                </a:lnTo>
                <a:lnTo>
                  <a:pt x="8920924" y="4874959"/>
                </a:lnTo>
                <a:lnTo>
                  <a:pt x="8859012" y="4873625"/>
                </a:lnTo>
                <a:close/>
                <a:moveTo>
                  <a:pt x="8856726" y="4826635"/>
                </a:moveTo>
                <a:lnTo>
                  <a:pt x="8918829" y="4831207"/>
                </a:lnTo>
                <a:lnTo>
                  <a:pt x="8851265" y="4873435"/>
                </a:lnTo>
                <a:lnTo>
                  <a:pt x="8789035" y="4872165"/>
                </a:lnTo>
                <a:close/>
                <a:moveTo>
                  <a:pt x="8787511" y="4821492"/>
                </a:moveTo>
                <a:lnTo>
                  <a:pt x="8849868" y="4826127"/>
                </a:lnTo>
                <a:lnTo>
                  <a:pt x="8781669" y="4871974"/>
                </a:lnTo>
                <a:lnTo>
                  <a:pt x="8719121" y="4870641"/>
                </a:lnTo>
                <a:close/>
                <a:moveTo>
                  <a:pt x="8718232" y="4816348"/>
                </a:moveTo>
                <a:lnTo>
                  <a:pt x="8780907" y="4820984"/>
                </a:lnTo>
                <a:lnTo>
                  <a:pt x="8712200" y="4870450"/>
                </a:lnTo>
                <a:lnTo>
                  <a:pt x="8649335" y="4869117"/>
                </a:lnTo>
                <a:close/>
                <a:moveTo>
                  <a:pt x="8649018" y="4811205"/>
                </a:moveTo>
                <a:lnTo>
                  <a:pt x="8711882" y="4815840"/>
                </a:lnTo>
                <a:lnTo>
                  <a:pt x="8642350" y="4868926"/>
                </a:lnTo>
                <a:lnTo>
                  <a:pt x="8579231" y="4867593"/>
                </a:lnTo>
                <a:close/>
                <a:moveTo>
                  <a:pt x="8579803" y="4806061"/>
                </a:moveTo>
                <a:lnTo>
                  <a:pt x="8642858" y="4810760"/>
                </a:lnTo>
                <a:lnTo>
                  <a:pt x="8573008" y="4867529"/>
                </a:lnTo>
                <a:lnTo>
                  <a:pt x="8509508" y="4866196"/>
                </a:lnTo>
                <a:close/>
                <a:moveTo>
                  <a:pt x="8510524" y="4800918"/>
                </a:moveTo>
                <a:lnTo>
                  <a:pt x="8574024" y="4805617"/>
                </a:lnTo>
                <a:lnTo>
                  <a:pt x="8503476" y="4866069"/>
                </a:lnTo>
                <a:lnTo>
                  <a:pt x="8439976" y="4864672"/>
                </a:lnTo>
                <a:close/>
                <a:moveTo>
                  <a:pt x="8441309" y="4795774"/>
                </a:moveTo>
                <a:lnTo>
                  <a:pt x="8504809" y="4800473"/>
                </a:lnTo>
                <a:lnTo>
                  <a:pt x="8433753" y="4864545"/>
                </a:lnTo>
                <a:lnTo>
                  <a:pt x="8370253" y="4863211"/>
                </a:lnTo>
                <a:close/>
                <a:moveTo>
                  <a:pt x="8372031" y="4790631"/>
                </a:moveTo>
                <a:lnTo>
                  <a:pt x="8435531" y="4795393"/>
                </a:lnTo>
                <a:lnTo>
                  <a:pt x="8363966" y="4863084"/>
                </a:lnTo>
                <a:lnTo>
                  <a:pt x="8300466" y="4861687"/>
                </a:lnTo>
                <a:close/>
                <a:moveTo>
                  <a:pt x="8302816" y="4785551"/>
                </a:moveTo>
                <a:lnTo>
                  <a:pt x="8366316" y="4790250"/>
                </a:lnTo>
                <a:lnTo>
                  <a:pt x="8294244" y="4861560"/>
                </a:lnTo>
                <a:lnTo>
                  <a:pt x="8230744" y="4860227"/>
                </a:lnTo>
                <a:close/>
                <a:moveTo>
                  <a:pt x="8233537" y="4780407"/>
                </a:moveTo>
                <a:lnTo>
                  <a:pt x="8297037" y="4785106"/>
                </a:lnTo>
                <a:lnTo>
                  <a:pt x="8224520" y="4860100"/>
                </a:lnTo>
                <a:lnTo>
                  <a:pt x="8160576" y="4858766"/>
                </a:lnTo>
                <a:close/>
                <a:moveTo>
                  <a:pt x="8164322" y="4775264"/>
                </a:moveTo>
                <a:lnTo>
                  <a:pt x="8227822" y="4779963"/>
                </a:lnTo>
                <a:lnTo>
                  <a:pt x="8154861" y="4858639"/>
                </a:lnTo>
                <a:lnTo>
                  <a:pt x="8090853" y="4857242"/>
                </a:lnTo>
                <a:close/>
                <a:moveTo>
                  <a:pt x="8095044" y="4770120"/>
                </a:moveTo>
                <a:lnTo>
                  <a:pt x="8158988" y="4774883"/>
                </a:lnTo>
                <a:lnTo>
                  <a:pt x="8085582" y="4857115"/>
                </a:lnTo>
                <a:lnTo>
                  <a:pt x="8021447" y="4855782"/>
                </a:lnTo>
                <a:close/>
                <a:moveTo>
                  <a:pt x="8017891" y="4859909"/>
                </a:moveTo>
                <a:lnTo>
                  <a:pt x="8081899" y="4861306"/>
                </a:lnTo>
                <a:lnTo>
                  <a:pt x="8008620" y="4943412"/>
                </a:lnTo>
                <a:lnTo>
                  <a:pt x="7944485" y="4945380"/>
                </a:lnTo>
                <a:close/>
                <a:moveTo>
                  <a:pt x="7940739" y="4949762"/>
                </a:moveTo>
                <a:lnTo>
                  <a:pt x="8004747" y="4947730"/>
                </a:lnTo>
                <a:lnTo>
                  <a:pt x="7931722" y="5029645"/>
                </a:lnTo>
                <a:lnTo>
                  <a:pt x="7867523" y="5034979"/>
                </a:lnTo>
                <a:close/>
                <a:moveTo>
                  <a:pt x="7863586" y="5039551"/>
                </a:moveTo>
                <a:lnTo>
                  <a:pt x="7927594" y="5034217"/>
                </a:lnTo>
                <a:lnTo>
                  <a:pt x="7854950" y="5115814"/>
                </a:lnTo>
                <a:lnTo>
                  <a:pt x="7790561" y="5124450"/>
                </a:lnTo>
                <a:close/>
                <a:moveTo>
                  <a:pt x="7786434" y="5129340"/>
                </a:moveTo>
                <a:lnTo>
                  <a:pt x="7850442" y="5120767"/>
                </a:lnTo>
                <a:lnTo>
                  <a:pt x="7777798" y="5202174"/>
                </a:lnTo>
                <a:lnTo>
                  <a:pt x="7713663" y="5214049"/>
                </a:lnTo>
                <a:close/>
                <a:moveTo>
                  <a:pt x="7709218" y="5219192"/>
                </a:moveTo>
                <a:lnTo>
                  <a:pt x="7773226" y="5207318"/>
                </a:lnTo>
                <a:lnTo>
                  <a:pt x="7700899" y="5288407"/>
                </a:lnTo>
                <a:lnTo>
                  <a:pt x="7636764" y="5303520"/>
                </a:lnTo>
                <a:close/>
                <a:moveTo>
                  <a:pt x="7632065" y="5308981"/>
                </a:moveTo>
                <a:lnTo>
                  <a:pt x="7695946" y="5293932"/>
                </a:lnTo>
                <a:lnTo>
                  <a:pt x="7623937" y="5374640"/>
                </a:lnTo>
                <a:lnTo>
                  <a:pt x="7559929" y="5392992"/>
                </a:lnTo>
                <a:close/>
                <a:moveTo>
                  <a:pt x="7554913" y="5398834"/>
                </a:moveTo>
                <a:lnTo>
                  <a:pt x="7618413" y="5380609"/>
                </a:lnTo>
                <a:lnTo>
                  <a:pt x="7547039" y="5461000"/>
                </a:lnTo>
                <a:lnTo>
                  <a:pt x="7483157" y="5482463"/>
                </a:lnTo>
                <a:close/>
                <a:moveTo>
                  <a:pt x="7477697" y="5488686"/>
                </a:moveTo>
                <a:lnTo>
                  <a:pt x="7541197" y="5467287"/>
                </a:lnTo>
                <a:lnTo>
                  <a:pt x="7469950" y="5547170"/>
                </a:lnTo>
                <a:lnTo>
                  <a:pt x="7406450" y="5571681"/>
                </a:lnTo>
                <a:close/>
                <a:moveTo>
                  <a:pt x="7400544" y="5578475"/>
                </a:moveTo>
                <a:lnTo>
                  <a:pt x="7464044" y="5554091"/>
                </a:lnTo>
                <a:lnTo>
                  <a:pt x="7393242" y="5633403"/>
                </a:lnTo>
                <a:lnTo>
                  <a:pt x="7329742" y="5660962"/>
                </a:lnTo>
                <a:close/>
                <a:moveTo>
                  <a:pt x="7323392" y="5668328"/>
                </a:moveTo>
                <a:lnTo>
                  <a:pt x="7386447" y="5640959"/>
                </a:lnTo>
                <a:lnTo>
                  <a:pt x="7316216" y="5719636"/>
                </a:lnTo>
                <a:lnTo>
                  <a:pt x="7253097" y="5750116"/>
                </a:lnTo>
                <a:close/>
                <a:moveTo>
                  <a:pt x="7246176" y="5758117"/>
                </a:moveTo>
                <a:lnTo>
                  <a:pt x="7308850" y="5727700"/>
                </a:lnTo>
                <a:lnTo>
                  <a:pt x="7239000" y="5805678"/>
                </a:lnTo>
                <a:lnTo>
                  <a:pt x="7176326" y="5838952"/>
                </a:lnTo>
                <a:close/>
                <a:moveTo>
                  <a:pt x="7169150" y="5847906"/>
                </a:moveTo>
                <a:lnTo>
                  <a:pt x="7231253" y="5814949"/>
                </a:lnTo>
                <a:lnTo>
                  <a:pt x="7162482" y="5892102"/>
                </a:lnTo>
                <a:lnTo>
                  <a:pt x="7100316" y="5928043"/>
                </a:lnTo>
                <a:close/>
                <a:moveTo>
                  <a:pt x="7091998" y="5937758"/>
                </a:moveTo>
                <a:lnTo>
                  <a:pt x="7153466" y="5902198"/>
                </a:lnTo>
                <a:lnTo>
                  <a:pt x="7085584" y="5978398"/>
                </a:lnTo>
                <a:lnTo>
                  <a:pt x="7024053" y="6016498"/>
                </a:lnTo>
                <a:close/>
                <a:moveTo>
                  <a:pt x="7014781" y="6027611"/>
                </a:moveTo>
                <a:lnTo>
                  <a:pt x="7075488" y="5989511"/>
                </a:lnTo>
                <a:lnTo>
                  <a:pt x="7008622" y="6064441"/>
                </a:lnTo>
                <a:lnTo>
                  <a:pt x="6947980" y="6105208"/>
                </a:lnTo>
                <a:close/>
                <a:moveTo>
                  <a:pt x="6937629" y="6117400"/>
                </a:moveTo>
                <a:lnTo>
                  <a:pt x="6997256" y="6077331"/>
                </a:lnTo>
                <a:lnTo>
                  <a:pt x="6931724" y="6150801"/>
                </a:lnTo>
                <a:lnTo>
                  <a:pt x="6872161" y="6193600"/>
                </a:lnTo>
                <a:close/>
                <a:moveTo>
                  <a:pt x="6860413" y="6207252"/>
                </a:moveTo>
                <a:lnTo>
                  <a:pt x="6918707" y="6165342"/>
                </a:lnTo>
                <a:lnTo>
                  <a:pt x="6854762" y="6237034"/>
                </a:lnTo>
                <a:lnTo>
                  <a:pt x="6796595" y="6281484"/>
                </a:lnTo>
                <a:close/>
                <a:moveTo>
                  <a:pt x="6783261" y="6297105"/>
                </a:moveTo>
                <a:lnTo>
                  <a:pt x="6839776" y="6253861"/>
                </a:lnTo>
                <a:lnTo>
                  <a:pt x="6777863" y="6323267"/>
                </a:lnTo>
                <a:lnTo>
                  <a:pt x="6721539" y="6368923"/>
                </a:lnTo>
                <a:close/>
                <a:moveTo>
                  <a:pt x="6706044" y="6386957"/>
                </a:moveTo>
                <a:lnTo>
                  <a:pt x="6760274" y="6342952"/>
                </a:lnTo>
                <a:lnTo>
                  <a:pt x="6700901" y="6409500"/>
                </a:lnTo>
                <a:lnTo>
                  <a:pt x="6646990" y="6455664"/>
                </a:lnTo>
                <a:close/>
                <a:moveTo>
                  <a:pt x="6628702" y="6477000"/>
                </a:moveTo>
                <a:lnTo>
                  <a:pt x="6679502" y="6433312"/>
                </a:lnTo>
                <a:lnTo>
                  <a:pt x="6623685" y="6495923"/>
                </a:lnTo>
                <a:lnTo>
                  <a:pt x="6572885" y="6541516"/>
                </a:lnTo>
                <a:close/>
                <a:moveTo>
                  <a:pt x="6551549" y="6566789"/>
                </a:moveTo>
                <a:lnTo>
                  <a:pt x="6597968" y="6525007"/>
                </a:lnTo>
                <a:lnTo>
                  <a:pt x="6547168" y="6582157"/>
                </a:lnTo>
                <a:lnTo>
                  <a:pt x="6501321" y="6625527"/>
                </a:lnTo>
                <a:close/>
                <a:moveTo>
                  <a:pt x="6393180" y="6754559"/>
                </a:moveTo>
                <a:lnTo>
                  <a:pt x="6367018" y="6781610"/>
                </a:lnTo>
                <a:lnTo>
                  <a:pt x="6397181" y="6746494"/>
                </a:lnTo>
                <a:lnTo>
                  <a:pt x="6424486" y="6719444"/>
                </a:lnTo>
                <a:close/>
                <a:moveTo>
                  <a:pt x="6470079" y="6668326"/>
                </a:moveTo>
                <a:lnTo>
                  <a:pt x="6431534" y="6706426"/>
                </a:lnTo>
                <a:lnTo>
                  <a:pt x="6474333" y="6656578"/>
                </a:lnTo>
                <a:lnTo>
                  <a:pt x="6513640" y="6619431"/>
                </a:lnTo>
                <a:close/>
                <a:moveTo>
                  <a:pt x="6546279" y="6593078"/>
                </a:moveTo>
                <a:lnTo>
                  <a:pt x="6518910" y="6620129"/>
                </a:lnTo>
                <a:lnTo>
                  <a:pt x="6550216" y="6585141"/>
                </a:lnTo>
                <a:lnTo>
                  <a:pt x="6578600" y="6558217"/>
                </a:lnTo>
                <a:close/>
                <a:moveTo>
                  <a:pt x="6622860" y="6510528"/>
                </a:moveTo>
                <a:lnTo>
                  <a:pt x="6583490" y="6547739"/>
                </a:lnTo>
                <a:lnTo>
                  <a:pt x="6627114" y="6498908"/>
                </a:lnTo>
                <a:lnTo>
                  <a:pt x="6667119" y="6462776"/>
                </a:lnTo>
                <a:close/>
                <a:moveTo>
                  <a:pt x="6698552" y="6438964"/>
                </a:moveTo>
                <a:lnTo>
                  <a:pt x="6670104" y="6465824"/>
                </a:lnTo>
                <a:lnTo>
                  <a:pt x="6702425" y="6430963"/>
                </a:lnTo>
                <a:lnTo>
                  <a:pt x="6731953" y="6404420"/>
                </a:lnTo>
                <a:close/>
                <a:moveTo>
                  <a:pt x="6774752" y="6359970"/>
                </a:moveTo>
                <a:lnTo>
                  <a:pt x="6734683" y="6396101"/>
                </a:lnTo>
                <a:lnTo>
                  <a:pt x="6779133" y="6348476"/>
                </a:lnTo>
                <a:lnTo>
                  <a:pt x="6819900" y="6313551"/>
                </a:lnTo>
                <a:close/>
                <a:moveTo>
                  <a:pt x="6850126" y="6292025"/>
                </a:moveTo>
                <a:lnTo>
                  <a:pt x="6820535" y="6318250"/>
                </a:lnTo>
                <a:lnTo>
                  <a:pt x="6853873" y="6283833"/>
                </a:lnTo>
                <a:lnTo>
                  <a:pt x="6884353" y="6257671"/>
                </a:lnTo>
                <a:close/>
                <a:moveTo>
                  <a:pt x="6930200" y="6205284"/>
                </a:moveTo>
                <a:lnTo>
                  <a:pt x="6971729" y="6171629"/>
                </a:lnTo>
                <a:lnTo>
                  <a:pt x="6926072" y="6216841"/>
                </a:lnTo>
                <a:lnTo>
                  <a:pt x="6885306" y="6251766"/>
                </a:lnTo>
                <a:close/>
                <a:moveTo>
                  <a:pt x="7001193" y="6152515"/>
                </a:moveTo>
                <a:lnTo>
                  <a:pt x="6970586" y="6178677"/>
                </a:lnTo>
                <a:lnTo>
                  <a:pt x="7005003" y="6144641"/>
                </a:lnTo>
                <a:lnTo>
                  <a:pt x="7036753" y="6119241"/>
                </a:lnTo>
                <a:close/>
                <a:moveTo>
                  <a:pt x="7151688" y="6020245"/>
                </a:moveTo>
                <a:lnTo>
                  <a:pt x="7119938" y="6045645"/>
                </a:lnTo>
                <a:lnTo>
                  <a:pt x="7155181" y="6012307"/>
                </a:lnTo>
                <a:lnTo>
                  <a:pt x="7187693" y="5987415"/>
                </a:lnTo>
                <a:close/>
                <a:moveTo>
                  <a:pt x="7301611" y="5895277"/>
                </a:moveTo>
                <a:lnTo>
                  <a:pt x="7268972" y="5920232"/>
                </a:lnTo>
                <a:lnTo>
                  <a:pt x="7305168" y="5887593"/>
                </a:lnTo>
                <a:lnTo>
                  <a:pt x="7338695" y="5863463"/>
                </a:lnTo>
                <a:close/>
                <a:moveTo>
                  <a:pt x="7450836" y="5777611"/>
                </a:moveTo>
                <a:lnTo>
                  <a:pt x="7417308" y="5801741"/>
                </a:lnTo>
                <a:lnTo>
                  <a:pt x="7454329" y="5769991"/>
                </a:lnTo>
                <a:lnTo>
                  <a:pt x="7488745" y="5746877"/>
                </a:lnTo>
                <a:close/>
                <a:moveTo>
                  <a:pt x="7599553" y="5667248"/>
                </a:moveTo>
                <a:lnTo>
                  <a:pt x="7565073" y="5690426"/>
                </a:lnTo>
                <a:lnTo>
                  <a:pt x="7603173" y="5659755"/>
                </a:lnTo>
                <a:lnTo>
                  <a:pt x="7638479" y="5637657"/>
                </a:lnTo>
                <a:close/>
                <a:moveTo>
                  <a:pt x="7747635" y="5564188"/>
                </a:moveTo>
                <a:lnTo>
                  <a:pt x="7712266" y="5586286"/>
                </a:lnTo>
                <a:lnTo>
                  <a:pt x="7750874" y="5556758"/>
                </a:lnTo>
                <a:lnTo>
                  <a:pt x="7787006" y="5535867"/>
                </a:lnTo>
                <a:close/>
                <a:moveTo>
                  <a:pt x="7895019" y="5468493"/>
                </a:moveTo>
                <a:lnTo>
                  <a:pt x="7858887" y="5489448"/>
                </a:lnTo>
                <a:lnTo>
                  <a:pt x="7898194" y="5461127"/>
                </a:lnTo>
                <a:lnTo>
                  <a:pt x="7935087" y="5441569"/>
                </a:lnTo>
                <a:close/>
                <a:moveTo>
                  <a:pt x="8041894" y="5380101"/>
                </a:moveTo>
                <a:lnTo>
                  <a:pt x="8004937" y="5399659"/>
                </a:lnTo>
                <a:lnTo>
                  <a:pt x="8044943" y="5372799"/>
                </a:lnTo>
                <a:lnTo>
                  <a:pt x="8082598" y="5354638"/>
                </a:lnTo>
                <a:close/>
                <a:moveTo>
                  <a:pt x="8187944" y="5298948"/>
                </a:moveTo>
                <a:lnTo>
                  <a:pt x="8149844" y="5317173"/>
                </a:lnTo>
                <a:lnTo>
                  <a:pt x="8190420" y="5291773"/>
                </a:lnTo>
                <a:lnTo>
                  <a:pt x="8228520" y="5275072"/>
                </a:lnTo>
                <a:close/>
                <a:moveTo>
                  <a:pt x="8333486" y="5225161"/>
                </a:moveTo>
                <a:lnTo>
                  <a:pt x="8295069" y="5241862"/>
                </a:lnTo>
                <a:lnTo>
                  <a:pt x="8336281" y="5218049"/>
                </a:lnTo>
                <a:lnTo>
                  <a:pt x="8375269" y="5203000"/>
                </a:lnTo>
                <a:close/>
                <a:moveTo>
                  <a:pt x="8478520" y="5158677"/>
                </a:moveTo>
                <a:lnTo>
                  <a:pt x="8439468" y="5173726"/>
                </a:lnTo>
                <a:lnTo>
                  <a:pt x="8481123" y="5151628"/>
                </a:lnTo>
                <a:lnTo>
                  <a:pt x="8520684" y="5138293"/>
                </a:lnTo>
                <a:close/>
                <a:moveTo>
                  <a:pt x="8623300" y="5099050"/>
                </a:moveTo>
                <a:lnTo>
                  <a:pt x="8583612" y="5112385"/>
                </a:lnTo>
                <a:lnTo>
                  <a:pt x="8625713" y="5092065"/>
                </a:lnTo>
                <a:lnTo>
                  <a:pt x="8665908" y="5080572"/>
                </a:lnTo>
                <a:close/>
                <a:moveTo>
                  <a:pt x="8767064" y="5047171"/>
                </a:moveTo>
                <a:lnTo>
                  <a:pt x="8726869" y="5058664"/>
                </a:lnTo>
                <a:lnTo>
                  <a:pt x="8769350" y="5040249"/>
                </a:lnTo>
                <a:lnTo>
                  <a:pt x="8809990" y="5030661"/>
                </a:lnTo>
                <a:close/>
                <a:moveTo>
                  <a:pt x="8910320" y="5002721"/>
                </a:moveTo>
                <a:lnTo>
                  <a:pt x="8869617" y="5012373"/>
                </a:lnTo>
                <a:lnTo>
                  <a:pt x="8912416" y="4995863"/>
                </a:lnTo>
                <a:lnTo>
                  <a:pt x="8953436" y="4988243"/>
                </a:lnTo>
                <a:close/>
                <a:moveTo>
                  <a:pt x="9052941" y="4965510"/>
                </a:moveTo>
                <a:lnTo>
                  <a:pt x="9011793" y="4973130"/>
                </a:lnTo>
                <a:lnTo>
                  <a:pt x="9054846" y="4958652"/>
                </a:lnTo>
                <a:lnTo>
                  <a:pt x="9096248" y="4953064"/>
                </a:lnTo>
                <a:close/>
                <a:moveTo>
                  <a:pt x="9153461" y="4941126"/>
                </a:moveTo>
                <a:lnTo>
                  <a:pt x="9196642" y="4928743"/>
                </a:lnTo>
                <a:lnTo>
                  <a:pt x="9238361" y="4925314"/>
                </a:lnTo>
                <a:lnTo>
                  <a:pt x="9194991" y="4935538"/>
                </a:lnTo>
                <a:close/>
                <a:moveTo>
                  <a:pt x="9294495" y="4916361"/>
                </a:moveTo>
                <a:lnTo>
                  <a:pt x="9337802" y="4906201"/>
                </a:lnTo>
                <a:lnTo>
                  <a:pt x="9379712" y="4904867"/>
                </a:lnTo>
                <a:lnTo>
                  <a:pt x="9336342" y="4912932"/>
                </a:lnTo>
                <a:close/>
                <a:moveTo>
                  <a:pt x="9435084" y="4898898"/>
                </a:moveTo>
                <a:lnTo>
                  <a:pt x="9478391" y="4890897"/>
                </a:lnTo>
                <a:lnTo>
                  <a:pt x="9520428" y="4891786"/>
                </a:lnTo>
                <a:lnTo>
                  <a:pt x="9477057" y="4897628"/>
                </a:lnTo>
                <a:close/>
                <a:moveTo>
                  <a:pt x="9574784" y="4888738"/>
                </a:moveTo>
                <a:lnTo>
                  <a:pt x="9618028" y="4882896"/>
                </a:lnTo>
                <a:lnTo>
                  <a:pt x="9660192" y="4886008"/>
                </a:lnTo>
                <a:lnTo>
                  <a:pt x="9616948" y="4889627"/>
                </a:lnTo>
                <a:close/>
              </a:path>
            </a:pathLst>
          </a:custGeom>
          <a:solidFill>
            <a:srgbClr val="A7C1FF">
              <a:alpha val="391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3"/>
          <p:cNvSpPr txBox="1">
            <a:spLocks noGrp="1"/>
          </p:cNvSpPr>
          <p:nvPr>
            <p:ph type="ctrTitle"/>
          </p:nvPr>
        </p:nvSpPr>
        <p:spPr>
          <a:xfrm>
            <a:off x="1188725" y="2378350"/>
            <a:ext cx="6766500" cy="13050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1188725" y="3780303"/>
            <a:ext cx="6766500" cy="2856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6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35206690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50000">
              <a:schemeClr val="accent1"/>
            </a:gs>
            <a:gs pos="100000">
              <a:schemeClr val="accent2"/>
            </a:gs>
          </a:gsLst>
          <a:lin ang="168002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8725" y="1028875"/>
            <a:ext cx="6766500" cy="15675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1pPr>
            <a:lvl2pPr lvl="1"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2pPr>
            <a:lvl3pPr lvl="2"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3pPr>
            <a:lvl4pPr lvl="3"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4pPr>
            <a:lvl5pPr lvl="4"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5pPr>
            <a:lvl6pPr lvl="5"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6pPr>
            <a:lvl7pPr lvl="6"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7pPr>
            <a:lvl8pPr lvl="7"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8pPr>
            <a:lvl9pPr lvl="8"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1188725" y="2851925"/>
            <a:ext cx="6766500" cy="15675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60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1pPr>
            <a:lvl2pPr marL="914400" lvl="1" indent="-330200" rtl="0">
              <a:lnSpc>
                <a:spcPct val="115000"/>
              </a:lnSpc>
              <a:spcBef>
                <a:spcPts val="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2pPr>
            <a:lvl3pPr marL="1371600" lvl="2"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3pPr>
            <a:lvl4pPr marL="1828800" lvl="3"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4pPr>
            <a:lvl5pPr marL="2286000" lvl="4"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5pPr>
            <a:lvl6pPr marL="2743200" lvl="5"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6pPr>
            <a:lvl7pPr marL="3200400" lvl="6"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7pPr>
            <a:lvl8pPr marL="3657600" lvl="7"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8pPr>
            <a:lvl9pPr marL="4114800" lvl="8"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DM Serif Display"/>
                <a:ea typeface="DM Serif Display"/>
                <a:cs typeface="DM Serif Display"/>
                <a:sym typeface="DM Serif Display"/>
              </a:defRPr>
            </a:lvl1pPr>
            <a:lvl2pPr lvl="1" algn="r" rtl="0">
              <a:buNone/>
              <a:defRPr sz="1300">
                <a:solidFill>
                  <a:schemeClr val="dk2"/>
                </a:solidFill>
                <a:latin typeface="DM Serif Display"/>
                <a:ea typeface="DM Serif Display"/>
                <a:cs typeface="DM Serif Display"/>
                <a:sym typeface="DM Serif Display"/>
              </a:defRPr>
            </a:lvl2pPr>
            <a:lvl3pPr lvl="2" algn="r" rtl="0">
              <a:buNone/>
              <a:defRPr sz="1300">
                <a:solidFill>
                  <a:schemeClr val="dk2"/>
                </a:solidFill>
                <a:latin typeface="DM Serif Display"/>
                <a:ea typeface="DM Serif Display"/>
                <a:cs typeface="DM Serif Display"/>
                <a:sym typeface="DM Serif Display"/>
              </a:defRPr>
            </a:lvl3pPr>
            <a:lvl4pPr lvl="3" algn="r" rtl="0">
              <a:buNone/>
              <a:defRPr sz="1300">
                <a:solidFill>
                  <a:schemeClr val="dk2"/>
                </a:solidFill>
                <a:latin typeface="DM Serif Display"/>
                <a:ea typeface="DM Serif Display"/>
                <a:cs typeface="DM Serif Display"/>
                <a:sym typeface="DM Serif Display"/>
              </a:defRPr>
            </a:lvl4pPr>
            <a:lvl5pPr lvl="4" algn="r" rtl="0">
              <a:buNone/>
              <a:defRPr sz="1300">
                <a:solidFill>
                  <a:schemeClr val="dk2"/>
                </a:solidFill>
                <a:latin typeface="DM Serif Display"/>
                <a:ea typeface="DM Serif Display"/>
                <a:cs typeface="DM Serif Display"/>
                <a:sym typeface="DM Serif Display"/>
              </a:defRPr>
            </a:lvl5pPr>
            <a:lvl6pPr lvl="5" algn="r" rtl="0">
              <a:buNone/>
              <a:defRPr sz="1300">
                <a:solidFill>
                  <a:schemeClr val="dk2"/>
                </a:solidFill>
                <a:latin typeface="DM Serif Display"/>
                <a:ea typeface="DM Serif Display"/>
                <a:cs typeface="DM Serif Display"/>
                <a:sym typeface="DM Serif Display"/>
              </a:defRPr>
            </a:lvl6pPr>
            <a:lvl7pPr lvl="6" algn="r" rtl="0">
              <a:buNone/>
              <a:defRPr sz="1300">
                <a:solidFill>
                  <a:schemeClr val="dk2"/>
                </a:solidFill>
                <a:latin typeface="DM Serif Display"/>
                <a:ea typeface="DM Serif Display"/>
                <a:cs typeface="DM Serif Display"/>
                <a:sym typeface="DM Serif Display"/>
              </a:defRPr>
            </a:lvl7pPr>
            <a:lvl8pPr lvl="7" algn="r" rtl="0">
              <a:buNone/>
              <a:defRPr sz="1300">
                <a:solidFill>
                  <a:schemeClr val="dk2"/>
                </a:solidFill>
                <a:latin typeface="DM Serif Display"/>
                <a:ea typeface="DM Serif Display"/>
                <a:cs typeface="DM Serif Display"/>
                <a:sym typeface="DM Serif Display"/>
              </a:defRPr>
            </a:lvl8pPr>
            <a:lvl9pPr lvl="8" algn="r" rtl="0">
              <a:buNone/>
              <a:defRPr sz="1300">
                <a:solidFill>
                  <a:schemeClr val="dk2"/>
                </a:solidFill>
                <a:latin typeface="DM Serif Display"/>
                <a:ea typeface="DM Serif Display"/>
                <a:cs typeface="DM Serif Display"/>
                <a:sym typeface="DM Serif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9" r:id="rId3"/>
    <p:sldLayoutId id="2147483660" r:id="rId4"/>
    <p:sldLayoutId id="2147483661" r:id="rId5"/>
    <p:sldLayoutId id="2147483663"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image" Target="../media/image11.wmf"/></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5744" y="210508"/>
            <a:ext cx="7292974" cy="2609737"/>
          </a:xfrm>
        </p:spPr>
        <p:txBody>
          <a:bodyPr/>
          <a:lstStyle/>
          <a:p>
            <a:r>
              <a:rPr lang="ru-RU" sz="4000" dirty="0">
                <a:solidFill>
                  <a:srgbClr val="FF8800"/>
                </a:solidFill>
                <a:latin typeface="DM Serif Display" panose="020B0604020202020204" charset="0"/>
              </a:rPr>
              <a:t>ТЕМА 8 </a:t>
            </a:r>
            <a:br>
              <a:rPr lang="ru-RU" sz="4000" dirty="0">
                <a:solidFill>
                  <a:srgbClr val="FF8800"/>
                </a:solidFill>
                <a:latin typeface="DM Serif Display" panose="020B0604020202020204" charset="0"/>
              </a:rPr>
            </a:br>
            <a:r>
              <a:rPr lang="ru-RU" sz="4000" dirty="0">
                <a:solidFill>
                  <a:srgbClr val="FF8800"/>
                </a:solidFill>
                <a:latin typeface="DM Serif Display" panose="020B0604020202020204" charset="0"/>
              </a:rPr>
              <a:t>ЕКОНОМІЧНЕ РЕГУЛЮВАННЯ ПІДПРИЄМНИЦЬКОЇ ДІЯЛЬНОСТІ </a:t>
            </a:r>
          </a:p>
        </p:txBody>
      </p:sp>
      <p:sp>
        <p:nvSpPr>
          <p:cNvPr id="3" name="Прямоугольник 2"/>
          <p:cNvSpPr/>
          <p:nvPr/>
        </p:nvSpPr>
        <p:spPr>
          <a:xfrm>
            <a:off x="4495800" y="4266746"/>
            <a:ext cx="4572000" cy="738664"/>
          </a:xfrm>
          <a:prstGeom prst="rect">
            <a:avLst/>
          </a:prstGeom>
        </p:spPr>
        <p:txBody>
          <a:bodyPr>
            <a:spAutoFit/>
          </a:bodyPr>
          <a:lstStyle/>
          <a:p>
            <a:pPr algn="r"/>
            <a:r>
              <a:rPr lang="uk-UA" dirty="0">
                <a:solidFill>
                  <a:schemeClr val="bg1"/>
                </a:solidFill>
                <a:latin typeface="Montserrat Light" panose="020B0604020202020204" charset="-52"/>
              </a:rPr>
              <a:t>Підготували студенти групи 6.0729-ФК</a:t>
            </a:r>
          </a:p>
          <a:p>
            <a:pPr algn="r"/>
            <a:r>
              <a:rPr lang="uk-UA" dirty="0">
                <a:solidFill>
                  <a:schemeClr val="bg1"/>
                </a:solidFill>
                <a:latin typeface="Montserrat Light" panose="020B0604020202020204" charset="-52"/>
              </a:rPr>
              <a:t>Головін Олег</a:t>
            </a:r>
          </a:p>
          <a:p>
            <a:pPr algn="r"/>
            <a:r>
              <a:rPr lang="uk-UA" dirty="0">
                <a:solidFill>
                  <a:schemeClr val="bg1"/>
                </a:solidFill>
                <a:latin typeface="Montserrat Light" panose="020B0604020202020204" charset="-52"/>
              </a:rPr>
              <a:t>Кузьменко Олександра</a:t>
            </a:r>
            <a:endParaRPr lang="ru-RU" dirty="0">
              <a:solidFill>
                <a:schemeClr val="bg1"/>
              </a:solidFill>
              <a:latin typeface="Montserrat Light" panose="020B0604020202020204" charset="-52"/>
            </a:endParaRPr>
          </a:p>
        </p:txBody>
      </p:sp>
    </p:spTree>
    <p:extLst>
      <p:ext uri="{BB962C8B-B14F-4D97-AF65-F5344CB8AC3E}">
        <p14:creationId xmlns:p14="http://schemas.microsoft.com/office/powerpoint/2010/main" val="3517999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Прямоугольник 2"/>
          <p:cNvSpPr/>
          <p:nvPr/>
        </p:nvSpPr>
        <p:spPr>
          <a:xfrm>
            <a:off x="90055" y="1320553"/>
            <a:ext cx="7689272" cy="3046988"/>
          </a:xfrm>
          <a:prstGeom prst="rect">
            <a:avLst/>
          </a:prstGeom>
        </p:spPr>
        <p:txBody>
          <a:bodyPr wrap="square">
            <a:spAutoFit/>
          </a:bodyPr>
          <a:lstStyle/>
          <a:p>
            <a:pPr marL="236220" marR="723265" indent="457200"/>
            <a:r>
              <a:rPr lang="uk-UA" sz="3200" dirty="0">
                <a:solidFill>
                  <a:schemeClr val="bg1"/>
                </a:solidFill>
                <a:latin typeface="Montserrat Light" panose="020B0604020202020204" charset="-52"/>
                <a:ea typeface="Times New Roman" panose="02020603050405020304" pitchFamily="18" charset="0"/>
              </a:rPr>
              <a:t>Ці етапи прийняття управлінського рішення можна згрупувати у три основні стадії: </a:t>
            </a:r>
            <a:r>
              <a:rPr lang="uk-UA" sz="3200" dirty="0">
                <a:solidFill>
                  <a:srgbClr val="FF8800"/>
                </a:solidFill>
                <a:latin typeface="Montserrat Light" panose="020B0604020202020204" charset="-52"/>
                <a:ea typeface="Times New Roman" panose="02020603050405020304" pitchFamily="18" charset="0"/>
              </a:rPr>
              <a:t>підготовка рішення, </a:t>
            </a:r>
            <a:r>
              <a:rPr lang="uk-UA" sz="3200" dirty="0" smtClean="0">
                <a:solidFill>
                  <a:srgbClr val="FF8800"/>
                </a:solidFill>
                <a:latin typeface="Montserrat Light" panose="020B0604020202020204" charset="-52"/>
                <a:ea typeface="Times New Roman" panose="02020603050405020304" pitchFamily="18" charset="0"/>
              </a:rPr>
              <a:t>його </a:t>
            </a:r>
            <a:r>
              <a:rPr lang="uk-UA" sz="3200" dirty="0">
                <a:solidFill>
                  <a:srgbClr val="FF8800"/>
                </a:solidFill>
                <a:latin typeface="Montserrat Light" panose="020B0604020202020204" charset="-52"/>
                <a:ea typeface="Times New Roman" panose="02020603050405020304" pitchFamily="18" charset="0"/>
              </a:rPr>
              <a:t>прийняття та реалізація.</a:t>
            </a:r>
            <a:endParaRPr lang="ru-RU" sz="3200" dirty="0">
              <a:solidFill>
                <a:srgbClr val="FF8800"/>
              </a:solidFill>
              <a:latin typeface="Montserrat Light" panose="020B0604020202020204" charset="-52"/>
              <a:ea typeface="Times New Roman" panose="02020603050405020304" pitchFamily="18" charset="0"/>
            </a:endParaRPr>
          </a:p>
        </p:txBody>
      </p:sp>
      <p:grpSp>
        <p:nvGrpSpPr>
          <p:cNvPr id="4" name="Google Shape;705;p41"/>
          <p:cNvGrpSpPr/>
          <p:nvPr/>
        </p:nvGrpSpPr>
        <p:grpSpPr>
          <a:xfrm>
            <a:off x="6312872" y="521390"/>
            <a:ext cx="2365862" cy="1224282"/>
            <a:chOff x="3269900" y="3064500"/>
            <a:chExt cx="432325" cy="263075"/>
          </a:xfrm>
          <a:solidFill>
            <a:schemeClr val="bg1"/>
          </a:solidFill>
        </p:grpSpPr>
        <p:sp>
          <p:nvSpPr>
            <p:cNvPr id="5" name="Google Shape;706;p41"/>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07;p41"/>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08;p41"/>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45828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Прямоугольник 2"/>
          <p:cNvSpPr/>
          <p:nvPr/>
        </p:nvSpPr>
        <p:spPr>
          <a:xfrm>
            <a:off x="140148" y="160590"/>
            <a:ext cx="8264236" cy="3539430"/>
          </a:xfrm>
          <a:prstGeom prst="rect">
            <a:avLst/>
          </a:prstGeom>
        </p:spPr>
        <p:txBody>
          <a:bodyPr wrap="square">
            <a:spAutoFit/>
          </a:bodyPr>
          <a:lstStyle/>
          <a:p>
            <a:pPr marL="236220" marR="721995" indent="457200"/>
            <a:r>
              <a:rPr lang="uk-UA" sz="2800" dirty="0">
                <a:solidFill>
                  <a:schemeClr val="bg1"/>
                </a:solidFill>
                <a:latin typeface="Montserrat Light" panose="020B0604020202020204" charset="-52"/>
                <a:ea typeface="Times New Roman" panose="02020603050405020304" pitchFamily="18" charset="0"/>
              </a:rPr>
              <a:t>На </a:t>
            </a:r>
            <a:r>
              <a:rPr lang="uk-UA" sz="2800" dirty="0">
                <a:solidFill>
                  <a:srgbClr val="FF8800"/>
                </a:solidFill>
                <a:latin typeface="Montserrat Light" panose="020B0604020202020204" charset="-52"/>
                <a:ea typeface="Times New Roman" panose="02020603050405020304" pitchFamily="18" charset="0"/>
              </a:rPr>
              <a:t>першій</a:t>
            </a:r>
            <a:r>
              <a:rPr lang="uk-UA" sz="2800" dirty="0">
                <a:solidFill>
                  <a:schemeClr val="bg1"/>
                </a:solidFill>
                <a:latin typeface="Montserrat Light" panose="020B0604020202020204" charset="-52"/>
                <a:ea typeface="Times New Roman" panose="02020603050405020304" pitchFamily="18" charset="0"/>
              </a:rPr>
              <a:t> стадії здійснюють пошук та збирання достовірної інформації, її обробку, аналізують усі внутрішні та зовнішні чинники, що впливають на управлінське рішення, виявляють можливі наслідки (позитивні та негативні), а також формулюють завдання, які необхідно</a:t>
            </a:r>
            <a:r>
              <a:rPr lang="uk-UA" sz="2800" spc="-15" dirty="0">
                <a:solidFill>
                  <a:schemeClr val="bg1"/>
                </a:solidFill>
                <a:latin typeface="Montserrat Light" panose="020B0604020202020204" charset="-52"/>
                <a:ea typeface="Times New Roman" panose="02020603050405020304" pitchFamily="18" charset="0"/>
              </a:rPr>
              <a:t> </a:t>
            </a:r>
            <a:r>
              <a:rPr lang="uk-UA" sz="2800" dirty="0">
                <a:solidFill>
                  <a:schemeClr val="bg1"/>
                </a:solidFill>
                <a:latin typeface="Montserrat Light" panose="020B0604020202020204" charset="-52"/>
                <a:ea typeface="Times New Roman" panose="02020603050405020304" pitchFamily="18" charset="0"/>
              </a:rPr>
              <a:t>вирішити.</a:t>
            </a:r>
            <a:endParaRPr lang="ru-RU" sz="2800" dirty="0">
              <a:solidFill>
                <a:schemeClr val="bg1"/>
              </a:solidFill>
              <a:latin typeface="Montserrat Light" panose="020B0604020202020204" charset="-52"/>
              <a:ea typeface="Times New Roman" panose="02020603050405020304" pitchFamily="18" charset="0"/>
            </a:endParaRPr>
          </a:p>
        </p:txBody>
      </p:sp>
      <p:grpSp>
        <p:nvGrpSpPr>
          <p:cNvPr id="4" name="Google Shape;646;p41"/>
          <p:cNvGrpSpPr/>
          <p:nvPr/>
        </p:nvGrpSpPr>
        <p:grpSpPr>
          <a:xfrm>
            <a:off x="7311614" y="3033996"/>
            <a:ext cx="1583003" cy="1538004"/>
            <a:chOff x="6649150" y="309350"/>
            <a:chExt cx="395800" cy="395800"/>
          </a:xfrm>
        </p:grpSpPr>
        <p:sp>
          <p:nvSpPr>
            <p:cNvPr id="5" name="Google Shape;647;p41"/>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48;p41"/>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49;p41"/>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50;p41"/>
            <p:cNvSpPr/>
            <p:nvPr/>
          </p:nvSpPr>
          <p:spPr>
            <a:xfrm>
              <a:off x="6847025" y="333700"/>
              <a:ext cx="25" cy="29250"/>
            </a:xfrm>
            <a:custGeom>
              <a:avLst/>
              <a:gdLst/>
              <a:ahLst/>
              <a:cxnLst/>
              <a:rect l="l" t="t" r="r" b="b"/>
              <a:pathLst>
                <a:path w="1" h="1170" fill="none" extrusionOk="0">
                  <a:moveTo>
                    <a:pt x="1" y="1170"/>
                  </a:moveTo>
                  <a:lnTo>
                    <a:pt x="1"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51;p41"/>
            <p:cNvSpPr/>
            <p:nvPr/>
          </p:nvSpPr>
          <p:spPr>
            <a:xfrm>
              <a:off x="6760575" y="356850"/>
              <a:ext cx="25" cy="25"/>
            </a:xfrm>
            <a:custGeom>
              <a:avLst/>
              <a:gdLst/>
              <a:ahLst/>
              <a:cxnLst/>
              <a:rect l="l" t="t" r="r" b="b"/>
              <a:pathLst>
                <a:path w="1" h="1" fill="none" extrusionOk="0">
                  <a:moveTo>
                    <a:pt x="1" y="0"/>
                  </a:move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2;p41"/>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3;p41"/>
            <p:cNvSpPr/>
            <p:nvPr/>
          </p:nvSpPr>
          <p:spPr>
            <a:xfrm>
              <a:off x="6696650" y="420775"/>
              <a:ext cx="25" cy="25"/>
            </a:xfrm>
            <a:custGeom>
              <a:avLst/>
              <a:gdLst/>
              <a:ahLst/>
              <a:cxnLst/>
              <a:rect l="l" t="t" r="r" b="b"/>
              <a:pathLst>
                <a:path w="1" h="1" fill="none" extrusionOk="0">
                  <a:moveTo>
                    <a:pt x="0" y="0"/>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4;p41"/>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5;p41"/>
            <p:cNvSpPr/>
            <p:nvPr/>
          </p:nvSpPr>
          <p:spPr>
            <a:xfrm>
              <a:off x="6673500" y="507225"/>
              <a:ext cx="29250" cy="25"/>
            </a:xfrm>
            <a:custGeom>
              <a:avLst/>
              <a:gdLst/>
              <a:ahLst/>
              <a:cxnLst/>
              <a:rect l="l" t="t" r="r" b="b"/>
              <a:pathLst>
                <a:path w="1170" h="1" fill="none" extrusionOk="0">
                  <a:moveTo>
                    <a:pt x="1" y="1"/>
                  </a:moveTo>
                  <a:lnTo>
                    <a:pt x="117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6;p41"/>
            <p:cNvSpPr/>
            <p:nvPr/>
          </p:nvSpPr>
          <p:spPr>
            <a:xfrm>
              <a:off x="6696650" y="593700"/>
              <a:ext cx="25" cy="25"/>
            </a:xfrm>
            <a:custGeom>
              <a:avLst/>
              <a:gdLst/>
              <a:ahLst/>
              <a:cxnLst/>
              <a:rect l="l" t="t" r="r" b="b"/>
              <a:pathLst>
                <a:path w="1" h="1" fill="none" extrusionOk="0">
                  <a:moveTo>
                    <a:pt x="0" y="0"/>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57;p41"/>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58;p41"/>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59;p41"/>
            <p:cNvSpPr/>
            <p:nvPr/>
          </p:nvSpPr>
          <p:spPr>
            <a:xfrm>
              <a:off x="6760575" y="657625"/>
              <a:ext cx="25" cy="25"/>
            </a:xfrm>
            <a:custGeom>
              <a:avLst/>
              <a:gdLst/>
              <a:ahLst/>
              <a:cxnLst/>
              <a:rect l="l" t="t" r="r" b="b"/>
              <a:pathLst>
                <a:path w="1" h="1" fill="none" extrusionOk="0">
                  <a:moveTo>
                    <a:pt x="1" y="1"/>
                  </a:moveTo>
                  <a:lnTo>
                    <a:pt x="1"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60;p41"/>
            <p:cNvSpPr/>
            <p:nvPr/>
          </p:nvSpPr>
          <p:spPr>
            <a:xfrm>
              <a:off x="6847025" y="651550"/>
              <a:ext cx="25" cy="29250"/>
            </a:xfrm>
            <a:custGeom>
              <a:avLst/>
              <a:gdLst/>
              <a:ahLst/>
              <a:cxnLst/>
              <a:rect l="l" t="t" r="r" b="b"/>
              <a:pathLst>
                <a:path w="1" h="1170" fill="none" extrusionOk="0">
                  <a:moveTo>
                    <a:pt x="1" y="0"/>
                  </a:moveTo>
                  <a:lnTo>
                    <a:pt x="1" y="116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61;p41"/>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62;p41"/>
            <p:cNvSpPr/>
            <p:nvPr/>
          </p:nvSpPr>
          <p:spPr>
            <a:xfrm>
              <a:off x="6933500" y="657625"/>
              <a:ext cx="25" cy="25"/>
            </a:xfrm>
            <a:custGeom>
              <a:avLst/>
              <a:gdLst/>
              <a:ahLst/>
              <a:cxnLst/>
              <a:rect l="l" t="t" r="r" b="b"/>
              <a:pathLst>
                <a:path w="1" h="1" fill="none" extrusionOk="0">
                  <a:moveTo>
                    <a:pt x="0"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3;p41"/>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64;p41"/>
            <p:cNvSpPr/>
            <p:nvPr/>
          </p:nvSpPr>
          <p:spPr>
            <a:xfrm>
              <a:off x="6997425" y="593700"/>
              <a:ext cx="25" cy="25"/>
            </a:xfrm>
            <a:custGeom>
              <a:avLst/>
              <a:gdLst/>
              <a:ahLst/>
              <a:cxnLst/>
              <a:rect l="l" t="t" r="r" b="b"/>
              <a:pathLst>
                <a:path w="1" h="1" fill="none" extrusionOk="0">
                  <a:moveTo>
                    <a:pt x="1" y="0"/>
                  </a:move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65;p41"/>
            <p:cNvSpPr/>
            <p:nvPr/>
          </p:nvSpPr>
          <p:spPr>
            <a:xfrm>
              <a:off x="6991350" y="507225"/>
              <a:ext cx="29250" cy="25"/>
            </a:xfrm>
            <a:custGeom>
              <a:avLst/>
              <a:gdLst/>
              <a:ahLst/>
              <a:cxnLst/>
              <a:rect l="l" t="t" r="r" b="b"/>
              <a:pathLst>
                <a:path w="1170" h="1" fill="none" extrusionOk="0">
                  <a:moveTo>
                    <a:pt x="116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66;p41"/>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67;p41"/>
            <p:cNvSpPr/>
            <p:nvPr/>
          </p:nvSpPr>
          <p:spPr>
            <a:xfrm>
              <a:off x="6997425" y="420775"/>
              <a:ext cx="25" cy="25"/>
            </a:xfrm>
            <a:custGeom>
              <a:avLst/>
              <a:gdLst/>
              <a:ahLst/>
              <a:cxnLst/>
              <a:rect l="l" t="t" r="r" b="b"/>
              <a:pathLst>
                <a:path w="1" h="1" fill="none" extrusionOk="0">
                  <a:moveTo>
                    <a:pt x="1" y="0"/>
                  </a:move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68;p41"/>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69;p41"/>
            <p:cNvSpPr/>
            <p:nvPr/>
          </p:nvSpPr>
          <p:spPr>
            <a:xfrm>
              <a:off x="6933500" y="356850"/>
              <a:ext cx="25" cy="25"/>
            </a:xfrm>
            <a:custGeom>
              <a:avLst/>
              <a:gdLst/>
              <a:ahLst/>
              <a:cxnLst/>
              <a:rect l="l" t="t" r="r" b="b"/>
              <a:pathLst>
                <a:path w="1" h="1" fill="none" extrusionOk="0">
                  <a:moveTo>
                    <a:pt x="0" y="0"/>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85573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3" name="Прямоугольник 2"/>
          <p:cNvSpPr/>
          <p:nvPr/>
        </p:nvSpPr>
        <p:spPr>
          <a:xfrm>
            <a:off x="79247" y="688074"/>
            <a:ext cx="8825346" cy="3046988"/>
          </a:xfrm>
          <a:prstGeom prst="rect">
            <a:avLst/>
          </a:prstGeom>
        </p:spPr>
        <p:txBody>
          <a:bodyPr wrap="square">
            <a:spAutoFit/>
          </a:bodyPr>
          <a:lstStyle/>
          <a:p>
            <a:pPr marL="236220" marR="720725" indent="457200">
              <a:spcBef>
                <a:spcPts val="5"/>
              </a:spcBef>
            </a:pPr>
            <a:r>
              <a:rPr lang="uk-UA" sz="2400" dirty="0">
                <a:solidFill>
                  <a:schemeClr val="bg1"/>
                </a:solidFill>
                <a:latin typeface="Montserrat Light" panose="020B0604020202020204" charset="-52"/>
                <a:ea typeface="Times New Roman" panose="02020603050405020304" pitchFamily="18" charset="0"/>
              </a:rPr>
              <a:t>На </a:t>
            </a:r>
            <a:r>
              <a:rPr lang="uk-UA" sz="2400" dirty="0">
                <a:solidFill>
                  <a:srgbClr val="FF8800"/>
                </a:solidFill>
                <a:latin typeface="Montserrat Light" panose="020B0604020202020204" charset="-52"/>
                <a:ea typeface="Times New Roman" panose="02020603050405020304" pitchFamily="18" charset="0"/>
              </a:rPr>
              <a:t>другій</a:t>
            </a:r>
            <a:r>
              <a:rPr lang="uk-UA" sz="2400" dirty="0">
                <a:solidFill>
                  <a:schemeClr val="bg1"/>
                </a:solidFill>
                <a:latin typeface="Montserrat Light" panose="020B0604020202020204" charset="-52"/>
                <a:ea typeface="Times New Roman" panose="02020603050405020304" pitchFamily="18" charset="0"/>
              </a:rPr>
              <a:t> стадії на підставі всебічних розрахунків розробляють окремі альтернативні варіанти вирішення проблеми, дають їх оцінку, визначають критерії (показники, ознаки) раціонального рішення. Як засвідчує практика, ефективність управління значною мірою залежить від кількості розроблених альтернативних варіантів.</a:t>
            </a:r>
            <a:endParaRPr lang="ru-RU" sz="2400" dirty="0">
              <a:solidFill>
                <a:schemeClr val="bg1"/>
              </a:solidFill>
              <a:latin typeface="Montserrat Light" panose="020B0604020202020204" charset="-52"/>
              <a:ea typeface="Times New Roman" panose="02020603050405020304" pitchFamily="18" charset="0"/>
            </a:endParaRPr>
          </a:p>
        </p:txBody>
      </p:sp>
      <p:grpSp>
        <p:nvGrpSpPr>
          <p:cNvPr id="4" name="Google Shape;408;p41"/>
          <p:cNvGrpSpPr/>
          <p:nvPr/>
        </p:nvGrpSpPr>
        <p:grpSpPr>
          <a:xfrm>
            <a:off x="6646503" y="2763982"/>
            <a:ext cx="1998733" cy="1909669"/>
            <a:chOff x="2594050" y="1631825"/>
            <a:chExt cx="439625" cy="439625"/>
          </a:xfrm>
        </p:grpSpPr>
        <p:sp>
          <p:nvSpPr>
            <p:cNvPr id="5" name="Google Shape;409;p41"/>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10;p41"/>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11;p41"/>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12;p41"/>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8054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3" name="Прямоугольник 2"/>
          <p:cNvSpPr/>
          <p:nvPr/>
        </p:nvSpPr>
        <p:spPr>
          <a:xfrm>
            <a:off x="0" y="200892"/>
            <a:ext cx="8582890" cy="3985706"/>
          </a:xfrm>
          <a:prstGeom prst="rect">
            <a:avLst/>
          </a:prstGeom>
        </p:spPr>
        <p:txBody>
          <a:bodyPr wrap="square">
            <a:spAutoFit/>
          </a:bodyPr>
          <a:lstStyle/>
          <a:p>
            <a:pPr marL="236220" indent="457200"/>
            <a:r>
              <a:rPr lang="uk-UA" sz="2300" dirty="0">
                <a:solidFill>
                  <a:schemeClr val="bg1"/>
                </a:solidFill>
                <a:latin typeface="Montserrat Light" panose="020B0604020202020204" charset="-52"/>
                <a:ea typeface="Times New Roman" panose="02020603050405020304" pitchFamily="18" charset="0"/>
              </a:rPr>
              <a:t>На </a:t>
            </a:r>
            <a:r>
              <a:rPr lang="uk-UA" sz="2300" dirty="0">
                <a:solidFill>
                  <a:srgbClr val="FF8800"/>
                </a:solidFill>
                <a:latin typeface="Montserrat Light" panose="020B0604020202020204" charset="-52"/>
                <a:ea typeface="Times New Roman" panose="02020603050405020304" pitchFamily="18" charset="0"/>
              </a:rPr>
              <a:t>третій</a:t>
            </a:r>
            <a:r>
              <a:rPr lang="uk-UA" sz="2300" dirty="0">
                <a:solidFill>
                  <a:schemeClr val="bg1"/>
                </a:solidFill>
                <a:latin typeface="Montserrat Light" panose="020B0604020202020204" charset="-52"/>
                <a:ea typeface="Times New Roman" panose="02020603050405020304" pitchFamily="18" charset="0"/>
              </a:rPr>
              <a:t> стадії прийняті рішення перетворюють на різні форми команд (усну, письмову, наказ тощо), які доводять до виконавців, визначають </a:t>
            </a:r>
            <a:r>
              <a:rPr lang="uk-UA" sz="2300" dirty="0" smtClean="0">
                <a:solidFill>
                  <a:schemeClr val="bg1"/>
                </a:solidFill>
                <a:latin typeface="Montserrat Light" panose="020B0604020202020204" charset="-52"/>
                <a:ea typeface="Times New Roman" panose="02020603050405020304" pitchFamily="18" charset="0"/>
              </a:rPr>
              <a:t>методи та </a:t>
            </a:r>
            <a:r>
              <a:rPr lang="uk-UA" sz="2300" dirty="0">
                <a:solidFill>
                  <a:schemeClr val="bg1"/>
                </a:solidFill>
                <a:latin typeface="Montserrat Light" panose="020B0604020202020204" charset="-52"/>
                <a:ea typeface="Times New Roman" panose="02020603050405020304" pitchFamily="18" charset="0"/>
              </a:rPr>
              <a:t>засоби його </a:t>
            </a:r>
            <a:r>
              <a:rPr lang="uk-UA" sz="2300" dirty="0" smtClean="0">
                <a:solidFill>
                  <a:schemeClr val="bg1"/>
                </a:solidFill>
                <a:latin typeface="Montserrat Light" panose="020B0604020202020204" charset="-52"/>
                <a:ea typeface="Times New Roman" panose="02020603050405020304" pitchFamily="18" charset="0"/>
              </a:rPr>
              <a:t>виконання, </a:t>
            </a:r>
            <a:r>
              <a:rPr lang="uk-UA" sz="2300" dirty="0">
                <a:solidFill>
                  <a:schemeClr val="bg1"/>
                </a:solidFill>
                <a:latin typeface="Montserrat Light" panose="020B0604020202020204" charset="-52"/>
                <a:ea typeface="Times New Roman" panose="02020603050405020304" pitchFamily="18" charset="0"/>
              </a:rPr>
              <a:t>проводять аналіз ефективності прийнятого рішення, можливе наступне його коригування, дають оцінку його результативності. При доведенні до виконавців управлінські рішення повинні бути адресними, конкретними, чіткими, із зазначенням точної дати їх виконання. Доручати конкретні завдання слід з урахуванням знань і досвіду</a:t>
            </a:r>
            <a:r>
              <a:rPr lang="uk-UA" sz="2300" spc="-40" dirty="0">
                <a:solidFill>
                  <a:schemeClr val="bg1"/>
                </a:solidFill>
                <a:latin typeface="Montserrat Light" panose="020B0604020202020204" charset="-52"/>
                <a:ea typeface="Times New Roman" panose="02020603050405020304" pitchFamily="18" charset="0"/>
              </a:rPr>
              <a:t> </a:t>
            </a:r>
            <a:r>
              <a:rPr lang="uk-UA" sz="2300" dirty="0">
                <a:solidFill>
                  <a:schemeClr val="bg1"/>
                </a:solidFill>
                <a:latin typeface="Montserrat Light" panose="020B0604020202020204" charset="-52"/>
                <a:ea typeface="Times New Roman" panose="02020603050405020304" pitchFamily="18" charset="0"/>
              </a:rPr>
              <a:t>виконавців.</a:t>
            </a:r>
            <a:endParaRPr lang="ru-RU" sz="2300" dirty="0">
              <a:solidFill>
                <a:schemeClr val="bg1"/>
              </a:solidFill>
              <a:latin typeface="Montserrat Light" panose="020B0604020202020204" charset="-52"/>
              <a:ea typeface="Times New Roman" panose="02020603050405020304" pitchFamily="18" charset="0"/>
            </a:endParaRPr>
          </a:p>
        </p:txBody>
      </p:sp>
      <p:sp>
        <p:nvSpPr>
          <p:cNvPr id="4" name="Google Shape;473;p41"/>
          <p:cNvSpPr/>
          <p:nvPr/>
        </p:nvSpPr>
        <p:spPr>
          <a:xfrm>
            <a:off x="6470855" y="1789295"/>
            <a:ext cx="2673145" cy="2969742"/>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2442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3" name="Прямоугольник 2"/>
          <p:cNvSpPr/>
          <p:nvPr/>
        </p:nvSpPr>
        <p:spPr>
          <a:xfrm>
            <a:off x="131618" y="325582"/>
            <a:ext cx="8470663" cy="4196020"/>
          </a:xfrm>
          <a:prstGeom prst="rect">
            <a:avLst/>
          </a:prstGeom>
        </p:spPr>
        <p:txBody>
          <a:bodyPr wrap="square">
            <a:spAutoFit/>
          </a:bodyPr>
          <a:lstStyle/>
          <a:p>
            <a:pPr marL="694055">
              <a:lnSpc>
                <a:spcPts val="1610"/>
              </a:lnSpc>
            </a:pPr>
            <a:r>
              <a:rPr lang="uk-UA" sz="2400" dirty="0">
                <a:solidFill>
                  <a:schemeClr val="bg1"/>
                </a:solidFill>
                <a:latin typeface="DM Serif Display" panose="020B0604020202020204" charset="0"/>
                <a:ea typeface="Times New Roman" panose="02020603050405020304" pitchFamily="18" charset="0"/>
              </a:rPr>
              <a:t>Розрізняють три методи прийняття менеджерами управлінських рішень:</a:t>
            </a:r>
            <a:endParaRPr lang="ru-RU" sz="2400" dirty="0">
              <a:solidFill>
                <a:schemeClr val="bg1"/>
              </a:solidFill>
              <a:latin typeface="DM Serif Display" panose="020B0604020202020204" charset="0"/>
              <a:ea typeface="Times New Roman" panose="02020603050405020304" pitchFamily="18" charset="0"/>
            </a:endParaRPr>
          </a:p>
          <a:p>
            <a:pPr marL="342900" marR="723900" lvl="0" indent="-342900">
              <a:buClr>
                <a:srgbClr val="FF8800"/>
              </a:buClr>
              <a:buSzPts val="1400"/>
              <a:buFont typeface="Times New Roman" panose="02020603050405020304" pitchFamily="18" charset="0"/>
              <a:buAutoNum type="arabicParenR"/>
              <a:tabLst>
                <a:tab pos="466090" algn="l"/>
              </a:tabLst>
            </a:pPr>
            <a:r>
              <a:rPr lang="uk-UA" sz="2400" dirty="0">
                <a:solidFill>
                  <a:schemeClr val="bg1"/>
                </a:solidFill>
                <a:latin typeface="Montserrat Light" panose="020B0604020202020204" charset="-52"/>
                <a:ea typeface="Times New Roman" panose="02020603050405020304" pitchFamily="18" charset="0"/>
              </a:rPr>
              <a:t>інтуїтивний метод, який ґрунтується на нагромаджених менеджерами сумі знань та управлінського досвіду в певній сфері</a:t>
            </a:r>
            <a:r>
              <a:rPr lang="uk-UA" sz="2400" spc="-50" dirty="0">
                <a:solidFill>
                  <a:schemeClr val="bg1"/>
                </a:solidFill>
                <a:latin typeface="Montserrat Light" panose="020B0604020202020204" charset="-52"/>
                <a:ea typeface="Times New Roman" panose="02020603050405020304" pitchFamily="18" charset="0"/>
              </a:rPr>
              <a:t> </a:t>
            </a:r>
            <a:r>
              <a:rPr lang="uk-UA" sz="2400" dirty="0">
                <a:solidFill>
                  <a:schemeClr val="bg1"/>
                </a:solidFill>
                <a:latin typeface="Montserrat Light" panose="020B0604020202020204" charset="-52"/>
                <a:ea typeface="Times New Roman" panose="02020603050405020304" pitchFamily="18" charset="0"/>
              </a:rPr>
              <a:t>діяльності;</a:t>
            </a:r>
            <a:endParaRPr lang="ru-RU" sz="2400" dirty="0">
              <a:solidFill>
                <a:schemeClr val="bg1"/>
              </a:solidFill>
              <a:latin typeface="Montserrat Light" panose="020B0604020202020204" charset="-52"/>
              <a:ea typeface="Times New Roman" panose="02020603050405020304" pitchFamily="18" charset="0"/>
            </a:endParaRPr>
          </a:p>
          <a:p>
            <a:pPr marL="342900" marR="721360" lvl="0" indent="-342900">
              <a:spcBef>
                <a:spcPts val="10"/>
              </a:spcBef>
              <a:buClr>
                <a:srgbClr val="FF8800"/>
              </a:buClr>
              <a:buSzPts val="1400"/>
              <a:buFont typeface="Times New Roman" panose="02020603050405020304" pitchFamily="18" charset="0"/>
              <a:buAutoNum type="arabicParenR"/>
              <a:tabLst>
                <a:tab pos="466090" algn="l"/>
                <a:tab pos="1065530" algn="l"/>
                <a:tab pos="2055495" algn="l"/>
                <a:tab pos="2827655" algn="l"/>
                <a:tab pos="3838575" algn="l"/>
                <a:tab pos="4163060" algn="l"/>
                <a:tab pos="5406390" algn="l"/>
              </a:tabLst>
            </a:pPr>
            <a:r>
              <a:rPr lang="uk-UA" sz="2400" dirty="0">
                <a:solidFill>
                  <a:schemeClr val="bg1"/>
                </a:solidFill>
                <a:latin typeface="Montserrat Light" panose="020B0604020202020204" charset="-52"/>
                <a:ea typeface="Times New Roman" panose="02020603050405020304" pitchFamily="18" charset="0"/>
              </a:rPr>
              <a:t>м</a:t>
            </a:r>
            <a:r>
              <a:rPr lang="uk-UA" sz="2400" dirty="0" smtClean="0">
                <a:solidFill>
                  <a:schemeClr val="bg1"/>
                </a:solidFill>
                <a:latin typeface="Montserrat Light" panose="020B0604020202020204" charset="-52"/>
                <a:ea typeface="Times New Roman" panose="02020603050405020304" pitchFamily="18" charset="0"/>
              </a:rPr>
              <a:t>етод «здорового глузду», заснований на накопиченому </a:t>
            </a:r>
            <a:r>
              <a:rPr lang="uk-UA" sz="2400" spc="-15" dirty="0" smtClean="0">
                <a:solidFill>
                  <a:schemeClr val="bg1"/>
                </a:solidFill>
                <a:latin typeface="Montserrat Light" panose="020B0604020202020204" charset="-52"/>
                <a:ea typeface="Times New Roman" panose="02020603050405020304" pitchFamily="18" charset="0"/>
              </a:rPr>
              <a:t>менеджером </a:t>
            </a:r>
            <a:r>
              <a:rPr lang="uk-UA" sz="2400" dirty="0">
                <a:solidFill>
                  <a:schemeClr val="bg1"/>
                </a:solidFill>
                <a:latin typeface="Montserrat Light" panose="020B0604020202020204" charset="-52"/>
                <a:ea typeface="Times New Roman" panose="02020603050405020304" pitchFamily="18" charset="0"/>
              </a:rPr>
              <a:t>практичному</a:t>
            </a:r>
            <a:r>
              <a:rPr lang="uk-UA" sz="2400" spc="-25" dirty="0">
                <a:solidFill>
                  <a:schemeClr val="bg1"/>
                </a:solidFill>
                <a:latin typeface="Montserrat Light" panose="020B0604020202020204" charset="-52"/>
                <a:ea typeface="Times New Roman" panose="02020603050405020304" pitchFamily="18" charset="0"/>
              </a:rPr>
              <a:t> </a:t>
            </a:r>
            <a:r>
              <a:rPr lang="uk-UA" sz="2400" dirty="0">
                <a:solidFill>
                  <a:schemeClr val="bg1"/>
                </a:solidFill>
                <a:latin typeface="Montserrat Light" panose="020B0604020202020204" charset="-52"/>
                <a:ea typeface="Times New Roman" panose="02020603050405020304" pitchFamily="18" charset="0"/>
              </a:rPr>
              <a:t>досвіді;</a:t>
            </a:r>
            <a:endParaRPr lang="ru-RU" sz="2400" dirty="0">
              <a:solidFill>
                <a:schemeClr val="bg1"/>
              </a:solidFill>
              <a:latin typeface="Montserrat Light" panose="020B0604020202020204" charset="-52"/>
              <a:ea typeface="Times New Roman" panose="02020603050405020304" pitchFamily="18" charset="0"/>
            </a:endParaRPr>
          </a:p>
          <a:p>
            <a:pPr marL="342900" marR="723265" lvl="0" indent="-342900">
              <a:buClr>
                <a:srgbClr val="FF8800"/>
              </a:buClr>
              <a:buSzPts val="1400"/>
              <a:buFont typeface="Times New Roman" panose="02020603050405020304" pitchFamily="18" charset="0"/>
              <a:buAutoNum type="arabicParenR"/>
              <a:tabLst>
                <a:tab pos="466090" algn="l"/>
              </a:tabLst>
            </a:pPr>
            <a:r>
              <a:rPr lang="uk-UA" sz="2400" dirty="0">
                <a:solidFill>
                  <a:schemeClr val="bg1"/>
                </a:solidFill>
                <a:latin typeface="Montserrat Light" panose="020B0604020202020204" charset="-52"/>
                <a:ea typeface="Times New Roman" panose="02020603050405020304" pitchFamily="18" charset="0"/>
              </a:rPr>
              <a:t>науково-практичний метод, заснований на всебічній інформації, розрахунках альтернативних варіантів тощо.</a:t>
            </a:r>
            <a:endParaRPr lang="ru-RU" sz="2400" spc="0" dirty="0">
              <a:solidFill>
                <a:schemeClr val="bg1"/>
              </a:solidFill>
              <a:effectLst/>
              <a:latin typeface="Montserrat Light" panose="020B0604020202020204" charset="-52"/>
              <a:ea typeface="Times New Roman" panose="02020603050405020304" pitchFamily="18" charset="0"/>
            </a:endParaRPr>
          </a:p>
        </p:txBody>
      </p:sp>
      <p:grpSp>
        <p:nvGrpSpPr>
          <p:cNvPr id="4" name="Google Shape;618;p41"/>
          <p:cNvGrpSpPr/>
          <p:nvPr/>
        </p:nvGrpSpPr>
        <p:grpSpPr>
          <a:xfrm rot="18275283">
            <a:off x="7171524" y="3170116"/>
            <a:ext cx="1965550" cy="1489364"/>
            <a:chOff x="3927500" y="301425"/>
            <a:chExt cx="461550" cy="411625"/>
          </a:xfrm>
        </p:grpSpPr>
        <p:sp>
          <p:nvSpPr>
            <p:cNvPr id="5" name="Google Shape;619;p41"/>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20;p41"/>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1;p41"/>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22;p41"/>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3;p41"/>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4;p41"/>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25;p41"/>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26;p41"/>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27;p41"/>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28;p41"/>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29;p41"/>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30;p41"/>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1;p41"/>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2;p41"/>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3;p41"/>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4;p41"/>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5;p41"/>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6;p41"/>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7;p41"/>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38;p41"/>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39;p41"/>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0;p41"/>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1;p41"/>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2;p41"/>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3;p41"/>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4;p41"/>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5;p41"/>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42569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3" name="Прямоугольник 2"/>
          <p:cNvSpPr/>
          <p:nvPr/>
        </p:nvSpPr>
        <p:spPr>
          <a:xfrm>
            <a:off x="166256" y="284018"/>
            <a:ext cx="6761018" cy="4524315"/>
          </a:xfrm>
          <a:prstGeom prst="rect">
            <a:avLst/>
          </a:prstGeom>
        </p:spPr>
        <p:txBody>
          <a:bodyPr wrap="square">
            <a:spAutoFit/>
          </a:bodyPr>
          <a:lstStyle/>
          <a:p>
            <a:pPr marL="236220" indent="457200">
              <a:tabLst>
                <a:tab pos="1670050" algn="l"/>
                <a:tab pos="2923540" algn="l"/>
                <a:tab pos="3607435" algn="l"/>
                <a:tab pos="4393565" algn="l"/>
                <a:tab pos="5544185" algn="l"/>
                <a:tab pos="5873115" algn="l"/>
              </a:tabLst>
            </a:pPr>
            <a:r>
              <a:rPr lang="uk-UA" sz="2400" dirty="0" smtClean="0">
                <a:solidFill>
                  <a:schemeClr val="bg1"/>
                </a:solidFill>
                <a:latin typeface="Montserrat Light" panose="020B0604020202020204" charset="-52"/>
                <a:ea typeface="Times New Roman" panose="02020603050405020304" pitchFamily="18" charset="0"/>
              </a:rPr>
              <a:t>Прийняття управлінських рішень </a:t>
            </a:r>
            <a:r>
              <a:rPr lang="uk-UA" sz="2400" dirty="0" smtClean="0">
                <a:solidFill>
                  <a:srgbClr val="FF8800"/>
                </a:solidFill>
                <a:latin typeface="Montserrat Light" panose="020B0604020202020204" charset="-52"/>
                <a:ea typeface="Times New Roman" panose="02020603050405020304" pitchFamily="18" charset="0"/>
              </a:rPr>
              <a:t>повинне</a:t>
            </a:r>
            <a:r>
              <a:rPr lang="uk-UA" sz="2400" dirty="0" smtClean="0">
                <a:solidFill>
                  <a:schemeClr val="bg1"/>
                </a:solidFill>
                <a:latin typeface="Montserrat Light" panose="020B0604020202020204" charset="-52"/>
                <a:ea typeface="Times New Roman" panose="02020603050405020304" pitchFamily="18" charset="0"/>
              </a:rPr>
              <a:t> ґрунтуватися на </a:t>
            </a:r>
            <a:r>
              <a:rPr lang="uk-UA" sz="2400" spc="-25" dirty="0" smtClean="0">
                <a:solidFill>
                  <a:schemeClr val="bg1"/>
                </a:solidFill>
                <a:latin typeface="Montserrat Light" panose="020B0604020202020204" charset="-52"/>
                <a:ea typeface="Times New Roman" panose="02020603050405020304" pitchFamily="18" charset="0"/>
              </a:rPr>
              <a:t>знанні </a:t>
            </a:r>
            <a:r>
              <a:rPr lang="uk-UA" sz="2400" dirty="0">
                <a:solidFill>
                  <a:schemeClr val="bg1"/>
                </a:solidFill>
                <a:latin typeface="Montserrat Light" panose="020B0604020202020204" charset="-52"/>
                <a:ea typeface="Times New Roman" panose="02020603050405020304" pitchFamily="18" charset="0"/>
              </a:rPr>
              <a:t>економічних законів, чинного законодавства, сутності людини тощо.</a:t>
            </a:r>
            <a:r>
              <a:rPr lang="uk-UA" sz="2400" spc="40" dirty="0">
                <a:solidFill>
                  <a:schemeClr val="bg1"/>
                </a:solidFill>
                <a:latin typeface="Montserrat Light" panose="020B0604020202020204" charset="-52"/>
                <a:ea typeface="Times New Roman" panose="02020603050405020304" pitchFamily="18" charset="0"/>
              </a:rPr>
              <a:t> </a:t>
            </a:r>
            <a:r>
              <a:rPr lang="uk-UA" sz="2400" dirty="0" smtClean="0">
                <a:solidFill>
                  <a:srgbClr val="FF8800"/>
                </a:solidFill>
                <a:latin typeface="Montserrat Light" panose="020B0604020202020204" charset="-52"/>
                <a:ea typeface="Times New Roman" panose="02020603050405020304" pitchFamily="18" charset="0"/>
              </a:rPr>
              <a:t>Тому</a:t>
            </a:r>
            <a:r>
              <a:rPr lang="ru-RU" sz="2400" dirty="0" smtClean="0">
                <a:solidFill>
                  <a:schemeClr val="bg1"/>
                </a:solidFill>
                <a:latin typeface="Montserrat Light" panose="020B0604020202020204" charset="-52"/>
                <a:ea typeface="Times New Roman" panose="02020603050405020304" pitchFamily="18" charset="0"/>
              </a:rPr>
              <a:t> </a:t>
            </a:r>
            <a:r>
              <a:rPr lang="uk-UA" sz="2400" dirty="0" smtClean="0">
                <a:solidFill>
                  <a:schemeClr val="bg1"/>
                </a:solidFill>
                <a:latin typeface="Montserrat Light" panose="020B0604020202020204" charset="-52"/>
                <a:ea typeface="Times New Roman" panose="02020603050405020304" pitchFamily="18" charset="0"/>
              </a:rPr>
              <a:t>управлінські </a:t>
            </a:r>
            <a:r>
              <a:rPr lang="uk-UA" sz="2400" dirty="0">
                <a:solidFill>
                  <a:schemeClr val="bg1"/>
                </a:solidFill>
                <a:latin typeface="Montserrat Light" panose="020B0604020202020204" charset="-52"/>
                <a:ea typeface="Times New Roman" panose="02020603050405020304" pitchFamily="18" charset="0"/>
              </a:rPr>
              <a:t>знання є комплексними, універсальними, мають теоретичний і практичний характер, вони раціональні й інтуїтивні. Такі знання базуються на вивченні теорії організації та управління, філософії, соціології, психології, загальній теорії систем та ін.</a:t>
            </a:r>
            <a:endParaRPr lang="ru-RU" sz="2400" dirty="0">
              <a:solidFill>
                <a:schemeClr val="bg1"/>
              </a:solidFill>
              <a:latin typeface="Montserrat Light" panose="020B0604020202020204" charset="-52"/>
              <a:ea typeface="Times New Roman" panose="02020603050405020304" pitchFamily="18" charset="0"/>
            </a:endParaRPr>
          </a:p>
        </p:txBody>
      </p:sp>
      <p:grpSp>
        <p:nvGrpSpPr>
          <p:cNvPr id="4" name="Google Shape;423;p41"/>
          <p:cNvGrpSpPr/>
          <p:nvPr/>
        </p:nvGrpSpPr>
        <p:grpSpPr>
          <a:xfrm>
            <a:off x="7015706" y="2364074"/>
            <a:ext cx="1880115" cy="2506377"/>
            <a:chOff x="5290150" y="1636700"/>
            <a:chExt cx="425025" cy="429875"/>
          </a:xfrm>
        </p:grpSpPr>
        <p:sp>
          <p:nvSpPr>
            <p:cNvPr id="5" name="Google Shape;424;p41"/>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25;p41"/>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92206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Прямоугольник 2"/>
          <p:cNvSpPr/>
          <p:nvPr/>
        </p:nvSpPr>
        <p:spPr>
          <a:xfrm>
            <a:off x="0" y="161470"/>
            <a:ext cx="8880763" cy="4708981"/>
          </a:xfrm>
          <a:prstGeom prst="rect">
            <a:avLst/>
          </a:prstGeom>
        </p:spPr>
        <p:txBody>
          <a:bodyPr wrap="square">
            <a:spAutoFit/>
          </a:bodyPr>
          <a:lstStyle/>
          <a:p>
            <a:pPr marL="236220" marR="722630" indent="457200">
              <a:spcBef>
                <a:spcPts val="5"/>
              </a:spcBef>
            </a:pPr>
            <a:r>
              <a:rPr lang="uk-UA" dirty="0">
                <a:solidFill>
                  <a:schemeClr val="bg1"/>
                </a:solidFill>
                <a:latin typeface="DM Serif Display" panose="020B0604020202020204" charset="0"/>
                <a:ea typeface="Times New Roman" panose="02020603050405020304" pitchFamily="18" charset="0"/>
              </a:rPr>
              <a:t>Щоб процес управління був ефективним, менеджеру необхідно дотримуватися таких основних вимог:</a:t>
            </a:r>
            <a:endParaRPr lang="ru-RU" dirty="0">
              <a:solidFill>
                <a:schemeClr val="bg1"/>
              </a:solidFill>
              <a:latin typeface="DM Serif Display" panose="020B0604020202020204" charset="0"/>
              <a:ea typeface="Times New Roman" panose="02020603050405020304" pitchFamily="18" charset="0"/>
            </a:endParaRPr>
          </a:p>
          <a:p>
            <a:pPr marL="342900" lvl="0" indent="-342900">
              <a:buClr>
                <a:srgbClr val="FF8800"/>
              </a:buClr>
              <a:buSzPts val="1400"/>
              <a:buFont typeface="Times New Roman" panose="02020603050405020304" pitchFamily="18" charset="0"/>
              <a:buAutoNum type="arabicParenR"/>
              <a:tabLst>
                <a:tab pos="439420" algn="l"/>
              </a:tabLst>
            </a:pPr>
            <a:r>
              <a:rPr lang="uk-UA" sz="1600" dirty="0">
                <a:solidFill>
                  <a:schemeClr val="bg1"/>
                </a:solidFill>
                <a:latin typeface="Montserrat Light" panose="020B0604020202020204" charset="-52"/>
                <a:ea typeface="Times New Roman" panose="02020603050405020304" pitchFamily="18" charset="0"/>
              </a:rPr>
              <a:t>розглядати людину як головне джерело підвищення продуктивності праці та ефективності виробництва;</a:t>
            </a:r>
            <a:endParaRPr lang="ru-RU" sz="1200" dirty="0">
              <a:solidFill>
                <a:schemeClr val="bg1"/>
              </a:solidFill>
              <a:latin typeface="Montserrat Light" panose="020B0604020202020204" charset="-52"/>
              <a:ea typeface="Times New Roman" panose="02020603050405020304" pitchFamily="18" charset="0"/>
            </a:endParaRPr>
          </a:p>
          <a:p>
            <a:pPr marL="342900" marR="723900" lvl="0" indent="-342900">
              <a:buClr>
                <a:srgbClr val="FF8800"/>
              </a:buClr>
              <a:buSzPts val="1400"/>
              <a:buFont typeface="Times New Roman" panose="02020603050405020304" pitchFamily="18" charset="0"/>
              <a:buAutoNum type="arabicParenR"/>
              <a:tabLst>
                <a:tab pos="509270" algn="l"/>
              </a:tabLst>
            </a:pPr>
            <a:r>
              <a:rPr lang="uk-UA" sz="1600" dirty="0" smtClean="0">
                <a:solidFill>
                  <a:schemeClr val="bg1"/>
                </a:solidFill>
                <a:latin typeface="Montserrat Light" panose="020B0604020202020204" charset="-52"/>
                <a:ea typeface="Times New Roman" panose="02020603050405020304" pitchFamily="18" charset="0"/>
              </a:rPr>
              <a:t>планувати </a:t>
            </a:r>
            <a:r>
              <a:rPr lang="uk-UA" sz="1600" dirty="0">
                <a:solidFill>
                  <a:schemeClr val="bg1"/>
                </a:solidFill>
                <a:latin typeface="Montserrat Light" panose="020B0604020202020204" charset="-52"/>
                <a:ea typeface="Times New Roman" panose="02020603050405020304" pitchFamily="18" charset="0"/>
              </a:rPr>
              <a:t>діяльність крупних компаній, в тому числі довготермінову кадрову</a:t>
            </a:r>
            <a:r>
              <a:rPr lang="uk-UA" sz="1600" spc="-30" dirty="0">
                <a:solidFill>
                  <a:schemeClr val="bg1"/>
                </a:solidFill>
                <a:latin typeface="Montserrat Light" panose="020B0604020202020204" charset="-52"/>
                <a:ea typeface="Times New Roman" panose="02020603050405020304" pitchFamily="18" charset="0"/>
              </a:rPr>
              <a:t> </a:t>
            </a:r>
            <a:r>
              <a:rPr lang="uk-UA" sz="1600" dirty="0">
                <a:solidFill>
                  <a:schemeClr val="bg1"/>
                </a:solidFill>
                <a:latin typeface="Montserrat Light" panose="020B0604020202020204" charset="-52"/>
                <a:ea typeface="Times New Roman" panose="02020603050405020304" pitchFamily="18" charset="0"/>
              </a:rPr>
              <a:t>політику;</a:t>
            </a:r>
            <a:endParaRPr lang="ru-RU" sz="1200" dirty="0">
              <a:solidFill>
                <a:schemeClr val="bg1"/>
              </a:solidFill>
              <a:latin typeface="Montserrat Light" panose="020B0604020202020204" charset="-52"/>
              <a:ea typeface="Times New Roman" panose="02020603050405020304" pitchFamily="18" charset="0"/>
            </a:endParaRPr>
          </a:p>
          <a:p>
            <a:pPr marL="342900" marR="725805" lvl="0" indent="-342900">
              <a:buClr>
                <a:srgbClr val="FF8800"/>
              </a:buClr>
              <a:buSzPts val="1400"/>
              <a:buFont typeface="Times New Roman" panose="02020603050405020304" pitchFamily="18" charset="0"/>
              <a:buAutoNum type="arabicParenR"/>
              <a:tabLst>
                <a:tab pos="459105" algn="l"/>
              </a:tabLst>
            </a:pPr>
            <a:r>
              <a:rPr lang="uk-UA" sz="1600" dirty="0">
                <a:solidFill>
                  <a:schemeClr val="bg1"/>
                </a:solidFill>
                <a:latin typeface="Montserrat Light" panose="020B0604020202020204" charset="-52"/>
                <a:ea typeface="Times New Roman" panose="02020603050405020304" pitchFamily="18" charset="0"/>
              </a:rPr>
              <a:t>надавати підрозділам (відділам тощо) і працівникам цих підрозділів певну автономію, що стимулює їх</a:t>
            </a:r>
            <a:r>
              <a:rPr lang="uk-UA" sz="1600" spc="-10" dirty="0">
                <a:solidFill>
                  <a:schemeClr val="bg1"/>
                </a:solidFill>
                <a:latin typeface="Montserrat Light" panose="020B0604020202020204" charset="-52"/>
                <a:ea typeface="Times New Roman" panose="02020603050405020304" pitchFamily="18" charset="0"/>
              </a:rPr>
              <a:t> </a:t>
            </a:r>
            <a:r>
              <a:rPr lang="uk-UA" sz="1600" dirty="0">
                <a:solidFill>
                  <a:schemeClr val="bg1"/>
                </a:solidFill>
                <a:latin typeface="Montserrat Light" panose="020B0604020202020204" charset="-52"/>
                <a:ea typeface="Times New Roman" panose="02020603050405020304" pitchFamily="18" charset="0"/>
              </a:rPr>
              <a:t>підприємливість;</a:t>
            </a:r>
            <a:endParaRPr lang="ru-RU" sz="1200" dirty="0">
              <a:solidFill>
                <a:schemeClr val="bg1"/>
              </a:solidFill>
              <a:latin typeface="Montserrat Light" panose="020B0604020202020204" charset="-52"/>
              <a:ea typeface="Times New Roman" panose="02020603050405020304" pitchFamily="18" charset="0"/>
            </a:endParaRPr>
          </a:p>
          <a:p>
            <a:pPr marL="342900" marR="722630" lvl="0" indent="-342900">
              <a:buClr>
                <a:srgbClr val="FF8800"/>
              </a:buClr>
              <a:buSzPts val="1400"/>
              <a:buFont typeface="Times New Roman" panose="02020603050405020304" pitchFamily="18" charset="0"/>
              <a:buAutoNum type="arabicParenR"/>
              <a:tabLst>
                <a:tab pos="486410" algn="l"/>
              </a:tabLst>
            </a:pPr>
            <a:r>
              <a:rPr lang="uk-UA" sz="1600" dirty="0">
                <a:solidFill>
                  <a:schemeClr val="bg1"/>
                </a:solidFill>
                <a:latin typeface="Montserrat Light" panose="020B0604020202020204" charset="-52"/>
                <a:ea typeface="Times New Roman" panose="02020603050405020304" pitchFamily="18" charset="0"/>
              </a:rPr>
              <a:t>постійно орієнтуватися на потреби споживачів (що досягається шляхом раціональної маркетингової</a:t>
            </a:r>
            <a:r>
              <a:rPr lang="uk-UA" sz="1600" spc="-10" dirty="0">
                <a:solidFill>
                  <a:schemeClr val="bg1"/>
                </a:solidFill>
                <a:latin typeface="Montserrat Light" panose="020B0604020202020204" charset="-52"/>
                <a:ea typeface="Times New Roman" panose="02020603050405020304" pitchFamily="18" charset="0"/>
              </a:rPr>
              <a:t> </a:t>
            </a:r>
            <a:r>
              <a:rPr lang="uk-UA" sz="1600" dirty="0">
                <a:solidFill>
                  <a:schemeClr val="bg1"/>
                </a:solidFill>
                <a:latin typeface="Montserrat Light" panose="020B0604020202020204" charset="-52"/>
                <a:ea typeface="Times New Roman" panose="02020603050405020304" pitchFamily="18" charset="0"/>
              </a:rPr>
              <a:t>діяльності);</a:t>
            </a:r>
            <a:endParaRPr lang="ru-RU" sz="1200" dirty="0">
              <a:solidFill>
                <a:schemeClr val="bg1"/>
              </a:solidFill>
              <a:latin typeface="Montserrat Light" panose="020B0604020202020204" charset="-52"/>
              <a:ea typeface="Times New Roman" panose="02020603050405020304" pitchFamily="18" charset="0"/>
            </a:endParaRPr>
          </a:p>
          <a:p>
            <a:pPr marL="342900" marR="723265" lvl="0" indent="-342900">
              <a:buClr>
                <a:srgbClr val="FF8800"/>
              </a:buClr>
              <a:buSzPts val="1400"/>
              <a:buFont typeface="Times New Roman" panose="02020603050405020304" pitchFamily="18" charset="0"/>
              <a:buAutoNum type="arabicParenR"/>
              <a:tabLst>
                <a:tab pos="440690" algn="l"/>
              </a:tabLst>
            </a:pPr>
            <a:r>
              <a:rPr lang="uk-UA" sz="1600" dirty="0">
                <a:solidFill>
                  <a:schemeClr val="bg1"/>
                </a:solidFill>
                <a:latin typeface="Montserrat Light" panose="020B0604020202020204" charset="-52"/>
                <a:ea typeface="Times New Roman" panose="02020603050405020304" pitchFamily="18" charset="0"/>
              </a:rPr>
              <a:t>дотримуватися простоти форм управління, мати нечисленний управлінський апарат;</a:t>
            </a:r>
            <a:endParaRPr lang="ru-RU" sz="1200" dirty="0">
              <a:solidFill>
                <a:schemeClr val="bg1"/>
              </a:solidFill>
              <a:latin typeface="Montserrat Light" panose="020B0604020202020204" charset="-52"/>
              <a:ea typeface="Times New Roman" panose="02020603050405020304" pitchFamily="18" charset="0"/>
            </a:endParaRPr>
          </a:p>
          <a:p>
            <a:pPr marL="342900" marR="718185" lvl="0" indent="-342900">
              <a:buClr>
                <a:srgbClr val="FF8800"/>
              </a:buClr>
              <a:buSzPts val="1400"/>
              <a:buFont typeface="Times New Roman" panose="02020603050405020304" pitchFamily="18" charset="0"/>
              <a:buAutoNum type="arabicParenR"/>
              <a:tabLst>
                <a:tab pos="465455" algn="l"/>
              </a:tabLst>
            </a:pPr>
            <a:r>
              <a:rPr lang="uk-UA" sz="1600" dirty="0">
                <a:solidFill>
                  <a:schemeClr val="bg1"/>
                </a:solidFill>
                <a:latin typeface="Montserrat Light" panose="020B0604020202020204" charset="-52"/>
                <a:ea typeface="Times New Roman" panose="02020603050405020304" pitchFamily="18" charset="0"/>
              </a:rPr>
              <a:t>діяти енергійно і швидко, концентруючи зусилля компанії на одному або кількох напрямах</a:t>
            </a:r>
            <a:r>
              <a:rPr lang="uk-UA" sz="1600" spc="-10" dirty="0">
                <a:solidFill>
                  <a:schemeClr val="bg1"/>
                </a:solidFill>
                <a:latin typeface="Montserrat Light" panose="020B0604020202020204" charset="-52"/>
                <a:ea typeface="Times New Roman" panose="02020603050405020304" pitchFamily="18" charset="0"/>
              </a:rPr>
              <a:t> </a:t>
            </a:r>
            <a:r>
              <a:rPr lang="uk-UA" sz="1600" dirty="0">
                <a:solidFill>
                  <a:schemeClr val="bg1"/>
                </a:solidFill>
                <a:latin typeface="Montserrat Light" panose="020B0604020202020204" charset="-52"/>
                <a:ea typeface="Times New Roman" panose="02020603050405020304" pitchFamily="18" charset="0"/>
              </a:rPr>
              <a:t>бізнесу;</a:t>
            </a:r>
            <a:endParaRPr lang="ru-RU" sz="1200" dirty="0">
              <a:solidFill>
                <a:schemeClr val="bg1"/>
              </a:solidFill>
              <a:latin typeface="Montserrat Light" panose="020B0604020202020204" charset="-52"/>
              <a:ea typeface="Times New Roman" panose="02020603050405020304" pitchFamily="18" charset="0"/>
            </a:endParaRPr>
          </a:p>
          <a:p>
            <a:pPr marL="342900" marR="725170" lvl="0" indent="-342900">
              <a:buClr>
                <a:srgbClr val="FF8800"/>
              </a:buClr>
              <a:buSzPts val="1400"/>
              <a:buFont typeface="Times New Roman" panose="02020603050405020304" pitchFamily="18" charset="0"/>
              <a:buAutoNum type="arabicParenR"/>
              <a:tabLst>
                <a:tab pos="433070" algn="l"/>
              </a:tabLst>
            </a:pPr>
            <a:r>
              <a:rPr lang="uk-UA" sz="1600" dirty="0">
                <a:solidFill>
                  <a:schemeClr val="bg1"/>
                </a:solidFill>
                <a:latin typeface="Montserrat Light" panose="020B0604020202020204" charset="-52"/>
                <a:ea typeface="Times New Roman" panose="02020603050405020304" pitchFamily="18" charset="0"/>
              </a:rPr>
              <a:t>проводити політику, спрямовану на формування у компанії багатьох лідерів і новаторів, стимулювати у них виправданий ступінь</a:t>
            </a:r>
            <a:r>
              <a:rPr lang="uk-UA" sz="1600" spc="-45" dirty="0">
                <a:solidFill>
                  <a:schemeClr val="bg1"/>
                </a:solidFill>
                <a:latin typeface="Montserrat Light" panose="020B0604020202020204" charset="-52"/>
                <a:ea typeface="Times New Roman" panose="02020603050405020304" pitchFamily="18" charset="0"/>
              </a:rPr>
              <a:t> </a:t>
            </a:r>
            <a:r>
              <a:rPr lang="uk-UA" sz="1600" dirty="0">
                <a:solidFill>
                  <a:schemeClr val="bg1"/>
                </a:solidFill>
                <a:latin typeface="Montserrat Light" panose="020B0604020202020204" charset="-52"/>
                <a:ea typeface="Times New Roman" panose="02020603050405020304" pitchFamily="18" charset="0"/>
              </a:rPr>
              <a:t>ризику;</a:t>
            </a:r>
            <a:endParaRPr lang="ru-RU" sz="1200" dirty="0">
              <a:solidFill>
                <a:schemeClr val="bg1"/>
              </a:solidFill>
              <a:latin typeface="Montserrat Light" panose="020B0604020202020204" charset="-52"/>
              <a:ea typeface="Times New Roman" panose="02020603050405020304" pitchFamily="18" charset="0"/>
            </a:endParaRPr>
          </a:p>
          <a:p>
            <a:pPr marL="342900" marR="716915" lvl="0" indent="-342900">
              <a:buClr>
                <a:srgbClr val="FF8800"/>
              </a:buClr>
              <a:buSzPts val="1400"/>
              <a:buFont typeface="Times New Roman" panose="02020603050405020304" pitchFamily="18" charset="0"/>
              <a:buAutoNum type="arabicParenR"/>
              <a:tabLst>
                <a:tab pos="457835" algn="l"/>
              </a:tabLst>
            </a:pPr>
            <a:r>
              <a:rPr lang="uk-UA" sz="1600" dirty="0">
                <a:solidFill>
                  <a:schemeClr val="bg1"/>
                </a:solidFill>
                <a:latin typeface="Montserrat Light" panose="020B0604020202020204" charset="-52"/>
                <a:ea typeface="Times New Roman" panose="02020603050405020304" pitchFamily="18" charset="0"/>
              </a:rPr>
              <a:t>органічно поєднувати автономію, свободу окремих підрозділів з жорстким централізмом (коли йдеться про основні цінності компанії — стандарти, якість та</a:t>
            </a:r>
            <a:r>
              <a:rPr lang="uk-UA" sz="1600" spc="-25" dirty="0">
                <a:solidFill>
                  <a:schemeClr val="bg1"/>
                </a:solidFill>
                <a:latin typeface="Montserrat Light" panose="020B0604020202020204" charset="-52"/>
                <a:ea typeface="Times New Roman" panose="02020603050405020304" pitchFamily="18" charset="0"/>
              </a:rPr>
              <a:t> </a:t>
            </a:r>
            <a:r>
              <a:rPr lang="uk-UA" sz="1600" dirty="0" smtClean="0">
                <a:solidFill>
                  <a:schemeClr val="bg1"/>
                </a:solidFill>
                <a:latin typeface="Montserrat Light" panose="020B0604020202020204" charset="-52"/>
                <a:ea typeface="Times New Roman" panose="02020603050405020304" pitchFamily="18" charset="0"/>
              </a:rPr>
              <a:t>обслуговування).</a:t>
            </a:r>
            <a:endParaRPr lang="ru-RU" sz="1200" dirty="0">
              <a:solidFill>
                <a:schemeClr val="bg1"/>
              </a:solidFill>
              <a:effectLst/>
              <a:latin typeface="Montserrat Light" panose="020B0604020202020204" charset="-52"/>
              <a:ea typeface="Times New Roman" panose="02020603050405020304" pitchFamily="18" charset="0"/>
            </a:endParaRPr>
          </a:p>
        </p:txBody>
      </p:sp>
      <p:grpSp>
        <p:nvGrpSpPr>
          <p:cNvPr id="4" name="Google Shape;464;p41"/>
          <p:cNvGrpSpPr/>
          <p:nvPr/>
        </p:nvGrpSpPr>
        <p:grpSpPr>
          <a:xfrm>
            <a:off x="7772400" y="2189018"/>
            <a:ext cx="1295400" cy="2770909"/>
            <a:chOff x="3384375" y="2267500"/>
            <a:chExt cx="203375" cy="507825"/>
          </a:xfrm>
        </p:grpSpPr>
        <p:sp>
          <p:nvSpPr>
            <p:cNvPr id="5" name="Google Shape;465;p41"/>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66;p41"/>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02041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Прямоугольник 2"/>
          <p:cNvSpPr/>
          <p:nvPr/>
        </p:nvSpPr>
        <p:spPr>
          <a:xfrm>
            <a:off x="110837" y="145474"/>
            <a:ext cx="8423564" cy="4401205"/>
          </a:xfrm>
          <a:prstGeom prst="rect">
            <a:avLst/>
          </a:prstGeom>
        </p:spPr>
        <p:txBody>
          <a:bodyPr wrap="square">
            <a:spAutoFit/>
          </a:bodyPr>
          <a:lstStyle/>
          <a:p>
            <a:r>
              <a:rPr lang="uk-UA" sz="2800" dirty="0">
                <a:solidFill>
                  <a:schemeClr val="bg1"/>
                </a:solidFill>
                <a:latin typeface="Montserrat Light" panose="020B0604020202020204" charset="-52"/>
                <a:ea typeface="Times New Roman" panose="02020603050405020304" pitchFamily="18" charset="0"/>
              </a:rPr>
              <a:t>Розглядаючи питання </a:t>
            </a:r>
            <a:r>
              <a:rPr lang="uk-UA" sz="2800" dirty="0">
                <a:solidFill>
                  <a:srgbClr val="FF8800"/>
                </a:solidFill>
                <a:latin typeface="Montserrat Light" panose="020B0604020202020204" charset="-52"/>
                <a:ea typeface="Times New Roman" panose="02020603050405020304" pitchFamily="18" charset="0"/>
              </a:rPr>
              <a:t>інформаційного забезпечення </a:t>
            </a:r>
            <a:r>
              <a:rPr lang="uk-UA" sz="2800" dirty="0">
                <a:solidFill>
                  <a:schemeClr val="bg1"/>
                </a:solidFill>
                <a:latin typeface="Montserrat Light" panose="020B0604020202020204" charset="-52"/>
                <a:ea typeface="Times New Roman" panose="02020603050405020304" pitchFamily="18" charset="0"/>
              </a:rPr>
              <a:t>бухгалтерського обліку і в </a:t>
            </a:r>
            <a:r>
              <a:rPr lang="uk-UA" sz="2800" dirty="0" smtClean="0">
                <a:solidFill>
                  <a:schemeClr val="bg1"/>
                </a:solidFill>
                <a:latin typeface="Montserrat Light" panose="020B0604020202020204" charset="-52"/>
                <a:ea typeface="Times New Roman" panose="02020603050405020304" pitchFamily="18" charset="0"/>
              </a:rPr>
              <a:t>тому числі </a:t>
            </a:r>
            <a:r>
              <a:rPr lang="uk-UA" sz="2800" dirty="0">
                <a:solidFill>
                  <a:schemeClr val="bg1"/>
                </a:solidFill>
                <a:latin typeface="Montserrat Light" panose="020B0604020202020204" charset="-52"/>
                <a:ea typeface="Times New Roman" panose="02020603050405020304" pitchFamily="18" charset="0"/>
              </a:rPr>
              <a:t>управлінського, слід зазначити, що малі підприємства з простим технологічним процесом виробництва продукції, виконання робіт, надання послуг (що здійснюють за місяць не більше 300 господарських операцій) </a:t>
            </a:r>
            <a:r>
              <a:rPr lang="uk-UA" sz="2800" dirty="0">
                <a:solidFill>
                  <a:srgbClr val="FF8800"/>
                </a:solidFill>
                <a:latin typeface="Montserrat Light" panose="020B0604020202020204" charset="-52"/>
                <a:ea typeface="Times New Roman" panose="02020603050405020304" pitchFamily="18" charset="0"/>
              </a:rPr>
              <a:t>можуть застосовувати спрощену форму </a:t>
            </a:r>
            <a:r>
              <a:rPr lang="uk-UA" sz="2800" dirty="0" smtClean="0">
                <a:solidFill>
                  <a:srgbClr val="FF8800"/>
                </a:solidFill>
                <a:latin typeface="Montserrat Light" panose="020B0604020202020204" charset="-52"/>
                <a:ea typeface="Times New Roman" panose="02020603050405020304" pitchFamily="18" charset="0"/>
              </a:rPr>
              <a:t>господарського </a:t>
            </a:r>
            <a:r>
              <a:rPr lang="uk-UA" sz="2800" dirty="0">
                <a:solidFill>
                  <a:srgbClr val="FF8800"/>
                </a:solidFill>
                <a:latin typeface="Montserrat Light" panose="020B0604020202020204" charset="-52"/>
                <a:ea typeface="Times New Roman" panose="02020603050405020304" pitchFamily="18" charset="0"/>
              </a:rPr>
              <a:t>обліку</a:t>
            </a:r>
            <a:r>
              <a:rPr lang="uk-UA" sz="2800" dirty="0">
                <a:solidFill>
                  <a:schemeClr val="bg1"/>
                </a:solidFill>
                <a:latin typeface="Montserrat Light" panose="020B0604020202020204" charset="-52"/>
                <a:ea typeface="Times New Roman" panose="02020603050405020304" pitchFamily="18" charset="0"/>
              </a:rPr>
              <a:t>.</a:t>
            </a:r>
            <a:endParaRPr lang="ru-RU" sz="2800" dirty="0">
              <a:solidFill>
                <a:schemeClr val="bg1"/>
              </a:solidFill>
              <a:latin typeface="Montserrat Light" panose="020B0604020202020204" charset="-52"/>
            </a:endParaRPr>
          </a:p>
        </p:txBody>
      </p:sp>
      <p:grpSp>
        <p:nvGrpSpPr>
          <p:cNvPr id="4" name="Google Shape;705;p41"/>
          <p:cNvGrpSpPr/>
          <p:nvPr/>
        </p:nvGrpSpPr>
        <p:grpSpPr>
          <a:xfrm>
            <a:off x="6359236" y="3311236"/>
            <a:ext cx="2653146" cy="1482437"/>
            <a:chOff x="3269900" y="3064500"/>
            <a:chExt cx="432325" cy="263075"/>
          </a:xfrm>
        </p:grpSpPr>
        <p:sp>
          <p:nvSpPr>
            <p:cNvPr id="5" name="Google Shape;706;p41"/>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07;p41"/>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08;p41"/>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03450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3" name="Прямоугольник 2"/>
          <p:cNvSpPr/>
          <p:nvPr/>
        </p:nvSpPr>
        <p:spPr>
          <a:xfrm>
            <a:off x="290944" y="406107"/>
            <a:ext cx="8662140" cy="3108543"/>
          </a:xfrm>
          <a:prstGeom prst="rect">
            <a:avLst/>
          </a:prstGeom>
        </p:spPr>
        <p:txBody>
          <a:bodyPr wrap="square">
            <a:spAutoFit/>
          </a:bodyPr>
          <a:lstStyle/>
          <a:p>
            <a:pPr marL="236220" marR="718820" indent="457200">
              <a:lnSpc>
                <a:spcPct val="98000"/>
              </a:lnSpc>
            </a:pPr>
            <a:r>
              <a:rPr lang="uk-UA" sz="4000" dirty="0">
                <a:solidFill>
                  <a:srgbClr val="FF8800"/>
                </a:solidFill>
                <a:latin typeface="Times New Roman" panose="02020603050405020304" pitchFamily="18" charset="0"/>
                <a:ea typeface="Times New Roman" panose="02020603050405020304" pitchFamily="18" charset="0"/>
              </a:rPr>
              <a:t>Собівартість продукції </a:t>
            </a:r>
            <a:r>
              <a:rPr lang="uk-UA" sz="4000" dirty="0">
                <a:solidFill>
                  <a:schemeClr val="bg1"/>
                </a:solidFill>
                <a:latin typeface="Times New Roman" panose="02020603050405020304" pitchFamily="18" charset="0"/>
                <a:ea typeface="Times New Roman" panose="02020603050405020304" pitchFamily="18" charset="0"/>
              </a:rPr>
              <a:t>- це витрати підприємства, </a:t>
            </a:r>
            <a:r>
              <a:rPr lang="uk-UA" sz="4000" dirty="0" err="1" smtClean="0">
                <a:solidFill>
                  <a:schemeClr val="bg1"/>
                </a:solidFill>
                <a:latin typeface="Times New Roman" panose="02020603050405020304" pitchFamily="18" charset="0"/>
                <a:ea typeface="Times New Roman" panose="02020603050405020304" pitchFamily="18" charset="0"/>
              </a:rPr>
              <a:t>пов</a:t>
            </a:r>
            <a:r>
              <a:rPr lang="en-US" sz="4000" dirty="0" smtClean="0">
                <a:solidFill>
                  <a:schemeClr val="bg1"/>
                </a:solidFill>
                <a:latin typeface="Times New Roman" panose="02020603050405020304" pitchFamily="18" charset="0"/>
                <a:ea typeface="Times New Roman" panose="02020603050405020304" pitchFamily="18" charset="0"/>
              </a:rPr>
              <a:t>’</a:t>
            </a:r>
            <a:r>
              <a:rPr lang="uk-UA" sz="4000" dirty="0" err="1" smtClean="0">
                <a:solidFill>
                  <a:schemeClr val="bg1"/>
                </a:solidFill>
                <a:latin typeface="Times New Roman" panose="02020603050405020304" pitchFamily="18" charset="0"/>
                <a:ea typeface="Times New Roman" panose="02020603050405020304" pitchFamily="18" charset="0"/>
              </a:rPr>
              <a:t>язані</a:t>
            </a:r>
            <a:r>
              <a:rPr lang="uk-UA" sz="4000" dirty="0" smtClean="0">
                <a:solidFill>
                  <a:schemeClr val="bg1"/>
                </a:solidFill>
                <a:latin typeface="Times New Roman" panose="02020603050405020304" pitchFamily="18" charset="0"/>
                <a:ea typeface="Times New Roman" panose="02020603050405020304" pitchFamily="18" charset="0"/>
              </a:rPr>
              <a:t> </a:t>
            </a:r>
            <a:r>
              <a:rPr lang="uk-UA" sz="4000" dirty="0">
                <a:solidFill>
                  <a:schemeClr val="bg1"/>
                </a:solidFill>
                <a:latin typeface="Times New Roman" panose="02020603050405020304" pitchFamily="18" charset="0"/>
                <a:ea typeface="Times New Roman" panose="02020603050405020304" pitchFamily="18" charset="0"/>
              </a:rPr>
              <a:t>з виробництвом продукції, виконанням робіт і наданням послуг.</a:t>
            </a:r>
            <a:endParaRPr lang="ru-RU" sz="4000" dirty="0">
              <a:solidFill>
                <a:schemeClr val="bg1"/>
              </a:solidFill>
              <a:latin typeface="Times New Roman" panose="02020603050405020304" pitchFamily="18" charset="0"/>
              <a:ea typeface="Times New Roman" panose="02020603050405020304" pitchFamily="18" charset="0"/>
            </a:endParaRPr>
          </a:p>
        </p:txBody>
      </p:sp>
      <p:sp>
        <p:nvSpPr>
          <p:cNvPr id="4" name="Google Shape;379;p41"/>
          <p:cNvSpPr/>
          <p:nvPr/>
        </p:nvSpPr>
        <p:spPr>
          <a:xfrm rot="11422275">
            <a:off x="6654755" y="2690110"/>
            <a:ext cx="2302683" cy="2177167"/>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0900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3" name="Прямоугольник 2"/>
          <p:cNvSpPr/>
          <p:nvPr/>
        </p:nvSpPr>
        <p:spPr>
          <a:xfrm>
            <a:off x="173182" y="327418"/>
            <a:ext cx="8970818" cy="4524315"/>
          </a:xfrm>
          <a:prstGeom prst="rect">
            <a:avLst/>
          </a:prstGeom>
        </p:spPr>
        <p:txBody>
          <a:bodyPr wrap="square">
            <a:spAutoFit/>
          </a:bodyPr>
          <a:lstStyle/>
          <a:p>
            <a:pPr marL="236220" marR="721360" indent="457200"/>
            <a:r>
              <a:rPr lang="uk-UA" sz="2400" dirty="0">
                <a:solidFill>
                  <a:schemeClr val="bg1"/>
                </a:solidFill>
                <a:latin typeface="DM Serif Display" panose="020B0604020202020204" charset="0"/>
                <a:ea typeface="Times New Roman" panose="02020603050405020304" pitchFamily="18" charset="0"/>
              </a:rPr>
              <a:t>Показник собівартості відображає частку витрат в 1грн. обсягу реалізації і знаходиться у прямій залежності</a:t>
            </a:r>
            <a:r>
              <a:rPr lang="uk-UA" sz="2400" spc="-20" dirty="0">
                <a:solidFill>
                  <a:schemeClr val="bg1"/>
                </a:solidFill>
                <a:latin typeface="DM Serif Display" panose="020B0604020202020204" charset="0"/>
                <a:ea typeface="Times New Roman" panose="02020603050405020304" pitchFamily="18" charset="0"/>
              </a:rPr>
              <a:t> </a:t>
            </a:r>
            <a:r>
              <a:rPr lang="uk-UA" sz="2400" dirty="0">
                <a:solidFill>
                  <a:schemeClr val="bg1"/>
                </a:solidFill>
                <a:latin typeface="DM Serif Display" panose="020B0604020202020204" charset="0"/>
                <a:ea typeface="Times New Roman" panose="02020603050405020304" pitchFamily="18" charset="0"/>
              </a:rPr>
              <a:t>від:</a:t>
            </a:r>
            <a:endParaRPr lang="ru-RU" sz="2400" dirty="0">
              <a:solidFill>
                <a:schemeClr val="bg1"/>
              </a:solidFill>
              <a:latin typeface="DM Serif Display" panose="020B0604020202020204" charset="0"/>
              <a:ea typeface="Times New Roman" panose="02020603050405020304" pitchFamily="18" charset="0"/>
            </a:endParaRPr>
          </a:p>
          <a:p>
            <a:pPr marL="285750" lvl="0" indent="-285750">
              <a:buClr>
                <a:srgbClr val="FF8800"/>
              </a:buClr>
              <a:buSzPts val="1400"/>
              <a:buFont typeface="Wingdings" panose="05000000000000000000" pitchFamily="2" charset="2"/>
              <a:buChar char="v"/>
              <a:tabLst>
                <a:tab pos="980440" algn="l"/>
                <a:tab pos="981075" algn="l"/>
              </a:tabLst>
            </a:pPr>
            <a:r>
              <a:rPr lang="uk-UA" sz="2400" dirty="0">
                <a:solidFill>
                  <a:schemeClr val="bg1"/>
                </a:solidFill>
                <a:latin typeface="DM Serif Display" panose="020B0604020202020204" charset="0"/>
                <a:ea typeface="Times New Roman" panose="02020603050405020304" pitchFamily="18" charset="0"/>
              </a:rPr>
              <a:t>росту продуктивності</a:t>
            </a:r>
            <a:r>
              <a:rPr lang="uk-UA" sz="2400" spc="-25" dirty="0">
                <a:solidFill>
                  <a:schemeClr val="bg1"/>
                </a:solidFill>
                <a:latin typeface="DM Serif Display" panose="020B0604020202020204" charset="0"/>
                <a:ea typeface="Times New Roman" panose="02020603050405020304" pitchFamily="18" charset="0"/>
              </a:rPr>
              <a:t> </a:t>
            </a:r>
            <a:r>
              <a:rPr lang="uk-UA" sz="2400" dirty="0">
                <a:solidFill>
                  <a:schemeClr val="bg1"/>
                </a:solidFill>
                <a:latin typeface="DM Serif Display" panose="020B0604020202020204" charset="0"/>
                <a:ea typeface="Times New Roman" panose="02020603050405020304" pitchFamily="18" charset="0"/>
              </a:rPr>
              <a:t>праці</a:t>
            </a:r>
            <a:r>
              <a:rPr lang="uk-UA" sz="2400" dirty="0" smtClean="0">
                <a:solidFill>
                  <a:schemeClr val="bg1"/>
                </a:solidFill>
                <a:latin typeface="DM Serif Display" panose="020B0604020202020204" charset="0"/>
                <a:ea typeface="Times New Roman" panose="02020603050405020304" pitchFamily="18" charset="0"/>
              </a:rPr>
              <a:t>;</a:t>
            </a:r>
          </a:p>
          <a:p>
            <a:pPr marL="285750" lvl="0" indent="-285750">
              <a:buClr>
                <a:srgbClr val="FF8800"/>
              </a:buClr>
              <a:buSzPts val="1400"/>
              <a:buFont typeface="Wingdings" panose="05000000000000000000" pitchFamily="2" charset="2"/>
              <a:buChar char="v"/>
              <a:tabLst>
                <a:tab pos="980440" algn="l"/>
                <a:tab pos="981075" algn="l"/>
              </a:tabLst>
            </a:pPr>
            <a:endParaRPr lang="ru-RU" sz="1800" dirty="0">
              <a:solidFill>
                <a:schemeClr val="bg1"/>
              </a:solidFill>
              <a:latin typeface="DM Serif Display" panose="020B0604020202020204" charset="0"/>
              <a:ea typeface="Times New Roman" panose="02020603050405020304" pitchFamily="18" charset="0"/>
            </a:endParaRPr>
          </a:p>
          <a:p>
            <a:pPr marL="285750" lvl="0" indent="-285750">
              <a:buClr>
                <a:srgbClr val="FF8800"/>
              </a:buClr>
              <a:buSzPts val="1400"/>
              <a:buFont typeface="Wingdings" panose="05000000000000000000" pitchFamily="2" charset="2"/>
              <a:buChar char="v"/>
              <a:tabLst>
                <a:tab pos="980440" algn="l"/>
                <a:tab pos="981075" algn="l"/>
              </a:tabLst>
            </a:pPr>
            <a:r>
              <a:rPr lang="uk-UA" sz="2400" dirty="0">
                <a:solidFill>
                  <a:schemeClr val="bg1"/>
                </a:solidFill>
                <a:latin typeface="DM Serif Display" panose="020B0604020202020204" charset="0"/>
                <a:ea typeface="Times New Roman" panose="02020603050405020304" pitchFamily="18" charset="0"/>
              </a:rPr>
              <a:t>раціонального використання основних</a:t>
            </a:r>
            <a:r>
              <a:rPr lang="uk-UA" sz="2400" spc="-30" dirty="0">
                <a:solidFill>
                  <a:schemeClr val="bg1"/>
                </a:solidFill>
                <a:latin typeface="DM Serif Display" panose="020B0604020202020204" charset="0"/>
                <a:ea typeface="Times New Roman" panose="02020603050405020304" pitchFamily="18" charset="0"/>
              </a:rPr>
              <a:t> </a:t>
            </a:r>
            <a:r>
              <a:rPr lang="uk-UA" sz="2400" dirty="0">
                <a:solidFill>
                  <a:schemeClr val="bg1"/>
                </a:solidFill>
                <a:latin typeface="DM Serif Display" panose="020B0604020202020204" charset="0"/>
                <a:ea typeface="Times New Roman" panose="02020603050405020304" pitchFamily="18" charset="0"/>
              </a:rPr>
              <a:t>фондів</a:t>
            </a:r>
            <a:r>
              <a:rPr lang="uk-UA" sz="2400" dirty="0" smtClean="0">
                <a:solidFill>
                  <a:schemeClr val="bg1"/>
                </a:solidFill>
                <a:latin typeface="DM Serif Display" panose="020B0604020202020204" charset="0"/>
                <a:ea typeface="Times New Roman" panose="02020603050405020304" pitchFamily="18" charset="0"/>
              </a:rPr>
              <a:t>;</a:t>
            </a:r>
          </a:p>
          <a:p>
            <a:pPr marL="285750" lvl="0" indent="-285750">
              <a:buClr>
                <a:srgbClr val="FF8800"/>
              </a:buClr>
              <a:buSzPts val="1400"/>
              <a:buFont typeface="Wingdings" panose="05000000000000000000" pitchFamily="2" charset="2"/>
              <a:buChar char="v"/>
              <a:tabLst>
                <a:tab pos="980440" algn="l"/>
                <a:tab pos="981075" algn="l"/>
              </a:tabLst>
            </a:pPr>
            <a:endParaRPr lang="ru-RU" sz="1800" dirty="0">
              <a:solidFill>
                <a:schemeClr val="bg1"/>
              </a:solidFill>
              <a:latin typeface="DM Serif Display" panose="020B0604020202020204" charset="0"/>
              <a:ea typeface="Times New Roman" panose="02020603050405020304" pitchFamily="18" charset="0"/>
            </a:endParaRPr>
          </a:p>
          <a:p>
            <a:pPr marL="285750" lvl="0" indent="-285750">
              <a:buClr>
                <a:srgbClr val="FF8800"/>
              </a:buClr>
              <a:buSzPts val="1400"/>
              <a:buFont typeface="Wingdings" panose="05000000000000000000" pitchFamily="2" charset="2"/>
              <a:buChar char="v"/>
              <a:tabLst>
                <a:tab pos="980440" algn="l"/>
                <a:tab pos="981075" algn="l"/>
              </a:tabLst>
            </a:pPr>
            <a:r>
              <a:rPr lang="uk-UA" sz="2400" dirty="0">
                <a:solidFill>
                  <a:schemeClr val="bg1"/>
                </a:solidFill>
                <a:latin typeface="DM Serif Display" panose="020B0604020202020204" charset="0"/>
                <a:ea typeface="Times New Roman" panose="02020603050405020304" pitchFamily="18" charset="0"/>
              </a:rPr>
              <a:t>ефективного використання сировини, матеріалів, палива,</a:t>
            </a:r>
            <a:r>
              <a:rPr lang="uk-UA" sz="2400" spc="-35" dirty="0">
                <a:solidFill>
                  <a:schemeClr val="bg1"/>
                </a:solidFill>
                <a:latin typeface="DM Serif Display" panose="020B0604020202020204" charset="0"/>
                <a:ea typeface="Times New Roman" panose="02020603050405020304" pitchFamily="18" charset="0"/>
              </a:rPr>
              <a:t> </a:t>
            </a:r>
            <a:r>
              <a:rPr lang="uk-UA" sz="2400" dirty="0">
                <a:solidFill>
                  <a:schemeClr val="bg1"/>
                </a:solidFill>
                <a:latin typeface="DM Serif Display" panose="020B0604020202020204" charset="0"/>
                <a:ea typeface="Times New Roman" panose="02020603050405020304" pitchFamily="18" charset="0"/>
              </a:rPr>
              <a:t>енергії</a:t>
            </a:r>
            <a:r>
              <a:rPr lang="uk-UA" sz="2400" dirty="0" smtClean="0">
                <a:solidFill>
                  <a:schemeClr val="bg1"/>
                </a:solidFill>
                <a:latin typeface="DM Serif Display" panose="020B0604020202020204" charset="0"/>
                <a:ea typeface="Times New Roman" panose="02020603050405020304" pitchFamily="18" charset="0"/>
              </a:rPr>
              <a:t>;</a:t>
            </a:r>
          </a:p>
          <a:p>
            <a:pPr marL="285750" lvl="0" indent="-285750">
              <a:buClr>
                <a:srgbClr val="FF8800"/>
              </a:buClr>
              <a:buSzPts val="1400"/>
              <a:buFont typeface="Wingdings" panose="05000000000000000000" pitchFamily="2" charset="2"/>
              <a:buChar char="v"/>
              <a:tabLst>
                <a:tab pos="980440" algn="l"/>
                <a:tab pos="981075" algn="l"/>
              </a:tabLst>
            </a:pPr>
            <a:endParaRPr lang="ru-RU" sz="1800" dirty="0">
              <a:solidFill>
                <a:schemeClr val="bg1"/>
              </a:solidFill>
              <a:latin typeface="DM Serif Display" panose="020B0604020202020204" charset="0"/>
              <a:ea typeface="Times New Roman" panose="02020603050405020304" pitchFamily="18" charset="0"/>
            </a:endParaRPr>
          </a:p>
          <a:p>
            <a:pPr marL="285750" lvl="0" indent="-285750">
              <a:buClr>
                <a:srgbClr val="FF8800"/>
              </a:buClr>
              <a:buSzPts val="1400"/>
              <a:buFont typeface="Wingdings" panose="05000000000000000000" pitchFamily="2" charset="2"/>
              <a:buChar char="v"/>
              <a:tabLst>
                <a:tab pos="980440" algn="l"/>
                <a:tab pos="981075" algn="l"/>
              </a:tabLst>
            </a:pPr>
            <a:r>
              <a:rPr lang="uk-UA" sz="2400" dirty="0">
                <a:solidFill>
                  <a:schemeClr val="bg1"/>
                </a:solidFill>
                <a:latin typeface="DM Serif Display" panose="020B0604020202020204" charset="0"/>
                <a:ea typeface="Times New Roman" panose="02020603050405020304" pitchFamily="18" charset="0"/>
              </a:rPr>
              <a:t>організації виробництва</a:t>
            </a:r>
            <a:r>
              <a:rPr lang="uk-UA" sz="2400" dirty="0" smtClean="0">
                <a:solidFill>
                  <a:schemeClr val="bg1"/>
                </a:solidFill>
                <a:latin typeface="DM Serif Display" panose="020B0604020202020204" charset="0"/>
                <a:ea typeface="Times New Roman" panose="02020603050405020304" pitchFamily="18" charset="0"/>
              </a:rPr>
              <a:t>;</a:t>
            </a:r>
          </a:p>
          <a:p>
            <a:pPr lvl="0">
              <a:buClr>
                <a:srgbClr val="FF8800"/>
              </a:buClr>
              <a:buSzPts val="1400"/>
              <a:tabLst>
                <a:tab pos="980440" algn="l"/>
                <a:tab pos="981075" algn="l"/>
              </a:tabLst>
            </a:pPr>
            <a:endParaRPr lang="ru-RU" sz="1800" dirty="0">
              <a:solidFill>
                <a:schemeClr val="bg1"/>
              </a:solidFill>
              <a:latin typeface="DM Serif Display" panose="020B0604020202020204" charset="0"/>
              <a:ea typeface="Times New Roman" panose="02020603050405020304" pitchFamily="18" charset="0"/>
            </a:endParaRPr>
          </a:p>
          <a:p>
            <a:pPr marL="285750" lvl="0" indent="-285750">
              <a:buClr>
                <a:srgbClr val="FF8800"/>
              </a:buClr>
              <a:buSzPts val="1400"/>
              <a:buFont typeface="Wingdings" panose="05000000000000000000" pitchFamily="2" charset="2"/>
              <a:buChar char="v"/>
              <a:tabLst>
                <a:tab pos="980440" algn="l"/>
                <a:tab pos="981075" algn="l"/>
              </a:tabLst>
            </a:pPr>
            <a:r>
              <a:rPr lang="uk-UA" sz="2400" dirty="0">
                <a:solidFill>
                  <a:schemeClr val="bg1"/>
                </a:solidFill>
                <a:latin typeface="DM Serif Display" panose="020B0604020202020204" charset="0"/>
                <a:ea typeface="Times New Roman" panose="02020603050405020304" pitchFamily="18" charset="0"/>
              </a:rPr>
              <a:t>якості управління; природних </a:t>
            </a:r>
            <a:r>
              <a:rPr lang="uk-UA" sz="2400" dirty="0" smtClean="0">
                <a:solidFill>
                  <a:schemeClr val="bg1"/>
                </a:solidFill>
                <a:latin typeface="DM Serif Display" panose="020B0604020202020204" charset="0"/>
                <a:ea typeface="Times New Roman" panose="02020603050405020304" pitchFamily="18" charset="0"/>
              </a:rPr>
              <a:t>та географічних</a:t>
            </a:r>
            <a:r>
              <a:rPr lang="uk-UA" sz="2400" spc="-15" dirty="0" smtClean="0">
                <a:solidFill>
                  <a:schemeClr val="bg1"/>
                </a:solidFill>
                <a:latin typeface="DM Serif Display" panose="020B0604020202020204" charset="0"/>
                <a:ea typeface="Times New Roman" panose="02020603050405020304" pitchFamily="18" charset="0"/>
              </a:rPr>
              <a:t> </a:t>
            </a:r>
            <a:r>
              <a:rPr lang="uk-UA" sz="2400" dirty="0">
                <a:solidFill>
                  <a:schemeClr val="bg1"/>
                </a:solidFill>
                <a:latin typeface="DM Serif Display" panose="020B0604020202020204" charset="0"/>
                <a:ea typeface="Times New Roman" panose="02020603050405020304" pitchFamily="18" charset="0"/>
              </a:rPr>
              <a:t>факторів.</a:t>
            </a:r>
            <a:endParaRPr lang="ru-RU" sz="1800" dirty="0">
              <a:solidFill>
                <a:schemeClr val="bg1"/>
              </a:solidFill>
              <a:effectLst/>
              <a:latin typeface="DM Serif Display" panose="020B0604020202020204" charset="0"/>
              <a:ea typeface="Times New Roman" panose="02020603050405020304" pitchFamily="18" charset="0"/>
            </a:endParaRPr>
          </a:p>
        </p:txBody>
      </p:sp>
    </p:spTree>
    <p:extLst>
      <p:ext uri="{BB962C8B-B14F-4D97-AF65-F5344CB8AC3E}">
        <p14:creationId xmlns:p14="http://schemas.microsoft.com/office/powerpoint/2010/main" val="803505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5580" y="69272"/>
            <a:ext cx="8645237" cy="3858492"/>
          </a:xfrm>
        </p:spPr>
        <p:txBody>
          <a:bodyPr/>
          <a:lstStyle/>
          <a:p>
            <a:r>
              <a:rPr lang="uk-UA" sz="2800" dirty="0" smtClean="0">
                <a:solidFill>
                  <a:srgbClr val="FF8800"/>
                </a:solidFill>
              </a:rPr>
              <a:t>1. </a:t>
            </a:r>
            <a:r>
              <a:rPr lang="uk-UA" sz="2800" dirty="0" smtClean="0"/>
              <a:t>Концепція собівартості і класифікація витрат на виробництво і реалізацію продукції</a:t>
            </a:r>
            <a:br>
              <a:rPr lang="uk-UA" sz="2800" dirty="0" smtClean="0"/>
            </a:br>
            <a:r>
              <a:rPr lang="uk-UA" sz="2800" dirty="0" smtClean="0">
                <a:solidFill>
                  <a:srgbClr val="FF8800"/>
                </a:solidFill>
              </a:rPr>
              <a:t>2. </a:t>
            </a:r>
            <a:r>
              <a:rPr lang="uk-UA" sz="2800" dirty="0" smtClean="0"/>
              <a:t>Номенклатура статей калькуляції собівартості одиниці продукції у виробничому підприємництві </a:t>
            </a:r>
            <a:br>
              <a:rPr lang="uk-UA" sz="2800" dirty="0" smtClean="0"/>
            </a:br>
            <a:r>
              <a:rPr lang="uk-UA" sz="2800" dirty="0" smtClean="0">
                <a:solidFill>
                  <a:srgbClr val="FF8800"/>
                </a:solidFill>
              </a:rPr>
              <a:t>3. </a:t>
            </a:r>
            <a:r>
              <a:rPr lang="uk-UA" sz="2800" dirty="0" smtClean="0"/>
              <a:t>Облік витрат на виробництво та калькулювання собівартості продукції</a:t>
            </a:r>
            <a:br>
              <a:rPr lang="uk-UA" sz="2800" dirty="0" smtClean="0"/>
            </a:br>
            <a:r>
              <a:rPr lang="uk-UA" sz="2800" dirty="0" smtClean="0">
                <a:solidFill>
                  <a:srgbClr val="FF8800"/>
                </a:solidFill>
              </a:rPr>
              <a:t>4. </a:t>
            </a:r>
            <a:r>
              <a:rPr lang="uk-UA" sz="2800" dirty="0" smtClean="0"/>
              <a:t>Алгоритм визначення фінансових результатів від підприємницької діяльності</a:t>
            </a:r>
            <a:br>
              <a:rPr lang="uk-UA" sz="2800" dirty="0" smtClean="0"/>
            </a:br>
            <a:r>
              <a:rPr lang="uk-UA" sz="2800" dirty="0" smtClean="0">
                <a:solidFill>
                  <a:srgbClr val="FF8800"/>
                </a:solidFill>
              </a:rPr>
              <a:t>5. </a:t>
            </a:r>
            <a:r>
              <a:rPr lang="uk-UA" sz="2800" dirty="0" smtClean="0"/>
              <a:t>Аналіз фінансового стану малого підприємства</a:t>
            </a:r>
            <a:endParaRPr lang="uk-UA" sz="3000" dirty="0"/>
          </a:p>
        </p:txBody>
      </p:sp>
    </p:spTree>
    <p:extLst>
      <p:ext uri="{BB962C8B-B14F-4D97-AF65-F5344CB8AC3E}">
        <p14:creationId xmlns:p14="http://schemas.microsoft.com/office/powerpoint/2010/main" val="2385257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mc:AlternateContent xmlns:mc="http://schemas.openxmlformats.org/markup-compatibility/2006" xmlns:a14="http://schemas.microsoft.com/office/drawing/2010/main">
        <mc:Choice Requires="a14">
          <p:sp>
            <p:nvSpPr>
              <p:cNvPr id="3" name="Прямоугольник 2"/>
              <p:cNvSpPr/>
              <p:nvPr/>
            </p:nvSpPr>
            <p:spPr>
              <a:xfrm>
                <a:off x="157941" y="163008"/>
                <a:ext cx="8002603" cy="4707443"/>
              </a:xfrm>
              <a:prstGeom prst="rect">
                <a:avLst/>
              </a:prstGeom>
            </p:spPr>
            <p:txBody>
              <a:bodyPr wrap="square">
                <a:spAutoFit/>
              </a:bodyPr>
              <a:lstStyle/>
              <a:p>
                <a:pPr marL="236220" marR="720725" indent="457200"/>
                <a:r>
                  <a:rPr lang="uk-UA" sz="2000" dirty="0" smtClean="0">
                    <a:solidFill>
                      <a:schemeClr val="bg1"/>
                    </a:solidFill>
                    <a:latin typeface="Montserrat Light" panose="020B0604020202020204" charset="-52"/>
                    <a:ea typeface="Times New Roman" panose="02020603050405020304" pitchFamily="18" charset="0"/>
                  </a:rPr>
                  <a:t>Для характеристики собівартості при випуску різнорідної продукції користуються такими показниками:</a:t>
                </a:r>
                <a:endParaRPr lang="ru-RU" sz="2000" dirty="0">
                  <a:solidFill>
                    <a:schemeClr val="bg1"/>
                  </a:solidFill>
                  <a:latin typeface="Montserrat Light" panose="020B0604020202020204" charset="-52"/>
                  <a:ea typeface="Times New Roman" panose="02020603050405020304" pitchFamily="18" charset="0"/>
                </a:endParaRPr>
              </a:p>
              <a:p>
                <a:pPr marL="236220" marR="814705" indent="514985">
                  <a:lnSpc>
                    <a:spcPct val="93000"/>
                  </a:lnSpc>
                  <a:spcBef>
                    <a:spcPts val="355"/>
                  </a:spcBef>
                </a:pPr>
                <a:r>
                  <a:rPr lang="uk-UA" sz="2000" dirty="0" smtClean="0">
                    <a:solidFill>
                      <a:srgbClr val="FF8800"/>
                    </a:solidFill>
                    <a:latin typeface="Montserrat Light" panose="020B0604020202020204" charset="-52"/>
                    <a:ea typeface="Times New Roman" panose="02020603050405020304" pitchFamily="18" charset="0"/>
                  </a:rPr>
                  <a:t>1.</a:t>
                </a:r>
                <a:r>
                  <a:rPr lang="uk-UA" sz="2000" dirty="0" smtClean="0">
                    <a:solidFill>
                      <a:schemeClr val="bg1"/>
                    </a:solidFill>
                    <a:latin typeface="Montserrat Light" panose="020B0604020202020204" charset="-52"/>
                    <a:ea typeface="Times New Roman" panose="02020603050405020304" pitchFamily="18" charset="0"/>
                  </a:rPr>
                  <a:t>витрати </a:t>
                </a:r>
                <a:r>
                  <a:rPr lang="uk-UA" sz="2000" dirty="0">
                    <a:solidFill>
                      <a:schemeClr val="bg1"/>
                    </a:solidFill>
                    <a:latin typeface="Montserrat Light" panose="020B0604020202020204" charset="-52"/>
                    <a:ea typeface="Times New Roman" panose="02020603050405020304" pitchFamily="18" charset="0"/>
                  </a:rPr>
                  <a:t>на 1 грн. товарної продукції визначаються як частка (</a:t>
                </a:r>
                <a:r>
                  <a:rPr lang="uk-UA" sz="2000" b="1" dirty="0" err="1">
                    <a:solidFill>
                      <a:schemeClr val="bg1"/>
                    </a:solidFill>
                    <a:latin typeface="Montserrat Light" panose="020B0604020202020204" charset="-52"/>
                    <a:ea typeface="Times New Roman" panose="02020603050405020304" pitchFamily="18" charset="0"/>
                  </a:rPr>
                  <a:t>ТП</a:t>
                </a:r>
                <a:r>
                  <a:rPr lang="uk-UA" sz="2000" dirty="0" err="1">
                    <a:solidFill>
                      <a:schemeClr val="bg1"/>
                    </a:solidFill>
                    <a:latin typeface="Montserrat Light" panose="020B0604020202020204" charset="-52"/>
                    <a:ea typeface="Times New Roman" panose="02020603050405020304" pitchFamily="18" charset="0"/>
                  </a:rPr>
                  <a:t>с</a:t>
                </a:r>
                <a:r>
                  <a:rPr lang="uk-UA" sz="2000" dirty="0">
                    <a:solidFill>
                      <a:schemeClr val="bg1"/>
                    </a:solidFill>
                    <a:latin typeface="Montserrat Light" panose="020B0604020202020204" charset="-52"/>
                    <a:ea typeface="Times New Roman" panose="02020603050405020304" pitchFamily="18" charset="0"/>
                  </a:rPr>
                  <a:t>) від відношення собівартості всієї товарної продукції до обсягу товарної </a:t>
                </a:r>
                <a:r>
                  <a:rPr lang="uk-UA" sz="2000" dirty="0" smtClean="0">
                    <a:solidFill>
                      <a:schemeClr val="bg1"/>
                    </a:solidFill>
                    <a:latin typeface="Montserrat Light" panose="020B0604020202020204" charset="-52"/>
                    <a:ea typeface="Times New Roman" panose="02020603050405020304" pitchFamily="18" charset="0"/>
                  </a:rPr>
                  <a:t>продукції,</a:t>
                </a:r>
                <a:r>
                  <a:rPr lang="ru-RU" sz="2000" dirty="0">
                    <a:solidFill>
                      <a:schemeClr val="bg1"/>
                    </a:solidFill>
                    <a:latin typeface="Montserrat Light" panose="020B0604020202020204" charset="-52"/>
                    <a:ea typeface="Times New Roman" panose="02020603050405020304" pitchFamily="18" charset="0"/>
                  </a:rPr>
                  <a:t> </a:t>
                </a:r>
                <a:r>
                  <a:rPr lang="uk-UA" sz="2000" dirty="0" smtClean="0">
                    <a:solidFill>
                      <a:schemeClr val="bg1"/>
                    </a:solidFill>
                    <a:latin typeface="Montserrat Light" panose="020B0604020202020204" charset="-52"/>
                    <a:ea typeface="Times New Roman" panose="02020603050405020304" pitchFamily="18" charset="0"/>
                  </a:rPr>
                  <a:t>який </a:t>
                </a:r>
                <a:r>
                  <a:rPr lang="uk-UA" sz="2000" dirty="0">
                    <a:solidFill>
                      <a:schemeClr val="bg1"/>
                    </a:solidFill>
                    <a:latin typeface="Montserrat Light" panose="020B0604020202020204" charset="-52"/>
                    <a:ea typeface="Times New Roman" panose="02020603050405020304" pitchFamily="18" charset="0"/>
                  </a:rPr>
                  <a:t>розраховано в оптових цінах підприємства (</a:t>
                </a:r>
                <a:r>
                  <a:rPr lang="uk-UA" sz="2000" b="1" dirty="0" err="1">
                    <a:solidFill>
                      <a:schemeClr val="bg1"/>
                    </a:solidFill>
                    <a:latin typeface="Montserrat Light" panose="020B0604020202020204" charset="-52"/>
                    <a:ea typeface="Times New Roman" panose="02020603050405020304" pitchFamily="18" charset="0"/>
                  </a:rPr>
                  <a:t>ТП</a:t>
                </a:r>
                <a:r>
                  <a:rPr lang="uk-UA" sz="2000" dirty="0" err="1">
                    <a:solidFill>
                      <a:schemeClr val="bg1"/>
                    </a:solidFill>
                    <a:latin typeface="Montserrat Light" panose="020B0604020202020204" charset="-52"/>
                    <a:ea typeface="Times New Roman" panose="02020603050405020304" pitchFamily="18" charset="0"/>
                  </a:rPr>
                  <a:t>ц</a:t>
                </a:r>
                <a:r>
                  <a:rPr lang="uk-UA" sz="2000" dirty="0">
                    <a:solidFill>
                      <a:schemeClr val="bg1"/>
                    </a:solidFill>
                    <a:latin typeface="Montserrat Light" panose="020B0604020202020204" charset="-52"/>
                    <a:ea typeface="Times New Roman" panose="02020603050405020304" pitchFamily="18" charset="0"/>
                  </a:rPr>
                  <a:t>), </a:t>
                </a:r>
                <a:r>
                  <a:rPr lang="uk-UA" sz="2000" dirty="0" smtClean="0">
                    <a:solidFill>
                      <a:schemeClr val="bg1"/>
                    </a:solidFill>
                    <a:latin typeface="Montserrat Light" panose="020B0604020202020204" charset="-52"/>
                    <a:ea typeface="Times New Roman" panose="02020603050405020304" pitchFamily="18" charset="0"/>
                  </a:rPr>
                  <a:t>тобто:</a:t>
                </a:r>
                <a14:m>
                  <m:oMath xmlns:m="http://schemas.openxmlformats.org/officeDocument/2006/math">
                    <m:r>
                      <a:rPr lang="uk-UA" sz="2000" b="0" i="1" smtClean="0">
                        <a:solidFill>
                          <a:srgbClr val="FF8800"/>
                        </a:solidFill>
                        <a:latin typeface="Cambria Math" panose="02040503050406030204" pitchFamily="18" charset="0"/>
                        <a:ea typeface="Times New Roman" panose="02020603050405020304" pitchFamily="18" charset="0"/>
                      </a:rPr>
                      <m:t>Зтп=</m:t>
                    </m:r>
                    <m:f>
                      <m:fPr>
                        <m:ctrlPr>
                          <a:rPr lang="uk-UA" sz="2000" b="0" i="1" smtClean="0">
                            <a:solidFill>
                              <a:srgbClr val="FF8800"/>
                            </a:solidFill>
                            <a:latin typeface="Cambria Math" panose="02040503050406030204" pitchFamily="18" charset="0"/>
                          </a:rPr>
                        </m:ctrlPr>
                      </m:fPr>
                      <m:num>
                        <m:r>
                          <a:rPr lang="uk-UA" sz="2000" b="0" i="1" smtClean="0">
                            <a:solidFill>
                              <a:srgbClr val="FF8800"/>
                            </a:solidFill>
                            <a:latin typeface="Cambria Math" panose="02040503050406030204" pitchFamily="18" charset="0"/>
                          </a:rPr>
                          <m:t>ТПс</m:t>
                        </m:r>
                      </m:num>
                      <m:den>
                        <m:r>
                          <a:rPr lang="uk-UA" sz="2000" b="0" i="1" smtClean="0">
                            <a:solidFill>
                              <a:srgbClr val="FF8800"/>
                            </a:solidFill>
                            <a:latin typeface="Cambria Math" panose="02040503050406030204" pitchFamily="18" charset="0"/>
                          </a:rPr>
                          <m:t>ТПц</m:t>
                        </m:r>
                      </m:den>
                    </m:f>
                  </m:oMath>
                </a14:m>
                <a:endParaRPr lang="ru-RU" sz="2000" dirty="0" smtClean="0">
                  <a:solidFill>
                    <a:schemeClr val="bg1"/>
                  </a:solidFill>
                  <a:latin typeface="Montserrat Light" panose="020B0604020202020204" charset="-52"/>
                  <a:ea typeface="Times New Roman" panose="02020603050405020304" pitchFamily="18" charset="0"/>
                </a:endParaRPr>
              </a:p>
              <a:p>
                <a:pPr lvl="0"/>
                <a:r>
                  <a:rPr lang="uk-UA" sz="2000" dirty="0" smtClean="0">
                    <a:solidFill>
                      <a:schemeClr val="bg1"/>
                    </a:solidFill>
                    <a:latin typeface="Montserrat Light" panose="020B0604020202020204" charset="-52"/>
                  </a:rPr>
                  <a:t>    </a:t>
                </a:r>
                <a:r>
                  <a:rPr lang="uk-UA" sz="2000" dirty="0" smtClean="0">
                    <a:solidFill>
                      <a:srgbClr val="FF8800"/>
                    </a:solidFill>
                    <a:latin typeface="Montserrat Light" panose="020B0604020202020204" charset="-52"/>
                  </a:rPr>
                  <a:t>2.</a:t>
                </a:r>
                <a:r>
                  <a:rPr lang="uk-UA" sz="2000" dirty="0" smtClean="0">
                    <a:solidFill>
                      <a:schemeClr val="bg1"/>
                    </a:solidFill>
                    <a:latin typeface="Montserrat Light" panose="020B0604020202020204" charset="-52"/>
                  </a:rPr>
                  <a:t> собівартість </a:t>
                </a:r>
                <a:r>
                  <a:rPr lang="uk-UA" sz="2000" dirty="0">
                    <a:solidFill>
                      <a:schemeClr val="bg1"/>
                    </a:solidFill>
                    <a:latin typeface="Montserrat Light" panose="020B0604020202020204" charset="-52"/>
                  </a:rPr>
                  <a:t>одиниці продукції окремого виду (визначається на основі розробки калькуляції);</a:t>
                </a:r>
                <a:endParaRPr lang="ru-RU" sz="2000" dirty="0">
                  <a:solidFill>
                    <a:schemeClr val="bg1"/>
                  </a:solidFill>
                  <a:latin typeface="Montserrat Light" panose="020B0604020202020204" charset="-52"/>
                </a:endParaRPr>
              </a:p>
              <a:p>
                <a:pPr lvl="0"/>
                <a:r>
                  <a:rPr lang="uk-UA" sz="2000" dirty="0" smtClean="0">
                    <a:solidFill>
                      <a:schemeClr val="bg1"/>
                    </a:solidFill>
                    <a:latin typeface="Montserrat Light" panose="020B0604020202020204" charset="-52"/>
                  </a:rPr>
                  <a:t>     </a:t>
                </a:r>
                <a:r>
                  <a:rPr lang="uk-UA" sz="2000" dirty="0" smtClean="0">
                    <a:solidFill>
                      <a:srgbClr val="FF8800"/>
                    </a:solidFill>
                    <a:latin typeface="Montserrat Light" panose="020B0604020202020204" charset="-52"/>
                  </a:rPr>
                  <a:t>3.</a:t>
                </a:r>
                <a:r>
                  <a:rPr lang="uk-UA" sz="2000" dirty="0" smtClean="0">
                    <a:solidFill>
                      <a:schemeClr val="bg1"/>
                    </a:solidFill>
                    <a:latin typeface="Montserrat Light" panose="020B0604020202020204" charset="-52"/>
                  </a:rPr>
                  <a:t>ниження </a:t>
                </a:r>
                <a:r>
                  <a:rPr lang="uk-UA" sz="2000" dirty="0">
                    <a:solidFill>
                      <a:schemeClr val="bg1"/>
                    </a:solidFill>
                    <a:latin typeface="Montserrat Light" panose="020B0604020202020204" charset="-52"/>
                  </a:rPr>
                  <a:t>собівартості порівняльної товарної продукції. Під порівняльною розуміють таку продукцію, яка випускається на підприємстві протягом декількох років.</a:t>
                </a:r>
                <a:endParaRPr lang="ru-RU" sz="2000" dirty="0">
                  <a:solidFill>
                    <a:schemeClr val="bg1"/>
                  </a:solidFill>
                  <a:latin typeface="Montserrat Light" panose="020B0604020202020204" charset="-52"/>
                </a:endParaRPr>
              </a:p>
              <a:p>
                <a:pPr marL="236220" marR="814705" indent="514985">
                  <a:lnSpc>
                    <a:spcPct val="93000"/>
                  </a:lnSpc>
                  <a:spcBef>
                    <a:spcPts val="355"/>
                  </a:spcBef>
                </a:pPr>
                <a:endParaRPr lang="ru-RU" dirty="0" smtClean="0">
                  <a:solidFill>
                    <a:schemeClr val="bg1"/>
                  </a:solidFill>
                  <a:latin typeface="Montserrat Light" panose="020B0604020202020204" charset="-52"/>
                  <a:ea typeface="Times New Roman" panose="02020603050405020304" pitchFamily="18" charset="0"/>
                </a:endParaRPr>
              </a:p>
              <a:p>
                <a:pPr marL="236220">
                  <a:spcBef>
                    <a:spcPts val="385"/>
                  </a:spcBef>
                </a:pPr>
                <a:endParaRPr lang="ru-RU" dirty="0">
                  <a:solidFill>
                    <a:schemeClr val="bg1"/>
                  </a:solidFill>
                  <a:latin typeface="Montserrat Light" panose="020B0604020202020204" charset="-52"/>
                  <a:ea typeface="Times New Roman" panose="02020603050405020304" pitchFamily="18" charset="0"/>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57941" y="163008"/>
                <a:ext cx="8002603" cy="4707443"/>
              </a:xfrm>
              <a:prstGeom prst="rect">
                <a:avLst/>
              </a:prstGeom>
              <a:blipFill>
                <a:blip r:embed="rId2"/>
                <a:stretch>
                  <a:fillRect l="-838" t="-648" r="-914"/>
                </a:stretch>
              </a:blipFill>
            </p:spPr>
            <p:txBody>
              <a:bodyPr/>
              <a:lstStyle/>
              <a:p>
                <a:r>
                  <a:rPr lang="ru-RU">
                    <a:noFill/>
                  </a:rPr>
                  <a:t> </a:t>
                </a:r>
              </a:p>
            </p:txBody>
          </p:sp>
        </mc:Fallback>
      </mc:AlternateContent>
      <p:grpSp>
        <p:nvGrpSpPr>
          <p:cNvPr id="10" name="Google Shape;526;p41"/>
          <p:cNvGrpSpPr/>
          <p:nvPr/>
        </p:nvGrpSpPr>
        <p:grpSpPr>
          <a:xfrm>
            <a:off x="6903720" y="708661"/>
            <a:ext cx="2049363" cy="1783080"/>
            <a:chOff x="3292425" y="3664250"/>
            <a:chExt cx="397025" cy="391525"/>
          </a:xfrm>
        </p:grpSpPr>
        <p:sp>
          <p:nvSpPr>
            <p:cNvPr id="11" name="Google Shape;527;p41"/>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8;p41"/>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9;p41"/>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1705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35380" y="746760"/>
            <a:ext cx="7227861" cy="3172691"/>
          </a:xfrm>
        </p:spPr>
        <p:txBody>
          <a:bodyPr/>
          <a:lstStyle/>
          <a:p>
            <a:r>
              <a:rPr lang="ru-RU" sz="4000" dirty="0">
                <a:solidFill>
                  <a:srgbClr val="FF8800"/>
                </a:solidFill>
              </a:rPr>
              <a:t>Номенклатура статей </a:t>
            </a:r>
            <a:r>
              <a:rPr lang="ru-RU" sz="4000" dirty="0" err="1">
                <a:solidFill>
                  <a:srgbClr val="FF8800"/>
                </a:solidFill>
              </a:rPr>
              <a:t>калькуляції</a:t>
            </a:r>
            <a:r>
              <a:rPr lang="ru-RU" sz="4000" dirty="0">
                <a:solidFill>
                  <a:srgbClr val="FF8800"/>
                </a:solidFill>
              </a:rPr>
              <a:t> </a:t>
            </a:r>
            <a:r>
              <a:rPr lang="ru-RU" sz="4000" dirty="0" err="1">
                <a:solidFill>
                  <a:srgbClr val="FF8800"/>
                </a:solidFill>
              </a:rPr>
              <a:t>собівартості</a:t>
            </a:r>
            <a:r>
              <a:rPr lang="ru-RU" sz="4000" dirty="0">
                <a:solidFill>
                  <a:srgbClr val="FF8800"/>
                </a:solidFill>
              </a:rPr>
              <a:t> </a:t>
            </a:r>
            <a:r>
              <a:rPr lang="ru-RU" sz="4000" dirty="0" err="1">
                <a:solidFill>
                  <a:srgbClr val="FF8800"/>
                </a:solidFill>
              </a:rPr>
              <a:t>одиниці</a:t>
            </a:r>
            <a:r>
              <a:rPr lang="ru-RU" sz="4000" dirty="0">
                <a:solidFill>
                  <a:srgbClr val="FF8800"/>
                </a:solidFill>
              </a:rPr>
              <a:t> </a:t>
            </a:r>
            <a:r>
              <a:rPr lang="ru-RU" sz="4000" dirty="0" err="1">
                <a:solidFill>
                  <a:srgbClr val="FF8800"/>
                </a:solidFill>
              </a:rPr>
              <a:t>продукції</a:t>
            </a:r>
            <a:r>
              <a:rPr lang="ru-RU" sz="4000" dirty="0">
                <a:solidFill>
                  <a:srgbClr val="FF8800"/>
                </a:solidFill>
              </a:rPr>
              <a:t> у </a:t>
            </a:r>
            <a:r>
              <a:rPr lang="ru-RU" sz="4000" dirty="0" err="1">
                <a:solidFill>
                  <a:srgbClr val="FF8800"/>
                </a:solidFill>
              </a:rPr>
              <a:t>виробничому</a:t>
            </a:r>
            <a:r>
              <a:rPr lang="ru-RU" sz="4000" dirty="0">
                <a:solidFill>
                  <a:srgbClr val="FF8800"/>
                </a:solidFill>
              </a:rPr>
              <a:t> </a:t>
            </a:r>
            <a:r>
              <a:rPr lang="ru-RU" sz="4000" dirty="0" err="1">
                <a:solidFill>
                  <a:srgbClr val="FF8800"/>
                </a:solidFill>
              </a:rPr>
              <a:t>підприємництві</a:t>
            </a:r>
            <a:r>
              <a:rPr lang="ru-RU" sz="4000" dirty="0">
                <a:solidFill>
                  <a:srgbClr val="FF8800"/>
                </a:solidFill>
              </a:rPr>
              <a:t> </a:t>
            </a:r>
            <a:br>
              <a:rPr lang="ru-RU" sz="4000" dirty="0">
                <a:solidFill>
                  <a:srgbClr val="FF8800"/>
                </a:solidFill>
              </a:rPr>
            </a:br>
            <a:endParaRPr lang="ru-RU" sz="4000" dirty="0">
              <a:solidFill>
                <a:srgbClr val="FF8800"/>
              </a:solidFill>
            </a:endParaRPr>
          </a:p>
        </p:txBody>
      </p:sp>
    </p:spTree>
    <p:extLst>
      <p:ext uri="{BB962C8B-B14F-4D97-AF65-F5344CB8AC3E}">
        <p14:creationId xmlns:p14="http://schemas.microsoft.com/office/powerpoint/2010/main" val="2980688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3" name="Прямоугольник 2"/>
          <p:cNvSpPr/>
          <p:nvPr/>
        </p:nvSpPr>
        <p:spPr>
          <a:xfrm>
            <a:off x="6970" y="586219"/>
            <a:ext cx="8305800" cy="2626104"/>
          </a:xfrm>
          <a:prstGeom prst="rect">
            <a:avLst/>
          </a:prstGeom>
        </p:spPr>
        <p:txBody>
          <a:bodyPr wrap="square">
            <a:spAutoFit/>
          </a:bodyPr>
          <a:lstStyle/>
          <a:p>
            <a:pPr marL="236220" indent="457200">
              <a:lnSpc>
                <a:spcPct val="98000"/>
              </a:lnSpc>
            </a:pPr>
            <a:r>
              <a:rPr lang="uk-UA" sz="2800" dirty="0">
                <a:solidFill>
                  <a:schemeClr val="bg1"/>
                </a:solidFill>
                <a:latin typeface="Montserrat Light" panose="020B0604020202020204" charset="-52"/>
                <a:ea typeface="Times New Roman" panose="02020603050405020304" pitchFamily="18" charset="0"/>
              </a:rPr>
              <a:t>Кошторис витрат на виробництво продукції складається в </a:t>
            </a:r>
            <a:r>
              <a:rPr lang="uk-UA" sz="2800" dirty="0" smtClean="0">
                <a:solidFill>
                  <a:schemeClr val="bg1"/>
                </a:solidFill>
                <a:latin typeface="Montserrat Light" panose="020B0604020202020204" charset="-52"/>
                <a:ea typeface="Times New Roman" panose="02020603050405020304" pitchFamily="18" charset="0"/>
              </a:rPr>
              <a:t>розрізі економічних </a:t>
            </a:r>
            <a:r>
              <a:rPr lang="uk-UA" sz="2800" dirty="0">
                <a:solidFill>
                  <a:schemeClr val="bg1"/>
                </a:solidFill>
                <a:latin typeface="Montserrat Light" panose="020B0604020202020204" charset="-52"/>
                <a:ea typeface="Times New Roman" panose="02020603050405020304" pitchFamily="18" charset="0"/>
              </a:rPr>
              <a:t>елементів. У практиці роботи підприємств можуть застосовуватись два методи розробки кошторису: </a:t>
            </a:r>
            <a:r>
              <a:rPr lang="uk-UA" sz="2800" dirty="0">
                <a:solidFill>
                  <a:srgbClr val="FF8800"/>
                </a:solidFill>
                <a:latin typeface="Montserrat Light" panose="020B0604020202020204" charset="-52"/>
                <a:ea typeface="Times New Roman" panose="02020603050405020304" pitchFamily="18" charset="0"/>
              </a:rPr>
              <a:t>заводський</a:t>
            </a:r>
            <a:r>
              <a:rPr lang="uk-UA" sz="2800" dirty="0">
                <a:solidFill>
                  <a:schemeClr val="bg1"/>
                </a:solidFill>
                <a:latin typeface="Montserrat Light" panose="020B0604020202020204" charset="-52"/>
                <a:ea typeface="Times New Roman" panose="02020603050405020304" pitchFamily="18" charset="0"/>
              </a:rPr>
              <a:t> і метод </a:t>
            </a:r>
            <a:r>
              <a:rPr lang="uk-UA" sz="2800" dirty="0">
                <a:solidFill>
                  <a:srgbClr val="FF8800"/>
                </a:solidFill>
                <a:latin typeface="Montserrat Light" panose="020B0604020202020204" charset="-52"/>
                <a:ea typeface="Times New Roman" panose="02020603050405020304" pitchFamily="18" charset="0"/>
              </a:rPr>
              <a:t>зведеного</a:t>
            </a:r>
            <a:r>
              <a:rPr lang="uk-UA" sz="2800" dirty="0">
                <a:solidFill>
                  <a:schemeClr val="bg1"/>
                </a:solidFill>
                <a:latin typeface="Montserrat Light" panose="020B0604020202020204" charset="-52"/>
                <a:ea typeface="Times New Roman" panose="02020603050405020304" pitchFamily="18" charset="0"/>
              </a:rPr>
              <a:t> кошторису.</a:t>
            </a:r>
            <a:endParaRPr lang="ru-RU" sz="2800" dirty="0">
              <a:solidFill>
                <a:schemeClr val="bg1"/>
              </a:solidFill>
              <a:latin typeface="Montserrat Light" panose="020B0604020202020204" charset="-52"/>
              <a:ea typeface="Times New Roman" panose="02020603050405020304" pitchFamily="18" charset="0"/>
            </a:endParaRPr>
          </a:p>
        </p:txBody>
      </p:sp>
      <p:grpSp>
        <p:nvGrpSpPr>
          <p:cNvPr id="4" name="Google Shape;331;p41"/>
          <p:cNvGrpSpPr/>
          <p:nvPr/>
        </p:nvGrpSpPr>
        <p:grpSpPr>
          <a:xfrm>
            <a:off x="6856227" y="3002281"/>
            <a:ext cx="1883913" cy="1973580"/>
            <a:chOff x="590250" y="244200"/>
            <a:chExt cx="407975" cy="532175"/>
          </a:xfrm>
        </p:grpSpPr>
        <p:sp>
          <p:nvSpPr>
            <p:cNvPr id="5" name="Google Shape;332;p41"/>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3;p41"/>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4;p41"/>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5;p41"/>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6;p41"/>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7;p41"/>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8;p41"/>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9;p41"/>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0;p41"/>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1;p41"/>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2;p41"/>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3;p41"/>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4;p41"/>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5;p41"/>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3173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dirty="0"/>
          </a:p>
        </p:txBody>
      </p:sp>
      <p:sp>
        <p:nvSpPr>
          <p:cNvPr id="3" name="Прямоугольник 2"/>
          <p:cNvSpPr/>
          <p:nvPr/>
        </p:nvSpPr>
        <p:spPr>
          <a:xfrm>
            <a:off x="335220" y="640085"/>
            <a:ext cx="8069164" cy="2263953"/>
          </a:xfrm>
          <a:prstGeom prst="rect">
            <a:avLst/>
          </a:prstGeom>
        </p:spPr>
        <p:txBody>
          <a:bodyPr wrap="square">
            <a:spAutoFit/>
          </a:bodyPr>
          <a:lstStyle/>
          <a:p>
            <a:pPr marL="236220" marR="721360" indent="457200">
              <a:lnSpc>
                <a:spcPct val="98000"/>
              </a:lnSpc>
            </a:pPr>
            <a:r>
              <a:rPr lang="uk-UA" sz="3600" dirty="0">
                <a:solidFill>
                  <a:schemeClr val="bg1"/>
                </a:solidFill>
                <a:latin typeface="Montserrat Light" panose="020B0604020202020204" charset="-52"/>
                <a:ea typeface="Times New Roman" panose="02020603050405020304" pitchFamily="18" charset="0"/>
              </a:rPr>
              <a:t>При </a:t>
            </a:r>
            <a:r>
              <a:rPr lang="uk-UA" sz="3600" dirty="0">
                <a:solidFill>
                  <a:srgbClr val="FF8800"/>
                </a:solidFill>
                <a:latin typeface="Montserrat Light" panose="020B0604020202020204" charset="-52"/>
                <a:ea typeface="Times New Roman" panose="02020603050405020304" pitchFamily="18" charset="0"/>
              </a:rPr>
              <a:t>заводському</a:t>
            </a:r>
            <a:r>
              <a:rPr lang="uk-UA" sz="3600" dirty="0">
                <a:solidFill>
                  <a:schemeClr val="bg1"/>
                </a:solidFill>
                <a:latin typeface="Montserrat Light" panose="020B0604020202020204" charset="-52"/>
                <a:ea typeface="Times New Roman" panose="02020603050405020304" pitchFamily="18" charset="0"/>
              </a:rPr>
              <a:t> методі в цілому по підприємству розробляється кошторис за економічними елементами.</a:t>
            </a:r>
            <a:endParaRPr lang="ru-RU" sz="3600" dirty="0">
              <a:solidFill>
                <a:schemeClr val="bg1"/>
              </a:solidFill>
              <a:latin typeface="Montserrat Light" panose="020B0604020202020204" charset="-52"/>
              <a:ea typeface="Times New Roman" panose="02020603050405020304" pitchFamily="18" charset="0"/>
            </a:endParaRPr>
          </a:p>
        </p:txBody>
      </p:sp>
      <p:grpSp>
        <p:nvGrpSpPr>
          <p:cNvPr id="4" name="Google Shape;401;p41"/>
          <p:cNvGrpSpPr/>
          <p:nvPr/>
        </p:nvGrpSpPr>
        <p:grpSpPr>
          <a:xfrm rot="380139">
            <a:off x="5707368" y="3091627"/>
            <a:ext cx="2768060" cy="1904959"/>
            <a:chOff x="1923675" y="1633650"/>
            <a:chExt cx="436000" cy="435975"/>
          </a:xfrm>
        </p:grpSpPr>
        <p:sp>
          <p:nvSpPr>
            <p:cNvPr id="5" name="Google Shape;402;p4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3;p4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4;p4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5;p4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p4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7;p4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26414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bg1">
                    <a:lumMod val="85000"/>
                  </a:schemeClr>
                </a:solidFill>
              </a:rPr>
              <a:t>24</a:t>
            </a:fld>
            <a:endParaRPr lang="en" dirty="0">
              <a:solidFill>
                <a:schemeClr val="bg1">
                  <a:lumMod val="85000"/>
                </a:schemeClr>
              </a:solidFill>
            </a:endParaRPr>
          </a:p>
        </p:txBody>
      </p:sp>
      <p:sp>
        <p:nvSpPr>
          <p:cNvPr id="3" name="Прямоугольник 2"/>
          <p:cNvSpPr/>
          <p:nvPr/>
        </p:nvSpPr>
        <p:spPr>
          <a:xfrm>
            <a:off x="935098" y="289057"/>
            <a:ext cx="6599396" cy="2626104"/>
          </a:xfrm>
          <a:prstGeom prst="rect">
            <a:avLst/>
          </a:prstGeom>
        </p:spPr>
        <p:txBody>
          <a:bodyPr wrap="square">
            <a:spAutoFit/>
          </a:bodyPr>
          <a:lstStyle/>
          <a:p>
            <a:pPr marL="236220" marR="721995" indent="457200">
              <a:lnSpc>
                <a:spcPct val="98000"/>
              </a:lnSpc>
            </a:pPr>
            <a:r>
              <a:rPr lang="uk-UA" sz="2800" dirty="0">
                <a:solidFill>
                  <a:schemeClr val="bg1"/>
                </a:solidFill>
                <a:latin typeface="Montserrat Light" panose="020B0604020202020204" charset="-52"/>
                <a:ea typeface="Times New Roman" panose="02020603050405020304" pitchFamily="18" charset="0"/>
              </a:rPr>
              <a:t>Метод </a:t>
            </a:r>
            <a:r>
              <a:rPr lang="uk-UA" sz="2800" dirty="0">
                <a:solidFill>
                  <a:srgbClr val="FF8800"/>
                </a:solidFill>
                <a:latin typeface="Montserrat Light" panose="020B0604020202020204" charset="-52"/>
                <a:ea typeface="Times New Roman" panose="02020603050405020304" pitchFamily="18" charset="0"/>
              </a:rPr>
              <a:t>зведеного</a:t>
            </a:r>
            <a:r>
              <a:rPr lang="uk-UA" sz="2800" dirty="0">
                <a:solidFill>
                  <a:schemeClr val="bg1"/>
                </a:solidFill>
                <a:latin typeface="Montserrat Light" panose="020B0604020202020204" charset="-52"/>
                <a:ea typeface="Times New Roman" panose="02020603050405020304" pitchFamily="18" charset="0"/>
              </a:rPr>
              <a:t> кошторису полягає в тому, що кошторис витрат на виробництво розробляється на основі кошторисів по окремих цехах.</a:t>
            </a:r>
            <a:endParaRPr lang="ru-RU" sz="2800" dirty="0">
              <a:solidFill>
                <a:schemeClr val="bg1"/>
              </a:solidFill>
              <a:latin typeface="Montserrat Light" panose="020B0604020202020204" charset="-52"/>
              <a:ea typeface="Times New Roman" panose="02020603050405020304" pitchFamily="18" charset="0"/>
            </a:endParaRPr>
          </a:p>
        </p:txBody>
      </p:sp>
      <p:grpSp>
        <p:nvGrpSpPr>
          <p:cNvPr id="4" name="Google Shape;366;p41"/>
          <p:cNvGrpSpPr/>
          <p:nvPr/>
        </p:nvGrpSpPr>
        <p:grpSpPr>
          <a:xfrm>
            <a:off x="483414" y="3339521"/>
            <a:ext cx="1497786" cy="1590570"/>
            <a:chOff x="596350" y="929175"/>
            <a:chExt cx="407950" cy="497475"/>
          </a:xfrm>
        </p:grpSpPr>
        <p:sp>
          <p:nvSpPr>
            <p:cNvPr id="5" name="Google Shape;367;p41"/>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68;p41"/>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69;p41"/>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0;p41"/>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1;p41"/>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2;p41"/>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3;p41"/>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65373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3" name="Прямоугольник 2"/>
          <p:cNvSpPr/>
          <p:nvPr/>
        </p:nvSpPr>
        <p:spPr>
          <a:xfrm>
            <a:off x="53340" y="225574"/>
            <a:ext cx="8519160" cy="4315284"/>
          </a:xfrm>
          <a:prstGeom prst="rect">
            <a:avLst/>
          </a:prstGeom>
        </p:spPr>
        <p:txBody>
          <a:bodyPr wrap="square">
            <a:spAutoFit/>
          </a:bodyPr>
          <a:lstStyle/>
          <a:p>
            <a:pPr marL="236220" marR="722630" indent="457200">
              <a:lnSpc>
                <a:spcPct val="98000"/>
              </a:lnSpc>
            </a:pPr>
            <a:r>
              <a:rPr lang="uk-UA" sz="2800" dirty="0">
                <a:solidFill>
                  <a:schemeClr val="bg1"/>
                </a:solidFill>
                <a:latin typeface="Montserrat Light" panose="020B0604020202020204" charset="-52"/>
                <a:ea typeface="Times New Roman" panose="02020603050405020304" pitchFamily="18" charset="0"/>
                <a:cs typeface="Times New Roman" panose="02020603050405020304" pitchFamily="18" charset="0"/>
              </a:rPr>
              <a:t>Від кошторису витрат можна перейти до розрахунку собівартості валової, товарної і </a:t>
            </a:r>
            <a:r>
              <a:rPr lang="uk-UA" sz="2800" dirty="0" smtClean="0">
                <a:solidFill>
                  <a:schemeClr val="bg1"/>
                </a:solidFill>
                <a:latin typeface="Montserrat Light" panose="020B0604020202020204" charset="-52"/>
                <a:ea typeface="Times New Roman" panose="02020603050405020304" pitchFamily="18" charset="0"/>
                <a:cs typeface="Times New Roman" panose="02020603050405020304" pitchFamily="18" charset="0"/>
              </a:rPr>
              <a:t>реалізованої продукції</a:t>
            </a:r>
            <a:r>
              <a:rPr lang="uk-UA" sz="2800" dirty="0">
                <a:solidFill>
                  <a:schemeClr val="bg1"/>
                </a:solidFill>
                <a:latin typeface="Montserrat Light" panose="020B0604020202020204" charset="-52"/>
                <a:ea typeface="Times New Roman" panose="02020603050405020304" pitchFamily="18" charset="0"/>
                <a:cs typeface="Times New Roman" panose="02020603050405020304" pitchFamily="18" charset="0"/>
              </a:rPr>
              <a:t>.</a:t>
            </a:r>
            <a:endParaRPr lang="ru-RU" sz="2800" dirty="0">
              <a:solidFill>
                <a:schemeClr val="bg1"/>
              </a:solidFill>
              <a:latin typeface="Montserrat Light" panose="020B0604020202020204" charset="-52"/>
              <a:ea typeface="Times New Roman" panose="02020603050405020304" pitchFamily="18" charset="0"/>
              <a:cs typeface="Times New Roman" panose="02020603050405020304" pitchFamily="18" charset="0"/>
            </a:endParaRPr>
          </a:p>
          <a:p>
            <a:pPr marL="236220" marR="724535" indent="457200">
              <a:lnSpc>
                <a:spcPct val="98000"/>
              </a:lnSpc>
            </a:pPr>
            <a:r>
              <a:rPr lang="uk-UA" sz="2800" dirty="0">
                <a:solidFill>
                  <a:srgbClr val="FF8800"/>
                </a:solidFill>
                <a:latin typeface="Montserrat Light" panose="020B0604020202020204" charset="-52"/>
                <a:ea typeface="Times New Roman" panose="02020603050405020304" pitchFamily="18" charset="0"/>
                <a:cs typeface="Times New Roman" panose="02020603050405020304" pitchFamily="18" charset="0"/>
              </a:rPr>
              <a:t>Собівартість валової продукції </a:t>
            </a:r>
            <a:r>
              <a:rPr lang="uk-UA" sz="2800" dirty="0">
                <a:solidFill>
                  <a:schemeClr val="bg1"/>
                </a:solidFill>
                <a:latin typeface="Montserrat Light" panose="020B0604020202020204" charset="-52"/>
                <a:ea typeface="Times New Roman" panose="02020603050405020304" pitchFamily="18" charset="0"/>
                <a:cs typeface="Times New Roman" panose="02020603050405020304" pitchFamily="18" charset="0"/>
              </a:rPr>
              <a:t>як показник застосовується для внутрішніх потреб підприємства, на якому величина залишків незавершеного виробництва не є</a:t>
            </a:r>
            <a:r>
              <a:rPr lang="uk-UA" sz="2800" spc="-25" dirty="0">
                <a:solidFill>
                  <a:schemeClr val="bg1"/>
                </a:solidFill>
                <a:latin typeface="Montserrat Light" panose="020B0604020202020204" charset="-52"/>
                <a:ea typeface="Times New Roman" panose="02020603050405020304" pitchFamily="18" charset="0"/>
                <a:cs typeface="Times New Roman" panose="02020603050405020304" pitchFamily="18" charset="0"/>
              </a:rPr>
              <a:t> </a:t>
            </a:r>
            <a:r>
              <a:rPr lang="uk-UA" sz="2800" dirty="0" smtClean="0">
                <a:solidFill>
                  <a:schemeClr val="bg1"/>
                </a:solidFill>
                <a:latin typeface="Montserrat Light" panose="020B0604020202020204" charset="-52"/>
                <a:ea typeface="Times New Roman" panose="02020603050405020304" pitchFamily="18" charset="0"/>
                <a:cs typeface="Times New Roman" panose="02020603050405020304" pitchFamily="18" charset="0"/>
              </a:rPr>
              <a:t>стабільною.</a:t>
            </a:r>
            <a:endParaRPr lang="ru-RU" sz="2800" dirty="0">
              <a:solidFill>
                <a:schemeClr val="bg1"/>
              </a:solidFill>
              <a:latin typeface="Montserrat Light" panose="020B0604020202020204" charset="-52"/>
              <a:ea typeface="Times New Roman" panose="02020603050405020304" pitchFamily="18" charset="0"/>
              <a:cs typeface="Times New Roman" panose="02020603050405020304" pitchFamily="18" charset="0"/>
            </a:endParaRPr>
          </a:p>
        </p:txBody>
      </p:sp>
      <p:grpSp>
        <p:nvGrpSpPr>
          <p:cNvPr id="4" name="Google Shape;536;p41"/>
          <p:cNvGrpSpPr/>
          <p:nvPr/>
        </p:nvGrpSpPr>
        <p:grpSpPr>
          <a:xfrm>
            <a:off x="7128906" y="3200400"/>
            <a:ext cx="1824178" cy="1744980"/>
            <a:chOff x="4604550" y="3714775"/>
            <a:chExt cx="439625" cy="319075"/>
          </a:xfrm>
        </p:grpSpPr>
        <p:sp>
          <p:nvSpPr>
            <p:cNvPr id="5" name="Google Shape;537;p41"/>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38;p41"/>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10586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3" name="Прямоугольник 2"/>
          <p:cNvSpPr/>
          <p:nvPr/>
        </p:nvSpPr>
        <p:spPr>
          <a:xfrm>
            <a:off x="121920" y="211553"/>
            <a:ext cx="8831164" cy="4015908"/>
          </a:xfrm>
          <a:prstGeom prst="rect">
            <a:avLst/>
          </a:prstGeom>
        </p:spPr>
        <p:txBody>
          <a:bodyPr wrap="square">
            <a:spAutoFit/>
          </a:bodyPr>
          <a:lstStyle/>
          <a:p>
            <a:pPr marL="236220" marR="723900" indent="457200">
              <a:lnSpc>
                <a:spcPct val="97000"/>
              </a:lnSpc>
            </a:pPr>
            <a:r>
              <a:rPr lang="uk-UA" sz="2400" dirty="0">
                <a:solidFill>
                  <a:schemeClr val="bg1"/>
                </a:solidFill>
                <a:latin typeface="Montserrat Light" panose="020B0604020202020204" charset="-52"/>
                <a:ea typeface="Times New Roman" panose="02020603050405020304" pitchFamily="18" charset="0"/>
              </a:rPr>
              <a:t>По </a:t>
            </a:r>
            <a:r>
              <a:rPr lang="uk-UA" sz="2400" dirty="0">
                <a:solidFill>
                  <a:srgbClr val="FF8800"/>
                </a:solidFill>
                <a:latin typeface="Montserrat Light" panose="020B0604020202020204" charset="-52"/>
                <a:ea typeface="Times New Roman" panose="02020603050405020304" pitchFamily="18" charset="0"/>
              </a:rPr>
              <a:t>валовій продукції </a:t>
            </a:r>
            <a:r>
              <a:rPr lang="uk-UA" sz="2400" dirty="0">
                <a:solidFill>
                  <a:schemeClr val="bg1"/>
                </a:solidFill>
                <a:latin typeface="Montserrat Light" panose="020B0604020202020204" charset="-52"/>
                <a:ea typeface="Times New Roman" panose="02020603050405020304" pitchFamily="18" charset="0"/>
              </a:rPr>
              <a:t>обчислюється виробнича собівартість, по товарній і реалізованій - повна, </a:t>
            </a:r>
            <a:r>
              <a:rPr lang="uk-UA" sz="2400" dirty="0" smtClean="0">
                <a:solidFill>
                  <a:schemeClr val="bg1"/>
                </a:solidFill>
                <a:latin typeface="Montserrat Light" panose="020B0604020202020204" charset="-52"/>
                <a:ea typeface="Times New Roman" panose="02020603050405020304" pitchFamily="18" charset="0"/>
              </a:rPr>
              <a:t>тобто:</a:t>
            </a:r>
            <a:endParaRPr lang="en-US" sz="2400" dirty="0">
              <a:solidFill>
                <a:schemeClr val="bg1"/>
              </a:solidFill>
              <a:latin typeface="Montserrat Light" panose="020B0604020202020204" charset="-52"/>
              <a:ea typeface="Times New Roman" panose="02020603050405020304" pitchFamily="18" charset="0"/>
            </a:endParaRPr>
          </a:p>
          <a:p>
            <a:pPr marL="236220" marR="723900" indent="457200">
              <a:lnSpc>
                <a:spcPct val="97000"/>
              </a:lnSpc>
            </a:pPr>
            <a:r>
              <a:rPr lang="en-US" sz="2400" dirty="0">
                <a:solidFill>
                  <a:schemeClr val="bg1"/>
                </a:solidFill>
                <a:latin typeface="Montserrat Light" panose="020B0604020202020204" charset="-52"/>
                <a:ea typeface="Times New Roman" panose="02020603050405020304" pitchFamily="18" charset="0"/>
              </a:rPr>
              <a:t> </a:t>
            </a:r>
            <a:r>
              <a:rPr lang="en-US" sz="2400" dirty="0" smtClean="0">
                <a:solidFill>
                  <a:schemeClr val="bg1"/>
                </a:solidFill>
                <a:latin typeface="Montserrat Light" panose="020B0604020202020204" charset="-52"/>
                <a:ea typeface="Times New Roman" panose="02020603050405020304" pitchFamily="18" charset="0"/>
              </a:rPr>
              <a:t>         </a:t>
            </a:r>
            <a:r>
              <a:rPr lang="uk-UA" sz="2400" dirty="0" smtClean="0">
                <a:solidFill>
                  <a:srgbClr val="FF8800"/>
                </a:solidFill>
                <a:latin typeface="Montserrat Light" panose="020B0604020202020204" charset="-52"/>
                <a:ea typeface="Times New Roman" panose="02020603050405020304" pitchFamily="18" charset="0"/>
              </a:rPr>
              <a:t>ТП </a:t>
            </a:r>
            <a:r>
              <a:rPr lang="uk-UA" sz="2400" dirty="0">
                <a:solidFill>
                  <a:srgbClr val="FF8800"/>
                </a:solidFill>
                <a:latin typeface="Montserrat Light" panose="020B0604020202020204" charset="-52"/>
                <a:ea typeface="Times New Roman" panose="02020603050405020304" pitchFamily="18" charset="0"/>
              </a:rPr>
              <a:t>= ВП </a:t>
            </a:r>
            <a:r>
              <a:rPr lang="uk-UA" sz="2400" u="sng" dirty="0">
                <a:solidFill>
                  <a:srgbClr val="FF8800"/>
                </a:solidFill>
                <a:latin typeface="Montserrat Light" panose="020B0604020202020204" charset="-52"/>
                <a:ea typeface="Times New Roman" panose="02020603050405020304" pitchFamily="18" charset="0"/>
              </a:rPr>
              <a:t>+</a:t>
            </a:r>
            <a:r>
              <a:rPr lang="uk-UA" sz="2400" dirty="0">
                <a:solidFill>
                  <a:srgbClr val="FF8800"/>
                </a:solidFill>
                <a:latin typeface="Montserrat Light" panose="020B0604020202020204" charset="-52"/>
                <a:ea typeface="Times New Roman" panose="02020603050405020304" pitchFamily="18" charset="0"/>
              </a:rPr>
              <a:t> (Н2</a:t>
            </a:r>
            <a:r>
              <a:rPr lang="uk-UA" sz="2400" spc="55" dirty="0">
                <a:solidFill>
                  <a:srgbClr val="FF8800"/>
                </a:solidFill>
                <a:latin typeface="Montserrat Light" panose="020B0604020202020204" charset="-52"/>
                <a:ea typeface="Times New Roman" panose="02020603050405020304" pitchFamily="18" charset="0"/>
              </a:rPr>
              <a:t> </a:t>
            </a:r>
            <a:r>
              <a:rPr lang="uk-UA" sz="2400" dirty="0">
                <a:solidFill>
                  <a:srgbClr val="FF8800"/>
                </a:solidFill>
                <a:latin typeface="Montserrat Light" panose="020B0604020202020204" charset="-52"/>
                <a:ea typeface="Times New Roman" panose="02020603050405020304" pitchFamily="18" charset="0"/>
              </a:rPr>
              <a:t>-</a:t>
            </a:r>
            <a:r>
              <a:rPr lang="uk-UA" sz="2400" spc="-5" dirty="0">
                <a:solidFill>
                  <a:srgbClr val="FF8800"/>
                </a:solidFill>
                <a:latin typeface="Montserrat Light" panose="020B0604020202020204" charset="-52"/>
                <a:ea typeface="Times New Roman" panose="02020603050405020304" pitchFamily="18" charset="0"/>
              </a:rPr>
              <a:t> </a:t>
            </a:r>
            <a:r>
              <a:rPr lang="uk-UA" sz="2400" dirty="0">
                <a:solidFill>
                  <a:srgbClr val="FF8800"/>
                </a:solidFill>
                <a:latin typeface="Montserrat Light" panose="020B0604020202020204" charset="-52"/>
                <a:ea typeface="Times New Roman" panose="02020603050405020304" pitchFamily="18" charset="0"/>
              </a:rPr>
              <a:t>Н1</a:t>
            </a:r>
            <a:r>
              <a:rPr lang="uk-UA" sz="2400" dirty="0" smtClean="0">
                <a:solidFill>
                  <a:srgbClr val="FF8800"/>
                </a:solidFill>
                <a:latin typeface="Montserrat Light" panose="020B0604020202020204" charset="-52"/>
                <a:ea typeface="Times New Roman" panose="02020603050405020304" pitchFamily="18" charset="0"/>
              </a:rPr>
              <a:t>)	</a:t>
            </a:r>
            <a:endParaRPr lang="ru-RU" sz="2400" dirty="0" smtClean="0">
              <a:solidFill>
                <a:srgbClr val="FF8800"/>
              </a:solidFill>
              <a:latin typeface="Montserrat Light" panose="020B0604020202020204" charset="-52"/>
              <a:ea typeface="Times New Roman" panose="02020603050405020304" pitchFamily="18" charset="0"/>
            </a:endParaRPr>
          </a:p>
          <a:p>
            <a:pPr marL="590550" marR="2809240" indent="-354330">
              <a:lnSpc>
                <a:spcPct val="98000"/>
              </a:lnSpc>
              <a:spcBef>
                <a:spcPts val="485"/>
              </a:spcBef>
              <a:tabLst>
                <a:tab pos="583565" algn="l"/>
              </a:tabLst>
            </a:pPr>
            <a:r>
              <a:rPr lang="uk-UA" sz="2400" dirty="0" smtClean="0">
                <a:solidFill>
                  <a:schemeClr val="bg1"/>
                </a:solidFill>
                <a:latin typeface="Montserrat Light" panose="020B0604020202020204" charset="-52"/>
                <a:ea typeface="Times New Roman" panose="02020603050405020304" pitchFamily="18" charset="0"/>
              </a:rPr>
              <a:t>ТП - виробнича собівартість товарної продукції; </a:t>
            </a:r>
          </a:p>
          <a:p>
            <a:pPr marL="590550" marR="2809240" indent="-354330">
              <a:lnSpc>
                <a:spcPct val="98000"/>
              </a:lnSpc>
              <a:spcBef>
                <a:spcPts val="485"/>
              </a:spcBef>
              <a:tabLst>
                <a:tab pos="583565" algn="l"/>
              </a:tabLst>
            </a:pPr>
            <a:r>
              <a:rPr lang="uk-UA" sz="2400" dirty="0" smtClean="0">
                <a:solidFill>
                  <a:schemeClr val="bg1"/>
                </a:solidFill>
                <a:latin typeface="Montserrat Light" panose="020B0604020202020204" charset="-52"/>
                <a:ea typeface="Times New Roman" panose="02020603050405020304" pitchFamily="18" charset="0"/>
              </a:rPr>
              <a:t>ВП- собівартість валової</a:t>
            </a:r>
            <a:r>
              <a:rPr lang="uk-UA" sz="2400" spc="-30" dirty="0" smtClean="0">
                <a:solidFill>
                  <a:schemeClr val="bg1"/>
                </a:solidFill>
                <a:latin typeface="Montserrat Light" panose="020B0604020202020204" charset="-52"/>
                <a:ea typeface="Times New Roman" panose="02020603050405020304" pitchFamily="18" charset="0"/>
              </a:rPr>
              <a:t> </a:t>
            </a:r>
            <a:r>
              <a:rPr lang="uk-UA" sz="2400" dirty="0" smtClean="0">
                <a:solidFill>
                  <a:schemeClr val="bg1"/>
                </a:solidFill>
                <a:latin typeface="Montserrat Light" panose="020B0604020202020204" charset="-52"/>
                <a:ea typeface="Times New Roman" panose="02020603050405020304" pitchFamily="18" charset="0"/>
              </a:rPr>
              <a:t>продукції;</a:t>
            </a:r>
            <a:endParaRPr lang="ru-RU" sz="2400" dirty="0" smtClean="0">
              <a:solidFill>
                <a:schemeClr val="bg1"/>
              </a:solidFill>
              <a:latin typeface="Montserrat Light" panose="020B0604020202020204" charset="-52"/>
              <a:ea typeface="Times New Roman" panose="02020603050405020304" pitchFamily="18" charset="0"/>
            </a:endParaRPr>
          </a:p>
          <a:p>
            <a:pPr marL="590550" marR="2809240" indent="-354330">
              <a:lnSpc>
                <a:spcPct val="98000"/>
              </a:lnSpc>
              <a:spcBef>
                <a:spcPts val="485"/>
              </a:spcBef>
              <a:tabLst>
                <a:tab pos="583565" algn="l"/>
              </a:tabLst>
            </a:pPr>
            <a:r>
              <a:rPr lang="uk-UA" sz="2400" dirty="0" smtClean="0">
                <a:solidFill>
                  <a:schemeClr val="bg1"/>
                </a:solidFill>
                <a:latin typeface="Montserrat Light" panose="020B0604020202020204" charset="-52"/>
                <a:ea typeface="Times New Roman" panose="02020603050405020304" pitchFamily="18" charset="0"/>
              </a:rPr>
              <a:t>Н1</a:t>
            </a:r>
            <a:r>
              <a:rPr lang="uk-UA" sz="2400" dirty="0">
                <a:solidFill>
                  <a:schemeClr val="bg1"/>
                </a:solidFill>
                <a:latin typeface="Montserrat Light" panose="020B0604020202020204" charset="-52"/>
                <a:ea typeface="Times New Roman" panose="02020603050405020304" pitchFamily="18" charset="0"/>
              </a:rPr>
              <a:t>, Н2 - залишки незавершеного виробництва по собівартості на початок і кінець року відповідно.</a:t>
            </a:r>
            <a:endParaRPr lang="ru-RU" sz="2400" dirty="0">
              <a:solidFill>
                <a:schemeClr val="bg1"/>
              </a:solidFill>
              <a:latin typeface="Montserrat Light" panose="020B0604020202020204" charset="-52"/>
              <a:ea typeface="Times New Roman" panose="02020603050405020304" pitchFamily="18" charset="0"/>
            </a:endParaRPr>
          </a:p>
        </p:txBody>
      </p:sp>
      <p:sp>
        <p:nvSpPr>
          <p:cNvPr id="4" name="Google Shape;473;p41"/>
          <p:cNvSpPr/>
          <p:nvPr/>
        </p:nvSpPr>
        <p:spPr>
          <a:xfrm>
            <a:off x="6339425" y="1686612"/>
            <a:ext cx="2613659" cy="2987039"/>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9131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mc:AlternateContent xmlns:mc="http://schemas.openxmlformats.org/markup-compatibility/2006" xmlns:a14="http://schemas.microsoft.com/office/drawing/2010/main">
        <mc:Choice Requires="a14">
          <p:sp>
            <p:nvSpPr>
              <p:cNvPr id="3" name="TextBox 2"/>
              <p:cNvSpPr txBox="1"/>
              <p:nvPr/>
            </p:nvSpPr>
            <p:spPr>
              <a:xfrm>
                <a:off x="342900" y="220980"/>
                <a:ext cx="8610184" cy="3633046"/>
              </a:xfrm>
              <a:prstGeom prst="rect">
                <a:avLst/>
              </a:prstGeom>
              <a:noFill/>
            </p:spPr>
            <p:txBody>
              <a:bodyPr wrap="square" rtlCol="0">
                <a:spAutoFit/>
              </a:bodyPr>
              <a:lstStyle/>
              <a:p>
                <a:r>
                  <a:rPr lang="ru-RU" sz="2400" dirty="0" err="1" smtClean="0">
                    <a:solidFill>
                      <a:schemeClr val="bg1"/>
                    </a:solidFill>
                    <a:latin typeface="Montserrat Light" panose="020B0604020202020204" charset="-52"/>
                  </a:rPr>
                  <a:t>Спосіб</a:t>
                </a:r>
                <a:r>
                  <a:rPr lang="ru-RU" sz="2400" dirty="0" smtClean="0">
                    <a:solidFill>
                      <a:schemeClr val="bg1"/>
                    </a:solidFill>
                    <a:latin typeface="Montserrat Light" panose="020B0604020202020204" charset="-52"/>
                  </a:rPr>
                  <a:t> </a:t>
                </a:r>
                <a:r>
                  <a:rPr lang="ru-RU" sz="2400" dirty="0" err="1">
                    <a:solidFill>
                      <a:schemeClr val="bg1"/>
                    </a:solidFill>
                    <a:latin typeface="Montserrat Light" panose="020B0604020202020204" charset="-52"/>
                  </a:rPr>
                  <a:t>обчислення</a:t>
                </a:r>
                <a:r>
                  <a:rPr lang="ru-RU" sz="2400" dirty="0">
                    <a:solidFill>
                      <a:schemeClr val="bg1"/>
                    </a:solidFill>
                    <a:latin typeface="Montserrat Light" panose="020B0604020202020204" charset="-52"/>
                  </a:rPr>
                  <a:t> </a:t>
                </a:r>
                <a:r>
                  <a:rPr lang="ru-RU" sz="2400" dirty="0" err="1">
                    <a:solidFill>
                      <a:srgbClr val="FF8800"/>
                    </a:solidFill>
                    <a:latin typeface="Montserrat Light" panose="020B0604020202020204" charset="-52"/>
                  </a:rPr>
                  <a:t>собівартості</a:t>
                </a:r>
                <a:r>
                  <a:rPr lang="ru-RU" sz="2400" dirty="0">
                    <a:solidFill>
                      <a:srgbClr val="FF8800"/>
                    </a:solidFill>
                    <a:latin typeface="Montserrat Light" panose="020B0604020202020204" charset="-52"/>
                  </a:rPr>
                  <a:t> </a:t>
                </a:r>
                <a:r>
                  <a:rPr lang="ru-RU" sz="2400" dirty="0" err="1">
                    <a:solidFill>
                      <a:srgbClr val="FF8800"/>
                    </a:solidFill>
                    <a:latin typeface="Montserrat Light" panose="020B0604020202020204" charset="-52"/>
                  </a:rPr>
                  <a:t>товарної</a:t>
                </a:r>
                <a:r>
                  <a:rPr lang="ru-RU" sz="2400" dirty="0">
                    <a:solidFill>
                      <a:srgbClr val="FF8800"/>
                    </a:solidFill>
                    <a:latin typeface="Montserrat Light" panose="020B0604020202020204" charset="-52"/>
                  </a:rPr>
                  <a:t> </a:t>
                </a:r>
                <a:r>
                  <a:rPr lang="ru-RU" sz="2400" dirty="0" err="1">
                    <a:solidFill>
                      <a:srgbClr val="FF8800"/>
                    </a:solidFill>
                    <a:latin typeface="Montserrat Light" panose="020B0604020202020204" charset="-52"/>
                  </a:rPr>
                  <a:t>продукції</a:t>
                </a:r>
                <a:r>
                  <a:rPr lang="ru-RU" sz="2400" dirty="0">
                    <a:solidFill>
                      <a:srgbClr val="FF8800"/>
                    </a:solidFill>
                    <a:latin typeface="Montserrat Light" panose="020B0604020202020204" charset="-52"/>
                  </a:rPr>
                  <a:t> </a:t>
                </a:r>
                <a:r>
                  <a:rPr lang="ru-RU" sz="2400" dirty="0" err="1">
                    <a:solidFill>
                      <a:schemeClr val="bg1"/>
                    </a:solidFill>
                    <a:latin typeface="Montserrat Light" panose="020B0604020202020204" charset="-52"/>
                  </a:rPr>
                  <a:t>полягає</a:t>
                </a:r>
                <a:r>
                  <a:rPr lang="ru-RU" sz="2400" dirty="0">
                    <a:solidFill>
                      <a:schemeClr val="bg1"/>
                    </a:solidFill>
                    <a:latin typeface="Montserrat Light" panose="020B0604020202020204" charset="-52"/>
                  </a:rPr>
                  <a:t> в </a:t>
                </a:r>
                <a:r>
                  <a:rPr lang="ru-RU" sz="2400" dirty="0" err="1">
                    <a:solidFill>
                      <a:schemeClr val="bg1"/>
                    </a:solidFill>
                    <a:latin typeface="Montserrat Light" panose="020B0604020202020204" charset="-52"/>
                  </a:rPr>
                  <a:t>підсумовуванні</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попередньо</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визначеної</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собівартості</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окремих</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виробів</a:t>
                </a:r>
                <a:r>
                  <a:rPr lang="ru-RU" sz="2400" dirty="0">
                    <a:solidFill>
                      <a:schemeClr val="bg1"/>
                    </a:solidFill>
                    <a:latin typeface="Montserrat Light" panose="020B0604020202020204" charset="-52"/>
                  </a:rPr>
                  <a:t>, </a:t>
                </a:r>
                <a:r>
                  <a:rPr lang="ru-RU" sz="2400" dirty="0" err="1" smtClean="0">
                    <a:solidFill>
                      <a:schemeClr val="bg1"/>
                    </a:solidFill>
                    <a:latin typeface="Montserrat Light" panose="020B0604020202020204" charset="-52"/>
                  </a:rPr>
                  <a:t>тобто</a:t>
                </a:r>
                <a:r>
                  <a:rPr lang="ru-RU" sz="2400" dirty="0" smtClean="0">
                    <a:solidFill>
                      <a:schemeClr val="bg1"/>
                    </a:solidFill>
                    <a:latin typeface="Montserrat Light" panose="020B0604020202020204" charset="-52"/>
                  </a:rPr>
                  <a:t>:</a:t>
                </a:r>
                <a:r>
                  <a:rPr lang="en-US" sz="2400" dirty="0" smtClean="0">
                    <a:solidFill>
                      <a:schemeClr val="bg1"/>
                    </a:solidFill>
                    <a:latin typeface="Montserrat Light" panose="020B0604020202020204" charset="-52"/>
                  </a:rPr>
                  <a:t> </a:t>
                </a:r>
              </a:p>
              <a:p>
                <a:pPr/>
                <a14:m>
                  <m:oMathPara xmlns:m="http://schemas.openxmlformats.org/officeDocument/2006/math">
                    <m:oMathParaPr>
                      <m:jc m:val="centerGroup"/>
                    </m:oMathParaPr>
                    <m:oMath xmlns:m="http://schemas.openxmlformats.org/officeDocument/2006/math">
                      <m:sSub>
                        <m:sSubPr>
                          <m:ctrlPr>
                            <a:rPr lang="ru-RU" sz="2400" i="1" smtClean="0">
                              <a:solidFill>
                                <a:srgbClr val="FF8800"/>
                              </a:solidFill>
                              <a:latin typeface="Cambria Math" panose="02040503050406030204" pitchFamily="18" charset="0"/>
                            </a:rPr>
                          </m:ctrlPr>
                        </m:sSubPr>
                        <m:e>
                          <m:r>
                            <a:rPr lang="ru-RU" sz="2400" b="0" i="1" smtClean="0">
                              <a:solidFill>
                                <a:srgbClr val="FF8800"/>
                              </a:solidFill>
                              <a:latin typeface="Cambria Math" panose="02040503050406030204" pitchFamily="18" charset="0"/>
                            </a:rPr>
                            <m:t>С</m:t>
                          </m:r>
                        </m:e>
                        <m:sub>
                          <m:r>
                            <a:rPr lang="ru-RU" sz="2400" b="0" i="1" smtClean="0">
                              <a:solidFill>
                                <a:srgbClr val="FF8800"/>
                              </a:solidFill>
                              <a:latin typeface="Cambria Math" panose="02040503050406030204" pitchFamily="18" charset="0"/>
                            </a:rPr>
                            <m:t>т</m:t>
                          </m:r>
                        </m:sub>
                      </m:sSub>
                      <m:r>
                        <a:rPr lang="ru-RU" sz="2400" b="0" i="1" smtClean="0">
                          <a:solidFill>
                            <a:srgbClr val="FF8800"/>
                          </a:solidFill>
                          <a:latin typeface="Cambria Math" panose="02040503050406030204" pitchFamily="18" charset="0"/>
                        </a:rPr>
                        <m:t>=</m:t>
                      </m:r>
                      <m:sSubSup>
                        <m:sSubSupPr>
                          <m:ctrlPr>
                            <a:rPr lang="ru-RU" sz="2400" b="0" i="1" smtClean="0">
                              <a:solidFill>
                                <a:srgbClr val="FF8800"/>
                              </a:solidFill>
                              <a:latin typeface="Cambria Math" panose="02040503050406030204" pitchFamily="18" charset="0"/>
                            </a:rPr>
                          </m:ctrlPr>
                        </m:sSubSupPr>
                        <m:e>
                          <m:r>
                            <a:rPr lang="ru-RU" sz="2400" b="0" i="1" smtClean="0">
                              <a:solidFill>
                                <a:srgbClr val="FF8800"/>
                              </a:solidFill>
                              <a:latin typeface="Cambria Math" panose="02040503050406030204" pitchFamily="18" charset="0"/>
                              <a:ea typeface="Cambria Math" panose="02040503050406030204" pitchFamily="18" charset="0"/>
                            </a:rPr>
                            <m:t>∑</m:t>
                          </m:r>
                        </m:e>
                        <m:sub>
                          <m:r>
                            <a:rPr lang="en-US" sz="2400" b="0" i="1" smtClean="0">
                              <a:solidFill>
                                <a:srgbClr val="FF8800"/>
                              </a:solidFill>
                              <a:latin typeface="Cambria Math" panose="02040503050406030204" pitchFamily="18" charset="0"/>
                            </a:rPr>
                            <m:t>𝑖</m:t>
                          </m:r>
                          <m:r>
                            <a:rPr lang="en-US" sz="2400" b="0" i="1" smtClean="0">
                              <a:solidFill>
                                <a:srgbClr val="FF8800"/>
                              </a:solidFill>
                              <a:latin typeface="Cambria Math" panose="02040503050406030204" pitchFamily="18" charset="0"/>
                            </a:rPr>
                            <m:t>=1</m:t>
                          </m:r>
                        </m:sub>
                        <m:sup>
                          <m:r>
                            <a:rPr lang="en-US" sz="2400" b="0" i="1" smtClean="0">
                              <a:solidFill>
                                <a:srgbClr val="FF8800"/>
                              </a:solidFill>
                              <a:latin typeface="Cambria Math" panose="02040503050406030204" pitchFamily="18" charset="0"/>
                            </a:rPr>
                            <m:t>𝑛</m:t>
                          </m:r>
                        </m:sup>
                      </m:sSubSup>
                      <m:sSub>
                        <m:sSubPr>
                          <m:ctrlPr>
                            <a:rPr lang="ru-RU" sz="2400" b="0" i="1" smtClean="0">
                              <a:solidFill>
                                <a:srgbClr val="FF8800"/>
                              </a:solidFill>
                              <a:latin typeface="Cambria Math" panose="02040503050406030204" pitchFamily="18" charset="0"/>
                            </a:rPr>
                          </m:ctrlPr>
                        </m:sSubPr>
                        <m:e>
                          <m:r>
                            <a:rPr lang="ru-RU" sz="2400" b="0" i="1" smtClean="0">
                              <a:solidFill>
                                <a:srgbClr val="FF8800"/>
                              </a:solidFill>
                              <a:latin typeface="Cambria Math" panose="02040503050406030204" pitchFamily="18" charset="0"/>
                            </a:rPr>
                            <m:t>С</m:t>
                          </m:r>
                        </m:e>
                        <m:sub>
                          <m:r>
                            <a:rPr lang="en-US" sz="2400" b="0" i="1" smtClean="0">
                              <a:solidFill>
                                <a:srgbClr val="FF8800"/>
                              </a:solidFill>
                              <a:latin typeface="Cambria Math" panose="02040503050406030204" pitchFamily="18" charset="0"/>
                            </a:rPr>
                            <m:t>𝑖</m:t>
                          </m:r>
                        </m:sub>
                      </m:sSub>
                      <m:sSub>
                        <m:sSubPr>
                          <m:ctrlPr>
                            <a:rPr lang="ru-RU" sz="2400" b="0" i="1" smtClean="0">
                              <a:solidFill>
                                <a:srgbClr val="FF8800"/>
                              </a:solidFill>
                              <a:latin typeface="Cambria Math" panose="02040503050406030204" pitchFamily="18" charset="0"/>
                            </a:rPr>
                          </m:ctrlPr>
                        </m:sSubPr>
                        <m:e>
                          <m:r>
                            <a:rPr lang="en-US" sz="2400" b="0" i="1" smtClean="0">
                              <a:solidFill>
                                <a:srgbClr val="FF8800"/>
                              </a:solidFill>
                              <a:latin typeface="Cambria Math" panose="02040503050406030204" pitchFamily="18" charset="0"/>
                            </a:rPr>
                            <m:t>𝑁</m:t>
                          </m:r>
                        </m:e>
                        <m:sub>
                          <m:r>
                            <a:rPr lang="en-US" sz="2400" b="0" i="1" smtClean="0">
                              <a:solidFill>
                                <a:srgbClr val="FF8800"/>
                              </a:solidFill>
                              <a:latin typeface="Cambria Math" panose="02040503050406030204" pitchFamily="18" charset="0"/>
                            </a:rPr>
                            <m:t>𝑖</m:t>
                          </m:r>
                        </m:sub>
                      </m:sSub>
                    </m:oMath>
                  </m:oMathPara>
                </a14:m>
                <a:endParaRPr lang="en-US" sz="2400" b="0" dirty="0" smtClean="0">
                  <a:solidFill>
                    <a:schemeClr val="bg1"/>
                  </a:solidFill>
                  <a:latin typeface="Montserrat Light" panose="020B0604020202020204" charset="-52"/>
                </a:endParaRPr>
              </a:p>
              <a:p>
                <a:r>
                  <a:rPr lang="ru-RU" sz="2400" dirty="0">
                    <a:solidFill>
                      <a:schemeClr val="bg1"/>
                    </a:solidFill>
                    <a:latin typeface="Montserrat Light" panose="020B0604020202020204" charset="-52"/>
                  </a:rPr>
                  <a:t>де С</a:t>
                </a:r>
                <a:r>
                  <a:rPr lang="ru-RU" sz="2400" baseline="-25000" dirty="0">
                    <a:solidFill>
                      <a:schemeClr val="bg1"/>
                    </a:solidFill>
                    <a:latin typeface="Montserrat Light" panose="020B0604020202020204" charset="-52"/>
                  </a:rPr>
                  <a:t>Т</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собівартість</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товарної</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продукції</a:t>
                </a:r>
                <a:r>
                  <a:rPr lang="ru-RU" sz="2400" dirty="0">
                    <a:solidFill>
                      <a:schemeClr val="bg1"/>
                    </a:solidFill>
                    <a:latin typeface="Montserrat Light" panose="020B0604020202020204" charset="-52"/>
                  </a:rPr>
                  <a:t>;</a:t>
                </a:r>
              </a:p>
              <a:p>
                <a:r>
                  <a:rPr lang="ru-RU" sz="2400" i="1" dirty="0">
                    <a:solidFill>
                      <a:schemeClr val="bg1"/>
                    </a:solidFill>
                    <a:latin typeface="Montserrat Light" panose="020B0604020202020204" charset="-52"/>
                  </a:rPr>
                  <a:t>п –</a:t>
                </a:r>
                <a:r>
                  <a:rPr lang="ru-RU" sz="2400" dirty="0" err="1">
                    <a:solidFill>
                      <a:schemeClr val="bg1"/>
                    </a:solidFill>
                    <a:latin typeface="Montserrat Light" panose="020B0604020202020204" charset="-52"/>
                  </a:rPr>
                  <a:t>кількість</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найменувань</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продукції</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послуг</a:t>
                </a:r>
                <a:r>
                  <a:rPr lang="ru-RU" sz="2400" dirty="0">
                    <a:solidFill>
                      <a:schemeClr val="bg1"/>
                    </a:solidFill>
                    <a:latin typeface="Montserrat Light" panose="020B0604020202020204" charset="-52"/>
                  </a:rPr>
                  <a:t>);</a:t>
                </a:r>
              </a:p>
              <a:p>
                <a:r>
                  <a:rPr lang="ru-RU" sz="2400" i="1" dirty="0" err="1">
                    <a:solidFill>
                      <a:schemeClr val="bg1"/>
                    </a:solidFill>
                    <a:latin typeface="Montserrat Light" panose="020B0604020202020204" charset="-52"/>
                  </a:rPr>
                  <a:t>С</a:t>
                </a:r>
                <a:r>
                  <a:rPr lang="ru-RU" sz="2400" i="1" baseline="-25000" dirty="0" err="1">
                    <a:solidFill>
                      <a:schemeClr val="bg1"/>
                    </a:solidFill>
                    <a:latin typeface="Montserrat Light" panose="020B0604020202020204" charset="-52"/>
                  </a:rPr>
                  <a:t>і</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собівартість</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одиниці</a:t>
                </a:r>
                <a:r>
                  <a:rPr lang="ru-RU" sz="2400" i="1" dirty="0" err="1">
                    <a:solidFill>
                      <a:schemeClr val="bg1"/>
                    </a:solidFill>
                    <a:latin typeface="Montserrat Light" panose="020B0604020202020204" charset="-52"/>
                  </a:rPr>
                  <a:t>і-</a:t>
                </a:r>
                <a:r>
                  <a:rPr lang="ru-RU" sz="2400" dirty="0" err="1">
                    <a:solidFill>
                      <a:schemeClr val="bg1"/>
                    </a:solidFill>
                    <a:latin typeface="Montserrat Light" panose="020B0604020202020204" charset="-52"/>
                  </a:rPr>
                  <a:t>ої</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продукції</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послуги</a:t>
                </a:r>
                <a:r>
                  <a:rPr lang="ru-RU" sz="2400" dirty="0">
                    <a:solidFill>
                      <a:schemeClr val="bg1"/>
                    </a:solidFill>
                    <a:latin typeface="Montserrat Light" panose="020B0604020202020204" charset="-52"/>
                  </a:rPr>
                  <a:t>);</a:t>
                </a:r>
              </a:p>
              <a:p>
                <a:r>
                  <a:rPr lang="en-US" sz="2400" i="1" dirty="0" smtClean="0">
                    <a:solidFill>
                      <a:schemeClr val="bg1"/>
                    </a:solidFill>
                    <a:latin typeface="Montserrat Light" panose="020B0604020202020204" charset="-52"/>
                  </a:rPr>
                  <a:t>Ni </a:t>
                </a:r>
                <a:r>
                  <a:rPr lang="en-US" sz="2400" i="1" dirty="0">
                    <a:solidFill>
                      <a:schemeClr val="bg1"/>
                    </a:solidFill>
                    <a:latin typeface="Montserrat Light" panose="020B0604020202020204" charset="-52"/>
                  </a:rPr>
                  <a:t>–</a:t>
                </a:r>
                <a:r>
                  <a:rPr lang="ru-RU" sz="2400" dirty="0" err="1">
                    <a:solidFill>
                      <a:schemeClr val="bg1"/>
                    </a:solidFill>
                    <a:latin typeface="Montserrat Light" panose="020B0604020202020204" charset="-52"/>
                  </a:rPr>
                  <a:t>виробництво</a:t>
                </a:r>
                <a:r>
                  <a:rPr lang="ru-RU" sz="2400" i="1" dirty="0" err="1">
                    <a:solidFill>
                      <a:schemeClr val="bg1"/>
                    </a:solidFill>
                    <a:latin typeface="Montserrat Light" panose="020B0604020202020204" charset="-52"/>
                  </a:rPr>
                  <a:t>і</a:t>
                </a:r>
                <a:r>
                  <a:rPr lang="ru-RU" sz="2400" dirty="0" err="1">
                    <a:solidFill>
                      <a:schemeClr val="bg1"/>
                    </a:solidFill>
                    <a:latin typeface="Montserrat Light" panose="020B0604020202020204" charset="-52"/>
                  </a:rPr>
                  <a:t>-ої</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продукції</a:t>
                </a:r>
                <a:r>
                  <a:rPr lang="ru-RU" sz="2400" dirty="0">
                    <a:solidFill>
                      <a:schemeClr val="bg1"/>
                    </a:solidFill>
                    <a:latin typeface="Montserrat Light" panose="020B0604020202020204" charset="-52"/>
                  </a:rPr>
                  <a:t> (</a:t>
                </a:r>
                <a:r>
                  <a:rPr lang="ru-RU" sz="2400" dirty="0" err="1">
                    <a:solidFill>
                      <a:schemeClr val="bg1"/>
                    </a:solidFill>
                    <a:latin typeface="Montserrat Light" panose="020B0604020202020204" charset="-52"/>
                  </a:rPr>
                  <a:t>послуг</a:t>
                </a:r>
                <a:r>
                  <a:rPr lang="ru-RU" sz="2400" dirty="0">
                    <a:solidFill>
                      <a:schemeClr val="bg1"/>
                    </a:solidFill>
                    <a:latin typeface="Montserrat Light" panose="020B0604020202020204" charset="-52"/>
                  </a:rPr>
                  <a:t>) у натуральному </a:t>
                </a:r>
                <a:r>
                  <a:rPr lang="ru-RU" sz="2400" dirty="0" err="1">
                    <a:solidFill>
                      <a:schemeClr val="bg1"/>
                    </a:solidFill>
                    <a:latin typeface="Montserrat Light" panose="020B0604020202020204" charset="-52"/>
                  </a:rPr>
                  <a:t>вимірі</a:t>
                </a:r>
                <a:r>
                  <a:rPr lang="ru-RU" sz="2400" dirty="0">
                    <a:solidFill>
                      <a:schemeClr val="bg1"/>
                    </a:solidFill>
                    <a:latin typeface="Montserrat Light" panose="020B0604020202020204" charset="-52"/>
                  </a:rPr>
                  <a:t>.</a:t>
                </a:r>
              </a:p>
              <a:p>
                <a:endParaRPr lang="ru-RU" dirty="0" smtClean="0">
                  <a:solidFill>
                    <a:schemeClr val="bg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42900" y="220980"/>
                <a:ext cx="8610184" cy="3633046"/>
              </a:xfrm>
              <a:prstGeom prst="rect">
                <a:avLst/>
              </a:prstGeom>
              <a:blipFill>
                <a:blip r:embed="rId2"/>
                <a:stretch>
                  <a:fillRect l="-1062" t="-1174"/>
                </a:stretch>
              </a:blipFill>
            </p:spPr>
            <p:txBody>
              <a:bodyPr/>
              <a:lstStyle/>
              <a:p>
                <a:r>
                  <a:rPr lang="ru-RU">
                    <a:noFill/>
                  </a:rPr>
                  <a:t> </a:t>
                </a:r>
              </a:p>
            </p:txBody>
          </p:sp>
        </mc:Fallback>
      </mc:AlternateContent>
      <p:grpSp>
        <p:nvGrpSpPr>
          <p:cNvPr id="4" name="Google Shape;505;p41"/>
          <p:cNvGrpSpPr/>
          <p:nvPr/>
        </p:nvGrpSpPr>
        <p:grpSpPr>
          <a:xfrm>
            <a:off x="6407710" y="3517625"/>
            <a:ext cx="2271024" cy="1352826"/>
            <a:chOff x="1244800" y="3717225"/>
            <a:chExt cx="449375" cy="302025"/>
          </a:xfrm>
        </p:grpSpPr>
        <p:sp>
          <p:nvSpPr>
            <p:cNvPr id="5" name="Google Shape;506;p41"/>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07;p41"/>
            <p:cNvSpPr/>
            <p:nvPr/>
          </p:nvSpPr>
          <p:spPr>
            <a:xfrm>
              <a:off x="1244800" y="3795150"/>
              <a:ext cx="449375" cy="25"/>
            </a:xfrm>
            <a:custGeom>
              <a:avLst/>
              <a:gdLst/>
              <a:ahLst/>
              <a:cxnLst/>
              <a:rect l="l" t="t" r="r" b="b"/>
              <a:pathLst>
                <a:path w="17975" h="1" fill="none" extrusionOk="0">
                  <a:moveTo>
                    <a:pt x="17974"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8;p41"/>
            <p:cNvSpPr/>
            <p:nvPr/>
          </p:nvSpPr>
          <p:spPr>
            <a:xfrm>
              <a:off x="1244800" y="3853000"/>
              <a:ext cx="449375" cy="25"/>
            </a:xfrm>
            <a:custGeom>
              <a:avLst/>
              <a:gdLst/>
              <a:ahLst/>
              <a:cxnLst/>
              <a:rect l="l" t="t" r="r" b="b"/>
              <a:pathLst>
                <a:path w="17975" h="1" fill="none" extrusionOk="0">
                  <a:moveTo>
                    <a:pt x="0" y="0"/>
                  </a:moveTo>
                  <a:lnTo>
                    <a:pt x="1797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9;p41"/>
            <p:cNvSpPr/>
            <p:nvPr/>
          </p:nvSpPr>
          <p:spPr>
            <a:xfrm>
              <a:off x="1302625" y="3893800"/>
              <a:ext cx="161375" cy="25"/>
            </a:xfrm>
            <a:custGeom>
              <a:avLst/>
              <a:gdLst/>
              <a:ahLst/>
              <a:cxnLst/>
              <a:rect l="l" t="t" r="r" b="b"/>
              <a:pathLst>
                <a:path w="6455" h="1" fill="none" extrusionOk="0">
                  <a:moveTo>
                    <a:pt x="6455" y="0"/>
                  </a:move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0;p41"/>
            <p:cNvSpPr/>
            <p:nvPr/>
          </p:nvSpPr>
          <p:spPr>
            <a:xfrm>
              <a:off x="1302625" y="3933975"/>
              <a:ext cx="110250" cy="25"/>
            </a:xfrm>
            <a:custGeom>
              <a:avLst/>
              <a:gdLst/>
              <a:ahLst/>
              <a:cxnLst/>
              <a:rect l="l" t="t" r="r" b="b"/>
              <a:pathLst>
                <a:path w="4410" h="1" fill="none" extrusionOk="0">
                  <a:moveTo>
                    <a:pt x="4409" y="1"/>
                  </a:moveTo>
                  <a:lnTo>
                    <a:pt x="1"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1;p41"/>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62168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mc:AlternateContent xmlns:mc="http://schemas.openxmlformats.org/markup-compatibility/2006" xmlns:a14="http://schemas.microsoft.com/office/drawing/2010/main">
        <mc:Choice Requires="a14">
          <p:sp>
            <p:nvSpPr>
              <p:cNvPr id="3" name="Rectangle 1"/>
              <p:cNvSpPr>
                <a:spLocks noChangeArrowheads="1"/>
              </p:cNvSpPr>
              <p:nvPr/>
            </p:nvSpPr>
            <p:spPr bwMode="auto">
              <a:xfrm>
                <a:off x="236220" y="215659"/>
                <a:ext cx="8519160" cy="456740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uk-UA" altLang="ru-RU" sz="2400" dirty="0" smtClean="0">
                    <a:solidFill>
                      <a:schemeClr val="bg1"/>
                    </a:solidFill>
                    <a:latin typeface="Montserrat Light" panose="020B0604020202020204" charset="-52"/>
                    <a:cs typeface="Arial" panose="020B0604020202020204" pitchFamily="34" charset="0"/>
                  </a:rPr>
                  <a:t>І</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снує</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ще</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один метод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обчислення</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rgbClr val="FF8800"/>
                    </a:solidFill>
                    <a:effectLst/>
                    <a:latin typeface="Montserrat Light" panose="020B0604020202020204" charset="-52"/>
                    <a:cs typeface="Arial" panose="020B0604020202020204" pitchFamily="34" charset="0"/>
                  </a:rPr>
                  <a:t>собівартості</a:t>
                </a:r>
                <a:r>
                  <a:rPr kumimoji="0" lang="ru-RU" altLang="ru-RU" sz="2400" b="0" i="0" u="none" strike="noStrike" cap="none" normalizeH="0" baseline="0" dirty="0" smtClean="0">
                    <a:ln>
                      <a:noFill/>
                    </a:ln>
                    <a:solidFill>
                      <a:srgbClr val="FF8800"/>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rgbClr val="FF8800"/>
                    </a:solidFill>
                    <a:effectLst/>
                    <a:latin typeface="Montserrat Light" panose="020B0604020202020204" charset="-52"/>
                    <a:cs typeface="Arial" panose="020B0604020202020204" pitchFamily="34" charset="0"/>
                  </a:rPr>
                  <a:t>товарної</a:t>
                </a:r>
                <a:r>
                  <a:rPr kumimoji="0" lang="ru-RU" altLang="ru-RU" sz="2400" b="0" i="0" u="none" strike="noStrike" cap="none" normalizeH="0" baseline="0" dirty="0" smtClean="0">
                    <a:ln>
                      <a:noFill/>
                    </a:ln>
                    <a:solidFill>
                      <a:srgbClr val="FF8800"/>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rgbClr val="FF8800"/>
                    </a:solidFill>
                    <a:effectLst/>
                    <a:latin typeface="Montserrat Light" panose="020B0604020202020204" charset="-52"/>
                    <a:cs typeface="Arial" panose="020B0604020202020204" pitchFamily="34" charset="0"/>
                  </a:rPr>
                  <a:t>продукції</a:t>
                </a:r>
                <a:r>
                  <a:rPr kumimoji="0" lang="ru-RU" altLang="ru-RU" sz="2400" b="0" i="1"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Його</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непогано</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опрацьовано</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методично, і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він</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цілком</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може</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бути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застосований</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як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допоміжний</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a:t>
                </a:r>
                <a:endParaRPr kumimoji="0" lang="ru-RU" altLang="ru-RU" sz="2400" b="0" i="0" u="none" strike="noStrike" cap="none" normalizeH="0" baseline="0" dirty="0" smtClean="0">
                  <a:ln>
                    <a:noFill/>
                  </a:ln>
                  <a:solidFill>
                    <a:schemeClr val="bg1"/>
                  </a:solidFill>
                  <a:effectLst/>
                  <a:latin typeface="Montserrat Light" panose="020B0604020202020204" charset="-5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en-US"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14:m>
                  <m:oMath xmlns:m="http://schemas.openxmlformats.org/officeDocument/2006/math">
                    <m:sSub>
                      <m:sSubPr>
                        <m:ctrlPr>
                          <a:rPr kumimoji="0" lang="ru-RU" altLang="ru-RU" sz="2400" b="0" i="1" u="none" strike="noStrike" cap="none" normalizeH="0" baseline="0" smtClean="0">
                            <a:ln>
                              <a:noFill/>
                            </a:ln>
                            <a:solidFill>
                              <a:srgbClr val="FF8800"/>
                            </a:solidFill>
                            <a:effectLst/>
                            <a:latin typeface="Cambria Math" panose="02040503050406030204" pitchFamily="18" charset="0"/>
                            <a:cs typeface="Arial" panose="020B0604020202020204" pitchFamily="34" charset="0"/>
                          </a:rPr>
                        </m:ctrlPr>
                      </m:sSubPr>
                      <m:e>
                        <m:r>
                          <a:rPr kumimoji="0" lang="uk-UA" altLang="ru-RU" sz="2400" b="0" i="1" u="none" strike="noStrike" cap="none" normalizeH="0" baseline="0" smtClean="0">
                            <a:ln>
                              <a:noFill/>
                            </a:ln>
                            <a:solidFill>
                              <a:srgbClr val="FF8800"/>
                            </a:solidFill>
                            <a:effectLst/>
                            <a:latin typeface="Cambria Math" panose="02040503050406030204" pitchFamily="18" charset="0"/>
                            <a:cs typeface="Arial" panose="020B0604020202020204" pitchFamily="34" charset="0"/>
                          </a:rPr>
                          <m:t>С</m:t>
                        </m:r>
                      </m:e>
                      <m:sub>
                        <m:r>
                          <a:rPr kumimoji="0" lang="uk-UA" altLang="ru-RU" sz="2400" b="0" i="1" u="none" strike="noStrike" cap="none" normalizeH="0" baseline="0" smtClean="0">
                            <a:ln>
                              <a:noFill/>
                            </a:ln>
                            <a:solidFill>
                              <a:srgbClr val="FF8800"/>
                            </a:solidFill>
                            <a:effectLst/>
                            <a:latin typeface="Cambria Math" panose="02040503050406030204" pitchFamily="18" charset="0"/>
                            <a:cs typeface="Arial" panose="020B0604020202020204" pitchFamily="34" charset="0"/>
                          </a:rPr>
                          <m:t>Т</m:t>
                        </m:r>
                      </m:sub>
                    </m:sSub>
                    <m:r>
                      <a:rPr kumimoji="0" lang="uk-UA" altLang="ru-RU" sz="2400" b="0" i="1" u="none" strike="noStrike" cap="none" normalizeH="0" baseline="0" smtClean="0">
                        <a:ln>
                          <a:noFill/>
                        </a:ln>
                        <a:solidFill>
                          <a:srgbClr val="FF8800"/>
                        </a:solidFill>
                        <a:effectLst/>
                        <a:latin typeface="Cambria Math" panose="02040503050406030204" pitchFamily="18" charset="0"/>
                        <a:cs typeface="Arial" panose="020B0604020202020204" pitchFamily="34" charset="0"/>
                      </a:rPr>
                      <m:t>=</m:t>
                    </m:r>
                    <m:sSub>
                      <m:sSubPr>
                        <m:ctrlPr>
                          <a:rPr kumimoji="0" lang="uk-UA" altLang="ru-RU" sz="2400" b="0" i="1" u="none" strike="noStrike" cap="none" normalizeH="0" baseline="0" smtClean="0">
                            <a:ln>
                              <a:noFill/>
                            </a:ln>
                            <a:solidFill>
                              <a:srgbClr val="FF8800"/>
                            </a:solidFill>
                            <a:effectLst/>
                            <a:latin typeface="Cambria Math" panose="02040503050406030204" pitchFamily="18" charset="0"/>
                            <a:cs typeface="Arial" panose="020B0604020202020204" pitchFamily="34" charset="0"/>
                          </a:rPr>
                        </m:ctrlPr>
                      </m:sSubPr>
                      <m:e>
                        <m:r>
                          <a:rPr kumimoji="0" lang="uk-UA" altLang="ru-RU" sz="2400" b="0" i="1" u="none" strike="noStrike" cap="none" normalizeH="0" baseline="0" smtClean="0">
                            <a:ln>
                              <a:noFill/>
                            </a:ln>
                            <a:solidFill>
                              <a:srgbClr val="FF8800"/>
                            </a:solidFill>
                            <a:effectLst/>
                            <a:latin typeface="Cambria Math" panose="02040503050406030204" pitchFamily="18" charset="0"/>
                            <a:cs typeface="Arial" panose="020B0604020202020204" pitchFamily="34" charset="0"/>
                          </a:rPr>
                          <m:t>С</m:t>
                        </m:r>
                      </m:e>
                      <m:sub>
                        <m:r>
                          <a:rPr kumimoji="0" lang="uk-UA" altLang="ru-RU" sz="2400" b="0" i="1" u="none" strike="noStrike" cap="none" normalizeH="0" baseline="0" smtClean="0">
                            <a:ln>
                              <a:noFill/>
                            </a:ln>
                            <a:solidFill>
                              <a:srgbClr val="FF8800"/>
                            </a:solidFill>
                            <a:effectLst/>
                            <a:latin typeface="Cambria Math" panose="02040503050406030204" pitchFamily="18" charset="0"/>
                            <a:cs typeface="Arial" panose="020B0604020202020204" pitchFamily="34" charset="0"/>
                          </a:rPr>
                          <m:t>т.р.</m:t>
                        </m:r>
                      </m:sub>
                    </m:sSub>
                    <m:r>
                      <a:rPr kumimoji="0" lang="uk-UA" altLang="ru-RU" sz="2400" b="0" i="1" u="none" strike="noStrike" cap="none" normalizeH="0" baseline="0" smtClean="0">
                        <a:ln>
                          <a:noFill/>
                        </a:ln>
                        <a:solidFill>
                          <a:srgbClr val="FF8800"/>
                        </a:solidFill>
                        <a:effectLst/>
                        <a:latin typeface="Cambria Math" panose="02040503050406030204" pitchFamily="18" charset="0"/>
                        <a:cs typeface="Arial" panose="020B0604020202020204" pitchFamily="34" charset="0"/>
                      </a:rPr>
                      <m:t>−</m:t>
                    </m:r>
                    <m:sSubSup>
                      <m:sSubSupPr>
                        <m:ctrlPr>
                          <a:rPr kumimoji="0" lang="uk-UA" altLang="ru-RU" sz="2400" b="0" i="1" u="none" strike="noStrike" cap="none" normalizeH="0" baseline="0" smtClean="0">
                            <a:ln>
                              <a:noFill/>
                            </a:ln>
                            <a:solidFill>
                              <a:srgbClr val="FF8800"/>
                            </a:solidFill>
                            <a:effectLst/>
                            <a:latin typeface="Cambria Math" panose="02040503050406030204" pitchFamily="18" charset="0"/>
                            <a:cs typeface="Arial" panose="020B0604020202020204" pitchFamily="34" charset="0"/>
                          </a:rPr>
                        </m:ctrlPr>
                      </m:sSubSupPr>
                      <m:e>
                        <m:r>
                          <a:rPr kumimoji="0" lang="uk-UA" altLang="ru-RU" sz="2400" b="0" i="1" u="none" strike="noStrike" cap="none" normalizeH="0" baseline="0" smtClean="0">
                            <a:ln>
                              <a:noFill/>
                            </a:ln>
                            <a:solidFill>
                              <a:srgbClr val="FF8800"/>
                            </a:solidFill>
                            <a:effectLst/>
                            <a:latin typeface="Cambria Math" panose="02040503050406030204" pitchFamily="18" charset="0"/>
                            <a:ea typeface="Cambria Math" panose="02040503050406030204" pitchFamily="18" charset="0"/>
                            <a:cs typeface="Arial" panose="020B0604020202020204" pitchFamily="34" charset="0"/>
                          </a:rPr>
                          <m:t>∑</m:t>
                        </m:r>
                      </m:e>
                      <m:sub>
                        <m:r>
                          <a:rPr kumimoji="0" lang="en-US" altLang="ru-RU" sz="2400" b="0" i="1" u="none" strike="noStrike" cap="none" normalizeH="0" baseline="0" smtClean="0">
                            <a:ln>
                              <a:noFill/>
                            </a:ln>
                            <a:solidFill>
                              <a:srgbClr val="FF8800"/>
                            </a:solidFill>
                            <a:effectLst/>
                            <a:latin typeface="Cambria Math" panose="02040503050406030204" pitchFamily="18" charset="0"/>
                            <a:cs typeface="Arial" panose="020B0604020202020204" pitchFamily="34" charset="0"/>
                          </a:rPr>
                          <m:t>𝑗</m:t>
                        </m:r>
                        <m:r>
                          <a:rPr kumimoji="0" lang="en-US" altLang="ru-RU" sz="2400" b="0" i="1" u="none" strike="noStrike" cap="none" normalizeH="0" baseline="0" smtClean="0">
                            <a:ln>
                              <a:noFill/>
                            </a:ln>
                            <a:solidFill>
                              <a:srgbClr val="FF8800"/>
                            </a:solidFill>
                            <a:effectLst/>
                            <a:latin typeface="Cambria Math" panose="02040503050406030204" pitchFamily="18" charset="0"/>
                            <a:cs typeface="Arial" panose="020B0604020202020204" pitchFamily="34" charset="0"/>
                          </a:rPr>
                          <m:t>=1</m:t>
                        </m:r>
                      </m:sub>
                      <m:sup>
                        <m:r>
                          <a:rPr kumimoji="0" lang="en-US" altLang="ru-RU" sz="2400" b="0" i="1" u="none" strike="noStrike" cap="none" normalizeH="0" baseline="0" smtClean="0">
                            <a:ln>
                              <a:noFill/>
                            </a:ln>
                            <a:solidFill>
                              <a:srgbClr val="FF8800"/>
                            </a:solidFill>
                            <a:effectLst/>
                            <a:latin typeface="Cambria Math" panose="02040503050406030204" pitchFamily="18" charset="0"/>
                            <a:cs typeface="Arial" panose="020B0604020202020204" pitchFamily="34" charset="0"/>
                          </a:rPr>
                          <m:t>𝑚</m:t>
                        </m:r>
                      </m:sup>
                    </m:sSubSup>
                    <m:r>
                      <a:rPr kumimoji="0" lang="uk-UA" altLang="ru-RU" sz="2400" b="0" i="1" u="none" strike="noStrike" cap="none" normalizeH="0" baseline="0" smtClean="0">
                        <a:ln>
                          <a:noFill/>
                        </a:ln>
                        <a:solidFill>
                          <a:srgbClr val="FF8800"/>
                        </a:solidFill>
                        <a:effectLst/>
                        <a:latin typeface="Cambria Math" panose="02040503050406030204" pitchFamily="18" charset="0"/>
                        <a:ea typeface="Cambria Math" panose="02040503050406030204" pitchFamily="18" charset="0"/>
                        <a:cs typeface="Arial" panose="020B0604020202020204" pitchFamily="34" charset="0"/>
                      </a:rPr>
                      <m:t>∆</m:t>
                    </m:r>
                    <m:sSub>
                      <m:sSubPr>
                        <m:ctrlPr>
                          <a:rPr kumimoji="0" lang="uk-UA" altLang="ru-RU" sz="2400" b="0" i="1" u="none" strike="noStrike" cap="none" normalizeH="0" baseline="0" smtClean="0">
                            <a:ln>
                              <a:noFill/>
                            </a:ln>
                            <a:solidFill>
                              <a:srgbClr val="FF8800"/>
                            </a:solidFill>
                            <a:effectLst/>
                            <a:latin typeface="Cambria Math" panose="02040503050406030204" pitchFamily="18" charset="0"/>
                            <a:ea typeface="Cambria Math" panose="02040503050406030204" pitchFamily="18" charset="0"/>
                            <a:cs typeface="Arial" panose="020B0604020202020204" pitchFamily="34" charset="0"/>
                          </a:rPr>
                        </m:ctrlPr>
                      </m:sSubPr>
                      <m:e>
                        <m:r>
                          <a:rPr kumimoji="0" lang="en-US" altLang="ru-RU" sz="2400" b="0" i="1" u="none" strike="noStrike" cap="none" normalizeH="0" baseline="0" smtClean="0">
                            <a:ln>
                              <a:noFill/>
                            </a:ln>
                            <a:solidFill>
                              <a:srgbClr val="FF8800"/>
                            </a:solidFill>
                            <a:effectLst/>
                            <a:latin typeface="Cambria Math" panose="02040503050406030204" pitchFamily="18" charset="0"/>
                            <a:ea typeface="Cambria Math" panose="02040503050406030204" pitchFamily="18" charset="0"/>
                            <a:cs typeface="Arial" panose="020B0604020202020204" pitchFamily="34" charset="0"/>
                          </a:rPr>
                          <m:t>𝐶</m:t>
                        </m:r>
                      </m:e>
                      <m:sub>
                        <m:r>
                          <a:rPr kumimoji="0" lang="en-US" altLang="ru-RU" sz="2400" b="0" i="1" u="none" strike="noStrike" cap="none" normalizeH="0" baseline="0" smtClean="0">
                            <a:ln>
                              <a:noFill/>
                            </a:ln>
                            <a:solidFill>
                              <a:srgbClr val="FF8800"/>
                            </a:solidFill>
                            <a:effectLst/>
                            <a:latin typeface="Cambria Math" panose="02040503050406030204" pitchFamily="18" charset="0"/>
                            <a:ea typeface="Cambria Math" panose="02040503050406030204" pitchFamily="18" charset="0"/>
                            <a:cs typeface="Arial" panose="020B0604020202020204" pitchFamily="34" charset="0"/>
                          </a:rPr>
                          <m:t>𝑗</m:t>
                        </m:r>
                      </m:sub>
                    </m:sSub>
                  </m:oMath>
                </a14:m>
                <a:endParaRPr kumimoji="0" lang="ru-RU" altLang="ru-RU" sz="2400" b="0" i="0" u="none" strike="noStrike" cap="none" normalizeH="0" baseline="0" dirty="0" smtClean="0">
                  <a:ln>
                    <a:noFill/>
                  </a:ln>
                  <a:solidFill>
                    <a:schemeClr val="bg1"/>
                  </a:solidFill>
                  <a:effectLst/>
                  <a:latin typeface="Montserrat Light" panose="020B0604020202020204" charset="-5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де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С</a:t>
                </a:r>
                <a:r>
                  <a:rPr kumimoji="0" lang="ru-RU" altLang="ru-RU" sz="2400" b="0" i="0" u="none" strike="noStrike" cap="none" normalizeH="0" baseline="-30000" dirty="0" err="1" smtClean="0">
                    <a:ln>
                      <a:noFill/>
                    </a:ln>
                    <a:solidFill>
                      <a:schemeClr val="bg1"/>
                    </a:solidFill>
                    <a:effectLst/>
                    <a:latin typeface="Montserrat Light" panose="020B0604020202020204" charset="-52"/>
                    <a:cs typeface="Arial" panose="020B0604020202020204" pitchFamily="34" charset="0"/>
                  </a:rPr>
                  <a:t>т.р</a:t>
                </a:r>
                <a:r>
                  <a:rPr kumimoji="0" lang="ru-RU" altLang="ru-RU" sz="2400" b="0" i="0" u="none" strike="noStrike" cap="none" normalizeH="0" baseline="-30000" dirty="0" smtClean="0">
                    <a:ln>
                      <a:noFill/>
                    </a:ln>
                    <a:solidFill>
                      <a:schemeClr val="bg1"/>
                    </a:solidFill>
                    <a:effectLst/>
                    <a:latin typeface="Montserrat Light" panose="020B0604020202020204" charset="-52"/>
                    <a:cs typeface="Arial" panose="020B0604020202020204" pitchFamily="34" charset="0"/>
                  </a:rPr>
                  <a:t>.</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собівартість</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планового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обсягу</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товарної</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продукції</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за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рівнем</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витрат</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базового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минулого</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періоду</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розрахункова</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собівартість</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a:t>
                </a:r>
                <a:endParaRPr kumimoji="0" lang="ru-RU" altLang="ru-RU" sz="2400" b="0" i="0" u="none" strike="noStrike" cap="none" normalizeH="0" baseline="0" dirty="0" smtClean="0">
                  <a:ln>
                    <a:noFill/>
                  </a:ln>
                  <a:solidFill>
                    <a:schemeClr val="bg1"/>
                  </a:solidFill>
                  <a:effectLst/>
                  <a:latin typeface="Montserrat Light" panose="020B0604020202020204" charset="-52"/>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ru-RU" sz="2400" i="1" dirty="0" smtClean="0">
                    <a:solidFill>
                      <a:schemeClr val="bg1"/>
                    </a:solidFill>
                    <a:latin typeface="Montserrat Light" panose="020B0604020202020204" charset="-52"/>
                    <a:cs typeface="Arial" panose="020B0604020202020204" pitchFamily="34" charset="0"/>
                  </a:rPr>
                  <a:t>m </a:t>
                </a:r>
                <a:r>
                  <a:rPr kumimoji="0" lang="ru-RU" altLang="ru-RU" sz="2400" b="0" i="1"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кількість</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факторів</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впливу</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на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собівартість</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продукції</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в плановому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періоді</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a:t>
                </a:r>
                <a:endParaRPr kumimoji="0" lang="ru-RU" altLang="ru-RU" sz="2400" b="0" i="0" u="none" strike="noStrike" cap="none" normalizeH="0" baseline="0" dirty="0" smtClean="0">
                  <a:ln>
                    <a:noFill/>
                  </a:ln>
                  <a:solidFill>
                    <a:schemeClr val="bg1"/>
                  </a:solidFill>
                  <a:effectLst/>
                  <a:latin typeface="Montserrat Light" panose="020B0604020202020204" charset="-5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ΔС</a:t>
                </a:r>
                <a:r>
                  <a:rPr kumimoji="0" lang="ru-RU" altLang="ru-RU" sz="2400" b="0" i="1" u="none" strike="noStrike" cap="none" normalizeH="0" baseline="-30000" dirty="0" err="1" smtClean="0">
                    <a:ln>
                      <a:noFill/>
                    </a:ln>
                    <a:solidFill>
                      <a:schemeClr val="bg1"/>
                    </a:solidFill>
                    <a:effectLst/>
                    <a:latin typeface="Montserrat Light" panose="020B0604020202020204" charset="-52"/>
                    <a:cs typeface="Arial" panose="020B0604020202020204" pitchFamily="34" charset="0"/>
                  </a:rPr>
                  <a:t>j</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зміна</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собівартості</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в плановому (прогнозному)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періоді</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під</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впливом</a:t>
                </a:r>
                <a:r>
                  <a:rPr kumimoji="0" lang="en-US"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a:t>
                </a:r>
                <a:r>
                  <a:rPr kumimoji="0" lang="ru-RU" altLang="ru-RU" sz="2400" b="0" i="1"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j</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a:t>
                </a:r>
                <a:r>
                  <a:rPr kumimoji="0" lang="ru-RU" altLang="ru-RU" sz="2400" b="0" i="0" u="none" strike="noStrike" cap="none" normalizeH="0" baseline="0" dirty="0" err="1" smtClean="0">
                    <a:ln>
                      <a:noFill/>
                    </a:ln>
                    <a:solidFill>
                      <a:schemeClr val="bg1"/>
                    </a:solidFill>
                    <a:effectLst/>
                    <a:latin typeface="Montserrat Light" panose="020B0604020202020204" charset="-52"/>
                    <a:cs typeface="Arial" panose="020B0604020202020204" pitchFamily="34" charset="0"/>
                  </a:rPr>
                  <a:t>го</a:t>
                </a:r>
                <a:r>
                  <a:rPr kumimoji="0" lang="ru-RU" altLang="ru-RU" sz="2400" b="0" i="0" u="none" strike="noStrike" cap="none" normalizeH="0" baseline="0" dirty="0" smtClean="0">
                    <a:ln>
                      <a:noFill/>
                    </a:ln>
                    <a:solidFill>
                      <a:schemeClr val="bg1"/>
                    </a:solidFill>
                    <a:effectLst/>
                    <a:latin typeface="Montserrat Light" panose="020B0604020202020204" charset="-52"/>
                    <a:cs typeface="Arial" panose="020B0604020202020204" pitchFamily="34" charset="0"/>
                  </a:rPr>
                  <a:t> фактора.</a:t>
                </a:r>
              </a:p>
            </p:txBody>
          </p:sp>
        </mc:Choice>
        <mc:Fallback xmlns="">
          <p:sp>
            <p:nvSpPr>
              <p:cNvPr id="3" name="Rectangle 1"/>
              <p:cNvSpPr>
                <a:spLocks noRot="1" noChangeAspect="1" noMove="1" noResize="1" noEditPoints="1" noAdjustHandles="1" noChangeArrowheads="1" noChangeShapeType="1" noTextEdit="1"/>
              </p:cNvSpPr>
              <p:nvPr/>
            </p:nvSpPr>
            <p:spPr bwMode="auto">
              <a:xfrm>
                <a:off x="236220" y="215659"/>
                <a:ext cx="8519160" cy="4567404"/>
              </a:xfrm>
              <a:prstGeom prst="rect">
                <a:avLst/>
              </a:prstGeom>
              <a:blipFill>
                <a:blip r:embed="rId2"/>
                <a:stretch>
                  <a:fillRect l="-1145" t="-400" b="-2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858898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3" name="Прямоугольник 2"/>
          <p:cNvSpPr/>
          <p:nvPr/>
        </p:nvSpPr>
        <p:spPr>
          <a:xfrm>
            <a:off x="190500" y="226300"/>
            <a:ext cx="8625840" cy="4659161"/>
          </a:xfrm>
          <a:prstGeom prst="rect">
            <a:avLst/>
          </a:prstGeom>
        </p:spPr>
        <p:txBody>
          <a:bodyPr wrap="square">
            <a:spAutoFit/>
          </a:bodyPr>
          <a:lstStyle/>
          <a:p>
            <a:pPr marL="236220" marR="1026795" indent="457200">
              <a:lnSpc>
                <a:spcPct val="97000"/>
              </a:lnSpc>
            </a:pPr>
            <a:r>
              <a:rPr lang="uk-UA" sz="2400" dirty="0">
                <a:solidFill>
                  <a:srgbClr val="FF8800"/>
                </a:solidFill>
                <a:latin typeface="Montserrat Light" panose="020B0604020202020204" charset="-52"/>
                <a:ea typeface="Times New Roman" panose="02020603050405020304" pitchFamily="18" charset="0"/>
              </a:rPr>
              <a:t>Собівартість реалізованої продукції </a:t>
            </a:r>
            <a:r>
              <a:rPr lang="uk-UA" sz="2400" dirty="0">
                <a:solidFill>
                  <a:schemeClr val="bg1"/>
                </a:solidFill>
                <a:latin typeface="Montserrat Light" panose="020B0604020202020204" charset="-52"/>
                <a:ea typeface="Times New Roman" panose="02020603050405020304" pitchFamily="18" charset="0"/>
              </a:rPr>
              <a:t>(</a:t>
            </a:r>
            <a:r>
              <a:rPr lang="uk-UA" sz="2400" b="1" dirty="0">
                <a:solidFill>
                  <a:schemeClr val="bg1"/>
                </a:solidFill>
                <a:latin typeface="Montserrat Light" panose="020B0604020202020204" charset="-52"/>
                <a:ea typeface="Times New Roman" panose="02020603050405020304" pitchFamily="18" charset="0"/>
              </a:rPr>
              <a:t>РП</a:t>
            </a:r>
            <a:r>
              <a:rPr lang="uk-UA" sz="2400" dirty="0">
                <a:solidFill>
                  <a:schemeClr val="bg1"/>
                </a:solidFill>
                <a:latin typeface="Montserrat Light" panose="020B0604020202020204" charset="-52"/>
                <a:ea typeface="Times New Roman" panose="02020603050405020304" pitchFamily="18" charset="0"/>
              </a:rPr>
              <a:t>)обчислюється коригуванням собівартості товарної продукції на зміну залишків нереалізованої </a:t>
            </a:r>
            <a:r>
              <a:rPr lang="uk-UA" sz="2400" dirty="0" smtClean="0">
                <a:solidFill>
                  <a:schemeClr val="bg1"/>
                </a:solidFill>
                <a:latin typeface="Montserrat Light" panose="020B0604020202020204" charset="-52"/>
                <a:ea typeface="Times New Roman" panose="02020603050405020304" pitchFamily="18" charset="0"/>
              </a:rPr>
              <a:t>продукції:</a:t>
            </a:r>
            <a:endParaRPr lang="en-US" sz="2400" dirty="0">
              <a:solidFill>
                <a:schemeClr val="bg1"/>
              </a:solidFill>
              <a:latin typeface="Montserrat Light" panose="020B0604020202020204" charset="-52"/>
              <a:ea typeface="Times New Roman" panose="02020603050405020304" pitchFamily="18" charset="0"/>
            </a:endParaRPr>
          </a:p>
          <a:p>
            <a:pPr marL="236220" marR="1026795" indent="457200">
              <a:lnSpc>
                <a:spcPct val="97000"/>
              </a:lnSpc>
            </a:pPr>
            <a:r>
              <a:rPr lang="en-US" sz="2400" dirty="0">
                <a:solidFill>
                  <a:schemeClr val="bg1"/>
                </a:solidFill>
                <a:latin typeface="Montserrat Light" panose="020B0604020202020204" charset="-52"/>
                <a:ea typeface="Times New Roman" panose="02020603050405020304" pitchFamily="18" charset="0"/>
              </a:rPr>
              <a:t> </a:t>
            </a:r>
            <a:r>
              <a:rPr lang="en-US" sz="2400" dirty="0" smtClean="0">
                <a:solidFill>
                  <a:schemeClr val="bg1"/>
                </a:solidFill>
                <a:latin typeface="Montserrat Light" panose="020B0604020202020204" charset="-52"/>
                <a:ea typeface="Times New Roman" panose="02020603050405020304" pitchFamily="18" charset="0"/>
              </a:rPr>
              <a:t>       </a:t>
            </a:r>
            <a:r>
              <a:rPr lang="uk-UA" sz="2400" dirty="0" smtClean="0">
                <a:solidFill>
                  <a:srgbClr val="FF8800"/>
                </a:solidFill>
                <a:latin typeface="Montserrat Light" panose="020B0604020202020204" charset="-52"/>
                <a:ea typeface="Times New Roman" panose="02020603050405020304" pitchFamily="18" charset="0"/>
              </a:rPr>
              <a:t>РП </a:t>
            </a:r>
            <a:r>
              <a:rPr lang="uk-UA" sz="2400" dirty="0">
                <a:solidFill>
                  <a:srgbClr val="FF8800"/>
                </a:solidFill>
                <a:latin typeface="Montserrat Light" panose="020B0604020202020204" charset="-52"/>
                <a:ea typeface="Times New Roman" panose="02020603050405020304" pitchFamily="18" charset="0"/>
              </a:rPr>
              <a:t>= ТП </a:t>
            </a:r>
            <a:r>
              <a:rPr lang="uk-UA" sz="2400" u="sng" dirty="0">
                <a:solidFill>
                  <a:srgbClr val="FF8800"/>
                </a:solidFill>
                <a:latin typeface="Montserrat Light" panose="020B0604020202020204" charset="-52"/>
                <a:ea typeface="Times New Roman" panose="02020603050405020304" pitchFamily="18" charset="0"/>
              </a:rPr>
              <a:t>+</a:t>
            </a:r>
            <a:r>
              <a:rPr lang="uk-UA" sz="2400" dirty="0">
                <a:solidFill>
                  <a:srgbClr val="FF8800"/>
                </a:solidFill>
                <a:latin typeface="Montserrat Light" panose="020B0604020202020204" charset="-52"/>
                <a:ea typeface="Times New Roman" panose="02020603050405020304" pitchFamily="18" charset="0"/>
              </a:rPr>
              <a:t> (</a:t>
            </a:r>
            <a:r>
              <a:rPr lang="uk-UA" sz="2400" dirty="0" err="1">
                <a:solidFill>
                  <a:srgbClr val="FF8800"/>
                </a:solidFill>
                <a:latin typeface="Montserrat Light" panose="020B0604020202020204" charset="-52"/>
                <a:ea typeface="Times New Roman" panose="02020603050405020304" pitchFamily="18" charset="0"/>
              </a:rPr>
              <a:t>ТП</a:t>
            </a:r>
            <a:r>
              <a:rPr lang="uk-UA" sz="2400" baseline="-25000" dirty="0" err="1">
                <a:solidFill>
                  <a:srgbClr val="FF8800"/>
                </a:solidFill>
                <a:latin typeface="Montserrat Light" panose="020B0604020202020204" charset="-52"/>
                <a:ea typeface="Times New Roman" panose="02020603050405020304" pitchFamily="18" charset="0"/>
              </a:rPr>
              <a:t>сп</a:t>
            </a:r>
            <a:r>
              <a:rPr lang="uk-UA" sz="2400" dirty="0">
                <a:solidFill>
                  <a:srgbClr val="FF8800"/>
                </a:solidFill>
                <a:latin typeface="Montserrat Light" panose="020B0604020202020204" charset="-52"/>
                <a:ea typeface="Times New Roman" panose="02020603050405020304" pitchFamily="18" charset="0"/>
              </a:rPr>
              <a:t> - </a:t>
            </a:r>
            <a:r>
              <a:rPr lang="uk-UA" sz="2400" dirty="0" err="1">
                <a:solidFill>
                  <a:srgbClr val="FF8800"/>
                </a:solidFill>
                <a:latin typeface="Montserrat Light" panose="020B0604020202020204" charset="-52"/>
                <a:ea typeface="Times New Roman" panose="02020603050405020304" pitchFamily="18" charset="0"/>
              </a:rPr>
              <a:t>ТП</a:t>
            </a:r>
            <a:r>
              <a:rPr lang="uk-UA" sz="2400" baseline="-25000" dirty="0" err="1">
                <a:solidFill>
                  <a:srgbClr val="FF8800"/>
                </a:solidFill>
                <a:latin typeface="Montserrat Light" panose="020B0604020202020204" charset="-52"/>
                <a:ea typeface="Times New Roman" panose="02020603050405020304" pitchFamily="18" charset="0"/>
              </a:rPr>
              <a:t>ск</a:t>
            </a:r>
            <a:r>
              <a:rPr lang="uk-UA" sz="2400" dirty="0">
                <a:solidFill>
                  <a:srgbClr val="FF8800"/>
                </a:solidFill>
                <a:latin typeface="Montserrat Light" panose="020B0604020202020204" charset="-52"/>
                <a:ea typeface="Times New Roman" panose="02020603050405020304" pitchFamily="18" charset="0"/>
              </a:rPr>
              <a:t>) </a:t>
            </a:r>
            <a:r>
              <a:rPr lang="uk-UA" sz="2400" u="sng" dirty="0">
                <a:solidFill>
                  <a:srgbClr val="FF8800"/>
                </a:solidFill>
                <a:latin typeface="Montserrat Light" panose="020B0604020202020204" charset="-52"/>
                <a:ea typeface="Times New Roman" panose="02020603050405020304" pitchFamily="18" charset="0"/>
              </a:rPr>
              <a:t>+</a:t>
            </a:r>
            <a:r>
              <a:rPr lang="uk-UA" sz="2400" dirty="0">
                <a:solidFill>
                  <a:srgbClr val="FF8800"/>
                </a:solidFill>
                <a:latin typeface="Montserrat Light" panose="020B0604020202020204" charset="-52"/>
                <a:ea typeface="Times New Roman" panose="02020603050405020304" pitchFamily="18" charset="0"/>
              </a:rPr>
              <a:t> (</a:t>
            </a:r>
            <a:r>
              <a:rPr lang="uk-UA" sz="2400" dirty="0" err="1">
                <a:solidFill>
                  <a:srgbClr val="FF8800"/>
                </a:solidFill>
                <a:latin typeface="Montserrat Light" panose="020B0604020202020204" charset="-52"/>
                <a:ea typeface="Times New Roman" panose="02020603050405020304" pitchFamily="18" charset="0"/>
              </a:rPr>
              <a:t>ТП</a:t>
            </a:r>
            <a:r>
              <a:rPr lang="uk-UA" sz="2400" baseline="-25000" dirty="0" err="1">
                <a:solidFill>
                  <a:srgbClr val="FF8800"/>
                </a:solidFill>
                <a:latin typeface="Montserrat Light" panose="020B0604020202020204" charset="-52"/>
                <a:ea typeface="Times New Roman" panose="02020603050405020304" pitchFamily="18" charset="0"/>
              </a:rPr>
              <a:t>вп</a:t>
            </a:r>
            <a:r>
              <a:rPr lang="uk-UA" sz="2400" spc="-20" dirty="0">
                <a:solidFill>
                  <a:srgbClr val="FF8800"/>
                </a:solidFill>
                <a:latin typeface="Montserrat Light" panose="020B0604020202020204" charset="-52"/>
                <a:ea typeface="Times New Roman" panose="02020603050405020304" pitchFamily="18" charset="0"/>
              </a:rPr>
              <a:t> </a:t>
            </a:r>
            <a:r>
              <a:rPr lang="uk-UA" sz="2400" dirty="0">
                <a:solidFill>
                  <a:srgbClr val="FF8800"/>
                </a:solidFill>
                <a:latin typeface="Montserrat Light" panose="020B0604020202020204" charset="-52"/>
                <a:ea typeface="Times New Roman" panose="02020603050405020304" pitchFamily="18" charset="0"/>
              </a:rPr>
              <a:t>-</a:t>
            </a:r>
            <a:r>
              <a:rPr lang="uk-UA" sz="2400" spc="-5" dirty="0">
                <a:solidFill>
                  <a:srgbClr val="FF8800"/>
                </a:solidFill>
                <a:latin typeface="Montserrat Light" panose="020B0604020202020204" charset="-52"/>
                <a:ea typeface="Times New Roman" panose="02020603050405020304" pitchFamily="18" charset="0"/>
              </a:rPr>
              <a:t> </a:t>
            </a:r>
            <a:r>
              <a:rPr lang="uk-UA" sz="2400" dirty="0" err="1">
                <a:solidFill>
                  <a:srgbClr val="FF8800"/>
                </a:solidFill>
                <a:latin typeface="Montserrat Light" panose="020B0604020202020204" charset="-52"/>
                <a:ea typeface="Times New Roman" panose="02020603050405020304" pitchFamily="18" charset="0"/>
              </a:rPr>
              <a:t>ТП</a:t>
            </a:r>
            <a:r>
              <a:rPr lang="uk-UA" sz="2400" baseline="-25000" dirty="0" err="1">
                <a:solidFill>
                  <a:srgbClr val="FF8800"/>
                </a:solidFill>
                <a:latin typeface="Montserrat Light" panose="020B0604020202020204" charset="-52"/>
                <a:ea typeface="Times New Roman" panose="02020603050405020304" pitchFamily="18" charset="0"/>
              </a:rPr>
              <a:t>вк</a:t>
            </a:r>
            <a:r>
              <a:rPr lang="uk-UA" sz="2400" dirty="0">
                <a:solidFill>
                  <a:srgbClr val="FF8800"/>
                </a:solidFill>
                <a:latin typeface="Montserrat Light" panose="020B0604020202020204" charset="-52"/>
                <a:ea typeface="Times New Roman" panose="02020603050405020304" pitchFamily="18" charset="0"/>
              </a:rPr>
              <a:t>)</a:t>
            </a:r>
            <a:r>
              <a:rPr lang="uk-UA" sz="2400" dirty="0">
                <a:solidFill>
                  <a:schemeClr val="bg1"/>
                </a:solidFill>
                <a:latin typeface="Montserrat Light" panose="020B0604020202020204" charset="-52"/>
                <a:ea typeface="Times New Roman" panose="02020603050405020304" pitchFamily="18" charset="0"/>
              </a:rPr>
              <a:t>	</a:t>
            </a:r>
            <a:endParaRPr lang="ru-RU" sz="2400" dirty="0">
              <a:solidFill>
                <a:schemeClr val="bg1"/>
              </a:solidFill>
              <a:latin typeface="Montserrat Light" panose="020B0604020202020204" charset="-52"/>
              <a:ea typeface="Times New Roman" panose="02020603050405020304" pitchFamily="18" charset="0"/>
            </a:endParaRPr>
          </a:p>
          <a:p>
            <a:pPr marL="1767205" marR="723900" indent="-1530985">
              <a:lnSpc>
                <a:spcPct val="98000"/>
              </a:lnSpc>
              <a:spcBef>
                <a:spcPts val="585"/>
              </a:spcBef>
            </a:pPr>
            <a:r>
              <a:rPr lang="uk-UA" sz="2400" dirty="0" err="1" smtClean="0">
                <a:solidFill>
                  <a:schemeClr val="bg1"/>
                </a:solidFill>
                <a:latin typeface="Montserrat Light" panose="020B0604020202020204" charset="-52"/>
                <a:ea typeface="Times New Roman" panose="02020603050405020304" pitchFamily="18" charset="0"/>
              </a:rPr>
              <a:t>ТП</a:t>
            </a:r>
            <a:r>
              <a:rPr lang="uk-UA" sz="2400" baseline="-25000" dirty="0" err="1" smtClean="0">
                <a:solidFill>
                  <a:schemeClr val="bg1"/>
                </a:solidFill>
                <a:latin typeface="Montserrat Light" panose="020B0604020202020204" charset="-52"/>
                <a:ea typeface="Times New Roman" panose="02020603050405020304" pitchFamily="18" charset="0"/>
              </a:rPr>
              <a:t>сп</a:t>
            </a:r>
            <a:r>
              <a:rPr lang="uk-UA" sz="2400" dirty="0">
                <a:solidFill>
                  <a:schemeClr val="bg1"/>
                </a:solidFill>
                <a:latin typeface="Montserrat Light" panose="020B0604020202020204" charset="-52"/>
                <a:ea typeface="Times New Roman" panose="02020603050405020304" pitchFamily="18" charset="0"/>
              </a:rPr>
              <a:t>, </a:t>
            </a:r>
            <a:r>
              <a:rPr lang="uk-UA" sz="2400" dirty="0" err="1">
                <a:solidFill>
                  <a:schemeClr val="bg1"/>
                </a:solidFill>
                <a:latin typeface="Montserrat Light" panose="020B0604020202020204" charset="-52"/>
                <a:ea typeface="Times New Roman" panose="02020603050405020304" pitchFamily="18" charset="0"/>
              </a:rPr>
              <a:t>ТП</a:t>
            </a:r>
            <a:r>
              <a:rPr lang="uk-UA" sz="2400" baseline="-25000" dirty="0" err="1">
                <a:solidFill>
                  <a:schemeClr val="bg1"/>
                </a:solidFill>
                <a:latin typeface="Montserrat Light" panose="020B0604020202020204" charset="-52"/>
                <a:ea typeface="Times New Roman" panose="02020603050405020304" pitchFamily="18" charset="0"/>
              </a:rPr>
              <a:t>ск</a:t>
            </a:r>
            <a:r>
              <a:rPr lang="uk-UA" sz="2400" dirty="0">
                <a:solidFill>
                  <a:schemeClr val="bg1"/>
                </a:solidFill>
                <a:latin typeface="Montserrat Light" panose="020B0604020202020204" charset="-52"/>
                <a:ea typeface="Times New Roman" panose="02020603050405020304" pitchFamily="18" charset="0"/>
              </a:rPr>
              <a:t> - собівартість залишків в товарної продукції на складі на початок і кінець розрахункового</a:t>
            </a:r>
            <a:r>
              <a:rPr lang="uk-UA" sz="2400" spc="-20" dirty="0">
                <a:solidFill>
                  <a:schemeClr val="bg1"/>
                </a:solidFill>
                <a:latin typeface="Montserrat Light" panose="020B0604020202020204" charset="-52"/>
                <a:ea typeface="Times New Roman" panose="02020603050405020304" pitchFamily="18" charset="0"/>
              </a:rPr>
              <a:t> </a:t>
            </a:r>
            <a:r>
              <a:rPr lang="uk-UA" sz="2400" dirty="0" smtClean="0">
                <a:solidFill>
                  <a:schemeClr val="bg1"/>
                </a:solidFill>
                <a:latin typeface="Montserrat Light" panose="020B0604020202020204" charset="-52"/>
                <a:ea typeface="Times New Roman" panose="02020603050405020304" pitchFamily="18" charset="0"/>
              </a:rPr>
              <a:t>періоду;</a:t>
            </a:r>
            <a:endParaRPr lang="ru-RU" sz="2400" dirty="0">
              <a:solidFill>
                <a:schemeClr val="bg1"/>
              </a:solidFill>
              <a:latin typeface="Montserrat Light" panose="020B0604020202020204" charset="-52"/>
              <a:ea typeface="Times New Roman" panose="02020603050405020304" pitchFamily="18" charset="0"/>
            </a:endParaRPr>
          </a:p>
          <a:p>
            <a:pPr marL="1767205" marR="723900" indent="-1530985">
              <a:lnSpc>
                <a:spcPct val="98000"/>
              </a:lnSpc>
              <a:spcBef>
                <a:spcPts val="585"/>
              </a:spcBef>
            </a:pPr>
            <a:r>
              <a:rPr lang="uk-UA" sz="2400" dirty="0" err="1" smtClean="0">
                <a:solidFill>
                  <a:schemeClr val="bg1"/>
                </a:solidFill>
                <a:latin typeface="Montserrat Light" panose="020B0604020202020204" charset="-52"/>
                <a:ea typeface="Times New Roman" panose="02020603050405020304" pitchFamily="18" charset="0"/>
              </a:rPr>
              <a:t>ТП</a:t>
            </a:r>
            <a:r>
              <a:rPr lang="uk-UA" sz="2400" baseline="-25000" dirty="0" err="1" smtClean="0">
                <a:solidFill>
                  <a:schemeClr val="bg1"/>
                </a:solidFill>
                <a:latin typeface="Montserrat Light" panose="020B0604020202020204" charset="-52"/>
                <a:ea typeface="Times New Roman" panose="02020603050405020304" pitchFamily="18" charset="0"/>
              </a:rPr>
              <a:t>вп</a:t>
            </a:r>
            <a:r>
              <a:rPr lang="uk-UA" sz="2400" dirty="0" smtClean="0">
                <a:solidFill>
                  <a:schemeClr val="bg1"/>
                </a:solidFill>
                <a:latin typeface="Montserrat Light" panose="020B0604020202020204" charset="-52"/>
                <a:ea typeface="Times New Roman" panose="02020603050405020304" pitchFamily="18" charset="0"/>
              </a:rPr>
              <a:t>, </a:t>
            </a:r>
            <a:r>
              <a:rPr lang="uk-UA" sz="2400" dirty="0" err="1" smtClean="0">
                <a:solidFill>
                  <a:schemeClr val="bg1"/>
                </a:solidFill>
                <a:latin typeface="Montserrat Light" panose="020B0604020202020204" charset="-52"/>
                <a:ea typeface="Times New Roman" panose="02020603050405020304" pitchFamily="18" charset="0"/>
              </a:rPr>
              <a:t>ТП</a:t>
            </a:r>
            <a:r>
              <a:rPr lang="uk-UA" sz="2400" baseline="-25000" dirty="0" err="1" smtClean="0">
                <a:solidFill>
                  <a:schemeClr val="bg1"/>
                </a:solidFill>
                <a:latin typeface="Montserrat Light" panose="020B0604020202020204" charset="-52"/>
                <a:ea typeface="Times New Roman" panose="02020603050405020304" pitchFamily="18" charset="0"/>
              </a:rPr>
              <a:t>вк</a:t>
            </a:r>
            <a:r>
              <a:rPr lang="uk-UA" sz="2400" dirty="0" smtClean="0">
                <a:solidFill>
                  <a:schemeClr val="bg1"/>
                </a:solidFill>
                <a:latin typeface="Montserrat Light" panose="020B0604020202020204" charset="-52"/>
                <a:ea typeface="Times New Roman" panose="02020603050405020304" pitchFamily="18" charset="0"/>
              </a:rPr>
              <a:t> - собівартість залишків відвантаженої продукції на початок і кінець розрахункового періоду, яка не перейшла у власність покупця.</a:t>
            </a:r>
            <a:endParaRPr lang="ru-RU" sz="2400" dirty="0">
              <a:solidFill>
                <a:schemeClr val="bg1"/>
              </a:solidFill>
              <a:latin typeface="Montserrat Light" panose="020B0604020202020204" charset="-52"/>
              <a:ea typeface="Times New Roman" panose="02020603050405020304" pitchFamily="18" charset="0"/>
            </a:endParaRPr>
          </a:p>
        </p:txBody>
      </p:sp>
    </p:spTree>
    <p:extLst>
      <p:ext uri="{BB962C8B-B14F-4D97-AF65-F5344CB8AC3E}">
        <p14:creationId xmlns:p14="http://schemas.microsoft.com/office/powerpoint/2010/main" val="279052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0476" y="1052252"/>
            <a:ext cx="7807037" cy="2909455"/>
          </a:xfrm>
        </p:spPr>
        <p:txBody>
          <a:bodyPr/>
          <a:lstStyle/>
          <a:p>
            <a:r>
              <a:rPr lang="ru-RU" sz="4000" dirty="0" err="1">
                <a:solidFill>
                  <a:srgbClr val="FF8800"/>
                </a:solidFill>
              </a:rPr>
              <a:t>Концепція</a:t>
            </a:r>
            <a:r>
              <a:rPr lang="ru-RU" sz="4000" dirty="0">
                <a:solidFill>
                  <a:srgbClr val="FF8800"/>
                </a:solidFill>
              </a:rPr>
              <a:t> </a:t>
            </a:r>
            <a:r>
              <a:rPr lang="ru-RU" sz="4000" dirty="0" err="1">
                <a:solidFill>
                  <a:srgbClr val="FF8800"/>
                </a:solidFill>
              </a:rPr>
              <a:t>собівартості</a:t>
            </a:r>
            <a:r>
              <a:rPr lang="ru-RU" sz="4000" dirty="0">
                <a:solidFill>
                  <a:srgbClr val="FF8800"/>
                </a:solidFill>
              </a:rPr>
              <a:t> і </a:t>
            </a:r>
            <a:r>
              <a:rPr lang="ru-RU" sz="4000" dirty="0" err="1">
                <a:solidFill>
                  <a:srgbClr val="FF8800"/>
                </a:solidFill>
              </a:rPr>
              <a:t>класифікація</a:t>
            </a:r>
            <a:r>
              <a:rPr lang="ru-RU" sz="4000" dirty="0">
                <a:solidFill>
                  <a:srgbClr val="FF8800"/>
                </a:solidFill>
              </a:rPr>
              <a:t> </a:t>
            </a:r>
            <a:r>
              <a:rPr lang="ru-RU" sz="4000" dirty="0" err="1">
                <a:solidFill>
                  <a:srgbClr val="FF8800"/>
                </a:solidFill>
              </a:rPr>
              <a:t>витрат</a:t>
            </a:r>
            <a:r>
              <a:rPr lang="ru-RU" sz="4000" dirty="0">
                <a:solidFill>
                  <a:srgbClr val="FF8800"/>
                </a:solidFill>
              </a:rPr>
              <a:t> на </a:t>
            </a:r>
            <a:r>
              <a:rPr lang="ru-RU" sz="4000" dirty="0" err="1">
                <a:solidFill>
                  <a:srgbClr val="FF8800"/>
                </a:solidFill>
              </a:rPr>
              <a:t>виробництво</a:t>
            </a:r>
            <a:r>
              <a:rPr lang="ru-RU" sz="4000" dirty="0">
                <a:solidFill>
                  <a:srgbClr val="FF8800"/>
                </a:solidFill>
              </a:rPr>
              <a:t> і </a:t>
            </a:r>
            <a:r>
              <a:rPr lang="ru-RU" sz="4000" dirty="0" err="1">
                <a:solidFill>
                  <a:srgbClr val="FF8800"/>
                </a:solidFill>
              </a:rPr>
              <a:t>реалізацію</a:t>
            </a:r>
            <a:r>
              <a:rPr lang="ru-RU" sz="4000" dirty="0">
                <a:solidFill>
                  <a:srgbClr val="FF8800"/>
                </a:solidFill>
              </a:rPr>
              <a:t> </a:t>
            </a:r>
            <a:r>
              <a:rPr lang="ru-RU" sz="4000" dirty="0" err="1">
                <a:solidFill>
                  <a:srgbClr val="FF8800"/>
                </a:solidFill>
              </a:rPr>
              <a:t>продукції</a:t>
            </a:r>
            <a:r>
              <a:rPr lang="ru-RU" sz="3200" dirty="0"/>
              <a:t/>
            </a:r>
            <a:br>
              <a:rPr lang="ru-RU" sz="3200" dirty="0"/>
            </a:br>
            <a:endParaRPr lang="ru-RU" sz="3200" dirty="0"/>
          </a:p>
        </p:txBody>
      </p:sp>
    </p:spTree>
    <p:extLst>
      <p:ext uri="{BB962C8B-B14F-4D97-AF65-F5344CB8AC3E}">
        <p14:creationId xmlns:p14="http://schemas.microsoft.com/office/powerpoint/2010/main" val="188846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0417" y="866601"/>
            <a:ext cx="6766500" cy="3401292"/>
          </a:xfrm>
        </p:spPr>
        <p:txBody>
          <a:bodyPr/>
          <a:lstStyle/>
          <a:p>
            <a:r>
              <a:rPr lang="ru-RU" sz="4400" dirty="0" err="1">
                <a:solidFill>
                  <a:srgbClr val="FF8800"/>
                </a:solidFill>
              </a:rPr>
              <a:t>Облік</a:t>
            </a:r>
            <a:r>
              <a:rPr lang="ru-RU" sz="4400" dirty="0">
                <a:solidFill>
                  <a:srgbClr val="FF8800"/>
                </a:solidFill>
              </a:rPr>
              <a:t> </a:t>
            </a:r>
            <a:r>
              <a:rPr lang="ru-RU" sz="4400" dirty="0" err="1">
                <a:solidFill>
                  <a:srgbClr val="FF8800"/>
                </a:solidFill>
              </a:rPr>
              <a:t>витрат</a:t>
            </a:r>
            <a:r>
              <a:rPr lang="ru-RU" sz="4400" dirty="0">
                <a:solidFill>
                  <a:srgbClr val="FF8800"/>
                </a:solidFill>
              </a:rPr>
              <a:t> на </a:t>
            </a:r>
            <a:r>
              <a:rPr lang="ru-RU" sz="4400" dirty="0" err="1">
                <a:solidFill>
                  <a:srgbClr val="FF8800"/>
                </a:solidFill>
              </a:rPr>
              <a:t>виробництво</a:t>
            </a:r>
            <a:r>
              <a:rPr lang="ru-RU" sz="4400" dirty="0">
                <a:solidFill>
                  <a:srgbClr val="FF8800"/>
                </a:solidFill>
              </a:rPr>
              <a:t> та </a:t>
            </a:r>
            <a:r>
              <a:rPr lang="ru-RU" sz="4400" dirty="0" err="1">
                <a:solidFill>
                  <a:srgbClr val="FF8800"/>
                </a:solidFill>
              </a:rPr>
              <a:t>калькулювання</a:t>
            </a:r>
            <a:r>
              <a:rPr lang="ru-RU" sz="4400" dirty="0">
                <a:solidFill>
                  <a:srgbClr val="FF8800"/>
                </a:solidFill>
              </a:rPr>
              <a:t> </a:t>
            </a:r>
            <a:r>
              <a:rPr lang="ru-RU" sz="4400" dirty="0" err="1">
                <a:solidFill>
                  <a:srgbClr val="FF8800"/>
                </a:solidFill>
              </a:rPr>
              <a:t>собівартості</a:t>
            </a:r>
            <a:r>
              <a:rPr lang="ru-RU" sz="4400" dirty="0">
                <a:solidFill>
                  <a:srgbClr val="FF8800"/>
                </a:solidFill>
              </a:rPr>
              <a:t> </a:t>
            </a:r>
            <a:r>
              <a:rPr lang="ru-RU" sz="4400" dirty="0" err="1">
                <a:solidFill>
                  <a:srgbClr val="FF8800"/>
                </a:solidFill>
              </a:rPr>
              <a:t>продукції</a:t>
            </a:r>
            <a:r>
              <a:rPr lang="ru-RU" sz="4000" dirty="0">
                <a:solidFill>
                  <a:srgbClr val="FF8800"/>
                </a:solidFill>
              </a:rPr>
              <a:t/>
            </a:r>
            <a:br>
              <a:rPr lang="ru-RU" sz="4000" dirty="0">
                <a:solidFill>
                  <a:srgbClr val="FF8800"/>
                </a:solidFill>
              </a:rPr>
            </a:br>
            <a:endParaRPr lang="ru-RU" sz="4000" dirty="0">
              <a:solidFill>
                <a:srgbClr val="FF8800"/>
              </a:solidFill>
            </a:endParaRPr>
          </a:p>
        </p:txBody>
      </p:sp>
    </p:spTree>
    <p:extLst>
      <p:ext uri="{BB962C8B-B14F-4D97-AF65-F5344CB8AC3E}">
        <p14:creationId xmlns:p14="http://schemas.microsoft.com/office/powerpoint/2010/main" val="2015039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3" name="Прямоугольник 2"/>
          <p:cNvSpPr/>
          <p:nvPr/>
        </p:nvSpPr>
        <p:spPr>
          <a:xfrm>
            <a:off x="0" y="185528"/>
            <a:ext cx="8610600" cy="4031873"/>
          </a:xfrm>
          <a:prstGeom prst="rect">
            <a:avLst/>
          </a:prstGeom>
        </p:spPr>
        <p:txBody>
          <a:bodyPr wrap="square">
            <a:spAutoFit/>
          </a:bodyPr>
          <a:lstStyle/>
          <a:p>
            <a:pPr marL="236220" marR="716915" indent="457200">
              <a:tabLst>
                <a:tab pos="2037080" algn="l"/>
                <a:tab pos="2236470" algn="l"/>
                <a:tab pos="2552700" algn="l"/>
                <a:tab pos="3220085" algn="l"/>
                <a:tab pos="4060190" algn="l"/>
                <a:tab pos="4870450" algn="l"/>
                <a:tab pos="5932170" algn="l"/>
              </a:tabLst>
            </a:pPr>
            <a:r>
              <a:rPr lang="uk-UA" sz="3200" dirty="0">
                <a:solidFill>
                  <a:srgbClr val="FF8800"/>
                </a:solidFill>
                <a:latin typeface="Montserrat Light" panose="020B0604020202020204" charset="-52"/>
                <a:ea typeface="Times New Roman" panose="02020603050405020304" pitchFamily="18" charset="0"/>
              </a:rPr>
              <a:t>Калькулювання</a:t>
            </a:r>
            <a:r>
              <a:rPr lang="uk-UA" sz="3200" dirty="0">
                <a:solidFill>
                  <a:schemeClr val="bg1"/>
                </a:solidFill>
                <a:latin typeface="Montserrat Light" panose="020B0604020202020204" charset="-52"/>
                <a:ea typeface="Times New Roman" panose="02020603050405020304" pitchFamily="18" charset="0"/>
              </a:rPr>
              <a:t>	</a:t>
            </a:r>
            <a:r>
              <a:rPr lang="uk-UA" sz="3200" dirty="0" smtClean="0">
                <a:solidFill>
                  <a:schemeClr val="bg1"/>
                </a:solidFill>
                <a:latin typeface="Montserrat Light" panose="020B0604020202020204" charset="-52"/>
                <a:ea typeface="Times New Roman" panose="02020603050405020304" pitchFamily="18" charset="0"/>
              </a:rPr>
              <a:t>-</a:t>
            </a:r>
            <a:r>
              <a:rPr lang="en-US" sz="3200" dirty="0" smtClean="0">
                <a:solidFill>
                  <a:schemeClr val="bg1"/>
                </a:solidFill>
                <a:latin typeface="Montserrat Light" panose="020B0604020202020204" charset="-52"/>
                <a:ea typeface="Times New Roman" panose="02020603050405020304" pitchFamily="18" charset="0"/>
              </a:rPr>
              <a:t> </a:t>
            </a:r>
            <a:r>
              <a:rPr lang="uk-UA" sz="3200" dirty="0" smtClean="0">
                <a:solidFill>
                  <a:schemeClr val="bg1"/>
                </a:solidFill>
                <a:latin typeface="Montserrat Light" panose="020B0604020202020204" charset="-52"/>
                <a:ea typeface="Times New Roman" panose="02020603050405020304" pitchFamily="18" charset="0"/>
              </a:rPr>
              <a:t>це</a:t>
            </a:r>
            <a:r>
              <a:rPr lang="en-US" sz="3200" dirty="0" smtClean="0">
                <a:solidFill>
                  <a:schemeClr val="bg1"/>
                </a:solidFill>
                <a:latin typeface="Montserrat Light" panose="020B0604020202020204" charset="-52"/>
                <a:ea typeface="Times New Roman" panose="02020603050405020304" pitchFamily="18" charset="0"/>
              </a:rPr>
              <a:t> </a:t>
            </a:r>
            <a:r>
              <a:rPr lang="uk-UA" sz="3200" dirty="0" smtClean="0">
                <a:solidFill>
                  <a:schemeClr val="bg1"/>
                </a:solidFill>
                <a:latin typeface="Montserrat Light" panose="020B0604020202020204" charset="-52"/>
                <a:ea typeface="Times New Roman" panose="02020603050405020304" pitchFamily="18" charset="0"/>
              </a:rPr>
              <a:t>процес</a:t>
            </a:r>
            <a:r>
              <a:rPr lang="en-US" sz="3200" dirty="0" smtClean="0">
                <a:solidFill>
                  <a:schemeClr val="bg1"/>
                </a:solidFill>
                <a:latin typeface="Montserrat Light" panose="020B0604020202020204" charset="-52"/>
                <a:ea typeface="Times New Roman" panose="02020603050405020304" pitchFamily="18" charset="0"/>
              </a:rPr>
              <a:t> </a:t>
            </a:r>
            <a:r>
              <a:rPr lang="uk-UA" sz="3200" dirty="0" smtClean="0">
                <a:solidFill>
                  <a:schemeClr val="bg1"/>
                </a:solidFill>
                <a:latin typeface="Montserrat Light" panose="020B0604020202020204" charset="-52"/>
                <a:ea typeface="Times New Roman" panose="02020603050405020304" pitchFamily="18" charset="0"/>
              </a:rPr>
              <a:t>розробки</a:t>
            </a:r>
            <a:r>
              <a:rPr lang="en-US" sz="3200" dirty="0" smtClean="0">
                <a:solidFill>
                  <a:schemeClr val="bg1"/>
                </a:solidFill>
                <a:latin typeface="Montserrat Light" panose="020B0604020202020204" charset="-52"/>
                <a:ea typeface="Times New Roman" panose="02020603050405020304" pitchFamily="18" charset="0"/>
              </a:rPr>
              <a:t> </a:t>
            </a:r>
            <a:r>
              <a:rPr lang="uk-UA" sz="3200" dirty="0" smtClean="0">
                <a:solidFill>
                  <a:schemeClr val="bg1"/>
                </a:solidFill>
                <a:latin typeface="Montserrat Light" panose="020B0604020202020204" charset="-52"/>
                <a:ea typeface="Times New Roman" panose="02020603050405020304" pitchFamily="18" charset="0"/>
              </a:rPr>
              <a:t>планової</a:t>
            </a:r>
            <a:r>
              <a:rPr lang="en-US" sz="3200" dirty="0" smtClean="0">
                <a:solidFill>
                  <a:schemeClr val="bg1"/>
                </a:solidFill>
                <a:latin typeface="Montserrat Light" panose="020B0604020202020204" charset="-52"/>
                <a:ea typeface="Times New Roman" panose="02020603050405020304" pitchFamily="18" charset="0"/>
              </a:rPr>
              <a:t> </a:t>
            </a:r>
            <a:r>
              <a:rPr lang="uk-UA" sz="3200" dirty="0" smtClean="0">
                <a:solidFill>
                  <a:schemeClr val="bg1"/>
                </a:solidFill>
                <a:latin typeface="Montserrat Light" panose="020B0604020202020204" charset="-52"/>
                <a:ea typeface="Times New Roman" panose="02020603050405020304" pitchFamily="18" charset="0"/>
              </a:rPr>
              <a:t>калькуляції,</a:t>
            </a:r>
            <a:r>
              <a:rPr lang="en-US" sz="3200" dirty="0" smtClean="0">
                <a:solidFill>
                  <a:schemeClr val="bg1"/>
                </a:solidFill>
                <a:latin typeface="Montserrat Light" panose="020B0604020202020204" charset="-52"/>
                <a:ea typeface="Times New Roman" panose="02020603050405020304" pitchFamily="18" charset="0"/>
              </a:rPr>
              <a:t> </a:t>
            </a:r>
            <a:r>
              <a:rPr lang="uk-UA" sz="3200" spc="-15" dirty="0" smtClean="0">
                <a:solidFill>
                  <a:schemeClr val="bg1"/>
                </a:solidFill>
                <a:latin typeface="Montserrat Light" panose="020B0604020202020204" charset="-52"/>
                <a:ea typeface="Times New Roman" panose="02020603050405020304" pitchFamily="18" charset="0"/>
              </a:rPr>
              <a:t>тобто </a:t>
            </a:r>
            <a:r>
              <a:rPr lang="uk-UA" sz="3200" dirty="0">
                <a:solidFill>
                  <a:schemeClr val="bg1"/>
                </a:solidFill>
                <a:latin typeface="Montserrat Light" panose="020B0604020202020204" charset="-52"/>
                <a:ea typeface="Times New Roman" panose="02020603050405020304" pitchFamily="18" charset="0"/>
              </a:rPr>
              <a:t>документа, </a:t>
            </a:r>
            <a:r>
              <a:rPr lang="uk-UA" sz="3200" dirty="0" smtClean="0">
                <a:solidFill>
                  <a:schemeClr val="bg1"/>
                </a:solidFill>
                <a:latin typeface="Montserrat Light" panose="020B0604020202020204" charset="-52"/>
                <a:ea typeface="Times New Roman" panose="02020603050405020304" pitchFamily="18" charset="0"/>
              </a:rPr>
              <a:t>де</a:t>
            </a:r>
            <a:r>
              <a:rPr lang="en-US" sz="3200" dirty="0" smtClean="0">
                <a:solidFill>
                  <a:schemeClr val="bg1"/>
                </a:solidFill>
                <a:latin typeface="Montserrat Light" panose="020B0604020202020204" charset="-52"/>
                <a:ea typeface="Times New Roman" panose="02020603050405020304" pitchFamily="18" charset="0"/>
              </a:rPr>
              <a:t> </a:t>
            </a:r>
            <a:r>
              <a:rPr lang="uk-UA" sz="3200" dirty="0" smtClean="0">
                <a:solidFill>
                  <a:schemeClr val="bg1"/>
                </a:solidFill>
                <a:latin typeface="Montserrat Light" panose="020B0604020202020204" charset="-52"/>
                <a:ea typeface="Times New Roman" panose="02020603050405020304" pitchFamily="18" charset="0"/>
              </a:rPr>
              <a:t>вказуються </a:t>
            </a:r>
            <a:r>
              <a:rPr lang="uk-UA" sz="3200" dirty="0">
                <a:solidFill>
                  <a:schemeClr val="bg1"/>
                </a:solidFill>
                <a:latin typeface="Montserrat Light" panose="020B0604020202020204" charset="-52"/>
                <a:ea typeface="Times New Roman" panose="02020603050405020304" pitchFamily="18" charset="0"/>
              </a:rPr>
              <a:t>витрати на виробництво одиниці</a:t>
            </a:r>
            <a:r>
              <a:rPr lang="uk-UA" sz="3200" spc="-70" dirty="0">
                <a:solidFill>
                  <a:schemeClr val="bg1"/>
                </a:solidFill>
                <a:latin typeface="Montserrat Light" panose="020B0604020202020204" charset="-52"/>
                <a:ea typeface="Times New Roman" panose="02020603050405020304" pitchFamily="18" charset="0"/>
              </a:rPr>
              <a:t> </a:t>
            </a:r>
            <a:r>
              <a:rPr lang="uk-UA" sz="3200" dirty="0">
                <a:solidFill>
                  <a:schemeClr val="bg1"/>
                </a:solidFill>
                <a:latin typeface="Montserrat Light" panose="020B0604020202020204" charset="-52"/>
                <a:ea typeface="Times New Roman" panose="02020603050405020304" pitchFamily="18" charset="0"/>
              </a:rPr>
              <a:t>продукції.</a:t>
            </a:r>
            <a:endParaRPr lang="ru-RU" sz="3200" dirty="0">
              <a:solidFill>
                <a:schemeClr val="bg1"/>
              </a:solidFill>
              <a:latin typeface="Montserrat Light" panose="020B0604020202020204" charset="-52"/>
              <a:ea typeface="Times New Roman" panose="02020603050405020304" pitchFamily="18" charset="0"/>
            </a:endParaRPr>
          </a:p>
          <a:p>
            <a:pPr marL="236220" marR="720725" indent="457200"/>
            <a:r>
              <a:rPr lang="uk-UA" sz="3200" dirty="0">
                <a:solidFill>
                  <a:schemeClr val="bg1"/>
                </a:solidFill>
                <a:latin typeface="Montserrat Light" panose="020B0604020202020204" charset="-52"/>
                <a:ea typeface="Times New Roman" panose="02020603050405020304" pitchFamily="18" charset="0"/>
              </a:rPr>
              <a:t>Розробляється калькуляція на основі групування витрат по статтях калькуляції.</a:t>
            </a:r>
            <a:endParaRPr lang="ru-RU" sz="3200" dirty="0">
              <a:solidFill>
                <a:schemeClr val="bg1"/>
              </a:solidFill>
              <a:latin typeface="Montserrat Light" panose="020B0604020202020204" charset="-52"/>
              <a:ea typeface="Times New Roman" panose="02020603050405020304" pitchFamily="18" charset="0"/>
            </a:endParaRPr>
          </a:p>
        </p:txBody>
      </p:sp>
      <p:grpSp>
        <p:nvGrpSpPr>
          <p:cNvPr id="4" name="Google Shape;685;p41"/>
          <p:cNvGrpSpPr/>
          <p:nvPr/>
        </p:nvGrpSpPr>
        <p:grpSpPr>
          <a:xfrm>
            <a:off x="7197738" y="3032760"/>
            <a:ext cx="1755346" cy="1889759"/>
            <a:chOff x="1268550" y="929175"/>
            <a:chExt cx="407950" cy="497475"/>
          </a:xfrm>
        </p:grpSpPr>
        <p:sp>
          <p:nvSpPr>
            <p:cNvPr id="5" name="Google Shape;686;p41"/>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87;p41"/>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8;p41"/>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96781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3" name="Прямоугольник 2"/>
          <p:cNvSpPr/>
          <p:nvPr/>
        </p:nvSpPr>
        <p:spPr>
          <a:xfrm>
            <a:off x="235774" y="230277"/>
            <a:ext cx="8526780" cy="3785652"/>
          </a:xfrm>
          <a:prstGeom prst="rect">
            <a:avLst/>
          </a:prstGeom>
        </p:spPr>
        <p:txBody>
          <a:bodyPr wrap="square">
            <a:spAutoFit/>
          </a:bodyPr>
          <a:lstStyle/>
          <a:p>
            <a:pPr marL="694055"/>
            <a:r>
              <a:rPr lang="uk-UA" sz="2000" i="1" dirty="0">
                <a:solidFill>
                  <a:srgbClr val="FF8800"/>
                </a:solidFill>
                <a:latin typeface="Montserrat Light" panose="020B0604020202020204" charset="-52"/>
                <a:ea typeface="Times New Roman" panose="02020603050405020304" pitchFamily="18" charset="0"/>
              </a:rPr>
              <a:t>Методами калькулювання є:</a:t>
            </a:r>
            <a:endParaRPr lang="ru-RU" sz="2000" dirty="0">
              <a:solidFill>
                <a:srgbClr val="FF8800"/>
              </a:solidFill>
              <a:latin typeface="Montserrat Light" panose="020B0604020202020204" charset="-52"/>
              <a:ea typeface="Times New Roman" panose="02020603050405020304" pitchFamily="18" charset="0"/>
            </a:endParaRPr>
          </a:p>
          <a:p>
            <a:pPr marL="342900" marR="733425" lvl="0" indent="-342900">
              <a:buClr>
                <a:srgbClr val="FF8800"/>
              </a:buClr>
              <a:buSzPts val="1400"/>
              <a:buFont typeface="Arial" panose="020B0604020202020204" pitchFamily="34" charset="0"/>
              <a:buChar char="•"/>
              <a:tabLst>
                <a:tab pos="798195" algn="l"/>
              </a:tabLst>
            </a:pPr>
            <a:r>
              <a:rPr lang="uk-UA" sz="2000" dirty="0">
                <a:solidFill>
                  <a:schemeClr val="bg1"/>
                </a:solidFill>
                <a:latin typeface="Montserrat Light" panose="020B0604020202020204" charset="-52"/>
                <a:ea typeface="Times New Roman" panose="02020603050405020304" pitchFamily="18" charset="0"/>
              </a:rPr>
              <a:t>метод прямого розрахунку: відношення собівартості до кількості виготовленої продукції в натуральному виразі. Даний метод використовується</a:t>
            </a:r>
            <a:r>
              <a:rPr lang="uk-UA" sz="2000" spc="-200" dirty="0">
                <a:solidFill>
                  <a:schemeClr val="bg1"/>
                </a:solidFill>
                <a:latin typeface="Montserrat Light" panose="020B0604020202020204" charset="-52"/>
                <a:ea typeface="Times New Roman" panose="02020603050405020304" pitchFamily="18" charset="0"/>
              </a:rPr>
              <a:t> </a:t>
            </a:r>
            <a:r>
              <a:rPr lang="uk-UA" sz="2000" dirty="0">
                <a:solidFill>
                  <a:schemeClr val="bg1"/>
                </a:solidFill>
                <a:latin typeface="Montserrat Light" panose="020B0604020202020204" charset="-52"/>
                <a:ea typeface="Times New Roman" panose="02020603050405020304" pitchFamily="18" charset="0"/>
              </a:rPr>
              <a:t>в </a:t>
            </a:r>
            <a:r>
              <a:rPr lang="uk-UA" sz="2000" dirty="0" err="1">
                <a:solidFill>
                  <a:schemeClr val="bg1"/>
                </a:solidFill>
                <a:latin typeface="Montserrat Light" panose="020B0604020202020204" charset="-52"/>
                <a:ea typeface="Times New Roman" panose="02020603050405020304" pitchFamily="18" charset="0"/>
              </a:rPr>
              <a:t>однономенклатурних</a:t>
            </a:r>
            <a:r>
              <a:rPr lang="uk-UA" sz="2000" dirty="0">
                <a:solidFill>
                  <a:schemeClr val="bg1"/>
                </a:solidFill>
                <a:latin typeface="Montserrat Light" panose="020B0604020202020204" charset="-52"/>
                <a:ea typeface="Times New Roman" panose="02020603050405020304" pitchFamily="18" charset="0"/>
              </a:rPr>
              <a:t> виробництвах;</a:t>
            </a:r>
            <a:endParaRPr lang="ru-RU" sz="2000" dirty="0">
              <a:solidFill>
                <a:schemeClr val="bg1"/>
              </a:solidFill>
              <a:latin typeface="Montserrat Light" panose="020B0604020202020204" charset="-52"/>
              <a:ea typeface="Times New Roman" panose="02020603050405020304" pitchFamily="18" charset="0"/>
            </a:endParaRPr>
          </a:p>
          <a:p>
            <a:pPr marL="342900" marR="719455" lvl="0" indent="-342900">
              <a:buClr>
                <a:srgbClr val="FF8800"/>
              </a:buClr>
              <a:buSzPts val="1400"/>
              <a:buFont typeface="Arial" panose="020B0604020202020204" pitchFamily="34" charset="0"/>
              <a:buChar char="•"/>
              <a:tabLst>
                <a:tab pos="953770" algn="l"/>
              </a:tabLst>
            </a:pPr>
            <a:r>
              <a:rPr lang="uk-UA" sz="2000" dirty="0">
                <a:solidFill>
                  <a:schemeClr val="bg1"/>
                </a:solidFill>
                <a:latin typeface="Montserrat Light" panose="020B0604020202020204" charset="-52"/>
                <a:ea typeface="Times New Roman" panose="02020603050405020304" pitchFamily="18" charset="0"/>
              </a:rPr>
              <a:t>розрахунково-аналітичний метод: прямі витрати визначаються нормативним методом, а непрямі розподіляються </a:t>
            </a:r>
            <a:r>
              <a:rPr lang="uk-UA" sz="2000" dirty="0" err="1">
                <a:solidFill>
                  <a:schemeClr val="bg1"/>
                </a:solidFill>
                <a:latin typeface="Montserrat Light" panose="020B0604020202020204" charset="-52"/>
                <a:ea typeface="Times New Roman" panose="02020603050405020304" pitchFamily="18" charset="0"/>
              </a:rPr>
              <a:t>пропорційно</a:t>
            </a:r>
            <a:r>
              <a:rPr lang="uk-UA" sz="2000" dirty="0">
                <a:solidFill>
                  <a:schemeClr val="bg1"/>
                </a:solidFill>
                <a:latin typeface="Montserrat Light" panose="020B0604020202020204" charset="-52"/>
                <a:ea typeface="Times New Roman" panose="02020603050405020304" pitchFamily="18" charset="0"/>
              </a:rPr>
              <a:t> встановленій нормативній</a:t>
            </a:r>
            <a:r>
              <a:rPr lang="uk-UA" sz="2000" spc="-20" dirty="0">
                <a:solidFill>
                  <a:schemeClr val="bg1"/>
                </a:solidFill>
                <a:latin typeface="Montserrat Light" panose="020B0604020202020204" charset="-52"/>
                <a:ea typeface="Times New Roman" panose="02020603050405020304" pitchFamily="18" charset="0"/>
              </a:rPr>
              <a:t> </a:t>
            </a:r>
            <a:r>
              <a:rPr lang="uk-UA" sz="2000" dirty="0">
                <a:solidFill>
                  <a:schemeClr val="bg1"/>
                </a:solidFill>
                <a:latin typeface="Montserrat Light" panose="020B0604020202020204" charset="-52"/>
                <a:ea typeface="Times New Roman" panose="02020603050405020304" pitchFamily="18" charset="0"/>
              </a:rPr>
              <a:t>базі.</a:t>
            </a:r>
            <a:endParaRPr lang="ru-RU" sz="2000" dirty="0">
              <a:solidFill>
                <a:schemeClr val="bg1"/>
              </a:solidFill>
              <a:latin typeface="Montserrat Light" panose="020B0604020202020204" charset="-52"/>
              <a:ea typeface="Times New Roman" panose="02020603050405020304" pitchFamily="18" charset="0"/>
            </a:endParaRPr>
          </a:p>
          <a:p>
            <a:pPr marL="694055">
              <a:buClr>
                <a:srgbClr val="FF8800"/>
              </a:buClr>
            </a:pPr>
            <a:r>
              <a:rPr lang="uk-UA" sz="2000" dirty="0">
                <a:solidFill>
                  <a:srgbClr val="FF8800"/>
                </a:solidFill>
                <a:latin typeface="Montserrat Light" panose="020B0604020202020204" charset="-52"/>
                <a:ea typeface="Times New Roman" panose="02020603050405020304" pitchFamily="18" charset="0"/>
              </a:rPr>
              <a:t>До непрямих витрат відносять такі статті:</a:t>
            </a:r>
            <a:endParaRPr lang="ru-RU" sz="2000" dirty="0">
              <a:solidFill>
                <a:srgbClr val="FF8800"/>
              </a:solidFill>
              <a:latin typeface="Montserrat Light" panose="020B0604020202020204" charset="-52"/>
              <a:ea typeface="Times New Roman" panose="02020603050405020304" pitchFamily="18" charset="0"/>
            </a:endParaRPr>
          </a:p>
          <a:p>
            <a:pPr marL="342900" lvl="0" indent="-342900">
              <a:buClr>
                <a:srgbClr val="FF8800"/>
              </a:buClr>
              <a:buSzPts val="1400"/>
              <a:buFont typeface="Arial" panose="020B0604020202020204" pitchFamily="34" charset="0"/>
              <a:buChar char="•"/>
              <a:tabLst>
                <a:tab pos="798195" algn="l"/>
              </a:tabLst>
            </a:pPr>
            <a:r>
              <a:rPr lang="uk-UA" sz="2000" dirty="0">
                <a:solidFill>
                  <a:schemeClr val="bg1"/>
                </a:solidFill>
                <a:latin typeface="Montserrat Light" panose="020B0604020202020204" charset="-52"/>
                <a:ea typeface="Times New Roman" panose="02020603050405020304" pitchFamily="18" charset="0"/>
              </a:rPr>
              <a:t>утримання й експлуатація машин та</a:t>
            </a:r>
            <a:r>
              <a:rPr lang="uk-UA" sz="2000" spc="-10" dirty="0">
                <a:solidFill>
                  <a:schemeClr val="bg1"/>
                </a:solidFill>
                <a:latin typeface="Montserrat Light" panose="020B0604020202020204" charset="-52"/>
                <a:ea typeface="Times New Roman" panose="02020603050405020304" pitchFamily="18" charset="0"/>
              </a:rPr>
              <a:t> </a:t>
            </a:r>
            <a:r>
              <a:rPr lang="uk-UA" sz="2000" dirty="0">
                <a:solidFill>
                  <a:schemeClr val="bg1"/>
                </a:solidFill>
                <a:latin typeface="Montserrat Light" panose="020B0604020202020204" charset="-52"/>
                <a:ea typeface="Times New Roman" panose="02020603050405020304" pitchFamily="18" charset="0"/>
              </a:rPr>
              <a:t>устаткування;</a:t>
            </a:r>
            <a:endParaRPr lang="ru-RU" sz="2000" dirty="0">
              <a:solidFill>
                <a:schemeClr val="bg1"/>
              </a:solidFill>
              <a:latin typeface="Montserrat Light" panose="020B0604020202020204" charset="-52"/>
              <a:ea typeface="Times New Roman" panose="02020603050405020304" pitchFamily="18" charset="0"/>
            </a:endParaRPr>
          </a:p>
          <a:p>
            <a:pPr marL="342900" lvl="0" indent="-342900">
              <a:buClr>
                <a:srgbClr val="FF8800"/>
              </a:buClr>
              <a:buSzPts val="1400"/>
              <a:buFont typeface="Arial" panose="020B0604020202020204" pitchFamily="34" charset="0"/>
              <a:buChar char="•"/>
              <a:tabLst>
                <a:tab pos="798195" algn="l"/>
              </a:tabLst>
            </a:pPr>
            <a:r>
              <a:rPr lang="uk-UA" sz="2000" dirty="0">
                <a:solidFill>
                  <a:schemeClr val="bg1"/>
                </a:solidFill>
                <a:latin typeface="Montserrat Light" panose="020B0604020202020204" charset="-52"/>
                <a:ea typeface="Times New Roman" panose="02020603050405020304" pitchFamily="18" charset="0"/>
              </a:rPr>
              <a:t>загальновиробничі</a:t>
            </a:r>
            <a:r>
              <a:rPr lang="uk-UA" sz="2000" spc="-10" dirty="0">
                <a:solidFill>
                  <a:schemeClr val="bg1"/>
                </a:solidFill>
                <a:latin typeface="Montserrat Light" panose="020B0604020202020204" charset="-52"/>
                <a:ea typeface="Times New Roman" panose="02020603050405020304" pitchFamily="18" charset="0"/>
              </a:rPr>
              <a:t> </a:t>
            </a:r>
            <a:r>
              <a:rPr lang="uk-UA" sz="2000" dirty="0">
                <a:solidFill>
                  <a:schemeClr val="bg1"/>
                </a:solidFill>
                <a:latin typeface="Montserrat Light" panose="020B0604020202020204" charset="-52"/>
                <a:ea typeface="Times New Roman" panose="02020603050405020304" pitchFamily="18" charset="0"/>
              </a:rPr>
              <a:t>витрати.</a:t>
            </a:r>
            <a:endParaRPr lang="ru-RU" sz="2000" dirty="0">
              <a:solidFill>
                <a:schemeClr val="bg1"/>
              </a:solidFill>
              <a:effectLst/>
              <a:latin typeface="Montserrat Light" panose="020B0604020202020204" charset="-52"/>
              <a:ea typeface="Times New Roman" panose="02020603050405020304" pitchFamily="18" charset="0"/>
            </a:endParaRPr>
          </a:p>
        </p:txBody>
      </p:sp>
      <p:grpSp>
        <p:nvGrpSpPr>
          <p:cNvPr id="4" name="Google Shape;492;p41"/>
          <p:cNvGrpSpPr/>
          <p:nvPr/>
        </p:nvGrpSpPr>
        <p:grpSpPr>
          <a:xfrm rot="3140522">
            <a:off x="7003799" y="1911134"/>
            <a:ext cx="2347171" cy="2276205"/>
            <a:chOff x="5247525" y="3007275"/>
            <a:chExt cx="517575" cy="384825"/>
          </a:xfrm>
        </p:grpSpPr>
        <p:sp>
          <p:nvSpPr>
            <p:cNvPr id="5" name="Google Shape;493;p4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94;p4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86772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3" name="Прямоугольник 2"/>
          <p:cNvSpPr/>
          <p:nvPr/>
        </p:nvSpPr>
        <p:spPr>
          <a:xfrm>
            <a:off x="-30540" y="167640"/>
            <a:ext cx="8434924" cy="4401205"/>
          </a:xfrm>
          <a:prstGeom prst="rect">
            <a:avLst/>
          </a:prstGeom>
        </p:spPr>
        <p:txBody>
          <a:bodyPr wrap="square">
            <a:spAutoFit/>
          </a:bodyPr>
          <a:lstStyle/>
          <a:p>
            <a:pPr marL="236220" marR="721360" indent="457200"/>
            <a:r>
              <a:rPr lang="uk-UA" sz="2000" dirty="0" smtClean="0">
                <a:solidFill>
                  <a:srgbClr val="FF8800"/>
                </a:solidFill>
                <a:latin typeface="Montserrat Light" panose="020B0604020202020204" charset="-52"/>
                <a:ea typeface="Times New Roman" panose="02020603050405020304" pitchFamily="18" charset="0"/>
              </a:rPr>
              <a:t>Утримання та</a:t>
            </a:r>
            <a:r>
              <a:rPr lang="en-US" sz="2000" dirty="0" smtClean="0">
                <a:solidFill>
                  <a:srgbClr val="FF8800"/>
                </a:solidFill>
                <a:latin typeface="Montserrat Light" panose="020B0604020202020204" charset="-52"/>
                <a:ea typeface="Times New Roman" panose="02020603050405020304" pitchFamily="18" charset="0"/>
              </a:rPr>
              <a:t> </a:t>
            </a:r>
            <a:r>
              <a:rPr lang="uk-UA" sz="2000" dirty="0" smtClean="0">
                <a:solidFill>
                  <a:srgbClr val="FF8800"/>
                </a:solidFill>
                <a:latin typeface="Montserrat Light" panose="020B0604020202020204" charset="-52"/>
                <a:ea typeface="Times New Roman" panose="02020603050405020304" pitchFamily="18" charset="0"/>
              </a:rPr>
              <a:t>експлуатація  машин  і  устаткування </a:t>
            </a:r>
            <a:r>
              <a:rPr lang="uk-UA" sz="2000" dirty="0" smtClean="0">
                <a:solidFill>
                  <a:schemeClr val="bg1"/>
                </a:solidFill>
                <a:latin typeface="Montserrat Light" panose="020B0604020202020204" charset="-52"/>
                <a:ea typeface="Times New Roman" panose="02020603050405020304" pitchFamily="18" charset="0"/>
              </a:rPr>
              <a:t>є </a:t>
            </a:r>
            <a:r>
              <a:rPr lang="uk-UA" sz="2000" dirty="0">
                <a:solidFill>
                  <a:schemeClr val="bg1"/>
                </a:solidFill>
                <a:latin typeface="Montserrat Light" panose="020B0604020202020204" charset="-52"/>
                <a:ea typeface="Times New Roman" panose="02020603050405020304" pitchFamily="18" charset="0"/>
              </a:rPr>
              <a:t>комплексною і охоплює такі витрати, як амортизаційні відрахування по машинах і устаткуванню, витрати на електроенергію, пальне, технологічний інструмент тощо. На ці витрати складається кошторис по кожному цеху на рік (квартал).</a:t>
            </a:r>
            <a:endParaRPr lang="ru-RU" sz="2000" dirty="0">
              <a:solidFill>
                <a:schemeClr val="bg1"/>
              </a:solidFill>
              <a:latin typeface="Montserrat Light" panose="020B0604020202020204" charset="-52"/>
              <a:ea typeface="Times New Roman" panose="02020603050405020304" pitchFamily="18" charset="0"/>
            </a:endParaRPr>
          </a:p>
          <a:p>
            <a:pPr marL="236220" marR="717550" indent="457200"/>
            <a:r>
              <a:rPr lang="uk-UA" sz="2000" dirty="0">
                <a:solidFill>
                  <a:schemeClr val="bg1"/>
                </a:solidFill>
                <a:latin typeface="Montserrat Light" panose="020B0604020202020204" charset="-52"/>
                <a:ea typeface="Times New Roman" panose="02020603050405020304" pitchFamily="18" charset="0"/>
              </a:rPr>
              <a:t>Витрати на утримання та експлуатацію машин і устаткування обчислюються методом розподілу на одиницю кожного виготовленого різновиду </a:t>
            </a:r>
            <a:r>
              <a:rPr lang="uk-UA" sz="2000" dirty="0" smtClean="0">
                <a:solidFill>
                  <a:schemeClr val="bg1"/>
                </a:solidFill>
                <a:latin typeface="Montserrat Light" panose="020B0604020202020204" charset="-52"/>
                <a:ea typeface="Times New Roman" panose="02020603050405020304" pitchFamily="18" charset="0"/>
              </a:rPr>
              <a:t>продукції</a:t>
            </a:r>
            <a:endParaRPr lang="en-US" sz="2000" dirty="0" smtClean="0">
              <a:solidFill>
                <a:schemeClr val="bg1"/>
              </a:solidFill>
              <a:latin typeface="Montserrat Light" panose="020B0604020202020204" charset="-52"/>
              <a:ea typeface="Times New Roman" panose="02020603050405020304" pitchFamily="18" charset="0"/>
            </a:endParaRPr>
          </a:p>
          <a:p>
            <a:pPr marL="236220" marR="717550" indent="457200"/>
            <a:r>
              <a:rPr lang="uk-UA" sz="2000" dirty="0">
                <a:solidFill>
                  <a:schemeClr val="bg1"/>
                </a:solidFill>
                <a:latin typeface="Montserrat Light" panose="020B0604020202020204" charset="-52"/>
              </a:rPr>
              <a:t>Найбільш поширеним є розподіл цих витрат </a:t>
            </a:r>
            <a:r>
              <a:rPr lang="uk-UA" sz="2000" dirty="0" err="1">
                <a:solidFill>
                  <a:schemeClr val="bg1"/>
                </a:solidFill>
                <a:latin typeface="Montserrat Light" panose="020B0604020202020204" charset="-52"/>
              </a:rPr>
              <a:t>пропорційно</a:t>
            </a:r>
            <a:r>
              <a:rPr lang="uk-UA" sz="2000" dirty="0">
                <a:solidFill>
                  <a:schemeClr val="bg1"/>
                </a:solidFill>
                <a:latin typeface="Montserrat Light" panose="020B0604020202020204" charset="-52"/>
              </a:rPr>
              <a:t> основній зарплаті виробничих робітників.</a:t>
            </a:r>
            <a:endParaRPr lang="ru-RU" sz="2000" dirty="0">
              <a:solidFill>
                <a:schemeClr val="bg1"/>
              </a:solidFill>
              <a:latin typeface="Montserrat Light" panose="020B0604020202020204" charset="-52"/>
            </a:endParaRPr>
          </a:p>
          <a:p>
            <a:pPr marL="236220" marR="717550" indent="457200"/>
            <a:endParaRPr lang="ru-RU" sz="2000" dirty="0">
              <a:solidFill>
                <a:schemeClr val="bg1"/>
              </a:solidFill>
              <a:latin typeface="Montserrat Light" panose="020B0604020202020204" charset="-52"/>
              <a:ea typeface="Times New Roman" panose="02020603050405020304" pitchFamily="18" charset="0"/>
            </a:endParaRPr>
          </a:p>
        </p:txBody>
      </p:sp>
      <p:grpSp>
        <p:nvGrpSpPr>
          <p:cNvPr id="4" name="Google Shape;526;p41"/>
          <p:cNvGrpSpPr/>
          <p:nvPr/>
        </p:nvGrpSpPr>
        <p:grpSpPr>
          <a:xfrm>
            <a:off x="6995160" y="761999"/>
            <a:ext cx="2065019" cy="1958291"/>
            <a:chOff x="3292425" y="3664250"/>
            <a:chExt cx="397025" cy="391525"/>
          </a:xfrm>
        </p:grpSpPr>
        <p:sp>
          <p:nvSpPr>
            <p:cNvPr id="5" name="Google Shape;527;p41"/>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8;p41"/>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9;p41"/>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2894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3" name="Прямоугольник 2"/>
          <p:cNvSpPr/>
          <p:nvPr/>
        </p:nvSpPr>
        <p:spPr>
          <a:xfrm>
            <a:off x="91440" y="297180"/>
            <a:ext cx="8694004" cy="4154984"/>
          </a:xfrm>
          <a:prstGeom prst="rect">
            <a:avLst/>
          </a:prstGeom>
        </p:spPr>
        <p:txBody>
          <a:bodyPr wrap="square">
            <a:spAutoFit/>
          </a:bodyPr>
          <a:lstStyle/>
          <a:p>
            <a:pPr marL="236220" marR="947420" indent="457200"/>
            <a:r>
              <a:rPr lang="uk-UA" sz="2400" dirty="0" smtClean="0">
                <a:solidFill>
                  <a:schemeClr val="bg1"/>
                </a:solidFill>
                <a:latin typeface="Times New Roman" panose="02020603050405020304" pitchFamily="18" charset="0"/>
                <a:ea typeface="Times New Roman" panose="02020603050405020304" pitchFamily="18" charset="0"/>
              </a:rPr>
              <a:t> Загал</a:t>
            </a:r>
            <a:r>
              <a:rPr lang="uk-UA" sz="2400" spc="-10" dirty="0" smtClean="0">
                <a:solidFill>
                  <a:schemeClr val="bg1"/>
                </a:solidFill>
                <a:latin typeface="Times New Roman" panose="02020603050405020304" pitchFamily="18" charset="0"/>
                <a:ea typeface="Times New Roman" panose="02020603050405020304" pitchFamily="18" charset="0"/>
              </a:rPr>
              <a:t>ь</a:t>
            </a:r>
            <a:r>
              <a:rPr lang="uk-UA" sz="2400" dirty="0" smtClean="0">
                <a:solidFill>
                  <a:schemeClr val="bg1"/>
                </a:solidFill>
                <a:latin typeface="Times New Roman" panose="02020603050405020304" pitchFamily="18" charset="0"/>
                <a:ea typeface="Times New Roman" panose="02020603050405020304" pitchFamily="18" charset="0"/>
              </a:rPr>
              <a:t>но</a:t>
            </a:r>
            <a:r>
              <a:rPr lang="uk-UA" sz="2400" spc="-5" dirty="0" smtClean="0">
                <a:solidFill>
                  <a:schemeClr val="bg1"/>
                </a:solidFill>
                <a:latin typeface="Times New Roman" panose="02020603050405020304" pitchFamily="18" charset="0"/>
                <a:ea typeface="Times New Roman" panose="02020603050405020304" pitchFamily="18" charset="0"/>
              </a:rPr>
              <a:t>в</a:t>
            </a:r>
            <a:r>
              <a:rPr lang="uk-UA" sz="2400" spc="-15" dirty="0" smtClean="0">
                <a:solidFill>
                  <a:schemeClr val="bg1"/>
                </a:solidFill>
                <a:latin typeface="Times New Roman" panose="02020603050405020304" pitchFamily="18" charset="0"/>
                <a:ea typeface="Times New Roman" panose="02020603050405020304" pitchFamily="18" charset="0"/>
              </a:rPr>
              <a:t>и</a:t>
            </a:r>
            <a:r>
              <a:rPr lang="uk-UA" sz="2400" spc="-10" dirty="0" smtClean="0">
                <a:solidFill>
                  <a:schemeClr val="bg1"/>
                </a:solidFill>
                <a:latin typeface="Times New Roman" panose="02020603050405020304" pitchFamily="18" charset="0"/>
                <a:ea typeface="Times New Roman" panose="02020603050405020304" pitchFamily="18" charset="0"/>
              </a:rPr>
              <a:t>р</a:t>
            </a:r>
            <a:r>
              <a:rPr lang="uk-UA" sz="2400" dirty="0" smtClean="0">
                <a:solidFill>
                  <a:schemeClr val="bg1"/>
                </a:solidFill>
                <a:latin typeface="Times New Roman" panose="02020603050405020304" pitchFamily="18" charset="0"/>
                <a:ea typeface="Times New Roman" panose="02020603050405020304" pitchFamily="18" charset="0"/>
              </a:rPr>
              <a:t>о</a:t>
            </a:r>
            <a:r>
              <a:rPr lang="uk-UA" sz="2400" spc="-10" dirty="0" smtClean="0">
                <a:solidFill>
                  <a:schemeClr val="bg1"/>
                </a:solidFill>
                <a:latin typeface="Times New Roman" panose="02020603050405020304" pitchFamily="18" charset="0"/>
                <a:ea typeface="Times New Roman" panose="02020603050405020304" pitchFamily="18" charset="0"/>
              </a:rPr>
              <a:t>б</a:t>
            </a:r>
            <a:r>
              <a:rPr lang="uk-UA" sz="2400" dirty="0" smtClean="0">
                <a:solidFill>
                  <a:schemeClr val="bg1"/>
                </a:solidFill>
                <a:latin typeface="Times New Roman" panose="02020603050405020304" pitchFamily="18" charset="0"/>
                <a:ea typeface="Times New Roman" panose="02020603050405020304" pitchFamily="18" charset="0"/>
              </a:rPr>
              <a:t>н</a:t>
            </a:r>
            <a:r>
              <a:rPr lang="uk-UA" sz="2400" spc="-10" dirty="0" smtClean="0">
                <a:solidFill>
                  <a:schemeClr val="bg1"/>
                </a:solidFill>
                <a:latin typeface="Times New Roman" panose="02020603050405020304" pitchFamily="18" charset="0"/>
                <a:ea typeface="Times New Roman" panose="02020603050405020304" pitchFamily="18" charset="0"/>
              </a:rPr>
              <a:t>и</a:t>
            </a:r>
            <a:r>
              <a:rPr lang="uk-UA" sz="2400" dirty="0" smtClean="0">
                <a:solidFill>
                  <a:schemeClr val="bg1"/>
                </a:solidFill>
                <a:latin typeface="Times New Roman" panose="02020603050405020304" pitchFamily="18" charset="0"/>
                <a:ea typeface="Times New Roman" panose="02020603050405020304" pitchFamily="18" charset="0"/>
              </a:rPr>
              <a:t>чі </a:t>
            </a:r>
            <a:r>
              <a:rPr lang="uk-UA" sz="2400" spc="-20" dirty="0" smtClean="0">
                <a:solidFill>
                  <a:schemeClr val="bg1"/>
                </a:solidFill>
                <a:latin typeface="Times New Roman" panose="02020603050405020304" pitchFamily="18" charset="0"/>
                <a:ea typeface="Times New Roman" panose="02020603050405020304" pitchFamily="18" charset="0"/>
              </a:rPr>
              <a:t>в</a:t>
            </a:r>
            <a:r>
              <a:rPr lang="uk-UA" sz="2400" dirty="0" smtClean="0">
                <a:solidFill>
                  <a:schemeClr val="bg1"/>
                </a:solidFill>
                <a:latin typeface="Times New Roman" panose="02020603050405020304" pitchFamily="18" charset="0"/>
                <a:ea typeface="Times New Roman" panose="02020603050405020304" pitchFamily="18" charset="0"/>
              </a:rPr>
              <a:t>ит</a:t>
            </a:r>
            <a:r>
              <a:rPr lang="uk-UA" sz="2400" spc="-10" dirty="0" smtClean="0">
                <a:solidFill>
                  <a:schemeClr val="bg1"/>
                </a:solidFill>
                <a:latin typeface="Times New Roman" panose="02020603050405020304" pitchFamily="18" charset="0"/>
                <a:ea typeface="Times New Roman" panose="02020603050405020304" pitchFamily="18" charset="0"/>
              </a:rPr>
              <a:t>р</a:t>
            </a:r>
            <a:r>
              <a:rPr lang="uk-UA" sz="2400" dirty="0" smtClean="0">
                <a:solidFill>
                  <a:schemeClr val="bg1"/>
                </a:solidFill>
                <a:latin typeface="Times New Roman" panose="02020603050405020304" pitchFamily="18" charset="0"/>
                <a:ea typeface="Times New Roman" panose="02020603050405020304" pitchFamily="18" charset="0"/>
              </a:rPr>
              <a:t>ати </a:t>
            </a:r>
            <a:r>
              <a:rPr lang="ru-RU" sz="2400" spc="-25" dirty="0" smtClean="0">
                <a:solidFill>
                  <a:schemeClr val="bg1"/>
                </a:solidFill>
                <a:latin typeface="Times New Roman" panose="02020603050405020304" pitchFamily="18" charset="0"/>
                <a:ea typeface="Times New Roman" panose="02020603050405020304" pitchFamily="18" charset="0"/>
              </a:rPr>
              <a:t>та </a:t>
            </a:r>
            <a:r>
              <a:rPr lang="uk-UA" sz="2400" dirty="0">
                <a:solidFill>
                  <a:schemeClr val="bg1"/>
                </a:solidFill>
                <a:latin typeface="Times New Roman" panose="02020603050405020304" pitchFamily="18" charset="0"/>
                <a:ea typeface="Times New Roman" panose="02020603050405020304" pitchFamily="18" charset="0"/>
              </a:rPr>
              <a:t>з</a:t>
            </a:r>
            <a:r>
              <a:rPr lang="uk-UA" sz="2400" dirty="0" smtClean="0">
                <a:solidFill>
                  <a:schemeClr val="bg1"/>
                </a:solidFill>
                <a:latin typeface="Times New Roman" panose="02020603050405020304" pitchFamily="18" charset="0"/>
                <a:ea typeface="Times New Roman" panose="02020603050405020304" pitchFamily="18" charset="0"/>
              </a:rPr>
              <a:t>агал</a:t>
            </a:r>
            <a:r>
              <a:rPr lang="uk-UA" sz="2400" spc="-10" dirty="0" smtClean="0">
                <a:solidFill>
                  <a:schemeClr val="bg1"/>
                </a:solidFill>
                <a:latin typeface="Times New Roman" panose="02020603050405020304" pitchFamily="18" charset="0"/>
                <a:ea typeface="Times New Roman" panose="02020603050405020304" pitchFamily="18" charset="0"/>
              </a:rPr>
              <a:t>ь</a:t>
            </a:r>
            <a:r>
              <a:rPr lang="uk-UA" sz="2400" dirty="0" smtClean="0">
                <a:solidFill>
                  <a:schemeClr val="bg1"/>
                </a:solidFill>
                <a:latin typeface="Times New Roman" panose="02020603050405020304" pitchFamily="18" charset="0"/>
                <a:ea typeface="Times New Roman" panose="02020603050405020304" pitchFamily="18" charset="0"/>
              </a:rPr>
              <a:t>н</a:t>
            </a:r>
            <a:r>
              <a:rPr lang="uk-UA" sz="2400" spc="-10" dirty="0" smtClean="0">
                <a:solidFill>
                  <a:schemeClr val="bg1"/>
                </a:solidFill>
                <a:latin typeface="Times New Roman" panose="02020603050405020304" pitchFamily="18" charset="0"/>
                <a:ea typeface="Times New Roman" panose="02020603050405020304" pitchFamily="18" charset="0"/>
              </a:rPr>
              <a:t>о</a:t>
            </a:r>
            <a:r>
              <a:rPr lang="uk-UA" sz="2400" spc="-5" dirty="0" smtClean="0">
                <a:solidFill>
                  <a:schemeClr val="bg1"/>
                </a:solidFill>
                <a:latin typeface="Times New Roman" panose="02020603050405020304" pitchFamily="18" charset="0"/>
                <a:ea typeface="Times New Roman" panose="02020603050405020304" pitchFamily="18" charset="0"/>
              </a:rPr>
              <a:t>г</a:t>
            </a:r>
            <a:r>
              <a:rPr lang="uk-UA" sz="2400" spc="5" dirty="0" smtClean="0">
                <a:solidFill>
                  <a:schemeClr val="bg1"/>
                </a:solidFill>
                <a:latin typeface="Times New Roman" panose="02020603050405020304" pitchFamily="18" charset="0"/>
                <a:ea typeface="Times New Roman" panose="02020603050405020304" pitchFamily="18" charset="0"/>
              </a:rPr>
              <a:t>о</a:t>
            </a:r>
            <a:r>
              <a:rPr lang="uk-UA" sz="2400" spc="-15" dirty="0" smtClean="0">
                <a:solidFill>
                  <a:schemeClr val="bg1"/>
                </a:solidFill>
                <a:latin typeface="Times New Roman" panose="02020603050405020304" pitchFamily="18" charset="0"/>
                <a:ea typeface="Times New Roman" panose="02020603050405020304" pitchFamily="18" charset="0"/>
              </a:rPr>
              <a:t>с</a:t>
            </a:r>
            <a:r>
              <a:rPr lang="uk-UA" sz="2400" spc="-10" dirty="0" smtClean="0">
                <a:solidFill>
                  <a:schemeClr val="bg1"/>
                </a:solidFill>
                <a:latin typeface="Times New Roman" panose="02020603050405020304" pitchFamily="18" charset="0"/>
                <a:ea typeface="Times New Roman" panose="02020603050405020304" pitchFamily="18" charset="0"/>
              </a:rPr>
              <a:t>п</a:t>
            </a:r>
            <a:r>
              <a:rPr lang="uk-UA" sz="2400" dirty="0" smtClean="0">
                <a:solidFill>
                  <a:schemeClr val="bg1"/>
                </a:solidFill>
                <a:latin typeface="Times New Roman" panose="02020603050405020304" pitchFamily="18" charset="0"/>
                <a:ea typeface="Times New Roman" panose="02020603050405020304" pitchFamily="18" charset="0"/>
              </a:rPr>
              <a:t>од</a:t>
            </a:r>
            <a:r>
              <a:rPr lang="uk-UA" sz="2400" spc="-15" dirty="0" smtClean="0">
                <a:solidFill>
                  <a:schemeClr val="bg1"/>
                </a:solidFill>
                <a:latin typeface="Times New Roman" panose="02020603050405020304" pitchFamily="18" charset="0"/>
                <a:ea typeface="Times New Roman" panose="02020603050405020304" pitchFamily="18" charset="0"/>
              </a:rPr>
              <a:t>а</a:t>
            </a:r>
            <a:r>
              <a:rPr lang="uk-UA" sz="2400" dirty="0" smtClean="0">
                <a:solidFill>
                  <a:schemeClr val="bg1"/>
                </a:solidFill>
                <a:latin typeface="Times New Roman" panose="02020603050405020304" pitchFamily="18" charset="0"/>
                <a:ea typeface="Times New Roman" panose="02020603050405020304" pitchFamily="18" charset="0"/>
              </a:rPr>
              <a:t>рсь</a:t>
            </a:r>
            <a:r>
              <a:rPr lang="uk-UA" sz="2400" spc="-15" dirty="0" smtClean="0">
                <a:solidFill>
                  <a:schemeClr val="bg1"/>
                </a:solidFill>
                <a:latin typeface="Times New Roman" panose="02020603050405020304" pitchFamily="18" charset="0"/>
                <a:ea typeface="Times New Roman" panose="02020603050405020304" pitchFamily="18" charset="0"/>
              </a:rPr>
              <a:t>к</a:t>
            </a:r>
            <a:r>
              <a:rPr lang="uk-UA" sz="2400" dirty="0" smtClean="0">
                <a:solidFill>
                  <a:schemeClr val="bg1"/>
                </a:solidFill>
                <a:latin typeface="Times New Roman" panose="02020603050405020304" pitchFamily="18" charset="0"/>
                <a:ea typeface="Times New Roman" panose="02020603050405020304" pitchFamily="18" charset="0"/>
              </a:rPr>
              <a:t>і </a:t>
            </a:r>
            <a:r>
              <a:rPr lang="uk-UA" sz="2400" spc="-10" dirty="0" smtClean="0">
                <a:solidFill>
                  <a:schemeClr val="bg1"/>
                </a:solidFill>
                <a:latin typeface="Times New Roman" panose="02020603050405020304" pitchFamily="18" charset="0"/>
                <a:ea typeface="Times New Roman" panose="02020603050405020304" pitchFamily="18" charset="0"/>
              </a:rPr>
              <a:t>в</a:t>
            </a:r>
            <a:r>
              <a:rPr lang="uk-UA" sz="2400" dirty="0" smtClean="0">
                <a:solidFill>
                  <a:schemeClr val="bg1"/>
                </a:solidFill>
                <a:latin typeface="Times New Roman" panose="02020603050405020304" pitchFamily="18" charset="0"/>
                <a:ea typeface="Times New Roman" panose="02020603050405020304" pitchFamily="18" charset="0"/>
              </a:rPr>
              <a:t>и</a:t>
            </a:r>
            <a:r>
              <a:rPr lang="uk-UA" sz="2400" spc="-15" dirty="0" smtClean="0">
                <a:solidFill>
                  <a:schemeClr val="bg1"/>
                </a:solidFill>
                <a:latin typeface="Times New Roman" panose="02020603050405020304" pitchFamily="18" charset="0"/>
                <a:ea typeface="Times New Roman" panose="02020603050405020304" pitchFamily="18" charset="0"/>
              </a:rPr>
              <a:t>т</a:t>
            </a:r>
            <a:r>
              <a:rPr lang="uk-UA" sz="2400" dirty="0" smtClean="0">
                <a:solidFill>
                  <a:schemeClr val="bg1"/>
                </a:solidFill>
                <a:latin typeface="Times New Roman" panose="02020603050405020304" pitchFamily="18" charset="0"/>
                <a:ea typeface="Times New Roman" panose="02020603050405020304" pitchFamily="18" charset="0"/>
              </a:rPr>
              <a:t>рат</a:t>
            </a:r>
            <a:r>
              <a:rPr lang="uk-UA" sz="2400" spc="-10" dirty="0" smtClean="0">
                <a:solidFill>
                  <a:schemeClr val="bg1"/>
                </a:solidFill>
                <a:latin typeface="Times New Roman" panose="02020603050405020304" pitchFamily="18" charset="0"/>
                <a:ea typeface="Times New Roman" panose="02020603050405020304" pitchFamily="18" charset="0"/>
              </a:rPr>
              <a:t>и</a:t>
            </a:r>
            <a:r>
              <a:rPr lang="uk-UA" sz="2400" dirty="0" smtClean="0">
                <a:solidFill>
                  <a:schemeClr val="bg1"/>
                </a:solidFill>
                <a:latin typeface="Times New Roman" panose="02020603050405020304" pitchFamily="18" charset="0"/>
                <a:ea typeface="Times New Roman" panose="02020603050405020304" pitchFamily="18" charset="0"/>
              </a:rPr>
              <a:t> </a:t>
            </a:r>
            <a:r>
              <a:rPr lang="uk-UA" sz="2400" dirty="0">
                <a:solidFill>
                  <a:schemeClr val="bg1"/>
                </a:solidFill>
                <a:latin typeface="Times New Roman" panose="02020603050405020304" pitchFamily="18" charset="0"/>
                <a:ea typeface="Times New Roman" panose="02020603050405020304" pitchFamily="18" charset="0"/>
              </a:rPr>
              <a:t>є близькі за змістом і відрізняються тільки рівнем узагальнення витрат.</a:t>
            </a:r>
            <a:endParaRPr lang="ru-RU" sz="2400" dirty="0">
              <a:solidFill>
                <a:schemeClr val="bg1"/>
              </a:solidFill>
              <a:latin typeface="Times New Roman" panose="02020603050405020304" pitchFamily="18" charset="0"/>
              <a:ea typeface="Times New Roman" panose="02020603050405020304" pitchFamily="18" charset="0"/>
            </a:endParaRPr>
          </a:p>
          <a:p>
            <a:pPr marL="236220" marR="718820" indent="457200"/>
            <a:r>
              <a:rPr lang="uk-UA" sz="2400" i="1" dirty="0">
                <a:solidFill>
                  <a:srgbClr val="FF8800"/>
                </a:solidFill>
                <a:latin typeface="Times New Roman" panose="02020603050405020304" pitchFamily="18" charset="0"/>
                <a:ea typeface="Times New Roman" panose="02020603050405020304" pitchFamily="18" charset="0"/>
              </a:rPr>
              <a:t>Загальновиробничі</a:t>
            </a:r>
            <a:r>
              <a:rPr lang="uk-UA" sz="2400" i="1" dirty="0">
                <a:solidFill>
                  <a:schemeClr val="bg1"/>
                </a:solidFill>
                <a:latin typeface="Times New Roman" panose="02020603050405020304" pitchFamily="18" charset="0"/>
                <a:ea typeface="Times New Roman" panose="02020603050405020304" pitchFamily="18" charset="0"/>
              </a:rPr>
              <a:t> </a:t>
            </a:r>
            <a:r>
              <a:rPr lang="uk-UA" sz="2400" dirty="0">
                <a:solidFill>
                  <a:schemeClr val="bg1"/>
                </a:solidFill>
                <a:latin typeface="Times New Roman" panose="02020603050405020304" pitchFamily="18" charset="0"/>
                <a:ea typeface="Times New Roman" panose="02020603050405020304" pitchFamily="18" charset="0"/>
              </a:rPr>
              <a:t>- це витрати на управління, виробниче і господарське обслуговування в межах цеху (виробництва). Розподіляються загальновиробничі та загальногосподарські витрати </a:t>
            </a:r>
            <a:r>
              <a:rPr lang="uk-UA" sz="2400" dirty="0" err="1">
                <a:solidFill>
                  <a:schemeClr val="bg1"/>
                </a:solidFill>
                <a:latin typeface="Times New Roman" panose="02020603050405020304" pitchFamily="18" charset="0"/>
                <a:ea typeface="Times New Roman" panose="02020603050405020304" pitchFamily="18" charset="0"/>
              </a:rPr>
              <a:t>пропорційно</a:t>
            </a:r>
            <a:r>
              <a:rPr lang="uk-UA" sz="2400" dirty="0">
                <a:solidFill>
                  <a:schemeClr val="bg1"/>
                </a:solidFill>
                <a:latin typeface="Times New Roman" panose="02020603050405020304" pitchFamily="18" charset="0"/>
                <a:ea typeface="Times New Roman" panose="02020603050405020304" pitchFamily="18" charset="0"/>
              </a:rPr>
              <a:t> сумі основної заробітної плати виробничих робітників і витрат на утримання й експлуатацію машин і</a:t>
            </a:r>
            <a:r>
              <a:rPr lang="uk-UA" sz="2400" spc="-5" dirty="0">
                <a:solidFill>
                  <a:schemeClr val="bg1"/>
                </a:solidFill>
                <a:latin typeface="Times New Roman" panose="02020603050405020304" pitchFamily="18" charset="0"/>
                <a:ea typeface="Times New Roman" panose="02020603050405020304" pitchFamily="18" charset="0"/>
              </a:rPr>
              <a:t> </a:t>
            </a:r>
            <a:r>
              <a:rPr lang="uk-UA" sz="2400" dirty="0">
                <a:solidFill>
                  <a:schemeClr val="bg1"/>
                </a:solidFill>
                <a:latin typeface="Times New Roman" panose="02020603050405020304" pitchFamily="18" charset="0"/>
                <a:ea typeface="Times New Roman" panose="02020603050405020304" pitchFamily="18" charset="0"/>
              </a:rPr>
              <a:t>устаткування.</a:t>
            </a:r>
            <a:endParaRPr lang="ru-RU" sz="2400" dirty="0">
              <a:solidFill>
                <a:schemeClr val="bg1"/>
              </a:solidFill>
              <a:latin typeface="Times New Roman" panose="02020603050405020304" pitchFamily="18" charset="0"/>
              <a:ea typeface="Times New Roman" panose="02020603050405020304" pitchFamily="18" charset="0"/>
            </a:endParaRPr>
          </a:p>
          <a:p>
            <a:pPr marL="236220" marR="723900" indent="457200"/>
            <a:r>
              <a:rPr lang="uk-UA" sz="2400" dirty="0">
                <a:solidFill>
                  <a:schemeClr val="bg1"/>
                </a:solidFill>
                <a:latin typeface="Times New Roman" panose="02020603050405020304" pitchFamily="18" charset="0"/>
                <a:ea typeface="Times New Roman" panose="02020603050405020304" pitchFamily="18" charset="0"/>
              </a:rPr>
              <a:t>Непрямі витрати цієї статті розподіляються між виробами </a:t>
            </a:r>
            <a:r>
              <a:rPr lang="uk-UA" sz="2400" dirty="0" err="1">
                <a:solidFill>
                  <a:schemeClr val="bg1"/>
                </a:solidFill>
                <a:latin typeface="Times New Roman" panose="02020603050405020304" pitchFamily="18" charset="0"/>
                <a:ea typeface="Times New Roman" panose="02020603050405020304" pitchFamily="18" charset="0"/>
              </a:rPr>
              <a:t>пропорційно</a:t>
            </a:r>
            <a:r>
              <a:rPr lang="uk-UA" sz="2400" dirty="0">
                <a:solidFill>
                  <a:schemeClr val="bg1"/>
                </a:solidFill>
                <a:latin typeface="Times New Roman" panose="02020603050405020304" pitchFamily="18" charset="0"/>
                <a:ea typeface="Times New Roman" panose="02020603050405020304" pitchFamily="18" charset="0"/>
              </a:rPr>
              <a:t> виробничій собівартості.</a:t>
            </a:r>
            <a:endParaRPr lang="ru-RU" sz="2400" dirty="0">
              <a:solidFill>
                <a:schemeClr val="bg1"/>
              </a:solidFill>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7189619" y="2927509"/>
            <a:ext cx="1954381" cy="2215991"/>
          </a:xfrm>
          <a:prstGeom prst="rect">
            <a:avLst/>
          </a:prstGeom>
        </p:spPr>
        <p:txBody>
          <a:bodyPr wrap="none">
            <a:spAutoFit/>
          </a:bodyPr>
          <a:lstStyle/>
          <a:p>
            <a:r>
              <a:rPr lang="en" sz="13800" dirty="0">
                <a:solidFill>
                  <a:schemeClr val="lt1"/>
                </a:solidFill>
                <a:latin typeface="Montserrat Light"/>
                <a:ea typeface="Montserrat Light"/>
                <a:cs typeface="Montserrat Light"/>
                <a:sym typeface="Montserrat Light"/>
              </a:rPr>
              <a:t>👆</a:t>
            </a:r>
            <a:endParaRPr lang="ru-RU" sz="13800" dirty="0"/>
          </a:p>
        </p:txBody>
      </p:sp>
    </p:spTree>
    <p:extLst>
      <p:ext uri="{BB962C8B-B14F-4D97-AF65-F5344CB8AC3E}">
        <p14:creationId xmlns:p14="http://schemas.microsoft.com/office/powerpoint/2010/main" val="1145844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dirty="0"/>
          </a:p>
        </p:txBody>
      </p:sp>
      <p:sp>
        <p:nvSpPr>
          <p:cNvPr id="3" name="Прямоугольник 2"/>
          <p:cNvSpPr/>
          <p:nvPr/>
        </p:nvSpPr>
        <p:spPr>
          <a:xfrm>
            <a:off x="83820" y="99061"/>
            <a:ext cx="8737838" cy="4524315"/>
          </a:xfrm>
          <a:prstGeom prst="rect">
            <a:avLst/>
          </a:prstGeom>
        </p:spPr>
        <p:txBody>
          <a:bodyPr wrap="square">
            <a:spAutoFit/>
          </a:bodyPr>
          <a:lstStyle/>
          <a:p>
            <a:pPr marL="236220" marR="755015" indent="457200"/>
            <a:r>
              <a:rPr lang="uk-UA" sz="2400" dirty="0">
                <a:solidFill>
                  <a:srgbClr val="FF8800"/>
                </a:solidFill>
                <a:latin typeface="Montserrat Light" panose="020B0604020202020204" charset="-52"/>
                <a:ea typeface="Times New Roman" panose="02020603050405020304" pitchFamily="18" charset="0"/>
              </a:rPr>
              <a:t>Розрахунок</a:t>
            </a:r>
            <a:r>
              <a:rPr lang="uk-UA" sz="2400" dirty="0">
                <a:solidFill>
                  <a:schemeClr val="bg1"/>
                </a:solidFill>
                <a:latin typeface="Montserrat Light" panose="020B0604020202020204" charset="-52"/>
                <a:ea typeface="Times New Roman" panose="02020603050405020304" pitchFamily="18" charset="0"/>
              </a:rPr>
              <a:t> зниження собівартості продукції відбувається під впливом дії таких техніко-економічних чинників: підвищення технічного рівня виробництва, покращання організації виробництва і праці, зміна обсягу і структури продукції, що виготовляється,</a:t>
            </a:r>
            <a:r>
              <a:rPr lang="uk-UA" sz="2400" spc="-15" dirty="0">
                <a:solidFill>
                  <a:schemeClr val="bg1"/>
                </a:solidFill>
                <a:latin typeface="Montserrat Light" panose="020B0604020202020204" charset="-52"/>
                <a:ea typeface="Times New Roman" panose="02020603050405020304" pitchFamily="18" charset="0"/>
              </a:rPr>
              <a:t> </a:t>
            </a:r>
            <a:r>
              <a:rPr lang="uk-UA" sz="2400" dirty="0">
                <a:solidFill>
                  <a:schemeClr val="bg1"/>
                </a:solidFill>
                <a:latin typeface="Montserrat Light" panose="020B0604020202020204" charset="-52"/>
                <a:ea typeface="Times New Roman" panose="02020603050405020304" pitchFamily="18" charset="0"/>
              </a:rPr>
              <a:t>тощо</a:t>
            </a:r>
            <a:r>
              <a:rPr lang="uk-UA" sz="2400" dirty="0" smtClean="0">
                <a:solidFill>
                  <a:schemeClr val="bg1"/>
                </a:solidFill>
                <a:latin typeface="Montserrat Light" panose="020B0604020202020204" charset="-52"/>
                <a:ea typeface="Times New Roman" panose="02020603050405020304" pitchFamily="18" charset="0"/>
              </a:rPr>
              <a:t>.</a:t>
            </a:r>
            <a:endParaRPr lang="ru-RU" sz="2400" dirty="0">
              <a:solidFill>
                <a:schemeClr val="bg1"/>
              </a:solidFill>
              <a:latin typeface="Montserrat Light" panose="020B0604020202020204" charset="-52"/>
              <a:ea typeface="Times New Roman" panose="02020603050405020304" pitchFamily="18" charset="0"/>
            </a:endParaRPr>
          </a:p>
          <a:p>
            <a:pPr marL="694055"/>
            <a:r>
              <a:rPr lang="uk-UA" sz="2400" dirty="0">
                <a:solidFill>
                  <a:srgbClr val="FF8800"/>
                </a:solidFill>
                <a:latin typeface="Montserrat Light" panose="020B0604020202020204" charset="-52"/>
                <a:ea typeface="Times New Roman" panose="02020603050405020304" pitchFamily="18" charset="0"/>
              </a:rPr>
              <a:t>Послідовність розрахунку має бути</a:t>
            </a:r>
            <a:r>
              <a:rPr lang="uk-UA" sz="2400" spc="-65" dirty="0">
                <a:solidFill>
                  <a:srgbClr val="FF8800"/>
                </a:solidFill>
                <a:latin typeface="Montserrat Light" panose="020B0604020202020204" charset="-52"/>
                <a:ea typeface="Times New Roman" panose="02020603050405020304" pitchFamily="18" charset="0"/>
              </a:rPr>
              <a:t> </a:t>
            </a:r>
            <a:r>
              <a:rPr lang="uk-UA" sz="2400" dirty="0">
                <a:solidFill>
                  <a:srgbClr val="FF8800"/>
                </a:solidFill>
                <a:latin typeface="Montserrat Light" panose="020B0604020202020204" charset="-52"/>
                <a:ea typeface="Times New Roman" panose="02020603050405020304" pitchFamily="18" charset="0"/>
              </a:rPr>
              <a:t>така:</a:t>
            </a:r>
            <a:endParaRPr lang="ru-RU" sz="2400" dirty="0">
              <a:solidFill>
                <a:srgbClr val="FF8800"/>
              </a:solidFill>
              <a:latin typeface="Montserrat Light" panose="020B0604020202020204" charset="-52"/>
              <a:ea typeface="Times New Roman" panose="02020603050405020304" pitchFamily="18" charset="0"/>
            </a:endParaRPr>
          </a:p>
          <a:p>
            <a:pPr marL="342900" marR="720725" lvl="0" indent="-342900">
              <a:buClr>
                <a:srgbClr val="FF8800"/>
              </a:buClr>
              <a:buSzPts val="1400"/>
              <a:buFont typeface="Times New Roman" panose="02020603050405020304" pitchFamily="18" charset="0"/>
              <a:buChar char="-"/>
              <a:tabLst>
                <a:tab pos="872490" algn="l"/>
              </a:tabLst>
            </a:pPr>
            <a:r>
              <a:rPr lang="uk-UA" sz="2400" dirty="0">
                <a:solidFill>
                  <a:schemeClr val="bg1"/>
                </a:solidFill>
                <a:latin typeface="Montserrat Light" panose="020B0604020202020204" charset="-52"/>
                <a:ea typeface="Times New Roman" panose="02020603050405020304" pitchFamily="18" charset="0"/>
              </a:rPr>
              <a:t>виходячи з рівня витрат базового року, визначається собівартість товарної продукції планового</a:t>
            </a:r>
            <a:r>
              <a:rPr lang="uk-UA" sz="2400" spc="-40" dirty="0">
                <a:solidFill>
                  <a:schemeClr val="bg1"/>
                </a:solidFill>
                <a:latin typeface="Montserrat Light" panose="020B0604020202020204" charset="-52"/>
                <a:ea typeface="Times New Roman" panose="02020603050405020304" pitchFamily="18" charset="0"/>
              </a:rPr>
              <a:t> </a:t>
            </a:r>
            <a:r>
              <a:rPr lang="uk-UA" sz="2400" dirty="0">
                <a:solidFill>
                  <a:schemeClr val="bg1"/>
                </a:solidFill>
                <a:latin typeface="Montserrat Light" panose="020B0604020202020204" charset="-52"/>
                <a:ea typeface="Times New Roman" panose="02020603050405020304" pitchFamily="18" charset="0"/>
              </a:rPr>
              <a:t>року;</a:t>
            </a:r>
            <a:endParaRPr lang="ru-RU" sz="2400" dirty="0">
              <a:solidFill>
                <a:schemeClr val="bg1"/>
              </a:solidFill>
              <a:latin typeface="Montserrat Light" panose="020B0604020202020204" charset="-52"/>
              <a:ea typeface="Times New Roman" panose="02020603050405020304" pitchFamily="18" charset="0"/>
            </a:endParaRPr>
          </a:p>
          <a:p>
            <a:pPr marL="342900" lvl="0" indent="-342900">
              <a:buClr>
                <a:srgbClr val="FF8800"/>
              </a:buClr>
              <a:buSzPts val="1400"/>
              <a:buFont typeface="Times New Roman" panose="02020603050405020304" pitchFamily="18" charset="0"/>
              <a:buChar char="-"/>
              <a:tabLst>
                <a:tab pos="798195" algn="l"/>
              </a:tabLst>
            </a:pPr>
            <a:r>
              <a:rPr lang="uk-UA" sz="2400" dirty="0">
                <a:solidFill>
                  <a:schemeClr val="bg1"/>
                </a:solidFill>
                <a:latin typeface="Montserrat Light" panose="020B0604020202020204" charset="-52"/>
                <a:ea typeface="Times New Roman" panose="02020603050405020304" pitchFamily="18" charset="0"/>
              </a:rPr>
              <a:t>за такими ж чинниками визначається рівень </a:t>
            </a:r>
            <a:r>
              <a:rPr lang="uk-UA" sz="2400" spc="-95" dirty="0">
                <a:solidFill>
                  <a:schemeClr val="bg1"/>
                </a:solidFill>
                <a:latin typeface="Montserrat Light" panose="020B0604020202020204" charset="-52"/>
                <a:ea typeface="Times New Roman" panose="02020603050405020304" pitchFamily="18" charset="0"/>
              </a:rPr>
              <a:t>зниження </a:t>
            </a:r>
            <a:r>
              <a:rPr lang="uk-UA" sz="2400" spc="-100" dirty="0">
                <a:solidFill>
                  <a:schemeClr val="bg1"/>
                </a:solidFill>
                <a:latin typeface="Montserrat Light" panose="020B0604020202020204" charset="-52"/>
                <a:ea typeface="Times New Roman" panose="02020603050405020304" pitchFamily="18" charset="0"/>
              </a:rPr>
              <a:t>собівартості</a:t>
            </a:r>
            <a:r>
              <a:rPr lang="uk-UA" sz="2400" spc="-280" dirty="0">
                <a:solidFill>
                  <a:schemeClr val="bg1"/>
                </a:solidFill>
                <a:latin typeface="Montserrat Light" panose="020B0604020202020204" charset="-52"/>
                <a:ea typeface="Times New Roman" panose="02020603050405020304" pitchFamily="18" charset="0"/>
              </a:rPr>
              <a:t>  </a:t>
            </a:r>
            <a:r>
              <a:rPr lang="uk-UA" sz="2400" spc="-95" dirty="0">
                <a:solidFill>
                  <a:schemeClr val="bg1"/>
                </a:solidFill>
                <a:latin typeface="Montserrat Light" panose="020B0604020202020204" charset="-52"/>
                <a:ea typeface="Times New Roman" panose="02020603050405020304" pitchFamily="18" charset="0"/>
              </a:rPr>
              <a:t>продукції.</a:t>
            </a:r>
            <a:endParaRPr lang="ru-RU" sz="2400" dirty="0">
              <a:solidFill>
                <a:schemeClr val="bg1"/>
              </a:solidFill>
              <a:effectLst/>
              <a:latin typeface="Montserrat Light" panose="020B0604020202020204" charset="-52"/>
              <a:ea typeface="Times New Roman" panose="02020603050405020304" pitchFamily="18" charset="0"/>
            </a:endParaRPr>
          </a:p>
        </p:txBody>
      </p:sp>
      <p:sp>
        <p:nvSpPr>
          <p:cNvPr id="4" name="Google Shape;473;p41"/>
          <p:cNvSpPr/>
          <p:nvPr/>
        </p:nvSpPr>
        <p:spPr>
          <a:xfrm>
            <a:off x="6668346" y="2328760"/>
            <a:ext cx="2396714" cy="2738491"/>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0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5672" y="968432"/>
            <a:ext cx="6766500" cy="3096491"/>
          </a:xfrm>
        </p:spPr>
        <p:txBody>
          <a:bodyPr/>
          <a:lstStyle/>
          <a:p>
            <a:r>
              <a:rPr lang="ru-RU" sz="4400" dirty="0">
                <a:solidFill>
                  <a:srgbClr val="FF8800"/>
                </a:solidFill>
              </a:rPr>
              <a:t>Алгоритм </a:t>
            </a:r>
            <a:r>
              <a:rPr lang="ru-RU" sz="4400" dirty="0" err="1">
                <a:solidFill>
                  <a:srgbClr val="FF8800"/>
                </a:solidFill>
              </a:rPr>
              <a:t>визначення</a:t>
            </a:r>
            <a:r>
              <a:rPr lang="ru-RU" sz="4400" dirty="0">
                <a:solidFill>
                  <a:srgbClr val="FF8800"/>
                </a:solidFill>
              </a:rPr>
              <a:t> </a:t>
            </a:r>
            <a:r>
              <a:rPr lang="ru-RU" sz="4400" dirty="0" err="1">
                <a:solidFill>
                  <a:srgbClr val="FF8800"/>
                </a:solidFill>
              </a:rPr>
              <a:t>фінансових</a:t>
            </a:r>
            <a:r>
              <a:rPr lang="ru-RU" sz="4400" dirty="0">
                <a:solidFill>
                  <a:srgbClr val="FF8800"/>
                </a:solidFill>
              </a:rPr>
              <a:t> </a:t>
            </a:r>
            <a:r>
              <a:rPr lang="ru-RU" sz="4400" dirty="0" err="1">
                <a:solidFill>
                  <a:srgbClr val="FF8800"/>
                </a:solidFill>
              </a:rPr>
              <a:t>результатів</a:t>
            </a:r>
            <a:r>
              <a:rPr lang="ru-RU" sz="4400" dirty="0">
                <a:solidFill>
                  <a:srgbClr val="FF8800"/>
                </a:solidFill>
              </a:rPr>
              <a:t> </a:t>
            </a:r>
            <a:r>
              <a:rPr lang="ru-RU" sz="4400" dirty="0" err="1">
                <a:solidFill>
                  <a:srgbClr val="FF8800"/>
                </a:solidFill>
              </a:rPr>
              <a:t>від</a:t>
            </a:r>
            <a:r>
              <a:rPr lang="ru-RU" sz="4400" dirty="0">
                <a:solidFill>
                  <a:srgbClr val="FF8800"/>
                </a:solidFill>
              </a:rPr>
              <a:t> </a:t>
            </a:r>
            <a:r>
              <a:rPr lang="ru-RU" sz="4400" dirty="0" err="1">
                <a:solidFill>
                  <a:srgbClr val="FF8800"/>
                </a:solidFill>
              </a:rPr>
              <a:t>підприємницької</a:t>
            </a:r>
            <a:r>
              <a:rPr lang="ru-RU" sz="4400" dirty="0">
                <a:solidFill>
                  <a:srgbClr val="FF8800"/>
                </a:solidFill>
              </a:rPr>
              <a:t> </a:t>
            </a:r>
            <a:r>
              <a:rPr lang="ru-RU" sz="4400" dirty="0" err="1">
                <a:solidFill>
                  <a:srgbClr val="FF8800"/>
                </a:solidFill>
              </a:rPr>
              <a:t>діяльності</a:t>
            </a:r>
            <a:r>
              <a:rPr lang="ru-RU" sz="4000" dirty="0">
                <a:solidFill>
                  <a:srgbClr val="FF8800"/>
                </a:solidFill>
              </a:rPr>
              <a:t/>
            </a:r>
            <a:br>
              <a:rPr lang="ru-RU" sz="4000" dirty="0">
                <a:solidFill>
                  <a:srgbClr val="FF8800"/>
                </a:solidFill>
              </a:rPr>
            </a:br>
            <a:endParaRPr lang="ru-RU" sz="4000" dirty="0">
              <a:solidFill>
                <a:srgbClr val="FF8800"/>
              </a:solidFill>
            </a:endParaRPr>
          </a:p>
        </p:txBody>
      </p:sp>
    </p:spTree>
    <p:extLst>
      <p:ext uri="{BB962C8B-B14F-4D97-AF65-F5344CB8AC3E}">
        <p14:creationId xmlns:p14="http://schemas.microsoft.com/office/powerpoint/2010/main" val="318253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714362"/>
            <a:ext cx="6215106" cy="1600438"/>
          </a:xfrm>
          <a:prstGeom prst="rect">
            <a:avLst/>
          </a:prstGeom>
        </p:spPr>
        <p:txBody>
          <a:bodyPr wrap="square">
            <a:spAutoFit/>
          </a:bodyPr>
          <a:lstStyle/>
          <a:p>
            <a:r>
              <a:rPr lang="uk-UA" b="1" i="1" dirty="0" smtClean="0">
                <a:solidFill>
                  <a:schemeClr val="tx1">
                    <a:lumMod val="25000"/>
                    <a:lumOff val="75000"/>
                  </a:schemeClr>
                </a:solidFill>
              </a:rPr>
              <a:t>Фінансовий механізм підприємства </a:t>
            </a:r>
            <a:r>
              <a:rPr lang="uk-UA" dirty="0" smtClean="0">
                <a:solidFill>
                  <a:schemeClr val="tx1">
                    <a:lumMod val="25000"/>
                    <a:lumOff val="75000"/>
                  </a:schemeClr>
                </a:solidFill>
              </a:rPr>
              <a:t>— це система управління фінансами, призначена для організації взаємодії фінансових відносин і грошових фондів з метою оптимізації їхнього впливу на кінцеві результати діяльності підприємства. </a:t>
            </a:r>
            <a:r>
              <a:rPr lang="uk-UA" b="1" dirty="0" smtClean="0">
                <a:solidFill>
                  <a:schemeClr val="tx1">
                    <a:lumMod val="25000"/>
                    <a:lumOff val="75000"/>
                  </a:schemeClr>
                </a:solidFill>
              </a:rPr>
              <a:t>Взаємодія фінансових відносин досягається завдяки </a:t>
            </a:r>
            <a:r>
              <a:rPr lang="uk-UA" dirty="0" smtClean="0">
                <a:solidFill>
                  <a:schemeClr val="tx1">
                    <a:lumMod val="25000"/>
                    <a:lumOff val="75000"/>
                  </a:schemeClr>
                </a:solidFill>
              </a:rPr>
              <a:t>використанню усіх фінансових категорій (виручки, прибутку, амортизації, оборотних коштів, кредиту, бюджету, податків), пільг, санкцій та інших фінансових важелів.</a:t>
            </a:r>
            <a:endParaRPr lang="ru-RU" dirty="0" smtClean="0">
              <a:solidFill>
                <a:schemeClr val="tx1">
                  <a:lumMod val="25000"/>
                  <a:lumOff val="75000"/>
                </a:schemeClr>
              </a:solidFill>
            </a:endParaRPr>
          </a:p>
        </p:txBody>
      </p:sp>
      <p:sp>
        <p:nvSpPr>
          <p:cNvPr id="5" name="Прямоугольник 4"/>
          <p:cNvSpPr/>
          <p:nvPr/>
        </p:nvSpPr>
        <p:spPr>
          <a:xfrm>
            <a:off x="4572000" y="2786064"/>
            <a:ext cx="4572000" cy="1384995"/>
          </a:xfrm>
          <a:prstGeom prst="rect">
            <a:avLst/>
          </a:prstGeom>
        </p:spPr>
        <p:txBody>
          <a:bodyPr wrap="square">
            <a:spAutoFit/>
          </a:bodyPr>
          <a:lstStyle/>
          <a:p>
            <a:r>
              <a:rPr lang="uk-UA" b="1" i="1" dirty="0" smtClean="0">
                <a:solidFill>
                  <a:schemeClr val="bg2">
                    <a:lumMod val="60000"/>
                    <a:lumOff val="40000"/>
                  </a:schemeClr>
                </a:solidFill>
              </a:rPr>
              <a:t>Фінансова діяльність </a:t>
            </a:r>
            <a:r>
              <a:rPr lang="uk-UA" dirty="0" smtClean="0">
                <a:solidFill>
                  <a:schemeClr val="bg2">
                    <a:lumMod val="60000"/>
                    <a:lumOff val="40000"/>
                  </a:schemeClr>
                </a:solidFill>
              </a:rPr>
              <a:t>— це система використання різних форм і методів фінансового забезпечення щодо функціонування підприємств та досягнення ними поставлених цілей, тобто це та практична фінансова робота, що забезпечує життєдіяльність підприємства, поліпшує її результати.</a:t>
            </a:r>
            <a:endParaRPr lang="ru-RU" dirty="0">
              <a:solidFill>
                <a:schemeClr val="bg2">
                  <a:lumMod val="60000"/>
                  <a:lumOff val="40000"/>
                </a:schemeClr>
              </a:solidFill>
            </a:endParaRPr>
          </a:p>
        </p:txBody>
      </p:sp>
      <p:pic>
        <p:nvPicPr>
          <p:cNvPr id="51204" name="Picture 4" descr="https://yaizakon.com.ua/wp-content/uploads/2019/08/119-e1565251213298.jpg"/>
          <p:cNvPicPr>
            <a:picLocks noChangeAspect="1" noChangeArrowheads="1"/>
          </p:cNvPicPr>
          <p:nvPr/>
        </p:nvPicPr>
        <p:blipFill>
          <a:blip r:embed="rId2"/>
          <a:srcRect/>
          <a:stretch>
            <a:fillRect/>
          </a:stretch>
        </p:blipFill>
        <p:spPr bwMode="auto">
          <a:xfrm>
            <a:off x="642909" y="2500312"/>
            <a:ext cx="3608143" cy="2143140"/>
          </a:xfrm>
          <a:prstGeom prst="rect">
            <a:avLst/>
          </a:prstGeom>
          <a:noFill/>
        </p:spPr>
      </p:pic>
    </p:spTree>
    <p:extLst>
      <p:ext uri="{BB962C8B-B14F-4D97-AF65-F5344CB8AC3E}">
        <p14:creationId xmlns:p14="http://schemas.microsoft.com/office/powerpoint/2010/main" val="3779128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714348" y="428610"/>
            <a:ext cx="578647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tab pos="923925" algn="l"/>
              </a:tabLst>
            </a:pPr>
            <a:r>
              <a:rPr kumimoji="0" lang="uk-UA" sz="1400" b="1" i="1"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Фінансове забезпечення управління </a:t>
            </a:r>
            <a:r>
              <a:rPr kumimoji="0" lang="uk-UA" sz="1400" b="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здійснюється за    такими основними напрямками:</a:t>
            </a:r>
            <a:endParaRPr kumimoji="0" lang="ru-RU" sz="9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AutoNum type="arabicParenR"/>
              <a:tabLst>
                <a:tab pos="923925" algn="l"/>
              </a:tabLst>
            </a:pPr>
            <a:r>
              <a:rPr kumimoji="0" lang="uk-UA" sz="1400" b="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фінансове прогнозування та планування;</a:t>
            </a:r>
            <a:endParaRPr kumimoji="0" lang="ru-RU" sz="9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AutoNum type="arabicParenR"/>
              <a:tabLst>
                <a:tab pos="923925" algn="l"/>
              </a:tabLst>
            </a:pPr>
            <a:r>
              <a:rPr kumimoji="0" lang="uk-UA" sz="1400" b="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аналіз та контроль підприємницької діяльності;</a:t>
            </a:r>
            <a:endParaRPr kumimoji="0" lang="ru-RU" sz="9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AutoNum type="arabicParenR"/>
              <a:tabLst>
                <a:tab pos="923925" algn="l"/>
              </a:tabLst>
            </a:pPr>
            <a:r>
              <a:rPr kumimoji="0" lang="uk-UA" sz="1400" b="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поточна фінансово-економічна робота.</a:t>
            </a:r>
            <a:endParaRPr kumimoji="0" lang="uk-UA" sz="18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
        <p:nvSpPr>
          <p:cNvPr id="4" name="Прямоугольник 3"/>
          <p:cNvSpPr/>
          <p:nvPr/>
        </p:nvSpPr>
        <p:spPr>
          <a:xfrm>
            <a:off x="428596" y="1714494"/>
            <a:ext cx="3991798" cy="307777"/>
          </a:xfrm>
          <a:prstGeom prst="rect">
            <a:avLst/>
          </a:prstGeom>
        </p:spPr>
        <p:txBody>
          <a:bodyPr wrap="none">
            <a:spAutoFit/>
          </a:bodyPr>
          <a:lstStyle/>
          <a:p>
            <a:r>
              <a:rPr lang="uk-UA" b="1" i="1" dirty="0" smtClean="0">
                <a:solidFill>
                  <a:schemeClr val="accent6">
                    <a:lumMod val="40000"/>
                    <a:lumOff val="60000"/>
                  </a:schemeClr>
                </a:solidFill>
              </a:rPr>
              <a:t>Фінансове прогнозування та планування </a:t>
            </a:r>
            <a:endParaRPr lang="ru-RU" dirty="0">
              <a:solidFill>
                <a:schemeClr val="accent6">
                  <a:lumMod val="40000"/>
                  <a:lumOff val="60000"/>
                </a:schemeClr>
              </a:solidFill>
            </a:endParaRPr>
          </a:p>
        </p:txBody>
      </p:sp>
      <p:sp>
        <p:nvSpPr>
          <p:cNvPr id="5" name="Стрелка вправо 4"/>
          <p:cNvSpPr/>
          <p:nvPr/>
        </p:nvSpPr>
        <p:spPr>
          <a:xfrm>
            <a:off x="4429124" y="1785932"/>
            <a:ext cx="500066" cy="214314"/>
          </a:xfrm>
          <a:prstGeom prst="rightArrow">
            <a:avLst/>
          </a:prstGeom>
          <a:ln>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95000"/>
                </a:schemeClr>
              </a:solidFill>
            </a:endParaRPr>
          </a:p>
        </p:txBody>
      </p:sp>
      <p:sp>
        <p:nvSpPr>
          <p:cNvPr id="6" name="Прямоугольник 5"/>
          <p:cNvSpPr/>
          <p:nvPr/>
        </p:nvSpPr>
        <p:spPr>
          <a:xfrm>
            <a:off x="5000628" y="1643057"/>
            <a:ext cx="4143372" cy="769441"/>
          </a:xfrm>
          <a:prstGeom prst="rect">
            <a:avLst/>
          </a:prstGeom>
        </p:spPr>
        <p:txBody>
          <a:bodyPr wrap="square">
            <a:spAutoFit/>
          </a:bodyPr>
          <a:lstStyle/>
          <a:p>
            <a:r>
              <a:rPr lang="uk-UA" sz="1100" dirty="0" smtClean="0">
                <a:solidFill>
                  <a:schemeClr val="accent6">
                    <a:lumMod val="40000"/>
                    <a:lumOff val="60000"/>
                  </a:schemeClr>
                </a:solidFill>
              </a:rPr>
              <a:t>На цій стадії фінансової роботи визначається </a:t>
            </a:r>
            <a:r>
              <a:rPr lang="uk-UA" sz="1100" b="1" dirty="0" smtClean="0">
                <a:solidFill>
                  <a:schemeClr val="accent6">
                    <a:lumMod val="40000"/>
                    <a:lumOff val="60000"/>
                  </a:schemeClr>
                </a:solidFill>
              </a:rPr>
              <a:t>загальна потреба у грошових коштах </a:t>
            </a:r>
            <a:r>
              <a:rPr lang="uk-UA" sz="1100" dirty="0" smtClean="0">
                <a:solidFill>
                  <a:schemeClr val="accent6">
                    <a:lumMod val="40000"/>
                    <a:lumOff val="60000"/>
                  </a:schemeClr>
                </a:solidFill>
              </a:rPr>
              <a:t>для забезпечення нормальної виробничо-господарської діяльності та можливість одержання таких коштів.</a:t>
            </a:r>
            <a:endParaRPr lang="ru-RU" sz="1100" dirty="0">
              <a:solidFill>
                <a:schemeClr val="accent6">
                  <a:lumMod val="40000"/>
                  <a:lumOff val="60000"/>
                </a:schemeClr>
              </a:solidFill>
            </a:endParaRPr>
          </a:p>
        </p:txBody>
      </p:sp>
      <p:sp>
        <p:nvSpPr>
          <p:cNvPr id="7" name="Прямоугольник 6"/>
          <p:cNvSpPr/>
          <p:nvPr/>
        </p:nvSpPr>
        <p:spPr>
          <a:xfrm>
            <a:off x="428596" y="3000378"/>
            <a:ext cx="4786346" cy="1600438"/>
          </a:xfrm>
          <a:prstGeom prst="rect">
            <a:avLst/>
          </a:prstGeom>
        </p:spPr>
        <p:txBody>
          <a:bodyPr wrap="square">
            <a:spAutoFit/>
          </a:bodyPr>
          <a:lstStyle/>
          <a:p>
            <a:r>
              <a:rPr lang="uk-UA" dirty="0" smtClean="0">
                <a:solidFill>
                  <a:schemeClr val="accent6">
                    <a:lumMod val="75000"/>
                  </a:schemeClr>
                </a:solidFill>
              </a:rPr>
              <a:t>Розподіл прибутку є однією з форм реалізації економічних інтересів учасників процесу . Так, у результаті фінансово-господарської діяльності підприємств держава одержує  свою  частку у вигляді </a:t>
            </a:r>
            <a:r>
              <a:rPr lang="uk-UA" b="1" dirty="0" smtClean="0">
                <a:solidFill>
                  <a:schemeClr val="accent6">
                    <a:lumMod val="75000"/>
                  </a:schemeClr>
                </a:solidFill>
              </a:rPr>
              <a:t>податків</a:t>
            </a:r>
            <a:r>
              <a:rPr lang="uk-UA" dirty="0" smtClean="0">
                <a:solidFill>
                  <a:schemeClr val="accent6">
                    <a:lumMod val="75000"/>
                  </a:schemeClr>
                </a:solidFill>
              </a:rPr>
              <a:t>, підприємство — </a:t>
            </a:r>
            <a:r>
              <a:rPr lang="uk-UA" b="1" dirty="0" smtClean="0">
                <a:solidFill>
                  <a:schemeClr val="accent6">
                    <a:lumMod val="75000"/>
                  </a:schemeClr>
                </a:solidFill>
              </a:rPr>
              <a:t>у вигляді чистого прибутку</a:t>
            </a:r>
            <a:r>
              <a:rPr lang="uk-UA" dirty="0" smtClean="0">
                <a:solidFill>
                  <a:schemeClr val="accent6">
                    <a:lumMod val="75000"/>
                  </a:schemeClr>
                </a:solidFill>
              </a:rPr>
              <a:t>, а працівник — </a:t>
            </a:r>
            <a:r>
              <a:rPr lang="uk-UA" b="1" dirty="0" smtClean="0">
                <a:solidFill>
                  <a:schemeClr val="accent6">
                    <a:lumMod val="75000"/>
                  </a:schemeClr>
                </a:solidFill>
              </a:rPr>
              <a:t>від розподілу і використання частини  прибутку</a:t>
            </a:r>
            <a:r>
              <a:rPr lang="uk-UA" b="1" dirty="0" smtClean="0"/>
              <a:t>.</a:t>
            </a:r>
            <a:endParaRPr lang="ru-RU" b="1" dirty="0"/>
          </a:p>
        </p:txBody>
      </p:sp>
      <p:sp>
        <p:nvSpPr>
          <p:cNvPr id="8" name="Прямоугольник 7"/>
          <p:cNvSpPr/>
          <p:nvPr/>
        </p:nvSpPr>
        <p:spPr>
          <a:xfrm>
            <a:off x="5000628" y="2357436"/>
            <a:ext cx="3857652" cy="815608"/>
          </a:xfrm>
          <a:prstGeom prst="rect">
            <a:avLst/>
          </a:prstGeom>
        </p:spPr>
        <p:txBody>
          <a:bodyPr wrap="square">
            <a:spAutoFit/>
          </a:bodyPr>
          <a:lstStyle/>
          <a:p>
            <a:r>
              <a:rPr lang="uk-UA" sz="1100" b="1" i="1" dirty="0" smtClean="0">
                <a:solidFill>
                  <a:schemeClr val="accent6">
                    <a:lumMod val="40000"/>
                    <a:lumOff val="60000"/>
                  </a:schemeClr>
                </a:solidFill>
              </a:rPr>
              <a:t>Планування виручки </a:t>
            </a:r>
            <a:r>
              <a:rPr lang="uk-UA" sz="1100" dirty="0" smtClean="0">
                <a:solidFill>
                  <a:schemeClr val="accent6">
                    <a:lumMod val="40000"/>
                    <a:lumOff val="60000"/>
                  </a:schemeClr>
                </a:solidFill>
              </a:rPr>
              <a:t>є необхідним для розробки плану прибутку від реалізації продукції або виконаних робіт і визначення суми планових платежів у бюджет.</a:t>
            </a:r>
            <a:endParaRPr lang="ru-RU" sz="1100" dirty="0" smtClean="0">
              <a:solidFill>
                <a:schemeClr val="accent6">
                  <a:lumMod val="40000"/>
                  <a:lumOff val="60000"/>
                </a:schemeClr>
              </a:solidFill>
            </a:endParaRPr>
          </a:p>
          <a:p>
            <a:endParaRPr lang="ru-RU" dirty="0"/>
          </a:p>
        </p:txBody>
      </p:sp>
      <p:pic>
        <p:nvPicPr>
          <p:cNvPr id="27651" name="Picture 3" descr="https://www.muhasebenews.com/wp-content/uploads/2017/06/sgkteciltaksit-1306.jpeg"/>
          <p:cNvPicPr>
            <a:picLocks noChangeAspect="1" noChangeArrowheads="1"/>
          </p:cNvPicPr>
          <p:nvPr/>
        </p:nvPicPr>
        <p:blipFill>
          <a:blip r:embed="rId2">
            <a:lum contrast="-14000"/>
          </a:blip>
          <a:srcRect/>
          <a:stretch>
            <a:fillRect/>
          </a:stretch>
        </p:blipFill>
        <p:spPr bwMode="auto">
          <a:xfrm>
            <a:off x="5500694" y="3143254"/>
            <a:ext cx="2786082" cy="1785950"/>
          </a:xfrm>
          <a:prstGeom prst="rect">
            <a:avLst/>
          </a:prstGeom>
          <a:gradFill>
            <a:gsLst>
              <a:gs pos="0">
                <a:schemeClr val="bg2">
                  <a:lumMod val="50000"/>
                  <a:alpha val="58000"/>
                </a:schemeClr>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36291682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 11.1. Види доходів підприємства.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049" name="Group 1"/>
          <p:cNvGrpSpPr>
            <a:grpSpLocks/>
          </p:cNvGrpSpPr>
          <p:nvPr/>
        </p:nvGrpSpPr>
        <p:grpSpPr bwMode="auto">
          <a:xfrm>
            <a:off x="857301" y="1357304"/>
            <a:ext cx="8144272" cy="2639430"/>
            <a:chOff x="518" y="647"/>
            <a:chExt cx="11345" cy="1905"/>
          </a:xfrm>
        </p:grpSpPr>
        <p:sp>
          <p:nvSpPr>
            <p:cNvPr id="2052" name="Text Box 4"/>
            <p:cNvSpPr txBox="1">
              <a:spLocks noChangeArrowheads="1"/>
            </p:cNvSpPr>
            <p:nvPr/>
          </p:nvSpPr>
          <p:spPr bwMode="auto">
            <a:xfrm>
              <a:off x="4996" y="1472"/>
              <a:ext cx="5078" cy="1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F2CEF3"/>
                  </a:solidFill>
                  <a:effectLst/>
                  <a:latin typeface="Arial" pitchFamily="34" charset="0"/>
                  <a:ea typeface="Times New Roman" pitchFamily="18" charset="0"/>
                  <a:cs typeface="Arial" pitchFamily="34" charset="0"/>
                </a:rPr>
                <a:t>економічний прибуток(надприбуток)</a:t>
              </a:r>
              <a:endParaRPr kumimoji="0" lang="uk-UA" sz="2000" b="0" i="0" u="none" strike="noStrike" cap="none" normalizeH="0" baseline="0" dirty="0" smtClean="0">
                <a:ln>
                  <a:noFill/>
                </a:ln>
                <a:solidFill>
                  <a:srgbClr val="F2CEF3"/>
                </a:solidFill>
                <a:effectLst/>
                <a:latin typeface="Arial" pitchFamily="34" charset="0"/>
                <a:cs typeface="Arial" pitchFamily="34" charset="0"/>
              </a:endParaRPr>
            </a:p>
          </p:txBody>
        </p:sp>
        <p:sp>
          <p:nvSpPr>
            <p:cNvPr id="2051" name="Text Box 3"/>
            <p:cNvSpPr txBox="1">
              <a:spLocks noChangeArrowheads="1"/>
            </p:cNvSpPr>
            <p:nvPr/>
          </p:nvSpPr>
          <p:spPr bwMode="auto">
            <a:xfrm>
              <a:off x="1314" y="1472"/>
              <a:ext cx="3960" cy="1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F2CEF3"/>
                  </a:solidFill>
                  <a:effectLst/>
                  <a:latin typeface="Arial" pitchFamily="34" charset="0"/>
                  <a:ea typeface="Times New Roman" pitchFamily="18" charset="0"/>
                  <a:cs typeface="Arial" pitchFamily="34" charset="0"/>
                </a:rPr>
                <a:t>         нормальний</a:t>
              </a:r>
              <a:r>
                <a:rPr kumimoji="0" lang="uk-UA" sz="2000" b="0" i="0" u="none" strike="noStrike" cap="none" normalizeH="0" dirty="0" smtClean="0">
                  <a:ln>
                    <a:noFill/>
                  </a:ln>
                  <a:solidFill>
                    <a:srgbClr val="F2CEF3"/>
                  </a:solidFill>
                  <a:effectLst/>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F2CEF3"/>
                  </a:solidFill>
                  <a:effectLst/>
                  <a:latin typeface="Arial" pitchFamily="34" charset="0"/>
                  <a:ea typeface="Times New Roman" pitchFamily="18" charset="0"/>
                  <a:cs typeface="Arial" pitchFamily="34" charset="0"/>
                </a:rPr>
                <a:t>(звичайний) прибуток</a:t>
              </a:r>
              <a:endParaRPr kumimoji="0" lang="uk-UA" sz="2000" b="0" i="0" u="none" strike="noStrike" cap="none" normalizeH="0" baseline="0" dirty="0" smtClean="0">
                <a:ln>
                  <a:noFill/>
                </a:ln>
                <a:solidFill>
                  <a:srgbClr val="F2CEF3"/>
                </a:solidFill>
                <a:effectLst/>
                <a:latin typeface="Arial" pitchFamily="34" charset="0"/>
                <a:cs typeface="Arial" pitchFamily="34" charset="0"/>
              </a:endParaRPr>
            </a:p>
          </p:txBody>
        </p:sp>
        <p:sp>
          <p:nvSpPr>
            <p:cNvPr id="2050" name="Text Box 2"/>
            <p:cNvSpPr txBox="1">
              <a:spLocks noChangeArrowheads="1"/>
            </p:cNvSpPr>
            <p:nvPr/>
          </p:nvSpPr>
          <p:spPr bwMode="auto">
            <a:xfrm>
              <a:off x="518" y="647"/>
              <a:ext cx="11345" cy="3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rgbClr val="F2CEF3"/>
                  </a:solidFill>
                  <a:effectLst/>
                  <a:latin typeface="Arial" pitchFamily="34" charset="0"/>
                  <a:ea typeface="Times New Roman" pitchFamily="18" charset="0"/>
                  <a:cs typeface="Arial" pitchFamily="34" charset="0"/>
                </a:rPr>
                <a:t>                      </a:t>
              </a:r>
              <a:r>
                <a:rPr kumimoji="0" lang="uk-UA" sz="1800" b="1" i="0" u="none" strike="noStrike" cap="none" normalizeH="0" baseline="0" dirty="0" smtClean="0">
                  <a:ln>
                    <a:noFill/>
                  </a:ln>
                  <a:solidFill>
                    <a:srgbClr val="F2CEF3"/>
                  </a:solidFill>
                  <a:effectLst/>
                  <a:latin typeface="Arial" pitchFamily="34" charset="0"/>
                  <a:ea typeface="Times New Roman" pitchFamily="18" charset="0"/>
                  <a:cs typeface="Arial" pitchFamily="34" charset="0"/>
                </a:rPr>
                <a:t>ПІДПРИЄМНИЦЬКИЙ   ДОХІД</a:t>
              </a:r>
              <a:endParaRPr kumimoji="0" lang="uk-UA" sz="1800" b="0" i="0" u="none" strike="noStrike" cap="none" normalizeH="0" baseline="0" dirty="0" smtClean="0">
                <a:ln>
                  <a:noFill/>
                </a:ln>
                <a:solidFill>
                  <a:srgbClr val="F2CEF3"/>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uk-UA" sz="32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grpSp>
      <p:sp>
        <p:nvSpPr>
          <p:cNvPr id="2061" name="Rectangle 13"/>
          <p:cNvSpPr>
            <a:spLocks noChangeArrowheads="1"/>
          </p:cNvSpPr>
          <p:nvPr/>
        </p:nvSpPr>
        <p:spPr bwMode="auto">
          <a:xfrm>
            <a:off x="214282" y="428610"/>
            <a:ext cx="833599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uk-UA"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000" b="1" i="0" u="none" strike="noStrike" cap="none" normalizeH="0" baseline="0" dirty="0" smtClean="0">
                <a:ln>
                  <a:noFill/>
                </a:ln>
                <a:solidFill>
                  <a:srgbClr val="CCAAE8"/>
                </a:solidFill>
                <a:effectLst/>
                <a:latin typeface="Arial" pitchFamily="34" charset="0"/>
                <a:ea typeface="Times New Roman" pitchFamily="18" charset="0"/>
                <a:cs typeface="Arial" pitchFamily="34" charset="0"/>
              </a:rPr>
              <a:t>Складові підприємницького доходу</a:t>
            </a:r>
            <a:endParaRPr kumimoji="0" lang="uk-UA" sz="2000" b="1" i="0" u="none" strike="noStrike" cap="none" normalizeH="0" baseline="0" dirty="0" smtClean="0">
              <a:ln>
                <a:noFill/>
              </a:ln>
              <a:solidFill>
                <a:srgbClr val="CCAAE8"/>
              </a:solidFill>
              <a:effectLst/>
              <a:latin typeface="Arial" pitchFamily="34" charset="0"/>
              <a:cs typeface="Arial" pitchFamily="34" charset="0"/>
            </a:endParaRPr>
          </a:p>
        </p:txBody>
      </p:sp>
      <p:sp>
        <p:nvSpPr>
          <p:cNvPr id="13" name="Стрелка вниз 12"/>
          <p:cNvSpPr/>
          <p:nvPr/>
        </p:nvSpPr>
        <p:spPr>
          <a:xfrm>
            <a:off x="5643570" y="2000246"/>
            <a:ext cx="285752" cy="357190"/>
          </a:xfrm>
          <a:prstGeom prst="downArrow">
            <a:avLst/>
          </a:prstGeom>
          <a:ln>
            <a:solidFill>
              <a:srgbClr val="F2CE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2571736" y="2000246"/>
            <a:ext cx="285752" cy="357190"/>
          </a:xfrm>
          <a:prstGeom prst="downArrow">
            <a:avLst/>
          </a:prstGeom>
          <a:ln>
            <a:solidFill>
              <a:srgbClr val="F2CE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34525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Прямоугольник 2"/>
          <p:cNvSpPr/>
          <p:nvPr/>
        </p:nvSpPr>
        <p:spPr>
          <a:xfrm>
            <a:off x="1917952" y="1398906"/>
            <a:ext cx="6539345" cy="2677656"/>
          </a:xfrm>
          <a:prstGeom prst="rect">
            <a:avLst/>
          </a:prstGeom>
        </p:spPr>
        <p:txBody>
          <a:bodyPr wrap="square">
            <a:spAutoFit/>
          </a:bodyPr>
          <a:lstStyle/>
          <a:p>
            <a:r>
              <a:rPr lang="uk-UA" sz="2400" dirty="0">
                <a:solidFill>
                  <a:schemeClr val="bg1"/>
                </a:solidFill>
                <a:latin typeface="Montserrat Light" panose="020B0604020202020204" charset="-52"/>
                <a:ea typeface="Times New Roman" panose="02020603050405020304" pitchFamily="18" charset="0"/>
              </a:rPr>
              <a:t>Управлінський облік, на відміну від </a:t>
            </a:r>
            <a:r>
              <a:rPr lang="uk-UA" sz="2400" dirty="0" smtClean="0">
                <a:solidFill>
                  <a:schemeClr val="bg1"/>
                </a:solidFill>
                <a:latin typeface="Montserrat Light" panose="020B0604020202020204" charset="-52"/>
                <a:ea typeface="Times New Roman" panose="02020603050405020304" pitchFamily="18" charset="0"/>
              </a:rPr>
              <a:t>фінансового </a:t>
            </a:r>
            <a:r>
              <a:rPr lang="uk-UA" sz="2400" dirty="0">
                <a:solidFill>
                  <a:srgbClr val="FF8800"/>
                </a:solidFill>
                <a:latin typeface="Montserrat Light" panose="020B0604020202020204" charset="-52"/>
                <a:ea typeface="Times New Roman" panose="02020603050405020304" pitchFamily="18" charset="0"/>
              </a:rPr>
              <a:t>- облік не фактичної величини</a:t>
            </a:r>
            <a:r>
              <a:rPr lang="uk-UA" sz="2400" dirty="0">
                <a:solidFill>
                  <a:schemeClr val="bg1"/>
                </a:solidFill>
                <a:latin typeface="Montserrat Light" panose="020B0604020202020204" charset="-52"/>
                <a:ea typeface="Times New Roman" panose="02020603050405020304" pitchFamily="18" charset="0"/>
              </a:rPr>
              <a:t> майна, витрат і доходів, стану розрахунків і </a:t>
            </a:r>
            <a:r>
              <a:rPr lang="uk-UA" sz="2400" dirty="0" smtClean="0">
                <a:solidFill>
                  <a:schemeClr val="bg1"/>
                </a:solidFill>
                <a:latin typeface="Montserrat Light" panose="020B0604020202020204" charset="-52"/>
                <a:ea typeface="Times New Roman" panose="02020603050405020304" pitchFamily="18" charset="0"/>
              </a:rPr>
              <a:t>зобов'язань, </a:t>
            </a:r>
            <a:r>
              <a:rPr lang="uk-UA" sz="2400" dirty="0">
                <a:solidFill>
                  <a:srgbClr val="FF8800"/>
                </a:solidFill>
                <a:latin typeface="Montserrat Light" panose="020B0604020202020204" charset="-52"/>
                <a:ea typeface="Times New Roman" panose="02020603050405020304" pitchFamily="18" charset="0"/>
              </a:rPr>
              <a:t>а облік факторів</a:t>
            </a:r>
            <a:r>
              <a:rPr lang="uk-UA" sz="2400" dirty="0">
                <a:solidFill>
                  <a:schemeClr val="bg1"/>
                </a:solidFill>
                <a:latin typeface="Montserrat Light" panose="020B0604020202020204" charset="-52"/>
                <a:ea typeface="Times New Roman" panose="02020603050405020304" pitchFamily="18" charset="0"/>
              </a:rPr>
              <a:t>, обставин і умов, що впливають на виробничу і фінансову діяльність підприємства. </a:t>
            </a:r>
            <a:endParaRPr lang="ru-RU" sz="2400" dirty="0">
              <a:solidFill>
                <a:schemeClr val="bg1"/>
              </a:solidFill>
              <a:latin typeface="Montserrat Light" panose="020B0604020202020204" charset="-52"/>
            </a:endParaRPr>
          </a:p>
        </p:txBody>
      </p:sp>
      <p:grpSp>
        <p:nvGrpSpPr>
          <p:cNvPr id="4" name="Google Shape;495;p41"/>
          <p:cNvGrpSpPr/>
          <p:nvPr/>
        </p:nvGrpSpPr>
        <p:grpSpPr>
          <a:xfrm>
            <a:off x="7330535" y="163918"/>
            <a:ext cx="1460173" cy="1463989"/>
            <a:chOff x="3951850" y="2985350"/>
            <a:chExt cx="407950" cy="416500"/>
          </a:xfrm>
          <a:solidFill>
            <a:schemeClr val="bg1">
              <a:lumMod val="85000"/>
            </a:schemeClr>
          </a:solidFill>
        </p:grpSpPr>
        <p:sp>
          <p:nvSpPr>
            <p:cNvPr id="5" name="Google Shape;496;p4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grpFill/>
            <a:ln w="12175" cap="rnd"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97;p4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grpFill/>
            <a:ln w="12175" cap="rnd"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8;p4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grpFill/>
            <a:ln w="12175" cap="rnd"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9;p4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grpFill/>
            <a:ln w="12175" cap="rnd"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710803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3"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482448" tIns="660192" rIns="91440" bIns="165048" numCol="1" anchor="ctr" anchorCtr="0" compatLnSpc="1">
            <a:prstTxWarp prst="textNoShape">
              <a:avLst/>
            </a:prstTxWarp>
            <a:spAutoFit/>
          </a:bodyPr>
          <a:lstStyle/>
          <a:p>
            <a:pPr marL="0" marR="0" lvl="0" indent="39688"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396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3729" name="Group 1"/>
          <p:cNvGrpSpPr>
            <a:grpSpLocks/>
          </p:cNvGrpSpPr>
          <p:nvPr/>
        </p:nvGrpSpPr>
        <p:grpSpPr bwMode="auto">
          <a:xfrm>
            <a:off x="1428728" y="785800"/>
            <a:ext cx="6072230" cy="3500462"/>
            <a:chOff x="1675" y="-559"/>
            <a:chExt cx="8457" cy="4860"/>
          </a:xfrm>
        </p:grpSpPr>
        <p:sp>
          <p:nvSpPr>
            <p:cNvPr id="73752" name="Freeform 24"/>
            <p:cNvSpPr>
              <a:spLocks/>
            </p:cNvSpPr>
            <p:nvPr/>
          </p:nvSpPr>
          <p:spPr bwMode="auto">
            <a:xfrm>
              <a:off x="1855" y="-559"/>
              <a:ext cx="2519" cy="1621"/>
            </a:xfrm>
            <a:custGeom>
              <a:avLst/>
              <a:gdLst/>
              <a:ahLst/>
              <a:cxnLst>
                <a:cxn ang="0">
                  <a:pos x="2044" y="0"/>
                </a:cxn>
                <a:cxn ang="0">
                  <a:pos x="475" y="0"/>
                </a:cxn>
                <a:cxn ang="0">
                  <a:pos x="0" y="474"/>
                </a:cxn>
                <a:cxn ang="0">
                  <a:pos x="0" y="1146"/>
                </a:cxn>
                <a:cxn ang="0">
                  <a:pos x="475" y="1621"/>
                </a:cxn>
                <a:cxn ang="0">
                  <a:pos x="2044" y="1621"/>
                </a:cxn>
                <a:cxn ang="0">
                  <a:pos x="2519" y="1146"/>
                </a:cxn>
                <a:cxn ang="0">
                  <a:pos x="2519" y="474"/>
                </a:cxn>
                <a:cxn ang="0">
                  <a:pos x="2044" y="0"/>
                </a:cxn>
              </a:cxnLst>
              <a:rect l="0" t="0" r="r" b="b"/>
              <a:pathLst>
                <a:path w="2519" h="1621">
                  <a:moveTo>
                    <a:pt x="2044" y="0"/>
                  </a:moveTo>
                  <a:lnTo>
                    <a:pt x="475" y="0"/>
                  </a:lnTo>
                  <a:lnTo>
                    <a:pt x="0" y="474"/>
                  </a:lnTo>
                  <a:lnTo>
                    <a:pt x="0" y="1146"/>
                  </a:lnTo>
                  <a:lnTo>
                    <a:pt x="475" y="1621"/>
                  </a:lnTo>
                  <a:lnTo>
                    <a:pt x="2044" y="1621"/>
                  </a:lnTo>
                  <a:lnTo>
                    <a:pt x="2519" y="1146"/>
                  </a:lnTo>
                  <a:lnTo>
                    <a:pt x="2519" y="474"/>
                  </a:lnTo>
                  <a:lnTo>
                    <a:pt x="2044" y="0"/>
                  </a:lnTo>
                  <a:close/>
                </a:path>
              </a:pathLst>
            </a:custGeom>
            <a:solidFill>
              <a:srgbClr val="C0C0C0">
                <a:alpha val="4705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51" name="Freeform 23"/>
            <p:cNvSpPr>
              <a:spLocks/>
            </p:cNvSpPr>
            <p:nvPr/>
          </p:nvSpPr>
          <p:spPr bwMode="auto">
            <a:xfrm>
              <a:off x="1855" y="-559"/>
              <a:ext cx="2519" cy="1621"/>
            </a:xfrm>
            <a:custGeom>
              <a:avLst/>
              <a:gdLst/>
              <a:ahLst/>
              <a:cxnLst>
                <a:cxn ang="0">
                  <a:pos x="475" y="0"/>
                </a:cxn>
                <a:cxn ang="0">
                  <a:pos x="0" y="474"/>
                </a:cxn>
                <a:cxn ang="0">
                  <a:pos x="0" y="1146"/>
                </a:cxn>
                <a:cxn ang="0">
                  <a:pos x="475" y="1621"/>
                </a:cxn>
                <a:cxn ang="0">
                  <a:pos x="2044" y="1621"/>
                </a:cxn>
                <a:cxn ang="0">
                  <a:pos x="2519" y="1146"/>
                </a:cxn>
                <a:cxn ang="0">
                  <a:pos x="2519" y="474"/>
                </a:cxn>
                <a:cxn ang="0">
                  <a:pos x="2044" y="0"/>
                </a:cxn>
                <a:cxn ang="0">
                  <a:pos x="475" y="0"/>
                </a:cxn>
              </a:cxnLst>
              <a:rect l="0" t="0" r="r" b="b"/>
              <a:pathLst>
                <a:path w="2519" h="1621">
                  <a:moveTo>
                    <a:pt x="475" y="0"/>
                  </a:moveTo>
                  <a:lnTo>
                    <a:pt x="0" y="474"/>
                  </a:lnTo>
                  <a:lnTo>
                    <a:pt x="0" y="1146"/>
                  </a:lnTo>
                  <a:lnTo>
                    <a:pt x="475" y="1621"/>
                  </a:lnTo>
                  <a:lnTo>
                    <a:pt x="2044" y="1621"/>
                  </a:lnTo>
                  <a:lnTo>
                    <a:pt x="2519" y="1146"/>
                  </a:lnTo>
                  <a:lnTo>
                    <a:pt x="2519" y="474"/>
                  </a:lnTo>
                  <a:lnTo>
                    <a:pt x="2044" y="0"/>
                  </a:lnTo>
                  <a:lnTo>
                    <a:pt x="475"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50" name="Freeform 22"/>
            <p:cNvSpPr>
              <a:spLocks/>
            </p:cNvSpPr>
            <p:nvPr/>
          </p:nvSpPr>
          <p:spPr bwMode="auto">
            <a:xfrm>
              <a:off x="1675" y="-199"/>
              <a:ext cx="2519" cy="1620"/>
            </a:xfrm>
            <a:custGeom>
              <a:avLst/>
              <a:gdLst/>
              <a:ahLst/>
              <a:cxnLst>
                <a:cxn ang="0">
                  <a:pos x="2045" y="0"/>
                </a:cxn>
                <a:cxn ang="0">
                  <a:pos x="474" y="0"/>
                </a:cxn>
                <a:cxn ang="0">
                  <a:pos x="0" y="474"/>
                </a:cxn>
                <a:cxn ang="0">
                  <a:pos x="0" y="1145"/>
                </a:cxn>
                <a:cxn ang="0">
                  <a:pos x="474" y="1620"/>
                </a:cxn>
                <a:cxn ang="0">
                  <a:pos x="2045" y="1620"/>
                </a:cxn>
                <a:cxn ang="0">
                  <a:pos x="2519" y="1145"/>
                </a:cxn>
                <a:cxn ang="0">
                  <a:pos x="2519" y="474"/>
                </a:cxn>
                <a:cxn ang="0">
                  <a:pos x="2045" y="0"/>
                </a:cxn>
              </a:cxnLst>
              <a:rect l="0" t="0" r="r" b="b"/>
              <a:pathLst>
                <a:path w="2519" h="1620">
                  <a:moveTo>
                    <a:pt x="2045" y="0"/>
                  </a:moveTo>
                  <a:lnTo>
                    <a:pt x="474" y="0"/>
                  </a:lnTo>
                  <a:lnTo>
                    <a:pt x="0" y="474"/>
                  </a:lnTo>
                  <a:lnTo>
                    <a:pt x="0" y="1145"/>
                  </a:lnTo>
                  <a:lnTo>
                    <a:pt x="474" y="1620"/>
                  </a:lnTo>
                  <a:lnTo>
                    <a:pt x="2045" y="1620"/>
                  </a:lnTo>
                  <a:lnTo>
                    <a:pt x="2519" y="1145"/>
                  </a:lnTo>
                  <a:lnTo>
                    <a:pt x="2519" y="474"/>
                  </a:lnTo>
                  <a:lnTo>
                    <a:pt x="2045" y="0"/>
                  </a:lnTo>
                  <a:close/>
                </a:path>
              </a:pathLst>
            </a:custGeom>
            <a:solidFill>
              <a:schemeClr val="accent6">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pPr algn="ctr"/>
              <a:r>
                <a:rPr lang="ru-RU" dirty="0" smtClean="0"/>
                <a:t/>
              </a:r>
              <a:br>
                <a:rPr lang="ru-RU" dirty="0" smtClean="0"/>
              </a:br>
              <a:r>
                <a:rPr lang="ru-RU" dirty="0" err="1" smtClean="0"/>
                <a:t>Валовий</a:t>
              </a:r>
              <a:r>
                <a:rPr lang="ru-RU" dirty="0" smtClean="0"/>
                <a:t> доход </a:t>
              </a:r>
              <a:r>
                <a:rPr lang="ru-RU" dirty="0" err="1" smtClean="0"/>
                <a:t>від</a:t>
              </a:r>
              <a:r>
                <a:rPr lang="ru-RU" dirty="0" smtClean="0"/>
                <a:t> реал</a:t>
              </a:r>
              <a:r>
                <a:rPr lang="uk-UA" dirty="0" err="1" smtClean="0"/>
                <a:t>ізації</a:t>
              </a:r>
              <a:endParaRPr lang="ru-RU" dirty="0"/>
            </a:p>
          </p:txBody>
        </p:sp>
        <p:sp>
          <p:nvSpPr>
            <p:cNvPr id="73749" name="Freeform 21"/>
            <p:cNvSpPr>
              <a:spLocks/>
            </p:cNvSpPr>
            <p:nvPr/>
          </p:nvSpPr>
          <p:spPr bwMode="auto">
            <a:xfrm>
              <a:off x="1675" y="-199"/>
              <a:ext cx="2519" cy="1620"/>
            </a:xfrm>
            <a:custGeom>
              <a:avLst/>
              <a:gdLst/>
              <a:ahLst/>
              <a:cxnLst>
                <a:cxn ang="0">
                  <a:pos x="474" y="0"/>
                </a:cxn>
                <a:cxn ang="0">
                  <a:pos x="0" y="474"/>
                </a:cxn>
                <a:cxn ang="0">
                  <a:pos x="0" y="1145"/>
                </a:cxn>
                <a:cxn ang="0">
                  <a:pos x="474" y="1620"/>
                </a:cxn>
                <a:cxn ang="0">
                  <a:pos x="2045" y="1620"/>
                </a:cxn>
                <a:cxn ang="0">
                  <a:pos x="2519" y="1145"/>
                </a:cxn>
                <a:cxn ang="0">
                  <a:pos x="2519" y="474"/>
                </a:cxn>
                <a:cxn ang="0">
                  <a:pos x="2045" y="0"/>
                </a:cxn>
                <a:cxn ang="0">
                  <a:pos x="474" y="0"/>
                </a:cxn>
              </a:cxnLst>
              <a:rect l="0" t="0" r="r" b="b"/>
              <a:pathLst>
                <a:path w="2519" h="1620">
                  <a:moveTo>
                    <a:pt x="474" y="0"/>
                  </a:moveTo>
                  <a:lnTo>
                    <a:pt x="0" y="474"/>
                  </a:lnTo>
                  <a:lnTo>
                    <a:pt x="0" y="1145"/>
                  </a:lnTo>
                  <a:lnTo>
                    <a:pt x="474" y="1620"/>
                  </a:lnTo>
                  <a:lnTo>
                    <a:pt x="2045" y="1620"/>
                  </a:lnTo>
                  <a:lnTo>
                    <a:pt x="2519" y="1145"/>
                  </a:lnTo>
                  <a:lnTo>
                    <a:pt x="2519" y="474"/>
                  </a:lnTo>
                  <a:lnTo>
                    <a:pt x="2045" y="0"/>
                  </a:lnTo>
                  <a:lnTo>
                    <a:pt x="474"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48" name="Freeform 20"/>
            <p:cNvSpPr>
              <a:spLocks/>
            </p:cNvSpPr>
            <p:nvPr/>
          </p:nvSpPr>
          <p:spPr bwMode="auto">
            <a:xfrm>
              <a:off x="4735" y="-559"/>
              <a:ext cx="2518" cy="1621"/>
            </a:xfrm>
            <a:custGeom>
              <a:avLst/>
              <a:gdLst/>
              <a:ahLst/>
              <a:cxnLst>
                <a:cxn ang="0">
                  <a:pos x="2043" y="0"/>
                </a:cxn>
                <a:cxn ang="0">
                  <a:pos x="475" y="0"/>
                </a:cxn>
                <a:cxn ang="0">
                  <a:pos x="0" y="474"/>
                </a:cxn>
                <a:cxn ang="0">
                  <a:pos x="0" y="1146"/>
                </a:cxn>
                <a:cxn ang="0">
                  <a:pos x="475" y="1621"/>
                </a:cxn>
                <a:cxn ang="0">
                  <a:pos x="2043" y="1621"/>
                </a:cxn>
                <a:cxn ang="0">
                  <a:pos x="2518" y="1146"/>
                </a:cxn>
                <a:cxn ang="0">
                  <a:pos x="2518" y="474"/>
                </a:cxn>
                <a:cxn ang="0">
                  <a:pos x="2043" y="0"/>
                </a:cxn>
              </a:cxnLst>
              <a:rect l="0" t="0" r="r" b="b"/>
              <a:pathLst>
                <a:path w="2518" h="1621">
                  <a:moveTo>
                    <a:pt x="2043" y="0"/>
                  </a:moveTo>
                  <a:lnTo>
                    <a:pt x="475" y="0"/>
                  </a:lnTo>
                  <a:lnTo>
                    <a:pt x="0" y="474"/>
                  </a:lnTo>
                  <a:lnTo>
                    <a:pt x="0" y="1146"/>
                  </a:lnTo>
                  <a:lnTo>
                    <a:pt x="475" y="1621"/>
                  </a:lnTo>
                  <a:lnTo>
                    <a:pt x="2043" y="1621"/>
                  </a:lnTo>
                  <a:lnTo>
                    <a:pt x="2518" y="1146"/>
                  </a:lnTo>
                  <a:lnTo>
                    <a:pt x="2518" y="474"/>
                  </a:lnTo>
                  <a:lnTo>
                    <a:pt x="2043" y="0"/>
                  </a:lnTo>
                  <a:close/>
                </a:path>
              </a:pathLst>
            </a:custGeom>
            <a:solidFill>
              <a:srgbClr val="C0C0C0">
                <a:alpha val="4705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47" name="Freeform 19"/>
            <p:cNvSpPr>
              <a:spLocks/>
            </p:cNvSpPr>
            <p:nvPr/>
          </p:nvSpPr>
          <p:spPr bwMode="auto">
            <a:xfrm>
              <a:off x="4735" y="-559"/>
              <a:ext cx="2518" cy="1621"/>
            </a:xfrm>
            <a:custGeom>
              <a:avLst/>
              <a:gdLst/>
              <a:ahLst/>
              <a:cxnLst>
                <a:cxn ang="0">
                  <a:pos x="475" y="0"/>
                </a:cxn>
                <a:cxn ang="0">
                  <a:pos x="0" y="474"/>
                </a:cxn>
                <a:cxn ang="0">
                  <a:pos x="0" y="1146"/>
                </a:cxn>
                <a:cxn ang="0">
                  <a:pos x="475" y="1621"/>
                </a:cxn>
                <a:cxn ang="0">
                  <a:pos x="2043" y="1621"/>
                </a:cxn>
                <a:cxn ang="0">
                  <a:pos x="2518" y="1146"/>
                </a:cxn>
                <a:cxn ang="0">
                  <a:pos x="2518" y="474"/>
                </a:cxn>
                <a:cxn ang="0">
                  <a:pos x="2043" y="0"/>
                </a:cxn>
                <a:cxn ang="0">
                  <a:pos x="475" y="0"/>
                </a:cxn>
              </a:cxnLst>
              <a:rect l="0" t="0" r="r" b="b"/>
              <a:pathLst>
                <a:path w="2518" h="1621">
                  <a:moveTo>
                    <a:pt x="475" y="0"/>
                  </a:moveTo>
                  <a:lnTo>
                    <a:pt x="0" y="474"/>
                  </a:lnTo>
                  <a:lnTo>
                    <a:pt x="0" y="1146"/>
                  </a:lnTo>
                  <a:lnTo>
                    <a:pt x="475" y="1621"/>
                  </a:lnTo>
                  <a:lnTo>
                    <a:pt x="2043" y="1621"/>
                  </a:lnTo>
                  <a:lnTo>
                    <a:pt x="2518" y="1146"/>
                  </a:lnTo>
                  <a:lnTo>
                    <a:pt x="2518" y="474"/>
                  </a:lnTo>
                  <a:lnTo>
                    <a:pt x="2043" y="0"/>
                  </a:lnTo>
                  <a:lnTo>
                    <a:pt x="475"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46" name="Freeform 18"/>
            <p:cNvSpPr>
              <a:spLocks/>
            </p:cNvSpPr>
            <p:nvPr/>
          </p:nvSpPr>
          <p:spPr bwMode="auto">
            <a:xfrm>
              <a:off x="4554" y="-199"/>
              <a:ext cx="2518" cy="1619"/>
            </a:xfrm>
            <a:custGeom>
              <a:avLst/>
              <a:gdLst/>
              <a:ahLst/>
              <a:cxnLst>
                <a:cxn ang="0">
                  <a:pos x="2044" y="0"/>
                </a:cxn>
                <a:cxn ang="0">
                  <a:pos x="474" y="0"/>
                </a:cxn>
                <a:cxn ang="0">
                  <a:pos x="0" y="474"/>
                </a:cxn>
                <a:cxn ang="0">
                  <a:pos x="0" y="1144"/>
                </a:cxn>
                <a:cxn ang="0">
                  <a:pos x="474" y="1619"/>
                </a:cxn>
                <a:cxn ang="0">
                  <a:pos x="2044" y="1619"/>
                </a:cxn>
                <a:cxn ang="0">
                  <a:pos x="2518" y="1144"/>
                </a:cxn>
                <a:cxn ang="0">
                  <a:pos x="2518" y="474"/>
                </a:cxn>
                <a:cxn ang="0">
                  <a:pos x="2044" y="0"/>
                </a:cxn>
              </a:cxnLst>
              <a:rect l="0" t="0" r="r" b="b"/>
              <a:pathLst>
                <a:path w="2518" h="1619">
                  <a:moveTo>
                    <a:pt x="2044" y="0"/>
                  </a:moveTo>
                  <a:lnTo>
                    <a:pt x="474" y="0"/>
                  </a:lnTo>
                  <a:lnTo>
                    <a:pt x="0" y="474"/>
                  </a:lnTo>
                  <a:lnTo>
                    <a:pt x="0" y="1144"/>
                  </a:lnTo>
                  <a:lnTo>
                    <a:pt x="474" y="1619"/>
                  </a:lnTo>
                  <a:lnTo>
                    <a:pt x="2044" y="1619"/>
                  </a:lnTo>
                  <a:lnTo>
                    <a:pt x="2518" y="1144"/>
                  </a:lnTo>
                  <a:lnTo>
                    <a:pt x="2518" y="474"/>
                  </a:lnTo>
                  <a:lnTo>
                    <a:pt x="2044" y="0"/>
                  </a:lnTo>
                  <a:close/>
                </a:path>
              </a:pathLst>
            </a:custGeom>
            <a:solidFill>
              <a:srgbClr val="D5AFC5"/>
            </a:solidFill>
            <a:ln w="9525">
              <a:noFill/>
              <a:round/>
              <a:headEnd/>
              <a:tailEnd/>
            </a:ln>
          </p:spPr>
          <p:txBody>
            <a:bodyPr vert="horz" wrap="square" lIns="91440" tIns="45720" rIns="91440" bIns="45720" numCol="1" anchor="t" anchorCtr="0" compatLnSpc="1">
              <a:prstTxWarp prst="textNoShape">
                <a:avLst/>
              </a:prstTxWarp>
            </a:bodyPr>
            <a:lstStyle/>
            <a:p>
              <a:pPr algn="ctr"/>
              <a:r>
                <a:rPr lang="uk-UA" dirty="0" smtClean="0"/>
                <a:t/>
              </a:r>
              <a:br>
                <a:rPr lang="uk-UA" dirty="0" smtClean="0"/>
              </a:br>
              <a:r>
                <a:rPr lang="uk-UA" dirty="0" smtClean="0"/>
                <a:t>  Валовий доход від реалізації</a:t>
              </a:r>
              <a:endParaRPr lang="ru-RU" dirty="0"/>
            </a:p>
          </p:txBody>
        </p:sp>
        <p:sp>
          <p:nvSpPr>
            <p:cNvPr id="73745" name="Freeform 17"/>
            <p:cNvSpPr>
              <a:spLocks/>
            </p:cNvSpPr>
            <p:nvPr/>
          </p:nvSpPr>
          <p:spPr bwMode="auto">
            <a:xfrm>
              <a:off x="4554" y="-199"/>
              <a:ext cx="2518" cy="1619"/>
            </a:xfrm>
            <a:custGeom>
              <a:avLst/>
              <a:gdLst/>
              <a:ahLst/>
              <a:cxnLst>
                <a:cxn ang="0">
                  <a:pos x="474" y="0"/>
                </a:cxn>
                <a:cxn ang="0">
                  <a:pos x="0" y="474"/>
                </a:cxn>
                <a:cxn ang="0">
                  <a:pos x="0" y="1144"/>
                </a:cxn>
                <a:cxn ang="0">
                  <a:pos x="474" y="1619"/>
                </a:cxn>
                <a:cxn ang="0">
                  <a:pos x="2044" y="1619"/>
                </a:cxn>
                <a:cxn ang="0">
                  <a:pos x="2518" y="1144"/>
                </a:cxn>
                <a:cxn ang="0">
                  <a:pos x="2518" y="474"/>
                </a:cxn>
                <a:cxn ang="0">
                  <a:pos x="2044" y="0"/>
                </a:cxn>
                <a:cxn ang="0">
                  <a:pos x="474" y="0"/>
                </a:cxn>
              </a:cxnLst>
              <a:rect l="0" t="0" r="r" b="b"/>
              <a:pathLst>
                <a:path w="2518" h="1619">
                  <a:moveTo>
                    <a:pt x="474" y="0"/>
                  </a:moveTo>
                  <a:lnTo>
                    <a:pt x="0" y="474"/>
                  </a:lnTo>
                  <a:lnTo>
                    <a:pt x="0" y="1144"/>
                  </a:lnTo>
                  <a:lnTo>
                    <a:pt x="474" y="1619"/>
                  </a:lnTo>
                  <a:lnTo>
                    <a:pt x="2044" y="1619"/>
                  </a:lnTo>
                  <a:lnTo>
                    <a:pt x="2518" y="1144"/>
                  </a:lnTo>
                  <a:lnTo>
                    <a:pt x="2518" y="474"/>
                  </a:lnTo>
                  <a:lnTo>
                    <a:pt x="2044" y="0"/>
                  </a:lnTo>
                  <a:lnTo>
                    <a:pt x="474"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44" name="Freeform 16"/>
            <p:cNvSpPr>
              <a:spLocks/>
            </p:cNvSpPr>
            <p:nvPr/>
          </p:nvSpPr>
          <p:spPr bwMode="auto">
            <a:xfrm>
              <a:off x="3835" y="521"/>
              <a:ext cx="1084" cy="543"/>
            </a:xfrm>
            <a:custGeom>
              <a:avLst/>
              <a:gdLst/>
              <a:ahLst/>
              <a:cxnLst>
                <a:cxn ang="0">
                  <a:pos x="813" y="0"/>
                </a:cxn>
                <a:cxn ang="0">
                  <a:pos x="813" y="135"/>
                </a:cxn>
                <a:cxn ang="0">
                  <a:pos x="0" y="135"/>
                </a:cxn>
                <a:cxn ang="0">
                  <a:pos x="135" y="271"/>
                </a:cxn>
                <a:cxn ang="0">
                  <a:pos x="0" y="407"/>
                </a:cxn>
                <a:cxn ang="0">
                  <a:pos x="813" y="407"/>
                </a:cxn>
                <a:cxn ang="0">
                  <a:pos x="813" y="543"/>
                </a:cxn>
                <a:cxn ang="0">
                  <a:pos x="1084" y="271"/>
                </a:cxn>
                <a:cxn ang="0">
                  <a:pos x="813" y="0"/>
                </a:cxn>
              </a:cxnLst>
              <a:rect l="0" t="0" r="r" b="b"/>
              <a:pathLst>
                <a:path w="1084" h="543">
                  <a:moveTo>
                    <a:pt x="813" y="0"/>
                  </a:moveTo>
                  <a:lnTo>
                    <a:pt x="813" y="135"/>
                  </a:lnTo>
                  <a:lnTo>
                    <a:pt x="0" y="135"/>
                  </a:lnTo>
                  <a:lnTo>
                    <a:pt x="135" y="271"/>
                  </a:lnTo>
                  <a:lnTo>
                    <a:pt x="0" y="407"/>
                  </a:lnTo>
                  <a:lnTo>
                    <a:pt x="813" y="407"/>
                  </a:lnTo>
                  <a:lnTo>
                    <a:pt x="813" y="543"/>
                  </a:lnTo>
                  <a:lnTo>
                    <a:pt x="1084" y="271"/>
                  </a:lnTo>
                  <a:lnTo>
                    <a:pt x="813"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43" name="Freeform 15"/>
            <p:cNvSpPr>
              <a:spLocks/>
            </p:cNvSpPr>
            <p:nvPr/>
          </p:nvSpPr>
          <p:spPr bwMode="auto">
            <a:xfrm>
              <a:off x="3835" y="521"/>
              <a:ext cx="1084" cy="543"/>
            </a:xfrm>
            <a:custGeom>
              <a:avLst/>
              <a:gdLst/>
              <a:ahLst/>
              <a:cxnLst>
                <a:cxn ang="0">
                  <a:pos x="813" y="0"/>
                </a:cxn>
                <a:cxn ang="0">
                  <a:pos x="813" y="135"/>
                </a:cxn>
                <a:cxn ang="0">
                  <a:pos x="0" y="135"/>
                </a:cxn>
                <a:cxn ang="0">
                  <a:pos x="135" y="271"/>
                </a:cxn>
                <a:cxn ang="0">
                  <a:pos x="0" y="407"/>
                </a:cxn>
                <a:cxn ang="0">
                  <a:pos x="813" y="407"/>
                </a:cxn>
                <a:cxn ang="0">
                  <a:pos x="813" y="543"/>
                </a:cxn>
                <a:cxn ang="0">
                  <a:pos x="1084" y="271"/>
                </a:cxn>
                <a:cxn ang="0">
                  <a:pos x="813" y="0"/>
                </a:cxn>
              </a:cxnLst>
              <a:rect l="0" t="0" r="r" b="b"/>
              <a:pathLst>
                <a:path w="1084" h="543">
                  <a:moveTo>
                    <a:pt x="813" y="0"/>
                  </a:moveTo>
                  <a:lnTo>
                    <a:pt x="813" y="135"/>
                  </a:lnTo>
                  <a:lnTo>
                    <a:pt x="0" y="135"/>
                  </a:lnTo>
                  <a:lnTo>
                    <a:pt x="135" y="271"/>
                  </a:lnTo>
                  <a:lnTo>
                    <a:pt x="0" y="407"/>
                  </a:lnTo>
                  <a:lnTo>
                    <a:pt x="813" y="407"/>
                  </a:lnTo>
                  <a:lnTo>
                    <a:pt x="813" y="543"/>
                  </a:lnTo>
                  <a:lnTo>
                    <a:pt x="1084" y="271"/>
                  </a:lnTo>
                  <a:lnTo>
                    <a:pt x="813"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42" name="Freeform 14"/>
            <p:cNvSpPr>
              <a:spLocks/>
            </p:cNvSpPr>
            <p:nvPr/>
          </p:nvSpPr>
          <p:spPr bwMode="auto">
            <a:xfrm>
              <a:off x="7614" y="-559"/>
              <a:ext cx="2518" cy="1621"/>
            </a:xfrm>
            <a:custGeom>
              <a:avLst/>
              <a:gdLst/>
              <a:ahLst/>
              <a:cxnLst>
                <a:cxn ang="0">
                  <a:pos x="2043" y="0"/>
                </a:cxn>
                <a:cxn ang="0">
                  <a:pos x="475" y="0"/>
                </a:cxn>
                <a:cxn ang="0">
                  <a:pos x="0" y="474"/>
                </a:cxn>
                <a:cxn ang="0">
                  <a:pos x="0" y="1146"/>
                </a:cxn>
                <a:cxn ang="0">
                  <a:pos x="475" y="1621"/>
                </a:cxn>
                <a:cxn ang="0">
                  <a:pos x="2043" y="1621"/>
                </a:cxn>
                <a:cxn ang="0">
                  <a:pos x="2518" y="1146"/>
                </a:cxn>
                <a:cxn ang="0">
                  <a:pos x="2518" y="474"/>
                </a:cxn>
                <a:cxn ang="0">
                  <a:pos x="2043" y="0"/>
                </a:cxn>
              </a:cxnLst>
              <a:rect l="0" t="0" r="r" b="b"/>
              <a:pathLst>
                <a:path w="2518" h="1621">
                  <a:moveTo>
                    <a:pt x="2043" y="0"/>
                  </a:moveTo>
                  <a:lnTo>
                    <a:pt x="475" y="0"/>
                  </a:lnTo>
                  <a:lnTo>
                    <a:pt x="0" y="474"/>
                  </a:lnTo>
                  <a:lnTo>
                    <a:pt x="0" y="1146"/>
                  </a:lnTo>
                  <a:lnTo>
                    <a:pt x="475" y="1621"/>
                  </a:lnTo>
                  <a:lnTo>
                    <a:pt x="2043" y="1621"/>
                  </a:lnTo>
                  <a:lnTo>
                    <a:pt x="2518" y="1146"/>
                  </a:lnTo>
                  <a:lnTo>
                    <a:pt x="2518" y="474"/>
                  </a:lnTo>
                  <a:lnTo>
                    <a:pt x="2043" y="0"/>
                  </a:lnTo>
                  <a:close/>
                </a:path>
              </a:pathLst>
            </a:custGeom>
            <a:solidFill>
              <a:srgbClr val="C0C0C0">
                <a:alpha val="4705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41" name="Freeform 13"/>
            <p:cNvSpPr>
              <a:spLocks/>
            </p:cNvSpPr>
            <p:nvPr/>
          </p:nvSpPr>
          <p:spPr bwMode="auto">
            <a:xfrm>
              <a:off x="7614" y="-559"/>
              <a:ext cx="2518" cy="1621"/>
            </a:xfrm>
            <a:custGeom>
              <a:avLst/>
              <a:gdLst/>
              <a:ahLst/>
              <a:cxnLst>
                <a:cxn ang="0">
                  <a:pos x="475" y="0"/>
                </a:cxn>
                <a:cxn ang="0">
                  <a:pos x="0" y="474"/>
                </a:cxn>
                <a:cxn ang="0">
                  <a:pos x="0" y="1146"/>
                </a:cxn>
                <a:cxn ang="0">
                  <a:pos x="475" y="1621"/>
                </a:cxn>
                <a:cxn ang="0">
                  <a:pos x="2043" y="1621"/>
                </a:cxn>
                <a:cxn ang="0">
                  <a:pos x="2518" y="1146"/>
                </a:cxn>
                <a:cxn ang="0">
                  <a:pos x="2518" y="474"/>
                </a:cxn>
                <a:cxn ang="0">
                  <a:pos x="2043" y="0"/>
                </a:cxn>
                <a:cxn ang="0">
                  <a:pos x="475" y="0"/>
                </a:cxn>
              </a:cxnLst>
              <a:rect l="0" t="0" r="r" b="b"/>
              <a:pathLst>
                <a:path w="2518" h="1621">
                  <a:moveTo>
                    <a:pt x="475" y="0"/>
                  </a:moveTo>
                  <a:lnTo>
                    <a:pt x="0" y="474"/>
                  </a:lnTo>
                  <a:lnTo>
                    <a:pt x="0" y="1146"/>
                  </a:lnTo>
                  <a:lnTo>
                    <a:pt x="475" y="1621"/>
                  </a:lnTo>
                  <a:lnTo>
                    <a:pt x="2043" y="1621"/>
                  </a:lnTo>
                  <a:lnTo>
                    <a:pt x="2518" y="1146"/>
                  </a:lnTo>
                  <a:lnTo>
                    <a:pt x="2518" y="474"/>
                  </a:lnTo>
                  <a:lnTo>
                    <a:pt x="2043" y="0"/>
                  </a:lnTo>
                  <a:lnTo>
                    <a:pt x="475"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40" name="Freeform 12"/>
            <p:cNvSpPr>
              <a:spLocks/>
            </p:cNvSpPr>
            <p:nvPr/>
          </p:nvSpPr>
          <p:spPr bwMode="auto">
            <a:xfrm>
              <a:off x="7434" y="-199"/>
              <a:ext cx="2678" cy="1553"/>
            </a:xfrm>
            <a:custGeom>
              <a:avLst/>
              <a:gdLst/>
              <a:ahLst/>
              <a:cxnLst>
                <a:cxn ang="0">
                  <a:pos x="2045" y="0"/>
                </a:cxn>
                <a:cxn ang="0">
                  <a:pos x="475" y="0"/>
                </a:cxn>
                <a:cxn ang="0">
                  <a:pos x="0" y="474"/>
                </a:cxn>
                <a:cxn ang="0">
                  <a:pos x="0" y="1146"/>
                </a:cxn>
                <a:cxn ang="0">
                  <a:pos x="475" y="1621"/>
                </a:cxn>
                <a:cxn ang="0">
                  <a:pos x="2045" y="1621"/>
                </a:cxn>
                <a:cxn ang="0">
                  <a:pos x="2520" y="1146"/>
                </a:cxn>
                <a:cxn ang="0">
                  <a:pos x="2520" y="474"/>
                </a:cxn>
                <a:cxn ang="0">
                  <a:pos x="2045" y="0"/>
                </a:cxn>
              </a:cxnLst>
              <a:rect l="0" t="0" r="r" b="b"/>
              <a:pathLst>
                <a:path w="2520" h="1621">
                  <a:moveTo>
                    <a:pt x="2045" y="0"/>
                  </a:moveTo>
                  <a:lnTo>
                    <a:pt x="475" y="0"/>
                  </a:lnTo>
                  <a:lnTo>
                    <a:pt x="0" y="474"/>
                  </a:lnTo>
                  <a:lnTo>
                    <a:pt x="0" y="1146"/>
                  </a:lnTo>
                  <a:lnTo>
                    <a:pt x="475" y="1621"/>
                  </a:lnTo>
                  <a:lnTo>
                    <a:pt x="2045" y="1621"/>
                  </a:lnTo>
                  <a:lnTo>
                    <a:pt x="2520" y="1146"/>
                  </a:lnTo>
                  <a:lnTo>
                    <a:pt x="2520" y="474"/>
                  </a:lnTo>
                  <a:lnTo>
                    <a:pt x="2045" y="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algn="ctr"/>
              <a:r>
                <a:rPr lang="uk-UA" dirty="0" smtClean="0"/>
                <a:t/>
              </a:r>
              <a:br>
                <a:rPr lang="uk-UA" dirty="0" smtClean="0"/>
              </a:br>
              <a:r>
                <a:rPr lang="uk-UA" dirty="0" smtClean="0"/>
                <a:t>  Валовий доход         від реалізації</a:t>
              </a:r>
              <a:endParaRPr lang="ru-RU" dirty="0"/>
            </a:p>
          </p:txBody>
        </p:sp>
        <p:sp>
          <p:nvSpPr>
            <p:cNvPr id="73739" name="Freeform 11"/>
            <p:cNvSpPr>
              <a:spLocks/>
            </p:cNvSpPr>
            <p:nvPr/>
          </p:nvSpPr>
          <p:spPr bwMode="auto">
            <a:xfrm>
              <a:off x="7434" y="-199"/>
              <a:ext cx="2520" cy="1621"/>
            </a:xfrm>
            <a:custGeom>
              <a:avLst/>
              <a:gdLst/>
              <a:ahLst/>
              <a:cxnLst>
                <a:cxn ang="0">
                  <a:pos x="475" y="0"/>
                </a:cxn>
                <a:cxn ang="0">
                  <a:pos x="0" y="474"/>
                </a:cxn>
                <a:cxn ang="0">
                  <a:pos x="0" y="1146"/>
                </a:cxn>
                <a:cxn ang="0">
                  <a:pos x="475" y="1621"/>
                </a:cxn>
                <a:cxn ang="0">
                  <a:pos x="2045" y="1621"/>
                </a:cxn>
                <a:cxn ang="0">
                  <a:pos x="2520" y="1146"/>
                </a:cxn>
                <a:cxn ang="0">
                  <a:pos x="2520" y="474"/>
                </a:cxn>
                <a:cxn ang="0">
                  <a:pos x="2045" y="0"/>
                </a:cxn>
                <a:cxn ang="0">
                  <a:pos x="475" y="0"/>
                </a:cxn>
              </a:cxnLst>
              <a:rect l="0" t="0" r="r" b="b"/>
              <a:pathLst>
                <a:path w="2520" h="1621">
                  <a:moveTo>
                    <a:pt x="475" y="0"/>
                  </a:moveTo>
                  <a:lnTo>
                    <a:pt x="0" y="474"/>
                  </a:lnTo>
                  <a:lnTo>
                    <a:pt x="0" y="1146"/>
                  </a:lnTo>
                  <a:lnTo>
                    <a:pt x="475" y="1621"/>
                  </a:lnTo>
                  <a:lnTo>
                    <a:pt x="2045" y="1621"/>
                  </a:lnTo>
                  <a:lnTo>
                    <a:pt x="2520" y="1146"/>
                  </a:lnTo>
                  <a:lnTo>
                    <a:pt x="2520" y="474"/>
                  </a:lnTo>
                  <a:lnTo>
                    <a:pt x="2045" y="0"/>
                  </a:lnTo>
                  <a:lnTo>
                    <a:pt x="475"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uk-UA" dirty="0" smtClean="0"/>
                <a:t>   </a:t>
              </a:r>
              <a:endParaRPr lang="ru-RU" dirty="0"/>
            </a:p>
          </p:txBody>
        </p:sp>
        <p:sp>
          <p:nvSpPr>
            <p:cNvPr id="73738" name="Freeform 10"/>
            <p:cNvSpPr>
              <a:spLocks/>
            </p:cNvSpPr>
            <p:nvPr/>
          </p:nvSpPr>
          <p:spPr bwMode="auto">
            <a:xfrm>
              <a:off x="6895" y="521"/>
              <a:ext cx="1080" cy="542"/>
            </a:xfrm>
            <a:custGeom>
              <a:avLst/>
              <a:gdLst/>
              <a:ahLst/>
              <a:cxnLst>
                <a:cxn ang="0">
                  <a:pos x="810" y="0"/>
                </a:cxn>
                <a:cxn ang="0">
                  <a:pos x="810" y="135"/>
                </a:cxn>
                <a:cxn ang="0">
                  <a:pos x="0" y="135"/>
                </a:cxn>
                <a:cxn ang="0">
                  <a:pos x="135" y="271"/>
                </a:cxn>
                <a:cxn ang="0">
                  <a:pos x="0" y="406"/>
                </a:cxn>
                <a:cxn ang="0">
                  <a:pos x="810" y="406"/>
                </a:cxn>
                <a:cxn ang="0">
                  <a:pos x="810" y="542"/>
                </a:cxn>
                <a:cxn ang="0">
                  <a:pos x="1080" y="271"/>
                </a:cxn>
                <a:cxn ang="0">
                  <a:pos x="810" y="0"/>
                </a:cxn>
              </a:cxnLst>
              <a:rect l="0" t="0" r="r" b="b"/>
              <a:pathLst>
                <a:path w="1080" h="542">
                  <a:moveTo>
                    <a:pt x="810" y="0"/>
                  </a:moveTo>
                  <a:lnTo>
                    <a:pt x="810" y="135"/>
                  </a:lnTo>
                  <a:lnTo>
                    <a:pt x="0" y="135"/>
                  </a:lnTo>
                  <a:lnTo>
                    <a:pt x="135" y="271"/>
                  </a:lnTo>
                  <a:lnTo>
                    <a:pt x="0" y="406"/>
                  </a:lnTo>
                  <a:lnTo>
                    <a:pt x="810" y="406"/>
                  </a:lnTo>
                  <a:lnTo>
                    <a:pt x="810" y="542"/>
                  </a:lnTo>
                  <a:lnTo>
                    <a:pt x="1080" y="271"/>
                  </a:lnTo>
                  <a:lnTo>
                    <a:pt x="810"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37" name="AutoShape 9"/>
            <p:cNvSpPr>
              <a:spLocks/>
            </p:cNvSpPr>
            <p:nvPr/>
          </p:nvSpPr>
          <p:spPr bwMode="auto">
            <a:xfrm>
              <a:off x="3068" y="532"/>
              <a:ext cx="4861" cy="2247"/>
            </a:xfrm>
            <a:custGeom>
              <a:avLst/>
              <a:gdLst/>
              <a:ahLst/>
              <a:cxnLst>
                <a:cxn ang="0">
                  <a:pos x="4591" y="0"/>
                </a:cxn>
                <a:cxn ang="0">
                  <a:pos x="4591" y="135"/>
                </a:cxn>
                <a:cxn ang="0">
                  <a:pos x="3781" y="135"/>
                </a:cxn>
                <a:cxn ang="0">
                  <a:pos x="3916" y="271"/>
                </a:cxn>
                <a:cxn ang="0">
                  <a:pos x="3781" y="406"/>
                </a:cxn>
                <a:cxn ang="0">
                  <a:pos x="4591" y="406"/>
                </a:cxn>
                <a:cxn ang="0">
                  <a:pos x="4591" y="542"/>
                </a:cxn>
                <a:cxn ang="0">
                  <a:pos x="4861" y="271"/>
                </a:cxn>
                <a:cxn ang="0">
                  <a:pos x="4591" y="0"/>
                </a:cxn>
                <a:cxn ang="0">
                  <a:pos x="180" y="1081"/>
                </a:cxn>
                <a:cxn ang="0">
                  <a:pos x="110" y="1095"/>
                </a:cxn>
                <a:cxn ang="0">
                  <a:pos x="53" y="1133"/>
                </a:cxn>
                <a:cxn ang="0">
                  <a:pos x="14" y="1190"/>
                </a:cxn>
                <a:cxn ang="0">
                  <a:pos x="0" y="1260"/>
                </a:cxn>
                <a:cxn ang="0">
                  <a:pos x="0" y="1978"/>
                </a:cxn>
                <a:cxn ang="0">
                  <a:pos x="14" y="2048"/>
                </a:cxn>
                <a:cxn ang="0">
                  <a:pos x="53" y="2105"/>
                </a:cxn>
                <a:cxn ang="0">
                  <a:pos x="110" y="2143"/>
                </a:cxn>
                <a:cxn ang="0">
                  <a:pos x="180" y="2158"/>
                </a:cxn>
                <a:cxn ang="0">
                  <a:pos x="2520" y="2158"/>
                </a:cxn>
                <a:cxn ang="0">
                  <a:pos x="2590" y="2143"/>
                </a:cxn>
                <a:cxn ang="0">
                  <a:pos x="2647" y="2105"/>
                </a:cxn>
                <a:cxn ang="0">
                  <a:pos x="2686" y="2048"/>
                </a:cxn>
                <a:cxn ang="0">
                  <a:pos x="2700" y="1978"/>
                </a:cxn>
                <a:cxn ang="0">
                  <a:pos x="2700" y="1260"/>
                </a:cxn>
                <a:cxn ang="0">
                  <a:pos x="2686" y="1190"/>
                </a:cxn>
                <a:cxn ang="0">
                  <a:pos x="2647" y="1133"/>
                </a:cxn>
                <a:cxn ang="0">
                  <a:pos x="2590" y="1095"/>
                </a:cxn>
                <a:cxn ang="0">
                  <a:pos x="2520" y="1081"/>
                </a:cxn>
                <a:cxn ang="0">
                  <a:pos x="180" y="1081"/>
                </a:cxn>
              </a:cxnLst>
              <a:rect l="0" t="0" r="r" b="b"/>
              <a:pathLst>
                <a:path w="4861" h="2158">
                  <a:moveTo>
                    <a:pt x="4591" y="0"/>
                  </a:moveTo>
                  <a:lnTo>
                    <a:pt x="4591" y="135"/>
                  </a:lnTo>
                  <a:lnTo>
                    <a:pt x="3781" y="135"/>
                  </a:lnTo>
                  <a:lnTo>
                    <a:pt x="3916" y="271"/>
                  </a:lnTo>
                  <a:lnTo>
                    <a:pt x="3781" y="406"/>
                  </a:lnTo>
                  <a:lnTo>
                    <a:pt x="4591" y="406"/>
                  </a:lnTo>
                  <a:lnTo>
                    <a:pt x="4591" y="542"/>
                  </a:lnTo>
                  <a:lnTo>
                    <a:pt x="4861" y="271"/>
                  </a:lnTo>
                  <a:lnTo>
                    <a:pt x="4591" y="0"/>
                  </a:lnTo>
                  <a:close/>
                  <a:moveTo>
                    <a:pt x="180" y="1081"/>
                  </a:moveTo>
                  <a:lnTo>
                    <a:pt x="110" y="1095"/>
                  </a:lnTo>
                  <a:lnTo>
                    <a:pt x="53" y="1133"/>
                  </a:lnTo>
                  <a:lnTo>
                    <a:pt x="14" y="1190"/>
                  </a:lnTo>
                  <a:lnTo>
                    <a:pt x="0" y="1260"/>
                  </a:lnTo>
                  <a:lnTo>
                    <a:pt x="0" y="1978"/>
                  </a:lnTo>
                  <a:lnTo>
                    <a:pt x="14" y="2048"/>
                  </a:lnTo>
                  <a:lnTo>
                    <a:pt x="53" y="2105"/>
                  </a:lnTo>
                  <a:lnTo>
                    <a:pt x="110" y="2143"/>
                  </a:lnTo>
                  <a:lnTo>
                    <a:pt x="180" y="2158"/>
                  </a:lnTo>
                  <a:lnTo>
                    <a:pt x="2520" y="2158"/>
                  </a:lnTo>
                  <a:lnTo>
                    <a:pt x="2590" y="2143"/>
                  </a:lnTo>
                  <a:lnTo>
                    <a:pt x="2647" y="2105"/>
                  </a:lnTo>
                  <a:lnTo>
                    <a:pt x="2686" y="2048"/>
                  </a:lnTo>
                  <a:lnTo>
                    <a:pt x="2700" y="1978"/>
                  </a:lnTo>
                  <a:lnTo>
                    <a:pt x="2700" y="1260"/>
                  </a:lnTo>
                  <a:lnTo>
                    <a:pt x="2686" y="1190"/>
                  </a:lnTo>
                  <a:lnTo>
                    <a:pt x="2647" y="1133"/>
                  </a:lnTo>
                  <a:lnTo>
                    <a:pt x="2590" y="1095"/>
                  </a:lnTo>
                  <a:lnTo>
                    <a:pt x="2520" y="1081"/>
                  </a:lnTo>
                  <a:lnTo>
                    <a:pt x="180" y="1081"/>
                  </a:lnTo>
                  <a:close/>
                </a:path>
              </a:pathLst>
            </a:custGeom>
            <a:solidFill>
              <a:schemeClr val="bg2">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Податок на додану</a:t>
              </a:r>
              <a:br>
                <a:rPr lang="uk-UA" dirty="0" smtClean="0"/>
              </a:br>
              <a:r>
                <a:rPr lang="uk-UA" dirty="0" smtClean="0"/>
                <a:t>вартість</a:t>
              </a:r>
              <a:endParaRPr lang="ru-RU" dirty="0"/>
            </a:p>
          </p:txBody>
        </p:sp>
        <p:sp>
          <p:nvSpPr>
            <p:cNvPr id="73736" name="Freeform 8"/>
            <p:cNvSpPr>
              <a:spLocks/>
            </p:cNvSpPr>
            <p:nvPr/>
          </p:nvSpPr>
          <p:spPr bwMode="auto">
            <a:xfrm>
              <a:off x="2755" y="2501"/>
              <a:ext cx="2698" cy="1081"/>
            </a:xfrm>
            <a:custGeom>
              <a:avLst/>
              <a:gdLst/>
              <a:ahLst/>
              <a:cxnLst>
                <a:cxn ang="0">
                  <a:pos x="2518" y="0"/>
                </a:cxn>
                <a:cxn ang="0">
                  <a:pos x="180" y="0"/>
                </a:cxn>
                <a:cxn ang="0">
                  <a:pos x="110" y="14"/>
                </a:cxn>
                <a:cxn ang="0">
                  <a:pos x="53" y="52"/>
                </a:cxn>
                <a:cxn ang="0">
                  <a:pos x="14" y="110"/>
                </a:cxn>
                <a:cxn ang="0">
                  <a:pos x="0" y="180"/>
                </a:cxn>
                <a:cxn ang="0">
                  <a:pos x="0" y="900"/>
                </a:cxn>
                <a:cxn ang="0">
                  <a:pos x="14" y="971"/>
                </a:cxn>
                <a:cxn ang="0">
                  <a:pos x="53" y="1028"/>
                </a:cxn>
                <a:cxn ang="0">
                  <a:pos x="110" y="1066"/>
                </a:cxn>
                <a:cxn ang="0">
                  <a:pos x="180" y="1081"/>
                </a:cxn>
                <a:cxn ang="0">
                  <a:pos x="2518" y="1081"/>
                </a:cxn>
                <a:cxn ang="0">
                  <a:pos x="2588" y="1066"/>
                </a:cxn>
                <a:cxn ang="0">
                  <a:pos x="2645" y="1028"/>
                </a:cxn>
                <a:cxn ang="0">
                  <a:pos x="2684" y="971"/>
                </a:cxn>
                <a:cxn ang="0">
                  <a:pos x="2698" y="900"/>
                </a:cxn>
                <a:cxn ang="0">
                  <a:pos x="2698" y="180"/>
                </a:cxn>
                <a:cxn ang="0">
                  <a:pos x="2684" y="110"/>
                </a:cxn>
                <a:cxn ang="0">
                  <a:pos x="2645" y="52"/>
                </a:cxn>
                <a:cxn ang="0">
                  <a:pos x="2588" y="14"/>
                </a:cxn>
                <a:cxn ang="0">
                  <a:pos x="2518" y="0"/>
                </a:cxn>
              </a:cxnLst>
              <a:rect l="0" t="0" r="r" b="b"/>
              <a:pathLst>
                <a:path w="2698" h="1081">
                  <a:moveTo>
                    <a:pt x="2518" y="0"/>
                  </a:moveTo>
                  <a:lnTo>
                    <a:pt x="180" y="0"/>
                  </a:lnTo>
                  <a:lnTo>
                    <a:pt x="110" y="14"/>
                  </a:lnTo>
                  <a:lnTo>
                    <a:pt x="53" y="52"/>
                  </a:lnTo>
                  <a:lnTo>
                    <a:pt x="14" y="110"/>
                  </a:lnTo>
                  <a:lnTo>
                    <a:pt x="0" y="180"/>
                  </a:lnTo>
                  <a:lnTo>
                    <a:pt x="0" y="900"/>
                  </a:lnTo>
                  <a:lnTo>
                    <a:pt x="14" y="971"/>
                  </a:lnTo>
                  <a:lnTo>
                    <a:pt x="53" y="1028"/>
                  </a:lnTo>
                  <a:lnTo>
                    <a:pt x="110" y="1066"/>
                  </a:lnTo>
                  <a:lnTo>
                    <a:pt x="180" y="1081"/>
                  </a:lnTo>
                  <a:lnTo>
                    <a:pt x="2518" y="1081"/>
                  </a:lnTo>
                  <a:lnTo>
                    <a:pt x="2588" y="1066"/>
                  </a:lnTo>
                  <a:lnTo>
                    <a:pt x="2645" y="1028"/>
                  </a:lnTo>
                  <a:lnTo>
                    <a:pt x="2684" y="971"/>
                  </a:lnTo>
                  <a:lnTo>
                    <a:pt x="2698" y="900"/>
                  </a:lnTo>
                  <a:lnTo>
                    <a:pt x="2698" y="180"/>
                  </a:lnTo>
                  <a:lnTo>
                    <a:pt x="2684" y="110"/>
                  </a:lnTo>
                  <a:lnTo>
                    <a:pt x="2645" y="52"/>
                  </a:lnTo>
                  <a:lnTo>
                    <a:pt x="2588" y="14"/>
                  </a:lnTo>
                  <a:lnTo>
                    <a:pt x="2518" y="0"/>
                  </a:lnTo>
                  <a:close/>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r>
                <a:rPr lang="uk-UA" dirty="0" smtClean="0"/>
                <a:t>Амортизаційні</a:t>
              </a:r>
              <a:br>
                <a:rPr lang="uk-UA" dirty="0" smtClean="0"/>
              </a:br>
              <a:r>
                <a:rPr lang="uk-UA" dirty="0" smtClean="0"/>
                <a:t>відрахування</a:t>
              </a:r>
              <a:endParaRPr lang="ru-RU" dirty="0"/>
            </a:p>
          </p:txBody>
        </p:sp>
        <p:sp>
          <p:nvSpPr>
            <p:cNvPr id="73735" name="Freeform 7"/>
            <p:cNvSpPr>
              <a:spLocks/>
            </p:cNvSpPr>
            <p:nvPr/>
          </p:nvSpPr>
          <p:spPr bwMode="auto">
            <a:xfrm>
              <a:off x="2755" y="2501"/>
              <a:ext cx="2698" cy="1081"/>
            </a:xfrm>
            <a:custGeom>
              <a:avLst/>
              <a:gdLst/>
              <a:ahLst/>
              <a:cxnLst>
                <a:cxn ang="0">
                  <a:pos x="180" y="0"/>
                </a:cxn>
                <a:cxn ang="0">
                  <a:pos x="110" y="14"/>
                </a:cxn>
                <a:cxn ang="0">
                  <a:pos x="53" y="52"/>
                </a:cxn>
                <a:cxn ang="0">
                  <a:pos x="14" y="110"/>
                </a:cxn>
                <a:cxn ang="0">
                  <a:pos x="0" y="180"/>
                </a:cxn>
                <a:cxn ang="0">
                  <a:pos x="0" y="900"/>
                </a:cxn>
                <a:cxn ang="0">
                  <a:pos x="14" y="971"/>
                </a:cxn>
                <a:cxn ang="0">
                  <a:pos x="53" y="1028"/>
                </a:cxn>
                <a:cxn ang="0">
                  <a:pos x="110" y="1066"/>
                </a:cxn>
                <a:cxn ang="0">
                  <a:pos x="180" y="1081"/>
                </a:cxn>
                <a:cxn ang="0">
                  <a:pos x="2518" y="1081"/>
                </a:cxn>
                <a:cxn ang="0">
                  <a:pos x="2588" y="1066"/>
                </a:cxn>
                <a:cxn ang="0">
                  <a:pos x="2645" y="1028"/>
                </a:cxn>
                <a:cxn ang="0">
                  <a:pos x="2684" y="971"/>
                </a:cxn>
                <a:cxn ang="0">
                  <a:pos x="2698" y="900"/>
                </a:cxn>
                <a:cxn ang="0">
                  <a:pos x="2698" y="180"/>
                </a:cxn>
                <a:cxn ang="0">
                  <a:pos x="2684" y="110"/>
                </a:cxn>
                <a:cxn ang="0">
                  <a:pos x="2645" y="52"/>
                </a:cxn>
                <a:cxn ang="0">
                  <a:pos x="2588" y="14"/>
                </a:cxn>
                <a:cxn ang="0">
                  <a:pos x="2518" y="0"/>
                </a:cxn>
                <a:cxn ang="0">
                  <a:pos x="180" y="0"/>
                </a:cxn>
              </a:cxnLst>
              <a:rect l="0" t="0" r="r" b="b"/>
              <a:pathLst>
                <a:path w="2698" h="1081">
                  <a:moveTo>
                    <a:pt x="180" y="0"/>
                  </a:moveTo>
                  <a:lnTo>
                    <a:pt x="110" y="14"/>
                  </a:lnTo>
                  <a:lnTo>
                    <a:pt x="53" y="52"/>
                  </a:lnTo>
                  <a:lnTo>
                    <a:pt x="14" y="110"/>
                  </a:lnTo>
                  <a:lnTo>
                    <a:pt x="0" y="180"/>
                  </a:lnTo>
                  <a:lnTo>
                    <a:pt x="0" y="900"/>
                  </a:lnTo>
                  <a:lnTo>
                    <a:pt x="14" y="971"/>
                  </a:lnTo>
                  <a:lnTo>
                    <a:pt x="53" y="1028"/>
                  </a:lnTo>
                  <a:lnTo>
                    <a:pt x="110" y="1066"/>
                  </a:lnTo>
                  <a:lnTo>
                    <a:pt x="180" y="1081"/>
                  </a:lnTo>
                  <a:lnTo>
                    <a:pt x="2518" y="1081"/>
                  </a:lnTo>
                  <a:lnTo>
                    <a:pt x="2588" y="1066"/>
                  </a:lnTo>
                  <a:lnTo>
                    <a:pt x="2645" y="1028"/>
                  </a:lnTo>
                  <a:lnTo>
                    <a:pt x="2684" y="971"/>
                  </a:lnTo>
                  <a:lnTo>
                    <a:pt x="2698" y="900"/>
                  </a:lnTo>
                  <a:lnTo>
                    <a:pt x="2698" y="180"/>
                  </a:lnTo>
                  <a:lnTo>
                    <a:pt x="2684" y="110"/>
                  </a:lnTo>
                  <a:lnTo>
                    <a:pt x="2645" y="52"/>
                  </a:lnTo>
                  <a:lnTo>
                    <a:pt x="2588" y="14"/>
                  </a:lnTo>
                  <a:lnTo>
                    <a:pt x="2518" y="0"/>
                  </a:lnTo>
                  <a:lnTo>
                    <a:pt x="18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34" name="Freeform 6"/>
            <p:cNvSpPr>
              <a:spLocks/>
            </p:cNvSpPr>
            <p:nvPr/>
          </p:nvSpPr>
          <p:spPr bwMode="auto">
            <a:xfrm>
              <a:off x="2035" y="3401"/>
              <a:ext cx="2700" cy="900"/>
            </a:xfrm>
            <a:custGeom>
              <a:avLst/>
              <a:gdLst/>
              <a:ahLst/>
              <a:cxnLst>
                <a:cxn ang="0">
                  <a:pos x="2550" y="0"/>
                </a:cxn>
                <a:cxn ang="0">
                  <a:pos x="150" y="0"/>
                </a:cxn>
                <a:cxn ang="0">
                  <a:pos x="92" y="11"/>
                </a:cxn>
                <a:cxn ang="0">
                  <a:pos x="44" y="44"/>
                </a:cxn>
                <a:cxn ang="0">
                  <a:pos x="12" y="91"/>
                </a:cxn>
                <a:cxn ang="0">
                  <a:pos x="0" y="150"/>
                </a:cxn>
                <a:cxn ang="0">
                  <a:pos x="0" y="750"/>
                </a:cxn>
                <a:cxn ang="0">
                  <a:pos x="12" y="808"/>
                </a:cxn>
                <a:cxn ang="0">
                  <a:pos x="44" y="856"/>
                </a:cxn>
                <a:cxn ang="0">
                  <a:pos x="92" y="888"/>
                </a:cxn>
                <a:cxn ang="0">
                  <a:pos x="150" y="900"/>
                </a:cxn>
                <a:cxn ang="0">
                  <a:pos x="2550" y="900"/>
                </a:cxn>
                <a:cxn ang="0">
                  <a:pos x="2608" y="888"/>
                </a:cxn>
                <a:cxn ang="0">
                  <a:pos x="2656" y="856"/>
                </a:cxn>
                <a:cxn ang="0">
                  <a:pos x="2688" y="808"/>
                </a:cxn>
                <a:cxn ang="0">
                  <a:pos x="2700" y="750"/>
                </a:cxn>
                <a:cxn ang="0">
                  <a:pos x="2700" y="150"/>
                </a:cxn>
                <a:cxn ang="0">
                  <a:pos x="2688" y="91"/>
                </a:cxn>
                <a:cxn ang="0">
                  <a:pos x="2656" y="44"/>
                </a:cxn>
                <a:cxn ang="0">
                  <a:pos x="2608" y="11"/>
                </a:cxn>
                <a:cxn ang="0">
                  <a:pos x="2550" y="0"/>
                </a:cxn>
              </a:cxnLst>
              <a:rect l="0" t="0" r="r" b="b"/>
              <a:pathLst>
                <a:path w="2700" h="900">
                  <a:moveTo>
                    <a:pt x="2550" y="0"/>
                  </a:moveTo>
                  <a:lnTo>
                    <a:pt x="150" y="0"/>
                  </a:lnTo>
                  <a:lnTo>
                    <a:pt x="92" y="11"/>
                  </a:lnTo>
                  <a:lnTo>
                    <a:pt x="44" y="44"/>
                  </a:lnTo>
                  <a:lnTo>
                    <a:pt x="12" y="91"/>
                  </a:lnTo>
                  <a:lnTo>
                    <a:pt x="0" y="150"/>
                  </a:lnTo>
                  <a:lnTo>
                    <a:pt x="0" y="750"/>
                  </a:lnTo>
                  <a:lnTo>
                    <a:pt x="12" y="808"/>
                  </a:lnTo>
                  <a:lnTo>
                    <a:pt x="44" y="856"/>
                  </a:lnTo>
                  <a:lnTo>
                    <a:pt x="92" y="888"/>
                  </a:lnTo>
                  <a:lnTo>
                    <a:pt x="150" y="900"/>
                  </a:lnTo>
                  <a:lnTo>
                    <a:pt x="2550" y="900"/>
                  </a:lnTo>
                  <a:lnTo>
                    <a:pt x="2608" y="888"/>
                  </a:lnTo>
                  <a:lnTo>
                    <a:pt x="2656" y="856"/>
                  </a:lnTo>
                  <a:lnTo>
                    <a:pt x="2688" y="808"/>
                  </a:lnTo>
                  <a:lnTo>
                    <a:pt x="2700" y="750"/>
                  </a:lnTo>
                  <a:lnTo>
                    <a:pt x="2700" y="150"/>
                  </a:lnTo>
                  <a:lnTo>
                    <a:pt x="2688" y="91"/>
                  </a:lnTo>
                  <a:lnTo>
                    <a:pt x="2656" y="44"/>
                  </a:lnTo>
                  <a:lnTo>
                    <a:pt x="2608" y="11"/>
                  </a:lnTo>
                  <a:lnTo>
                    <a:pt x="2550" y="0"/>
                  </a:lnTo>
                  <a:close/>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r>
                <a:rPr lang="uk-UA" dirty="0" smtClean="0"/>
                <a:t>Валові витрати</a:t>
              </a:r>
              <a:endParaRPr lang="ru-RU" dirty="0"/>
            </a:p>
          </p:txBody>
        </p:sp>
        <p:sp>
          <p:nvSpPr>
            <p:cNvPr id="73733" name="Freeform 5"/>
            <p:cNvSpPr>
              <a:spLocks/>
            </p:cNvSpPr>
            <p:nvPr/>
          </p:nvSpPr>
          <p:spPr bwMode="auto">
            <a:xfrm>
              <a:off x="2035" y="3401"/>
              <a:ext cx="2700" cy="900"/>
            </a:xfrm>
            <a:custGeom>
              <a:avLst/>
              <a:gdLst/>
              <a:ahLst/>
              <a:cxnLst>
                <a:cxn ang="0">
                  <a:pos x="150" y="0"/>
                </a:cxn>
                <a:cxn ang="0">
                  <a:pos x="92" y="11"/>
                </a:cxn>
                <a:cxn ang="0">
                  <a:pos x="44" y="44"/>
                </a:cxn>
                <a:cxn ang="0">
                  <a:pos x="12" y="91"/>
                </a:cxn>
                <a:cxn ang="0">
                  <a:pos x="0" y="150"/>
                </a:cxn>
                <a:cxn ang="0">
                  <a:pos x="0" y="750"/>
                </a:cxn>
                <a:cxn ang="0">
                  <a:pos x="12" y="808"/>
                </a:cxn>
                <a:cxn ang="0">
                  <a:pos x="44" y="856"/>
                </a:cxn>
                <a:cxn ang="0">
                  <a:pos x="92" y="888"/>
                </a:cxn>
                <a:cxn ang="0">
                  <a:pos x="150" y="900"/>
                </a:cxn>
                <a:cxn ang="0">
                  <a:pos x="2550" y="900"/>
                </a:cxn>
                <a:cxn ang="0">
                  <a:pos x="2608" y="888"/>
                </a:cxn>
                <a:cxn ang="0">
                  <a:pos x="2656" y="856"/>
                </a:cxn>
                <a:cxn ang="0">
                  <a:pos x="2688" y="808"/>
                </a:cxn>
                <a:cxn ang="0">
                  <a:pos x="2700" y="750"/>
                </a:cxn>
                <a:cxn ang="0">
                  <a:pos x="2700" y="150"/>
                </a:cxn>
                <a:cxn ang="0">
                  <a:pos x="2688" y="91"/>
                </a:cxn>
                <a:cxn ang="0">
                  <a:pos x="2656" y="44"/>
                </a:cxn>
                <a:cxn ang="0">
                  <a:pos x="2608" y="11"/>
                </a:cxn>
                <a:cxn ang="0">
                  <a:pos x="2550" y="0"/>
                </a:cxn>
                <a:cxn ang="0">
                  <a:pos x="150" y="0"/>
                </a:cxn>
              </a:cxnLst>
              <a:rect l="0" t="0" r="r" b="b"/>
              <a:pathLst>
                <a:path w="2700" h="900">
                  <a:moveTo>
                    <a:pt x="150" y="0"/>
                  </a:moveTo>
                  <a:lnTo>
                    <a:pt x="92" y="11"/>
                  </a:lnTo>
                  <a:lnTo>
                    <a:pt x="44" y="44"/>
                  </a:lnTo>
                  <a:lnTo>
                    <a:pt x="12" y="91"/>
                  </a:lnTo>
                  <a:lnTo>
                    <a:pt x="0" y="150"/>
                  </a:lnTo>
                  <a:lnTo>
                    <a:pt x="0" y="750"/>
                  </a:lnTo>
                  <a:lnTo>
                    <a:pt x="12" y="808"/>
                  </a:lnTo>
                  <a:lnTo>
                    <a:pt x="44" y="856"/>
                  </a:lnTo>
                  <a:lnTo>
                    <a:pt x="92" y="888"/>
                  </a:lnTo>
                  <a:lnTo>
                    <a:pt x="150" y="900"/>
                  </a:lnTo>
                  <a:lnTo>
                    <a:pt x="2550" y="900"/>
                  </a:lnTo>
                  <a:lnTo>
                    <a:pt x="2608" y="888"/>
                  </a:lnTo>
                  <a:lnTo>
                    <a:pt x="2656" y="856"/>
                  </a:lnTo>
                  <a:lnTo>
                    <a:pt x="2688" y="808"/>
                  </a:lnTo>
                  <a:lnTo>
                    <a:pt x="2700" y="750"/>
                  </a:lnTo>
                  <a:lnTo>
                    <a:pt x="2700" y="150"/>
                  </a:lnTo>
                  <a:lnTo>
                    <a:pt x="2688" y="91"/>
                  </a:lnTo>
                  <a:lnTo>
                    <a:pt x="2656" y="44"/>
                  </a:lnTo>
                  <a:lnTo>
                    <a:pt x="2608" y="11"/>
                  </a:lnTo>
                  <a:lnTo>
                    <a:pt x="2550" y="0"/>
                  </a:lnTo>
                  <a:lnTo>
                    <a:pt x="15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32" name="AutoShape 4"/>
            <p:cNvSpPr>
              <a:spLocks/>
            </p:cNvSpPr>
            <p:nvPr/>
          </p:nvSpPr>
          <p:spPr bwMode="auto">
            <a:xfrm>
              <a:off x="4136" y="871"/>
              <a:ext cx="120" cy="2530"/>
            </a:xfrm>
            <a:custGeom>
              <a:avLst/>
              <a:gdLst/>
              <a:ahLst/>
              <a:cxnLst>
                <a:cxn ang="0">
                  <a:pos x="48" y="4"/>
                </a:cxn>
                <a:cxn ang="0">
                  <a:pos x="64" y="80"/>
                </a:cxn>
                <a:cxn ang="0">
                  <a:pos x="64" y="0"/>
                </a:cxn>
                <a:cxn ang="0">
                  <a:pos x="48" y="144"/>
                </a:cxn>
                <a:cxn ang="0">
                  <a:pos x="64" y="220"/>
                </a:cxn>
                <a:cxn ang="0">
                  <a:pos x="64" y="140"/>
                </a:cxn>
                <a:cxn ang="0">
                  <a:pos x="48" y="284"/>
                </a:cxn>
                <a:cxn ang="0">
                  <a:pos x="64" y="360"/>
                </a:cxn>
                <a:cxn ang="0">
                  <a:pos x="64" y="280"/>
                </a:cxn>
                <a:cxn ang="0">
                  <a:pos x="48" y="424"/>
                </a:cxn>
                <a:cxn ang="0">
                  <a:pos x="64" y="500"/>
                </a:cxn>
                <a:cxn ang="0">
                  <a:pos x="64" y="420"/>
                </a:cxn>
                <a:cxn ang="0">
                  <a:pos x="48" y="564"/>
                </a:cxn>
                <a:cxn ang="0">
                  <a:pos x="64" y="640"/>
                </a:cxn>
                <a:cxn ang="0">
                  <a:pos x="64" y="560"/>
                </a:cxn>
                <a:cxn ang="0">
                  <a:pos x="49" y="704"/>
                </a:cxn>
                <a:cxn ang="0">
                  <a:pos x="64" y="780"/>
                </a:cxn>
                <a:cxn ang="0">
                  <a:pos x="64" y="700"/>
                </a:cxn>
                <a:cxn ang="0">
                  <a:pos x="49" y="844"/>
                </a:cxn>
                <a:cxn ang="0">
                  <a:pos x="64" y="920"/>
                </a:cxn>
                <a:cxn ang="0">
                  <a:pos x="69" y="844"/>
                </a:cxn>
                <a:cxn ang="0">
                  <a:pos x="53" y="980"/>
                </a:cxn>
                <a:cxn ang="0">
                  <a:pos x="53" y="1060"/>
                </a:cxn>
                <a:cxn ang="0">
                  <a:pos x="69" y="984"/>
                </a:cxn>
                <a:cxn ang="0">
                  <a:pos x="53" y="1120"/>
                </a:cxn>
                <a:cxn ang="0">
                  <a:pos x="53" y="1200"/>
                </a:cxn>
                <a:cxn ang="0">
                  <a:pos x="69" y="1124"/>
                </a:cxn>
                <a:cxn ang="0">
                  <a:pos x="53" y="1260"/>
                </a:cxn>
                <a:cxn ang="0">
                  <a:pos x="54" y="1340"/>
                </a:cxn>
                <a:cxn ang="0">
                  <a:pos x="69" y="1264"/>
                </a:cxn>
                <a:cxn ang="0">
                  <a:pos x="54" y="1400"/>
                </a:cxn>
                <a:cxn ang="0">
                  <a:pos x="54" y="1480"/>
                </a:cxn>
                <a:cxn ang="0">
                  <a:pos x="69" y="1404"/>
                </a:cxn>
                <a:cxn ang="0">
                  <a:pos x="54" y="1540"/>
                </a:cxn>
                <a:cxn ang="0">
                  <a:pos x="54" y="1620"/>
                </a:cxn>
                <a:cxn ang="0">
                  <a:pos x="69" y="1544"/>
                </a:cxn>
                <a:cxn ang="0">
                  <a:pos x="54" y="1680"/>
                </a:cxn>
                <a:cxn ang="0">
                  <a:pos x="54" y="1760"/>
                </a:cxn>
                <a:cxn ang="0">
                  <a:pos x="69" y="1684"/>
                </a:cxn>
                <a:cxn ang="0">
                  <a:pos x="54" y="1820"/>
                </a:cxn>
                <a:cxn ang="0">
                  <a:pos x="54" y="1900"/>
                </a:cxn>
                <a:cxn ang="0">
                  <a:pos x="69" y="1824"/>
                </a:cxn>
                <a:cxn ang="0">
                  <a:pos x="54" y="1960"/>
                </a:cxn>
                <a:cxn ang="0">
                  <a:pos x="54" y="2040"/>
                </a:cxn>
                <a:cxn ang="0">
                  <a:pos x="70" y="1964"/>
                </a:cxn>
                <a:cxn ang="0">
                  <a:pos x="54" y="2100"/>
                </a:cxn>
                <a:cxn ang="0">
                  <a:pos x="54" y="2180"/>
                </a:cxn>
                <a:cxn ang="0">
                  <a:pos x="70" y="2104"/>
                </a:cxn>
                <a:cxn ang="0">
                  <a:pos x="54" y="2240"/>
                </a:cxn>
                <a:cxn ang="0">
                  <a:pos x="54" y="2320"/>
                </a:cxn>
                <a:cxn ang="0">
                  <a:pos x="70" y="2244"/>
                </a:cxn>
                <a:cxn ang="0">
                  <a:pos x="0" y="2410"/>
                </a:cxn>
                <a:cxn ang="0">
                  <a:pos x="54" y="2440"/>
                </a:cxn>
                <a:cxn ang="0">
                  <a:pos x="65" y="2380"/>
                </a:cxn>
                <a:cxn ang="0">
                  <a:pos x="50" y="2435"/>
                </a:cxn>
                <a:cxn ang="0">
                  <a:pos x="70" y="2435"/>
                </a:cxn>
                <a:cxn ang="0">
                  <a:pos x="120" y="2410"/>
                </a:cxn>
                <a:cxn ang="0">
                  <a:pos x="65" y="2440"/>
                </a:cxn>
              </a:cxnLst>
              <a:rect l="0" t="0" r="r" b="b"/>
              <a:pathLst>
                <a:path w="120" h="2530">
                  <a:moveTo>
                    <a:pt x="64" y="0"/>
                  </a:moveTo>
                  <a:lnTo>
                    <a:pt x="52" y="0"/>
                  </a:lnTo>
                  <a:lnTo>
                    <a:pt x="48" y="4"/>
                  </a:lnTo>
                  <a:lnTo>
                    <a:pt x="48" y="75"/>
                  </a:lnTo>
                  <a:lnTo>
                    <a:pt x="53" y="80"/>
                  </a:lnTo>
                  <a:lnTo>
                    <a:pt x="64" y="80"/>
                  </a:lnTo>
                  <a:lnTo>
                    <a:pt x="68" y="75"/>
                  </a:lnTo>
                  <a:lnTo>
                    <a:pt x="68" y="4"/>
                  </a:lnTo>
                  <a:lnTo>
                    <a:pt x="64" y="0"/>
                  </a:lnTo>
                  <a:close/>
                  <a:moveTo>
                    <a:pt x="64" y="140"/>
                  </a:moveTo>
                  <a:lnTo>
                    <a:pt x="53" y="140"/>
                  </a:lnTo>
                  <a:lnTo>
                    <a:pt x="48" y="144"/>
                  </a:lnTo>
                  <a:lnTo>
                    <a:pt x="48" y="215"/>
                  </a:lnTo>
                  <a:lnTo>
                    <a:pt x="53" y="220"/>
                  </a:lnTo>
                  <a:lnTo>
                    <a:pt x="64" y="220"/>
                  </a:lnTo>
                  <a:lnTo>
                    <a:pt x="68" y="215"/>
                  </a:lnTo>
                  <a:lnTo>
                    <a:pt x="68" y="144"/>
                  </a:lnTo>
                  <a:lnTo>
                    <a:pt x="64" y="140"/>
                  </a:lnTo>
                  <a:close/>
                  <a:moveTo>
                    <a:pt x="64" y="280"/>
                  </a:moveTo>
                  <a:lnTo>
                    <a:pt x="53" y="280"/>
                  </a:lnTo>
                  <a:lnTo>
                    <a:pt x="48" y="284"/>
                  </a:lnTo>
                  <a:lnTo>
                    <a:pt x="48" y="355"/>
                  </a:lnTo>
                  <a:lnTo>
                    <a:pt x="53" y="360"/>
                  </a:lnTo>
                  <a:lnTo>
                    <a:pt x="64" y="360"/>
                  </a:lnTo>
                  <a:lnTo>
                    <a:pt x="68" y="355"/>
                  </a:lnTo>
                  <a:lnTo>
                    <a:pt x="68" y="284"/>
                  </a:lnTo>
                  <a:lnTo>
                    <a:pt x="64" y="280"/>
                  </a:lnTo>
                  <a:close/>
                  <a:moveTo>
                    <a:pt x="64" y="420"/>
                  </a:moveTo>
                  <a:lnTo>
                    <a:pt x="53" y="420"/>
                  </a:lnTo>
                  <a:lnTo>
                    <a:pt x="48" y="424"/>
                  </a:lnTo>
                  <a:lnTo>
                    <a:pt x="48" y="495"/>
                  </a:lnTo>
                  <a:lnTo>
                    <a:pt x="53" y="500"/>
                  </a:lnTo>
                  <a:lnTo>
                    <a:pt x="64" y="500"/>
                  </a:lnTo>
                  <a:lnTo>
                    <a:pt x="68" y="495"/>
                  </a:lnTo>
                  <a:lnTo>
                    <a:pt x="68" y="424"/>
                  </a:lnTo>
                  <a:lnTo>
                    <a:pt x="64" y="420"/>
                  </a:lnTo>
                  <a:close/>
                  <a:moveTo>
                    <a:pt x="64" y="560"/>
                  </a:moveTo>
                  <a:lnTo>
                    <a:pt x="53" y="560"/>
                  </a:lnTo>
                  <a:lnTo>
                    <a:pt x="48" y="564"/>
                  </a:lnTo>
                  <a:lnTo>
                    <a:pt x="48" y="635"/>
                  </a:lnTo>
                  <a:lnTo>
                    <a:pt x="53" y="640"/>
                  </a:lnTo>
                  <a:lnTo>
                    <a:pt x="64" y="640"/>
                  </a:lnTo>
                  <a:lnTo>
                    <a:pt x="68" y="635"/>
                  </a:lnTo>
                  <a:lnTo>
                    <a:pt x="68" y="564"/>
                  </a:lnTo>
                  <a:lnTo>
                    <a:pt x="64" y="560"/>
                  </a:lnTo>
                  <a:close/>
                  <a:moveTo>
                    <a:pt x="64" y="700"/>
                  </a:moveTo>
                  <a:lnTo>
                    <a:pt x="53" y="700"/>
                  </a:lnTo>
                  <a:lnTo>
                    <a:pt x="49" y="704"/>
                  </a:lnTo>
                  <a:lnTo>
                    <a:pt x="49" y="775"/>
                  </a:lnTo>
                  <a:lnTo>
                    <a:pt x="53" y="780"/>
                  </a:lnTo>
                  <a:lnTo>
                    <a:pt x="64" y="780"/>
                  </a:lnTo>
                  <a:lnTo>
                    <a:pt x="69" y="775"/>
                  </a:lnTo>
                  <a:lnTo>
                    <a:pt x="69" y="704"/>
                  </a:lnTo>
                  <a:lnTo>
                    <a:pt x="64" y="700"/>
                  </a:lnTo>
                  <a:close/>
                  <a:moveTo>
                    <a:pt x="64" y="840"/>
                  </a:moveTo>
                  <a:lnTo>
                    <a:pt x="53" y="840"/>
                  </a:lnTo>
                  <a:lnTo>
                    <a:pt x="49" y="844"/>
                  </a:lnTo>
                  <a:lnTo>
                    <a:pt x="49" y="915"/>
                  </a:lnTo>
                  <a:lnTo>
                    <a:pt x="53" y="920"/>
                  </a:lnTo>
                  <a:lnTo>
                    <a:pt x="64" y="920"/>
                  </a:lnTo>
                  <a:lnTo>
                    <a:pt x="69" y="915"/>
                  </a:lnTo>
                  <a:lnTo>
                    <a:pt x="69" y="850"/>
                  </a:lnTo>
                  <a:lnTo>
                    <a:pt x="69" y="844"/>
                  </a:lnTo>
                  <a:lnTo>
                    <a:pt x="64" y="840"/>
                  </a:lnTo>
                  <a:close/>
                  <a:moveTo>
                    <a:pt x="64" y="980"/>
                  </a:moveTo>
                  <a:lnTo>
                    <a:pt x="53" y="980"/>
                  </a:lnTo>
                  <a:lnTo>
                    <a:pt x="49" y="984"/>
                  </a:lnTo>
                  <a:lnTo>
                    <a:pt x="49" y="1055"/>
                  </a:lnTo>
                  <a:lnTo>
                    <a:pt x="53" y="1060"/>
                  </a:lnTo>
                  <a:lnTo>
                    <a:pt x="64" y="1060"/>
                  </a:lnTo>
                  <a:lnTo>
                    <a:pt x="69" y="1055"/>
                  </a:lnTo>
                  <a:lnTo>
                    <a:pt x="69" y="984"/>
                  </a:lnTo>
                  <a:lnTo>
                    <a:pt x="64" y="980"/>
                  </a:lnTo>
                  <a:close/>
                  <a:moveTo>
                    <a:pt x="64" y="1120"/>
                  </a:moveTo>
                  <a:lnTo>
                    <a:pt x="53" y="1120"/>
                  </a:lnTo>
                  <a:lnTo>
                    <a:pt x="49" y="1124"/>
                  </a:lnTo>
                  <a:lnTo>
                    <a:pt x="49" y="1195"/>
                  </a:lnTo>
                  <a:lnTo>
                    <a:pt x="53" y="1200"/>
                  </a:lnTo>
                  <a:lnTo>
                    <a:pt x="64" y="1200"/>
                  </a:lnTo>
                  <a:lnTo>
                    <a:pt x="69" y="1195"/>
                  </a:lnTo>
                  <a:lnTo>
                    <a:pt x="69" y="1124"/>
                  </a:lnTo>
                  <a:lnTo>
                    <a:pt x="64" y="1120"/>
                  </a:lnTo>
                  <a:close/>
                  <a:moveTo>
                    <a:pt x="65" y="1260"/>
                  </a:moveTo>
                  <a:lnTo>
                    <a:pt x="53" y="1260"/>
                  </a:lnTo>
                  <a:lnTo>
                    <a:pt x="49" y="1264"/>
                  </a:lnTo>
                  <a:lnTo>
                    <a:pt x="49" y="1335"/>
                  </a:lnTo>
                  <a:lnTo>
                    <a:pt x="54" y="1340"/>
                  </a:lnTo>
                  <a:lnTo>
                    <a:pt x="65" y="1340"/>
                  </a:lnTo>
                  <a:lnTo>
                    <a:pt x="69" y="1335"/>
                  </a:lnTo>
                  <a:lnTo>
                    <a:pt x="69" y="1264"/>
                  </a:lnTo>
                  <a:lnTo>
                    <a:pt x="65" y="1260"/>
                  </a:lnTo>
                  <a:close/>
                  <a:moveTo>
                    <a:pt x="65" y="1400"/>
                  </a:moveTo>
                  <a:lnTo>
                    <a:pt x="54" y="1400"/>
                  </a:lnTo>
                  <a:lnTo>
                    <a:pt x="49" y="1404"/>
                  </a:lnTo>
                  <a:lnTo>
                    <a:pt x="49" y="1475"/>
                  </a:lnTo>
                  <a:lnTo>
                    <a:pt x="54" y="1480"/>
                  </a:lnTo>
                  <a:lnTo>
                    <a:pt x="65" y="1480"/>
                  </a:lnTo>
                  <a:lnTo>
                    <a:pt x="69" y="1475"/>
                  </a:lnTo>
                  <a:lnTo>
                    <a:pt x="69" y="1404"/>
                  </a:lnTo>
                  <a:lnTo>
                    <a:pt x="65" y="1400"/>
                  </a:lnTo>
                  <a:close/>
                  <a:moveTo>
                    <a:pt x="65" y="1540"/>
                  </a:moveTo>
                  <a:lnTo>
                    <a:pt x="54" y="1540"/>
                  </a:lnTo>
                  <a:lnTo>
                    <a:pt x="49" y="1544"/>
                  </a:lnTo>
                  <a:lnTo>
                    <a:pt x="49" y="1615"/>
                  </a:lnTo>
                  <a:lnTo>
                    <a:pt x="54" y="1620"/>
                  </a:lnTo>
                  <a:lnTo>
                    <a:pt x="65" y="1620"/>
                  </a:lnTo>
                  <a:lnTo>
                    <a:pt x="69" y="1615"/>
                  </a:lnTo>
                  <a:lnTo>
                    <a:pt x="69" y="1544"/>
                  </a:lnTo>
                  <a:lnTo>
                    <a:pt x="65" y="1540"/>
                  </a:lnTo>
                  <a:close/>
                  <a:moveTo>
                    <a:pt x="65" y="1680"/>
                  </a:moveTo>
                  <a:lnTo>
                    <a:pt x="54" y="1680"/>
                  </a:lnTo>
                  <a:lnTo>
                    <a:pt x="49" y="1684"/>
                  </a:lnTo>
                  <a:lnTo>
                    <a:pt x="49" y="1755"/>
                  </a:lnTo>
                  <a:lnTo>
                    <a:pt x="54" y="1760"/>
                  </a:lnTo>
                  <a:lnTo>
                    <a:pt x="65" y="1760"/>
                  </a:lnTo>
                  <a:lnTo>
                    <a:pt x="69" y="1755"/>
                  </a:lnTo>
                  <a:lnTo>
                    <a:pt x="69" y="1684"/>
                  </a:lnTo>
                  <a:lnTo>
                    <a:pt x="65" y="1680"/>
                  </a:lnTo>
                  <a:close/>
                  <a:moveTo>
                    <a:pt x="65" y="1820"/>
                  </a:moveTo>
                  <a:lnTo>
                    <a:pt x="54" y="1820"/>
                  </a:lnTo>
                  <a:lnTo>
                    <a:pt x="49" y="1824"/>
                  </a:lnTo>
                  <a:lnTo>
                    <a:pt x="49" y="1895"/>
                  </a:lnTo>
                  <a:lnTo>
                    <a:pt x="54" y="1900"/>
                  </a:lnTo>
                  <a:lnTo>
                    <a:pt x="65" y="1900"/>
                  </a:lnTo>
                  <a:lnTo>
                    <a:pt x="69" y="1895"/>
                  </a:lnTo>
                  <a:lnTo>
                    <a:pt x="69" y="1824"/>
                  </a:lnTo>
                  <a:lnTo>
                    <a:pt x="65" y="1820"/>
                  </a:lnTo>
                  <a:close/>
                  <a:moveTo>
                    <a:pt x="65" y="1960"/>
                  </a:moveTo>
                  <a:lnTo>
                    <a:pt x="54" y="1960"/>
                  </a:lnTo>
                  <a:lnTo>
                    <a:pt x="50" y="1964"/>
                  </a:lnTo>
                  <a:lnTo>
                    <a:pt x="50" y="2035"/>
                  </a:lnTo>
                  <a:lnTo>
                    <a:pt x="54" y="2040"/>
                  </a:lnTo>
                  <a:lnTo>
                    <a:pt x="65" y="2040"/>
                  </a:lnTo>
                  <a:lnTo>
                    <a:pt x="70" y="2035"/>
                  </a:lnTo>
                  <a:lnTo>
                    <a:pt x="70" y="1964"/>
                  </a:lnTo>
                  <a:lnTo>
                    <a:pt x="65" y="1960"/>
                  </a:lnTo>
                  <a:close/>
                  <a:moveTo>
                    <a:pt x="65" y="2100"/>
                  </a:moveTo>
                  <a:lnTo>
                    <a:pt x="54" y="2100"/>
                  </a:lnTo>
                  <a:lnTo>
                    <a:pt x="50" y="2104"/>
                  </a:lnTo>
                  <a:lnTo>
                    <a:pt x="50" y="2175"/>
                  </a:lnTo>
                  <a:lnTo>
                    <a:pt x="54" y="2180"/>
                  </a:lnTo>
                  <a:lnTo>
                    <a:pt x="65" y="2180"/>
                  </a:lnTo>
                  <a:lnTo>
                    <a:pt x="70" y="2175"/>
                  </a:lnTo>
                  <a:lnTo>
                    <a:pt x="70" y="2104"/>
                  </a:lnTo>
                  <a:lnTo>
                    <a:pt x="65" y="2100"/>
                  </a:lnTo>
                  <a:close/>
                  <a:moveTo>
                    <a:pt x="65" y="2240"/>
                  </a:moveTo>
                  <a:lnTo>
                    <a:pt x="54" y="2240"/>
                  </a:lnTo>
                  <a:lnTo>
                    <a:pt x="50" y="2244"/>
                  </a:lnTo>
                  <a:lnTo>
                    <a:pt x="50" y="2315"/>
                  </a:lnTo>
                  <a:lnTo>
                    <a:pt x="54" y="2320"/>
                  </a:lnTo>
                  <a:lnTo>
                    <a:pt x="65" y="2320"/>
                  </a:lnTo>
                  <a:lnTo>
                    <a:pt x="70" y="2315"/>
                  </a:lnTo>
                  <a:lnTo>
                    <a:pt x="70" y="2244"/>
                  </a:lnTo>
                  <a:lnTo>
                    <a:pt x="65" y="2240"/>
                  </a:lnTo>
                  <a:close/>
                  <a:moveTo>
                    <a:pt x="50" y="2410"/>
                  </a:moveTo>
                  <a:lnTo>
                    <a:pt x="0" y="2410"/>
                  </a:lnTo>
                  <a:lnTo>
                    <a:pt x="60" y="2530"/>
                  </a:lnTo>
                  <a:lnTo>
                    <a:pt x="105" y="2440"/>
                  </a:lnTo>
                  <a:lnTo>
                    <a:pt x="54" y="2440"/>
                  </a:lnTo>
                  <a:lnTo>
                    <a:pt x="50" y="2435"/>
                  </a:lnTo>
                  <a:lnTo>
                    <a:pt x="50" y="2410"/>
                  </a:lnTo>
                  <a:close/>
                  <a:moveTo>
                    <a:pt x="65" y="2380"/>
                  </a:moveTo>
                  <a:lnTo>
                    <a:pt x="54" y="2380"/>
                  </a:lnTo>
                  <a:lnTo>
                    <a:pt x="50" y="2384"/>
                  </a:lnTo>
                  <a:lnTo>
                    <a:pt x="50" y="2435"/>
                  </a:lnTo>
                  <a:lnTo>
                    <a:pt x="54" y="2440"/>
                  </a:lnTo>
                  <a:lnTo>
                    <a:pt x="65" y="2440"/>
                  </a:lnTo>
                  <a:lnTo>
                    <a:pt x="70" y="2435"/>
                  </a:lnTo>
                  <a:lnTo>
                    <a:pt x="70" y="2384"/>
                  </a:lnTo>
                  <a:lnTo>
                    <a:pt x="65" y="2380"/>
                  </a:lnTo>
                  <a:close/>
                  <a:moveTo>
                    <a:pt x="120" y="2410"/>
                  </a:moveTo>
                  <a:lnTo>
                    <a:pt x="70" y="2410"/>
                  </a:lnTo>
                  <a:lnTo>
                    <a:pt x="70" y="2435"/>
                  </a:lnTo>
                  <a:lnTo>
                    <a:pt x="65" y="2440"/>
                  </a:lnTo>
                  <a:lnTo>
                    <a:pt x="105" y="2440"/>
                  </a:lnTo>
                  <a:lnTo>
                    <a:pt x="120" y="24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31" name="Freeform 3"/>
            <p:cNvSpPr>
              <a:spLocks/>
            </p:cNvSpPr>
            <p:nvPr/>
          </p:nvSpPr>
          <p:spPr bwMode="auto">
            <a:xfrm>
              <a:off x="6400" y="1579"/>
              <a:ext cx="2699" cy="1078"/>
            </a:xfrm>
            <a:custGeom>
              <a:avLst/>
              <a:gdLst/>
              <a:ahLst/>
              <a:cxnLst>
                <a:cxn ang="0">
                  <a:pos x="180" y="0"/>
                </a:cxn>
                <a:cxn ang="0">
                  <a:pos x="110" y="14"/>
                </a:cxn>
                <a:cxn ang="0">
                  <a:pos x="53" y="52"/>
                </a:cxn>
                <a:cxn ang="0">
                  <a:pos x="14" y="109"/>
                </a:cxn>
                <a:cxn ang="0">
                  <a:pos x="0" y="179"/>
                </a:cxn>
                <a:cxn ang="0">
                  <a:pos x="0" y="898"/>
                </a:cxn>
                <a:cxn ang="0">
                  <a:pos x="14" y="968"/>
                </a:cxn>
                <a:cxn ang="0">
                  <a:pos x="53" y="1025"/>
                </a:cxn>
                <a:cxn ang="0">
                  <a:pos x="110" y="1063"/>
                </a:cxn>
                <a:cxn ang="0">
                  <a:pos x="180" y="1078"/>
                </a:cxn>
                <a:cxn ang="0">
                  <a:pos x="2519" y="1078"/>
                </a:cxn>
                <a:cxn ang="0">
                  <a:pos x="2589" y="1063"/>
                </a:cxn>
                <a:cxn ang="0">
                  <a:pos x="2646" y="1025"/>
                </a:cxn>
                <a:cxn ang="0">
                  <a:pos x="2685" y="968"/>
                </a:cxn>
                <a:cxn ang="0">
                  <a:pos x="2699" y="898"/>
                </a:cxn>
                <a:cxn ang="0">
                  <a:pos x="2699" y="179"/>
                </a:cxn>
                <a:cxn ang="0">
                  <a:pos x="2685" y="109"/>
                </a:cxn>
                <a:cxn ang="0">
                  <a:pos x="2646" y="52"/>
                </a:cxn>
                <a:cxn ang="0">
                  <a:pos x="2589" y="14"/>
                </a:cxn>
                <a:cxn ang="0">
                  <a:pos x="2519" y="0"/>
                </a:cxn>
                <a:cxn ang="0">
                  <a:pos x="180" y="0"/>
                </a:cxn>
              </a:cxnLst>
              <a:rect l="0" t="0" r="r" b="b"/>
              <a:pathLst>
                <a:path w="2699" h="1078">
                  <a:moveTo>
                    <a:pt x="180" y="0"/>
                  </a:moveTo>
                  <a:lnTo>
                    <a:pt x="110" y="14"/>
                  </a:lnTo>
                  <a:lnTo>
                    <a:pt x="53" y="52"/>
                  </a:lnTo>
                  <a:lnTo>
                    <a:pt x="14" y="109"/>
                  </a:lnTo>
                  <a:lnTo>
                    <a:pt x="0" y="179"/>
                  </a:lnTo>
                  <a:lnTo>
                    <a:pt x="0" y="898"/>
                  </a:lnTo>
                  <a:lnTo>
                    <a:pt x="14" y="968"/>
                  </a:lnTo>
                  <a:lnTo>
                    <a:pt x="53" y="1025"/>
                  </a:lnTo>
                  <a:lnTo>
                    <a:pt x="110" y="1063"/>
                  </a:lnTo>
                  <a:lnTo>
                    <a:pt x="180" y="1078"/>
                  </a:lnTo>
                  <a:lnTo>
                    <a:pt x="2519" y="1078"/>
                  </a:lnTo>
                  <a:lnTo>
                    <a:pt x="2589" y="1063"/>
                  </a:lnTo>
                  <a:lnTo>
                    <a:pt x="2646" y="1025"/>
                  </a:lnTo>
                  <a:lnTo>
                    <a:pt x="2685" y="968"/>
                  </a:lnTo>
                  <a:lnTo>
                    <a:pt x="2699" y="898"/>
                  </a:lnTo>
                  <a:lnTo>
                    <a:pt x="2699" y="179"/>
                  </a:lnTo>
                  <a:lnTo>
                    <a:pt x="2685" y="109"/>
                  </a:lnTo>
                  <a:lnTo>
                    <a:pt x="2646" y="52"/>
                  </a:lnTo>
                  <a:lnTo>
                    <a:pt x="2589" y="14"/>
                  </a:lnTo>
                  <a:lnTo>
                    <a:pt x="2519" y="0"/>
                  </a:lnTo>
                  <a:lnTo>
                    <a:pt x="180" y="0"/>
                  </a:lnTo>
                  <a:close/>
                </a:path>
              </a:pathLst>
            </a:custGeom>
            <a:solidFill>
              <a:schemeClr val="bg2">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r>
                <a:rPr lang="uk-UA" dirty="0" smtClean="0">
                  <a:solidFill>
                    <a:schemeClr val="tx1"/>
                  </a:solidFill>
                </a:rPr>
                <a:t/>
              </a:r>
              <a:br>
                <a:rPr lang="uk-UA" dirty="0" smtClean="0">
                  <a:solidFill>
                    <a:schemeClr val="tx1"/>
                  </a:solidFill>
                </a:rPr>
              </a:br>
              <a:r>
                <a:rPr lang="uk-UA" dirty="0" smtClean="0">
                  <a:solidFill>
                    <a:schemeClr val="tx1"/>
                  </a:solidFill>
                </a:rPr>
                <a:t>Валові витрати</a:t>
              </a:r>
              <a:endParaRPr lang="ru-RU" dirty="0">
                <a:solidFill>
                  <a:schemeClr val="tx1"/>
                </a:solidFill>
              </a:endParaRPr>
            </a:p>
          </p:txBody>
        </p:sp>
        <p:sp>
          <p:nvSpPr>
            <p:cNvPr id="73730" name="AutoShape 2"/>
            <p:cNvSpPr>
              <a:spLocks/>
            </p:cNvSpPr>
            <p:nvPr/>
          </p:nvSpPr>
          <p:spPr bwMode="auto">
            <a:xfrm>
              <a:off x="7195" y="871"/>
              <a:ext cx="120" cy="1090"/>
            </a:xfrm>
            <a:custGeom>
              <a:avLst/>
              <a:gdLst/>
              <a:ahLst/>
              <a:cxnLst>
                <a:cxn ang="0">
                  <a:pos x="52" y="0"/>
                </a:cxn>
                <a:cxn ang="0">
                  <a:pos x="48" y="75"/>
                </a:cxn>
                <a:cxn ang="0">
                  <a:pos x="64" y="80"/>
                </a:cxn>
                <a:cxn ang="0">
                  <a:pos x="68" y="4"/>
                </a:cxn>
                <a:cxn ang="0">
                  <a:pos x="64" y="140"/>
                </a:cxn>
                <a:cxn ang="0">
                  <a:pos x="48" y="144"/>
                </a:cxn>
                <a:cxn ang="0">
                  <a:pos x="53" y="220"/>
                </a:cxn>
                <a:cxn ang="0">
                  <a:pos x="68" y="215"/>
                </a:cxn>
                <a:cxn ang="0">
                  <a:pos x="68" y="144"/>
                </a:cxn>
                <a:cxn ang="0">
                  <a:pos x="64" y="280"/>
                </a:cxn>
                <a:cxn ang="0">
                  <a:pos x="49" y="284"/>
                </a:cxn>
                <a:cxn ang="0">
                  <a:pos x="53" y="360"/>
                </a:cxn>
                <a:cxn ang="0">
                  <a:pos x="69" y="355"/>
                </a:cxn>
                <a:cxn ang="0">
                  <a:pos x="64" y="280"/>
                </a:cxn>
                <a:cxn ang="0">
                  <a:pos x="53" y="420"/>
                </a:cxn>
                <a:cxn ang="0">
                  <a:pos x="49" y="495"/>
                </a:cxn>
                <a:cxn ang="0">
                  <a:pos x="64" y="500"/>
                </a:cxn>
                <a:cxn ang="0">
                  <a:pos x="69" y="424"/>
                </a:cxn>
                <a:cxn ang="0">
                  <a:pos x="65" y="560"/>
                </a:cxn>
                <a:cxn ang="0">
                  <a:pos x="49" y="564"/>
                </a:cxn>
                <a:cxn ang="0">
                  <a:pos x="54" y="640"/>
                </a:cxn>
                <a:cxn ang="0">
                  <a:pos x="69" y="635"/>
                </a:cxn>
                <a:cxn ang="0">
                  <a:pos x="65" y="560"/>
                </a:cxn>
                <a:cxn ang="0">
                  <a:pos x="54" y="700"/>
                </a:cxn>
                <a:cxn ang="0">
                  <a:pos x="49" y="775"/>
                </a:cxn>
                <a:cxn ang="0">
                  <a:pos x="65" y="780"/>
                </a:cxn>
                <a:cxn ang="0">
                  <a:pos x="69" y="704"/>
                </a:cxn>
                <a:cxn ang="0">
                  <a:pos x="65" y="840"/>
                </a:cxn>
                <a:cxn ang="0">
                  <a:pos x="50" y="844"/>
                </a:cxn>
                <a:cxn ang="0">
                  <a:pos x="54" y="920"/>
                </a:cxn>
                <a:cxn ang="0">
                  <a:pos x="70" y="915"/>
                </a:cxn>
                <a:cxn ang="0">
                  <a:pos x="65" y="840"/>
                </a:cxn>
                <a:cxn ang="0">
                  <a:pos x="0" y="970"/>
                </a:cxn>
                <a:cxn ang="0">
                  <a:pos x="104" y="1001"/>
                </a:cxn>
                <a:cxn ang="0">
                  <a:pos x="52" y="998"/>
                </a:cxn>
                <a:cxn ang="0">
                  <a:pos x="49" y="988"/>
                </a:cxn>
                <a:cxn ang="0">
                  <a:pos x="57" y="980"/>
                </a:cxn>
                <a:cxn ang="0">
                  <a:pos x="115" y="978"/>
                </a:cxn>
                <a:cxn ang="0">
                  <a:pos x="62" y="978"/>
                </a:cxn>
                <a:cxn ang="0">
                  <a:pos x="51" y="982"/>
                </a:cxn>
                <a:cxn ang="0">
                  <a:pos x="50" y="993"/>
                </a:cxn>
                <a:cxn ang="0">
                  <a:pos x="58" y="1001"/>
                </a:cxn>
                <a:cxn ang="0">
                  <a:pos x="68" y="997"/>
                </a:cxn>
                <a:cxn ang="0">
                  <a:pos x="69" y="986"/>
                </a:cxn>
                <a:cxn ang="0">
                  <a:pos x="62" y="978"/>
                </a:cxn>
                <a:cxn ang="0">
                  <a:pos x="62" y="978"/>
                </a:cxn>
                <a:cxn ang="0">
                  <a:pos x="69" y="986"/>
                </a:cxn>
                <a:cxn ang="0">
                  <a:pos x="68" y="997"/>
                </a:cxn>
                <a:cxn ang="0">
                  <a:pos x="58" y="1001"/>
                </a:cxn>
                <a:cxn ang="0">
                  <a:pos x="115" y="978"/>
                </a:cxn>
              </a:cxnLst>
              <a:rect l="0" t="0" r="r" b="b"/>
              <a:pathLst>
                <a:path w="120" h="1090">
                  <a:moveTo>
                    <a:pt x="64" y="0"/>
                  </a:moveTo>
                  <a:lnTo>
                    <a:pt x="52" y="0"/>
                  </a:lnTo>
                  <a:lnTo>
                    <a:pt x="48" y="4"/>
                  </a:lnTo>
                  <a:lnTo>
                    <a:pt x="48" y="75"/>
                  </a:lnTo>
                  <a:lnTo>
                    <a:pt x="53" y="80"/>
                  </a:lnTo>
                  <a:lnTo>
                    <a:pt x="64" y="80"/>
                  </a:lnTo>
                  <a:lnTo>
                    <a:pt x="68" y="75"/>
                  </a:lnTo>
                  <a:lnTo>
                    <a:pt x="68" y="4"/>
                  </a:lnTo>
                  <a:lnTo>
                    <a:pt x="64" y="0"/>
                  </a:lnTo>
                  <a:close/>
                  <a:moveTo>
                    <a:pt x="64" y="140"/>
                  </a:moveTo>
                  <a:lnTo>
                    <a:pt x="53" y="140"/>
                  </a:lnTo>
                  <a:lnTo>
                    <a:pt x="48" y="144"/>
                  </a:lnTo>
                  <a:lnTo>
                    <a:pt x="48" y="215"/>
                  </a:lnTo>
                  <a:lnTo>
                    <a:pt x="53" y="220"/>
                  </a:lnTo>
                  <a:lnTo>
                    <a:pt x="64" y="220"/>
                  </a:lnTo>
                  <a:lnTo>
                    <a:pt x="68" y="215"/>
                  </a:lnTo>
                  <a:lnTo>
                    <a:pt x="68" y="150"/>
                  </a:lnTo>
                  <a:lnTo>
                    <a:pt x="68" y="144"/>
                  </a:lnTo>
                  <a:lnTo>
                    <a:pt x="64" y="140"/>
                  </a:lnTo>
                  <a:close/>
                  <a:moveTo>
                    <a:pt x="64" y="280"/>
                  </a:moveTo>
                  <a:lnTo>
                    <a:pt x="53" y="280"/>
                  </a:lnTo>
                  <a:lnTo>
                    <a:pt x="49" y="284"/>
                  </a:lnTo>
                  <a:lnTo>
                    <a:pt x="49" y="355"/>
                  </a:lnTo>
                  <a:lnTo>
                    <a:pt x="53" y="360"/>
                  </a:lnTo>
                  <a:lnTo>
                    <a:pt x="64" y="360"/>
                  </a:lnTo>
                  <a:lnTo>
                    <a:pt x="69" y="355"/>
                  </a:lnTo>
                  <a:lnTo>
                    <a:pt x="69" y="284"/>
                  </a:lnTo>
                  <a:lnTo>
                    <a:pt x="64" y="280"/>
                  </a:lnTo>
                  <a:close/>
                  <a:moveTo>
                    <a:pt x="64" y="420"/>
                  </a:moveTo>
                  <a:lnTo>
                    <a:pt x="53" y="420"/>
                  </a:lnTo>
                  <a:lnTo>
                    <a:pt x="49" y="424"/>
                  </a:lnTo>
                  <a:lnTo>
                    <a:pt x="49" y="495"/>
                  </a:lnTo>
                  <a:lnTo>
                    <a:pt x="53" y="500"/>
                  </a:lnTo>
                  <a:lnTo>
                    <a:pt x="64" y="500"/>
                  </a:lnTo>
                  <a:lnTo>
                    <a:pt x="69" y="495"/>
                  </a:lnTo>
                  <a:lnTo>
                    <a:pt x="69" y="424"/>
                  </a:lnTo>
                  <a:lnTo>
                    <a:pt x="64" y="420"/>
                  </a:lnTo>
                  <a:close/>
                  <a:moveTo>
                    <a:pt x="65" y="560"/>
                  </a:moveTo>
                  <a:lnTo>
                    <a:pt x="53" y="560"/>
                  </a:lnTo>
                  <a:lnTo>
                    <a:pt x="49" y="564"/>
                  </a:lnTo>
                  <a:lnTo>
                    <a:pt x="49" y="635"/>
                  </a:lnTo>
                  <a:lnTo>
                    <a:pt x="54" y="640"/>
                  </a:lnTo>
                  <a:lnTo>
                    <a:pt x="65" y="640"/>
                  </a:lnTo>
                  <a:lnTo>
                    <a:pt x="69" y="635"/>
                  </a:lnTo>
                  <a:lnTo>
                    <a:pt x="69" y="564"/>
                  </a:lnTo>
                  <a:lnTo>
                    <a:pt x="65" y="560"/>
                  </a:lnTo>
                  <a:close/>
                  <a:moveTo>
                    <a:pt x="65" y="700"/>
                  </a:moveTo>
                  <a:lnTo>
                    <a:pt x="54" y="700"/>
                  </a:lnTo>
                  <a:lnTo>
                    <a:pt x="49" y="704"/>
                  </a:lnTo>
                  <a:lnTo>
                    <a:pt x="49" y="775"/>
                  </a:lnTo>
                  <a:lnTo>
                    <a:pt x="54" y="780"/>
                  </a:lnTo>
                  <a:lnTo>
                    <a:pt x="65" y="780"/>
                  </a:lnTo>
                  <a:lnTo>
                    <a:pt x="69" y="775"/>
                  </a:lnTo>
                  <a:lnTo>
                    <a:pt x="69" y="704"/>
                  </a:lnTo>
                  <a:lnTo>
                    <a:pt x="65" y="700"/>
                  </a:lnTo>
                  <a:close/>
                  <a:moveTo>
                    <a:pt x="65" y="840"/>
                  </a:moveTo>
                  <a:lnTo>
                    <a:pt x="54" y="840"/>
                  </a:lnTo>
                  <a:lnTo>
                    <a:pt x="50" y="844"/>
                  </a:lnTo>
                  <a:lnTo>
                    <a:pt x="50" y="915"/>
                  </a:lnTo>
                  <a:lnTo>
                    <a:pt x="54" y="920"/>
                  </a:lnTo>
                  <a:lnTo>
                    <a:pt x="65" y="920"/>
                  </a:lnTo>
                  <a:lnTo>
                    <a:pt x="70" y="915"/>
                  </a:lnTo>
                  <a:lnTo>
                    <a:pt x="70" y="844"/>
                  </a:lnTo>
                  <a:lnTo>
                    <a:pt x="65" y="840"/>
                  </a:lnTo>
                  <a:close/>
                  <a:moveTo>
                    <a:pt x="120" y="969"/>
                  </a:moveTo>
                  <a:lnTo>
                    <a:pt x="0" y="970"/>
                  </a:lnTo>
                  <a:lnTo>
                    <a:pt x="60" y="1090"/>
                  </a:lnTo>
                  <a:lnTo>
                    <a:pt x="104" y="1001"/>
                  </a:lnTo>
                  <a:lnTo>
                    <a:pt x="58" y="1001"/>
                  </a:lnTo>
                  <a:lnTo>
                    <a:pt x="52" y="998"/>
                  </a:lnTo>
                  <a:lnTo>
                    <a:pt x="50" y="993"/>
                  </a:lnTo>
                  <a:lnTo>
                    <a:pt x="49" y="988"/>
                  </a:lnTo>
                  <a:lnTo>
                    <a:pt x="51" y="982"/>
                  </a:lnTo>
                  <a:lnTo>
                    <a:pt x="57" y="980"/>
                  </a:lnTo>
                  <a:lnTo>
                    <a:pt x="62" y="978"/>
                  </a:lnTo>
                  <a:lnTo>
                    <a:pt x="115" y="978"/>
                  </a:lnTo>
                  <a:lnTo>
                    <a:pt x="120" y="969"/>
                  </a:lnTo>
                  <a:close/>
                  <a:moveTo>
                    <a:pt x="62" y="978"/>
                  </a:moveTo>
                  <a:lnTo>
                    <a:pt x="57" y="980"/>
                  </a:lnTo>
                  <a:lnTo>
                    <a:pt x="51" y="982"/>
                  </a:lnTo>
                  <a:lnTo>
                    <a:pt x="49" y="988"/>
                  </a:lnTo>
                  <a:lnTo>
                    <a:pt x="50" y="993"/>
                  </a:lnTo>
                  <a:lnTo>
                    <a:pt x="52" y="998"/>
                  </a:lnTo>
                  <a:lnTo>
                    <a:pt x="58" y="1001"/>
                  </a:lnTo>
                  <a:lnTo>
                    <a:pt x="63" y="999"/>
                  </a:lnTo>
                  <a:lnTo>
                    <a:pt x="68" y="997"/>
                  </a:lnTo>
                  <a:lnTo>
                    <a:pt x="71" y="992"/>
                  </a:lnTo>
                  <a:lnTo>
                    <a:pt x="69" y="986"/>
                  </a:lnTo>
                  <a:lnTo>
                    <a:pt x="68" y="981"/>
                  </a:lnTo>
                  <a:lnTo>
                    <a:pt x="62" y="978"/>
                  </a:lnTo>
                  <a:close/>
                  <a:moveTo>
                    <a:pt x="115" y="978"/>
                  </a:moveTo>
                  <a:lnTo>
                    <a:pt x="62" y="978"/>
                  </a:lnTo>
                  <a:lnTo>
                    <a:pt x="68" y="981"/>
                  </a:lnTo>
                  <a:lnTo>
                    <a:pt x="69" y="986"/>
                  </a:lnTo>
                  <a:lnTo>
                    <a:pt x="71" y="992"/>
                  </a:lnTo>
                  <a:lnTo>
                    <a:pt x="68" y="997"/>
                  </a:lnTo>
                  <a:lnTo>
                    <a:pt x="63" y="999"/>
                  </a:lnTo>
                  <a:lnTo>
                    <a:pt x="58" y="1001"/>
                  </a:lnTo>
                  <a:lnTo>
                    <a:pt x="104" y="1001"/>
                  </a:lnTo>
                  <a:lnTo>
                    <a:pt x="115" y="9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725521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1356885" tIns="57132"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uk-UA"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uk-U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5799" name="Group 23"/>
          <p:cNvGrpSpPr>
            <a:grpSpLocks/>
          </p:cNvGrpSpPr>
          <p:nvPr/>
        </p:nvGrpSpPr>
        <p:grpSpPr bwMode="auto">
          <a:xfrm>
            <a:off x="1500166" y="571486"/>
            <a:ext cx="5919656" cy="2067549"/>
            <a:chOff x="1584" y="-1477"/>
            <a:chExt cx="9180" cy="3982"/>
          </a:xfrm>
        </p:grpSpPr>
        <p:sp>
          <p:nvSpPr>
            <p:cNvPr id="75815" name="Rectangle 39"/>
            <p:cNvSpPr>
              <a:spLocks noChangeArrowheads="1"/>
            </p:cNvSpPr>
            <p:nvPr/>
          </p:nvSpPr>
          <p:spPr bwMode="auto">
            <a:xfrm>
              <a:off x="4132" y="-1339"/>
              <a:ext cx="4502" cy="796"/>
            </a:xfrm>
            <a:prstGeom prst="rect">
              <a:avLst/>
            </a:prstGeom>
            <a:solidFill>
              <a:schemeClr val="tx1">
                <a:lumMod val="75000"/>
                <a:lumOff val="2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5814" name="Rectangle 38"/>
            <p:cNvSpPr>
              <a:spLocks noChangeArrowheads="1"/>
            </p:cNvSpPr>
            <p:nvPr/>
          </p:nvSpPr>
          <p:spPr bwMode="auto">
            <a:xfrm>
              <a:off x="4103" y="-1311"/>
              <a:ext cx="4502" cy="796"/>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5813" name="Rectangle 37"/>
            <p:cNvSpPr>
              <a:spLocks noChangeArrowheads="1"/>
            </p:cNvSpPr>
            <p:nvPr/>
          </p:nvSpPr>
          <p:spPr bwMode="auto">
            <a:xfrm>
              <a:off x="4284" y="-1470"/>
              <a:ext cx="4500" cy="797"/>
            </a:xfrm>
            <a:prstGeom prst="rect">
              <a:avLst/>
            </a:prstGeom>
            <a:solidFill>
              <a:schemeClr val="tx1">
                <a:lumMod val="25000"/>
                <a:lumOff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sz="1200" dirty="0"/>
            </a:p>
          </p:txBody>
        </p:sp>
        <p:sp>
          <p:nvSpPr>
            <p:cNvPr id="75812" name="Rectangle 36"/>
            <p:cNvSpPr>
              <a:spLocks noChangeArrowheads="1"/>
            </p:cNvSpPr>
            <p:nvPr/>
          </p:nvSpPr>
          <p:spPr bwMode="auto">
            <a:xfrm>
              <a:off x="4284" y="-1470"/>
              <a:ext cx="4500" cy="797"/>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5811" name="Freeform 35"/>
            <p:cNvSpPr>
              <a:spLocks/>
            </p:cNvSpPr>
            <p:nvPr/>
          </p:nvSpPr>
          <p:spPr bwMode="auto">
            <a:xfrm>
              <a:off x="1584" y="-39"/>
              <a:ext cx="3779" cy="1114"/>
            </a:xfrm>
            <a:custGeom>
              <a:avLst/>
              <a:gdLst/>
              <a:ahLst/>
              <a:cxnLst>
                <a:cxn ang="0">
                  <a:pos x="3593" y="0"/>
                </a:cxn>
                <a:cxn ang="0">
                  <a:pos x="186" y="0"/>
                </a:cxn>
                <a:cxn ang="0">
                  <a:pos x="113" y="14"/>
                </a:cxn>
                <a:cxn ang="0">
                  <a:pos x="54" y="54"/>
                </a:cxn>
                <a:cxn ang="0">
                  <a:pos x="15" y="113"/>
                </a:cxn>
                <a:cxn ang="0">
                  <a:pos x="0" y="185"/>
                </a:cxn>
                <a:cxn ang="0">
                  <a:pos x="0" y="928"/>
                </a:cxn>
                <a:cxn ang="0">
                  <a:pos x="15" y="1000"/>
                </a:cxn>
                <a:cxn ang="0">
                  <a:pos x="54" y="1059"/>
                </a:cxn>
                <a:cxn ang="0">
                  <a:pos x="113" y="1099"/>
                </a:cxn>
                <a:cxn ang="0">
                  <a:pos x="186" y="1114"/>
                </a:cxn>
                <a:cxn ang="0">
                  <a:pos x="3593" y="1114"/>
                </a:cxn>
                <a:cxn ang="0">
                  <a:pos x="3666" y="1099"/>
                </a:cxn>
                <a:cxn ang="0">
                  <a:pos x="3725" y="1059"/>
                </a:cxn>
                <a:cxn ang="0">
                  <a:pos x="3764" y="1000"/>
                </a:cxn>
                <a:cxn ang="0">
                  <a:pos x="3779" y="928"/>
                </a:cxn>
                <a:cxn ang="0">
                  <a:pos x="3779" y="185"/>
                </a:cxn>
                <a:cxn ang="0">
                  <a:pos x="3764" y="113"/>
                </a:cxn>
                <a:cxn ang="0">
                  <a:pos x="3725" y="54"/>
                </a:cxn>
                <a:cxn ang="0">
                  <a:pos x="3666" y="14"/>
                </a:cxn>
                <a:cxn ang="0">
                  <a:pos x="3593" y="0"/>
                </a:cxn>
              </a:cxnLst>
              <a:rect l="0" t="0" r="r" b="b"/>
              <a:pathLst>
                <a:path w="3779" h="1114">
                  <a:moveTo>
                    <a:pt x="3593" y="0"/>
                  </a:moveTo>
                  <a:lnTo>
                    <a:pt x="186" y="0"/>
                  </a:lnTo>
                  <a:lnTo>
                    <a:pt x="113" y="14"/>
                  </a:lnTo>
                  <a:lnTo>
                    <a:pt x="54" y="54"/>
                  </a:lnTo>
                  <a:lnTo>
                    <a:pt x="15" y="113"/>
                  </a:lnTo>
                  <a:lnTo>
                    <a:pt x="0" y="185"/>
                  </a:lnTo>
                  <a:lnTo>
                    <a:pt x="0" y="928"/>
                  </a:lnTo>
                  <a:lnTo>
                    <a:pt x="15" y="1000"/>
                  </a:lnTo>
                  <a:lnTo>
                    <a:pt x="54" y="1059"/>
                  </a:lnTo>
                  <a:lnTo>
                    <a:pt x="113" y="1099"/>
                  </a:lnTo>
                  <a:lnTo>
                    <a:pt x="186" y="1114"/>
                  </a:lnTo>
                  <a:lnTo>
                    <a:pt x="3593" y="1114"/>
                  </a:lnTo>
                  <a:lnTo>
                    <a:pt x="3666" y="1099"/>
                  </a:lnTo>
                  <a:lnTo>
                    <a:pt x="3725" y="1059"/>
                  </a:lnTo>
                  <a:lnTo>
                    <a:pt x="3764" y="1000"/>
                  </a:lnTo>
                  <a:lnTo>
                    <a:pt x="3779" y="928"/>
                  </a:lnTo>
                  <a:lnTo>
                    <a:pt x="3779" y="185"/>
                  </a:lnTo>
                  <a:lnTo>
                    <a:pt x="3764" y="113"/>
                  </a:lnTo>
                  <a:lnTo>
                    <a:pt x="3725" y="54"/>
                  </a:lnTo>
                  <a:lnTo>
                    <a:pt x="3666" y="14"/>
                  </a:lnTo>
                  <a:lnTo>
                    <a:pt x="3593"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810" name="Freeform 34"/>
            <p:cNvSpPr>
              <a:spLocks/>
            </p:cNvSpPr>
            <p:nvPr/>
          </p:nvSpPr>
          <p:spPr bwMode="auto">
            <a:xfrm>
              <a:off x="1584" y="-39"/>
              <a:ext cx="3779" cy="1114"/>
            </a:xfrm>
            <a:custGeom>
              <a:avLst/>
              <a:gdLst/>
              <a:ahLst/>
              <a:cxnLst>
                <a:cxn ang="0">
                  <a:pos x="186" y="0"/>
                </a:cxn>
                <a:cxn ang="0">
                  <a:pos x="113" y="14"/>
                </a:cxn>
                <a:cxn ang="0">
                  <a:pos x="54" y="54"/>
                </a:cxn>
                <a:cxn ang="0">
                  <a:pos x="15" y="113"/>
                </a:cxn>
                <a:cxn ang="0">
                  <a:pos x="0" y="185"/>
                </a:cxn>
                <a:cxn ang="0">
                  <a:pos x="0" y="928"/>
                </a:cxn>
                <a:cxn ang="0">
                  <a:pos x="15" y="1000"/>
                </a:cxn>
                <a:cxn ang="0">
                  <a:pos x="54" y="1059"/>
                </a:cxn>
                <a:cxn ang="0">
                  <a:pos x="113" y="1099"/>
                </a:cxn>
                <a:cxn ang="0">
                  <a:pos x="186" y="1114"/>
                </a:cxn>
                <a:cxn ang="0">
                  <a:pos x="3593" y="1114"/>
                </a:cxn>
                <a:cxn ang="0">
                  <a:pos x="3666" y="1099"/>
                </a:cxn>
                <a:cxn ang="0">
                  <a:pos x="3725" y="1059"/>
                </a:cxn>
                <a:cxn ang="0">
                  <a:pos x="3764" y="1000"/>
                </a:cxn>
                <a:cxn ang="0">
                  <a:pos x="3779" y="928"/>
                </a:cxn>
                <a:cxn ang="0">
                  <a:pos x="3779" y="185"/>
                </a:cxn>
                <a:cxn ang="0">
                  <a:pos x="3764" y="113"/>
                </a:cxn>
                <a:cxn ang="0">
                  <a:pos x="3725" y="54"/>
                </a:cxn>
                <a:cxn ang="0">
                  <a:pos x="3666" y="14"/>
                </a:cxn>
                <a:cxn ang="0">
                  <a:pos x="3593" y="0"/>
                </a:cxn>
                <a:cxn ang="0">
                  <a:pos x="186" y="0"/>
                </a:cxn>
              </a:cxnLst>
              <a:rect l="0" t="0" r="r" b="b"/>
              <a:pathLst>
                <a:path w="3779" h="1114">
                  <a:moveTo>
                    <a:pt x="186" y="0"/>
                  </a:moveTo>
                  <a:lnTo>
                    <a:pt x="113" y="14"/>
                  </a:lnTo>
                  <a:lnTo>
                    <a:pt x="54" y="54"/>
                  </a:lnTo>
                  <a:lnTo>
                    <a:pt x="15" y="113"/>
                  </a:lnTo>
                  <a:lnTo>
                    <a:pt x="0" y="185"/>
                  </a:lnTo>
                  <a:lnTo>
                    <a:pt x="0" y="928"/>
                  </a:lnTo>
                  <a:lnTo>
                    <a:pt x="15" y="1000"/>
                  </a:lnTo>
                  <a:lnTo>
                    <a:pt x="54" y="1059"/>
                  </a:lnTo>
                  <a:lnTo>
                    <a:pt x="113" y="1099"/>
                  </a:lnTo>
                  <a:lnTo>
                    <a:pt x="186" y="1114"/>
                  </a:lnTo>
                  <a:lnTo>
                    <a:pt x="3593" y="1114"/>
                  </a:lnTo>
                  <a:lnTo>
                    <a:pt x="3666" y="1099"/>
                  </a:lnTo>
                  <a:lnTo>
                    <a:pt x="3725" y="1059"/>
                  </a:lnTo>
                  <a:lnTo>
                    <a:pt x="3764" y="1000"/>
                  </a:lnTo>
                  <a:lnTo>
                    <a:pt x="3779" y="928"/>
                  </a:lnTo>
                  <a:lnTo>
                    <a:pt x="3779" y="185"/>
                  </a:lnTo>
                  <a:lnTo>
                    <a:pt x="3764" y="113"/>
                  </a:lnTo>
                  <a:lnTo>
                    <a:pt x="3725" y="54"/>
                  </a:lnTo>
                  <a:lnTo>
                    <a:pt x="3666" y="14"/>
                  </a:lnTo>
                  <a:lnTo>
                    <a:pt x="3593" y="0"/>
                  </a:lnTo>
                  <a:lnTo>
                    <a:pt x="186"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808" name="Freeform 32"/>
            <p:cNvSpPr>
              <a:spLocks/>
            </p:cNvSpPr>
            <p:nvPr/>
          </p:nvSpPr>
          <p:spPr bwMode="auto">
            <a:xfrm>
              <a:off x="5544" y="-39"/>
              <a:ext cx="5220" cy="1114"/>
            </a:xfrm>
            <a:custGeom>
              <a:avLst/>
              <a:gdLst/>
              <a:ahLst/>
              <a:cxnLst>
                <a:cxn ang="0">
                  <a:pos x="5034" y="0"/>
                </a:cxn>
                <a:cxn ang="0">
                  <a:pos x="186" y="0"/>
                </a:cxn>
                <a:cxn ang="0">
                  <a:pos x="113" y="14"/>
                </a:cxn>
                <a:cxn ang="0">
                  <a:pos x="54" y="54"/>
                </a:cxn>
                <a:cxn ang="0">
                  <a:pos x="15" y="113"/>
                </a:cxn>
                <a:cxn ang="0">
                  <a:pos x="0" y="185"/>
                </a:cxn>
                <a:cxn ang="0">
                  <a:pos x="0" y="928"/>
                </a:cxn>
                <a:cxn ang="0">
                  <a:pos x="15" y="1000"/>
                </a:cxn>
                <a:cxn ang="0">
                  <a:pos x="54" y="1059"/>
                </a:cxn>
                <a:cxn ang="0">
                  <a:pos x="113" y="1099"/>
                </a:cxn>
                <a:cxn ang="0">
                  <a:pos x="186" y="1114"/>
                </a:cxn>
                <a:cxn ang="0">
                  <a:pos x="5034" y="1114"/>
                </a:cxn>
                <a:cxn ang="0">
                  <a:pos x="5107" y="1099"/>
                </a:cxn>
                <a:cxn ang="0">
                  <a:pos x="5166" y="1059"/>
                </a:cxn>
                <a:cxn ang="0">
                  <a:pos x="5205" y="1000"/>
                </a:cxn>
                <a:cxn ang="0">
                  <a:pos x="5220" y="928"/>
                </a:cxn>
                <a:cxn ang="0">
                  <a:pos x="5220" y="185"/>
                </a:cxn>
                <a:cxn ang="0">
                  <a:pos x="5205" y="113"/>
                </a:cxn>
                <a:cxn ang="0">
                  <a:pos x="5166" y="54"/>
                </a:cxn>
                <a:cxn ang="0">
                  <a:pos x="5107" y="14"/>
                </a:cxn>
                <a:cxn ang="0">
                  <a:pos x="5034" y="0"/>
                </a:cxn>
              </a:cxnLst>
              <a:rect l="0" t="0" r="r" b="b"/>
              <a:pathLst>
                <a:path w="5220" h="1114">
                  <a:moveTo>
                    <a:pt x="5034" y="0"/>
                  </a:moveTo>
                  <a:lnTo>
                    <a:pt x="186" y="0"/>
                  </a:lnTo>
                  <a:lnTo>
                    <a:pt x="113" y="14"/>
                  </a:lnTo>
                  <a:lnTo>
                    <a:pt x="54" y="54"/>
                  </a:lnTo>
                  <a:lnTo>
                    <a:pt x="15" y="113"/>
                  </a:lnTo>
                  <a:lnTo>
                    <a:pt x="0" y="185"/>
                  </a:lnTo>
                  <a:lnTo>
                    <a:pt x="0" y="928"/>
                  </a:lnTo>
                  <a:lnTo>
                    <a:pt x="15" y="1000"/>
                  </a:lnTo>
                  <a:lnTo>
                    <a:pt x="54" y="1059"/>
                  </a:lnTo>
                  <a:lnTo>
                    <a:pt x="113" y="1099"/>
                  </a:lnTo>
                  <a:lnTo>
                    <a:pt x="186" y="1114"/>
                  </a:lnTo>
                  <a:lnTo>
                    <a:pt x="5034" y="1114"/>
                  </a:lnTo>
                  <a:lnTo>
                    <a:pt x="5107" y="1099"/>
                  </a:lnTo>
                  <a:lnTo>
                    <a:pt x="5166" y="1059"/>
                  </a:lnTo>
                  <a:lnTo>
                    <a:pt x="5205" y="1000"/>
                  </a:lnTo>
                  <a:lnTo>
                    <a:pt x="5220" y="928"/>
                  </a:lnTo>
                  <a:lnTo>
                    <a:pt x="5220" y="185"/>
                  </a:lnTo>
                  <a:lnTo>
                    <a:pt x="5205" y="113"/>
                  </a:lnTo>
                  <a:lnTo>
                    <a:pt x="5166" y="54"/>
                  </a:lnTo>
                  <a:lnTo>
                    <a:pt x="5107" y="14"/>
                  </a:lnTo>
                  <a:lnTo>
                    <a:pt x="5034"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807" name="Freeform 31"/>
            <p:cNvSpPr>
              <a:spLocks/>
            </p:cNvSpPr>
            <p:nvPr/>
          </p:nvSpPr>
          <p:spPr bwMode="auto">
            <a:xfrm>
              <a:off x="5544" y="-39"/>
              <a:ext cx="5220" cy="1114"/>
            </a:xfrm>
            <a:custGeom>
              <a:avLst/>
              <a:gdLst/>
              <a:ahLst/>
              <a:cxnLst>
                <a:cxn ang="0">
                  <a:pos x="186" y="0"/>
                </a:cxn>
                <a:cxn ang="0">
                  <a:pos x="113" y="14"/>
                </a:cxn>
                <a:cxn ang="0">
                  <a:pos x="54" y="54"/>
                </a:cxn>
                <a:cxn ang="0">
                  <a:pos x="15" y="113"/>
                </a:cxn>
                <a:cxn ang="0">
                  <a:pos x="0" y="185"/>
                </a:cxn>
                <a:cxn ang="0">
                  <a:pos x="0" y="928"/>
                </a:cxn>
                <a:cxn ang="0">
                  <a:pos x="15" y="1000"/>
                </a:cxn>
                <a:cxn ang="0">
                  <a:pos x="54" y="1059"/>
                </a:cxn>
                <a:cxn ang="0">
                  <a:pos x="113" y="1099"/>
                </a:cxn>
                <a:cxn ang="0">
                  <a:pos x="186" y="1114"/>
                </a:cxn>
                <a:cxn ang="0">
                  <a:pos x="5034" y="1114"/>
                </a:cxn>
                <a:cxn ang="0">
                  <a:pos x="5107" y="1099"/>
                </a:cxn>
                <a:cxn ang="0">
                  <a:pos x="5166" y="1059"/>
                </a:cxn>
                <a:cxn ang="0">
                  <a:pos x="5205" y="1000"/>
                </a:cxn>
                <a:cxn ang="0">
                  <a:pos x="5220" y="928"/>
                </a:cxn>
                <a:cxn ang="0">
                  <a:pos x="5220" y="185"/>
                </a:cxn>
                <a:cxn ang="0">
                  <a:pos x="5205" y="113"/>
                </a:cxn>
                <a:cxn ang="0">
                  <a:pos x="5166" y="54"/>
                </a:cxn>
                <a:cxn ang="0">
                  <a:pos x="5107" y="14"/>
                </a:cxn>
                <a:cxn ang="0">
                  <a:pos x="5034" y="0"/>
                </a:cxn>
                <a:cxn ang="0">
                  <a:pos x="186" y="0"/>
                </a:cxn>
              </a:cxnLst>
              <a:rect l="0" t="0" r="r" b="b"/>
              <a:pathLst>
                <a:path w="5220" h="1114">
                  <a:moveTo>
                    <a:pt x="186" y="0"/>
                  </a:moveTo>
                  <a:lnTo>
                    <a:pt x="113" y="14"/>
                  </a:lnTo>
                  <a:lnTo>
                    <a:pt x="54" y="54"/>
                  </a:lnTo>
                  <a:lnTo>
                    <a:pt x="15" y="113"/>
                  </a:lnTo>
                  <a:lnTo>
                    <a:pt x="0" y="185"/>
                  </a:lnTo>
                  <a:lnTo>
                    <a:pt x="0" y="928"/>
                  </a:lnTo>
                  <a:lnTo>
                    <a:pt x="15" y="1000"/>
                  </a:lnTo>
                  <a:lnTo>
                    <a:pt x="54" y="1059"/>
                  </a:lnTo>
                  <a:lnTo>
                    <a:pt x="113" y="1099"/>
                  </a:lnTo>
                  <a:lnTo>
                    <a:pt x="186" y="1114"/>
                  </a:lnTo>
                  <a:lnTo>
                    <a:pt x="5034" y="1114"/>
                  </a:lnTo>
                  <a:lnTo>
                    <a:pt x="5107" y="1099"/>
                  </a:lnTo>
                  <a:lnTo>
                    <a:pt x="5166" y="1059"/>
                  </a:lnTo>
                  <a:lnTo>
                    <a:pt x="5205" y="1000"/>
                  </a:lnTo>
                  <a:lnTo>
                    <a:pt x="5220" y="928"/>
                  </a:lnTo>
                  <a:lnTo>
                    <a:pt x="5220" y="185"/>
                  </a:lnTo>
                  <a:lnTo>
                    <a:pt x="5205" y="113"/>
                  </a:lnTo>
                  <a:lnTo>
                    <a:pt x="5166" y="54"/>
                  </a:lnTo>
                  <a:lnTo>
                    <a:pt x="5107" y="14"/>
                  </a:lnTo>
                  <a:lnTo>
                    <a:pt x="5034" y="0"/>
                  </a:lnTo>
                  <a:lnTo>
                    <a:pt x="186"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805" name="Line 29"/>
            <p:cNvSpPr>
              <a:spLocks noChangeShapeType="1"/>
            </p:cNvSpPr>
            <p:nvPr/>
          </p:nvSpPr>
          <p:spPr bwMode="auto">
            <a:xfrm>
              <a:off x="9325" y="-992"/>
              <a:ext cx="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75804" name="Picture 28"/>
            <p:cNvPicPr>
              <a:picLocks noChangeAspect="1" noChangeArrowheads="1"/>
            </p:cNvPicPr>
            <p:nvPr/>
          </p:nvPicPr>
          <p:blipFill>
            <a:blip r:embed="rId2"/>
            <a:srcRect/>
            <a:stretch>
              <a:fillRect/>
            </a:stretch>
          </p:blipFill>
          <p:spPr bwMode="auto">
            <a:xfrm>
              <a:off x="6377" y="1074"/>
              <a:ext cx="135" cy="319"/>
            </a:xfrm>
            <a:prstGeom prst="rect">
              <a:avLst/>
            </a:prstGeom>
            <a:noFill/>
          </p:spPr>
        </p:pic>
        <p:pic>
          <p:nvPicPr>
            <p:cNvPr id="75803" name="Picture 27"/>
            <p:cNvPicPr>
              <a:picLocks noChangeAspect="1" noChangeArrowheads="1"/>
            </p:cNvPicPr>
            <p:nvPr/>
          </p:nvPicPr>
          <p:blipFill>
            <a:blip r:embed="rId3"/>
            <a:srcRect/>
            <a:stretch>
              <a:fillRect/>
            </a:stretch>
          </p:blipFill>
          <p:spPr bwMode="auto">
            <a:xfrm>
              <a:off x="9977" y="1074"/>
              <a:ext cx="135" cy="321"/>
            </a:xfrm>
            <a:prstGeom prst="rect">
              <a:avLst/>
            </a:prstGeom>
            <a:noFill/>
          </p:spPr>
        </p:pic>
        <p:sp>
          <p:nvSpPr>
            <p:cNvPr id="75802" name="Text Box 26"/>
            <p:cNvSpPr txBox="1">
              <a:spLocks noChangeArrowheads="1"/>
            </p:cNvSpPr>
            <p:nvPr/>
          </p:nvSpPr>
          <p:spPr bwMode="auto">
            <a:xfrm>
              <a:off x="4346" y="-1477"/>
              <a:ext cx="4271" cy="688"/>
            </a:xfrm>
            <a:prstGeom prst="rect">
              <a:avLst/>
            </a:prstGeom>
            <a:solidFill>
              <a:schemeClr val="bg2">
                <a:lumMod val="40000"/>
                <a:lumOff val="60000"/>
                <a:alpha val="20000"/>
              </a:schemeClr>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Фактори, які впливають на</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прибуток підприємства</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75801" name="Text Box 25"/>
            <p:cNvSpPr txBox="1">
              <a:spLocks noChangeArrowheads="1"/>
            </p:cNvSpPr>
            <p:nvPr/>
          </p:nvSpPr>
          <p:spPr bwMode="auto">
            <a:xfrm>
              <a:off x="8120" y="1392"/>
              <a:ext cx="2548" cy="1113"/>
            </a:xfrm>
            <a:prstGeom prst="rect">
              <a:avLst/>
            </a:prstGeom>
            <a:solidFill>
              <a:schemeClr val="tx1">
                <a:lumMod val="25000"/>
                <a:lumOff val="75000"/>
              </a:schemeClr>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Фактори опосередкованого впливу</a:t>
              </a:r>
              <a:endParaRPr kumimoji="0" lang="uk-UA"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75800" name="Text Box 24"/>
            <p:cNvSpPr txBox="1">
              <a:spLocks noChangeArrowheads="1"/>
            </p:cNvSpPr>
            <p:nvPr/>
          </p:nvSpPr>
          <p:spPr bwMode="auto">
            <a:xfrm>
              <a:off x="5544" y="1392"/>
              <a:ext cx="2340" cy="1113"/>
            </a:xfrm>
            <a:prstGeom prst="rect">
              <a:avLst/>
            </a:prstGeom>
            <a:solidFill>
              <a:schemeClr val="tx1">
                <a:lumMod val="25000"/>
                <a:lumOff val="75000"/>
              </a:schemeClr>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1588"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Фактори безпосереднього впливу</a:t>
              </a:r>
              <a:endParaRPr kumimoji="0" lang="uk-UA" sz="1200" b="1"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57" name="Прямая со стрелкой 56"/>
          <p:cNvCxnSpPr/>
          <p:nvPr/>
        </p:nvCxnSpPr>
        <p:spPr>
          <a:xfrm rot="10800000" flipV="1">
            <a:off x="2500298" y="928676"/>
            <a:ext cx="571504" cy="214314"/>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6286512" y="928676"/>
            <a:ext cx="428628" cy="285752"/>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5821" name="Rectangle 45"/>
          <p:cNvSpPr>
            <a:spLocks noChangeArrowheads="1"/>
          </p:cNvSpPr>
          <p:nvPr/>
        </p:nvSpPr>
        <p:spPr bwMode="auto">
          <a:xfrm>
            <a:off x="1500166" y="2285998"/>
            <a:ext cx="2428892" cy="1646605"/>
          </a:xfrm>
          <a:prstGeom prst="rect">
            <a:avLst/>
          </a:prstGeom>
          <a:solidFill>
            <a:schemeClr val="tx1">
              <a:lumMod val="25000"/>
              <a:lumOff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958850" algn="l"/>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Інфляційні процеси;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58850" algn="l"/>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законодавство;</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58850" algn="l"/>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політика;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58850" algn="l"/>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науково-технічний та соціальний розвиток регіону;</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58850" algn="l"/>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політика оподаткування та ін.</a:t>
            </a:r>
            <a:endPar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58850" algn="l"/>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4" name="Прямая со стрелкой 63"/>
          <p:cNvCxnSpPr/>
          <p:nvPr/>
        </p:nvCxnSpPr>
        <p:spPr>
          <a:xfrm rot="5400000">
            <a:off x="2393935" y="2106609"/>
            <a:ext cx="214314" cy="1588"/>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5822" name="Rectangle 46"/>
          <p:cNvSpPr>
            <a:spLocks noChangeArrowheads="1"/>
          </p:cNvSpPr>
          <p:nvPr/>
        </p:nvSpPr>
        <p:spPr bwMode="auto">
          <a:xfrm>
            <a:off x="4071934" y="2786064"/>
            <a:ext cx="1500198" cy="2015936"/>
          </a:xfrm>
          <a:prstGeom prst="rect">
            <a:avLst/>
          </a:prstGeom>
          <a:solidFill>
            <a:schemeClr val="tx1">
              <a:lumMod val="25000"/>
              <a:lumOff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7150" algn="l" defTabSz="914400" rtl="0" eaLnBrk="1" fontAlgn="base" latinLnBrk="0" hangingPunct="1">
              <a:lnSpc>
                <a:spcPct val="100000"/>
              </a:lnSpc>
              <a:spcBef>
                <a:spcPct val="0"/>
              </a:spcBef>
              <a:spcAft>
                <a:spcPct val="0"/>
              </a:spcAft>
              <a:buClrTx/>
              <a:buSzTx/>
              <a:buFontTx/>
              <a:buNone/>
              <a:tabLst>
                <a:tab pos="1851025" algn="l"/>
              </a:tabLst>
            </a:pPr>
            <a:r>
              <a:rPr kumimoji="0" lang="uk-UA"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-обсяг</a:t>
            </a: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продукції, що випускається;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57150" algn="l" defTabSz="914400" rtl="0" eaLnBrk="0" fontAlgn="base" latinLnBrk="0" hangingPunct="0">
              <a:lnSpc>
                <a:spcPct val="100000"/>
              </a:lnSpc>
              <a:spcBef>
                <a:spcPct val="0"/>
              </a:spcBef>
              <a:spcAft>
                <a:spcPct val="0"/>
              </a:spcAft>
              <a:buClrTx/>
              <a:buSzTx/>
              <a:buFontTx/>
              <a:buNone/>
              <a:tabLst>
                <a:tab pos="1851025" algn="l"/>
              </a:tabLst>
            </a:pPr>
            <a:r>
              <a:rPr kumimoji="0" lang="uk-UA"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-собівартість</a:t>
            </a: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виробництва;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57150" algn="l" defTabSz="914400" rtl="0" eaLnBrk="0" fontAlgn="base" latinLnBrk="0" hangingPunct="0">
              <a:lnSpc>
                <a:spcPct val="100000"/>
              </a:lnSpc>
              <a:spcBef>
                <a:spcPct val="0"/>
              </a:spcBef>
              <a:spcAft>
                <a:spcPct val="0"/>
              </a:spcAft>
              <a:buClrTx/>
              <a:buSzTx/>
              <a:buFontTx/>
              <a:buNone/>
              <a:tabLst>
                <a:tab pos="1851025" algn="l"/>
              </a:tabLst>
            </a:pPr>
            <a:r>
              <a:rPr kumimoji="0" lang="uk-UA"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-ціна</a:t>
            </a: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продукції, що реалізується;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57150" algn="l" defTabSz="914400" rtl="0" eaLnBrk="0" fontAlgn="base" latinLnBrk="0" hangingPunct="0">
              <a:lnSpc>
                <a:spcPct val="100000"/>
              </a:lnSpc>
              <a:spcBef>
                <a:spcPct val="0"/>
              </a:spcBef>
              <a:spcAft>
                <a:spcPct val="0"/>
              </a:spcAft>
              <a:buClrTx/>
              <a:buSzTx/>
              <a:buFontTx/>
              <a:buNone/>
              <a:tabLst>
                <a:tab pos="1851025" algn="l"/>
              </a:tabLst>
            </a:pPr>
            <a:r>
              <a:rPr kumimoji="0" lang="uk-UA"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-найменування</a:t>
            </a: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продукції;</a:t>
            </a:r>
            <a:endPar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57150" algn="l" defTabSz="914400" rtl="0" eaLnBrk="0" fontAlgn="base" latinLnBrk="0" hangingPunct="0">
              <a:lnSpc>
                <a:spcPct val="100000"/>
              </a:lnSpc>
              <a:spcBef>
                <a:spcPct val="0"/>
              </a:spcBef>
              <a:spcAft>
                <a:spcPct val="0"/>
              </a:spcAft>
              <a:buClrTx/>
              <a:buSzTx/>
              <a:buFontTx/>
              <a:buNone/>
              <a:tabLst>
                <a:tab pos="1851025" algn="l"/>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823" name="Rectangle 47"/>
          <p:cNvSpPr>
            <a:spLocks noChangeArrowheads="1"/>
          </p:cNvSpPr>
          <p:nvPr/>
        </p:nvSpPr>
        <p:spPr bwMode="auto">
          <a:xfrm>
            <a:off x="5715008" y="2786064"/>
            <a:ext cx="1643074" cy="2123658"/>
          </a:xfrm>
          <a:prstGeom prst="rect">
            <a:avLst/>
          </a:prstGeom>
          <a:solidFill>
            <a:schemeClr val="tx1">
              <a:lumMod val="25000"/>
              <a:lumOff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87350" algn="l"/>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після продажний сервіс;</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7350" algn="l"/>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збільшення або зниження зносу основних виробничих фондів;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7350" algn="l"/>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реклама;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7350" algn="l"/>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співвідношення власного та залученого капіталу;</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7" name="Прямоугольник 86"/>
          <p:cNvSpPr/>
          <p:nvPr/>
        </p:nvSpPr>
        <p:spPr>
          <a:xfrm>
            <a:off x="1571604" y="1285866"/>
            <a:ext cx="2357454" cy="646331"/>
          </a:xfrm>
          <a:prstGeom prst="rect">
            <a:avLst/>
          </a:prstGeom>
        </p:spPr>
        <p:txBody>
          <a:bodyPr wrap="square">
            <a:spAutoFit/>
          </a:bodyPr>
          <a:lstStyle/>
          <a:p>
            <a:r>
              <a:rPr lang="ru-RU" b="1" dirty="0" err="1" smtClean="0"/>
              <a:t>Зовнішні</a:t>
            </a:r>
            <a:r>
              <a:rPr lang="ru-RU" b="1" dirty="0" smtClean="0"/>
              <a:t> </a:t>
            </a:r>
            <a:r>
              <a:rPr lang="ru-RU" sz="1100" dirty="0" smtClean="0"/>
              <a:t/>
            </a:r>
            <a:br>
              <a:rPr lang="ru-RU" sz="1100" dirty="0" smtClean="0"/>
            </a:br>
            <a:r>
              <a:rPr lang="ru-RU" sz="1100" dirty="0" err="1" smtClean="0"/>
              <a:t>Це</a:t>
            </a:r>
            <a:r>
              <a:rPr lang="ru-RU" sz="1100" dirty="0" smtClean="0"/>
              <a:t> </a:t>
            </a:r>
            <a:r>
              <a:rPr lang="ru-RU" sz="1100" dirty="0" err="1" smtClean="0"/>
              <a:t>фактори</a:t>
            </a:r>
            <a:r>
              <a:rPr lang="ru-RU" sz="1100" dirty="0" smtClean="0"/>
              <a:t>, не </a:t>
            </a:r>
            <a:r>
              <a:rPr lang="ru-RU" sz="1100" dirty="0" err="1" smtClean="0"/>
              <a:t>залежать</a:t>
            </a:r>
            <a:r>
              <a:rPr lang="ru-RU" sz="1100" dirty="0" smtClean="0"/>
              <a:t> </a:t>
            </a:r>
            <a:r>
              <a:rPr lang="ru-RU" sz="1100" dirty="0" err="1" smtClean="0"/>
              <a:t>від</a:t>
            </a:r>
            <a:r>
              <a:rPr lang="ru-RU" sz="1100" dirty="0" smtClean="0"/>
              <a:t> </a:t>
            </a:r>
            <a:r>
              <a:rPr lang="ru-RU" sz="1100" dirty="0" err="1" smtClean="0"/>
              <a:t>розвитку</a:t>
            </a:r>
            <a:r>
              <a:rPr lang="ru-RU" sz="1100" dirty="0" smtClean="0"/>
              <a:t> </a:t>
            </a:r>
            <a:r>
              <a:rPr lang="ru-RU" sz="1100" dirty="0" err="1" smtClean="0"/>
              <a:t>підприємства</a:t>
            </a:r>
            <a:r>
              <a:rPr lang="ru-RU" sz="1100" dirty="0" smtClean="0"/>
              <a:t> </a:t>
            </a:r>
            <a:endParaRPr lang="ru-RU" sz="1100" dirty="0"/>
          </a:p>
        </p:txBody>
      </p:sp>
      <p:sp>
        <p:nvSpPr>
          <p:cNvPr id="88" name="Прямоугольник 87"/>
          <p:cNvSpPr/>
          <p:nvPr/>
        </p:nvSpPr>
        <p:spPr>
          <a:xfrm>
            <a:off x="4143372" y="1285866"/>
            <a:ext cx="3286148" cy="646331"/>
          </a:xfrm>
          <a:prstGeom prst="rect">
            <a:avLst/>
          </a:prstGeom>
        </p:spPr>
        <p:txBody>
          <a:bodyPr wrap="square">
            <a:spAutoFit/>
          </a:bodyPr>
          <a:lstStyle/>
          <a:p>
            <a:r>
              <a:rPr lang="ru-RU" b="1" dirty="0" err="1" smtClean="0"/>
              <a:t>Внутрішні</a:t>
            </a:r>
            <a:r>
              <a:rPr lang="ru-RU" b="1" dirty="0" smtClean="0"/>
              <a:t> </a:t>
            </a:r>
            <a:r>
              <a:rPr lang="ru-RU" sz="1100" dirty="0" smtClean="0"/>
              <a:t/>
            </a:r>
            <a:br>
              <a:rPr lang="ru-RU" sz="1100" dirty="0" smtClean="0"/>
            </a:br>
            <a:r>
              <a:rPr lang="ru-RU" sz="1100" dirty="0" err="1" smtClean="0"/>
              <a:t>Це</a:t>
            </a:r>
            <a:r>
              <a:rPr lang="ru-RU" sz="1100" dirty="0" smtClean="0"/>
              <a:t> </a:t>
            </a:r>
            <a:r>
              <a:rPr lang="ru-RU" sz="1100" dirty="0" err="1" smtClean="0"/>
              <a:t>фактори</a:t>
            </a:r>
            <a:r>
              <a:rPr lang="ru-RU" sz="1100" dirty="0" smtClean="0"/>
              <a:t>, </a:t>
            </a:r>
            <a:r>
              <a:rPr lang="ru-RU" sz="1100" dirty="0" err="1" smtClean="0"/>
              <a:t>які</a:t>
            </a:r>
            <a:r>
              <a:rPr lang="ru-RU" sz="1100" dirty="0" smtClean="0"/>
              <a:t> </a:t>
            </a:r>
            <a:r>
              <a:rPr lang="ru-RU" sz="1100" dirty="0" err="1" smtClean="0"/>
              <a:t>залежать</a:t>
            </a:r>
            <a:r>
              <a:rPr lang="ru-RU" sz="1100" dirty="0" smtClean="0"/>
              <a:t> </a:t>
            </a:r>
            <a:r>
              <a:rPr lang="ru-RU" sz="1100" dirty="0" err="1" smtClean="0"/>
              <a:t>від</a:t>
            </a:r>
            <a:r>
              <a:rPr lang="ru-RU" sz="1100" dirty="0" smtClean="0"/>
              <a:t> </a:t>
            </a:r>
            <a:r>
              <a:rPr lang="ru-RU" sz="1100" dirty="0" err="1" smtClean="0"/>
              <a:t>діяльності</a:t>
            </a:r>
            <a:r>
              <a:rPr lang="ru-RU" sz="1100" dirty="0" smtClean="0"/>
              <a:t> </a:t>
            </a:r>
            <a:r>
              <a:rPr lang="ru-RU" sz="1100" dirty="0" err="1" smtClean="0"/>
              <a:t>окремого</a:t>
            </a:r>
            <a:r>
              <a:rPr lang="ru-RU" sz="1100" dirty="0" smtClean="0"/>
              <a:t> </a:t>
            </a:r>
            <a:r>
              <a:rPr lang="ru-RU" sz="1100" dirty="0" err="1" smtClean="0"/>
              <a:t>підприємства</a:t>
            </a:r>
            <a:r>
              <a:rPr lang="ru-RU" sz="1100" dirty="0" smtClean="0"/>
              <a:t> </a:t>
            </a:r>
            <a:endParaRPr lang="ru-RU" sz="1100" dirty="0"/>
          </a:p>
        </p:txBody>
      </p:sp>
    </p:spTree>
    <p:extLst>
      <p:ext uri="{BB962C8B-B14F-4D97-AF65-F5344CB8AC3E}">
        <p14:creationId xmlns:p14="http://schemas.microsoft.com/office/powerpoint/2010/main" val="29840415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9"/>
          <p:cNvSpPr>
            <a:spLocks noChangeArrowheads="1"/>
          </p:cNvSpPr>
          <p:nvPr/>
        </p:nvSpPr>
        <p:spPr bwMode="auto">
          <a:xfrm>
            <a:off x="714348" y="785800"/>
            <a:ext cx="3000396" cy="499966"/>
          </a:xfrm>
          <a:prstGeom prst="rect">
            <a:avLst/>
          </a:prstGeom>
          <a:gradFill flip="none" rotWithShape="1">
            <a:gsLst>
              <a:gs pos="0">
                <a:srgbClr val="D5AFC5">
                  <a:tint val="66000"/>
                  <a:satMod val="160000"/>
                </a:srgbClr>
              </a:gs>
              <a:gs pos="50000">
                <a:srgbClr val="D5AFC5">
                  <a:tint val="44500"/>
                  <a:satMod val="160000"/>
                </a:srgbClr>
              </a:gs>
              <a:gs pos="100000">
                <a:srgbClr val="D5AFC5">
                  <a:tint val="23500"/>
                  <a:satMod val="160000"/>
                </a:srgbClr>
              </a:gs>
            </a:gsLst>
            <a:lin ang="108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r>
              <a:rPr lang="uk-UA" dirty="0" smtClean="0"/>
              <a:t>          Балансовий прибуток</a:t>
            </a:r>
            <a:endParaRPr lang="ru-RU" dirty="0"/>
          </a:p>
        </p:txBody>
      </p:sp>
      <p:sp>
        <p:nvSpPr>
          <p:cNvPr id="56" name="Rectangle 9"/>
          <p:cNvSpPr>
            <a:spLocks noChangeArrowheads="1"/>
          </p:cNvSpPr>
          <p:nvPr/>
        </p:nvSpPr>
        <p:spPr bwMode="auto">
          <a:xfrm>
            <a:off x="714348" y="1428742"/>
            <a:ext cx="3000396" cy="499966"/>
          </a:xfrm>
          <a:prstGeom prst="rect">
            <a:avLst/>
          </a:prstGeom>
          <a:gradFill flip="none" rotWithShape="1">
            <a:gsLst>
              <a:gs pos="0">
                <a:srgbClr val="D5AFC5">
                  <a:tint val="66000"/>
                  <a:satMod val="160000"/>
                </a:srgbClr>
              </a:gs>
              <a:gs pos="50000">
                <a:srgbClr val="D5AFC5">
                  <a:tint val="44500"/>
                  <a:satMod val="160000"/>
                </a:srgbClr>
              </a:gs>
              <a:gs pos="100000">
                <a:srgbClr val="D5AFC5">
                  <a:tint val="23500"/>
                  <a:satMod val="160000"/>
                </a:srgbClr>
              </a:gs>
            </a:gsLst>
            <a:lin ang="108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r>
              <a:rPr lang="uk-UA" dirty="0" smtClean="0"/>
              <a:t>Прибуток від реалізації(послуг , робіт)</a:t>
            </a:r>
            <a:endParaRPr lang="ru-RU" dirty="0"/>
          </a:p>
        </p:txBody>
      </p:sp>
      <p:sp>
        <p:nvSpPr>
          <p:cNvPr id="57" name="Rectangle 9"/>
          <p:cNvSpPr>
            <a:spLocks noChangeArrowheads="1"/>
          </p:cNvSpPr>
          <p:nvPr/>
        </p:nvSpPr>
        <p:spPr bwMode="auto">
          <a:xfrm>
            <a:off x="714348" y="2071684"/>
            <a:ext cx="3000396" cy="499966"/>
          </a:xfrm>
          <a:prstGeom prst="rect">
            <a:avLst/>
          </a:prstGeom>
          <a:gradFill flip="none" rotWithShape="1">
            <a:gsLst>
              <a:gs pos="0">
                <a:srgbClr val="D5AFC5">
                  <a:tint val="66000"/>
                  <a:satMod val="160000"/>
                </a:srgbClr>
              </a:gs>
              <a:gs pos="50000">
                <a:srgbClr val="D5AFC5">
                  <a:tint val="44500"/>
                  <a:satMod val="160000"/>
                </a:srgbClr>
              </a:gs>
              <a:gs pos="100000">
                <a:srgbClr val="D5AFC5">
                  <a:tint val="23500"/>
                  <a:satMod val="160000"/>
                </a:srgbClr>
              </a:gs>
            </a:gsLst>
            <a:lin ang="108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r>
              <a:rPr lang="uk-UA" dirty="0" smtClean="0"/>
              <a:t>Прибуток від продажу товарно-матеріальних цінностей </a:t>
            </a:r>
            <a:endParaRPr lang="ru-RU" dirty="0"/>
          </a:p>
        </p:txBody>
      </p:sp>
      <p:sp>
        <p:nvSpPr>
          <p:cNvPr id="58" name="Rectangle 9"/>
          <p:cNvSpPr>
            <a:spLocks noChangeArrowheads="1"/>
          </p:cNvSpPr>
          <p:nvPr/>
        </p:nvSpPr>
        <p:spPr bwMode="auto">
          <a:xfrm>
            <a:off x="714348" y="2714626"/>
            <a:ext cx="3000396" cy="499966"/>
          </a:xfrm>
          <a:prstGeom prst="rect">
            <a:avLst/>
          </a:prstGeom>
          <a:gradFill flip="none" rotWithShape="1">
            <a:gsLst>
              <a:gs pos="0">
                <a:srgbClr val="D5AFC5">
                  <a:tint val="66000"/>
                  <a:satMod val="160000"/>
                </a:srgbClr>
              </a:gs>
              <a:gs pos="50000">
                <a:srgbClr val="D5AFC5">
                  <a:tint val="44500"/>
                  <a:satMod val="160000"/>
                </a:srgbClr>
              </a:gs>
              <a:gs pos="100000">
                <a:srgbClr val="D5AFC5">
                  <a:tint val="23500"/>
                  <a:satMod val="160000"/>
                </a:srgbClr>
              </a:gs>
            </a:gsLst>
            <a:lin ang="108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r>
              <a:rPr lang="uk-UA" dirty="0" smtClean="0"/>
              <a:t>Прибуток від реалізації підсобних господарств </a:t>
            </a:r>
            <a:endParaRPr lang="ru-RU" dirty="0"/>
          </a:p>
        </p:txBody>
      </p:sp>
      <p:sp>
        <p:nvSpPr>
          <p:cNvPr id="59" name="Rectangle 9"/>
          <p:cNvSpPr>
            <a:spLocks noChangeArrowheads="1"/>
          </p:cNvSpPr>
          <p:nvPr/>
        </p:nvSpPr>
        <p:spPr bwMode="auto">
          <a:xfrm>
            <a:off x="714348" y="3357568"/>
            <a:ext cx="3000396" cy="499966"/>
          </a:xfrm>
          <a:prstGeom prst="rect">
            <a:avLst/>
          </a:prstGeom>
          <a:gradFill flip="none" rotWithShape="1">
            <a:gsLst>
              <a:gs pos="0">
                <a:srgbClr val="D5AFC5">
                  <a:tint val="66000"/>
                  <a:satMod val="160000"/>
                </a:srgbClr>
              </a:gs>
              <a:gs pos="50000">
                <a:srgbClr val="D5AFC5">
                  <a:tint val="44500"/>
                  <a:satMod val="160000"/>
                </a:srgbClr>
              </a:gs>
              <a:gs pos="100000">
                <a:srgbClr val="D5AFC5">
                  <a:tint val="23500"/>
                  <a:satMod val="160000"/>
                </a:srgbClr>
              </a:gs>
            </a:gsLst>
            <a:lin ang="108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r>
              <a:rPr lang="uk-UA" dirty="0" smtClean="0"/>
              <a:t>Прибуток від реалізації основних фондів і нематеріальних активів</a:t>
            </a:r>
            <a:endParaRPr lang="ru-RU" dirty="0"/>
          </a:p>
        </p:txBody>
      </p:sp>
      <p:sp>
        <p:nvSpPr>
          <p:cNvPr id="60" name="Rectangle 9"/>
          <p:cNvSpPr>
            <a:spLocks noChangeArrowheads="1"/>
          </p:cNvSpPr>
          <p:nvPr/>
        </p:nvSpPr>
        <p:spPr bwMode="auto">
          <a:xfrm>
            <a:off x="714348" y="4000510"/>
            <a:ext cx="3000396" cy="499966"/>
          </a:xfrm>
          <a:prstGeom prst="rect">
            <a:avLst/>
          </a:prstGeom>
          <a:gradFill flip="none" rotWithShape="1">
            <a:gsLst>
              <a:gs pos="0">
                <a:srgbClr val="D5AFC5">
                  <a:tint val="66000"/>
                  <a:satMod val="160000"/>
                </a:srgbClr>
              </a:gs>
              <a:gs pos="50000">
                <a:srgbClr val="D5AFC5">
                  <a:tint val="44500"/>
                  <a:satMod val="160000"/>
                </a:srgbClr>
              </a:gs>
              <a:gs pos="100000">
                <a:srgbClr val="D5AFC5">
                  <a:tint val="23500"/>
                  <a:satMod val="160000"/>
                </a:srgbClr>
              </a:gs>
            </a:gsLst>
            <a:lin ang="108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r>
              <a:rPr lang="uk-UA" dirty="0" smtClean="0"/>
              <a:t>Прибуток від реалізації  Позареалізаційні результати</a:t>
            </a:r>
            <a:endParaRPr lang="ru-RU" dirty="0" smtClean="0"/>
          </a:p>
          <a:p>
            <a:endParaRPr lang="ru-RU" dirty="0"/>
          </a:p>
        </p:txBody>
      </p:sp>
      <p:sp>
        <p:nvSpPr>
          <p:cNvPr id="66" name="Скругленный прямоугольник 65"/>
          <p:cNvSpPr/>
          <p:nvPr/>
        </p:nvSpPr>
        <p:spPr>
          <a:xfrm>
            <a:off x="7358082" y="4143386"/>
            <a:ext cx="1285884" cy="1000114"/>
          </a:xfrm>
          <a:prstGeom prst="roundRec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dirty="0" smtClean="0">
                <a:solidFill>
                  <a:schemeClr val="tx1"/>
                </a:solidFill>
              </a:rPr>
              <a:t>Одержані і сплачені пені та штрафи</a:t>
            </a:r>
            <a:endParaRPr lang="ru-RU" sz="1050" dirty="0">
              <a:solidFill>
                <a:schemeClr val="tx1"/>
              </a:solidFill>
            </a:endParaRPr>
          </a:p>
        </p:txBody>
      </p:sp>
      <p:sp>
        <p:nvSpPr>
          <p:cNvPr id="67" name="Скругленный прямоугольник 66"/>
          <p:cNvSpPr/>
          <p:nvPr/>
        </p:nvSpPr>
        <p:spPr>
          <a:xfrm>
            <a:off x="6000760" y="4143386"/>
            <a:ext cx="1285884" cy="1000114"/>
          </a:xfrm>
          <a:prstGeom prst="roundRec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dirty="0" smtClean="0">
                <a:solidFill>
                  <a:schemeClr val="tx1"/>
                </a:solidFill>
              </a:rPr>
              <a:t>Надходження  боргів і дебіторської заборгованості</a:t>
            </a:r>
            <a:endParaRPr lang="ru-RU" sz="1050" dirty="0">
              <a:solidFill>
                <a:schemeClr val="tx1"/>
              </a:solidFill>
            </a:endParaRPr>
          </a:p>
        </p:txBody>
      </p:sp>
      <p:sp>
        <p:nvSpPr>
          <p:cNvPr id="68" name="Скругленный прямоугольник 67"/>
          <p:cNvSpPr/>
          <p:nvPr/>
        </p:nvSpPr>
        <p:spPr>
          <a:xfrm>
            <a:off x="4572000" y="4143386"/>
            <a:ext cx="1285884" cy="1000114"/>
          </a:xfrm>
          <a:prstGeom prst="roundRec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dirty="0" smtClean="0">
                <a:solidFill>
                  <a:schemeClr val="tx1"/>
                </a:solidFill>
              </a:rPr>
              <a:t>Надходження від  інших підприємств  та організацій фінансової допомоги</a:t>
            </a:r>
            <a:endParaRPr lang="ru-RU" sz="1050" dirty="0">
              <a:solidFill>
                <a:schemeClr val="tx1"/>
              </a:solidFill>
            </a:endParaRPr>
          </a:p>
        </p:txBody>
      </p:sp>
      <p:sp>
        <p:nvSpPr>
          <p:cNvPr id="69" name="Скругленный прямоугольник 68"/>
          <p:cNvSpPr/>
          <p:nvPr/>
        </p:nvSpPr>
        <p:spPr>
          <a:xfrm>
            <a:off x="7286644" y="3071816"/>
            <a:ext cx="1285884" cy="928694"/>
          </a:xfrm>
          <a:prstGeom prst="roundRec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dirty="0" smtClean="0">
                <a:solidFill>
                  <a:schemeClr val="tx1"/>
                </a:solidFill>
              </a:rPr>
              <a:t>Збитки від стихійних лих</a:t>
            </a:r>
            <a:endParaRPr lang="ru-RU" sz="1050" dirty="0">
              <a:solidFill>
                <a:schemeClr val="tx1"/>
              </a:solidFill>
            </a:endParaRPr>
          </a:p>
        </p:txBody>
      </p:sp>
      <p:sp>
        <p:nvSpPr>
          <p:cNvPr id="70" name="Скругленный прямоугольник 69"/>
          <p:cNvSpPr/>
          <p:nvPr/>
        </p:nvSpPr>
        <p:spPr>
          <a:xfrm>
            <a:off x="5929322" y="3071816"/>
            <a:ext cx="1285884" cy="928694"/>
          </a:xfrm>
          <a:prstGeom prst="round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dirty="0" smtClean="0">
                <a:solidFill>
                  <a:schemeClr val="tx1"/>
                </a:solidFill>
              </a:rPr>
              <a:t>Доходи від акцій ,облігацій</a:t>
            </a:r>
            <a:r>
              <a:rPr lang="uk-UA" dirty="0" smtClean="0">
                <a:solidFill>
                  <a:schemeClr val="tx1"/>
                </a:solidFill>
              </a:rPr>
              <a:t>, </a:t>
            </a:r>
            <a:r>
              <a:rPr lang="uk-UA" sz="1050" dirty="0" smtClean="0">
                <a:solidFill>
                  <a:schemeClr val="tx1"/>
                </a:solidFill>
              </a:rPr>
              <a:t>депозитів</a:t>
            </a:r>
            <a:endParaRPr lang="ru-RU" sz="1050" dirty="0">
              <a:solidFill>
                <a:schemeClr val="tx1"/>
              </a:solidFill>
            </a:endParaRPr>
          </a:p>
        </p:txBody>
      </p:sp>
      <p:sp>
        <p:nvSpPr>
          <p:cNvPr id="71" name="Скругленный прямоугольник 70"/>
          <p:cNvSpPr/>
          <p:nvPr/>
        </p:nvSpPr>
        <p:spPr>
          <a:xfrm>
            <a:off x="4572000" y="3071816"/>
            <a:ext cx="1285884" cy="928694"/>
          </a:xfrm>
          <a:prstGeom prst="roundRec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dirty="0" smtClean="0">
                <a:solidFill>
                  <a:schemeClr val="tx1"/>
                </a:solidFill>
              </a:rPr>
              <a:t>Прибуток  від здачі в оренду основних засобів і землі</a:t>
            </a:r>
            <a:endParaRPr lang="ru-RU" sz="1050" dirty="0">
              <a:solidFill>
                <a:schemeClr val="tx1"/>
              </a:solidFill>
            </a:endParaRPr>
          </a:p>
        </p:txBody>
      </p:sp>
      <p:sp>
        <p:nvSpPr>
          <p:cNvPr id="72" name="Скругленный прямоугольник 71"/>
          <p:cNvSpPr/>
          <p:nvPr/>
        </p:nvSpPr>
        <p:spPr>
          <a:xfrm>
            <a:off x="7286644" y="2000246"/>
            <a:ext cx="1285884" cy="928694"/>
          </a:xfrm>
          <a:prstGeom prst="roundRec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dirty="0" smtClean="0">
                <a:solidFill>
                  <a:schemeClr val="tx1"/>
                </a:solidFill>
              </a:rPr>
              <a:t>Доходи та збитки від  валютних операцій</a:t>
            </a:r>
            <a:endParaRPr lang="ru-RU" sz="1050" dirty="0">
              <a:solidFill>
                <a:schemeClr val="tx1"/>
              </a:solidFill>
            </a:endParaRPr>
          </a:p>
        </p:txBody>
      </p:sp>
      <p:sp>
        <p:nvSpPr>
          <p:cNvPr id="73" name="Скругленный прямоугольник 72"/>
          <p:cNvSpPr/>
          <p:nvPr/>
        </p:nvSpPr>
        <p:spPr>
          <a:xfrm>
            <a:off x="5929322" y="2000246"/>
            <a:ext cx="1285884" cy="928694"/>
          </a:xfrm>
          <a:prstGeom prst="roundRec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dirty="0" smtClean="0">
                <a:solidFill>
                  <a:schemeClr val="tx1"/>
                </a:solidFill>
              </a:rPr>
              <a:t>Збитки від списання дебіторської  заборгованості</a:t>
            </a:r>
            <a:endParaRPr lang="ru-RU" sz="1050" dirty="0">
              <a:solidFill>
                <a:schemeClr val="tx1"/>
              </a:solidFill>
            </a:endParaRPr>
          </a:p>
        </p:txBody>
      </p:sp>
      <p:sp>
        <p:nvSpPr>
          <p:cNvPr id="74" name="Скругленный прямоугольник 73"/>
          <p:cNvSpPr/>
          <p:nvPr/>
        </p:nvSpPr>
        <p:spPr>
          <a:xfrm>
            <a:off x="4572000" y="2000246"/>
            <a:ext cx="1285884" cy="928694"/>
          </a:xfrm>
          <a:prstGeom prst="roundRec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dirty="0" smtClean="0">
                <a:solidFill>
                  <a:schemeClr val="tx1"/>
                </a:solidFill>
              </a:rPr>
              <a:t>Прибуток від пайової  участі  в спільних підприємствах</a:t>
            </a:r>
            <a:endParaRPr lang="ru-RU" sz="1050" dirty="0">
              <a:solidFill>
                <a:schemeClr val="tx1"/>
              </a:solidFill>
            </a:endParaRPr>
          </a:p>
        </p:txBody>
      </p:sp>
      <p:cxnSp>
        <p:nvCxnSpPr>
          <p:cNvPr id="82" name="Прямая со стрелкой 81"/>
          <p:cNvCxnSpPr/>
          <p:nvPr/>
        </p:nvCxnSpPr>
        <p:spPr>
          <a:xfrm>
            <a:off x="3714744" y="4429138"/>
            <a:ext cx="714380" cy="1588"/>
          </a:xfrm>
          <a:prstGeom prst="straightConnector1">
            <a:avLst/>
          </a:prstGeom>
          <a:ln>
            <a:solidFill>
              <a:srgbClr val="D5AFC5"/>
            </a:solidFill>
            <a:tailEnd type="arrow"/>
          </a:ln>
        </p:spPr>
        <p:style>
          <a:lnRef idx="1">
            <a:schemeClr val="accent1"/>
          </a:lnRef>
          <a:fillRef idx="0">
            <a:schemeClr val="accent1"/>
          </a:fillRef>
          <a:effectRef idx="0">
            <a:schemeClr val="accent1"/>
          </a:effectRef>
          <a:fontRef idx="minor">
            <a:schemeClr val="tx1"/>
          </a:fontRef>
        </p:style>
      </p:cxnSp>
      <p:cxnSp>
        <p:nvCxnSpPr>
          <p:cNvPr id="126" name="Соединительная линия уступом 125"/>
          <p:cNvCxnSpPr/>
          <p:nvPr/>
        </p:nvCxnSpPr>
        <p:spPr>
          <a:xfrm>
            <a:off x="3714744" y="4572014"/>
            <a:ext cx="642942" cy="1588"/>
          </a:xfrm>
          <a:prstGeom prst="bentConnector3">
            <a:avLst>
              <a:gd name="adj1" fmla="val 98327"/>
            </a:avLst>
          </a:prstGeom>
        </p:spPr>
        <p:style>
          <a:lnRef idx="1">
            <a:schemeClr val="accent1"/>
          </a:lnRef>
          <a:fillRef idx="0">
            <a:schemeClr val="accent1"/>
          </a:fillRef>
          <a:effectRef idx="0">
            <a:schemeClr val="accent1"/>
          </a:effectRef>
          <a:fontRef idx="minor">
            <a:schemeClr val="tx1"/>
          </a:fontRef>
        </p:style>
      </p:cxnSp>
      <p:cxnSp>
        <p:nvCxnSpPr>
          <p:cNvPr id="179" name="Соединительная линия уступом 178"/>
          <p:cNvCxnSpPr/>
          <p:nvPr/>
        </p:nvCxnSpPr>
        <p:spPr>
          <a:xfrm flipV="1">
            <a:off x="3714744" y="3571882"/>
            <a:ext cx="785818" cy="642942"/>
          </a:xfrm>
          <a:prstGeom prst="bentConnector3">
            <a:avLst>
              <a:gd name="adj1" fmla="val 50000"/>
            </a:avLst>
          </a:prstGeom>
          <a:ln>
            <a:solidFill>
              <a:srgbClr val="FCD8DB"/>
            </a:solidFill>
            <a:tailEnd type="arrow"/>
          </a:ln>
        </p:spPr>
        <p:style>
          <a:lnRef idx="1">
            <a:schemeClr val="accent1"/>
          </a:lnRef>
          <a:fillRef idx="0">
            <a:schemeClr val="accent1"/>
          </a:fillRef>
          <a:effectRef idx="0">
            <a:schemeClr val="accent1"/>
          </a:effectRef>
          <a:fontRef idx="minor">
            <a:schemeClr val="tx1"/>
          </a:fontRef>
        </p:style>
      </p:cxnSp>
      <p:cxnSp>
        <p:nvCxnSpPr>
          <p:cNvPr id="190" name="Соединительная линия уступом 189"/>
          <p:cNvCxnSpPr/>
          <p:nvPr/>
        </p:nvCxnSpPr>
        <p:spPr>
          <a:xfrm rot="5400000">
            <a:off x="-1213684" y="2501106"/>
            <a:ext cx="3284560" cy="4286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a:stCxn id="60" idx="1"/>
            <a:endCxn id="60" idx="3"/>
          </p:cNvCxnSpPr>
          <p:nvPr/>
        </p:nvCxnSpPr>
        <p:spPr>
          <a:xfrm rot="10800000" flipH="1">
            <a:off x="714348" y="4250493"/>
            <a:ext cx="3000396" cy="1588"/>
          </a:xfrm>
          <a:prstGeom prst="line">
            <a:avLst/>
          </a:prstGeom>
        </p:spPr>
        <p:style>
          <a:lnRef idx="1">
            <a:schemeClr val="accent1"/>
          </a:lnRef>
          <a:fillRef idx="0">
            <a:schemeClr val="accent1"/>
          </a:fillRef>
          <a:effectRef idx="0">
            <a:schemeClr val="accent1"/>
          </a:effectRef>
          <a:fontRef idx="minor">
            <a:schemeClr val="tx1"/>
          </a:fontRef>
        </p:style>
      </p:cxnSp>
      <p:sp>
        <p:nvSpPr>
          <p:cNvPr id="3129" name="Rectangle 5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Прибуток від здачі в оренду основних засобів і землі</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131" name="Rectangle 59"/>
          <p:cNvSpPr>
            <a:spLocks noChangeArrowheads="1"/>
          </p:cNvSpPr>
          <p:nvPr/>
        </p:nvSpPr>
        <p:spPr bwMode="auto">
          <a:xfrm>
            <a:off x="0" y="0"/>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3" name="Соединительная линия уступом 152"/>
          <p:cNvCxnSpPr/>
          <p:nvPr/>
        </p:nvCxnSpPr>
        <p:spPr>
          <a:xfrm flipV="1">
            <a:off x="3571868" y="2357436"/>
            <a:ext cx="857256" cy="1785900"/>
          </a:xfrm>
          <a:prstGeom prst="bentConnector3">
            <a:avLst>
              <a:gd name="adj1" fmla="val 50000"/>
            </a:avLst>
          </a:prstGeom>
          <a:ln>
            <a:solidFill>
              <a:srgbClr val="FCD8DB"/>
            </a:solidFill>
            <a:tailEnd type="arrow"/>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3214678" y="285734"/>
            <a:ext cx="3097323" cy="400110"/>
          </a:xfrm>
          <a:prstGeom prst="rect">
            <a:avLst/>
          </a:prstGeom>
        </p:spPr>
        <p:txBody>
          <a:bodyPr wrap="none">
            <a:spAutoFit/>
          </a:bodyPr>
          <a:lstStyle/>
          <a:p>
            <a:r>
              <a:rPr lang="uk-UA" sz="2000" b="1" dirty="0" smtClean="0">
                <a:solidFill>
                  <a:srgbClr val="FCD8DB"/>
                </a:solidFill>
              </a:rPr>
              <a:t>Формування прибутку</a:t>
            </a:r>
            <a:r>
              <a:rPr lang="uk-UA" dirty="0" smtClean="0"/>
              <a:t>.</a:t>
            </a:r>
            <a:endParaRPr lang="ru-RU" dirty="0"/>
          </a:p>
        </p:txBody>
      </p:sp>
    </p:spTree>
    <p:extLst>
      <p:ext uri="{BB962C8B-B14F-4D97-AF65-F5344CB8AC3E}">
        <p14:creationId xmlns:p14="http://schemas.microsoft.com/office/powerpoint/2010/main" val="4131061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49" name="Line 1"/>
          <p:cNvSpPr>
            <a:spLocks noChangeShapeType="1"/>
          </p:cNvSpPr>
          <p:nvPr/>
        </p:nvSpPr>
        <p:spPr bwMode="auto">
          <a:xfrm>
            <a:off x="3340100" y="663575"/>
            <a:ext cx="1157288" cy="0"/>
          </a:xfrm>
          <a:prstGeom prst="line">
            <a:avLst/>
          </a:prstGeom>
          <a:noFill/>
          <a:ln w="6127">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51" name="Rectangle 3"/>
          <p:cNvSpPr>
            <a:spLocks noChangeArrowheads="1"/>
          </p:cNvSpPr>
          <p:nvPr/>
        </p:nvSpPr>
        <p:spPr bwMode="auto">
          <a:xfrm>
            <a:off x="0" y="536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1613" algn="l" defTabSz="914400" rtl="0" eaLnBrk="1" fontAlgn="base" latinLnBrk="0" hangingPunct="1">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 </a:t>
            </a:r>
            <a:r>
              <a:rPr kumimoji="0" lang="uk-UA" sz="1400" b="0"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з</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01613"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201613"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Сума зносу Первісна вартість</a:t>
            </a:r>
            <a:endPar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01613"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2" name="Line 4"/>
          <p:cNvSpPr>
            <a:spLocks noChangeShapeType="1"/>
          </p:cNvSpPr>
          <p:nvPr/>
        </p:nvSpPr>
        <p:spPr bwMode="auto">
          <a:xfrm>
            <a:off x="3340100" y="663575"/>
            <a:ext cx="1157288" cy="0"/>
          </a:xfrm>
          <a:prstGeom prst="line">
            <a:avLst/>
          </a:prstGeom>
          <a:noFill/>
          <a:ln w="6127">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5" name="Line 7"/>
          <p:cNvSpPr>
            <a:spLocks noChangeShapeType="1"/>
          </p:cNvSpPr>
          <p:nvPr/>
        </p:nvSpPr>
        <p:spPr bwMode="auto">
          <a:xfrm>
            <a:off x="3340100" y="663575"/>
            <a:ext cx="1157288" cy="0"/>
          </a:xfrm>
          <a:prstGeom prst="line">
            <a:avLst/>
          </a:prstGeom>
          <a:noFill/>
          <a:ln w="6127">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59" name="Line 11"/>
          <p:cNvSpPr>
            <a:spLocks noChangeShapeType="1"/>
          </p:cNvSpPr>
          <p:nvPr/>
        </p:nvSpPr>
        <p:spPr bwMode="auto">
          <a:xfrm>
            <a:off x="3340100" y="663575"/>
            <a:ext cx="1157288" cy="0"/>
          </a:xfrm>
          <a:prstGeom prst="line">
            <a:avLst/>
          </a:prstGeom>
          <a:noFill/>
          <a:ln w="6127">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60" name="Line 12"/>
          <p:cNvSpPr>
            <a:spLocks noChangeShapeType="1"/>
          </p:cNvSpPr>
          <p:nvPr/>
        </p:nvSpPr>
        <p:spPr bwMode="auto">
          <a:xfrm>
            <a:off x="2751138" y="457200"/>
            <a:ext cx="2298700" cy="0"/>
          </a:xfrm>
          <a:prstGeom prst="line">
            <a:avLst/>
          </a:prstGeom>
          <a:noFill/>
          <a:ln w="6127">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62" name="Rectangle 14"/>
          <p:cNvSpPr>
            <a:spLocks noChangeArrowheads="1"/>
          </p:cNvSpPr>
          <p:nvPr/>
        </p:nvSpPr>
        <p:spPr bwMode="auto">
          <a:xfrm>
            <a:off x="0" y="457200"/>
            <a:ext cx="1033463" cy="1418074"/>
          </a:xfrm>
          <a:prstGeom prst="rect">
            <a:avLst/>
          </a:prstGeom>
          <a:noFill/>
          <a:ln w="9525">
            <a:noFill/>
            <a:miter lim="800000"/>
            <a:headEnd/>
            <a:tailEnd/>
          </a:ln>
          <a:effectLst/>
        </p:spPr>
        <p:txBody>
          <a:bodyPr vert="horz" wrap="none" lIns="482448" tIns="660192" rIns="91440" bIns="165048"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Прямоугольник с двумя вырезанными противолежащими углами 50"/>
          <p:cNvSpPr/>
          <p:nvPr/>
        </p:nvSpPr>
        <p:spPr>
          <a:xfrm>
            <a:off x="428596" y="142858"/>
            <a:ext cx="1428760" cy="785818"/>
          </a:xfrm>
          <a:prstGeom prst="snip2DiagRect">
            <a:avLst/>
          </a:prstGeom>
          <a:solidFill>
            <a:schemeClr val="accent6">
              <a:lumMod val="40000"/>
              <a:lumOff val="60000"/>
            </a:schemeClr>
          </a:solidFill>
          <a:ln>
            <a:solidFill>
              <a:schemeClr val="accent6">
                <a:lumMod val="20000"/>
                <a:lumOff val="80000"/>
              </a:schemeClr>
            </a:solidFill>
          </a:ln>
          <a:scene3d>
            <a:camera prst="obliqueBottomRigh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dirty="0" smtClean="0"/>
              <a:t> </a:t>
            </a:r>
            <a:r>
              <a:rPr lang="uk-UA" dirty="0" smtClean="0">
                <a:solidFill>
                  <a:schemeClr val="tx1"/>
                </a:solidFill>
                <a:latin typeface="Arial" pitchFamily="34" charset="0"/>
                <a:ea typeface="Times New Roman" pitchFamily="18" charset="0"/>
                <a:cs typeface="Arial" pitchFamily="34" charset="0"/>
              </a:rPr>
              <a:t>Операційні доходи</a:t>
            </a:r>
            <a:endParaRPr lang="uk-UA" sz="1800" dirty="0" smtClean="0">
              <a:solidFill>
                <a:schemeClr val="tx1"/>
              </a:solidFill>
              <a:latin typeface="Arial" pitchFamily="34" charset="0"/>
              <a:cs typeface="Arial" pitchFamily="34" charset="0"/>
            </a:endParaRPr>
          </a:p>
          <a:p>
            <a:pPr algn="ctr"/>
            <a:endParaRPr lang="ru-RU" dirty="0"/>
          </a:p>
        </p:txBody>
      </p:sp>
      <p:sp>
        <p:nvSpPr>
          <p:cNvPr id="52" name="Прямоугольник 51"/>
          <p:cNvSpPr/>
          <p:nvPr/>
        </p:nvSpPr>
        <p:spPr>
          <a:xfrm>
            <a:off x="285720" y="1428742"/>
            <a:ext cx="2143140" cy="42862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900" dirty="0" smtClean="0">
                <a:solidFill>
                  <a:schemeClr val="tx1"/>
                </a:solidFill>
              </a:rPr>
              <a:t>1 від реалізації продукції, робіт, послуг</a:t>
            </a:r>
            <a:endParaRPr lang="ru-RU" sz="900" dirty="0">
              <a:solidFill>
                <a:schemeClr val="tx1"/>
              </a:solidFill>
            </a:endParaRPr>
          </a:p>
        </p:txBody>
      </p:sp>
      <p:sp>
        <p:nvSpPr>
          <p:cNvPr id="53" name="Прямоугольник 52"/>
          <p:cNvSpPr/>
          <p:nvPr/>
        </p:nvSpPr>
        <p:spPr>
          <a:xfrm>
            <a:off x="2428860" y="357172"/>
            <a:ext cx="1785950" cy="42862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900" dirty="0" smtClean="0">
                <a:solidFill>
                  <a:schemeClr val="tx1"/>
                </a:solidFill>
              </a:rPr>
              <a:t>2 інші операційні доходи</a:t>
            </a:r>
            <a:endParaRPr lang="ru-RU" sz="900" dirty="0">
              <a:solidFill>
                <a:schemeClr val="tx1"/>
              </a:solidFill>
            </a:endParaRPr>
          </a:p>
        </p:txBody>
      </p:sp>
      <p:sp>
        <p:nvSpPr>
          <p:cNvPr id="54" name="Прямоугольник с двумя вырезанными противолежащими углами 53"/>
          <p:cNvSpPr/>
          <p:nvPr/>
        </p:nvSpPr>
        <p:spPr>
          <a:xfrm>
            <a:off x="357158" y="3214692"/>
            <a:ext cx="1428760" cy="785818"/>
          </a:xfrm>
          <a:prstGeom prst="snip2DiagRect">
            <a:avLst/>
          </a:prstGeom>
          <a:solidFill>
            <a:srgbClr val="9FF9F7"/>
          </a:solidFill>
          <a:ln>
            <a:solidFill>
              <a:schemeClr val="accent6">
                <a:lumMod val="20000"/>
                <a:lumOff val="80000"/>
              </a:schemeClr>
            </a:solidFill>
          </a:ln>
          <a:scene3d>
            <a:camera prst="obliqueBottomRigh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 Доходи від фінансових операцій </a:t>
            </a:r>
            <a:endParaRPr lang="ru-RU" dirty="0">
              <a:solidFill>
                <a:schemeClr val="tx1"/>
              </a:solidFill>
            </a:endParaRPr>
          </a:p>
        </p:txBody>
      </p:sp>
      <p:sp>
        <p:nvSpPr>
          <p:cNvPr id="55" name="Стрелка вправо 54"/>
          <p:cNvSpPr/>
          <p:nvPr/>
        </p:nvSpPr>
        <p:spPr>
          <a:xfrm>
            <a:off x="1928794" y="428610"/>
            <a:ext cx="428628" cy="285752"/>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Стрелка вниз 55"/>
          <p:cNvSpPr/>
          <p:nvPr/>
        </p:nvSpPr>
        <p:spPr>
          <a:xfrm>
            <a:off x="1357290" y="1000114"/>
            <a:ext cx="285752" cy="357190"/>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4" name="Rectangle 36"/>
          <p:cNvSpPr>
            <a:spLocks noChangeArrowheads="1"/>
          </p:cNvSpPr>
          <p:nvPr/>
        </p:nvSpPr>
        <p:spPr bwMode="auto">
          <a:xfrm>
            <a:off x="2500298" y="928676"/>
            <a:ext cx="1714512" cy="2031325"/>
          </a:xfrm>
          <a:prstGeom prst="rect">
            <a:avLst/>
          </a:prstGeom>
          <a:solidFill>
            <a:schemeClr val="accent4">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628650" algn="l"/>
              </a:tabLst>
            </a:pPr>
            <a:r>
              <a:rPr kumimoji="0" lang="uk-UA"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a:t>
            </a: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реалізації іноземної валюти;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628650" algn="l"/>
              </a:tabLst>
            </a:pPr>
            <a:r>
              <a:rPr kumimoji="0" lang="uk-UA"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a:t>
            </a: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реалізації інших оборотних активів;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628650" algn="l"/>
              </a:tabLst>
            </a:pPr>
            <a:r>
              <a:rPr kumimoji="0" lang="uk-UA"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a:t>
            </a: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операційної оренди активів;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628650" algn="l"/>
              </a:tabLst>
            </a:pPr>
            <a:r>
              <a:rPr kumimoji="0" lang="uk-UA" sz="9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a:t>
            </a:r>
            <a:r>
              <a:rPr kumimoji="0" lang="uk-UA" sz="9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операційної курсової різниці;</a:t>
            </a:r>
            <a:endParaRPr kumimoji="0" lang="ru-RU" sz="9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628650" algn="l"/>
              </a:tabLst>
            </a:pPr>
            <a:r>
              <a:rPr kumimoji="0" lang="uk-UA"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-одержані</a:t>
            </a: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штрафи,пені;</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628650" algn="l"/>
              </a:tabLst>
            </a:pPr>
            <a:r>
              <a:rPr kumimoji="0" lang="uk-UA"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-відшкодування</a:t>
            </a: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раніше списаних активів;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628650" algn="l"/>
              </a:tabLst>
            </a:pPr>
            <a:r>
              <a:rPr kumimoji="0" lang="uk-UA"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-одержані</a:t>
            </a: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гранти,премії;</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628650" algn="l"/>
              </a:tabLst>
            </a:pPr>
            <a:r>
              <a:rPr kumimoji="0" lang="uk-UA"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-інші</a:t>
            </a: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доходи від операційної діяльності.</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9" name="Rectangle 41"/>
          <p:cNvSpPr>
            <a:spLocks noChangeArrowheads="1"/>
          </p:cNvSpPr>
          <p:nvPr/>
        </p:nvSpPr>
        <p:spPr bwMode="auto">
          <a:xfrm>
            <a:off x="285720" y="2000246"/>
            <a:ext cx="2143140" cy="507831"/>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ct val="0"/>
              </a:spcAft>
              <a:buClrTx/>
              <a:buSzTx/>
              <a:buFontTx/>
              <a:buChar char="-"/>
              <a:tabLst>
                <a:tab pos="1130300" algn="l"/>
              </a:tabLst>
            </a:pP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від реалізації готової продукції,напівфабрикатів;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buFontTx/>
              <a:buChar char="-"/>
              <a:tabLst>
                <a:tab pos="1130300" algn="l"/>
              </a:tabLst>
            </a:pP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від реалізації робіт,послуг</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Стрелка вправо 62"/>
          <p:cNvSpPr/>
          <p:nvPr/>
        </p:nvSpPr>
        <p:spPr>
          <a:xfrm>
            <a:off x="1857356" y="3500444"/>
            <a:ext cx="428628" cy="285752"/>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рямоугольник с двумя вырезанными противолежащими углами 66"/>
          <p:cNvSpPr/>
          <p:nvPr/>
        </p:nvSpPr>
        <p:spPr>
          <a:xfrm>
            <a:off x="4357686" y="142858"/>
            <a:ext cx="1428760" cy="785818"/>
          </a:xfrm>
          <a:prstGeom prst="snip2DiagRect">
            <a:avLst/>
          </a:prstGeom>
          <a:solidFill>
            <a:srgbClr val="F7BFBF"/>
          </a:solidFill>
          <a:ln>
            <a:solidFill>
              <a:schemeClr val="accent6">
                <a:lumMod val="20000"/>
                <a:lumOff val="80000"/>
              </a:schemeClr>
            </a:solidFill>
          </a:ln>
          <a:scene3d>
            <a:camera prst="obliqueBottomRigh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 Інші доходи звичайної діяльності</a:t>
            </a:r>
            <a:endParaRPr lang="ru-RU" dirty="0">
              <a:solidFill>
                <a:schemeClr val="tx1"/>
              </a:solidFill>
            </a:endParaRPr>
          </a:p>
        </p:txBody>
      </p:sp>
      <p:sp>
        <p:nvSpPr>
          <p:cNvPr id="68" name="Прямоугольник с двумя вырезанными противолежащими углами 67"/>
          <p:cNvSpPr/>
          <p:nvPr/>
        </p:nvSpPr>
        <p:spPr>
          <a:xfrm>
            <a:off x="4429124" y="3143254"/>
            <a:ext cx="1428760" cy="785818"/>
          </a:xfrm>
          <a:prstGeom prst="snip2DiagRect">
            <a:avLst/>
          </a:prstGeom>
          <a:solidFill>
            <a:srgbClr val="CCAAE8"/>
          </a:solidFill>
          <a:ln>
            <a:solidFill>
              <a:schemeClr val="accent6">
                <a:lumMod val="20000"/>
                <a:lumOff val="80000"/>
              </a:schemeClr>
            </a:solidFill>
          </a:ln>
          <a:scene3d>
            <a:camera prst="obliqueBottomRigh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 </a:t>
            </a:r>
            <a:r>
              <a:rPr lang="uk-UA" dirty="0" smtClean="0">
                <a:solidFill>
                  <a:schemeClr val="tx1"/>
                </a:solidFill>
              </a:rPr>
              <a:t>Надзвичайні доходи</a:t>
            </a:r>
            <a:endParaRPr lang="ru-RU" dirty="0">
              <a:solidFill>
                <a:schemeClr val="tx1"/>
              </a:solidFill>
            </a:endParaRPr>
          </a:p>
        </p:txBody>
      </p:sp>
      <p:sp>
        <p:nvSpPr>
          <p:cNvPr id="69" name="Стрелка вправо 68"/>
          <p:cNvSpPr/>
          <p:nvPr/>
        </p:nvSpPr>
        <p:spPr>
          <a:xfrm>
            <a:off x="5857884" y="428610"/>
            <a:ext cx="428628" cy="285752"/>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Стрелка вправо 69"/>
          <p:cNvSpPr/>
          <p:nvPr/>
        </p:nvSpPr>
        <p:spPr>
          <a:xfrm>
            <a:off x="5929322" y="3357568"/>
            <a:ext cx="428628" cy="285752"/>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92" name="Rectangle 44"/>
          <p:cNvSpPr>
            <a:spLocks noChangeArrowheads="1"/>
          </p:cNvSpPr>
          <p:nvPr/>
        </p:nvSpPr>
        <p:spPr bwMode="auto">
          <a:xfrm>
            <a:off x="6286512" y="214296"/>
            <a:ext cx="2571768" cy="1200329"/>
          </a:xfrm>
          <a:prstGeom prst="rect">
            <a:avLst/>
          </a:prstGeom>
          <a:solidFill>
            <a:srgbClr val="CCF1F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881063" algn="l"/>
              </a:tabLst>
            </a:pPr>
            <a:r>
              <a:rPr kumimoji="0" lang="uk-UA"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a:t>
            </a: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реалізації фінансових інвестицій;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881063" algn="l"/>
              </a:tabLst>
            </a:pPr>
            <a:r>
              <a:rPr kumimoji="0" lang="uk-UA"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a:t>
            </a: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реалізації необоротних активів;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881063" algn="l"/>
              </a:tabLst>
            </a:pPr>
            <a:r>
              <a:rPr kumimoji="0" lang="uk-UA"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a:t>
            </a: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реалізації майнових комплексів;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881063" algn="l"/>
              </a:tabLst>
            </a:pPr>
            <a:r>
              <a:rPr kumimoji="0" lang="uk-UA"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a:t>
            </a: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реалізації не операційної курсової різниці;</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881063" algn="l"/>
              </a:tabLst>
            </a:pPr>
            <a:r>
              <a:rPr kumimoji="0" lang="uk-UA"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a:t>
            </a: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реалізації безоплатно одержаних активів;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881063" algn="l"/>
              </a:tabLst>
            </a:pPr>
            <a:r>
              <a:rPr kumimoji="0" lang="uk-UA"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-інші</a:t>
            </a: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доходи від звичайної діяльності</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3" name="Rectangle 45"/>
          <p:cNvSpPr>
            <a:spLocks noChangeArrowheads="1"/>
          </p:cNvSpPr>
          <p:nvPr/>
        </p:nvSpPr>
        <p:spPr bwMode="auto">
          <a:xfrm>
            <a:off x="2500298" y="3000378"/>
            <a:ext cx="1714512" cy="2031325"/>
          </a:xfrm>
          <a:prstGeom prst="rect">
            <a:avLst/>
          </a:prstGeom>
          <a:solidFill>
            <a:srgbClr val="FEFBE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Pct val="100000"/>
              <a:buFontTx/>
              <a:buChar char="-"/>
              <a:tabLst>
                <a:tab pos="987425" algn="l"/>
              </a:tabLst>
            </a:pP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від інвестицій в асоційовані підприємства;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Char char="-"/>
              <a:tabLst>
                <a:tab pos="987425" algn="l"/>
              </a:tabLst>
            </a:pP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від спільної діяльності;</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Char char="-"/>
              <a:tabLst>
                <a:tab pos="987425" algn="l"/>
              </a:tabLst>
            </a:pP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від інвестицій у дочірні підприємства;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Char char="-"/>
              <a:tabLst>
                <a:tab pos="987425" algn="l"/>
              </a:tabLst>
            </a:pP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дивіденди одержані;</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Char char="-"/>
              <a:tabLst>
                <a:tab pos="987425" algn="l"/>
              </a:tabLst>
            </a:pP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Відсотки одержані;</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Char char="-"/>
              <a:tabLst>
                <a:tab pos="987425" algn="l"/>
              </a:tabLst>
            </a:pP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інші доходи від звичайної діяльності.</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4" name="Rectangle 46"/>
          <p:cNvSpPr>
            <a:spLocks noChangeArrowheads="1"/>
          </p:cNvSpPr>
          <p:nvPr/>
        </p:nvSpPr>
        <p:spPr bwMode="auto">
          <a:xfrm>
            <a:off x="6429388" y="3214692"/>
            <a:ext cx="2428892" cy="507831"/>
          </a:xfrm>
          <a:prstGeom prst="rect">
            <a:avLst/>
          </a:prstGeom>
          <a:solidFill>
            <a:srgbClr val="FEF0F1"/>
          </a:solidFill>
          <a:ln w="9525">
            <a:solidFill>
              <a:srgbClr val="FCD8DB"/>
            </a:solid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Pct val="100000"/>
              <a:buFontTx/>
              <a:buChar char="-"/>
              <a:tabLst>
                <a:tab pos="1555750" algn="l"/>
                <a:tab pos="1557338" algn="l"/>
              </a:tabLst>
            </a:pP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кодування збитків від надзвичайних подій;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Char char="-"/>
              <a:tabLst>
                <a:tab pos="1555750" algn="l"/>
                <a:tab pos="1557338" algn="l"/>
              </a:tabLst>
            </a:pP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інші надзвичайні доходи</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6" name="Rectangle 48"/>
          <p:cNvSpPr>
            <a:spLocks noChangeArrowheads="1"/>
          </p:cNvSpPr>
          <p:nvPr/>
        </p:nvSpPr>
        <p:spPr bwMode="auto">
          <a:xfrm>
            <a:off x="-21434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098" name="Rectangle 50"/>
          <p:cNvSpPr>
            <a:spLocks noChangeArrowheads="1"/>
          </p:cNvSpPr>
          <p:nvPr/>
        </p:nvSpPr>
        <p:spPr bwMode="auto">
          <a:xfrm>
            <a:off x="1320800" y="587375"/>
            <a:ext cx="1847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20800" algn="l"/>
              </a:tabLst>
            </a:pPr>
            <a:endPar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9109706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98" name="Group 26"/>
          <p:cNvGrpSpPr>
            <a:grpSpLocks/>
          </p:cNvGrpSpPr>
          <p:nvPr/>
        </p:nvGrpSpPr>
        <p:grpSpPr bwMode="auto">
          <a:xfrm>
            <a:off x="2214546" y="428610"/>
            <a:ext cx="2786082" cy="1110272"/>
            <a:chOff x="7" y="7"/>
            <a:chExt cx="6195" cy="2420"/>
          </a:xfrm>
        </p:grpSpPr>
        <p:sp>
          <p:nvSpPr>
            <p:cNvPr id="79906" name="Freeform 34"/>
            <p:cNvSpPr>
              <a:spLocks/>
            </p:cNvSpPr>
            <p:nvPr/>
          </p:nvSpPr>
          <p:spPr bwMode="auto">
            <a:xfrm>
              <a:off x="728" y="7"/>
              <a:ext cx="5474" cy="578"/>
            </a:xfrm>
            <a:custGeom>
              <a:avLst/>
              <a:gdLst/>
              <a:ahLst/>
              <a:cxnLst>
                <a:cxn ang="0">
                  <a:pos x="5399" y="0"/>
                </a:cxn>
                <a:cxn ang="0">
                  <a:pos x="0" y="0"/>
                </a:cxn>
                <a:cxn ang="0">
                  <a:pos x="0" y="1382"/>
                </a:cxn>
                <a:cxn ang="0">
                  <a:pos x="4284" y="1382"/>
                </a:cxn>
                <a:cxn ang="0">
                  <a:pos x="5399" y="1097"/>
                </a:cxn>
                <a:cxn ang="0">
                  <a:pos x="5399" y="0"/>
                </a:cxn>
              </a:cxnLst>
              <a:rect l="0" t="0" r="r" b="b"/>
              <a:pathLst>
                <a:path w="5399" h="1383">
                  <a:moveTo>
                    <a:pt x="5399" y="0"/>
                  </a:moveTo>
                  <a:lnTo>
                    <a:pt x="0" y="0"/>
                  </a:lnTo>
                  <a:lnTo>
                    <a:pt x="0" y="1382"/>
                  </a:lnTo>
                  <a:lnTo>
                    <a:pt x="4284" y="1382"/>
                  </a:lnTo>
                  <a:lnTo>
                    <a:pt x="5399" y="1097"/>
                  </a:lnTo>
                  <a:lnTo>
                    <a:pt x="5399" y="0"/>
                  </a:lnTo>
                  <a:close/>
                </a:path>
              </a:pathLst>
            </a:custGeom>
            <a:solidFill>
              <a:srgbClr val="F2CEF3">
                <a:alpha val="41960"/>
              </a:srgbClr>
            </a:solidFill>
            <a:ln w="9525">
              <a:solidFill>
                <a:srgbClr val="FEF0F0"/>
              </a:solidFill>
              <a:round/>
              <a:headEnd/>
              <a:tailEnd/>
            </a:ln>
          </p:spPr>
          <p:txBody>
            <a:bodyPr vert="horz" wrap="square" lIns="91440" tIns="45720" rIns="91440" bIns="45720" numCol="1" anchor="t" anchorCtr="0" compatLnSpc="1">
              <a:prstTxWarp prst="textNoShape">
                <a:avLst/>
              </a:prstTxWarp>
            </a:bodyPr>
            <a:lstStyle/>
            <a:p>
              <a:r>
                <a:rPr lang="uk-UA" dirty="0" smtClean="0"/>
                <a:t>Оцінювальна </a:t>
              </a:r>
              <a:endParaRPr lang="ru-RU" dirty="0"/>
            </a:p>
          </p:txBody>
        </p:sp>
        <p:sp>
          <p:nvSpPr>
            <p:cNvPr id="79905" name="AutoShape 33"/>
            <p:cNvSpPr>
              <a:spLocks/>
            </p:cNvSpPr>
            <p:nvPr/>
          </p:nvSpPr>
          <p:spPr bwMode="auto">
            <a:xfrm>
              <a:off x="5012" y="1104"/>
              <a:ext cx="1115" cy="286"/>
            </a:xfrm>
            <a:custGeom>
              <a:avLst/>
              <a:gdLst/>
              <a:ahLst/>
              <a:cxnLst>
                <a:cxn ang="0">
                  <a:pos x="288" y="10"/>
                </a:cxn>
                <a:cxn ang="0">
                  <a:pos x="0" y="285"/>
                </a:cxn>
                <a:cxn ang="0">
                  <a:pos x="953" y="41"/>
                </a:cxn>
                <a:cxn ang="0">
                  <a:pos x="586" y="41"/>
                </a:cxn>
                <a:cxn ang="0">
                  <a:pos x="507" y="40"/>
                </a:cxn>
                <a:cxn ang="0">
                  <a:pos x="437" y="37"/>
                </a:cxn>
                <a:cxn ang="0">
                  <a:pos x="377" y="31"/>
                </a:cxn>
                <a:cxn ang="0">
                  <a:pos x="327" y="21"/>
                </a:cxn>
                <a:cxn ang="0">
                  <a:pos x="288" y="10"/>
                </a:cxn>
                <a:cxn ang="0">
                  <a:pos x="1115" y="0"/>
                </a:cxn>
                <a:cxn ang="0">
                  <a:pos x="993" y="14"/>
                </a:cxn>
                <a:cxn ang="0">
                  <a:pos x="879" y="26"/>
                </a:cxn>
                <a:cxn ang="0">
                  <a:pos x="773" y="34"/>
                </a:cxn>
                <a:cxn ang="0">
                  <a:pos x="675" y="39"/>
                </a:cxn>
                <a:cxn ang="0">
                  <a:pos x="586" y="41"/>
                </a:cxn>
                <a:cxn ang="0">
                  <a:pos x="953" y="41"/>
                </a:cxn>
                <a:cxn ang="0">
                  <a:pos x="1115" y="0"/>
                </a:cxn>
              </a:cxnLst>
              <a:rect l="0" t="0" r="r" b="b"/>
              <a:pathLst>
                <a:path w="1115" h="286">
                  <a:moveTo>
                    <a:pt x="288" y="10"/>
                  </a:moveTo>
                  <a:lnTo>
                    <a:pt x="0" y="285"/>
                  </a:lnTo>
                  <a:lnTo>
                    <a:pt x="953" y="41"/>
                  </a:lnTo>
                  <a:lnTo>
                    <a:pt x="586" y="41"/>
                  </a:lnTo>
                  <a:lnTo>
                    <a:pt x="507" y="40"/>
                  </a:lnTo>
                  <a:lnTo>
                    <a:pt x="437" y="37"/>
                  </a:lnTo>
                  <a:lnTo>
                    <a:pt x="377" y="31"/>
                  </a:lnTo>
                  <a:lnTo>
                    <a:pt x="327" y="21"/>
                  </a:lnTo>
                  <a:lnTo>
                    <a:pt x="288" y="10"/>
                  </a:lnTo>
                  <a:close/>
                  <a:moveTo>
                    <a:pt x="1115" y="0"/>
                  </a:moveTo>
                  <a:lnTo>
                    <a:pt x="993" y="14"/>
                  </a:lnTo>
                  <a:lnTo>
                    <a:pt x="879" y="26"/>
                  </a:lnTo>
                  <a:lnTo>
                    <a:pt x="773" y="34"/>
                  </a:lnTo>
                  <a:lnTo>
                    <a:pt x="675" y="39"/>
                  </a:lnTo>
                  <a:lnTo>
                    <a:pt x="586" y="41"/>
                  </a:lnTo>
                  <a:lnTo>
                    <a:pt x="953" y="41"/>
                  </a:lnTo>
                  <a:lnTo>
                    <a:pt x="1115" y="0"/>
                  </a:lnTo>
                  <a:close/>
                </a:path>
              </a:pathLst>
            </a:custGeom>
            <a:solidFill>
              <a:srgbClr val="9A9A9A">
                <a:alpha val="41960"/>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904" name="Freeform 32"/>
            <p:cNvSpPr>
              <a:spLocks/>
            </p:cNvSpPr>
            <p:nvPr/>
          </p:nvSpPr>
          <p:spPr bwMode="auto">
            <a:xfrm>
              <a:off x="728" y="7"/>
              <a:ext cx="5399" cy="1383"/>
            </a:xfrm>
            <a:custGeom>
              <a:avLst/>
              <a:gdLst/>
              <a:ahLst/>
              <a:cxnLst>
                <a:cxn ang="0">
                  <a:pos x="0" y="0"/>
                </a:cxn>
                <a:cxn ang="0">
                  <a:pos x="0" y="1382"/>
                </a:cxn>
                <a:cxn ang="0">
                  <a:pos x="4284" y="1382"/>
                </a:cxn>
                <a:cxn ang="0">
                  <a:pos x="5399" y="1097"/>
                </a:cxn>
                <a:cxn ang="0">
                  <a:pos x="5399" y="0"/>
                </a:cxn>
                <a:cxn ang="0">
                  <a:pos x="0" y="0"/>
                </a:cxn>
              </a:cxnLst>
              <a:rect l="0" t="0" r="r" b="b"/>
              <a:pathLst>
                <a:path w="5399" h="1383">
                  <a:moveTo>
                    <a:pt x="0" y="0"/>
                  </a:moveTo>
                  <a:lnTo>
                    <a:pt x="0" y="1382"/>
                  </a:lnTo>
                  <a:lnTo>
                    <a:pt x="4284" y="1382"/>
                  </a:lnTo>
                  <a:lnTo>
                    <a:pt x="5399" y="1097"/>
                  </a:lnTo>
                  <a:lnTo>
                    <a:pt x="5399" y="0"/>
                  </a:lnTo>
                  <a:lnTo>
                    <a:pt x="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903" name="Freeform 31"/>
            <p:cNvSpPr>
              <a:spLocks/>
            </p:cNvSpPr>
            <p:nvPr/>
          </p:nvSpPr>
          <p:spPr bwMode="auto">
            <a:xfrm>
              <a:off x="5012" y="1104"/>
              <a:ext cx="1115" cy="286"/>
            </a:xfrm>
            <a:custGeom>
              <a:avLst/>
              <a:gdLst/>
              <a:ahLst/>
              <a:cxnLst>
                <a:cxn ang="0">
                  <a:pos x="0" y="285"/>
                </a:cxn>
                <a:cxn ang="0">
                  <a:pos x="288" y="10"/>
                </a:cxn>
                <a:cxn ang="0">
                  <a:pos x="327" y="21"/>
                </a:cxn>
                <a:cxn ang="0">
                  <a:pos x="377" y="31"/>
                </a:cxn>
                <a:cxn ang="0">
                  <a:pos x="437" y="37"/>
                </a:cxn>
                <a:cxn ang="0">
                  <a:pos x="507" y="40"/>
                </a:cxn>
                <a:cxn ang="0">
                  <a:pos x="586" y="41"/>
                </a:cxn>
                <a:cxn ang="0">
                  <a:pos x="675" y="39"/>
                </a:cxn>
                <a:cxn ang="0">
                  <a:pos x="773" y="34"/>
                </a:cxn>
                <a:cxn ang="0">
                  <a:pos x="879" y="26"/>
                </a:cxn>
                <a:cxn ang="0">
                  <a:pos x="993" y="14"/>
                </a:cxn>
                <a:cxn ang="0">
                  <a:pos x="1115" y="0"/>
                </a:cxn>
              </a:cxnLst>
              <a:rect l="0" t="0" r="r" b="b"/>
              <a:pathLst>
                <a:path w="1115" h="286">
                  <a:moveTo>
                    <a:pt x="0" y="285"/>
                  </a:moveTo>
                  <a:lnTo>
                    <a:pt x="288" y="10"/>
                  </a:lnTo>
                  <a:lnTo>
                    <a:pt x="327" y="21"/>
                  </a:lnTo>
                  <a:lnTo>
                    <a:pt x="377" y="31"/>
                  </a:lnTo>
                  <a:lnTo>
                    <a:pt x="437" y="37"/>
                  </a:lnTo>
                  <a:lnTo>
                    <a:pt x="507" y="40"/>
                  </a:lnTo>
                  <a:lnTo>
                    <a:pt x="586" y="41"/>
                  </a:lnTo>
                  <a:lnTo>
                    <a:pt x="675" y="39"/>
                  </a:lnTo>
                  <a:lnTo>
                    <a:pt x="773" y="34"/>
                  </a:lnTo>
                  <a:lnTo>
                    <a:pt x="879" y="26"/>
                  </a:lnTo>
                  <a:lnTo>
                    <a:pt x="993" y="14"/>
                  </a:lnTo>
                  <a:lnTo>
                    <a:pt x="1115" y="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902" name="Freeform 30"/>
            <p:cNvSpPr>
              <a:spLocks/>
            </p:cNvSpPr>
            <p:nvPr/>
          </p:nvSpPr>
          <p:spPr bwMode="auto">
            <a:xfrm>
              <a:off x="7" y="525"/>
              <a:ext cx="5040" cy="1902"/>
            </a:xfrm>
            <a:custGeom>
              <a:avLst/>
              <a:gdLst/>
              <a:ahLst/>
              <a:cxnLst>
                <a:cxn ang="0">
                  <a:pos x="4687" y="0"/>
                </a:cxn>
                <a:cxn ang="0">
                  <a:pos x="352" y="0"/>
                </a:cxn>
                <a:cxn ang="0">
                  <a:pos x="345" y="72"/>
                </a:cxn>
                <a:cxn ang="0">
                  <a:pos x="324" y="138"/>
                </a:cxn>
                <a:cxn ang="0">
                  <a:pos x="292" y="197"/>
                </a:cxn>
                <a:cxn ang="0">
                  <a:pos x="249" y="250"/>
                </a:cxn>
                <a:cxn ang="0">
                  <a:pos x="196" y="293"/>
                </a:cxn>
                <a:cxn ang="0">
                  <a:pos x="137" y="325"/>
                </a:cxn>
                <a:cxn ang="0">
                  <a:pos x="71" y="346"/>
                </a:cxn>
                <a:cxn ang="0">
                  <a:pos x="0" y="353"/>
                </a:cxn>
                <a:cxn ang="0">
                  <a:pos x="0" y="1550"/>
                </a:cxn>
                <a:cxn ang="0">
                  <a:pos x="71" y="1557"/>
                </a:cxn>
                <a:cxn ang="0">
                  <a:pos x="137" y="1578"/>
                </a:cxn>
                <a:cxn ang="0">
                  <a:pos x="196" y="1610"/>
                </a:cxn>
                <a:cxn ang="0">
                  <a:pos x="249" y="1653"/>
                </a:cxn>
                <a:cxn ang="0">
                  <a:pos x="292" y="1706"/>
                </a:cxn>
                <a:cxn ang="0">
                  <a:pos x="324" y="1765"/>
                </a:cxn>
                <a:cxn ang="0">
                  <a:pos x="345" y="1831"/>
                </a:cxn>
                <a:cxn ang="0">
                  <a:pos x="352" y="1902"/>
                </a:cxn>
                <a:cxn ang="0">
                  <a:pos x="4687" y="1902"/>
                </a:cxn>
                <a:cxn ang="0">
                  <a:pos x="4694" y="1831"/>
                </a:cxn>
                <a:cxn ang="0">
                  <a:pos x="4715" y="1765"/>
                </a:cxn>
                <a:cxn ang="0">
                  <a:pos x="4747" y="1706"/>
                </a:cxn>
                <a:cxn ang="0">
                  <a:pos x="4790" y="1653"/>
                </a:cxn>
                <a:cxn ang="0">
                  <a:pos x="4843" y="1610"/>
                </a:cxn>
                <a:cxn ang="0">
                  <a:pos x="4902" y="1578"/>
                </a:cxn>
                <a:cxn ang="0">
                  <a:pos x="4968" y="1557"/>
                </a:cxn>
                <a:cxn ang="0">
                  <a:pos x="5040" y="1550"/>
                </a:cxn>
                <a:cxn ang="0">
                  <a:pos x="5040" y="353"/>
                </a:cxn>
                <a:cxn ang="0">
                  <a:pos x="4968" y="346"/>
                </a:cxn>
                <a:cxn ang="0">
                  <a:pos x="4902" y="325"/>
                </a:cxn>
                <a:cxn ang="0">
                  <a:pos x="4843" y="293"/>
                </a:cxn>
                <a:cxn ang="0">
                  <a:pos x="4790" y="250"/>
                </a:cxn>
                <a:cxn ang="0">
                  <a:pos x="4747" y="197"/>
                </a:cxn>
                <a:cxn ang="0">
                  <a:pos x="4715" y="138"/>
                </a:cxn>
                <a:cxn ang="0">
                  <a:pos x="4694" y="72"/>
                </a:cxn>
                <a:cxn ang="0">
                  <a:pos x="4687" y="0"/>
                </a:cxn>
              </a:cxnLst>
              <a:rect l="0" t="0" r="r" b="b"/>
              <a:pathLst>
                <a:path w="5040" h="1902">
                  <a:moveTo>
                    <a:pt x="4687" y="0"/>
                  </a:moveTo>
                  <a:lnTo>
                    <a:pt x="352" y="0"/>
                  </a:lnTo>
                  <a:lnTo>
                    <a:pt x="345" y="72"/>
                  </a:lnTo>
                  <a:lnTo>
                    <a:pt x="324" y="138"/>
                  </a:lnTo>
                  <a:lnTo>
                    <a:pt x="292" y="197"/>
                  </a:lnTo>
                  <a:lnTo>
                    <a:pt x="249" y="250"/>
                  </a:lnTo>
                  <a:lnTo>
                    <a:pt x="196" y="293"/>
                  </a:lnTo>
                  <a:lnTo>
                    <a:pt x="137" y="325"/>
                  </a:lnTo>
                  <a:lnTo>
                    <a:pt x="71" y="346"/>
                  </a:lnTo>
                  <a:lnTo>
                    <a:pt x="0" y="353"/>
                  </a:lnTo>
                  <a:lnTo>
                    <a:pt x="0" y="1550"/>
                  </a:lnTo>
                  <a:lnTo>
                    <a:pt x="71" y="1557"/>
                  </a:lnTo>
                  <a:lnTo>
                    <a:pt x="137" y="1578"/>
                  </a:lnTo>
                  <a:lnTo>
                    <a:pt x="196" y="1610"/>
                  </a:lnTo>
                  <a:lnTo>
                    <a:pt x="249" y="1653"/>
                  </a:lnTo>
                  <a:lnTo>
                    <a:pt x="292" y="1706"/>
                  </a:lnTo>
                  <a:lnTo>
                    <a:pt x="324" y="1765"/>
                  </a:lnTo>
                  <a:lnTo>
                    <a:pt x="345" y="1831"/>
                  </a:lnTo>
                  <a:lnTo>
                    <a:pt x="352" y="1902"/>
                  </a:lnTo>
                  <a:lnTo>
                    <a:pt x="4687" y="1902"/>
                  </a:lnTo>
                  <a:lnTo>
                    <a:pt x="4694" y="1831"/>
                  </a:lnTo>
                  <a:lnTo>
                    <a:pt x="4715" y="1765"/>
                  </a:lnTo>
                  <a:lnTo>
                    <a:pt x="4747" y="1706"/>
                  </a:lnTo>
                  <a:lnTo>
                    <a:pt x="4790" y="1653"/>
                  </a:lnTo>
                  <a:lnTo>
                    <a:pt x="4843" y="1610"/>
                  </a:lnTo>
                  <a:lnTo>
                    <a:pt x="4902" y="1578"/>
                  </a:lnTo>
                  <a:lnTo>
                    <a:pt x="4968" y="1557"/>
                  </a:lnTo>
                  <a:lnTo>
                    <a:pt x="5040" y="1550"/>
                  </a:lnTo>
                  <a:lnTo>
                    <a:pt x="5040" y="353"/>
                  </a:lnTo>
                  <a:lnTo>
                    <a:pt x="4968" y="346"/>
                  </a:lnTo>
                  <a:lnTo>
                    <a:pt x="4902" y="325"/>
                  </a:lnTo>
                  <a:lnTo>
                    <a:pt x="4843" y="293"/>
                  </a:lnTo>
                  <a:lnTo>
                    <a:pt x="4790" y="250"/>
                  </a:lnTo>
                  <a:lnTo>
                    <a:pt x="4747" y="197"/>
                  </a:lnTo>
                  <a:lnTo>
                    <a:pt x="4715" y="138"/>
                  </a:lnTo>
                  <a:lnTo>
                    <a:pt x="4694" y="72"/>
                  </a:lnTo>
                  <a:lnTo>
                    <a:pt x="4687" y="0"/>
                  </a:lnTo>
                  <a:close/>
                </a:path>
              </a:pathLst>
            </a:custGeom>
            <a:solidFill>
              <a:schemeClr val="accent3">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901" name="Freeform 29"/>
            <p:cNvSpPr>
              <a:spLocks/>
            </p:cNvSpPr>
            <p:nvPr/>
          </p:nvSpPr>
          <p:spPr bwMode="auto">
            <a:xfrm>
              <a:off x="7" y="525"/>
              <a:ext cx="5040" cy="1902"/>
            </a:xfrm>
            <a:custGeom>
              <a:avLst/>
              <a:gdLst/>
              <a:ahLst/>
              <a:cxnLst>
                <a:cxn ang="0">
                  <a:pos x="352" y="0"/>
                </a:cxn>
                <a:cxn ang="0">
                  <a:pos x="345" y="72"/>
                </a:cxn>
                <a:cxn ang="0">
                  <a:pos x="324" y="138"/>
                </a:cxn>
                <a:cxn ang="0">
                  <a:pos x="292" y="197"/>
                </a:cxn>
                <a:cxn ang="0">
                  <a:pos x="249" y="250"/>
                </a:cxn>
                <a:cxn ang="0">
                  <a:pos x="196" y="293"/>
                </a:cxn>
                <a:cxn ang="0">
                  <a:pos x="137" y="325"/>
                </a:cxn>
                <a:cxn ang="0">
                  <a:pos x="71" y="346"/>
                </a:cxn>
                <a:cxn ang="0">
                  <a:pos x="0" y="353"/>
                </a:cxn>
                <a:cxn ang="0">
                  <a:pos x="0" y="1550"/>
                </a:cxn>
                <a:cxn ang="0">
                  <a:pos x="71" y="1557"/>
                </a:cxn>
                <a:cxn ang="0">
                  <a:pos x="137" y="1578"/>
                </a:cxn>
                <a:cxn ang="0">
                  <a:pos x="196" y="1610"/>
                </a:cxn>
                <a:cxn ang="0">
                  <a:pos x="249" y="1653"/>
                </a:cxn>
                <a:cxn ang="0">
                  <a:pos x="292" y="1706"/>
                </a:cxn>
                <a:cxn ang="0">
                  <a:pos x="324" y="1765"/>
                </a:cxn>
                <a:cxn ang="0">
                  <a:pos x="345" y="1831"/>
                </a:cxn>
                <a:cxn ang="0">
                  <a:pos x="352" y="1902"/>
                </a:cxn>
                <a:cxn ang="0">
                  <a:pos x="4687" y="1902"/>
                </a:cxn>
                <a:cxn ang="0">
                  <a:pos x="4694" y="1831"/>
                </a:cxn>
                <a:cxn ang="0">
                  <a:pos x="4715" y="1765"/>
                </a:cxn>
                <a:cxn ang="0">
                  <a:pos x="4747" y="1706"/>
                </a:cxn>
                <a:cxn ang="0">
                  <a:pos x="4790" y="1653"/>
                </a:cxn>
                <a:cxn ang="0">
                  <a:pos x="4843" y="1610"/>
                </a:cxn>
                <a:cxn ang="0">
                  <a:pos x="4902" y="1578"/>
                </a:cxn>
                <a:cxn ang="0">
                  <a:pos x="4968" y="1557"/>
                </a:cxn>
                <a:cxn ang="0">
                  <a:pos x="5040" y="1550"/>
                </a:cxn>
                <a:cxn ang="0">
                  <a:pos x="5040" y="353"/>
                </a:cxn>
                <a:cxn ang="0">
                  <a:pos x="4968" y="346"/>
                </a:cxn>
                <a:cxn ang="0">
                  <a:pos x="4902" y="325"/>
                </a:cxn>
                <a:cxn ang="0">
                  <a:pos x="4843" y="293"/>
                </a:cxn>
                <a:cxn ang="0">
                  <a:pos x="4790" y="250"/>
                </a:cxn>
                <a:cxn ang="0">
                  <a:pos x="4747" y="197"/>
                </a:cxn>
                <a:cxn ang="0">
                  <a:pos x="4715" y="138"/>
                </a:cxn>
                <a:cxn ang="0">
                  <a:pos x="4694" y="72"/>
                </a:cxn>
                <a:cxn ang="0">
                  <a:pos x="4687" y="0"/>
                </a:cxn>
                <a:cxn ang="0">
                  <a:pos x="352" y="0"/>
                </a:cxn>
              </a:cxnLst>
              <a:rect l="0" t="0" r="r" b="b"/>
              <a:pathLst>
                <a:path w="5040" h="1902">
                  <a:moveTo>
                    <a:pt x="352" y="0"/>
                  </a:moveTo>
                  <a:lnTo>
                    <a:pt x="345" y="72"/>
                  </a:lnTo>
                  <a:lnTo>
                    <a:pt x="324" y="138"/>
                  </a:lnTo>
                  <a:lnTo>
                    <a:pt x="292" y="197"/>
                  </a:lnTo>
                  <a:lnTo>
                    <a:pt x="249" y="250"/>
                  </a:lnTo>
                  <a:lnTo>
                    <a:pt x="196" y="293"/>
                  </a:lnTo>
                  <a:lnTo>
                    <a:pt x="137" y="325"/>
                  </a:lnTo>
                  <a:lnTo>
                    <a:pt x="71" y="346"/>
                  </a:lnTo>
                  <a:lnTo>
                    <a:pt x="0" y="353"/>
                  </a:lnTo>
                  <a:lnTo>
                    <a:pt x="0" y="1550"/>
                  </a:lnTo>
                  <a:lnTo>
                    <a:pt x="71" y="1557"/>
                  </a:lnTo>
                  <a:lnTo>
                    <a:pt x="137" y="1578"/>
                  </a:lnTo>
                  <a:lnTo>
                    <a:pt x="196" y="1610"/>
                  </a:lnTo>
                  <a:lnTo>
                    <a:pt x="249" y="1653"/>
                  </a:lnTo>
                  <a:lnTo>
                    <a:pt x="292" y="1706"/>
                  </a:lnTo>
                  <a:lnTo>
                    <a:pt x="324" y="1765"/>
                  </a:lnTo>
                  <a:lnTo>
                    <a:pt x="345" y="1831"/>
                  </a:lnTo>
                  <a:lnTo>
                    <a:pt x="352" y="1902"/>
                  </a:lnTo>
                  <a:lnTo>
                    <a:pt x="4687" y="1902"/>
                  </a:lnTo>
                  <a:lnTo>
                    <a:pt x="4694" y="1831"/>
                  </a:lnTo>
                  <a:lnTo>
                    <a:pt x="4715" y="1765"/>
                  </a:lnTo>
                  <a:lnTo>
                    <a:pt x="4747" y="1706"/>
                  </a:lnTo>
                  <a:lnTo>
                    <a:pt x="4790" y="1653"/>
                  </a:lnTo>
                  <a:lnTo>
                    <a:pt x="4843" y="1610"/>
                  </a:lnTo>
                  <a:lnTo>
                    <a:pt x="4902" y="1578"/>
                  </a:lnTo>
                  <a:lnTo>
                    <a:pt x="4968" y="1557"/>
                  </a:lnTo>
                  <a:lnTo>
                    <a:pt x="5040" y="1550"/>
                  </a:lnTo>
                  <a:lnTo>
                    <a:pt x="5040" y="353"/>
                  </a:lnTo>
                  <a:lnTo>
                    <a:pt x="4968" y="346"/>
                  </a:lnTo>
                  <a:lnTo>
                    <a:pt x="4902" y="325"/>
                  </a:lnTo>
                  <a:lnTo>
                    <a:pt x="4843" y="293"/>
                  </a:lnTo>
                  <a:lnTo>
                    <a:pt x="4790" y="250"/>
                  </a:lnTo>
                  <a:lnTo>
                    <a:pt x="4747" y="197"/>
                  </a:lnTo>
                  <a:lnTo>
                    <a:pt x="4715" y="138"/>
                  </a:lnTo>
                  <a:lnTo>
                    <a:pt x="4694" y="72"/>
                  </a:lnTo>
                  <a:lnTo>
                    <a:pt x="4687" y="0"/>
                  </a:lnTo>
                  <a:lnTo>
                    <a:pt x="352"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900" name="Text Box 28"/>
            <p:cNvSpPr txBox="1">
              <a:spLocks noChangeArrowheads="1"/>
            </p:cNvSpPr>
            <p:nvPr/>
          </p:nvSpPr>
          <p:spPr bwMode="auto">
            <a:xfrm>
              <a:off x="2635" y="99"/>
              <a:ext cx="3423" cy="3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899" name="Text Box 27"/>
            <p:cNvSpPr txBox="1">
              <a:spLocks noChangeArrowheads="1"/>
            </p:cNvSpPr>
            <p:nvPr/>
          </p:nvSpPr>
          <p:spPr bwMode="auto">
            <a:xfrm>
              <a:off x="642" y="585"/>
              <a:ext cx="3974" cy="17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Виступає вимірювачем ефективності </a:t>
              </a:r>
              <a:r>
                <a:rPr kumimoji="0" lang="uk-UA" sz="105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виробничо-</a:t>
              </a:r>
              <a:r>
                <a:rPr kumimoji="0" lang="uk-UA"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господарської та підприємницької діяльності підприємства</a:t>
              </a:r>
              <a:endParaRPr kumimoji="0" lang="uk-UA" sz="105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9888" name="Group 16"/>
          <p:cNvGrpSpPr>
            <a:grpSpLocks/>
          </p:cNvGrpSpPr>
          <p:nvPr/>
        </p:nvGrpSpPr>
        <p:grpSpPr bwMode="auto">
          <a:xfrm>
            <a:off x="2143108" y="2357436"/>
            <a:ext cx="2643206" cy="1428760"/>
            <a:chOff x="4014" y="309"/>
            <a:chExt cx="6119" cy="2419"/>
          </a:xfrm>
        </p:grpSpPr>
        <p:sp>
          <p:nvSpPr>
            <p:cNvPr id="79896" name="Freeform 24"/>
            <p:cNvSpPr>
              <a:spLocks/>
            </p:cNvSpPr>
            <p:nvPr/>
          </p:nvSpPr>
          <p:spPr bwMode="auto">
            <a:xfrm>
              <a:off x="4735" y="309"/>
              <a:ext cx="5398" cy="1383"/>
            </a:xfrm>
            <a:custGeom>
              <a:avLst/>
              <a:gdLst/>
              <a:ahLst/>
              <a:cxnLst>
                <a:cxn ang="0">
                  <a:pos x="5398" y="0"/>
                </a:cxn>
                <a:cxn ang="0">
                  <a:pos x="0" y="0"/>
                </a:cxn>
                <a:cxn ang="0">
                  <a:pos x="0" y="1383"/>
                </a:cxn>
                <a:cxn ang="0">
                  <a:pos x="4323" y="1383"/>
                </a:cxn>
                <a:cxn ang="0">
                  <a:pos x="5398" y="1108"/>
                </a:cxn>
                <a:cxn ang="0">
                  <a:pos x="5398" y="0"/>
                </a:cxn>
              </a:cxnLst>
              <a:rect l="0" t="0" r="r" b="b"/>
              <a:pathLst>
                <a:path w="5398" h="1383">
                  <a:moveTo>
                    <a:pt x="5398" y="0"/>
                  </a:moveTo>
                  <a:lnTo>
                    <a:pt x="0" y="0"/>
                  </a:lnTo>
                  <a:lnTo>
                    <a:pt x="0" y="1383"/>
                  </a:lnTo>
                  <a:lnTo>
                    <a:pt x="4323" y="1383"/>
                  </a:lnTo>
                  <a:lnTo>
                    <a:pt x="5398" y="1108"/>
                  </a:lnTo>
                  <a:lnTo>
                    <a:pt x="5398" y="0"/>
                  </a:lnTo>
                  <a:close/>
                </a:path>
              </a:pathLst>
            </a:custGeom>
            <a:solidFill>
              <a:srgbClr val="F2CEF3">
                <a:alpha val="41960"/>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895" name="AutoShape 23"/>
            <p:cNvSpPr>
              <a:spLocks/>
            </p:cNvSpPr>
            <p:nvPr/>
          </p:nvSpPr>
          <p:spPr bwMode="auto">
            <a:xfrm>
              <a:off x="9057" y="1416"/>
              <a:ext cx="1076" cy="276"/>
            </a:xfrm>
            <a:custGeom>
              <a:avLst/>
              <a:gdLst/>
              <a:ahLst/>
              <a:cxnLst>
                <a:cxn ang="0">
                  <a:pos x="278" y="9"/>
                </a:cxn>
                <a:cxn ang="0">
                  <a:pos x="0" y="275"/>
                </a:cxn>
                <a:cxn ang="0">
                  <a:pos x="919" y="39"/>
                </a:cxn>
                <a:cxn ang="0">
                  <a:pos x="566" y="39"/>
                </a:cxn>
                <a:cxn ang="0">
                  <a:pos x="489" y="39"/>
                </a:cxn>
                <a:cxn ang="0">
                  <a:pos x="421" y="35"/>
                </a:cxn>
                <a:cxn ang="0">
                  <a:pos x="364" y="29"/>
                </a:cxn>
                <a:cxn ang="0">
                  <a:pos x="316" y="20"/>
                </a:cxn>
                <a:cxn ang="0">
                  <a:pos x="278" y="9"/>
                </a:cxn>
                <a:cxn ang="0">
                  <a:pos x="1075" y="0"/>
                </a:cxn>
                <a:cxn ang="0">
                  <a:pos x="958" y="14"/>
                </a:cxn>
                <a:cxn ang="0">
                  <a:pos x="848" y="24"/>
                </a:cxn>
                <a:cxn ang="0">
                  <a:pos x="745" y="32"/>
                </a:cxn>
                <a:cxn ang="0">
                  <a:pos x="651" y="37"/>
                </a:cxn>
                <a:cxn ang="0">
                  <a:pos x="566" y="39"/>
                </a:cxn>
                <a:cxn ang="0">
                  <a:pos x="919" y="39"/>
                </a:cxn>
                <a:cxn ang="0">
                  <a:pos x="1075" y="0"/>
                </a:cxn>
              </a:cxnLst>
              <a:rect l="0" t="0" r="r" b="b"/>
              <a:pathLst>
                <a:path w="1076" h="276">
                  <a:moveTo>
                    <a:pt x="278" y="9"/>
                  </a:moveTo>
                  <a:lnTo>
                    <a:pt x="0" y="275"/>
                  </a:lnTo>
                  <a:lnTo>
                    <a:pt x="919" y="39"/>
                  </a:lnTo>
                  <a:lnTo>
                    <a:pt x="566" y="39"/>
                  </a:lnTo>
                  <a:lnTo>
                    <a:pt x="489" y="39"/>
                  </a:lnTo>
                  <a:lnTo>
                    <a:pt x="421" y="35"/>
                  </a:lnTo>
                  <a:lnTo>
                    <a:pt x="364" y="29"/>
                  </a:lnTo>
                  <a:lnTo>
                    <a:pt x="316" y="20"/>
                  </a:lnTo>
                  <a:lnTo>
                    <a:pt x="278" y="9"/>
                  </a:lnTo>
                  <a:close/>
                  <a:moveTo>
                    <a:pt x="1075" y="0"/>
                  </a:moveTo>
                  <a:lnTo>
                    <a:pt x="958" y="14"/>
                  </a:lnTo>
                  <a:lnTo>
                    <a:pt x="848" y="24"/>
                  </a:lnTo>
                  <a:lnTo>
                    <a:pt x="745" y="32"/>
                  </a:lnTo>
                  <a:lnTo>
                    <a:pt x="651" y="37"/>
                  </a:lnTo>
                  <a:lnTo>
                    <a:pt x="566" y="39"/>
                  </a:lnTo>
                  <a:lnTo>
                    <a:pt x="919" y="39"/>
                  </a:lnTo>
                  <a:lnTo>
                    <a:pt x="1075" y="0"/>
                  </a:lnTo>
                  <a:close/>
                </a:path>
              </a:pathLst>
            </a:custGeom>
            <a:solidFill>
              <a:srgbClr val="9A9A9A">
                <a:alpha val="41960"/>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894" name="Freeform 22"/>
            <p:cNvSpPr>
              <a:spLocks/>
            </p:cNvSpPr>
            <p:nvPr/>
          </p:nvSpPr>
          <p:spPr bwMode="auto">
            <a:xfrm>
              <a:off x="4735" y="309"/>
              <a:ext cx="5398" cy="1383"/>
            </a:xfrm>
            <a:custGeom>
              <a:avLst/>
              <a:gdLst/>
              <a:ahLst/>
              <a:cxnLst>
                <a:cxn ang="0">
                  <a:pos x="0" y="0"/>
                </a:cxn>
                <a:cxn ang="0">
                  <a:pos x="0" y="1383"/>
                </a:cxn>
                <a:cxn ang="0">
                  <a:pos x="4323" y="1383"/>
                </a:cxn>
                <a:cxn ang="0">
                  <a:pos x="5398" y="1108"/>
                </a:cxn>
                <a:cxn ang="0">
                  <a:pos x="5398" y="0"/>
                </a:cxn>
                <a:cxn ang="0">
                  <a:pos x="0" y="0"/>
                </a:cxn>
              </a:cxnLst>
              <a:rect l="0" t="0" r="r" b="b"/>
              <a:pathLst>
                <a:path w="5398" h="1383">
                  <a:moveTo>
                    <a:pt x="0" y="0"/>
                  </a:moveTo>
                  <a:lnTo>
                    <a:pt x="0" y="1383"/>
                  </a:lnTo>
                  <a:lnTo>
                    <a:pt x="4323" y="1383"/>
                  </a:lnTo>
                  <a:lnTo>
                    <a:pt x="5398" y="1108"/>
                  </a:lnTo>
                  <a:lnTo>
                    <a:pt x="5398" y="0"/>
                  </a:lnTo>
                  <a:lnTo>
                    <a:pt x="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893" name="Freeform 21"/>
            <p:cNvSpPr>
              <a:spLocks/>
            </p:cNvSpPr>
            <p:nvPr/>
          </p:nvSpPr>
          <p:spPr bwMode="auto">
            <a:xfrm>
              <a:off x="9057" y="1416"/>
              <a:ext cx="1076" cy="276"/>
            </a:xfrm>
            <a:custGeom>
              <a:avLst/>
              <a:gdLst/>
              <a:ahLst/>
              <a:cxnLst>
                <a:cxn ang="0">
                  <a:pos x="0" y="275"/>
                </a:cxn>
                <a:cxn ang="0">
                  <a:pos x="278" y="9"/>
                </a:cxn>
                <a:cxn ang="0">
                  <a:pos x="316" y="20"/>
                </a:cxn>
                <a:cxn ang="0">
                  <a:pos x="364" y="29"/>
                </a:cxn>
                <a:cxn ang="0">
                  <a:pos x="421" y="35"/>
                </a:cxn>
                <a:cxn ang="0">
                  <a:pos x="489" y="39"/>
                </a:cxn>
                <a:cxn ang="0">
                  <a:pos x="566" y="39"/>
                </a:cxn>
                <a:cxn ang="0">
                  <a:pos x="651" y="37"/>
                </a:cxn>
                <a:cxn ang="0">
                  <a:pos x="745" y="32"/>
                </a:cxn>
                <a:cxn ang="0">
                  <a:pos x="848" y="24"/>
                </a:cxn>
                <a:cxn ang="0">
                  <a:pos x="958" y="14"/>
                </a:cxn>
                <a:cxn ang="0">
                  <a:pos x="1075" y="0"/>
                </a:cxn>
              </a:cxnLst>
              <a:rect l="0" t="0" r="r" b="b"/>
              <a:pathLst>
                <a:path w="1076" h="276">
                  <a:moveTo>
                    <a:pt x="0" y="275"/>
                  </a:moveTo>
                  <a:lnTo>
                    <a:pt x="278" y="9"/>
                  </a:lnTo>
                  <a:lnTo>
                    <a:pt x="316" y="20"/>
                  </a:lnTo>
                  <a:lnTo>
                    <a:pt x="364" y="29"/>
                  </a:lnTo>
                  <a:lnTo>
                    <a:pt x="421" y="35"/>
                  </a:lnTo>
                  <a:lnTo>
                    <a:pt x="489" y="39"/>
                  </a:lnTo>
                  <a:lnTo>
                    <a:pt x="566" y="39"/>
                  </a:lnTo>
                  <a:lnTo>
                    <a:pt x="651" y="37"/>
                  </a:lnTo>
                  <a:lnTo>
                    <a:pt x="745" y="32"/>
                  </a:lnTo>
                  <a:lnTo>
                    <a:pt x="848" y="24"/>
                  </a:lnTo>
                  <a:lnTo>
                    <a:pt x="958" y="14"/>
                  </a:lnTo>
                  <a:lnTo>
                    <a:pt x="1075" y="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892" name="Freeform 20"/>
            <p:cNvSpPr>
              <a:spLocks/>
            </p:cNvSpPr>
            <p:nvPr/>
          </p:nvSpPr>
          <p:spPr bwMode="auto">
            <a:xfrm>
              <a:off x="4014" y="827"/>
              <a:ext cx="5040" cy="1901"/>
            </a:xfrm>
            <a:custGeom>
              <a:avLst/>
              <a:gdLst/>
              <a:ahLst/>
              <a:cxnLst>
                <a:cxn ang="0">
                  <a:pos x="4723" y="0"/>
                </a:cxn>
                <a:cxn ang="0">
                  <a:pos x="317" y="0"/>
                </a:cxn>
                <a:cxn ang="0">
                  <a:pos x="308" y="73"/>
                </a:cxn>
                <a:cxn ang="0">
                  <a:pos x="285" y="139"/>
                </a:cxn>
                <a:cxn ang="0">
                  <a:pos x="247" y="198"/>
                </a:cxn>
                <a:cxn ang="0">
                  <a:pos x="198" y="247"/>
                </a:cxn>
                <a:cxn ang="0">
                  <a:pos x="139" y="285"/>
                </a:cxn>
                <a:cxn ang="0">
                  <a:pos x="73" y="308"/>
                </a:cxn>
                <a:cxn ang="0">
                  <a:pos x="0" y="317"/>
                </a:cxn>
                <a:cxn ang="0">
                  <a:pos x="0" y="1584"/>
                </a:cxn>
                <a:cxn ang="0">
                  <a:pos x="73" y="1593"/>
                </a:cxn>
                <a:cxn ang="0">
                  <a:pos x="139" y="1616"/>
                </a:cxn>
                <a:cxn ang="0">
                  <a:pos x="198" y="1654"/>
                </a:cxn>
                <a:cxn ang="0">
                  <a:pos x="247" y="1703"/>
                </a:cxn>
                <a:cxn ang="0">
                  <a:pos x="285" y="1762"/>
                </a:cxn>
                <a:cxn ang="0">
                  <a:pos x="308" y="1828"/>
                </a:cxn>
                <a:cxn ang="0">
                  <a:pos x="317" y="1901"/>
                </a:cxn>
                <a:cxn ang="0">
                  <a:pos x="4723" y="1901"/>
                </a:cxn>
                <a:cxn ang="0">
                  <a:pos x="4732" y="1828"/>
                </a:cxn>
                <a:cxn ang="0">
                  <a:pos x="4755" y="1762"/>
                </a:cxn>
                <a:cxn ang="0">
                  <a:pos x="4793" y="1703"/>
                </a:cxn>
                <a:cxn ang="0">
                  <a:pos x="4842" y="1654"/>
                </a:cxn>
                <a:cxn ang="0">
                  <a:pos x="4901" y="1616"/>
                </a:cxn>
                <a:cxn ang="0">
                  <a:pos x="4967" y="1593"/>
                </a:cxn>
                <a:cxn ang="0">
                  <a:pos x="5040" y="1584"/>
                </a:cxn>
                <a:cxn ang="0">
                  <a:pos x="5040" y="317"/>
                </a:cxn>
                <a:cxn ang="0">
                  <a:pos x="4967" y="308"/>
                </a:cxn>
                <a:cxn ang="0">
                  <a:pos x="4901" y="285"/>
                </a:cxn>
                <a:cxn ang="0">
                  <a:pos x="4842" y="247"/>
                </a:cxn>
                <a:cxn ang="0">
                  <a:pos x="4793" y="198"/>
                </a:cxn>
                <a:cxn ang="0">
                  <a:pos x="4755" y="139"/>
                </a:cxn>
                <a:cxn ang="0">
                  <a:pos x="4732" y="73"/>
                </a:cxn>
                <a:cxn ang="0">
                  <a:pos x="4723" y="0"/>
                </a:cxn>
              </a:cxnLst>
              <a:rect l="0" t="0" r="r" b="b"/>
              <a:pathLst>
                <a:path w="5040" h="1901">
                  <a:moveTo>
                    <a:pt x="4723" y="0"/>
                  </a:moveTo>
                  <a:lnTo>
                    <a:pt x="317" y="0"/>
                  </a:lnTo>
                  <a:lnTo>
                    <a:pt x="308" y="73"/>
                  </a:lnTo>
                  <a:lnTo>
                    <a:pt x="285" y="139"/>
                  </a:lnTo>
                  <a:lnTo>
                    <a:pt x="247" y="198"/>
                  </a:lnTo>
                  <a:lnTo>
                    <a:pt x="198" y="247"/>
                  </a:lnTo>
                  <a:lnTo>
                    <a:pt x="139" y="285"/>
                  </a:lnTo>
                  <a:lnTo>
                    <a:pt x="73" y="308"/>
                  </a:lnTo>
                  <a:lnTo>
                    <a:pt x="0" y="317"/>
                  </a:lnTo>
                  <a:lnTo>
                    <a:pt x="0" y="1584"/>
                  </a:lnTo>
                  <a:lnTo>
                    <a:pt x="73" y="1593"/>
                  </a:lnTo>
                  <a:lnTo>
                    <a:pt x="139" y="1616"/>
                  </a:lnTo>
                  <a:lnTo>
                    <a:pt x="198" y="1654"/>
                  </a:lnTo>
                  <a:lnTo>
                    <a:pt x="247" y="1703"/>
                  </a:lnTo>
                  <a:lnTo>
                    <a:pt x="285" y="1762"/>
                  </a:lnTo>
                  <a:lnTo>
                    <a:pt x="308" y="1828"/>
                  </a:lnTo>
                  <a:lnTo>
                    <a:pt x="317" y="1901"/>
                  </a:lnTo>
                  <a:lnTo>
                    <a:pt x="4723" y="1901"/>
                  </a:lnTo>
                  <a:lnTo>
                    <a:pt x="4732" y="1828"/>
                  </a:lnTo>
                  <a:lnTo>
                    <a:pt x="4755" y="1762"/>
                  </a:lnTo>
                  <a:lnTo>
                    <a:pt x="4793" y="1703"/>
                  </a:lnTo>
                  <a:lnTo>
                    <a:pt x="4842" y="1654"/>
                  </a:lnTo>
                  <a:lnTo>
                    <a:pt x="4901" y="1616"/>
                  </a:lnTo>
                  <a:lnTo>
                    <a:pt x="4967" y="1593"/>
                  </a:lnTo>
                  <a:lnTo>
                    <a:pt x="5040" y="1584"/>
                  </a:lnTo>
                  <a:lnTo>
                    <a:pt x="5040" y="317"/>
                  </a:lnTo>
                  <a:lnTo>
                    <a:pt x="4967" y="308"/>
                  </a:lnTo>
                  <a:lnTo>
                    <a:pt x="4901" y="285"/>
                  </a:lnTo>
                  <a:lnTo>
                    <a:pt x="4842" y="247"/>
                  </a:lnTo>
                  <a:lnTo>
                    <a:pt x="4793" y="198"/>
                  </a:lnTo>
                  <a:lnTo>
                    <a:pt x="4755" y="139"/>
                  </a:lnTo>
                  <a:lnTo>
                    <a:pt x="4732" y="73"/>
                  </a:lnTo>
                  <a:lnTo>
                    <a:pt x="4723" y="0"/>
                  </a:lnTo>
                  <a:close/>
                </a:path>
              </a:pathLst>
            </a:custGeom>
            <a:solidFill>
              <a:schemeClr val="accent3">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891" name="Freeform 19"/>
            <p:cNvSpPr>
              <a:spLocks/>
            </p:cNvSpPr>
            <p:nvPr/>
          </p:nvSpPr>
          <p:spPr bwMode="auto">
            <a:xfrm>
              <a:off x="4014" y="827"/>
              <a:ext cx="5040" cy="1901"/>
            </a:xfrm>
            <a:custGeom>
              <a:avLst/>
              <a:gdLst/>
              <a:ahLst/>
              <a:cxnLst>
                <a:cxn ang="0">
                  <a:pos x="317" y="0"/>
                </a:cxn>
                <a:cxn ang="0">
                  <a:pos x="308" y="73"/>
                </a:cxn>
                <a:cxn ang="0">
                  <a:pos x="285" y="139"/>
                </a:cxn>
                <a:cxn ang="0">
                  <a:pos x="247" y="198"/>
                </a:cxn>
                <a:cxn ang="0">
                  <a:pos x="198" y="247"/>
                </a:cxn>
                <a:cxn ang="0">
                  <a:pos x="139" y="285"/>
                </a:cxn>
                <a:cxn ang="0">
                  <a:pos x="73" y="308"/>
                </a:cxn>
                <a:cxn ang="0">
                  <a:pos x="0" y="317"/>
                </a:cxn>
                <a:cxn ang="0">
                  <a:pos x="0" y="1584"/>
                </a:cxn>
                <a:cxn ang="0">
                  <a:pos x="73" y="1593"/>
                </a:cxn>
                <a:cxn ang="0">
                  <a:pos x="139" y="1616"/>
                </a:cxn>
                <a:cxn ang="0">
                  <a:pos x="198" y="1654"/>
                </a:cxn>
                <a:cxn ang="0">
                  <a:pos x="247" y="1703"/>
                </a:cxn>
                <a:cxn ang="0">
                  <a:pos x="285" y="1762"/>
                </a:cxn>
                <a:cxn ang="0">
                  <a:pos x="308" y="1828"/>
                </a:cxn>
                <a:cxn ang="0">
                  <a:pos x="317" y="1901"/>
                </a:cxn>
                <a:cxn ang="0">
                  <a:pos x="4723" y="1901"/>
                </a:cxn>
                <a:cxn ang="0">
                  <a:pos x="4732" y="1828"/>
                </a:cxn>
                <a:cxn ang="0">
                  <a:pos x="4755" y="1762"/>
                </a:cxn>
                <a:cxn ang="0">
                  <a:pos x="4793" y="1703"/>
                </a:cxn>
                <a:cxn ang="0">
                  <a:pos x="4842" y="1654"/>
                </a:cxn>
                <a:cxn ang="0">
                  <a:pos x="4901" y="1616"/>
                </a:cxn>
                <a:cxn ang="0">
                  <a:pos x="4967" y="1593"/>
                </a:cxn>
                <a:cxn ang="0">
                  <a:pos x="5040" y="1584"/>
                </a:cxn>
                <a:cxn ang="0">
                  <a:pos x="5040" y="317"/>
                </a:cxn>
                <a:cxn ang="0">
                  <a:pos x="4967" y="308"/>
                </a:cxn>
                <a:cxn ang="0">
                  <a:pos x="4901" y="285"/>
                </a:cxn>
                <a:cxn ang="0">
                  <a:pos x="4842" y="247"/>
                </a:cxn>
                <a:cxn ang="0">
                  <a:pos x="4793" y="198"/>
                </a:cxn>
                <a:cxn ang="0">
                  <a:pos x="4755" y="139"/>
                </a:cxn>
                <a:cxn ang="0">
                  <a:pos x="4732" y="73"/>
                </a:cxn>
                <a:cxn ang="0">
                  <a:pos x="4723" y="0"/>
                </a:cxn>
                <a:cxn ang="0">
                  <a:pos x="317" y="0"/>
                </a:cxn>
              </a:cxnLst>
              <a:rect l="0" t="0" r="r" b="b"/>
              <a:pathLst>
                <a:path w="5040" h="1901">
                  <a:moveTo>
                    <a:pt x="317" y="0"/>
                  </a:moveTo>
                  <a:lnTo>
                    <a:pt x="308" y="73"/>
                  </a:lnTo>
                  <a:lnTo>
                    <a:pt x="285" y="139"/>
                  </a:lnTo>
                  <a:lnTo>
                    <a:pt x="247" y="198"/>
                  </a:lnTo>
                  <a:lnTo>
                    <a:pt x="198" y="247"/>
                  </a:lnTo>
                  <a:lnTo>
                    <a:pt x="139" y="285"/>
                  </a:lnTo>
                  <a:lnTo>
                    <a:pt x="73" y="308"/>
                  </a:lnTo>
                  <a:lnTo>
                    <a:pt x="0" y="317"/>
                  </a:lnTo>
                  <a:lnTo>
                    <a:pt x="0" y="1584"/>
                  </a:lnTo>
                  <a:lnTo>
                    <a:pt x="73" y="1593"/>
                  </a:lnTo>
                  <a:lnTo>
                    <a:pt x="139" y="1616"/>
                  </a:lnTo>
                  <a:lnTo>
                    <a:pt x="198" y="1654"/>
                  </a:lnTo>
                  <a:lnTo>
                    <a:pt x="247" y="1703"/>
                  </a:lnTo>
                  <a:lnTo>
                    <a:pt x="285" y="1762"/>
                  </a:lnTo>
                  <a:lnTo>
                    <a:pt x="308" y="1828"/>
                  </a:lnTo>
                  <a:lnTo>
                    <a:pt x="317" y="1901"/>
                  </a:lnTo>
                  <a:lnTo>
                    <a:pt x="4723" y="1901"/>
                  </a:lnTo>
                  <a:lnTo>
                    <a:pt x="4732" y="1828"/>
                  </a:lnTo>
                  <a:lnTo>
                    <a:pt x="4755" y="1762"/>
                  </a:lnTo>
                  <a:lnTo>
                    <a:pt x="4793" y="1703"/>
                  </a:lnTo>
                  <a:lnTo>
                    <a:pt x="4842" y="1654"/>
                  </a:lnTo>
                  <a:lnTo>
                    <a:pt x="4901" y="1616"/>
                  </a:lnTo>
                  <a:lnTo>
                    <a:pt x="4967" y="1593"/>
                  </a:lnTo>
                  <a:lnTo>
                    <a:pt x="5040" y="1584"/>
                  </a:lnTo>
                  <a:lnTo>
                    <a:pt x="5040" y="317"/>
                  </a:lnTo>
                  <a:lnTo>
                    <a:pt x="4967" y="308"/>
                  </a:lnTo>
                  <a:lnTo>
                    <a:pt x="4901" y="285"/>
                  </a:lnTo>
                  <a:lnTo>
                    <a:pt x="4842" y="247"/>
                  </a:lnTo>
                  <a:lnTo>
                    <a:pt x="4793" y="198"/>
                  </a:lnTo>
                  <a:lnTo>
                    <a:pt x="4755" y="139"/>
                  </a:lnTo>
                  <a:lnTo>
                    <a:pt x="4732" y="73"/>
                  </a:lnTo>
                  <a:lnTo>
                    <a:pt x="4723" y="0"/>
                  </a:lnTo>
                  <a:lnTo>
                    <a:pt x="317"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890" name="Text Box 18"/>
            <p:cNvSpPr txBox="1">
              <a:spLocks noChangeArrowheads="1"/>
            </p:cNvSpPr>
            <p:nvPr/>
          </p:nvSpPr>
          <p:spPr bwMode="auto">
            <a:xfrm>
              <a:off x="4838" y="508"/>
              <a:ext cx="2925" cy="3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Стимулююча</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889" name="Text Box 17"/>
            <p:cNvSpPr txBox="1">
              <a:spLocks noChangeArrowheads="1"/>
            </p:cNvSpPr>
            <p:nvPr/>
          </p:nvSpPr>
          <p:spPr bwMode="auto">
            <a:xfrm>
              <a:off x="4570" y="984"/>
              <a:ext cx="3876" cy="9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Використовується як джерело стимулювання та розвитку виробництва та підприємництва</a:t>
              </a:r>
              <a:endParaRPr kumimoji="0" lang="uk-UA" sz="105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9878" name="Group 6"/>
          <p:cNvGrpSpPr>
            <a:grpSpLocks/>
          </p:cNvGrpSpPr>
          <p:nvPr/>
        </p:nvGrpSpPr>
        <p:grpSpPr bwMode="auto">
          <a:xfrm>
            <a:off x="5715008" y="1071552"/>
            <a:ext cx="2786082" cy="1571636"/>
            <a:chOff x="4014" y="371"/>
            <a:chExt cx="6119" cy="2592"/>
          </a:xfrm>
        </p:grpSpPr>
        <p:sp>
          <p:nvSpPr>
            <p:cNvPr id="79886" name="Freeform 14"/>
            <p:cNvSpPr>
              <a:spLocks/>
            </p:cNvSpPr>
            <p:nvPr/>
          </p:nvSpPr>
          <p:spPr bwMode="auto">
            <a:xfrm>
              <a:off x="4598" y="489"/>
              <a:ext cx="5398" cy="1383"/>
            </a:xfrm>
            <a:custGeom>
              <a:avLst/>
              <a:gdLst/>
              <a:ahLst/>
              <a:cxnLst>
                <a:cxn ang="0">
                  <a:pos x="5398" y="0"/>
                </a:cxn>
                <a:cxn ang="0">
                  <a:pos x="0" y="0"/>
                </a:cxn>
                <a:cxn ang="0">
                  <a:pos x="0" y="1383"/>
                </a:cxn>
                <a:cxn ang="0">
                  <a:pos x="4303" y="1383"/>
                </a:cxn>
                <a:cxn ang="0">
                  <a:pos x="5398" y="1103"/>
                </a:cxn>
                <a:cxn ang="0">
                  <a:pos x="5398" y="0"/>
                </a:cxn>
              </a:cxnLst>
              <a:rect l="0" t="0" r="r" b="b"/>
              <a:pathLst>
                <a:path w="5398" h="1383">
                  <a:moveTo>
                    <a:pt x="5398" y="0"/>
                  </a:moveTo>
                  <a:lnTo>
                    <a:pt x="0" y="0"/>
                  </a:lnTo>
                  <a:lnTo>
                    <a:pt x="0" y="1383"/>
                  </a:lnTo>
                  <a:lnTo>
                    <a:pt x="4303" y="1383"/>
                  </a:lnTo>
                  <a:lnTo>
                    <a:pt x="5398" y="1103"/>
                  </a:lnTo>
                  <a:lnTo>
                    <a:pt x="5398" y="0"/>
                  </a:lnTo>
                  <a:close/>
                </a:path>
              </a:pathLst>
            </a:custGeom>
            <a:solidFill>
              <a:srgbClr val="F2CEF3">
                <a:alpha val="41960"/>
              </a:srgbClr>
            </a:solidFill>
            <a:ln w="9525">
              <a:noFill/>
              <a:round/>
              <a:headEnd/>
              <a:tailEnd/>
            </a:ln>
          </p:spPr>
          <p:txBody>
            <a:bodyPr vert="horz" wrap="square" lIns="91440" tIns="45720" rIns="91440" bIns="45720" numCol="1" anchor="t" anchorCtr="0" compatLnSpc="1">
              <a:prstTxWarp prst="textNoShape">
                <a:avLst/>
              </a:prstTxWarp>
            </a:bodyPr>
            <a:lstStyle/>
            <a:p>
              <a:r>
                <a:rPr lang="uk-UA" dirty="0" smtClean="0"/>
                <a:t>Розподільна </a:t>
              </a:r>
              <a:endParaRPr lang="ru-RU" dirty="0"/>
            </a:p>
          </p:txBody>
        </p:sp>
        <p:sp>
          <p:nvSpPr>
            <p:cNvPr id="79885" name="AutoShape 13"/>
            <p:cNvSpPr>
              <a:spLocks/>
            </p:cNvSpPr>
            <p:nvPr/>
          </p:nvSpPr>
          <p:spPr bwMode="auto">
            <a:xfrm>
              <a:off x="9038" y="1473"/>
              <a:ext cx="1095" cy="281"/>
            </a:xfrm>
            <a:custGeom>
              <a:avLst/>
              <a:gdLst/>
              <a:ahLst/>
              <a:cxnLst>
                <a:cxn ang="0">
                  <a:pos x="283" y="9"/>
                </a:cxn>
                <a:cxn ang="0">
                  <a:pos x="0" y="280"/>
                </a:cxn>
                <a:cxn ang="0">
                  <a:pos x="936" y="40"/>
                </a:cxn>
                <a:cxn ang="0">
                  <a:pos x="576" y="40"/>
                </a:cxn>
                <a:cxn ang="0">
                  <a:pos x="498" y="40"/>
                </a:cxn>
                <a:cxn ang="0">
                  <a:pos x="429" y="36"/>
                </a:cxn>
                <a:cxn ang="0">
                  <a:pos x="370" y="30"/>
                </a:cxn>
                <a:cxn ang="0">
                  <a:pos x="322" y="21"/>
                </a:cxn>
                <a:cxn ang="0">
                  <a:pos x="283" y="9"/>
                </a:cxn>
                <a:cxn ang="0">
                  <a:pos x="1095" y="0"/>
                </a:cxn>
                <a:cxn ang="0">
                  <a:pos x="975" y="14"/>
                </a:cxn>
                <a:cxn ang="0">
                  <a:pos x="863" y="25"/>
                </a:cxn>
                <a:cxn ang="0">
                  <a:pos x="759" y="33"/>
                </a:cxn>
                <a:cxn ang="0">
                  <a:pos x="664" y="38"/>
                </a:cxn>
                <a:cxn ang="0">
                  <a:pos x="576" y="40"/>
                </a:cxn>
                <a:cxn ang="0">
                  <a:pos x="936" y="40"/>
                </a:cxn>
                <a:cxn ang="0">
                  <a:pos x="1095" y="0"/>
                </a:cxn>
              </a:cxnLst>
              <a:rect l="0" t="0" r="r" b="b"/>
              <a:pathLst>
                <a:path w="1095" h="281">
                  <a:moveTo>
                    <a:pt x="283" y="9"/>
                  </a:moveTo>
                  <a:lnTo>
                    <a:pt x="0" y="280"/>
                  </a:lnTo>
                  <a:lnTo>
                    <a:pt x="936" y="40"/>
                  </a:lnTo>
                  <a:lnTo>
                    <a:pt x="576" y="40"/>
                  </a:lnTo>
                  <a:lnTo>
                    <a:pt x="498" y="40"/>
                  </a:lnTo>
                  <a:lnTo>
                    <a:pt x="429" y="36"/>
                  </a:lnTo>
                  <a:lnTo>
                    <a:pt x="370" y="30"/>
                  </a:lnTo>
                  <a:lnTo>
                    <a:pt x="322" y="21"/>
                  </a:lnTo>
                  <a:lnTo>
                    <a:pt x="283" y="9"/>
                  </a:lnTo>
                  <a:close/>
                  <a:moveTo>
                    <a:pt x="1095" y="0"/>
                  </a:moveTo>
                  <a:lnTo>
                    <a:pt x="975" y="14"/>
                  </a:lnTo>
                  <a:lnTo>
                    <a:pt x="863" y="25"/>
                  </a:lnTo>
                  <a:lnTo>
                    <a:pt x="759" y="33"/>
                  </a:lnTo>
                  <a:lnTo>
                    <a:pt x="664" y="38"/>
                  </a:lnTo>
                  <a:lnTo>
                    <a:pt x="576" y="40"/>
                  </a:lnTo>
                  <a:lnTo>
                    <a:pt x="936" y="40"/>
                  </a:lnTo>
                  <a:lnTo>
                    <a:pt x="1095" y="0"/>
                  </a:lnTo>
                  <a:close/>
                </a:path>
              </a:pathLst>
            </a:custGeom>
            <a:solidFill>
              <a:srgbClr val="9A9A9A">
                <a:alpha val="41960"/>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884" name="Freeform 12"/>
            <p:cNvSpPr>
              <a:spLocks/>
            </p:cNvSpPr>
            <p:nvPr/>
          </p:nvSpPr>
          <p:spPr bwMode="auto">
            <a:xfrm>
              <a:off x="4735" y="371"/>
              <a:ext cx="5398" cy="1383"/>
            </a:xfrm>
            <a:custGeom>
              <a:avLst/>
              <a:gdLst/>
              <a:ahLst/>
              <a:cxnLst>
                <a:cxn ang="0">
                  <a:pos x="0" y="0"/>
                </a:cxn>
                <a:cxn ang="0">
                  <a:pos x="0" y="1383"/>
                </a:cxn>
                <a:cxn ang="0">
                  <a:pos x="4303" y="1383"/>
                </a:cxn>
                <a:cxn ang="0">
                  <a:pos x="5398" y="1103"/>
                </a:cxn>
                <a:cxn ang="0">
                  <a:pos x="5398" y="0"/>
                </a:cxn>
                <a:cxn ang="0">
                  <a:pos x="0" y="0"/>
                </a:cxn>
              </a:cxnLst>
              <a:rect l="0" t="0" r="r" b="b"/>
              <a:pathLst>
                <a:path w="5398" h="1383">
                  <a:moveTo>
                    <a:pt x="0" y="0"/>
                  </a:moveTo>
                  <a:lnTo>
                    <a:pt x="0" y="1383"/>
                  </a:lnTo>
                  <a:lnTo>
                    <a:pt x="4303" y="1383"/>
                  </a:lnTo>
                  <a:lnTo>
                    <a:pt x="5398" y="1103"/>
                  </a:lnTo>
                  <a:lnTo>
                    <a:pt x="5398" y="0"/>
                  </a:lnTo>
                  <a:lnTo>
                    <a:pt x="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883" name="Freeform 11"/>
            <p:cNvSpPr>
              <a:spLocks/>
            </p:cNvSpPr>
            <p:nvPr/>
          </p:nvSpPr>
          <p:spPr bwMode="auto">
            <a:xfrm>
              <a:off x="9038" y="1473"/>
              <a:ext cx="1095" cy="281"/>
            </a:xfrm>
            <a:custGeom>
              <a:avLst/>
              <a:gdLst/>
              <a:ahLst/>
              <a:cxnLst>
                <a:cxn ang="0">
                  <a:pos x="0" y="280"/>
                </a:cxn>
                <a:cxn ang="0">
                  <a:pos x="283" y="9"/>
                </a:cxn>
                <a:cxn ang="0">
                  <a:pos x="322" y="21"/>
                </a:cxn>
                <a:cxn ang="0">
                  <a:pos x="370" y="30"/>
                </a:cxn>
                <a:cxn ang="0">
                  <a:pos x="429" y="36"/>
                </a:cxn>
                <a:cxn ang="0">
                  <a:pos x="498" y="40"/>
                </a:cxn>
                <a:cxn ang="0">
                  <a:pos x="576" y="40"/>
                </a:cxn>
                <a:cxn ang="0">
                  <a:pos x="664" y="38"/>
                </a:cxn>
                <a:cxn ang="0">
                  <a:pos x="759" y="33"/>
                </a:cxn>
                <a:cxn ang="0">
                  <a:pos x="863" y="25"/>
                </a:cxn>
                <a:cxn ang="0">
                  <a:pos x="975" y="14"/>
                </a:cxn>
                <a:cxn ang="0">
                  <a:pos x="1095" y="0"/>
                </a:cxn>
              </a:cxnLst>
              <a:rect l="0" t="0" r="r" b="b"/>
              <a:pathLst>
                <a:path w="1095" h="281">
                  <a:moveTo>
                    <a:pt x="0" y="280"/>
                  </a:moveTo>
                  <a:lnTo>
                    <a:pt x="283" y="9"/>
                  </a:lnTo>
                  <a:lnTo>
                    <a:pt x="322" y="21"/>
                  </a:lnTo>
                  <a:lnTo>
                    <a:pt x="370" y="30"/>
                  </a:lnTo>
                  <a:lnTo>
                    <a:pt x="429" y="36"/>
                  </a:lnTo>
                  <a:lnTo>
                    <a:pt x="498" y="40"/>
                  </a:lnTo>
                  <a:lnTo>
                    <a:pt x="576" y="40"/>
                  </a:lnTo>
                  <a:lnTo>
                    <a:pt x="664" y="38"/>
                  </a:lnTo>
                  <a:lnTo>
                    <a:pt x="759" y="33"/>
                  </a:lnTo>
                  <a:lnTo>
                    <a:pt x="863" y="25"/>
                  </a:lnTo>
                  <a:lnTo>
                    <a:pt x="975" y="14"/>
                  </a:lnTo>
                  <a:lnTo>
                    <a:pt x="1095" y="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882" name="Freeform 10"/>
            <p:cNvSpPr>
              <a:spLocks/>
            </p:cNvSpPr>
            <p:nvPr/>
          </p:nvSpPr>
          <p:spPr bwMode="auto">
            <a:xfrm>
              <a:off x="4014" y="889"/>
              <a:ext cx="5040" cy="2074"/>
            </a:xfrm>
            <a:custGeom>
              <a:avLst/>
              <a:gdLst/>
              <a:ahLst/>
              <a:cxnLst>
                <a:cxn ang="0">
                  <a:pos x="4694" y="0"/>
                </a:cxn>
                <a:cxn ang="0">
                  <a:pos x="346" y="0"/>
                </a:cxn>
                <a:cxn ang="0">
                  <a:pos x="339" y="70"/>
                </a:cxn>
                <a:cxn ang="0">
                  <a:pos x="318" y="135"/>
                </a:cxn>
                <a:cxn ang="0">
                  <a:pos x="287" y="193"/>
                </a:cxn>
                <a:cxn ang="0">
                  <a:pos x="244" y="245"/>
                </a:cxn>
                <a:cxn ang="0">
                  <a:pos x="193" y="287"/>
                </a:cxn>
                <a:cxn ang="0">
                  <a:pos x="134" y="319"/>
                </a:cxn>
                <a:cxn ang="0">
                  <a:pos x="70" y="339"/>
                </a:cxn>
                <a:cxn ang="0">
                  <a:pos x="0" y="346"/>
                </a:cxn>
                <a:cxn ang="0">
                  <a:pos x="0" y="1729"/>
                </a:cxn>
                <a:cxn ang="0">
                  <a:pos x="70" y="1736"/>
                </a:cxn>
                <a:cxn ang="0">
                  <a:pos x="134" y="1756"/>
                </a:cxn>
                <a:cxn ang="0">
                  <a:pos x="193" y="1788"/>
                </a:cxn>
                <a:cxn ang="0">
                  <a:pos x="244" y="1830"/>
                </a:cxn>
                <a:cxn ang="0">
                  <a:pos x="287" y="1881"/>
                </a:cxn>
                <a:cxn ang="0">
                  <a:pos x="318" y="1940"/>
                </a:cxn>
                <a:cxn ang="0">
                  <a:pos x="339" y="2005"/>
                </a:cxn>
                <a:cxn ang="0">
                  <a:pos x="346" y="2074"/>
                </a:cxn>
                <a:cxn ang="0">
                  <a:pos x="4694" y="2074"/>
                </a:cxn>
                <a:cxn ang="0">
                  <a:pos x="4701" y="2005"/>
                </a:cxn>
                <a:cxn ang="0">
                  <a:pos x="4722" y="1940"/>
                </a:cxn>
                <a:cxn ang="0">
                  <a:pos x="4753" y="1881"/>
                </a:cxn>
                <a:cxn ang="0">
                  <a:pos x="4796" y="1830"/>
                </a:cxn>
                <a:cxn ang="0">
                  <a:pos x="4847" y="1788"/>
                </a:cxn>
                <a:cxn ang="0">
                  <a:pos x="4906" y="1756"/>
                </a:cxn>
                <a:cxn ang="0">
                  <a:pos x="4970" y="1736"/>
                </a:cxn>
                <a:cxn ang="0">
                  <a:pos x="5040" y="1729"/>
                </a:cxn>
                <a:cxn ang="0">
                  <a:pos x="5040" y="346"/>
                </a:cxn>
                <a:cxn ang="0">
                  <a:pos x="4970" y="339"/>
                </a:cxn>
                <a:cxn ang="0">
                  <a:pos x="4906" y="319"/>
                </a:cxn>
                <a:cxn ang="0">
                  <a:pos x="4847" y="287"/>
                </a:cxn>
                <a:cxn ang="0">
                  <a:pos x="4796" y="245"/>
                </a:cxn>
                <a:cxn ang="0">
                  <a:pos x="4753" y="193"/>
                </a:cxn>
                <a:cxn ang="0">
                  <a:pos x="4722" y="135"/>
                </a:cxn>
                <a:cxn ang="0">
                  <a:pos x="4701" y="70"/>
                </a:cxn>
                <a:cxn ang="0">
                  <a:pos x="4694" y="0"/>
                </a:cxn>
              </a:cxnLst>
              <a:rect l="0" t="0" r="r" b="b"/>
              <a:pathLst>
                <a:path w="5040" h="2074">
                  <a:moveTo>
                    <a:pt x="4694" y="0"/>
                  </a:moveTo>
                  <a:lnTo>
                    <a:pt x="346" y="0"/>
                  </a:lnTo>
                  <a:lnTo>
                    <a:pt x="339" y="70"/>
                  </a:lnTo>
                  <a:lnTo>
                    <a:pt x="318" y="135"/>
                  </a:lnTo>
                  <a:lnTo>
                    <a:pt x="287" y="193"/>
                  </a:lnTo>
                  <a:lnTo>
                    <a:pt x="244" y="245"/>
                  </a:lnTo>
                  <a:lnTo>
                    <a:pt x="193" y="287"/>
                  </a:lnTo>
                  <a:lnTo>
                    <a:pt x="134" y="319"/>
                  </a:lnTo>
                  <a:lnTo>
                    <a:pt x="70" y="339"/>
                  </a:lnTo>
                  <a:lnTo>
                    <a:pt x="0" y="346"/>
                  </a:lnTo>
                  <a:lnTo>
                    <a:pt x="0" y="1729"/>
                  </a:lnTo>
                  <a:lnTo>
                    <a:pt x="70" y="1736"/>
                  </a:lnTo>
                  <a:lnTo>
                    <a:pt x="134" y="1756"/>
                  </a:lnTo>
                  <a:lnTo>
                    <a:pt x="193" y="1788"/>
                  </a:lnTo>
                  <a:lnTo>
                    <a:pt x="244" y="1830"/>
                  </a:lnTo>
                  <a:lnTo>
                    <a:pt x="287" y="1881"/>
                  </a:lnTo>
                  <a:lnTo>
                    <a:pt x="318" y="1940"/>
                  </a:lnTo>
                  <a:lnTo>
                    <a:pt x="339" y="2005"/>
                  </a:lnTo>
                  <a:lnTo>
                    <a:pt x="346" y="2074"/>
                  </a:lnTo>
                  <a:lnTo>
                    <a:pt x="4694" y="2074"/>
                  </a:lnTo>
                  <a:lnTo>
                    <a:pt x="4701" y="2005"/>
                  </a:lnTo>
                  <a:lnTo>
                    <a:pt x="4722" y="1940"/>
                  </a:lnTo>
                  <a:lnTo>
                    <a:pt x="4753" y="1881"/>
                  </a:lnTo>
                  <a:lnTo>
                    <a:pt x="4796" y="1830"/>
                  </a:lnTo>
                  <a:lnTo>
                    <a:pt x="4847" y="1788"/>
                  </a:lnTo>
                  <a:lnTo>
                    <a:pt x="4906" y="1756"/>
                  </a:lnTo>
                  <a:lnTo>
                    <a:pt x="4970" y="1736"/>
                  </a:lnTo>
                  <a:lnTo>
                    <a:pt x="5040" y="1729"/>
                  </a:lnTo>
                  <a:lnTo>
                    <a:pt x="5040" y="346"/>
                  </a:lnTo>
                  <a:lnTo>
                    <a:pt x="4970" y="339"/>
                  </a:lnTo>
                  <a:lnTo>
                    <a:pt x="4906" y="319"/>
                  </a:lnTo>
                  <a:lnTo>
                    <a:pt x="4847" y="287"/>
                  </a:lnTo>
                  <a:lnTo>
                    <a:pt x="4796" y="245"/>
                  </a:lnTo>
                  <a:lnTo>
                    <a:pt x="4753" y="193"/>
                  </a:lnTo>
                  <a:lnTo>
                    <a:pt x="4722" y="135"/>
                  </a:lnTo>
                  <a:lnTo>
                    <a:pt x="4701" y="70"/>
                  </a:lnTo>
                  <a:lnTo>
                    <a:pt x="469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881" name="Freeform 9"/>
            <p:cNvSpPr>
              <a:spLocks/>
            </p:cNvSpPr>
            <p:nvPr/>
          </p:nvSpPr>
          <p:spPr bwMode="auto">
            <a:xfrm>
              <a:off x="4014" y="889"/>
              <a:ext cx="5040" cy="2074"/>
            </a:xfrm>
            <a:custGeom>
              <a:avLst/>
              <a:gdLst/>
              <a:ahLst/>
              <a:cxnLst>
                <a:cxn ang="0">
                  <a:pos x="346" y="0"/>
                </a:cxn>
                <a:cxn ang="0">
                  <a:pos x="339" y="70"/>
                </a:cxn>
                <a:cxn ang="0">
                  <a:pos x="318" y="135"/>
                </a:cxn>
                <a:cxn ang="0">
                  <a:pos x="287" y="193"/>
                </a:cxn>
                <a:cxn ang="0">
                  <a:pos x="244" y="245"/>
                </a:cxn>
                <a:cxn ang="0">
                  <a:pos x="193" y="287"/>
                </a:cxn>
                <a:cxn ang="0">
                  <a:pos x="134" y="319"/>
                </a:cxn>
                <a:cxn ang="0">
                  <a:pos x="70" y="339"/>
                </a:cxn>
                <a:cxn ang="0">
                  <a:pos x="0" y="346"/>
                </a:cxn>
                <a:cxn ang="0">
                  <a:pos x="0" y="1729"/>
                </a:cxn>
                <a:cxn ang="0">
                  <a:pos x="70" y="1736"/>
                </a:cxn>
                <a:cxn ang="0">
                  <a:pos x="134" y="1756"/>
                </a:cxn>
                <a:cxn ang="0">
                  <a:pos x="193" y="1788"/>
                </a:cxn>
                <a:cxn ang="0">
                  <a:pos x="244" y="1830"/>
                </a:cxn>
                <a:cxn ang="0">
                  <a:pos x="287" y="1881"/>
                </a:cxn>
                <a:cxn ang="0">
                  <a:pos x="318" y="1940"/>
                </a:cxn>
                <a:cxn ang="0">
                  <a:pos x="339" y="2005"/>
                </a:cxn>
                <a:cxn ang="0">
                  <a:pos x="346" y="2074"/>
                </a:cxn>
                <a:cxn ang="0">
                  <a:pos x="4694" y="2074"/>
                </a:cxn>
                <a:cxn ang="0">
                  <a:pos x="4701" y="2005"/>
                </a:cxn>
                <a:cxn ang="0">
                  <a:pos x="4722" y="1940"/>
                </a:cxn>
                <a:cxn ang="0">
                  <a:pos x="4753" y="1881"/>
                </a:cxn>
                <a:cxn ang="0">
                  <a:pos x="4796" y="1830"/>
                </a:cxn>
                <a:cxn ang="0">
                  <a:pos x="4847" y="1788"/>
                </a:cxn>
                <a:cxn ang="0">
                  <a:pos x="4906" y="1756"/>
                </a:cxn>
                <a:cxn ang="0">
                  <a:pos x="4970" y="1736"/>
                </a:cxn>
                <a:cxn ang="0">
                  <a:pos x="5040" y="1729"/>
                </a:cxn>
                <a:cxn ang="0">
                  <a:pos x="5040" y="346"/>
                </a:cxn>
                <a:cxn ang="0">
                  <a:pos x="4970" y="339"/>
                </a:cxn>
                <a:cxn ang="0">
                  <a:pos x="4906" y="319"/>
                </a:cxn>
                <a:cxn ang="0">
                  <a:pos x="4847" y="287"/>
                </a:cxn>
                <a:cxn ang="0">
                  <a:pos x="4796" y="245"/>
                </a:cxn>
                <a:cxn ang="0">
                  <a:pos x="4753" y="193"/>
                </a:cxn>
                <a:cxn ang="0">
                  <a:pos x="4722" y="135"/>
                </a:cxn>
                <a:cxn ang="0">
                  <a:pos x="4701" y="70"/>
                </a:cxn>
                <a:cxn ang="0">
                  <a:pos x="4694" y="0"/>
                </a:cxn>
                <a:cxn ang="0">
                  <a:pos x="346" y="0"/>
                </a:cxn>
              </a:cxnLst>
              <a:rect l="0" t="0" r="r" b="b"/>
              <a:pathLst>
                <a:path w="5040" h="2074">
                  <a:moveTo>
                    <a:pt x="346" y="0"/>
                  </a:moveTo>
                  <a:lnTo>
                    <a:pt x="339" y="70"/>
                  </a:lnTo>
                  <a:lnTo>
                    <a:pt x="318" y="135"/>
                  </a:lnTo>
                  <a:lnTo>
                    <a:pt x="287" y="193"/>
                  </a:lnTo>
                  <a:lnTo>
                    <a:pt x="244" y="245"/>
                  </a:lnTo>
                  <a:lnTo>
                    <a:pt x="193" y="287"/>
                  </a:lnTo>
                  <a:lnTo>
                    <a:pt x="134" y="319"/>
                  </a:lnTo>
                  <a:lnTo>
                    <a:pt x="70" y="339"/>
                  </a:lnTo>
                  <a:lnTo>
                    <a:pt x="0" y="346"/>
                  </a:lnTo>
                  <a:lnTo>
                    <a:pt x="0" y="1729"/>
                  </a:lnTo>
                  <a:lnTo>
                    <a:pt x="70" y="1736"/>
                  </a:lnTo>
                  <a:lnTo>
                    <a:pt x="134" y="1756"/>
                  </a:lnTo>
                  <a:lnTo>
                    <a:pt x="193" y="1788"/>
                  </a:lnTo>
                  <a:lnTo>
                    <a:pt x="244" y="1830"/>
                  </a:lnTo>
                  <a:lnTo>
                    <a:pt x="287" y="1881"/>
                  </a:lnTo>
                  <a:lnTo>
                    <a:pt x="318" y="1940"/>
                  </a:lnTo>
                  <a:lnTo>
                    <a:pt x="339" y="2005"/>
                  </a:lnTo>
                  <a:lnTo>
                    <a:pt x="346" y="2074"/>
                  </a:lnTo>
                  <a:lnTo>
                    <a:pt x="4694" y="2074"/>
                  </a:lnTo>
                  <a:lnTo>
                    <a:pt x="4701" y="2005"/>
                  </a:lnTo>
                  <a:lnTo>
                    <a:pt x="4722" y="1940"/>
                  </a:lnTo>
                  <a:lnTo>
                    <a:pt x="4753" y="1881"/>
                  </a:lnTo>
                  <a:lnTo>
                    <a:pt x="4796" y="1830"/>
                  </a:lnTo>
                  <a:lnTo>
                    <a:pt x="4847" y="1788"/>
                  </a:lnTo>
                  <a:lnTo>
                    <a:pt x="4906" y="1756"/>
                  </a:lnTo>
                  <a:lnTo>
                    <a:pt x="4970" y="1736"/>
                  </a:lnTo>
                  <a:lnTo>
                    <a:pt x="5040" y="1729"/>
                  </a:lnTo>
                  <a:lnTo>
                    <a:pt x="5040" y="346"/>
                  </a:lnTo>
                  <a:lnTo>
                    <a:pt x="4970" y="339"/>
                  </a:lnTo>
                  <a:lnTo>
                    <a:pt x="4906" y="319"/>
                  </a:lnTo>
                  <a:lnTo>
                    <a:pt x="4847" y="287"/>
                  </a:lnTo>
                  <a:lnTo>
                    <a:pt x="4796" y="245"/>
                  </a:lnTo>
                  <a:lnTo>
                    <a:pt x="4753" y="193"/>
                  </a:lnTo>
                  <a:lnTo>
                    <a:pt x="4722" y="135"/>
                  </a:lnTo>
                  <a:lnTo>
                    <a:pt x="4701" y="70"/>
                  </a:lnTo>
                  <a:lnTo>
                    <a:pt x="4694" y="0"/>
                  </a:lnTo>
                  <a:lnTo>
                    <a:pt x="346"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880" name="Text Box 8"/>
            <p:cNvSpPr txBox="1">
              <a:spLocks noChangeArrowheads="1"/>
            </p:cNvSpPr>
            <p:nvPr/>
          </p:nvSpPr>
          <p:spPr bwMode="auto">
            <a:xfrm>
              <a:off x="4890" y="724"/>
              <a:ext cx="4162" cy="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879" name="Text Box 7"/>
            <p:cNvSpPr txBox="1">
              <a:spLocks noChangeArrowheads="1"/>
            </p:cNvSpPr>
            <p:nvPr/>
          </p:nvSpPr>
          <p:spPr bwMode="auto">
            <a:xfrm>
              <a:off x="4393" y="1201"/>
              <a:ext cx="4251" cy="14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Являється джерелом ресурсів державного та місцевих бюджетів для розвитку невиробничої сфери, покриття витрат на управління та інше.</a:t>
              </a:r>
              <a:endParaRPr kumimoji="0" lang="uk-UA" sz="105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9873" name="Group 1"/>
          <p:cNvGrpSpPr>
            <a:grpSpLocks/>
          </p:cNvGrpSpPr>
          <p:nvPr/>
        </p:nvGrpSpPr>
        <p:grpSpPr bwMode="auto">
          <a:xfrm>
            <a:off x="642910" y="357172"/>
            <a:ext cx="750570" cy="4203664"/>
            <a:chOff x="1494" y="-11783"/>
            <a:chExt cx="1182" cy="10541"/>
          </a:xfrm>
        </p:grpSpPr>
        <p:sp>
          <p:nvSpPr>
            <p:cNvPr id="79877" name="Freeform 5"/>
            <p:cNvSpPr>
              <a:spLocks/>
            </p:cNvSpPr>
            <p:nvPr/>
          </p:nvSpPr>
          <p:spPr bwMode="auto">
            <a:xfrm>
              <a:off x="1494" y="-11783"/>
              <a:ext cx="720" cy="10196"/>
            </a:xfrm>
            <a:custGeom>
              <a:avLst/>
              <a:gdLst/>
              <a:ahLst/>
              <a:cxnLst>
                <a:cxn ang="0">
                  <a:pos x="600" y="0"/>
                </a:cxn>
                <a:cxn ang="0">
                  <a:pos x="120" y="0"/>
                </a:cxn>
                <a:cxn ang="0">
                  <a:pos x="73" y="9"/>
                </a:cxn>
                <a:cxn ang="0">
                  <a:pos x="35" y="35"/>
                </a:cxn>
                <a:cxn ang="0">
                  <a:pos x="9" y="73"/>
                </a:cxn>
                <a:cxn ang="0">
                  <a:pos x="0" y="120"/>
                </a:cxn>
                <a:cxn ang="0">
                  <a:pos x="0" y="10076"/>
                </a:cxn>
                <a:cxn ang="0">
                  <a:pos x="9" y="10122"/>
                </a:cxn>
                <a:cxn ang="0">
                  <a:pos x="35" y="10160"/>
                </a:cxn>
                <a:cxn ang="0">
                  <a:pos x="73" y="10186"/>
                </a:cxn>
                <a:cxn ang="0">
                  <a:pos x="120" y="10196"/>
                </a:cxn>
                <a:cxn ang="0">
                  <a:pos x="600" y="10196"/>
                </a:cxn>
                <a:cxn ang="0">
                  <a:pos x="647" y="10186"/>
                </a:cxn>
                <a:cxn ang="0">
                  <a:pos x="685" y="10160"/>
                </a:cxn>
                <a:cxn ang="0">
                  <a:pos x="711" y="10122"/>
                </a:cxn>
                <a:cxn ang="0">
                  <a:pos x="720" y="10076"/>
                </a:cxn>
                <a:cxn ang="0">
                  <a:pos x="720" y="120"/>
                </a:cxn>
                <a:cxn ang="0">
                  <a:pos x="711" y="73"/>
                </a:cxn>
                <a:cxn ang="0">
                  <a:pos x="685" y="35"/>
                </a:cxn>
                <a:cxn ang="0">
                  <a:pos x="647" y="9"/>
                </a:cxn>
                <a:cxn ang="0">
                  <a:pos x="600" y="0"/>
                </a:cxn>
              </a:cxnLst>
              <a:rect l="0" t="0" r="r" b="b"/>
              <a:pathLst>
                <a:path w="720" h="10196">
                  <a:moveTo>
                    <a:pt x="600" y="0"/>
                  </a:moveTo>
                  <a:lnTo>
                    <a:pt x="120" y="0"/>
                  </a:lnTo>
                  <a:lnTo>
                    <a:pt x="73" y="9"/>
                  </a:lnTo>
                  <a:lnTo>
                    <a:pt x="35" y="35"/>
                  </a:lnTo>
                  <a:lnTo>
                    <a:pt x="9" y="73"/>
                  </a:lnTo>
                  <a:lnTo>
                    <a:pt x="0" y="120"/>
                  </a:lnTo>
                  <a:lnTo>
                    <a:pt x="0" y="10076"/>
                  </a:lnTo>
                  <a:lnTo>
                    <a:pt x="9" y="10122"/>
                  </a:lnTo>
                  <a:lnTo>
                    <a:pt x="35" y="10160"/>
                  </a:lnTo>
                  <a:lnTo>
                    <a:pt x="73" y="10186"/>
                  </a:lnTo>
                  <a:lnTo>
                    <a:pt x="120" y="10196"/>
                  </a:lnTo>
                  <a:lnTo>
                    <a:pt x="600" y="10196"/>
                  </a:lnTo>
                  <a:lnTo>
                    <a:pt x="647" y="10186"/>
                  </a:lnTo>
                  <a:lnTo>
                    <a:pt x="685" y="10160"/>
                  </a:lnTo>
                  <a:lnTo>
                    <a:pt x="711" y="10122"/>
                  </a:lnTo>
                  <a:lnTo>
                    <a:pt x="720" y="10076"/>
                  </a:lnTo>
                  <a:lnTo>
                    <a:pt x="720" y="120"/>
                  </a:lnTo>
                  <a:lnTo>
                    <a:pt x="711" y="73"/>
                  </a:lnTo>
                  <a:lnTo>
                    <a:pt x="685" y="35"/>
                  </a:lnTo>
                  <a:lnTo>
                    <a:pt x="647" y="9"/>
                  </a:lnTo>
                  <a:lnTo>
                    <a:pt x="600" y="0"/>
                  </a:lnTo>
                  <a:close/>
                </a:path>
              </a:pathLst>
            </a:custGeom>
            <a:solidFill>
              <a:srgbClr val="F2CEF3">
                <a:alpha val="54901"/>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876" name="Freeform 4"/>
            <p:cNvSpPr>
              <a:spLocks/>
            </p:cNvSpPr>
            <p:nvPr/>
          </p:nvSpPr>
          <p:spPr bwMode="auto">
            <a:xfrm>
              <a:off x="1494" y="-11783"/>
              <a:ext cx="720" cy="10196"/>
            </a:xfrm>
            <a:custGeom>
              <a:avLst/>
              <a:gdLst/>
              <a:ahLst/>
              <a:cxnLst>
                <a:cxn ang="0">
                  <a:pos x="120" y="0"/>
                </a:cxn>
                <a:cxn ang="0">
                  <a:pos x="73" y="9"/>
                </a:cxn>
                <a:cxn ang="0">
                  <a:pos x="35" y="35"/>
                </a:cxn>
                <a:cxn ang="0">
                  <a:pos x="9" y="73"/>
                </a:cxn>
                <a:cxn ang="0">
                  <a:pos x="0" y="120"/>
                </a:cxn>
                <a:cxn ang="0">
                  <a:pos x="0" y="10076"/>
                </a:cxn>
                <a:cxn ang="0">
                  <a:pos x="9" y="10122"/>
                </a:cxn>
                <a:cxn ang="0">
                  <a:pos x="35" y="10160"/>
                </a:cxn>
                <a:cxn ang="0">
                  <a:pos x="73" y="10186"/>
                </a:cxn>
                <a:cxn ang="0">
                  <a:pos x="120" y="10196"/>
                </a:cxn>
                <a:cxn ang="0">
                  <a:pos x="600" y="10196"/>
                </a:cxn>
                <a:cxn ang="0">
                  <a:pos x="647" y="10186"/>
                </a:cxn>
                <a:cxn ang="0">
                  <a:pos x="685" y="10160"/>
                </a:cxn>
                <a:cxn ang="0">
                  <a:pos x="711" y="10122"/>
                </a:cxn>
                <a:cxn ang="0">
                  <a:pos x="720" y="10076"/>
                </a:cxn>
                <a:cxn ang="0">
                  <a:pos x="720" y="120"/>
                </a:cxn>
                <a:cxn ang="0">
                  <a:pos x="711" y="73"/>
                </a:cxn>
                <a:cxn ang="0">
                  <a:pos x="685" y="35"/>
                </a:cxn>
                <a:cxn ang="0">
                  <a:pos x="647" y="9"/>
                </a:cxn>
                <a:cxn ang="0">
                  <a:pos x="600" y="0"/>
                </a:cxn>
                <a:cxn ang="0">
                  <a:pos x="120" y="0"/>
                </a:cxn>
              </a:cxnLst>
              <a:rect l="0" t="0" r="r" b="b"/>
              <a:pathLst>
                <a:path w="720" h="10196">
                  <a:moveTo>
                    <a:pt x="120" y="0"/>
                  </a:moveTo>
                  <a:lnTo>
                    <a:pt x="73" y="9"/>
                  </a:lnTo>
                  <a:lnTo>
                    <a:pt x="35" y="35"/>
                  </a:lnTo>
                  <a:lnTo>
                    <a:pt x="9" y="73"/>
                  </a:lnTo>
                  <a:lnTo>
                    <a:pt x="0" y="120"/>
                  </a:lnTo>
                  <a:lnTo>
                    <a:pt x="0" y="10076"/>
                  </a:lnTo>
                  <a:lnTo>
                    <a:pt x="9" y="10122"/>
                  </a:lnTo>
                  <a:lnTo>
                    <a:pt x="35" y="10160"/>
                  </a:lnTo>
                  <a:lnTo>
                    <a:pt x="73" y="10186"/>
                  </a:lnTo>
                  <a:lnTo>
                    <a:pt x="120" y="10196"/>
                  </a:lnTo>
                  <a:lnTo>
                    <a:pt x="600" y="10196"/>
                  </a:lnTo>
                  <a:lnTo>
                    <a:pt x="647" y="10186"/>
                  </a:lnTo>
                  <a:lnTo>
                    <a:pt x="685" y="10160"/>
                  </a:lnTo>
                  <a:lnTo>
                    <a:pt x="711" y="10122"/>
                  </a:lnTo>
                  <a:lnTo>
                    <a:pt x="720" y="10076"/>
                  </a:lnTo>
                  <a:lnTo>
                    <a:pt x="720" y="120"/>
                  </a:lnTo>
                  <a:lnTo>
                    <a:pt x="711" y="73"/>
                  </a:lnTo>
                  <a:lnTo>
                    <a:pt x="685" y="35"/>
                  </a:lnTo>
                  <a:lnTo>
                    <a:pt x="647" y="9"/>
                  </a:lnTo>
                  <a:lnTo>
                    <a:pt x="600" y="0"/>
                  </a:lnTo>
                  <a:lnTo>
                    <a:pt x="12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875" name="Freeform 3"/>
            <p:cNvSpPr>
              <a:spLocks/>
            </p:cNvSpPr>
            <p:nvPr/>
          </p:nvSpPr>
          <p:spPr bwMode="auto">
            <a:xfrm>
              <a:off x="1957" y="-11445"/>
              <a:ext cx="719" cy="10195"/>
            </a:xfrm>
            <a:custGeom>
              <a:avLst/>
              <a:gdLst/>
              <a:ahLst/>
              <a:cxnLst>
                <a:cxn ang="0">
                  <a:pos x="599" y="0"/>
                </a:cxn>
                <a:cxn ang="0">
                  <a:pos x="120" y="0"/>
                </a:cxn>
                <a:cxn ang="0">
                  <a:pos x="73" y="9"/>
                </a:cxn>
                <a:cxn ang="0">
                  <a:pos x="35" y="35"/>
                </a:cxn>
                <a:cxn ang="0">
                  <a:pos x="9" y="73"/>
                </a:cxn>
                <a:cxn ang="0">
                  <a:pos x="0" y="119"/>
                </a:cxn>
                <a:cxn ang="0">
                  <a:pos x="0" y="10075"/>
                </a:cxn>
                <a:cxn ang="0">
                  <a:pos x="9" y="10121"/>
                </a:cxn>
                <a:cxn ang="0">
                  <a:pos x="35" y="10160"/>
                </a:cxn>
                <a:cxn ang="0">
                  <a:pos x="73" y="10185"/>
                </a:cxn>
                <a:cxn ang="0">
                  <a:pos x="120" y="10195"/>
                </a:cxn>
                <a:cxn ang="0">
                  <a:pos x="599" y="10195"/>
                </a:cxn>
                <a:cxn ang="0">
                  <a:pos x="646" y="10185"/>
                </a:cxn>
                <a:cxn ang="0">
                  <a:pos x="684" y="10160"/>
                </a:cxn>
                <a:cxn ang="0">
                  <a:pos x="710" y="10121"/>
                </a:cxn>
                <a:cxn ang="0">
                  <a:pos x="719" y="10075"/>
                </a:cxn>
                <a:cxn ang="0">
                  <a:pos x="719" y="119"/>
                </a:cxn>
                <a:cxn ang="0">
                  <a:pos x="710" y="73"/>
                </a:cxn>
                <a:cxn ang="0">
                  <a:pos x="684" y="35"/>
                </a:cxn>
                <a:cxn ang="0">
                  <a:pos x="646" y="9"/>
                </a:cxn>
                <a:cxn ang="0">
                  <a:pos x="599" y="0"/>
                </a:cxn>
              </a:cxnLst>
              <a:rect l="0" t="0" r="r" b="b"/>
              <a:pathLst>
                <a:path w="719" h="10195">
                  <a:moveTo>
                    <a:pt x="599" y="0"/>
                  </a:moveTo>
                  <a:lnTo>
                    <a:pt x="120" y="0"/>
                  </a:lnTo>
                  <a:lnTo>
                    <a:pt x="73" y="9"/>
                  </a:lnTo>
                  <a:lnTo>
                    <a:pt x="35" y="35"/>
                  </a:lnTo>
                  <a:lnTo>
                    <a:pt x="9" y="73"/>
                  </a:lnTo>
                  <a:lnTo>
                    <a:pt x="0" y="119"/>
                  </a:lnTo>
                  <a:lnTo>
                    <a:pt x="0" y="10075"/>
                  </a:lnTo>
                  <a:lnTo>
                    <a:pt x="9" y="10121"/>
                  </a:lnTo>
                  <a:lnTo>
                    <a:pt x="35" y="10160"/>
                  </a:lnTo>
                  <a:lnTo>
                    <a:pt x="73" y="10185"/>
                  </a:lnTo>
                  <a:lnTo>
                    <a:pt x="120" y="10195"/>
                  </a:lnTo>
                  <a:lnTo>
                    <a:pt x="599" y="10195"/>
                  </a:lnTo>
                  <a:lnTo>
                    <a:pt x="646" y="10185"/>
                  </a:lnTo>
                  <a:lnTo>
                    <a:pt x="684" y="10160"/>
                  </a:lnTo>
                  <a:lnTo>
                    <a:pt x="710" y="10121"/>
                  </a:lnTo>
                  <a:lnTo>
                    <a:pt x="719" y="10075"/>
                  </a:lnTo>
                  <a:lnTo>
                    <a:pt x="719" y="119"/>
                  </a:lnTo>
                  <a:lnTo>
                    <a:pt x="710" y="73"/>
                  </a:lnTo>
                  <a:lnTo>
                    <a:pt x="684" y="35"/>
                  </a:lnTo>
                  <a:lnTo>
                    <a:pt x="646" y="9"/>
                  </a:lnTo>
                  <a:lnTo>
                    <a:pt x="599" y="0"/>
                  </a:lnTo>
                  <a:close/>
                </a:path>
              </a:pathLst>
            </a:custGeom>
            <a:solidFill>
              <a:schemeClr val="accent3">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r>
                <a:rPr lang="uk-UA" dirty="0" smtClean="0"/>
                <a:t>Ф</a:t>
              </a:r>
              <a:br>
                <a:rPr lang="uk-UA" dirty="0" smtClean="0"/>
              </a:br>
              <a:r>
                <a:rPr lang="uk-UA" dirty="0" smtClean="0"/>
                <a:t>у</a:t>
              </a:r>
              <a:br>
                <a:rPr lang="uk-UA" dirty="0" smtClean="0"/>
              </a:br>
              <a:r>
                <a:rPr lang="uk-UA" dirty="0" smtClean="0"/>
                <a:t>н</a:t>
              </a:r>
              <a:br>
                <a:rPr lang="uk-UA" dirty="0" smtClean="0"/>
              </a:br>
              <a:r>
                <a:rPr lang="uk-UA" dirty="0" smtClean="0"/>
                <a:t>к</a:t>
              </a:r>
              <a:br>
                <a:rPr lang="uk-UA" dirty="0" smtClean="0"/>
              </a:br>
              <a:r>
                <a:rPr lang="uk-UA" dirty="0" smtClean="0"/>
                <a:t>ц</a:t>
              </a:r>
              <a:br>
                <a:rPr lang="uk-UA" dirty="0" smtClean="0"/>
              </a:br>
              <a:r>
                <a:rPr lang="uk-UA" dirty="0" smtClean="0"/>
                <a:t>і</a:t>
              </a:r>
              <a:br>
                <a:rPr lang="uk-UA" dirty="0" smtClean="0"/>
              </a:br>
              <a:r>
                <a:rPr lang="uk-UA" dirty="0" smtClean="0"/>
                <a:t>ї</a:t>
              </a:r>
              <a:br>
                <a:rPr lang="uk-UA" dirty="0" smtClean="0"/>
              </a:br>
              <a:r>
                <a:rPr lang="uk-UA" dirty="0" smtClean="0"/>
                <a:t>   </a:t>
              </a:r>
              <a:br>
                <a:rPr lang="uk-UA" dirty="0" smtClean="0"/>
              </a:br>
              <a:endParaRPr lang="uk-UA" dirty="0" smtClean="0"/>
            </a:p>
            <a:p>
              <a:r>
                <a:rPr lang="uk-UA" dirty="0" smtClean="0"/>
                <a:t>П</a:t>
              </a:r>
              <a:br>
                <a:rPr lang="uk-UA" dirty="0" smtClean="0"/>
              </a:br>
              <a:r>
                <a:rPr lang="uk-UA" dirty="0" smtClean="0"/>
                <a:t>р</a:t>
              </a:r>
              <a:br>
                <a:rPr lang="uk-UA" dirty="0" smtClean="0"/>
              </a:br>
              <a:r>
                <a:rPr lang="uk-UA" dirty="0" smtClean="0"/>
                <a:t>и</a:t>
              </a:r>
              <a:br>
                <a:rPr lang="uk-UA" dirty="0" smtClean="0"/>
              </a:br>
              <a:r>
                <a:rPr lang="uk-UA" dirty="0" smtClean="0"/>
                <a:t>б</a:t>
              </a:r>
            </a:p>
            <a:p>
              <a:r>
                <a:rPr lang="uk-UA" dirty="0" smtClean="0"/>
                <a:t>у </a:t>
              </a:r>
              <a:br>
                <a:rPr lang="uk-UA" dirty="0" smtClean="0"/>
              </a:br>
              <a:r>
                <a:rPr lang="uk-UA" dirty="0" smtClean="0"/>
                <a:t>т</a:t>
              </a:r>
              <a:br>
                <a:rPr lang="uk-UA" dirty="0" smtClean="0"/>
              </a:br>
              <a:r>
                <a:rPr lang="uk-UA" dirty="0" smtClean="0"/>
                <a:t>к</a:t>
              </a:r>
              <a:br>
                <a:rPr lang="uk-UA" dirty="0" smtClean="0"/>
              </a:br>
              <a:r>
                <a:rPr lang="uk-UA" dirty="0" smtClean="0"/>
                <a:t>у</a:t>
              </a:r>
              <a:endParaRPr lang="ru-RU" dirty="0"/>
            </a:p>
          </p:txBody>
        </p:sp>
        <p:sp>
          <p:nvSpPr>
            <p:cNvPr id="79874" name="Freeform 2"/>
            <p:cNvSpPr>
              <a:spLocks/>
            </p:cNvSpPr>
            <p:nvPr/>
          </p:nvSpPr>
          <p:spPr bwMode="auto">
            <a:xfrm>
              <a:off x="1855" y="-11437"/>
              <a:ext cx="719" cy="10195"/>
            </a:xfrm>
            <a:custGeom>
              <a:avLst/>
              <a:gdLst/>
              <a:ahLst/>
              <a:cxnLst>
                <a:cxn ang="0">
                  <a:pos x="120" y="0"/>
                </a:cxn>
                <a:cxn ang="0">
                  <a:pos x="73" y="9"/>
                </a:cxn>
                <a:cxn ang="0">
                  <a:pos x="35" y="35"/>
                </a:cxn>
                <a:cxn ang="0">
                  <a:pos x="9" y="73"/>
                </a:cxn>
                <a:cxn ang="0">
                  <a:pos x="0" y="119"/>
                </a:cxn>
                <a:cxn ang="0">
                  <a:pos x="0" y="10075"/>
                </a:cxn>
                <a:cxn ang="0">
                  <a:pos x="9" y="10121"/>
                </a:cxn>
                <a:cxn ang="0">
                  <a:pos x="35" y="10160"/>
                </a:cxn>
                <a:cxn ang="0">
                  <a:pos x="73" y="10185"/>
                </a:cxn>
                <a:cxn ang="0">
                  <a:pos x="120" y="10195"/>
                </a:cxn>
                <a:cxn ang="0">
                  <a:pos x="599" y="10195"/>
                </a:cxn>
                <a:cxn ang="0">
                  <a:pos x="646" y="10185"/>
                </a:cxn>
                <a:cxn ang="0">
                  <a:pos x="684" y="10160"/>
                </a:cxn>
                <a:cxn ang="0">
                  <a:pos x="710" y="10121"/>
                </a:cxn>
                <a:cxn ang="0">
                  <a:pos x="719" y="10075"/>
                </a:cxn>
                <a:cxn ang="0">
                  <a:pos x="719" y="119"/>
                </a:cxn>
                <a:cxn ang="0">
                  <a:pos x="710" y="73"/>
                </a:cxn>
                <a:cxn ang="0">
                  <a:pos x="684" y="35"/>
                </a:cxn>
                <a:cxn ang="0">
                  <a:pos x="646" y="9"/>
                </a:cxn>
                <a:cxn ang="0">
                  <a:pos x="599" y="0"/>
                </a:cxn>
                <a:cxn ang="0">
                  <a:pos x="120" y="0"/>
                </a:cxn>
              </a:cxnLst>
              <a:rect l="0" t="0" r="r" b="b"/>
              <a:pathLst>
                <a:path w="719" h="10195">
                  <a:moveTo>
                    <a:pt x="120" y="0"/>
                  </a:moveTo>
                  <a:lnTo>
                    <a:pt x="73" y="9"/>
                  </a:lnTo>
                  <a:lnTo>
                    <a:pt x="35" y="35"/>
                  </a:lnTo>
                  <a:lnTo>
                    <a:pt x="9" y="73"/>
                  </a:lnTo>
                  <a:lnTo>
                    <a:pt x="0" y="119"/>
                  </a:lnTo>
                  <a:lnTo>
                    <a:pt x="0" y="10075"/>
                  </a:lnTo>
                  <a:lnTo>
                    <a:pt x="9" y="10121"/>
                  </a:lnTo>
                  <a:lnTo>
                    <a:pt x="35" y="10160"/>
                  </a:lnTo>
                  <a:lnTo>
                    <a:pt x="73" y="10185"/>
                  </a:lnTo>
                  <a:lnTo>
                    <a:pt x="120" y="10195"/>
                  </a:lnTo>
                  <a:lnTo>
                    <a:pt x="599" y="10195"/>
                  </a:lnTo>
                  <a:lnTo>
                    <a:pt x="646" y="10185"/>
                  </a:lnTo>
                  <a:lnTo>
                    <a:pt x="684" y="10160"/>
                  </a:lnTo>
                  <a:lnTo>
                    <a:pt x="710" y="10121"/>
                  </a:lnTo>
                  <a:lnTo>
                    <a:pt x="719" y="10075"/>
                  </a:lnTo>
                  <a:lnTo>
                    <a:pt x="719" y="119"/>
                  </a:lnTo>
                  <a:lnTo>
                    <a:pt x="710" y="73"/>
                  </a:lnTo>
                  <a:lnTo>
                    <a:pt x="684" y="35"/>
                  </a:lnTo>
                  <a:lnTo>
                    <a:pt x="646" y="9"/>
                  </a:lnTo>
                  <a:lnTo>
                    <a:pt x="599" y="0"/>
                  </a:lnTo>
                  <a:lnTo>
                    <a:pt x="12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990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9910" name="Rectangle 38"/>
          <p:cNvSpPr>
            <a:spLocks noChangeArrowheads="1"/>
          </p:cNvSpPr>
          <p:nvPr/>
        </p:nvSpPr>
        <p:spPr bwMode="auto">
          <a:xfrm>
            <a:off x="1262063" y="13446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79913" name="Rectangle 41"/>
          <p:cNvSpPr>
            <a:spLocks noChangeArrowheads="1"/>
          </p:cNvSpPr>
          <p:nvPr/>
        </p:nvSpPr>
        <p:spPr bwMode="auto">
          <a:xfrm>
            <a:off x="1262063" y="28908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60575"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9916" name="Rectangle 44"/>
          <p:cNvSpPr>
            <a:spLocks noChangeArrowheads="1"/>
          </p:cNvSpPr>
          <p:nvPr/>
        </p:nvSpPr>
        <p:spPr bwMode="auto">
          <a:xfrm>
            <a:off x="236538" y="28971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9919" name="Rectangle 47"/>
          <p:cNvSpPr>
            <a:spLocks noChangeArrowheads="1"/>
          </p:cNvSpPr>
          <p:nvPr/>
        </p:nvSpPr>
        <p:spPr bwMode="auto">
          <a:xfrm>
            <a:off x="236538" y="2892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Freeform 15"/>
          <p:cNvSpPr>
            <a:spLocks/>
          </p:cNvSpPr>
          <p:nvPr/>
        </p:nvSpPr>
        <p:spPr bwMode="auto">
          <a:xfrm>
            <a:off x="1714480" y="2571750"/>
            <a:ext cx="357190" cy="642942"/>
          </a:xfrm>
          <a:custGeom>
            <a:avLst/>
            <a:gdLst/>
            <a:ahLst/>
            <a:cxnLst>
              <a:cxn ang="0">
                <a:pos x="270" y="0"/>
              </a:cxn>
              <a:cxn ang="0">
                <a:pos x="0" y="0"/>
              </a:cxn>
              <a:cxn ang="0">
                <a:pos x="449" y="691"/>
              </a:cxn>
              <a:cxn ang="0">
                <a:pos x="0" y="1382"/>
              </a:cxn>
              <a:cxn ang="0">
                <a:pos x="270" y="1382"/>
              </a:cxn>
              <a:cxn ang="0">
                <a:pos x="719" y="691"/>
              </a:cxn>
              <a:cxn ang="0">
                <a:pos x="270" y="0"/>
              </a:cxn>
            </a:cxnLst>
            <a:rect l="0" t="0" r="r" b="b"/>
            <a:pathLst>
              <a:path w="719" h="1382">
                <a:moveTo>
                  <a:pt x="270" y="0"/>
                </a:moveTo>
                <a:lnTo>
                  <a:pt x="0" y="0"/>
                </a:lnTo>
                <a:lnTo>
                  <a:pt x="449" y="691"/>
                </a:lnTo>
                <a:lnTo>
                  <a:pt x="0" y="1382"/>
                </a:lnTo>
                <a:lnTo>
                  <a:pt x="270" y="1382"/>
                </a:lnTo>
                <a:lnTo>
                  <a:pt x="719" y="691"/>
                </a:lnTo>
                <a:lnTo>
                  <a:pt x="270" y="0"/>
                </a:lnTo>
                <a:close/>
              </a:path>
            </a:pathLst>
          </a:custGeom>
          <a:solidFill>
            <a:srgbClr val="F2CEF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5"/>
          <p:cNvSpPr>
            <a:spLocks/>
          </p:cNvSpPr>
          <p:nvPr/>
        </p:nvSpPr>
        <p:spPr bwMode="auto">
          <a:xfrm>
            <a:off x="5286380" y="3429006"/>
            <a:ext cx="357190" cy="642942"/>
          </a:xfrm>
          <a:custGeom>
            <a:avLst/>
            <a:gdLst/>
            <a:ahLst/>
            <a:cxnLst>
              <a:cxn ang="0">
                <a:pos x="270" y="0"/>
              </a:cxn>
              <a:cxn ang="0">
                <a:pos x="0" y="0"/>
              </a:cxn>
              <a:cxn ang="0">
                <a:pos x="449" y="691"/>
              </a:cxn>
              <a:cxn ang="0">
                <a:pos x="0" y="1382"/>
              </a:cxn>
              <a:cxn ang="0">
                <a:pos x="270" y="1382"/>
              </a:cxn>
              <a:cxn ang="0">
                <a:pos x="719" y="691"/>
              </a:cxn>
              <a:cxn ang="0">
                <a:pos x="270" y="0"/>
              </a:cxn>
            </a:cxnLst>
            <a:rect l="0" t="0" r="r" b="b"/>
            <a:pathLst>
              <a:path w="719" h="1382">
                <a:moveTo>
                  <a:pt x="270" y="0"/>
                </a:moveTo>
                <a:lnTo>
                  <a:pt x="0" y="0"/>
                </a:lnTo>
                <a:lnTo>
                  <a:pt x="449" y="691"/>
                </a:lnTo>
                <a:lnTo>
                  <a:pt x="0" y="1382"/>
                </a:lnTo>
                <a:lnTo>
                  <a:pt x="270" y="1382"/>
                </a:lnTo>
                <a:lnTo>
                  <a:pt x="719" y="691"/>
                </a:lnTo>
                <a:lnTo>
                  <a:pt x="270" y="0"/>
                </a:lnTo>
                <a:close/>
              </a:path>
            </a:pathLst>
          </a:custGeom>
          <a:solidFill>
            <a:srgbClr val="F2CEF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15"/>
          <p:cNvSpPr>
            <a:spLocks/>
          </p:cNvSpPr>
          <p:nvPr/>
        </p:nvSpPr>
        <p:spPr bwMode="auto">
          <a:xfrm>
            <a:off x="1714480" y="785800"/>
            <a:ext cx="357190" cy="642942"/>
          </a:xfrm>
          <a:custGeom>
            <a:avLst/>
            <a:gdLst/>
            <a:ahLst/>
            <a:cxnLst>
              <a:cxn ang="0">
                <a:pos x="270" y="0"/>
              </a:cxn>
              <a:cxn ang="0">
                <a:pos x="0" y="0"/>
              </a:cxn>
              <a:cxn ang="0">
                <a:pos x="449" y="691"/>
              </a:cxn>
              <a:cxn ang="0">
                <a:pos x="0" y="1382"/>
              </a:cxn>
              <a:cxn ang="0">
                <a:pos x="270" y="1382"/>
              </a:cxn>
              <a:cxn ang="0">
                <a:pos x="719" y="691"/>
              </a:cxn>
              <a:cxn ang="0">
                <a:pos x="270" y="0"/>
              </a:cxn>
            </a:cxnLst>
            <a:rect l="0" t="0" r="r" b="b"/>
            <a:pathLst>
              <a:path w="719" h="1382">
                <a:moveTo>
                  <a:pt x="270" y="0"/>
                </a:moveTo>
                <a:lnTo>
                  <a:pt x="0" y="0"/>
                </a:lnTo>
                <a:lnTo>
                  <a:pt x="449" y="691"/>
                </a:lnTo>
                <a:lnTo>
                  <a:pt x="0" y="1382"/>
                </a:lnTo>
                <a:lnTo>
                  <a:pt x="270" y="1382"/>
                </a:lnTo>
                <a:lnTo>
                  <a:pt x="719" y="691"/>
                </a:lnTo>
                <a:lnTo>
                  <a:pt x="270" y="0"/>
                </a:lnTo>
                <a:close/>
              </a:path>
            </a:pathLst>
          </a:custGeom>
          <a:solidFill>
            <a:srgbClr val="F2CEF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
          <p:cNvSpPr>
            <a:spLocks/>
          </p:cNvSpPr>
          <p:nvPr/>
        </p:nvSpPr>
        <p:spPr bwMode="auto">
          <a:xfrm>
            <a:off x="5143504" y="1643056"/>
            <a:ext cx="357190" cy="642942"/>
          </a:xfrm>
          <a:custGeom>
            <a:avLst/>
            <a:gdLst/>
            <a:ahLst/>
            <a:cxnLst>
              <a:cxn ang="0">
                <a:pos x="270" y="0"/>
              </a:cxn>
              <a:cxn ang="0">
                <a:pos x="0" y="0"/>
              </a:cxn>
              <a:cxn ang="0">
                <a:pos x="449" y="691"/>
              </a:cxn>
              <a:cxn ang="0">
                <a:pos x="0" y="1382"/>
              </a:cxn>
              <a:cxn ang="0">
                <a:pos x="270" y="1382"/>
              </a:cxn>
              <a:cxn ang="0">
                <a:pos x="719" y="691"/>
              </a:cxn>
              <a:cxn ang="0">
                <a:pos x="270" y="0"/>
              </a:cxn>
            </a:cxnLst>
            <a:rect l="0" t="0" r="r" b="b"/>
            <a:pathLst>
              <a:path w="719" h="1382">
                <a:moveTo>
                  <a:pt x="270" y="0"/>
                </a:moveTo>
                <a:lnTo>
                  <a:pt x="0" y="0"/>
                </a:lnTo>
                <a:lnTo>
                  <a:pt x="449" y="691"/>
                </a:lnTo>
                <a:lnTo>
                  <a:pt x="0" y="1382"/>
                </a:lnTo>
                <a:lnTo>
                  <a:pt x="270" y="1382"/>
                </a:lnTo>
                <a:lnTo>
                  <a:pt x="719" y="691"/>
                </a:lnTo>
                <a:lnTo>
                  <a:pt x="270" y="0"/>
                </a:lnTo>
                <a:close/>
              </a:path>
            </a:pathLst>
          </a:custGeom>
          <a:solidFill>
            <a:srgbClr val="F2CEF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9921" name="Group 49"/>
          <p:cNvGrpSpPr>
            <a:grpSpLocks/>
          </p:cNvGrpSpPr>
          <p:nvPr/>
        </p:nvGrpSpPr>
        <p:grpSpPr bwMode="auto">
          <a:xfrm>
            <a:off x="5786446" y="2928940"/>
            <a:ext cx="2593970" cy="1487779"/>
            <a:chOff x="4014" y="7737"/>
            <a:chExt cx="6119" cy="2419"/>
          </a:xfrm>
        </p:grpSpPr>
        <p:sp>
          <p:nvSpPr>
            <p:cNvPr id="79922" name="Freeform 50"/>
            <p:cNvSpPr>
              <a:spLocks/>
            </p:cNvSpPr>
            <p:nvPr/>
          </p:nvSpPr>
          <p:spPr bwMode="auto">
            <a:xfrm>
              <a:off x="4735" y="7737"/>
              <a:ext cx="5398" cy="1382"/>
            </a:xfrm>
            <a:custGeom>
              <a:avLst/>
              <a:gdLst/>
              <a:ahLst/>
              <a:cxnLst>
                <a:cxn ang="0">
                  <a:pos x="5398" y="0"/>
                </a:cxn>
                <a:cxn ang="0">
                  <a:pos x="0" y="0"/>
                </a:cxn>
                <a:cxn ang="0">
                  <a:pos x="0" y="1382"/>
                </a:cxn>
                <a:cxn ang="0">
                  <a:pos x="4283" y="1382"/>
                </a:cxn>
                <a:cxn ang="0">
                  <a:pos x="5398" y="1097"/>
                </a:cxn>
                <a:cxn ang="0">
                  <a:pos x="5398" y="0"/>
                </a:cxn>
              </a:cxnLst>
              <a:rect l="0" t="0" r="r" b="b"/>
              <a:pathLst>
                <a:path w="5398" h="1382">
                  <a:moveTo>
                    <a:pt x="5398" y="0"/>
                  </a:moveTo>
                  <a:lnTo>
                    <a:pt x="0" y="0"/>
                  </a:lnTo>
                  <a:lnTo>
                    <a:pt x="0" y="1382"/>
                  </a:lnTo>
                  <a:lnTo>
                    <a:pt x="4283" y="1382"/>
                  </a:lnTo>
                  <a:lnTo>
                    <a:pt x="5398" y="1097"/>
                  </a:lnTo>
                  <a:lnTo>
                    <a:pt x="5398" y="0"/>
                  </a:lnTo>
                  <a:close/>
                </a:path>
              </a:pathLst>
            </a:custGeom>
            <a:solidFill>
              <a:srgbClr val="F2CEF3">
                <a:alpha val="41960"/>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923" name="AutoShape 51"/>
            <p:cNvSpPr>
              <a:spLocks/>
            </p:cNvSpPr>
            <p:nvPr/>
          </p:nvSpPr>
          <p:spPr bwMode="auto">
            <a:xfrm>
              <a:off x="9018" y="8833"/>
              <a:ext cx="1115" cy="286"/>
            </a:xfrm>
            <a:custGeom>
              <a:avLst/>
              <a:gdLst/>
              <a:ahLst/>
              <a:cxnLst>
                <a:cxn ang="0">
                  <a:pos x="289" y="9"/>
                </a:cxn>
                <a:cxn ang="0">
                  <a:pos x="0" y="285"/>
                </a:cxn>
                <a:cxn ang="0">
                  <a:pos x="954" y="41"/>
                </a:cxn>
                <a:cxn ang="0">
                  <a:pos x="587" y="41"/>
                </a:cxn>
                <a:cxn ang="0">
                  <a:pos x="507" y="40"/>
                </a:cxn>
                <a:cxn ang="0">
                  <a:pos x="437" y="37"/>
                </a:cxn>
                <a:cxn ang="0">
                  <a:pos x="377" y="30"/>
                </a:cxn>
                <a:cxn ang="0">
                  <a:pos x="328" y="21"/>
                </a:cxn>
                <a:cxn ang="0">
                  <a:pos x="289" y="9"/>
                </a:cxn>
                <a:cxn ang="0">
                  <a:pos x="1115" y="0"/>
                </a:cxn>
                <a:cxn ang="0">
                  <a:pos x="993" y="14"/>
                </a:cxn>
                <a:cxn ang="0">
                  <a:pos x="879" y="25"/>
                </a:cxn>
                <a:cxn ang="0">
                  <a:pos x="773" y="34"/>
                </a:cxn>
                <a:cxn ang="0">
                  <a:pos x="676" y="39"/>
                </a:cxn>
                <a:cxn ang="0">
                  <a:pos x="587" y="41"/>
                </a:cxn>
                <a:cxn ang="0">
                  <a:pos x="954" y="41"/>
                </a:cxn>
                <a:cxn ang="0">
                  <a:pos x="1115" y="0"/>
                </a:cxn>
              </a:cxnLst>
              <a:rect l="0" t="0" r="r" b="b"/>
              <a:pathLst>
                <a:path w="1115" h="286">
                  <a:moveTo>
                    <a:pt x="289" y="9"/>
                  </a:moveTo>
                  <a:lnTo>
                    <a:pt x="0" y="285"/>
                  </a:lnTo>
                  <a:lnTo>
                    <a:pt x="954" y="41"/>
                  </a:lnTo>
                  <a:lnTo>
                    <a:pt x="587" y="41"/>
                  </a:lnTo>
                  <a:lnTo>
                    <a:pt x="507" y="40"/>
                  </a:lnTo>
                  <a:lnTo>
                    <a:pt x="437" y="37"/>
                  </a:lnTo>
                  <a:lnTo>
                    <a:pt x="377" y="30"/>
                  </a:lnTo>
                  <a:lnTo>
                    <a:pt x="328" y="21"/>
                  </a:lnTo>
                  <a:lnTo>
                    <a:pt x="289" y="9"/>
                  </a:lnTo>
                  <a:close/>
                  <a:moveTo>
                    <a:pt x="1115" y="0"/>
                  </a:moveTo>
                  <a:lnTo>
                    <a:pt x="993" y="14"/>
                  </a:lnTo>
                  <a:lnTo>
                    <a:pt x="879" y="25"/>
                  </a:lnTo>
                  <a:lnTo>
                    <a:pt x="773" y="34"/>
                  </a:lnTo>
                  <a:lnTo>
                    <a:pt x="676" y="39"/>
                  </a:lnTo>
                  <a:lnTo>
                    <a:pt x="587" y="41"/>
                  </a:lnTo>
                  <a:lnTo>
                    <a:pt x="954" y="41"/>
                  </a:lnTo>
                  <a:lnTo>
                    <a:pt x="1115" y="0"/>
                  </a:lnTo>
                  <a:close/>
                </a:path>
              </a:pathLst>
            </a:custGeom>
            <a:solidFill>
              <a:srgbClr val="9A9A9A">
                <a:alpha val="41960"/>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924" name="AutoShape 52"/>
            <p:cNvSpPr>
              <a:spLocks/>
            </p:cNvSpPr>
            <p:nvPr/>
          </p:nvSpPr>
          <p:spPr bwMode="auto">
            <a:xfrm>
              <a:off x="4735" y="7737"/>
              <a:ext cx="5398" cy="1382"/>
            </a:xfrm>
            <a:custGeom>
              <a:avLst/>
              <a:gdLst/>
              <a:ahLst/>
              <a:cxnLst>
                <a:cxn ang="0">
                  <a:pos x="0" y="0"/>
                </a:cxn>
                <a:cxn ang="0">
                  <a:pos x="0" y="1382"/>
                </a:cxn>
                <a:cxn ang="0">
                  <a:pos x="4283" y="1382"/>
                </a:cxn>
                <a:cxn ang="0">
                  <a:pos x="5398" y="1097"/>
                </a:cxn>
                <a:cxn ang="0">
                  <a:pos x="5398" y="0"/>
                </a:cxn>
                <a:cxn ang="0">
                  <a:pos x="0" y="0"/>
                </a:cxn>
                <a:cxn ang="0">
                  <a:pos x="4283" y="1382"/>
                </a:cxn>
                <a:cxn ang="0">
                  <a:pos x="4572" y="1106"/>
                </a:cxn>
                <a:cxn ang="0">
                  <a:pos x="4611" y="1118"/>
                </a:cxn>
                <a:cxn ang="0">
                  <a:pos x="4660" y="1127"/>
                </a:cxn>
                <a:cxn ang="0">
                  <a:pos x="4720" y="1134"/>
                </a:cxn>
                <a:cxn ang="0">
                  <a:pos x="4790" y="1137"/>
                </a:cxn>
                <a:cxn ang="0">
                  <a:pos x="4870" y="1138"/>
                </a:cxn>
                <a:cxn ang="0">
                  <a:pos x="4959" y="1136"/>
                </a:cxn>
                <a:cxn ang="0">
                  <a:pos x="5056" y="1131"/>
                </a:cxn>
                <a:cxn ang="0">
                  <a:pos x="5162" y="1122"/>
                </a:cxn>
                <a:cxn ang="0">
                  <a:pos x="5276" y="1111"/>
                </a:cxn>
                <a:cxn ang="0">
                  <a:pos x="5398" y="1097"/>
                </a:cxn>
              </a:cxnLst>
              <a:rect l="0" t="0" r="r" b="b"/>
              <a:pathLst>
                <a:path w="5398" h="1382">
                  <a:moveTo>
                    <a:pt x="0" y="0"/>
                  </a:moveTo>
                  <a:lnTo>
                    <a:pt x="0" y="1382"/>
                  </a:lnTo>
                  <a:lnTo>
                    <a:pt x="4283" y="1382"/>
                  </a:lnTo>
                  <a:lnTo>
                    <a:pt x="5398" y="1097"/>
                  </a:lnTo>
                  <a:lnTo>
                    <a:pt x="5398" y="0"/>
                  </a:lnTo>
                  <a:lnTo>
                    <a:pt x="0" y="0"/>
                  </a:lnTo>
                  <a:close/>
                  <a:moveTo>
                    <a:pt x="4283" y="1382"/>
                  </a:moveTo>
                  <a:lnTo>
                    <a:pt x="4572" y="1106"/>
                  </a:lnTo>
                  <a:lnTo>
                    <a:pt x="4611" y="1118"/>
                  </a:lnTo>
                  <a:lnTo>
                    <a:pt x="4660" y="1127"/>
                  </a:lnTo>
                  <a:lnTo>
                    <a:pt x="4720" y="1134"/>
                  </a:lnTo>
                  <a:lnTo>
                    <a:pt x="4790" y="1137"/>
                  </a:lnTo>
                  <a:lnTo>
                    <a:pt x="4870" y="1138"/>
                  </a:lnTo>
                  <a:lnTo>
                    <a:pt x="4959" y="1136"/>
                  </a:lnTo>
                  <a:lnTo>
                    <a:pt x="5056" y="1131"/>
                  </a:lnTo>
                  <a:lnTo>
                    <a:pt x="5162" y="1122"/>
                  </a:lnTo>
                  <a:lnTo>
                    <a:pt x="5276" y="1111"/>
                  </a:lnTo>
                  <a:lnTo>
                    <a:pt x="5398" y="1097"/>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925" name="Freeform 53"/>
            <p:cNvSpPr>
              <a:spLocks/>
            </p:cNvSpPr>
            <p:nvPr/>
          </p:nvSpPr>
          <p:spPr bwMode="auto">
            <a:xfrm>
              <a:off x="4014" y="8255"/>
              <a:ext cx="5040" cy="1901"/>
            </a:xfrm>
            <a:custGeom>
              <a:avLst/>
              <a:gdLst/>
              <a:ahLst/>
              <a:cxnLst>
                <a:cxn ang="0">
                  <a:pos x="4723" y="0"/>
                </a:cxn>
                <a:cxn ang="0">
                  <a:pos x="317" y="0"/>
                </a:cxn>
                <a:cxn ang="0">
                  <a:pos x="308" y="73"/>
                </a:cxn>
                <a:cxn ang="0">
                  <a:pos x="285" y="139"/>
                </a:cxn>
                <a:cxn ang="0">
                  <a:pos x="247" y="198"/>
                </a:cxn>
                <a:cxn ang="0">
                  <a:pos x="198" y="247"/>
                </a:cxn>
                <a:cxn ang="0">
                  <a:pos x="139" y="285"/>
                </a:cxn>
                <a:cxn ang="0">
                  <a:pos x="73" y="308"/>
                </a:cxn>
                <a:cxn ang="0">
                  <a:pos x="0" y="317"/>
                </a:cxn>
                <a:cxn ang="0">
                  <a:pos x="0" y="1584"/>
                </a:cxn>
                <a:cxn ang="0">
                  <a:pos x="73" y="1593"/>
                </a:cxn>
                <a:cxn ang="0">
                  <a:pos x="139" y="1616"/>
                </a:cxn>
                <a:cxn ang="0">
                  <a:pos x="198" y="1654"/>
                </a:cxn>
                <a:cxn ang="0">
                  <a:pos x="247" y="1703"/>
                </a:cxn>
                <a:cxn ang="0">
                  <a:pos x="285" y="1762"/>
                </a:cxn>
                <a:cxn ang="0">
                  <a:pos x="308" y="1828"/>
                </a:cxn>
                <a:cxn ang="0">
                  <a:pos x="317" y="1901"/>
                </a:cxn>
                <a:cxn ang="0">
                  <a:pos x="4723" y="1901"/>
                </a:cxn>
                <a:cxn ang="0">
                  <a:pos x="4732" y="1828"/>
                </a:cxn>
                <a:cxn ang="0">
                  <a:pos x="4755" y="1762"/>
                </a:cxn>
                <a:cxn ang="0">
                  <a:pos x="4793" y="1703"/>
                </a:cxn>
                <a:cxn ang="0">
                  <a:pos x="4842" y="1654"/>
                </a:cxn>
                <a:cxn ang="0">
                  <a:pos x="4901" y="1616"/>
                </a:cxn>
                <a:cxn ang="0">
                  <a:pos x="4967" y="1593"/>
                </a:cxn>
                <a:cxn ang="0">
                  <a:pos x="5040" y="1584"/>
                </a:cxn>
                <a:cxn ang="0">
                  <a:pos x="5040" y="317"/>
                </a:cxn>
                <a:cxn ang="0">
                  <a:pos x="4967" y="308"/>
                </a:cxn>
                <a:cxn ang="0">
                  <a:pos x="4901" y="285"/>
                </a:cxn>
                <a:cxn ang="0">
                  <a:pos x="4842" y="247"/>
                </a:cxn>
                <a:cxn ang="0">
                  <a:pos x="4793" y="198"/>
                </a:cxn>
                <a:cxn ang="0">
                  <a:pos x="4755" y="139"/>
                </a:cxn>
                <a:cxn ang="0">
                  <a:pos x="4732" y="73"/>
                </a:cxn>
                <a:cxn ang="0">
                  <a:pos x="4723" y="0"/>
                </a:cxn>
              </a:cxnLst>
              <a:rect l="0" t="0" r="r" b="b"/>
              <a:pathLst>
                <a:path w="5040" h="1901">
                  <a:moveTo>
                    <a:pt x="4723" y="0"/>
                  </a:moveTo>
                  <a:lnTo>
                    <a:pt x="317" y="0"/>
                  </a:lnTo>
                  <a:lnTo>
                    <a:pt x="308" y="73"/>
                  </a:lnTo>
                  <a:lnTo>
                    <a:pt x="285" y="139"/>
                  </a:lnTo>
                  <a:lnTo>
                    <a:pt x="247" y="198"/>
                  </a:lnTo>
                  <a:lnTo>
                    <a:pt x="198" y="247"/>
                  </a:lnTo>
                  <a:lnTo>
                    <a:pt x="139" y="285"/>
                  </a:lnTo>
                  <a:lnTo>
                    <a:pt x="73" y="308"/>
                  </a:lnTo>
                  <a:lnTo>
                    <a:pt x="0" y="317"/>
                  </a:lnTo>
                  <a:lnTo>
                    <a:pt x="0" y="1584"/>
                  </a:lnTo>
                  <a:lnTo>
                    <a:pt x="73" y="1593"/>
                  </a:lnTo>
                  <a:lnTo>
                    <a:pt x="139" y="1616"/>
                  </a:lnTo>
                  <a:lnTo>
                    <a:pt x="198" y="1654"/>
                  </a:lnTo>
                  <a:lnTo>
                    <a:pt x="247" y="1703"/>
                  </a:lnTo>
                  <a:lnTo>
                    <a:pt x="285" y="1762"/>
                  </a:lnTo>
                  <a:lnTo>
                    <a:pt x="308" y="1828"/>
                  </a:lnTo>
                  <a:lnTo>
                    <a:pt x="317" y="1901"/>
                  </a:lnTo>
                  <a:lnTo>
                    <a:pt x="4723" y="1901"/>
                  </a:lnTo>
                  <a:lnTo>
                    <a:pt x="4732" y="1828"/>
                  </a:lnTo>
                  <a:lnTo>
                    <a:pt x="4755" y="1762"/>
                  </a:lnTo>
                  <a:lnTo>
                    <a:pt x="4793" y="1703"/>
                  </a:lnTo>
                  <a:lnTo>
                    <a:pt x="4842" y="1654"/>
                  </a:lnTo>
                  <a:lnTo>
                    <a:pt x="4901" y="1616"/>
                  </a:lnTo>
                  <a:lnTo>
                    <a:pt x="4967" y="1593"/>
                  </a:lnTo>
                  <a:lnTo>
                    <a:pt x="5040" y="1584"/>
                  </a:lnTo>
                  <a:lnTo>
                    <a:pt x="5040" y="317"/>
                  </a:lnTo>
                  <a:lnTo>
                    <a:pt x="4967" y="308"/>
                  </a:lnTo>
                  <a:lnTo>
                    <a:pt x="4901" y="285"/>
                  </a:lnTo>
                  <a:lnTo>
                    <a:pt x="4842" y="247"/>
                  </a:lnTo>
                  <a:lnTo>
                    <a:pt x="4793" y="198"/>
                  </a:lnTo>
                  <a:lnTo>
                    <a:pt x="4755" y="139"/>
                  </a:lnTo>
                  <a:lnTo>
                    <a:pt x="4732" y="73"/>
                  </a:lnTo>
                  <a:lnTo>
                    <a:pt x="4723" y="0"/>
                  </a:lnTo>
                  <a:close/>
                </a:path>
              </a:pathLst>
            </a:custGeom>
            <a:solidFill>
              <a:schemeClr val="accent3">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926" name="Freeform 54"/>
            <p:cNvSpPr>
              <a:spLocks/>
            </p:cNvSpPr>
            <p:nvPr/>
          </p:nvSpPr>
          <p:spPr bwMode="auto">
            <a:xfrm>
              <a:off x="4014" y="8255"/>
              <a:ext cx="5040" cy="1901"/>
            </a:xfrm>
            <a:custGeom>
              <a:avLst/>
              <a:gdLst/>
              <a:ahLst/>
              <a:cxnLst>
                <a:cxn ang="0">
                  <a:pos x="317" y="0"/>
                </a:cxn>
                <a:cxn ang="0">
                  <a:pos x="308" y="73"/>
                </a:cxn>
                <a:cxn ang="0">
                  <a:pos x="285" y="139"/>
                </a:cxn>
                <a:cxn ang="0">
                  <a:pos x="247" y="198"/>
                </a:cxn>
                <a:cxn ang="0">
                  <a:pos x="198" y="247"/>
                </a:cxn>
                <a:cxn ang="0">
                  <a:pos x="139" y="285"/>
                </a:cxn>
                <a:cxn ang="0">
                  <a:pos x="73" y="308"/>
                </a:cxn>
                <a:cxn ang="0">
                  <a:pos x="0" y="317"/>
                </a:cxn>
                <a:cxn ang="0">
                  <a:pos x="0" y="1584"/>
                </a:cxn>
                <a:cxn ang="0">
                  <a:pos x="73" y="1593"/>
                </a:cxn>
                <a:cxn ang="0">
                  <a:pos x="139" y="1616"/>
                </a:cxn>
                <a:cxn ang="0">
                  <a:pos x="198" y="1654"/>
                </a:cxn>
                <a:cxn ang="0">
                  <a:pos x="247" y="1703"/>
                </a:cxn>
                <a:cxn ang="0">
                  <a:pos x="285" y="1762"/>
                </a:cxn>
                <a:cxn ang="0">
                  <a:pos x="308" y="1828"/>
                </a:cxn>
                <a:cxn ang="0">
                  <a:pos x="317" y="1901"/>
                </a:cxn>
                <a:cxn ang="0">
                  <a:pos x="4723" y="1901"/>
                </a:cxn>
                <a:cxn ang="0">
                  <a:pos x="4732" y="1828"/>
                </a:cxn>
                <a:cxn ang="0">
                  <a:pos x="4755" y="1762"/>
                </a:cxn>
                <a:cxn ang="0">
                  <a:pos x="4793" y="1703"/>
                </a:cxn>
                <a:cxn ang="0">
                  <a:pos x="4842" y="1654"/>
                </a:cxn>
                <a:cxn ang="0">
                  <a:pos x="4901" y="1616"/>
                </a:cxn>
                <a:cxn ang="0">
                  <a:pos x="4967" y="1593"/>
                </a:cxn>
                <a:cxn ang="0">
                  <a:pos x="5040" y="1584"/>
                </a:cxn>
                <a:cxn ang="0">
                  <a:pos x="5040" y="317"/>
                </a:cxn>
                <a:cxn ang="0">
                  <a:pos x="4967" y="308"/>
                </a:cxn>
                <a:cxn ang="0">
                  <a:pos x="4901" y="285"/>
                </a:cxn>
                <a:cxn ang="0">
                  <a:pos x="4842" y="247"/>
                </a:cxn>
                <a:cxn ang="0">
                  <a:pos x="4793" y="198"/>
                </a:cxn>
                <a:cxn ang="0">
                  <a:pos x="4755" y="139"/>
                </a:cxn>
                <a:cxn ang="0">
                  <a:pos x="4732" y="73"/>
                </a:cxn>
                <a:cxn ang="0">
                  <a:pos x="4723" y="0"/>
                </a:cxn>
                <a:cxn ang="0">
                  <a:pos x="317" y="0"/>
                </a:cxn>
              </a:cxnLst>
              <a:rect l="0" t="0" r="r" b="b"/>
              <a:pathLst>
                <a:path w="5040" h="1901">
                  <a:moveTo>
                    <a:pt x="317" y="0"/>
                  </a:moveTo>
                  <a:lnTo>
                    <a:pt x="308" y="73"/>
                  </a:lnTo>
                  <a:lnTo>
                    <a:pt x="285" y="139"/>
                  </a:lnTo>
                  <a:lnTo>
                    <a:pt x="247" y="198"/>
                  </a:lnTo>
                  <a:lnTo>
                    <a:pt x="198" y="247"/>
                  </a:lnTo>
                  <a:lnTo>
                    <a:pt x="139" y="285"/>
                  </a:lnTo>
                  <a:lnTo>
                    <a:pt x="73" y="308"/>
                  </a:lnTo>
                  <a:lnTo>
                    <a:pt x="0" y="317"/>
                  </a:lnTo>
                  <a:lnTo>
                    <a:pt x="0" y="1584"/>
                  </a:lnTo>
                  <a:lnTo>
                    <a:pt x="73" y="1593"/>
                  </a:lnTo>
                  <a:lnTo>
                    <a:pt x="139" y="1616"/>
                  </a:lnTo>
                  <a:lnTo>
                    <a:pt x="198" y="1654"/>
                  </a:lnTo>
                  <a:lnTo>
                    <a:pt x="247" y="1703"/>
                  </a:lnTo>
                  <a:lnTo>
                    <a:pt x="285" y="1762"/>
                  </a:lnTo>
                  <a:lnTo>
                    <a:pt x="308" y="1828"/>
                  </a:lnTo>
                  <a:lnTo>
                    <a:pt x="317" y="1901"/>
                  </a:lnTo>
                  <a:lnTo>
                    <a:pt x="4723" y="1901"/>
                  </a:lnTo>
                  <a:lnTo>
                    <a:pt x="4732" y="1828"/>
                  </a:lnTo>
                  <a:lnTo>
                    <a:pt x="4755" y="1762"/>
                  </a:lnTo>
                  <a:lnTo>
                    <a:pt x="4793" y="1703"/>
                  </a:lnTo>
                  <a:lnTo>
                    <a:pt x="4842" y="1654"/>
                  </a:lnTo>
                  <a:lnTo>
                    <a:pt x="4901" y="1616"/>
                  </a:lnTo>
                  <a:lnTo>
                    <a:pt x="4967" y="1593"/>
                  </a:lnTo>
                  <a:lnTo>
                    <a:pt x="5040" y="1584"/>
                  </a:lnTo>
                  <a:lnTo>
                    <a:pt x="5040" y="317"/>
                  </a:lnTo>
                  <a:lnTo>
                    <a:pt x="4967" y="308"/>
                  </a:lnTo>
                  <a:lnTo>
                    <a:pt x="4901" y="285"/>
                  </a:lnTo>
                  <a:lnTo>
                    <a:pt x="4842" y="247"/>
                  </a:lnTo>
                  <a:lnTo>
                    <a:pt x="4793" y="198"/>
                  </a:lnTo>
                  <a:lnTo>
                    <a:pt x="4755" y="139"/>
                  </a:lnTo>
                  <a:lnTo>
                    <a:pt x="4732" y="73"/>
                  </a:lnTo>
                  <a:lnTo>
                    <a:pt x="4723" y="0"/>
                  </a:lnTo>
                  <a:lnTo>
                    <a:pt x="317"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9927" name="Text Box 55"/>
            <p:cNvSpPr txBox="1">
              <a:spLocks noChangeArrowheads="1"/>
            </p:cNvSpPr>
            <p:nvPr/>
          </p:nvSpPr>
          <p:spPr bwMode="auto">
            <a:xfrm>
              <a:off x="4849" y="7827"/>
              <a:ext cx="3421" cy="3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24000"/>
                </a:lnSpc>
                <a:spcBef>
                  <a:spcPct val="0"/>
                </a:spcBef>
                <a:spcAft>
                  <a:spcPts val="1000"/>
                </a:spcAft>
                <a:buClrTx/>
                <a:buSzTx/>
                <a:buFontTx/>
                <a:buNone/>
                <a:tabLst/>
              </a:pPr>
              <a:r>
                <a:rPr kumimoji="0" lang="ru-RU" sz="1400" b="0" i="0" u="none" strike="noStrike" cap="none" normalizeH="0" baseline="0" dirty="0" err="1" smtClean="0">
                  <a:ln>
                    <a:noFill/>
                  </a:ln>
                  <a:solidFill>
                    <a:schemeClr val="tx1"/>
                  </a:solidFill>
                  <a:effectLst/>
                  <a:latin typeface="Calibri" pitchFamily="34" charset="0"/>
                  <a:cs typeface="Arial" pitchFamily="34" charset="0"/>
                </a:rPr>
                <a:t>Відтворююча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928" name="Text Box 56"/>
            <p:cNvSpPr txBox="1">
              <a:spLocks noChangeArrowheads="1"/>
            </p:cNvSpPr>
            <p:nvPr/>
          </p:nvSpPr>
          <p:spPr bwMode="auto">
            <a:xfrm>
              <a:off x="4512" y="8426"/>
              <a:ext cx="4213" cy="15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8575" lvl="0" indent="0"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err="1" smtClean="0">
                  <a:ln>
                    <a:noFill/>
                  </a:ln>
                  <a:solidFill>
                    <a:schemeClr val="tx1"/>
                  </a:solidFill>
                  <a:effectLst/>
                  <a:latin typeface="+mj-lt"/>
                  <a:cs typeface="Arial" pitchFamily="34" charset="0"/>
                </a:rPr>
                <a:t>Виступає</a:t>
              </a:r>
              <a:r>
                <a:rPr kumimoji="0" lang="ru-RU" sz="1100" b="0" i="0" u="none" strike="noStrike" cap="none" normalizeH="0" baseline="0" dirty="0" smtClean="0">
                  <a:ln>
                    <a:noFill/>
                  </a:ln>
                  <a:solidFill>
                    <a:schemeClr val="tx1"/>
                  </a:solidFill>
                  <a:effectLst/>
                  <a:latin typeface="+mj-lt"/>
                  <a:cs typeface="Arial" pitchFamily="34" charset="0"/>
                </a:rPr>
                <a:t> </a:t>
              </a:r>
              <a:r>
                <a:rPr kumimoji="0" lang="ru-RU" sz="1100" b="0" i="0" u="none" strike="noStrike" cap="none" normalizeH="0" baseline="0" dirty="0" err="1" smtClean="0">
                  <a:ln>
                    <a:noFill/>
                  </a:ln>
                  <a:solidFill>
                    <a:schemeClr val="tx1"/>
                  </a:solidFill>
                  <a:effectLst/>
                  <a:latin typeface="+mj-lt"/>
                  <a:cs typeface="Arial" pitchFamily="34" charset="0"/>
                </a:rPr>
                <a:t>джерелом</a:t>
              </a:r>
              <a:r>
                <a:rPr kumimoji="0" lang="ru-RU" sz="1100" b="0" i="0" u="none" strike="noStrike" cap="none" normalizeH="0" baseline="0" dirty="0" smtClean="0">
                  <a:ln>
                    <a:noFill/>
                  </a:ln>
                  <a:solidFill>
                    <a:schemeClr val="tx1"/>
                  </a:solidFill>
                  <a:effectLst/>
                  <a:latin typeface="+mj-lt"/>
                  <a:cs typeface="Arial" pitchFamily="34" charset="0"/>
                </a:rPr>
                <a:t> </a:t>
              </a:r>
              <a:r>
                <a:rPr kumimoji="0" lang="ru-RU" sz="1100" b="0" i="0" u="none" strike="noStrike" cap="none" normalizeH="0" baseline="0" dirty="0" err="1" smtClean="0">
                  <a:ln>
                    <a:noFill/>
                  </a:ln>
                  <a:solidFill>
                    <a:schemeClr val="tx1"/>
                  </a:solidFill>
                  <a:effectLst/>
                  <a:latin typeface="+mj-lt"/>
                  <a:cs typeface="Arial" pitchFamily="34" charset="0"/>
                </a:rPr>
                <a:t>розширеного</a:t>
              </a:r>
              <a:r>
                <a:rPr kumimoji="0" lang="ru-RU" sz="1100" b="0" i="0" u="none" strike="noStrike" cap="none" normalizeH="0" baseline="0" dirty="0" smtClean="0">
                  <a:ln>
                    <a:noFill/>
                  </a:ln>
                  <a:solidFill>
                    <a:schemeClr val="tx1"/>
                  </a:solidFill>
                  <a:effectLst/>
                  <a:latin typeface="+mj-lt"/>
                  <a:cs typeface="Arial" pitchFamily="34" charset="0"/>
                </a:rPr>
                <a:t> </a:t>
              </a:r>
              <a:r>
                <a:rPr kumimoji="0" lang="ru-RU" sz="1100" b="0" i="0" u="none" strike="noStrike" cap="none" normalizeH="0" baseline="0" dirty="0" err="1" smtClean="0">
                  <a:ln>
                    <a:noFill/>
                  </a:ln>
                  <a:solidFill>
                    <a:schemeClr val="tx1"/>
                  </a:solidFill>
                  <a:effectLst/>
                  <a:latin typeface="+mj-lt"/>
                  <a:cs typeface="Arial" pitchFamily="34" charset="0"/>
                </a:rPr>
                <a:t>відтворювання</a:t>
              </a:r>
              <a:r>
                <a:rPr kumimoji="0" lang="ru-RU" sz="1100" b="0" i="0" u="none" strike="noStrike" cap="none" normalizeH="0" baseline="0" dirty="0" smtClean="0">
                  <a:ln>
                    <a:noFill/>
                  </a:ln>
                  <a:solidFill>
                    <a:schemeClr val="tx1"/>
                  </a:solidFill>
                  <a:effectLst/>
                  <a:latin typeface="+mj-lt"/>
                  <a:cs typeface="Arial" pitchFamily="34" charset="0"/>
                </a:rPr>
                <a:t> </a:t>
              </a:r>
              <a:r>
                <a:rPr kumimoji="0" lang="ru-RU" sz="1100" b="0" i="0" u="none" strike="noStrike" cap="none" normalizeH="0" baseline="0" dirty="0" err="1" smtClean="0">
                  <a:ln>
                    <a:noFill/>
                  </a:ln>
                  <a:solidFill>
                    <a:schemeClr val="tx1"/>
                  </a:solidFill>
                  <a:effectLst/>
                  <a:latin typeface="+mj-lt"/>
                  <a:cs typeface="Arial" pitchFamily="34" charset="0"/>
                </a:rPr>
                <a:t>основних</a:t>
              </a:r>
              <a:r>
                <a:rPr kumimoji="0" lang="ru-RU" sz="1100" b="0" i="0" u="none" strike="noStrike" cap="none" normalizeH="0" baseline="0" dirty="0" smtClean="0">
                  <a:ln>
                    <a:noFill/>
                  </a:ln>
                  <a:solidFill>
                    <a:schemeClr val="tx1"/>
                  </a:solidFill>
                  <a:effectLst/>
                  <a:latin typeface="+mj-lt"/>
                  <a:cs typeface="Arial" pitchFamily="34" charset="0"/>
                </a:rPr>
                <a:t> та </a:t>
              </a:r>
              <a:r>
                <a:rPr kumimoji="0" lang="ru-RU" sz="1100" b="0" i="0" u="none" strike="noStrike" cap="none" normalizeH="0" baseline="0" dirty="0" err="1" smtClean="0">
                  <a:ln>
                    <a:noFill/>
                  </a:ln>
                  <a:solidFill>
                    <a:schemeClr val="tx1"/>
                  </a:solidFill>
                  <a:effectLst/>
                  <a:latin typeface="+mj-lt"/>
                  <a:cs typeface="Arial" pitchFamily="34" charset="0"/>
                </a:rPr>
                <a:t>оборотний</a:t>
              </a:r>
              <a:r>
                <a:rPr kumimoji="0" lang="ru-RU" sz="1100" b="0" i="0" u="none" strike="noStrike" cap="none" normalizeH="0" baseline="0" dirty="0" smtClean="0">
                  <a:ln>
                    <a:noFill/>
                  </a:ln>
                  <a:solidFill>
                    <a:schemeClr val="tx1"/>
                  </a:solidFill>
                  <a:effectLst/>
                  <a:latin typeface="+mj-lt"/>
                  <a:cs typeface="Arial" pitchFamily="34" charset="0"/>
                </a:rPr>
                <a:t> </a:t>
              </a:r>
              <a:r>
                <a:rPr kumimoji="0" lang="ru-RU" sz="1100" b="0" i="0" u="none" strike="noStrike" cap="none" normalizeH="0" baseline="0" dirty="0" err="1" smtClean="0">
                  <a:ln>
                    <a:noFill/>
                  </a:ln>
                  <a:solidFill>
                    <a:schemeClr val="tx1"/>
                  </a:solidFill>
                  <a:effectLst/>
                  <a:latin typeface="+mj-lt"/>
                  <a:cs typeface="Arial" pitchFamily="34" charset="0"/>
                </a:rPr>
                <a:t>фондів</a:t>
              </a:r>
              <a:r>
                <a:rPr kumimoji="0" lang="ru-RU" sz="1100" b="0" i="0" u="none" strike="noStrike" cap="none" normalizeH="0" baseline="0" dirty="0" smtClean="0">
                  <a:ln>
                    <a:noFill/>
                  </a:ln>
                  <a:solidFill>
                    <a:schemeClr val="tx1"/>
                  </a:solidFill>
                  <a:effectLst/>
                  <a:latin typeface="+mj-lt"/>
                  <a:cs typeface="Arial" pitchFamily="34" charset="0"/>
                </a:rPr>
                <a:t> </a:t>
              </a:r>
              <a:r>
                <a:rPr kumimoji="0" lang="ru-RU" sz="1100" b="0" i="0" u="none" strike="noStrike" cap="none" normalizeH="0" baseline="0" dirty="0" err="1" smtClean="0">
                  <a:ln>
                    <a:noFill/>
                  </a:ln>
                  <a:solidFill>
                    <a:schemeClr val="tx1"/>
                  </a:solidFill>
                  <a:effectLst/>
                  <a:latin typeface="+mj-lt"/>
                  <a:cs typeface="Arial" pitchFamily="34" charset="0"/>
                </a:rPr>
                <a:t>підприємства</a:t>
              </a:r>
              <a:endParaRPr kumimoji="0" lang="ru-RU" sz="1100" b="0" i="0" u="none" strike="noStrike" cap="none" normalizeH="0" baseline="0" dirty="0" smtClean="0">
                <a:ln>
                  <a:noFill/>
                </a:ln>
                <a:solidFill>
                  <a:schemeClr val="tx1"/>
                </a:solidFill>
                <a:effectLst/>
                <a:latin typeface="+mj-lt"/>
                <a:cs typeface="Arial" pitchFamily="34" charset="0"/>
              </a:endParaRPr>
            </a:p>
          </p:txBody>
        </p:sp>
      </p:grpSp>
      <p:sp>
        <p:nvSpPr>
          <p:cNvPr id="3073" name="Rectangle 1"/>
          <p:cNvSpPr>
            <a:spLocks noChangeArrowheads="1"/>
          </p:cNvSpPr>
          <p:nvPr/>
        </p:nvSpPr>
        <p:spPr bwMode="auto">
          <a:xfrm>
            <a:off x="1643042" y="3143254"/>
            <a:ext cx="6143668" cy="1625715"/>
          </a:xfrm>
          <a:prstGeom prst="rect">
            <a:avLst/>
          </a:prstGeom>
          <a:noFill/>
          <a:ln w="9525">
            <a:noFill/>
            <a:miter lim="800000"/>
            <a:headEnd/>
            <a:tailEnd/>
          </a:ln>
          <a:effectLst/>
        </p:spPr>
        <p:txBody>
          <a:bodyPr vert="horz" wrap="square" lIns="482448" tIns="1002984" rIns="91440" bIns="165048"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tab pos="762000" algn="l"/>
                <a:tab pos="1485900" algn="l"/>
                <a:tab pos="1879600" algn="l"/>
                <a:tab pos="2916238" algn="l"/>
                <a:tab pos="3189288" algn="l"/>
                <a:tab pos="4289425" algn="l"/>
                <a:tab pos="5286375" algn="l"/>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635603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500034" y="571486"/>
            <a:ext cx="835824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8775" defTabSz="914400" rtl="0" eaLnBrk="1" fontAlgn="base" latinLnBrk="0" hangingPunct="1">
              <a:lnSpc>
                <a:spcPct val="100000"/>
              </a:lnSpc>
              <a:spcBef>
                <a:spcPct val="0"/>
              </a:spcBef>
              <a:spcAft>
                <a:spcPct val="0"/>
              </a:spcAft>
              <a:buClrTx/>
              <a:buSzTx/>
              <a:buFontTx/>
              <a:buNone/>
              <a:tabLst/>
            </a:pPr>
            <a:r>
              <a:rPr kumimoji="0" lang="uk-UA" sz="1400" b="1" i="1" u="none" strike="noStrike" cap="none" normalizeH="0" baseline="0" dirty="0" err="1" smtClean="0">
                <a:ln>
                  <a:noFill/>
                </a:ln>
                <a:solidFill>
                  <a:srgbClr val="00B0F0"/>
                </a:solidFill>
                <a:effectLst/>
                <a:latin typeface="Arial" pitchFamily="34" charset="0"/>
                <a:ea typeface="Times New Roman" pitchFamily="18" charset="0"/>
                <a:cs typeface="Arial" pitchFamily="34" charset="0"/>
              </a:rPr>
              <a:t>Маржинальний</a:t>
            </a:r>
            <a:r>
              <a:rPr kumimoji="0" lang="uk-UA" sz="1400" b="1" i="1"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 прибуток - </a:t>
            </a:r>
            <a:r>
              <a:rPr kumimoji="0" lang="uk-UA" sz="14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різниця між ціною продажу і </a:t>
            </a:r>
            <a:r>
              <a:rPr kumimoji="0" lang="uk-UA" sz="1400" b="0" i="0" u="none" strike="noStrike" cap="none" normalizeH="0" baseline="0" dirty="0" err="1" smtClean="0">
                <a:ln>
                  <a:noFill/>
                </a:ln>
                <a:solidFill>
                  <a:srgbClr val="00B0F0"/>
                </a:solidFill>
                <a:effectLst/>
                <a:latin typeface="Arial" pitchFamily="34" charset="0"/>
                <a:ea typeface="Times New Roman" pitchFamily="18" charset="0"/>
                <a:cs typeface="Arial" pitchFamily="34" charset="0"/>
              </a:rPr>
              <a:t>умовно-</a:t>
            </a:r>
            <a:r>
              <a:rPr kumimoji="0" lang="uk-UA" sz="14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 змінними витратами на один виріб.</a:t>
            </a:r>
            <a:endParaRPr kumimoji="0" lang="ru-RU" sz="900" b="0" i="0" u="none" strike="noStrike" cap="none" normalizeH="0" baseline="0" dirty="0" smtClean="0">
              <a:ln>
                <a:noFill/>
              </a:ln>
              <a:solidFill>
                <a:srgbClr val="00B0F0"/>
              </a:solidFill>
              <a:effectLst/>
              <a:latin typeface="Arial" pitchFamily="34"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err="1" smtClean="0">
                <a:ln>
                  <a:noFill/>
                </a:ln>
                <a:solidFill>
                  <a:srgbClr val="00B0F0"/>
                </a:solidFill>
                <a:effectLst/>
                <a:latin typeface="Arial" pitchFamily="34" charset="0"/>
                <a:ea typeface="Times New Roman" pitchFamily="18" charset="0"/>
                <a:cs typeface="Arial" pitchFamily="34" charset="0"/>
              </a:rPr>
              <a:t>Маржинальний</a:t>
            </a:r>
            <a:r>
              <a:rPr kumimoji="0" lang="uk-UA" sz="14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 прибуток — це насамперед внесок на покриття умовно-постійних витрат, і тільки тоді, коли умовно-постійні витрати перекриті (досягнута точка рівноваги), це внесок до загального прибутку.</a:t>
            </a:r>
            <a:endParaRPr kumimoji="0" lang="ru-RU" sz="900" b="0" i="0" u="none" strike="noStrike" cap="none" normalizeH="0" baseline="0" dirty="0" smtClean="0">
              <a:ln>
                <a:noFill/>
              </a:ln>
              <a:solidFill>
                <a:srgbClr val="00B0F0"/>
              </a:solidFill>
              <a:effectLst/>
              <a:latin typeface="Arial" pitchFamily="34"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uk-UA" sz="1400" b="1" i="1"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Фінансові результати </a:t>
            </a:r>
            <a:r>
              <a:rPr kumimoji="0" lang="uk-UA" sz="1400" b="0" i="0" u="none" strike="noStrike" cap="none" normalizeH="0" baseline="0" dirty="0" err="1" smtClean="0">
                <a:ln>
                  <a:noFill/>
                </a:ln>
                <a:solidFill>
                  <a:srgbClr val="00B0F0"/>
                </a:solidFill>
                <a:effectLst/>
                <a:latin typeface="Arial" pitchFamily="34" charset="0"/>
                <a:ea typeface="Times New Roman" pitchFamily="18" charset="0"/>
                <a:cs typeface="Arial" pitchFamily="34" charset="0"/>
              </a:rPr>
              <a:t>пiдприємства</a:t>
            </a:r>
            <a:r>
              <a:rPr kumimoji="0" lang="uk-UA" sz="14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rgbClr val="00B0F0"/>
                </a:solidFill>
                <a:effectLst/>
                <a:latin typeface="Arial" pitchFamily="34" charset="0"/>
                <a:ea typeface="Times New Roman" pitchFamily="18" charset="0"/>
                <a:cs typeface="Arial" pitchFamily="34" charset="0"/>
              </a:rPr>
              <a:t>вимiрюються</a:t>
            </a:r>
            <a:r>
              <a:rPr kumimoji="0" lang="uk-UA" sz="14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 двома показниками</a:t>
            </a:r>
            <a:endParaRPr kumimoji="0" lang="uk-UA" sz="1800" b="0" i="0" u="none" strike="noStrike" cap="none" normalizeH="0" baseline="0" dirty="0" smtClean="0">
              <a:ln>
                <a:noFill/>
              </a:ln>
              <a:solidFill>
                <a:srgbClr val="00B0F0"/>
              </a:solidFill>
              <a:effectLst/>
              <a:latin typeface="Arial" pitchFamily="34" charset="0"/>
              <a:cs typeface="Arial" pitchFamily="34" charset="0"/>
            </a:endParaRPr>
          </a:p>
        </p:txBody>
      </p:sp>
      <p:sp>
        <p:nvSpPr>
          <p:cNvPr id="5" name="Стрелка вниз 4"/>
          <p:cNvSpPr/>
          <p:nvPr/>
        </p:nvSpPr>
        <p:spPr>
          <a:xfrm>
            <a:off x="3143240" y="2071684"/>
            <a:ext cx="285752" cy="357190"/>
          </a:xfrm>
          <a:prstGeom prst="downArrow">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6" name="Стрелка вниз 5"/>
          <p:cNvSpPr/>
          <p:nvPr/>
        </p:nvSpPr>
        <p:spPr>
          <a:xfrm>
            <a:off x="5715008" y="2071684"/>
            <a:ext cx="285752" cy="357190"/>
          </a:xfrm>
          <a:prstGeom prst="downArrow">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20000"/>
                  <a:lumOff val="80000"/>
                </a:schemeClr>
              </a:solidFill>
            </a:endParaRPr>
          </a:p>
        </p:txBody>
      </p:sp>
      <p:sp>
        <p:nvSpPr>
          <p:cNvPr id="7" name="Прямоугольник 6"/>
          <p:cNvSpPr/>
          <p:nvPr/>
        </p:nvSpPr>
        <p:spPr>
          <a:xfrm>
            <a:off x="2714612" y="2571750"/>
            <a:ext cx="1220206" cy="338554"/>
          </a:xfrm>
          <a:prstGeom prst="rect">
            <a:avLst/>
          </a:prstGeom>
        </p:spPr>
        <p:txBody>
          <a:bodyPr wrap="none">
            <a:spAutoFit/>
          </a:bodyPr>
          <a:lstStyle/>
          <a:p>
            <a:r>
              <a:rPr lang="uk-UA" sz="1600" dirty="0" smtClean="0">
                <a:solidFill>
                  <a:schemeClr val="accent1">
                    <a:lumMod val="25000"/>
                    <a:lumOff val="75000"/>
                  </a:schemeClr>
                </a:solidFill>
              </a:rPr>
              <a:t>Прибутком</a:t>
            </a:r>
            <a:endParaRPr lang="ru-RU" sz="1600" dirty="0">
              <a:solidFill>
                <a:schemeClr val="accent1">
                  <a:lumMod val="25000"/>
                  <a:lumOff val="75000"/>
                </a:schemeClr>
              </a:solidFill>
            </a:endParaRPr>
          </a:p>
        </p:txBody>
      </p:sp>
      <p:sp>
        <p:nvSpPr>
          <p:cNvPr id="8" name="Прямоугольник 7"/>
          <p:cNvSpPr/>
          <p:nvPr/>
        </p:nvSpPr>
        <p:spPr>
          <a:xfrm>
            <a:off x="5286380" y="2571750"/>
            <a:ext cx="1725152" cy="338554"/>
          </a:xfrm>
          <a:prstGeom prst="rect">
            <a:avLst/>
          </a:prstGeom>
        </p:spPr>
        <p:txBody>
          <a:bodyPr wrap="none">
            <a:spAutoFit/>
          </a:bodyPr>
          <a:lstStyle/>
          <a:p>
            <a:r>
              <a:rPr lang="uk-UA" sz="1600" dirty="0" err="1" smtClean="0">
                <a:solidFill>
                  <a:schemeClr val="accent1">
                    <a:lumMod val="25000"/>
                    <a:lumOff val="75000"/>
                  </a:schemeClr>
                </a:solidFill>
              </a:rPr>
              <a:t>Рентабельнiстю</a:t>
            </a:r>
            <a:endParaRPr lang="ru-RU" sz="1600" dirty="0">
              <a:solidFill>
                <a:schemeClr val="accent1">
                  <a:lumMod val="25000"/>
                  <a:lumOff val="75000"/>
                </a:schemeClr>
              </a:solidFill>
            </a:endParaRPr>
          </a:p>
        </p:txBody>
      </p:sp>
      <p:sp>
        <p:nvSpPr>
          <p:cNvPr id="9" name="Прямоугольник 8"/>
          <p:cNvSpPr/>
          <p:nvPr/>
        </p:nvSpPr>
        <p:spPr>
          <a:xfrm>
            <a:off x="714348" y="3071816"/>
            <a:ext cx="3857652" cy="954107"/>
          </a:xfrm>
          <a:prstGeom prst="rect">
            <a:avLst/>
          </a:prstGeom>
        </p:spPr>
        <p:txBody>
          <a:bodyPr wrap="square">
            <a:spAutoFit/>
          </a:bodyPr>
          <a:lstStyle/>
          <a:p>
            <a:pPr lvl="0" indent="457200" fontAlgn="base">
              <a:spcBef>
                <a:spcPct val="0"/>
              </a:spcBef>
              <a:spcAft>
                <a:spcPct val="0"/>
              </a:spcAft>
              <a:buClrTx/>
              <a:tabLst>
                <a:tab pos="762000" algn="l"/>
                <a:tab pos="1485900" algn="l"/>
                <a:tab pos="1879600" algn="l"/>
                <a:tab pos="2916238" algn="l"/>
                <a:tab pos="3189288" algn="l"/>
                <a:tab pos="4289425" algn="l"/>
                <a:tab pos="5286375" algn="l"/>
              </a:tabLst>
            </a:pPr>
            <a:r>
              <a:rPr lang="uk-UA" b="1" i="1" dirty="0" smtClean="0">
                <a:solidFill>
                  <a:srgbClr val="FDDFE6"/>
                </a:solidFill>
                <a:latin typeface="Arial" pitchFamily="34" charset="0"/>
                <a:ea typeface="Times New Roman" pitchFamily="18" charset="0"/>
                <a:cs typeface="Arial" pitchFamily="34" charset="0"/>
              </a:rPr>
              <a:t>Прибуток </a:t>
            </a:r>
            <a:r>
              <a:rPr lang="uk-UA" dirty="0" smtClean="0">
                <a:solidFill>
                  <a:srgbClr val="FDDFE6"/>
                </a:solidFill>
                <a:latin typeface="Arial" pitchFamily="34" charset="0"/>
                <a:ea typeface="Times New Roman" pitchFamily="18" charset="0"/>
                <a:cs typeface="Arial" pitchFamily="34" charset="0"/>
              </a:rPr>
              <a:t>- це частина виручки, що залишається після </a:t>
            </a:r>
            <a:r>
              <a:rPr lang="uk-UA" dirty="0" err="1" smtClean="0">
                <a:solidFill>
                  <a:srgbClr val="FDDFE6"/>
                </a:solidFill>
                <a:latin typeface="Arial" pitchFamily="34" charset="0"/>
                <a:ea typeface="Times New Roman" pitchFamily="18" charset="0"/>
                <a:cs typeface="Arial" pitchFamily="34" charset="0"/>
              </a:rPr>
              <a:t>вiдшкодування</a:t>
            </a:r>
            <a:r>
              <a:rPr lang="uk-UA" dirty="0" smtClean="0">
                <a:solidFill>
                  <a:srgbClr val="FDDFE6"/>
                </a:solidFill>
                <a:latin typeface="Arial" pitchFamily="34" charset="0"/>
                <a:ea typeface="Times New Roman" pitchFamily="18" charset="0"/>
                <a:cs typeface="Arial" pitchFamily="34" charset="0"/>
              </a:rPr>
              <a:t> </a:t>
            </a:r>
            <a:r>
              <a:rPr lang="uk-UA" dirty="0" err="1" smtClean="0">
                <a:solidFill>
                  <a:srgbClr val="FDDFE6"/>
                </a:solidFill>
                <a:latin typeface="Arial" pitchFamily="34" charset="0"/>
                <a:ea typeface="Times New Roman" pitchFamily="18" charset="0"/>
                <a:cs typeface="Arial" pitchFamily="34" charset="0"/>
              </a:rPr>
              <a:t>всiх</a:t>
            </a:r>
            <a:r>
              <a:rPr lang="uk-UA" dirty="0" smtClean="0">
                <a:solidFill>
                  <a:srgbClr val="FDDFE6"/>
                </a:solidFill>
                <a:latin typeface="Arial" pitchFamily="34" charset="0"/>
                <a:ea typeface="Times New Roman" pitchFamily="18" charset="0"/>
                <a:cs typeface="Arial" pitchFamily="34" charset="0"/>
              </a:rPr>
              <a:t> витрат на виробничу i </a:t>
            </a:r>
            <a:r>
              <a:rPr lang="uk-UA" dirty="0" err="1" smtClean="0">
                <a:solidFill>
                  <a:srgbClr val="FDDFE6"/>
                </a:solidFill>
                <a:latin typeface="Arial" pitchFamily="34" charset="0"/>
                <a:ea typeface="Times New Roman" pitchFamily="18" charset="0"/>
                <a:cs typeface="Arial" pitchFamily="34" charset="0"/>
              </a:rPr>
              <a:t>комерцiйну</a:t>
            </a:r>
            <a:r>
              <a:rPr lang="uk-UA" dirty="0" smtClean="0">
                <a:solidFill>
                  <a:srgbClr val="FDDFE6"/>
                </a:solidFill>
                <a:latin typeface="Arial" pitchFamily="34" charset="0"/>
                <a:ea typeface="Times New Roman" pitchFamily="18" charset="0"/>
                <a:cs typeface="Arial" pitchFamily="34" charset="0"/>
              </a:rPr>
              <a:t> діяльність </a:t>
            </a:r>
            <a:r>
              <a:rPr lang="uk-UA" dirty="0" err="1" smtClean="0">
                <a:solidFill>
                  <a:srgbClr val="FDDFE6"/>
                </a:solidFill>
                <a:latin typeface="Arial" pitchFamily="34" charset="0"/>
                <a:ea typeface="Times New Roman" pitchFamily="18" charset="0"/>
                <a:cs typeface="Arial" pitchFamily="34" charset="0"/>
              </a:rPr>
              <a:t>пiдприємства</a:t>
            </a:r>
            <a:r>
              <a:rPr lang="uk-UA" dirty="0" smtClean="0">
                <a:solidFill>
                  <a:srgbClr val="FDDFE6"/>
                </a:solidFill>
                <a:latin typeface="Arial" pitchFamily="34" charset="0"/>
                <a:ea typeface="Times New Roman" pitchFamily="18" charset="0"/>
                <a:cs typeface="Arial" pitchFamily="34" charset="0"/>
              </a:rPr>
              <a:t>.</a:t>
            </a:r>
            <a:endParaRPr lang="uk-UA" sz="1100" dirty="0" smtClean="0">
              <a:solidFill>
                <a:srgbClr val="FDDFE6"/>
              </a:solidFill>
              <a:latin typeface="Arial" pitchFamily="34" charset="0"/>
              <a:ea typeface="Times New Roman" pitchFamily="18" charset="0"/>
              <a:cs typeface="Arial" pitchFamily="34" charset="0"/>
            </a:endParaRPr>
          </a:p>
        </p:txBody>
      </p:sp>
      <p:sp>
        <p:nvSpPr>
          <p:cNvPr id="10" name="Прямоугольник 9"/>
          <p:cNvSpPr/>
          <p:nvPr/>
        </p:nvSpPr>
        <p:spPr>
          <a:xfrm>
            <a:off x="4786314" y="3071816"/>
            <a:ext cx="4572000" cy="954107"/>
          </a:xfrm>
          <a:prstGeom prst="rect">
            <a:avLst/>
          </a:prstGeom>
        </p:spPr>
        <p:txBody>
          <a:bodyPr>
            <a:spAutoFit/>
          </a:bodyPr>
          <a:lstStyle/>
          <a:p>
            <a:r>
              <a:rPr lang="uk-UA" b="1" i="1" dirty="0" err="1" smtClean="0">
                <a:solidFill>
                  <a:srgbClr val="FDDFE6"/>
                </a:solidFill>
              </a:rPr>
              <a:t>Рентабельнiсть</a:t>
            </a:r>
            <a:r>
              <a:rPr lang="uk-UA" b="1" i="1" dirty="0" smtClean="0">
                <a:solidFill>
                  <a:srgbClr val="FDDFE6"/>
                </a:solidFill>
              </a:rPr>
              <a:t> </a:t>
            </a:r>
            <a:r>
              <a:rPr lang="uk-UA" dirty="0" smtClean="0">
                <a:solidFill>
                  <a:srgbClr val="FDDFE6"/>
                </a:solidFill>
              </a:rPr>
              <a:t>- це </a:t>
            </a:r>
            <a:r>
              <a:rPr lang="uk-UA" dirty="0" err="1" smtClean="0">
                <a:solidFill>
                  <a:srgbClr val="FDDFE6"/>
                </a:solidFill>
              </a:rPr>
              <a:t>вiдносний</a:t>
            </a:r>
            <a:r>
              <a:rPr lang="uk-UA" dirty="0" smtClean="0">
                <a:solidFill>
                  <a:srgbClr val="FDDFE6"/>
                </a:solidFill>
              </a:rPr>
              <a:t> показник </a:t>
            </a:r>
            <a:r>
              <a:rPr lang="uk-UA" dirty="0" err="1" smtClean="0">
                <a:solidFill>
                  <a:srgbClr val="FDDFE6"/>
                </a:solidFill>
              </a:rPr>
              <a:t>ефективностi</a:t>
            </a:r>
            <a:r>
              <a:rPr lang="uk-UA" dirty="0" smtClean="0">
                <a:solidFill>
                  <a:srgbClr val="FDDFE6"/>
                </a:solidFill>
              </a:rPr>
              <a:t> роботи </a:t>
            </a:r>
            <a:r>
              <a:rPr lang="uk-UA" dirty="0" err="1" smtClean="0">
                <a:solidFill>
                  <a:srgbClr val="FDDFE6"/>
                </a:solidFill>
              </a:rPr>
              <a:t>пiдприємства</a:t>
            </a:r>
            <a:r>
              <a:rPr lang="uk-UA" dirty="0" smtClean="0">
                <a:solidFill>
                  <a:srgbClr val="FDDFE6"/>
                </a:solidFill>
              </a:rPr>
              <a:t>, котрий у </a:t>
            </a:r>
            <a:r>
              <a:rPr lang="uk-UA" dirty="0" err="1" smtClean="0">
                <a:solidFill>
                  <a:srgbClr val="FDDFE6"/>
                </a:solidFill>
              </a:rPr>
              <a:t>загальнiй</a:t>
            </a:r>
            <a:r>
              <a:rPr lang="uk-UA" dirty="0" smtClean="0">
                <a:solidFill>
                  <a:srgbClr val="FDDFE6"/>
                </a:solidFill>
              </a:rPr>
              <a:t> </a:t>
            </a:r>
            <a:r>
              <a:rPr lang="uk-UA" dirty="0" err="1" smtClean="0">
                <a:solidFill>
                  <a:srgbClr val="FDDFE6"/>
                </a:solidFill>
              </a:rPr>
              <a:t>формi</a:t>
            </a:r>
            <a:r>
              <a:rPr lang="uk-UA" dirty="0" smtClean="0">
                <a:solidFill>
                  <a:srgbClr val="FDDFE6"/>
                </a:solidFill>
              </a:rPr>
              <a:t> обчислюється як </a:t>
            </a:r>
            <a:r>
              <a:rPr lang="uk-UA" dirty="0" err="1" smtClean="0">
                <a:solidFill>
                  <a:srgbClr val="FDDFE6"/>
                </a:solidFill>
              </a:rPr>
              <a:t>вiдношення</a:t>
            </a:r>
            <a:r>
              <a:rPr lang="uk-UA" dirty="0" smtClean="0">
                <a:solidFill>
                  <a:srgbClr val="FDDFE6"/>
                </a:solidFill>
              </a:rPr>
              <a:t> прибутку до витрат. </a:t>
            </a:r>
            <a:endParaRPr lang="ru-RU" dirty="0">
              <a:solidFill>
                <a:srgbClr val="FDDFE6"/>
              </a:solidFill>
            </a:endParaRPr>
          </a:p>
        </p:txBody>
      </p:sp>
    </p:spTree>
    <p:extLst>
      <p:ext uri="{BB962C8B-B14F-4D97-AF65-F5344CB8AC3E}">
        <p14:creationId xmlns:p14="http://schemas.microsoft.com/office/powerpoint/2010/main" val="3322061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43042" y="428610"/>
            <a:ext cx="6072230" cy="369332"/>
          </a:xfrm>
          <a:prstGeom prst="rect">
            <a:avLst/>
          </a:prstGeom>
          <a:solidFill>
            <a:srgbClr val="F7BFBF"/>
          </a:solidFill>
        </p:spPr>
        <p:txBody>
          <a:bodyPr wrap="square">
            <a:spAutoFit/>
          </a:bodyPr>
          <a:lstStyle/>
          <a:p>
            <a:r>
              <a:rPr lang="uk-UA" sz="1800" dirty="0" smtClean="0"/>
              <a:t>    Фактори збільшення рентабельності виробництва</a:t>
            </a:r>
            <a:endParaRPr lang="ru-RU" sz="1800" dirty="0"/>
          </a:p>
        </p:txBody>
      </p:sp>
      <p:grpSp>
        <p:nvGrpSpPr>
          <p:cNvPr id="80897" name="Group 1"/>
          <p:cNvGrpSpPr>
            <a:grpSpLocks/>
          </p:cNvGrpSpPr>
          <p:nvPr/>
        </p:nvGrpSpPr>
        <p:grpSpPr bwMode="auto">
          <a:xfrm>
            <a:off x="1785918" y="1000114"/>
            <a:ext cx="5267325" cy="1600200"/>
            <a:chOff x="1854" y="227"/>
            <a:chExt cx="8295" cy="2520"/>
          </a:xfrm>
        </p:grpSpPr>
        <p:sp>
          <p:nvSpPr>
            <p:cNvPr id="80898" name="Freeform 2"/>
            <p:cNvSpPr>
              <a:spLocks/>
            </p:cNvSpPr>
            <p:nvPr/>
          </p:nvSpPr>
          <p:spPr bwMode="auto">
            <a:xfrm>
              <a:off x="2071" y="333"/>
              <a:ext cx="7739" cy="719"/>
            </a:xfrm>
            <a:custGeom>
              <a:avLst/>
              <a:gdLst/>
              <a:ahLst/>
              <a:cxnLst>
                <a:cxn ang="0">
                  <a:pos x="7619" y="0"/>
                </a:cxn>
                <a:cxn ang="0">
                  <a:pos x="120" y="0"/>
                </a:cxn>
                <a:cxn ang="0">
                  <a:pos x="73" y="10"/>
                </a:cxn>
                <a:cxn ang="0">
                  <a:pos x="35" y="35"/>
                </a:cxn>
                <a:cxn ang="0">
                  <a:pos x="9" y="73"/>
                </a:cxn>
                <a:cxn ang="0">
                  <a:pos x="0" y="120"/>
                </a:cxn>
                <a:cxn ang="0">
                  <a:pos x="0" y="599"/>
                </a:cxn>
                <a:cxn ang="0">
                  <a:pos x="9" y="646"/>
                </a:cxn>
                <a:cxn ang="0">
                  <a:pos x="35" y="684"/>
                </a:cxn>
                <a:cxn ang="0">
                  <a:pos x="73" y="710"/>
                </a:cxn>
                <a:cxn ang="0">
                  <a:pos x="120" y="719"/>
                </a:cxn>
                <a:cxn ang="0">
                  <a:pos x="7619" y="719"/>
                </a:cxn>
                <a:cxn ang="0">
                  <a:pos x="7666" y="710"/>
                </a:cxn>
                <a:cxn ang="0">
                  <a:pos x="7704" y="684"/>
                </a:cxn>
                <a:cxn ang="0">
                  <a:pos x="7730" y="646"/>
                </a:cxn>
                <a:cxn ang="0">
                  <a:pos x="7739" y="599"/>
                </a:cxn>
                <a:cxn ang="0">
                  <a:pos x="7739" y="120"/>
                </a:cxn>
                <a:cxn ang="0">
                  <a:pos x="7730" y="73"/>
                </a:cxn>
                <a:cxn ang="0">
                  <a:pos x="7704" y="35"/>
                </a:cxn>
                <a:cxn ang="0">
                  <a:pos x="7666" y="10"/>
                </a:cxn>
                <a:cxn ang="0">
                  <a:pos x="7619" y="0"/>
                </a:cxn>
              </a:cxnLst>
              <a:rect l="0" t="0" r="r" b="b"/>
              <a:pathLst>
                <a:path w="7739" h="719">
                  <a:moveTo>
                    <a:pt x="7619" y="0"/>
                  </a:moveTo>
                  <a:lnTo>
                    <a:pt x="120" y="0"/>
                  </a:lnTo>
                  <a:lnTo>
                    <a:pt x="73" y="10"/>
                  </a:lnTo>
                  <a:lnTo>
                    <a:pt x="35" y="35"/>
                  </a:lnTo>
                  <a:lnTo>
                    <a:pt x="9" y="73"/>
                  </a:lnTo>
                  <a:lnTo>
                    <a:pt x="0" y="120"/>
                  </a:lnTo>
                  <a:lnTo>
                    <a:pt x="0" y="599"/>
                  </a:lnTo>
                  <a:lnTo>
                    <a:pt x="9" y="646"/>
                  </a:lnTo>
                  <a:lnTo>
                    <a:pt x="35" y="684"/>
                  </a:lnTo>
                  <a:lnTo>
                    <a:pt x="73" y="710"/>
                  </a:lnTo>
                  <a:lnTo>
                    <a:pt x="120" y="719"/>
                  </a:lnTo>
                  <a:lnTo>
                    <a:pt x="7619" y="719"/>
                  </a:lnTo>
                  <a:lnTo>
                    <a:pt x="7666" y="710"/>
                  </a:lnTo>
                  <a:lnTo>
                    <a:pt x="7704" y="684"/>
                  </a:lnTo>
                  <a:lnTo>
                    <a:pt x="7730" y="646"/>
                  </a:lnTo>
                  <a:lnTo>
                    <a:pt x="7739" y="599"/>
                  </a:lnTo>
                  <a:lnTo>
                    <a:pt x="7739" y="120"/>
                  </a:lnTo>
                  <a:lnTo>
                    <a:pt x="7730" y="73"/>
                  </a:lnTo>
                  <a:lnTo>
                    <a:pt x="7704" y="35"/>
                  </a:lnTo>
                  <a:lnTo>
                    <a:pt x="7666" y="10"/>
                  </a:lnTo>
                  <a:lnTo>
                    <a:pt x="7619"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899" name="Freeform 3"/>
            <p:cNvSpPr>
              <a:spLocks/>
            </p:cNvSpPr>
            <p:nvPr/>
          </p:nvSpPr>
          <p:spPr bwMode="auto">
            <a:xfrm>
              <a:off x="2034" y="407"/>
              <a:ext cx="7739" cy="719"/>
            </a:xfrm>
            <a:custGeom>
              <a:avLst/>
              <a:gdLst/>
              <a:ahLst/>
              <a:cxnLst>
                <a:cxn ang="0">
                  <a:pos x="120" y="0"/>
                </a:cxn>
                <a:cxn ang="0">
                  <a:pos x="73" y="10"/>
                </a:cxn>
                <a:cxn ang="0">
                  <a:pos x="35" y="35"/>
                </a:cxn>
                <a:cxn ang="0">
                  <a:pos x="9" y="73"/>
                </a:cxn>
                <a:cxn ang="0">
                  <a:pos x="0" y="120"/>
                </a:cxn>
                <a:cxn ang="0">
                  <a:pos x="0" y="599"/>
                </a:cxn>
                <a:cxn ang="0">
                  <a:pos x="9" y="646"/>
                </a:cxn>
                <a:cxn ang="0">
                  <a:pos x="35" y="684"/>
                </a:cxn>
                <a:cxn ang="0">
                  <a:pos x="73" y="710"/>
                </a:cxn>
                <a:cxn ang="0">
                  <a:pos x="120" y="719"/>
                </a:cxn>
                <a:cxn ang="0">
                  <a:pos x="7619" y="719"/>
                </a:cxn>
                <a:cxn ang="0">
                  <a:pos x="7666" y="710"/>
                </a:cxn>
                <a:cxn ang="0">
                  <a:pos x="7704" y="684"/>
                </a:cxn>
                <a:cxn ang="0">
                  <a:pos x="7730" y="646"/>
                </a:cxn>
                <a:cxn ang="0">
                  <a:pos x="7739" y="599"/>
                </a:cxn>
                <a:cxn ang="0">
                  <a:pos x="7739" y="120"/>
                </a:cxn>
                <a:cxn ang="0">
                  <a:pos x="7730" y="73"/>
                </a:cxn>
                <a:cxn ang="0">
                  <a:pos x="7704" y="35"/>
                </a:cxn>
                <a:cxn ang="0">
                  <a:pos x="7666" y="10"/>
                </a:cxn>
                <a:cxn ang="0">
                  <a:pos x="7619" y="0"/>
                </a:cxn>
                <a:cxn ang="0">
                  <a:pos x="120" y="0"/>
                </a:cxn>
              </a:cxnLst>
              <a:rect l="0" t="0" r="r" b="b"/>
              <a:pathLst>
                <a:path w="7739" h="719">
                  <a:moveTo>
                    <a:pt x="120" y="0"/>
                  </a:moveTo>
                  <a:lnTo>
                    <a:pt x="73" y="10"/>
                  </a:lnTo>
                  <a:lnTo>
                    <a:pt x="35" y="35"/>
                  </a:lnTo>
                  <a:lnTo>
                    <a:pt x="9" y="73"/>
                  </a:lnTo>
                  <a:lnTo>
                    <a:pt x="0" y="120"/>
                  </a:lnTo>
                  <a:lnTo>
                    <a:pt x="0" y="599"/>
                  </a:lnTo>
                  <a:lnTo>
                    <a:pt x="9" y="646"/>
                  </a:lnTo>
                  <a:lnTo>
                    <a:pt x="35" y="684"/>
                  </a:lnTo>
                  <a:lnTo>
                    <a:pt x="73" y="710"/>
                  </a:lnTo>
                  <a:lnTo>
                    <a:pt x="120" y="719"/>
                  </a:lnTo>
                  <a:lnTo>
                    <a:pt x="7619" y="719"/>
                  </a:lnTo>
                  <a:lnTo>
                    <a:pt x="7666" y="710"/>
                  </a:lnTo>
                  <a:lnTo>
                    <a:pt x="7704" y="684"/>
                  </a:lnTo>
                  <a:lnTo>
                    <a:pt x="7730" y="646"/>
                  </a:lnTo>
                  <a:lnTo>
                    <a:pt x="7739" y="599"/>
                  </a:lnTo>
                  <a:lnTo>
                    <a:pt x="7739" y="120"/>
                  </a:lnTo>
                  <a:lnTo>
                    <a:pt x="7730" y="73"/>
                  </a:lnTo>
                  <a:lnTo>
                    <a:pt x="7704" y="35"/>
                  </a:lnTo>
                  <a:lnTo>
                    <a:pt x="7666" y="10"/>
                  </a:lnTo>
                  <a:lnTo>
                    <a:pt x="7619" y="0"/>
                  </a:lnTo>
                  <a:lnTo>
                    <a:pt x="12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00" name="Freeform 4"/>
            <p:cNvSpPr>
              <a:spLocks/>
            </p:cNvSpPr>
            <p:nvPr/>
          </p:nvSpPr>
          <p:spPr bwMode="auto">
            <a:xfrm>
              <a:off x="2409" y="333"/>
              <a:ext cx="7740" cy="720"/>
            </a:xfrm>
            <a:custGeom>
              <a:avLst/>
              <a:gdLst/>
              <a:ahLst/>
              <a:cxnLst>
                <a:cxn ang="0">
                  <a:pos x="7620" y="0"/>
                </a:cxn>
                <a:cxn ang="0">
                  <a:pos x="120" y="0"/>
                </a:cxn>
                <a:cxn ang="0">
                  <a:pos x="73" y="10"/>
                </a:cxn>
                <a:cxn ang="0">
                  <a:pos x="35" y="35"/>
                </a:cxn>
                <a:cxn ang="0">
                  <a:pos x="9" y="74"/>
                </a:cxn>
                <a:cxn ang="0">
                  <a:pos x="0" y="120"/>
                </a:cxn>
                <a:cxn ang="0">
                  <a:pos x="0" y="600"/>
                </a:cxn>
                <a:cxn ang="0">
                  <a:pos x="9" y="647"/>
                </a:cxn>
                <a:cxn ang="0">
                  <a:pos x="35" y="685"/>
                </a:cxn>
                <a:cxn ang="0">
                  <a:pos x="73" y="711"/>
                </a:cxn>
                <a:cxn ang="0">
                  <a:pos x="120" y="720"/>
                </a:cxn>
                <a:cxn ang="0">
                  <a:pos x="7620" y="720"/>
                </a:cxn>
                <a:cxn ang="0">
                  <a:pos x="7667" y="711"/>
                </a:cxn>
                <a:cxn ang="0">
                  <a:pos x="7705" y="685"/>
                </a:cxn>
                <a:cxn ang="0">
                  <a:pos x="7731" y="647"/>
                </a:cxn>
                <a:cxn ang="0">
                  <a:pos x="7740" y="600"/>
                </a:cxn>
                <a:cxn ang="0">
                  <a:pos x="7740" y="120"/>
                </a:cxn>
                <a:cxn ang="0">
                  <a:pos x="7731" y="74"/>
                </a:cxn>
                <a:cxn ang="0">
                  <a:pos x="7705" y="35"/>
                </a:cxn>
                <a:cxn ang="0">
                  <a:pos x="7667" y="10"/>
                </a:cxn>
                <a:cxn ang="0">
                  <a:pos x="7620" y="0"/>
                </a:cxn>
              </a:cxnLst>
              <a:rect l="0" t="0" r="r" b="b"/>
              <a:pathLst>
                <a:path w="7740" h="720">
                  <a:moveTo>
                    <a:pt x="7620" y="0"/>
                  </a:moveTo>
                  <a:lnTo>
                    <a:pt x="120" y="0"/>
                  </a:lnTo>
                  <a:lnTo>
                    <a:pt x="73" y="10"/>
                  </a:lnTo>
                  <a:lnTo>
                    <a:pt x="35" y="35"/>
                  </a:lnTo>
                  <a:lnTo>
                    <a:pt x="9" y="74"/>
                  </a:lnTo>
                  <a:lnTo>
                    <a:pt x="0" y="120"/>
                  </a:lnTo>
                  <a:lnTo>
                    <a:pt x="0" y="600"/>
                  </a:lnTo>
                  <a:lnTo>
                    <a:pt x="9" y="647"/>
                  </a:lnTo>
                  <a:lnTo>
                    <a:pt x="35" y="685"/>
                  </a:lnTo>
                  <a:lnTo>
                    <a:pt x="73" y="711"/>
                  </a:lnTo>
                  <a:lnTo>
                    <a:pt x="120" y="720"/>
                  </a:lnTo>
                  <a:lnTo>
                    <a:pt x="7620" y="720"/>
                  </a:lnTo>
                  <a:lnTo>
                    <a:pt x="7667" y="711"/>
                  </a:lnTo>
                  <a:lnTo>
                    <a:pt x="7705" y="685"/>
                  </a:lnTo>
                  <a:lnTo>
                    <a:pt x="7731" y="647"/>
                  </a:lnTo>
                  <a:lnTo>
                    <a:pt x="7740" y="600"/>
                  </a:lnTo>
                  <a:lnTo>
                    <a:pt x="7740" y="120"/>
                  </a:lnTo>
                  <a:lnTo>
                    <a:pt x="7731" y="74"/>
                  </a:lnTo>
                  <a:lnTo>
                    <a:pt x="7705" y="35"/>
                  </a:lnTo>
                  <a:lnTo>
                    <a:pt x="7667" y="10"/>
                  </a:lnTo>
                  <a:lnTo>
                    <a:pt x="7620" y="0"/>
                  </a:lnTo>
                  <a:close/>
                </a:path>
              </a:pathLst>
            </a:custGeom>
            <a:solidFill>
              <a:srgbClr val="FEF0F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01" name="Freeform 5"/>
            <p:cNvSpPr>
              <a:spLocks/>
            </p:cNvSpPr>
            <p:nvPr/>
          </p:nvSpPr>
          <p:spPr bwMode="auto">
            <a:xfrm>
              <a:off x="2394" y="227"/>
              <a:ext cx="7740" cy="720"/>
            </a:xfrm>
            <a:custGeom>
              <a:avLst/>
              <a:gdLst/>
              <a:ahLst/>
              <a:cxnLst>
                <a:cxn ang="0">
                  <a:pos x="120" y="0"/>
                </a:cxn>
                <a:cxn ang="0">
                  <a:pos x="73" y="10"/>
                </a:cxn>
                <a:cxn ang="0">
                  <a:pos x="35" y="35"/>
                </a:cxn>
                <a:cxn ang="0">
                  <a:pos x="9" y="74"/>
                </a:cxn>
                <a:cxn ang="0">
                  <a:pos x="0" y="120"/>
                </a:cxn>
                <a:cxn ang="0">
                  <a:pos x="0" y="600"/>
                </a:cxn>
                <a:cxn ang="0">
                  <a:pos x="9" y="647"/>
                </a:cxn>
                <a:cxn ang="0">
                  <a:pos x="35" y="685"/>
                </a:cxn>
                <a:cxn ang="0">
                  <a:pos x="73" y="711"/>
                </a:cxn>
                <a:cxn ang="0">
                  <a:pos x="120" y="720"/>
                </a:cxn>
                <a:cxn ang="0">
                  <a:pos x="7620" y="720"/>
                </a:cxn>
                <a:cxn ang="0">
                  <a:pos x="7667" y="711"/>
                </a:cxn>
                <a:cxn ang="0">
                  <a:pos x="7705" y="685"/>
                </a:cxn>
                <a:cxn ang="0">
                  <a:pos x="7731" y="647"/>
                </a:cxn>
                <a:cxn ang="0">
                  <a:pos x="7740" y="600"/>
                </a:cxn>
                <a:cxn ang="0">
                  <a:pos x="7740" y="120"/>
                </a:cxn>
                <a:cxn ang="0">
                  <a:pos x="7731" y="74"/>
                </a:cxn>
                <a:cxn ang="0">
                  <a:pos x="7705" y="35"/>
                </a:cxn>
                <a:cxn ang="0">
                  <a:pos x="7667" y="10"/>
                </a:cxn>
                <a:cxn ang="0">
                  <a:pos x="7620" y="0"/>
                </a:cxn>
                <a:cxn ang="0">
                  <a:pos x="120" y="0"/>
                </a:cxn>
              </a:cxnLst>
              <a:rect l="0" t="0" r="r" b="b"/>
              <a:pathLst>
                <a:path w="7740" h="720">
                  <a:moveTo>
                    <a:pt x="120" y="0"/>
                  </a:moveTo>
                  <a:lnTo>
                    <a:pt x="73" y="10"/>
                  </a:lnTo>
                  <a:lnTo>
                    <a:pt x="35" y="35"/>
                  </a:lnTo>
                  <a:lnTo>
                    <a:pt x="9" y="74"/>
                  </a:lnTo>
                  <a:lnTo>
                    <a:pt x="0" y="120"/>
                  </a:lnTo>
                  <a:lnTo>
                    <a:pt x="0" y="600"/>
                  </a:lnTo>
                  <a:lnTo>
                    <a:pt x="9" y="647"/>
                  </a:lnTo>
                  <a:lnTo>
                    <a:pt x="35" y="685"/>
                  </a:lnTo>
                  <a:lnTo>
                    <a:pt x="73" y="711"/>
                  </a:lnTo>
                  <a:lnTo>
                    <a:pt x="120" y="720"/>
                  </a:lnTo>
                  <a:lnTo>
                    <a:pt x="7620" y="720"/>
                  </a:lnTo>
                  <a:lnTo>
                    <a:pt x="7667" y="711"/>
                  </a:lnTo>
                  <a:lnTo>
                    <a:pt x="7705" y="685"/>
                  </a:lnTo>
                  <a:lnTo>
                    <a:pt x="7731" y="647"/>
                  </a:lnTo>
                  <a:lnTo>
                    <a:pt x="7740" y="600"/>
                  </a:lnTo>
                  <a:lnTo>
                    <a:pt x="7740" y="120"/>
                  </a:lnTo>
                  <a:lnTo>
                    <a:pt x="7731" y="74"/>
                  </a:lnTo>
                  <a:lnTo>
                    <a:pt x="7705" y="35"/>
                  </a:lnTo>
                  <a:lnTo>
                    <a:pt x="7667" y="10"/>
                  </a:lnTo>
                  <a:lnTo>
                    <a:pt x="7620" y="0"/>
                  </a:lnTo>
                  <a:lnTo>
                    <a:pt x="12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02" name="Freeform 6"/>
            <p:cNvSpPr>
              <a:spLocks/>
            </p:cNvSpPr>
            <p:nvPr/>
          </p:nvSpPr>
          <p:spPr bwMode="auto">
            <a:xfrm>
              <a:off x="1854" y="1668"/>
              <a:ext cx="3240" cy="899"/>
            </a:xfrm>
            <a:custGeom>
              <a:avLst/>
              <a:gdLst/>
              <a:ahLst/>
              <a:cxnLst>
                <a:cxn ang="0">
                  <a:pos x="3090" y="0"/>
                </a:cxn>
                <a:cxn ang="0">
                  <a:pos x="150" y="0"/>
                </a:cxn>
                <a:cxn ang="0">
                  <a:pos x="138" y="59"/>
                </a:cxn>
                <a:cxn ang="0">
                  <a:pos x="106" y="106"/>
                </a:cxn>
                <a:cxn ang="0">
                  <a:pos x="58" y="138"/>
                </a:cxn>
                <a:cxn ang="0">
                  <a:pos x="0" y="150"/>
                </a:cxn>
                <a:cxn ang="0">
                  <a:pos x="0" y="749"/>
                </a:cxn>
                <a:cxn ang="0">
                  <a:pos x="58" y="761"/>
                </a:cxn>
                <a:cxn ang="0">
                  <a:pos x="106" y="793"/>
                </a:cxn>
                <a:cxn ang="0">
                  <a:pos x="138" y="841"/>
                </a:cxn>
                <a:cxn ang="0">
                  <a:pos x="150" y="899"/>
                </a:cxn>
                <a:cxn ang="0">
                  <a:pos x="3090" y="899"/>
                </a:cxn>
                <a:cxn ang="0">
                  <a:pos x="3102" y="841"/>
                </a:cxn>
                <a:cxn ang="0">
                  <a:pos x="3134" y="793"/>
                </a:cxn>
                <a:cxn ang="0">
                  <a:pos x="3182" y="761"/>
                </a:cxn>
                <a:cxn ang="0">
                  <a:pos x="3240" y="749"/>
                </a:cxn>
                <a:cxn ang="0">
                  <a:pos x="3240" y="150"/>
                </a:cxn>
                <a:cxn ang="0">
                  <a:pos x="3182" y="138"/>
                </a:cxn>
                <a:cxn ang="0">
                  <a:pos x="3134" y="106"/>
                </a:cxn>
                <a:cxn ang="0">
                  <a:pos x="3102" y="59"/>
                </a:cxn>
                <a:cxn ang="0">
                  <a:pos x="3090" y="0"/>
                </a:cxn>
              </a:cxnLst>
              <a:rect l="0" t="0" r="r" b="b"/>
              <a:pathLst>
                <a:path w="3240" h="899">
                  <a:moveTo>
                    <a:pt x="3090" y="0"/>
                  </a:moveTo>
                  <a:lnTo>
                    <a:pt x="150" y="0"/>
                  </a:lnTo>
                  <a:lnTo>
                    <a:pt x="138" y="59"/>
                  </a:lnTo>
                  <a:lnTo>
                    <a:pt x="106" y="106"/>
                  </a:lnTo>
                  <a:lnTo>
                    <a:pt x="58" y="138"/>
                  </a:lnTo>
                  <a:lnTo>
                    <a:pt x="0" y="150"/>
                  </a:lnTo>
                  <a:lnTo>
                    <a:pt x="0" y="749"/>
                  </a:lnTo>
                  <a:lnTo>
                    <a:pt x="58" y="761"/>
                  </a:lnTo>
                  <a:lnTo>
                    <a:pt x="106" y="793"/>
                  </a:lnTo>
                  <a:lnTo>
                    <a:pt x="138" y="841"/>
                  </a:lnTo>
                  <a:lnTo>
                    <a:pt x="150" y="899"/>
                  </a:lnTo>
                  <a:lnTo>
                    <a:pt x="3090" y="899"/>
                  </a:lnTo>
                  <a:lnTo>
                    <a:pt x="3102" y="841"/>
                  </a:lnTo>
                  <a:lnTo>
                    <a:pt x="3134" y="793"/>
                  </a:lnTo>
                  <a:lnTo>
                    <a:pt x="3182" y="761"/>
                  </a:lnTo>
                  <a:lnTo>
                    <a:pt x="3240" y="749"/>
                  </a:lnTo>
                  <a:lnTo>
                    <a:pt x="3240" y="150"/>
                  </a:lnTo>
                  <a:lnTo>
                    <a:pt x="3182" y="138"/>
                  </a:lnTo>
                  <a:lnTo>
                    <a:pt x="3134" y="106"/>
                  </a:lnTo>
                  <a:lnTo>
                    <a:pt x="3102" y="59"/>
                  </a:lnTo>
                  <a:lnTo>
                    <a:pt x="3090"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03" name="Freeform 7"/>
            <p:cNvSpPr>
              <a:spLocks/>
            </p:cNvSpPr>
            <p:nvPr/>
          </p:nvSpPr>
          <p:spPr bwMode="auto">
            <a:xfrm>
              <a:off x="1854" y="1668"/>
              <a:ext cx="3240" cy="899"/>
            </a:xfrm>
            <a:custGeom>
              <a:avLst/>
              <a:gdLst/>
              <a:ahLst/>
              <a:cxnLst>
                <a:cxn ang="0">
                  <a:pos x="150" y="0"/>
                </a:cxn>
                <a:cxn ang="0">
                  <a:pos x="138" y="59"/>
                </a:cxn>
                <a:cxn ang="0">
                  <a:pos x="106" y="106"/>
                </a:cxn>
                <a:cxn ang="0">
                  <a:pos x="58" y="138"/>
                </a:cxn>
                <a:cxn ang="0">
                  <a:pos x="0" y="150"/>
                </a:cxn>
                <a:cxn ang="0">
                  <a:pos x="0" y="749"/>
                </a:cxn>
                <a:cxn ang="0">
                  <a:pos x="58" y="761"/>
                </a:cxn>
                <a:cxn ang="0">
                  <a:pos x="106" y="793"/>
                </a:cxn>
                <a:cxn ang="0">
                  <a:pos x="138" y="841"/>
                </a:cxn>
                <a:cxn ang="0">
                  <a:pos x="150" y="899"/>
                </a:cxn>
                <a:cxn ang="0">
                  <a:pos x="3090" y="899"/>
                </a:cxn>
                <a:cxn ang="0">
                  <a:pos x="3102" y="841"/>
                </a:cxn>
                <a:cxn ang="0">
                  <a:pos x="3134" y="793"/>
                </a:cxn>
                <a:cxn ang="0">
                  <a:pos x="3182" y="761"/>
                </a:cxn>
                <a:cxn ang="0">
                  <a:pos x="3240" y="749"/>
                </a:cxn>
                <a:cxn ang="0">
                  <a:pos x="3240" y="150"/>
                </a:cxn>
                <a:cxn ang="0">
                  <a:pos x="3182" y="138"/>
                </a:cxn>
                <a:cxn ang="0">
                  <a:pos x="3134" y="106"/>
                </a:cxn>
                <a:cxn ang="0">
                  <a:pos x="3102" y="59"/>
                </a:cxn>
                <a:cxn ang="0">
                  <a:pos x="3090" y="0"/>
                </a:cxn>
                <a:cxn ang="0">
                  <a:pos x="150" y="0"/>
                </a:cxn>
              </a:cxnLst>
              <a:rect l="0" t="0" r="r" b="b"/>
              <a:pathLst>
                <a:path w="3240" h="899">
                  <a:moveTo>
                    <a:pt x="150" y="0"/>
                  </a:moveTo>
                  <a:lnTo>
                    <a:pt x="138" y="59"/>
                  </a:lnTo>
                  <a:lnTo>
                    <a:pt x="106" y="106"/>
                  </a:lnTo>
                  <a:lnTo>
                    <a:pt x="58" y="138"/>
                  </a:lnTo>
                  <a:lnTo>
                    <a:pt x="0" y="150"/>
                  </a:lnTo>
                  <a:lnTo>
                    <a:pt x="0" y="749"/>
                  </a:lnTo>
                  <a:lnTo>
                    <a:pt x="58" y="761"/>
                  </a:lnTo>
                  <a:lnTo>
                    <a:pt x="106" y="793"/>
                  </a:lnTo>
                  <a:lnTo>
                    <a:pt x="138" y="841"/>
                  </a:lnTo>
                  <a:lnTo>
                    <a:pt x="150" y="899"/>
                  </a:lnTo>
                  <a:lnTo>
                    <a:pt x="3090" y="899"/>
                  </a:lnTo>
                  <a:lnTo>
                    <a:pt x="3102" y="841"/>
                  </a:lnTo>
                  <a:lnTo>
                    <a:pt x="3134" y="793"/>
                  </a:lnTo>
                  <a:lnTo>
                    <a:pt x="3182" y="761"/>
                  </a:lnTo>
                  <a:lnTo>
                    <a:pt x="3240" y="749"/>
                  </a:lnTo>
                  <a:lnTo>
                    <a:pt x="3240" y="150"/>
                  </a:lnTo>
                  <a:lnTo>
                    <a:pt x="3182" y="138"/>
                  </a:lnTo>
                  <a:lnTo>
                    <a:pt x="3134" y="106"/>
                  </a:lnTo>
                  <a:lnTo>
                    <a:pt x="3102" y="59"/>
                  </a:lnTo>
                  <a:lnTo>
                    <a:pt x="3090" y="0"/>
                  </a:lnTo>
                  <a:lnTo>
                    <a:pt x="15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04" name="Freeform 8"/>
            <p:cNvSpPr>
              <a:spLocks/>
            </p:cNvSpPr>
            <p:nvPr/>
          </p:nvSpPr>
          <p:spPr bwMode="auto">
            <a:xfrm>
              <a:off x="2214" y="1847"/>
              <a:ext cx="3419" cy="900"/>
            </a:xfrm>
            <a:custGeom>
              <a:avLst/>
              <a:gdLst/>
              <a:ahLst/>
              <a:cxnLst>
                <a:cxn ang="0">
                  <a:pos x="3269" y="0"/>
                </a:cxn>
                <a:cxn ang="0">
                  <a:pos x="150" y="0"/>
                </a:cxn>
                <a:cxn ang="0">
                  <a:pos x="138" y="59"/>
                </a:cxn>
                <a:cxn ang="0">
                  <a:pos x="106" y="106"/>
                </a:cxn>
                <a:cxn ang="0">
                  <a:pos x="58" y="138"/>
                </a:cxn>
                <a:cxn ang="0">
                  <a:pos x="0" y="150"/>
                </a:cxn>
                <a:cxn ang="0">
                  <a:pos x="0" y="750"/>
                </a:cxn>
                <a:cxn ang="0">
                  <a:pos x="58" y="762"/>
                </a:cxn>
                <a:cxn ang="0">
                  <a:pos x="106" y="794"/>
                </a:cxn>
                <a:cxn ang="0">
                  <a:pos x="138" y="842"/>
                </a:cxn>
                <a:cxn ang="0">
                  <a:pos x="150" y="900"/>
                </a:cxn>
                <a:cxn ang="0">
                  <a:pos x="3269" y="900"/>
                </a:cxn>
                <a:cxn ang="0">
                  <a:pos x="3281" y="842"/>
                </a:cxn>
                <a:cxn ang="0">
                  <a:pos x="3313" y="794"/>
                </a:cxn>
                <a:cxn ang="0">
                  <a:pos x="3361" y="762"/>
                </a:cxn>
                <a:cxn ang="0">
                  <a:pos x="3419" y="750"/>
                </a:cxn>
                <a:cxn ang="0">
                  <a:pos x="3419" y="150"/>
                </a:cxn>
                <a:cxn ang="0">
                  <a:pos x="3361" y="138"/>
                </a:cxn>
                <a:cxn ang="0">
                  <a:pos x="3313" y="106"/>
                </a:cxn>
                <a:cxn ang="0">
                  <a:pos x="3281" y="59"/>
                </a:cxn>
                <a:cxn ang="0">
                  <a:pos x="3269" y="0"/>
                </a:cxn>
              </a:cxnLst>
              <a:rect l="0" t="0" r="r" b="b"/>
              <a:pathLst>
                <a:path w="3419" h="900">
                  <a:moveTo>
                    <a:pt x="3269" y="0"/>
                  </a:moveTo>
                  <a:lnTo>
                    <a:pt x="150" y="0"/>
                  </a:lnTo>
                  <a:lnTo>
                    <a:pt x="138" y="59"/>
                  </a:lnTo>
                  <a:lnTo>
                    <a:pt x="106" y="106"/>
                  </a:lnTo>
                  <a:lnTo>
                    <a:pt x="58" y="138"/>
                  </a:lnTo>
                  <a:lnTo>
                    <a:pt x="0" y="150"/>
                  </a:lnTo>
                  <a:lnTo>
                    <a:pt x="0" y="750"/>
                  </a:lnTo>
                  <a:lnTo>
                    <a:pt x="58" y="762"/>
                  </a:lnTo>
                  <a:lnTo>
                    <a:pt x="106" y="794"/>
                  </a:lnTo>
                  <a:lnTo>
                    <a:pt x="138" y="842"/>
                  </a:lnTo>
                  <a:lnTo>
                    <a:pt x="150" y="900"/>
                  </a:lnTo>
                  <a:lnTo>
                    <a:pt x="3269" y="900"/>
                  </a:lnTo>
                  <a:lnTo>
                    <a:pt x="3281" y="842"/>
                  </a:lnTo>
                  <a:lnTo>
                    <a:pt x="3313" y="794"/>
                  </a:lnTo>
                  <a:lnTo>
                    <a:pt x="3361" y="762"/>
                  </a:lnTo>
                  <a:lnTo>
                    <a:pt x="3419" y="750"/>
                  </a:lnTo>
                  <a:lnTo>
                    <a:pt x="3419" y="150"/>
                  </a:lnTo>
                  <a:lnTo>
                    <a:pt x="3361" y="138"/>
                  </a:lnTo>
                  <a:lnTo>
                    <a:pt x="3313" y="106"/>
                  </a:lnTo>
                  <a:lnTo>
                    <a:pt x="3281" y="59"/>
                  </a:lnTo>
                  <a:lnTo>
                    <a:pt x="3269" y="0"/>
                  </a:lnTo>
                  <a:close/>
                </a:path>
              </a:pathLst>
            </a:custGeom>
            <a:solidFill>
              <a:srgbClr val="FEF0F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05" name="Freeform 9"/>
            <p:cNvSpPr>
              <a:spLocks/>
            </p:cNvSpPr>
            <p:nvPr/>
          </p:nvSpPr>
          <p:spPr bwMode="auto">
            <a:xfrm>
              <a:off x="2214" y="1847"/>
              <a:ext cx="3419" cy="900"/>
            </a:xfrm>
            <a:custGeom>
              <a:avLst/>
              <a:gdLst/>
              <a:ahLst/>
              <a:cxnLst>
                <a:cxn ang="0">
                  <a:pos x="150" y="0"/>
                </a:cxn>
                <a:cxn ang="0">
                  <a:pos x="138" y="59"/>
                </a:cxn>
                <a:cxn ang="0">
                  <a:pos x="106" y="106"/>
                </a:cxn>
                <a:cxn ang="0">
                  <a:pos x="58" y="138"/>
                </a:cxn>
                <a:cxn ang="0">
                  <a:pos x="0" y="150"/>
                </a:cxn>
                <a:cxn ang="0">
                  <a:pos x="0" y="750"/>
                </a:cxn>
                <a:cxn ang="0">
                  <a:pos x="58" y="762"/>
                </a:cxn>
                <a:cxn ang="0">
                  <a:pos x="106" y="794"/>
                </a:cxn>
                <a:cxn ang="0">
                  <a:pos x="138" y="842"/>
                </a:cxn>
                <a:cxn ang="0">
                  <a:pos x="150" y="900"/>
                </a:cxn>
                <a:cxn ang="0">
                  <a:pos x="3269" y="900"/>
                </a:cxn>
                <a:cxn ang="0">
                  <a:pos x="3281" y="842"/>
                </a:cxn>
                <a:cxn ang="0">
                  <a:pos x="3313" y="794"/>
                </a:cxn>
                <a:cxn ang="0">
                  <a:pos x="3361" y="762"/>
                </a:cxn>
                <a:cxn ang="0">
                  <a:pos x="3419" y="750"/>
                </a:cxn>
                <a:cxn ang="0">
                  <a:pos x="3419" y="150"/>
                </a:cxn>
                <a:cxn ang="0">
                  <a:pos x="3361" y="138"/>
                </a:cxn>
                <a:cxn ang="0">
                  <a:pos x="3313" y="106"/>
                </a:cxn>
                <a:cxn ang="0">
                  <a:pos x="3281" y="59"/>
                </a:cxn>
                <a:cxn ang="0">
                  <a:pos x="3269" y="0"/>
                </a:cxn>
                <a:cxn ang="0">
                  <a:pos x="150" y="0"/>
                </a:cxn>
              </a:cxnLst>
              <a:rect l="0" t="0" r="r" b="b"/>
              <a:pathLst>
                <a:path w="3419" h="900">
                  <a:moveTo>
                    <a:pt x="150" y="0"/>
                  </a:moveTo>
                  <a:lnTo>
                    <a:pt x="138" y="59"/>
                  </a:lnTo>
                  <a:lnTo>
                    <a:pt x="106" y="106"/>
                  </a:lnTo>
                  <a:lnTo>
                    <a:pt x="58" y="138"/>
                  </a:lnTo>
                  <a:lnTo>
                    <a:pt x="0" y="150"/>
                  </a:lnTo>
                  <a:lnTo>
                    <a:pt x="0" y="750"/>
                  </a:lnTo>
                  <a:lnTo>
                    <a:pt x="58" y="762"/>
                  </a:lnTo>
                  <a:lnTo>
                    <a:pt x="106" y="794"/>
                  </a:lnTo>
                  <a:lnTo>
                    <a:pt x="138" y="842"/>
                  </a:lnTo>
                  <a:lnTo>
                    <a:pt x="150" y="900"/>
                  </a:lnTo>
                  <a:lnTo>
                    <a:pt x="3269" y="900"/>
                  </a:lnTo>
                  <a:lnTo>
                    <a:pt x="3281" y="842"/>
                  </a:lnTo>
                  <a:lnTo>
                    <a:pt x="3313" y="794"/>
                  </a:lnTo>
                  <a:lnTo>
                    <a:pt x="3361" y="762"/>
                  </a:lnTo>
                  <a:lnTo>
                    <a:pt x="3419" y="750"/>
                  </a:lnTo>
                  <a:lnTo>
                    <a:pt x="3419" y="150"/>
                  </a:lnTo>
                  <a:lnTo>
                    <a:pt x="3361" y="138"/>
                  </a:lnTo>
                  <a:lnTo>
                    <a:pt x="3313" y="106"/>
                  </a:lnTo>
                  <a:lnTo>
                    <a:pt x="3281" y="59"/>
                  </a:lnTo>
                  <a:lnTo>
                    <a:pt x="3269" y="0"/>
                  </a:lnTo>
                  <a:lnTo>
                    <a:pt x="15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06" name="Freeform 10"/>
            <p:cNvSpPr>
              <a:spLocks/>
            </p:cNvSpPr>
            <p:nvPr/>
          </p:nvSpPr>
          <p:spPr bwMode="auto">
            <a:xfrm>
              <a:off x="3474" y="1126"/>
              <a:ext cx="540" cy="542"/>
            </a:xfrm>
            <a:custGeom>
              <a:avLst/>
              <a:gdLst/>
              <a:ahLst/>
              <a:cxnLst>
                <a:cxn ang="0">
                  <a:pos x="0" y="0"/>
                </a:cxn>
                <a:cxn ang="0">
                  <a:pos x="540" y="0"/>
                </a:cxn>
                <a:cxn ang="0">
                  <a:pos x="270" y="542"/>
                </a:cxn>
                <a:cxn ang="0">
                  <a:pos x="0" y="0"/>
                </a:cxn>
              </a:cxnLst>
              <a:rect l="0" t="0" r="r" b="b"/>
              <a:pathLst>
                <a:path w="540" h="542">
                  <a:moveTo>
                    <a:pt x="0" y="0"/>
                  </a:moveTo>
                  <a:lnTo>
                    <a:pt x="540" y="0"/>
                  </a:lnTo>
                  <a:lnTo>
                    <a:pt x="270" y="542"/>
                  </a:lnTo>
                  <a:lnTo>
                    <a:pt x="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07" name="Freeform 11"/>
            <p:cNvSpPr>
              <a:spLocks/>
            </p:cNvSpPr>
            <p:nvPr/>
          </p:nvSpPr>
          <p:spPr bwMode="auto">
            <a:xfrm>
              <a:off x="5994" y="1668"/>
              <a:ext cx="3600" cy="899"/>
            </a:xfrm>
            <a:custGeom>
              <a:avLst/>
              <a:gdLst/>
              <a:ahLst/>
              <a:cxnLst>
                <a:cxn ang="0">
                  <a:pos x="3450" y="0"/>
                </a:cxn>
                <a:cxn ang="0">
                  <a:pos x="150" y="0"/>
                </a:cxn>
                <a:cxn ang="0">
                  <a:pos x="138" y="59"/>
                </a:cxn>
                <a:cxn ang="0">
                  <a:pos x="106" y="106"/>
                </a:cxn>
                <a:cxn ang="0">
                  <a:pos x="58" y="138"/>
                </a:cxn>
                <a:cxn ang="0">
                  <a:pos x="0" y="150"/>
                </a:cxn>
                <a:cxn ang="0">
                  <a:pos x="0" y="749"/>
                </a:cxn>
                <a:cxn ang="0">
                  <a:pos x="58" y="761"/>
                </a:cxn>
                <a:cxn ang="0">
                  <a:pos x="106" y="793"/>
                </a:cxn>
                <a:cxn ang="0">
                  <a:pos x="138" y="841"/>
                </a:cxn>
                <a:cxn ang="0">
                  <a:pos x="150" y="899"/>
                </a:cxn>
                <a:cxn ang="0">
                  <a:pos x="3450" y="899"/>
                </a:cxn>
                <a:cxn ang="0">
                  <a:pos x="3462" y="841"/>
                </a:cxn>
                <a:cxn ang="0">
                  <a:pos x="3494" y="793"/>
                </a:cxn>
                <a:cxn ang="0">
                  <a:pos x="3542" y="761"/>
                </a:cxn>
                <a:cxn ang="0">
                  <a:pos x="3600" y="749"/>
                </a:cxn>
                <a:cxn ang="0">
                  <a:pos x="3600" y="150"/>
                </a:cxn>
                <a:cxn ang="0">
                  <a:pos x="3542" y="138"/>
                </a:cxn>
                <a:cxn ang="0">
                  <a:pos x="3494" y="106"/>
                </a:cxn>
                <a:cxn ang="0">
                  <a:pos x="3462" y="59"/>
                </a:cxn>
                <a:cxn ang="0">
                  <a:pos x="3450" y="0"/>
                </a:cxn>
              </a:cxnLst>
              <a:rect l="0" t="0" r="r" b="b"/>
              <a:pathLst>
                <a:path w="3600" h="899">
                  <a:moveTo>
                    <a:pt x="3450" y="0"/>
                  </a:moveTo>
                  <a:lnTo>
                    <a:pt x="150" y="0"/>
                  </a:lnTo>
                  <a:lnTo>
                    <a:pt x="138" y="59"/>
                  </a:lnTo>
                  <a:lnTo>
                    <a:pt x="106" y="106"/>
                  </a:lnTo>
                  <a:lnTo>
                    <a:pt x="58" y="138"/>
                  </a:lnTo>
                  <a:lnTo>
                    <a:pt x="0" y="150"/>
                  </a:lnTo>
                  <a:lnTo>
                    <a:pt x="0" y="749"/>
                  </a:lnTo>
                  <a:lnTo>
                    <a:pt x="58" y="761"/>
                  </a:lnTo>
                  <a:lnTo>
                    <a:pt x="106" y="793"/>
                  </a:lnTo>
                  <a:lnTo>
                    <a:pt x="138" y="841"/>
                  </a:lnTo>
                  <a:lnTo>
                    <a:pt x="150" y="899"/>
                  </a:lnTo>
                  <a:lnTo>
                    <a:pt x="3450" y="899"/>
                  </a:lnTo>
                  <a:lnTo>
                    <a:pt x="3462" y="841"/>
                  </a:lnTo>
                  <a:lnTo>
                    <a:pt x="3494" y="793"/>
                  </a:lnTo>
                  <a:lnTo>
                    <a:pt x="3542" y="761"/>
                  </a:lnTo>
                  <a:lnTo>
                    <a:pt x="3600" y="749"/>
                  </a:lnTo>
                  <a:lnTo>
                    <a:pt x="3600" y="150"/>
                  </a:lnTo>
                  <a:lnTo>
                    <a:pt x="3542" y="138"/>
                  </a:lnTo>
                  <a:lnTo>
                    <a:pt x="3494" y="106"/>
                  </a:lnTo>
                  <a:lnTo>
                    <a:pt x="3462" y="59"/>
                  </a:lnTo>
                  <a:lnTo>
                    <a:pt x="3450"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08" name="Freeform 12"/>
            <p:cNvSpPr>
              <a:spLocks/>
            </p:cNvSpPr>
            <p:nvPr/>
          </p:nvSpPr>
          <p:spPr bwMode="auto">
            <a:xfrm>
              <a:off x="5994" y="1668"/>
              <a:ext cx="3600" cy="899"/>
            </a:xfrm>
            <a:custGeom>
              <a:avLst/>
              <a:gdLst/>
              <a:ahLst/>
              <a:cxnLst>
                <a:cxn ang="0">
                  <a:pos x="150" y="0"/>
                </a:cxn>
                <a:cxn ang="0">
                  <a:pos x="138" y="59"/>
                </a:cxn>
                <a:cxn ang="0">
                  <a:pos x="106" y="106"/>
                </a:cxn>
                <a:cxn ang="0">
                  <a:pos x="58" y="138"/>
                </a:cxn>
                <a:cxn ang="0">
                  <a:pos x="0" y="150"/>
                </a:cxn>
                <a:cxn ang="0">
                  <a:pos x="0" y="749"/>
                </a:cxn>
                <a:cxn ang="0">
                  <a:pos x="58" y="761"/>
                </a:cxn>
                <a:cxn ang="0">
                  <a:pos x="106" y="793"/>
                </a:cxn>
                <a:cxn ang="0">
                  <a:pos x="138" y="841"/>
                </a:cxn>
                <a:cxn ang="0">
                  <a:pos x="150" y="899"/>
                </a:cxn>
                <a:cxn ang="0">
                  <a:pos x="3450" y="899"/>
                </a:cxn>
                <a:cxn ang="0">
                  <a:pos x="3462" y="841"/>
                </a:cxn>
                <a:cxn ang="0">
                  <a:pos x="3494" y="793"/>
                </a:cxn>
                <a:cxn ang="0">
                  <a:pos x="3542" y="761"/>
                </a:cxn>
                <a:cxn ang="0">
                  <a:pos x="3600" y="749"/>
                </a:cxn>
                <a:cxn ang="0">
                  <a:pos x="3600" y="150"/>
                </a:cxn>
                <a:cxn ang="0">
                  <a:pos x="3542" y="138"/>
                </a:cxn>
                <a:cxn ang="0">
                  <a:pos x="3494" y="106"/>
                </a:cxn>
                <a:cxn ang="0">
                  <a:pos x="3462" y="59"/>
                </a:cxn>
                <a:cxn ang="0">
                  <a:pos x="3450" y="0"/>
                </a:cxn>
                <a:cxn ang="0">
                  <a:pos x="150" y="0"/>
                </a:cxn>
              </a:cxnLst>
              <a:rect l="0" t="0" r="r" b="b"/>
              <a:pathLst>
                <a:path w="3600" h="899">
                  <a:moveTo>
                    <a:pt x="150" y="0"/>
                  </a:moveTo>
                  <a:lnTo>
                    <a:pt x="138" y="59"/>
                  </a:lnTo>
                  <a:lnTo>
                    <a:pt x="106" y="106"/>
                  </a:lnTo>
                  <a:lnTo>
                    <a:pt x="58" y="138"/>
                  </a:lnTo>
                  <a:lnTo>
                    <a:pt x="0" y="150"/>
                  </a:lnTo>
                  <a:lnTo>
                    <a:pt x="0" y="749"/>
                  </a:lnTo>
                  <a:lnTo>
                    <a:pt x="58" y="761"/>
                  </a:lnTo>
                  <a:lnTo>
                    <a:pt x="106" y="793"/>
                  </a:lnTo>
                  <a:lnTo>
                    <a:pt x="138" y="841"/>
                  </a:lnTo>
                  <a:lnTo>
                    <a:pt x="150" y="899"/>
                  </a:lnTo>
                  <a:lnTo>
                    <a:pt x="3450" y="899"/>
                  </a:lnTo>
                  <a:lnTo>
                    <a:pt x="3462" y="841"/>
                  </a:lnTo>
                  <a:lnTo>
                    <a:pt x="3494" y="793"/>
                  </a:lnTo>
                  <a:lnTo>
                    <a:pt x="3542" y="761"/>
                  </a:lnTo>
                  <a:lnTo>
                    <a:pt x="3600" y="749"/>
                  </a:lnTo>
                  <a:lnTo>
                    <a:pt x="3600" y="150"/>
                  </a:lnTo>
                  <a:lnTo>
                    <a:pt x="3542" y="138"/>
                  </a:lnTo>
                  <a:lnTo>
                    <a:pt x="3494" y="106"/>
                  </a:lnTo>
                  <a:lnTo>
                    <a:pt x="3462" y="59"/>
                  </a:lnTo>
                  <a:lnTo>
                    <a:pt x="3450" y="0"/>
                  </a:lnTo>
                  <a:lnTo>
                    <a:pt x="15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09" name="Freeform 13"/>
            <p:cNvSpPr>
              <a:spLocks/>
            </p:cNvSpPr>
            <p:nvPr/>
          </p:nvSpPr>
          <p:spPr bwMode="auto">
            <a:xfrm>
              <a:off x="6354" y="1847"/>
              <a:ext cx="3600" cy="899"/>
            </a:xfrm>
            <a:custGeom>
              <a:avLst/>
              <a:gdLst/>
              <a:ahLst/>
              <a:cxnLst>
                <a:cxn ang="0">
                  <a:pos x="3450" y="0"/>
                </a:cxn>
                <a:cxn ang="0">
                  <a:pos x="150" y="0"/>
                </a:cxn>
                <a:cxn ang="0">
                  <a:pos x="138" y="59"/>
                </a:cxn>
                <a:cxn ang="0">
                  <a:pos x="106" y="106"/>
                </a:cxn>
                <a:cxn ang="0">
                  <a:pos x="58" y="138"/>
                </a:cxn>
                <a:cxn ang="0">
                  <a:pos x="0" y="150"/>
                </a:cxn>
                <a:cxn ang="0">
                  <a:pos x="0" y="749"/>
                </a:cxn>
                <a:cxn ang="0">
                  <a:pos x="58" y="761"/>
                </a:cxn>
                <a:cxn ang="0">
                  <a:pos x="106" y="793"/>
                </a:cxn>
                <a:cxn ang="0">
                  <a:pos x="138" y="841"/>
                </a:cxn>
                <a:cxn ang="0">
                  <a:pos x="150" y="899"/>
                </a:cxn>
                <a:cxn ang="0">
                  <a:pos x="3450" y="899"/>
                </a:cxn>
                <a:cxn ang="0">
                  <a:pos x="3462" y="841"/>
                </a:cxn>
                <a:cxn ang="0">
                  <a:pos x="3494" y="793"/>
                </a:cxn>
                <a:cxn ang="0">
                  <a:pos x="3542" y="761"/>
                </a:cxn>
                <a:cxn ang="0">
                  <a:pos x="3600" y="749"/>
                </a:cxn>
                <a:cxn ang="0">
                  <a:pos x="3600" y="150"/>
                </a:cxn>
                <a:cxn ang="0">
                  <a:pos x="3542" y="138"/>
                </a:cxn>
                <a:cxn ang="0">
                  <a:pos x="3494" y="106"/>
                </a:cxn>
                <a:cxn ang="0">
                  <a:pos x="3462" y="59"/>
                </a:cxn>
                <a:cxn ang="0">
                  <a:pos x="3450" y="0"/>
                </a:cxn>
              </a:cxnLst>
              <a:rect l="0" t="0" r="r" b="b"/>
              <a:pathLst>
                <a:path w="3600" h="899">
                  <a:moveTo>
                    <a:pt x="3450" y="0"/>
                  </a:moveTo>
                  <a:lnTo>
                    <a:pt x="150" y="0"/>
                  </a:lnTo>
                  <a:lnTo>
                    <a:pt x="138" y="59"/>
                  </a:lnTo>
                  <a:lnTo>
                    <a:pt x="106" y="106"/>
                  </a:lnTo>
                  <a:lnTo>
                    <a:pt x="58" y="138"/>
                  </a:lnTo>
                  <a:lnTo>
                    <a:pt x="0" y="150"/>
                  </a:lnTo>
                  <a:lnTo>
                    <a:pt x="0" y="749"/>
                  </a:lnTo>
                  <a:lnTo>
                    <a:pt x="58" y="761"/>
                  </a:lnTo>
                  <a:lnTo>
                    <a:pt x="106" y="793"/>
                  </a:lnTo>
                  <a:lnTo>
                    <a:pt x="138" y="841"/>
                  </a:lnTo>
                  <a:lnTo>
                    <a:pt x="150" y="899"/>
                  </a:lnTo>
                  <a:lnTo>
                    <a:pt x="3450" y="899"/>
                  </a:lnTo>
                  <a:lnTo>
                    <a:pt x="3462" y="841"/>
                  </a:lnTo>
                  <a:lnTo>
                    <a:pt x="3494" y="793"/>
                  </a:lnTo>
                  <a:lnTo>
                    <a:pt x="3542" y="761"/>
                  </a:lnTo>
                  <a:lnTo>
                    <a:pt x="3600" y="749"/>
                  </a:lnTo>
                  <a:lnTo>
                    <a:pt x="3600" y="150"/>
                  </a:lnTo>
                  <a:lnTo>
                    <a:pt x="3542" y="138"/>
                  </a:lnTo>
                  <a:lnTo>
                    <a:pt x="3494" y="106"/>
                  </a:lnTo>
                  <a:lnTo>
                    <a:pt x="3462" y="59"/>
                  </a:lnTo>
                  <a:lnTo>
                    <a:pt x="3450" y="0"/>
                  </a:lnTo>
                  <a:close/>
                </a:path>
              </a:pathLst>
            </a:custGeom>
            <a:solidFill>
              <a:srgbClr val="FEF0F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10" name="Freeform 14"/>
            <p:cNvSpPr>
              <a:spLocks/>
            </p:cNvSpPr>
            <p:nvPr/>
          </p:nvSpPr>
          <p:spPr bwMode="auto">
            <a:xfrm>
              <a:off x="6354" y="1847"/>
              <a:ext cx="3600" cy="899"/>
            </a:xfrm>
            <a:custGeom>
              <a:avLst/>
              <a:gdLst/>
              <a:ahLst/>
              <a:cxnLst>
                <a:cxn ang="0">
                  <a:pos x="150" y="0"/>
                </a:cxn>
                <a:cxn ang="0">
                  <a:pos x="138" y="59"/>
                </a:cxn>
                <a:cxn ang="0">
                  <a:pos x="106" y="106"/>
                </a:cxn>
                <a:cxn ang="0">
                  <a:pos x="58" y="138"/>
                </a:cxn>
                <a:cxn ang="0">
                  <a:pos x="0" y="150"/>
                </a:cxn>
                <a:cxn ang="0">
                  <a:pos x="0" y="749"/>
                </a:cxn>
                <a:cxn ang="0">
                  <a:pos x="58" y="761"/>
                </a:cxn>
                <a:cxn ang="0">
                  <a:pos x="106" y="793"/>
                </a:cxn>
                <a:cxn ang="0">
                  <a:pos x="138" y="841"/>
                </a:cxn>
                <a:cxn ang="0">
                  <a:pos x="150" y="899"/>
                </a:cxn>
                <a:cxn ang="0">
                  <a:pos x="3450" y="899"/>
                </a:cxn>
                <a:cxn ang="0">
                  <a:pos x="3462" y="841"/>
                </a:cxn>
                <a:cxn ang="0">
                  <a:pos x="3494" y="793"/>
                </a:cxn>
                <a:cxn ang="0">
                  <a:pos x="3542" y="761"/>
                </a:cxn>
                <a:cxn ang="0">
                  <a:pos x="3600" y="749"/>
                </a:cxn>
                <a:cxn ang="0">
                  <a:pos x="3600" y="150"/>
                </a:cxn>
                <a:cxn ang="0">
                  <a:pos x="3542" y="138"/>
                </a:cxn>
                <a:cxn ang="0">
                  <a:pos x="3494" y="106"/>
                </a:cxn>
                <a:cxn ang="0">
                  <a:pos x="3462" y="59"/>
                </a:cxn>
                <a:cxn ang="0">
                  <a:pos x="3450" y="0"/>
                </a:cxn>
                <a:cxn ang="0">
                  <a:pos x="150" y="0"/>
                </a:cxn>
              </a:cxnLst>
              <a:rect l="0" t="0" r="r" b="b"/>
              <a:pathLst>
                <a:path w="3600" h="899">
                  <a:moveTo>
                    <a:pt x="150" y="0"/>
                  </a:moveTo>
                  <a:lnTo>
                    <a:pt x="138" y="59"/>
                  </a:lnTo>
                  <a:lnTo>
                    <a:pt x="106" y="106"/>
                  </a:lnTo>
                  <a:lnTo>
                    <a:pt x="58" y="138"/>
                  </a:lnTo>
                  <a:lnTo>
                    <a:pt x="0" y="150"/>
                  </a:lnTo>
                  <a:lnTo>
                    <a:pt x="0" y="749"/>
                  </a:lnTo>
                  <a:lnTo>
                    <a:pt x="58" y="761"/>
                  </a:lnTo>
                  <a:lnTo>
                    <a:pt x="106" y="793"/>
                  </a:lnTo>
                  <a:lnTo>
                    <a:pt x="138" y="841"/>
                  </a:lnTo>
                  <a:lnTo>
                    <a:pt x="150" y="899"/>
                  </a:lnTo>
                  <a:lnTo>
                    <a:pt x="3450" y="899"/>
                  </a:lnTo>
                  <a:lnTo>
                    <a:pt x="3462" y="841"/>
                  </a:lnTo>
                  <a:lnTo>
                    <a:pt x="3494" y="793"/>
                  </a:lnTo>
                  <a:lnTo>
                    <a:pt x="3542" y="761"/>
                  </a:lnTo>
                  <a:lnTo>
                    <a:pt x="3600" y="749"/>
                  </a:lnTo>
                  <a:lnTo>
                    <a:pt x="3600" y="150"/>
                  </a:lnTo>
                  <a:lnTo>
                    <a:pt x="3542" y="138"/>
                  </a:lnTo>
                  <a:lnTo>
                    <a:pt x="3494" y="106"/>
                  </a:lnTo>
                  <a:lnTo>
                    <a:pt x="3462" y="59"/>
                  </a:lnTo>
                  <a:lnTo>
                    <a:pt x="3450" y="0"/>
                  </a:lnTo>
                  <a:lnTo>
                    <a:pt x="15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11" name="Freeform 15"/>
            <p:cNvSpPr>
              <a:spLocks/>
            </p:cNvSpPr>
            <p:nvPr/>
          </p:nvSpPr>
          <p:spPr bwMode="auto">
            <a:xfrm>
              <a:off x="7434" y="1126"/>
              <a:ext cx="540" cy="542"/>
            </a:xfrm>
            <a:custGeom>
              <a:avLst/>
              <a:gdLst/>
              <a:ahLst/>
              <a:cxnLst>
                <a:cxn ang="0">
                  <a:pos x="0" y="0"/>
                </a:cxn>
                <a:cxn ang="0">
                  <a:pos x="540" y="0"/>
                </a:cxn>
                <a:cxn ang="0">
                  <a:pos x="270" y="542"/>
                </a:cxn>
                <a:cxn ang="0">
                  <a:pos x="0" y="0"/>
                </a:cxn>
              </a:cxnLst>
              <a:rect l="0" t="0" r="r" b="b"/>
              <a:pathLst>
                <a:path w="540" h="542">
                  <a:moveTo>
                    <a:pt x="0" y="0"/>
                  </a:moveTo>
                  <a:lnTo>
                    <a:pt x="540" y="0"/>
                  </a:lnTo>
                  <a:lnTo>
                    <a:pt x="270" y="542"/>
                  </a:lnTo>
                  <a:lnTo>
                    <a:pt x="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12" name="Freeform 16"/>
            <p:cNvSpPr>
              <a:spLocks/>
            </p:cNvSpPr>
            <p:nvPr/>
          </p:nvSpPr>
          <p:spPr bwMode="auto">
            <a:xfrm>
              <a:off x="7614" y="1307"/>
              <a:ext cx="541" cy="541"/>
            </a:xfrm>
            <a:custGeom>
              <a:avLst/>
              <a:gdLst/>
              <a:ahLst/>
              <a:cxnLst>
                <a:cxn ang="0">
                  <a:pos x="541" y="0"/>
                </a:cxn>
                <a:cxn ang="0">
                  <a:pos x="0" y="0"/>
                </a:cxn>
                <a:cxn ang="0">
                  <a:pos x="270" y="541"/>
                </a:cxn>
                <a:cxn ang="0">
                  <a:pos x="541" y="0"/>
                </a:cxn>
              </a:cxnLst>
              <a:rect l="0" t="0" r="r" b="b"/>
              <a:pathLst>
                <a:path w="541" h="541">
                  <a:moveTo>
                    <a:pt x="541" y="0"/>
                  </a:moveTo>
                  <a:lnTo>
                    <a:pt x="0" y="0"/>
                  </a:lnTo>
                  <a:lnTo>
                    <a:pt x="270" y="541"/>
                  </a:lnTo>
                  <a:lnTo>
                    <a:pt x="541" y="0"/>
                  </a:lnTo>
                  <a:close/>
                </a:path>
              </a:pathLst>
            </a:custGeom>
            <a:solidFill>
              <a:srgbClr val="F2CEF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13" name="Freeform 17"/>
            <p:cNvSpPr>
              <a:spLocks/>
            </p:cNvSpPr>
            <p:nvPr/>
          </p:nvSpPr>
          <p:spPr bwMode="auto">
            <a:xfrm>
              <a:off x="7614" y="1307"/>
              <a:ext cx="541" cy="541"/>
            </a:xfrm>
            <a:custGeom>
              <a:avLst/>
              <a:gdLst/>
              <a:ahLst/>
              <a:cxnLst>
                <a:cxn ang="0">
                  <a:pos x="0" y="0"/>
                </a:cxn>
                <a:cxn ang="0">
                  <a:pos x="541" y="0"/>
                </a:cxn>
                <a:cxn ang="0">
                  <a:pos x="270" y="541"/>
                </a:cxn>
                <a:cxn ang="0">
                  <a:pos x="0" y="0"/>
                </a:cxn>
              </a:cxnLst>
              <a:rect l="0" t="0" r="r" b="b"/>
              <a:pathLst>
                <a:path w="541" h="541">
                  <a:moveTo>
                    <a:pt x="0" y="0"/>
                  </a:moveTo>
                  <a:lnTo>
                    <a:pt x="541" y="0"/>
                  </a:lnTo>
                  <a:lnTo>
                    <a:pt x="270" y="541"/>
                  </a:lnTo>
                  <a:lnTo>
                    <a:pt x="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14" name="Freeform 18"/>
            <p:cNvSpPr>
              <a:spLocks/>
            </p:cNvSpPr>
            <p:nvPr/>
          </p:nvSpPr>
          <p:spPr bwMode="auto">
            <a:xfrm>
              <a:off x="3646" y="1345"/>
              <a:ext cx="542" cy="541"/>
            </a:xfrm>
            <a:custGeom>
              <a:avLst/>
              <a:gdLst/>
              <a:ahLst/>
              <a:cxnLst>
                <a:cxn ang="0">
                  <a:pos x="542" y="0"/>
                </a:cxn>
                <a:cxn ang="0">
                  <a:pos x="0" y="0"/>
                </a:cxn>
                <a:cxn ang="0">
                  <a:pos x="271" y="541"/>
                </a:cxn>
                <a:cxn ang="0">
                  <a:pos x="542" y="0"/>
                </a:cxn>
              </a:cxnLst>
              <a:rect l="0" t="0" r="r" b="b"/>
              <a:pathLst>
                <a:path w="542" h="541">
                  <a:moveTo>
                    <a:pt x="542" y="0"/>
                  </a:moveTo>
                  <a:lnTo>
                    <a:pt x="0" y="0"/>
                  </a:lnTo>
                  <a:lnTo>
                    <a:pt x="271" y="541"/>
                  </a:lnTo>
                  <a:lnTo>
                    <a:pt x="542" y="0"/>
                  </a:lnTo>
                  <a:close/>
                </a:path>
              </a:pathLst>
            </a:custGeom>
            <a:solidFill>
              <a:srgbClr val="F2CEF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15" name="Freeform 19"/>
            <p:cNvSpPr>
              <a:spLocks/>
            </p:cNvSpPr>
            <p:nvPr/>
          </p:nvSpPr>
          <p:spPr bwMode="auto">
            <a:xfrm>
              <a:off x="3653" y="1307"/>
              <a:ext cx="542" cy="541"/>
            </a:xfrm>
            <a:custGeom>
              <a:avLst/>
              <a:gdLst/>
              <a:ahLst/>
              <a:cxnLst>
                <a:cxn ang="0">
                  <a:pos x="0" y="0"/>
                </a:cxn>
                <a:cxn ang="0">
                  <a:pos x="542" y="0"/>
                </a:cxn>
                <a:cxn ang="0">
                  <a:pos x="271" y="541"/>
                </a:cxn>
                <a:cxn ang="0">
                  <a:pos x="0" y="0"/>
                </a:cxn>
              </a:cxnLst>
              <a:rect l="0" t="0" r="r" b="b"/>
              <a:pathLst>
                <a:path w="542" h="541">
                  <a:moveTo>
                    <a:pt x="0" y="0"/>
                  </a:moveTo>
                  <a:lnTo>
                    <a:pt x="542" y="0"/>
                  </a:lnTo>
                  <a:lnTo>
                    <a:pt x="271" y="541"/>
                  </a:lnTo>
                  <a:lnTo>
                    <a:pt x="0"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0916" name="Text Box 20"/>
            <p:cNvSpPr txBox="1">
              <a:spLocks noChangeArrowheads="1"/>
            </p:cNvSpPr>
            <p:nvPr/>
          </p:nvSpPr>
          <p:spPr bwMode="auto">
            <a:xfrm>
              <a:off x="3084" y="445"/>
              <a:ext cx="6863" cy="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24000"/>
                </a:lnSpc>
                <a:spcBef>
                  <a:spcPct val="0"/>
                </a:spcBef>
                <a:spcAft>
                  <a:spcPts val="1000"/>
                </a:spcAft>
                <a:buClrTx/>
                <a:buSzTx/>
                <a:buFontTx/>
                <a:buNone/>
                <a:tabLst/>
              </a:pPr>
              <a:r>
                <a:rPr kumimoji="0" lang="ru-RU" sz="1400" b="0" i="0" u="none" strike="noStrike" cap="none" normalizeH="0" baseline="0" dirty="0" err="1" smtClean="0">
                  <a:ln>
                    <a:noFill/>
                  </a:ln>
                  <a:solidFill>
                    <a:schemeClr val="tx1"/>
                  </a:solidFill>
                  <a:effectLst/>
                  <a:latin typeface="Calibri" pitchFamily="34" charset="0"/>
                  <a:cs typeface="Arial" pitchFamily="34" charset="0"/>
                </a:rPr>
                <a:t>Фактори</a:t>
              </a:r>
              <a:r>
                <a:rPr kumimoji="0" lang="ru-RU" sz="1400" b="0" i="0" u="none" strike="noStrike" cap="none" normalizeH="0" baseline="0" dirty="0" smtClean="0">
                  <a:ln>
                    <a:noFill/>
                  </a:ln>
                  <a:solidFill>
                    <a:schemeClr val="tx1"/>
                  </a:solidFill>
                  <a:effectLst/>
                  <a:latin typeface="Calibri" pitchFamily="34" charset="0"/>
                  <a:cs typeface="Arial" pitchFamily="34" charset="0"/>
                </a:rPr>
                <a:t> </a:t>
              </a:r>
              <a:r>
                <a:rPr kumimoji="0" lang="ru-RU" sz="1400" b="0" i="0" u="none" strike="noStrike" cap="none" normalizeH="0" baseline="0" dirty="0" err="1" smtClean="0">
                  <a:ln>
                    <a:noFill/>
                  </a:ln>
                  <a:solidFill>
                    <a:schemeClr val="tx1"/>
                  </a:solidFill>
                  <a:effectLst/>
                  <a:latin typeface="Calibri" pitchFamily="34" charset="0"/>
                  <a:cs typeface="Arial" pitchFamily="34" charset="0"/>
                </a:rPr>
                <a:t>збільшення</a:t>
              </a:r>
              <a:r>
                <a:rPr kumimoji="0" lang="ru-RU" sz="1400" b="0" i="0" u="none" strike="noStrike" cap="none" normalizeH="0" baseline="0" dirty="0" smtClean="0">
                  <a:ln>
                    <a:noFill/>
                  </a:ln>
                  <a:solidFill>
                    <a:schemeClr val="tx1"/>
                  </a:solidFill>
                  <a:effectLst/>
                  <a:latin typeface="Calibri" pitchFamily="34" charset="0"/>
                  <a:cs typeface="Arial" pitchFamily="34" charset="0"/>
                </a:rPr>
                <a:t> </a:t>
              </a:r>
              <a:r>
                <a:rPr kumimoji="0" lang="ru-RU" sz="1400" b="0" i="0" u="none" strike="noStrike" cap="none" normalizeH="0" baseline="0" dirty="0" err="1" smtClean="0">
                  <a:ln>
                    <a:noFill/>
                  </a:ln>
                  <a:solidFill>
                    <a:schemeClr val="tx1"/>
                  </a:solidFill>
                  <a:effectLst/>
                  <a:latin typeface="Calibri" pitchFamily="34" charset="0"/>
                  <a:cs typeface="Arial" pitchFamily="34" charset="0"/>
                </a:rPr>
                <a:t>рентабельності</a:t>
              </a:r>
              <a:r>
                <a:rPr kumimoji="0" lang="ru-RU" sz="1400" b="0" i="0" u="none" strike="noStrike" cap="none" normalizeH="0" baseline="0" dirty="0" smtClean="0">
                  <a:ln>
                    <a:noFill/>
                  </a:ln>
                  <a:solidFill>
                    <a:schemeClr val="tx1"/>
                  </a:solidFill>
                  <a:effectLst/>
                  <a:latin typeface="Calibri" pitchFamily="34" charset="0"/>
                  <a:cs typeface="Arial" pitchFamily="34" charset="0"/>
                </a:rPr>
                <a:t> </a:t>
              </a:r>
              <a:r>
                <a:rPr kumimoji="0" lang="ru-RU" sz="1400" b="0" i="0" u="none" strike="noStrike" cap="none" normalizeH="0" baseline="0" dirty="0" err="1" smtClean="0">
                  <a:ln>
                    <a:noFill/>
                  </a:ln>
                  <a:solidFill>
                    <a:schemeClr val="tx1"/>
                  </a:solidFill>
                  <a:effectLst/>
                  <a:latin typeface="Calibri" pitchFamily="34" charset="0"/>
                  <a:cs typeface="Arial" pitchFamily="34" charset="0"/>
                </a:rPr>
                <a:t>виробництва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17" name="Text Box 21"/>
            <p:cNvSpPr txBox="1">
              <a:spLocks noChangeArrowheads="1"/>
            </p:cNvSpPr>
            <p:nvPr/>
          </p:nvSpPr>
          <p:spPr bwMode="auto">
            <a:xfrm>
              <a:off x="2496" y="2028"/>
              <a:ext cx="2874" cy="3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24000"/>
                </a:lnSpc>
                <a:spcBef>
                  <a:spcPct val="0"/>
                </a:spcBef>
                <a:spcAft>
                  <a:spcPts val="1000"/>
                </a:spcAft>
                <a:buClrTx/>
                <a:buSzTx/>
                <a:buFontTx/>
                <a:buNone/>
                <a:tabLst/>
              </a:pPr>
              <a:r>
                <a:rPr kumimoji="0" lang="ru-RU" sz="1400" b="0" i="0" u="none" strike="noStrike" cap="none" normalizeH="0" baseline="0" dirty="0" err="1" smtClean="0">
                  <a:ln>
                    <a:noFill/>
                  </a:ln>
                  <a:solidFill>
                    <a:schemeClr val="tx1"/>
                  </a:solidFill>
                  <a:effectLst/>
                  <a:latin typeface="Calibri" pitchFamily="34" charset="0"/>
                  <a:cs typeface="Arial" pitchFamily="34" charset="0"/>
                </a:rPr>
                <a:t>Інтенсивного</a:t>
              </a:r>
              <a:r>
                <a:rPr kumimoji="0" lang="ru-RU" sz="1400" b="0" i="0" u="none" strike="noStrike" cap="none" normalizeH="0" baseline="0" dirty="0" smtClean="0">
                  <a:ln>
                    <a:noFill/>
                  </a:ln>
                  <a:solidFill>
                    <a:schemeClr val="tx1"/>
                  </a:solidFill>
                  <a:effectLst/>
                  <a:latin typeface="Calibri" pitchFamily="34" charset="0"/>
                  <a:cs typeface="Arial" pitchFamily="34" charset="0"/>
                </a:rPr>
                <a:t> характеру</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18" name="Text Box 22"/>
            <p:cNvSpPr txBox="1">
              <a:spLocks noChangeArrowheads="1"/>
            </p:cNvSpPr>
            <p:nvPr/>
          </p:nvSpPr>
          <p:spPr bwMode="auto">
            <a:xfrm>
              <a:off x="6635" y="2024"/>
              <a:ext cx="3063" cy="3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24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pitchFamily="34" charset="0"/>
                </a:rPr>
                <a:t>Екстенсивного характеру</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0920" name="Rectangle 24"/>
          <p:cNvSpPr>
            <a:spLocks noChangeArrowheads="1"/>
          </p:cNvSpPr>
          <p:nvPr/>
        </p:nvSpPr>
        <p:spPr bwMode="auto">
          <a:xfrm>
            <a:off x="1643042" y="2928940"/>
            <a:ext cx="250033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014413" algn="l"/>
              </a:tabLst>
            </a:pPr>
            <a:r>
              <a:rPr lang="uk-UA" dirty="0" smtClean="0">
                <a:solidFill>
                  <a:srgbClr val="FEF0F1"/>
                </a:solidFill>
                <a:latin typeface="Arial" pitchFamily="34" charset="0"/>
                <a:ea typeface="Times New Roman" pitchFamily="18" charset="0"/>
                <a:cs typeface="Arial" pitchFamily="34" charset="0"/>
              </a:rPr>
              <a:t>з</a:t>
            </a:r>
            <a:r>
              <a:rPr kumimoji="0" lang="uk-UA" b="0" i="0" u="none" strike="noStrike" cap="none" normalizeH="0" baseline="0" dirty="0" smtClean="0">
                <a:ln>
                  <a:noFill/>
                </a:ln>
                <a:solidFill>
                  <a:srgbClr val="FEF0F1"/>
                </a:solidFill>
                <a:effectLst/>
                <a:latin typeface="Arial" pitchFamily="34" charset="0"/>
                <a:ea typeface="Times New Roman" pitchFamily="18" charset="0"/>
                <a:cs typeface="Arial" pitchFamily="34" charset="0"/>
              </a:rPr>
              <a:t>ниження фондоємності</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b="0" i="0" u="none" strike="noStrike" cap="none" normalizeH="0" baseline="0" dirty="0" smtClean="0">
              <a:ln>
                <a:noFill/>
              </a:ln>
              <a:solidFill>
                <a:srgbClr val="FEF0F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14413" algn="l"/>
              </a:tabLst>
            </a:pPr>
            <a:r>
              <a:rPr kumimoji="0" lang="uk-UA" b="0" i="0" u="none" strike="noStrike" cap="none" normalizeH="0" baseline="0" dirty="0" smtClean="0">
                <a:ln>
                  <a:noFill/>
                </a:ln>
                <a:solidFill>
                  <a:srgbClr val="FEF0F1"/>
                </a:solidFill>
                <a:effectLst/>
                <a:latin typeface="Arial" pitchFamily="34" charset="0"/>
                <a:ea typeface="Times New Roman" pitchFamily="18" charset="0"/>
                <a:cs typeface="Arial" pitchFamily="34" charset="0"/>
              </a:rPr>
              <a:t>зниження собівартості продукції;</a:t>
            </a:r>
          </a:p>
          <a:p>
            <a:pPr marL="0" marR="0" lvl="0" indent="0" algn="l" defTabSz="914400" rtl="0" eaLnBrk="0" fontAlgn="base" latinLnBrk="0" hangingPunct="0">
              <a:lnSpc>
                <a:spcPct val="100000"/>
              </a:lnSpc>
              <a:spcBef>
                <a:spcPct val="0"/>
              </a:spcBef>
              <a:spcAft>
                <a:spcPct val="0"/>
              </a:spcAft>
              <a:buClrTx/>
              <a:buSzTx/>
              <a:buFontTx/>
              <a:buNone/>
              <a:tabLst>
                <a:tab pos="1014413" algn="l"/>
              </a:tabLst>
            </a:pPr>
            <a:r>
              <a:rPr kumimoji="0" lang="uk-UA" b="0" i="0" u="none" strike="noStrike" cap="none" normalizeH="0" baseline="0" dirty="0" smtClean="0">
                <a:ln>
                  <a:noFill/>
                </a:ln>
                <a:solidFill>
                  <a:srgbClr val="FEF0F1"/>
                </a:solidFill>
                <a:effectLst/>
                <a:latin typeface="Arial" pitchFamily="34" charset="0"/>
                <a:ea typeface="Times New Roman" pitchFamily="18" charset="0"/>
                <a:cs typeface="Arial" pitchFamily="34" charset="0"/>
              </a:rPr>
              <a:t>прискорення оберту обігових коштів</a:t>
            </a:r>
            <a:r>
              <a:rPr kumimoji="0" lang="ru-RU" b="0" i="0" u="none" strike="noStrike" cap="none" normalizeH="0" baseline="0" dirty="0" smtClean="0">
                <a:ln>
                  <a:noFill/>
                </a:ln>
                <a:solidFill>
                  <a:srgbClr val="FEF0F1"/>
                </a:solidFill>
                <a:effectLst/>
                <a:latin typeface="Arial" pitchFamily="34" charset="0"/>
                <a:cs typeface="Arial" pitchFamily="34" charset="0"/>
              </a:rPr>
              <a:t> </a:t>
            </a:r>
          </a:p>
        </p:txBody>
      </p:sp>
      <p:sp>
        <p:nvSpPr>
          <p:cNvPr id="80921" name="Rectangle 25"/>
          <p:cNvSpPr>
            <a:spLocks noChangeArrowheads="1"/>
          </p:cNvSpPr>
          <p:nvPr/>
        </p:nvSpPr>
        <p:spPr bwMode="auto">
          <a:xfrm>
            <a:off x="4500562" y="2928940"/>
            <a:ext cx="314327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603250" algn="l"/>
              </a:tabLst>
            </a:pPr>
            <a:r>
              <a:rPr kumimoji="0" lang="uk-UA" b="0" i="0" u="none" strike="noStrike" cap="none" normalizeH="0" baseline="0" dirty="0" smtClean="0">
                <a:ln>
                  <a:noFill/>
                </a:ln>
                <a:solidFill>
                  <a:srgbClr val="FEF0F1"/>
                </a:solidFill>
                <a:effectLst/>
                <a:latin typeface="Arial" pitchFamily="34" charset="0"/>
                <a:ea typeface="Times New Roman" pitchFamily="18" charset="0"/>
                <a:cs typeface="Arial" pitchFamily="34" charset="0"/>
              </a:rPr>
              <a:t>зростання обсягу виробництва та продажу продукції;</a:t>
            </a:r>
            <a:endParaRPr kumimoji="0" lang="ru-RU" b="0" i="0" u="none" strike="noStrike" cap="none" normalizeH="0" baseline="0" dirty="0" smtClean="0">
              <a:ln>
                <a:noFill/>
              </a:ln>
              <a:solidFill>
                <a:srgbClr val="FEF0F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03250" algn="l"/>
              </a:tabLst>
            </a:pPr>
            <a:r>
              <a:rPr kumimoji="0" lang="uk-UA" b="0" i="0" u="none" strike="noStrike" cap="none" normalizeH="0" baseline="0" dirty="0" smtClean="0">
                <a:ln>
                  <a:noFill/>
                </a:ln>
                <a:solidFill>
                  <a:srgbClr val="FEF0F1"/>
                </a:solidFill>
                <a:effectLst/>
                <a:latin typeface="Arial" pitchFamily="34" charset="0"/>
                <a:ea typeface="Times New Roman" pitchFamily="18" charset="0"/>
                <a:cs typeface="Arial" pitchFamily="34" charset="0"/>
              </a:rPr>
              <a:t>збільшення обсягу обігових коштів;</a:t>
            </a:r>
            <a:endParaRPr kumimoji="0" lang="ru-RU" b="0" i="0" u="none" strike="noStrike" cap="none" normalizeH="0" baseline="0" dirty="0" smtClean="0">
              <a:ln>
                <a:noFill/>
              </a:ln>
              <a:solidFill>
                <a:srgbClr val="FEF0F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03250" algn="l"/>
              </a:tabLst>
            </a:pPr>
            <a:r>
              <a:rPr kumimoji="0" lang="uk-UA" b="0" i="0" u="none" strike="noStrike" cap="none" normalizeH="0" baseline="0" dirty="0" smtClean="0">
                <a:ln>
                  <a:noFill/>
                </a:ln>
                <a:solidFill>
                  <a:srgbClr val="FEF0F1"/>
                </a:solidFill>
                <a:effectLst/>
                <a:latin typeface="Arial" pitchFamily="34" charset="0"/>
                <a:ea typeface="Times New Roman" pitchFamily="18" charset="0"/>
                <a:cs typeface="Arial" pitchFamily="34" charset="0"/>
              </a:rPr>
              <a:t>зростання обсягу основних</a:t>
            </a:r>
            <a:endParaRPr kumimoji="0" lang="uk-UA" b="0" i="0" u="none" strike="noStrike" cap="none" normalizeH="0" baseline="0" dirty="0" smtClean="0">
              <a:ln>
                <a:noFill/>
              </a:ln>
              <a:solidFill>
                <a:srgbClr val="FEF0F1"/>
              </a:solidFill>
              <a:effectLst/>
              <a:latin typeface="Arial" pitchFamily="34" charset="0"/>
              <a:cs typeface="Arial" pitchFamily="34" charset="0"/>
            </a:endParaRPr>
          </a:p>
        </p:txBody>
      </p:sp>
    </p:spTree>
    <p:extLst>
      <p:ext uri="{BB962C8B-B14F-4D97-AF65-F5344CB8AC3E}">
        <p14:creationId xmlns:p14="http://schemas.microsoft.com/office/powerpoint/2010/main" val="10568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59877" y="716280"/>
            <a:ext cx="6943893" cy="2745982"/>
          </a:xfrm>
        </p:spPr>
        <p:txBody>
          <a:bodyPr/>
          <a:lstStyle/>
          <a:p>
            <a:r>
              <a:rPr lang="ru-RU" sz="4400" dirty="0" err="1" smtClean="0">
                <a:solidFill>
                  <a:srgbClr val="FF8800"/>
                </a:solidFill>
              </a:rPr>
              <a:t>Аналіз</a:t>
            </a:r>
            <a:r>
              <a:rPr lang="ru-RU" sz="4400" dirty="0" smtClean="0">
                <a:solidFill>
                  <a:srgbClr val="FF8800"/>
                </a:solidFill>
              </a:rPr>
              <a:t> </a:t>
            </a:r>
            <a:r>
              <a:rPr lang="ru-RU" sz="4400" dirty="0" err="1" smtClean="0">
                <a:solidFill>
                  <a:srgbClr val="FF8800"/>
                </a:solidFill>
              </a:rPr>
              <a:t>фінансового</a:t>
            </a:r>
            <a:r>
              <a:rPr lang="ru-RU" sz="4400" dirty="0" smtClean="0">
                <a:solidFill>
                  <a:srgbClr val="FF8800"/>
                </a:solidFill>
              </a:rPr>
              <a:t> стану малого </a:t>
            </a:r>
            <a:r>
              <a:rPr lang="ru-RU" sz="4400" dirty="0" err="1" smtClean="0">
                <a:solidFill>
                  <a:srgbClr val="FF8800"/>
                </a:solidFill>
              </a:rPr>
              <a:t>підприємства</a:t>
            </a:r>
            <a:r>
              <a:rPr lang="ru-RU" sz="4400" dirty="0" smtClean="0">
                <a:solidFill>
                  <a:srgbClr val="FF8800"/>
                </a:solidFill>
              </a:rPr>
              <a:t/>
            </a:r>
            <a:br>
              <a:rPr lang="ru-RU" sz="4400" dirty="0" smtClean="0">
                <a:solidFill>
                  <a:srgbClr val="FF8800"/>
                </a:solidFill>
              </a:rPr>
            </a:br>
            <a:endParaRPr lang="ru-RU" sz="4400" dirty="0">
              <a:solidFill>
                <a:srgbClr val="FF8800"/>
              </a:solidFill>
            </a:endParaRPr>
          </a:p>
        </p:txBody>
      </p:sp>
    </p:spTree>
    <p:extLst>
      <p:ext uri="{BB962C8B-B14F-4D97-AF65-F5344CB8AC3E}">
        <p14:creationId xmlns:p14="http://schemas.microsoft.com/office/powerpoint/2010/main" val="7168128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s://www.debt.org/wp-content/uploads/2012/09/home-inspection1.jpg"/>
          <p:cNvPicPr>
            <a:picLocks noChangeAspect="1" noChangeArrowheads="1"/>
          </p:cNvPicPr>
          <p:nvPr/>
        </p:nvPicPr>
        <p:blipFill>
          <a:blip r:embed="rId2">
            <a:clrChange>
              <a:clrFrom>
                <a:srgbClr val="FFFFFF"/>
              </a:clrFrom>
              <a:clrTo>
                <a:srgbClr val="FFFFFF">
                  <a:alpha val="0"/>
                </a:srgbClr>
              </a:clrTo>
            </a:clrChange>
            <a:lum bright="-13000"/>
          </a:blip>
          <a:srcRect/>
          <a:stretch>
            <a:fillRect/>
          </a:stretch>
        </p:blipFill>
        <p:spPr bwMode="auto">
          <a:xfrm>
            <a:off x="571472" y="1571618"/>
            <a:ext cx="3214710" cy="2061197"/>
          </a:xfrm>
          <a:prstGeom prst="rect">
            <a:avLst/>
          </a:prstGeom>
          <a:noFill/>
        </p:spPr>
      </p:pic>
      <p:sp>
        <p:nvSpPr>
          <p:cNvPr id="37893" name="Rectangle 5"/>
          <p:cNvSpPr>
            <a:spLocks noChangeArrowheads="1"/>
          </p:cNvSpPr>
          <p:nvPr/>
        </p:nvSpPr>
        <p:spPr bwMode="auto">
          <a:xfrm>
            <a:off x="714348" y="785800"/>
            <a:ext cx="807243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Фінансовий стан підприємства – це економічна категорія, яка відображає стан капіталу в процесі його обертання і здатність </a:t>
            </a:r>
            <a:r>
              <a:rPr kumimoji="0" lang="uk-UA" sz="1400" b="0" i="0" u="none" strike="noStrike" cap="none" normalizeH="0" baseline="0" dirty="0" err="1" smtClean="0">
                <a:ln>
                  <a:noFill/>
                </a:ln>
                <a:solidFill>
                  <a:srgbClr val="00B0F0"/>
                </a:solidFill>
                <a:effectLst/>
                <a:latin typeface="Arial" pitchFamily="34" charset="0"/>
                <a:ea typeface="Times New Roman" pitchFamily="18" charset="0"/>
                <a:cs typeface="Arial" pitchFamily="34" charset="0"/>
              </a:rPr>
              <a:t>суб</a:t>
            </a:r>
            <a:r>
              <a:rPr kumimoji="0" lang="en-US" sz="14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a:t>
            </a:r>
            <a:r>
              <a:rPr kumimoji="0" lang="uk-UA" sz="1400" b="0" i="0" u="none" strike="noStrike" cap="none" normalizeH="0" baseline="0" dirty="0" err="1" smtClean="0">
                <a:ln>
                  <a:noFill/>
                </a:ln>
                <a:solidFill>
                  <a:srgbClr val="00B0F0"/>
                </a:solidFill>
                <a:effectLst/>
                <a:latin typeface="Arial" pitchFamily="34" charset="0"/>
                <a:ea typeface="Times New Roman" pitchFamily="18" charset="0"/>
                <a:cs typeface="Arial" pitchFamily="34" charset="0"/>
              </a:rPr>
              <a:t>єкта</a:t>
            </a:r>
            <a:r>
              <a:rPr kumimoji="0" lang="uk-UA" sz="14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 господарювання до саморозвитку на фіксований проміжок часу.</a:t>
            </a:r>
            <a:endParaRPr kumimoji="0" lang="uk-UA" sz="1800" b="0" i="0" u="none" strike="noStrike" cap="none" normalizeH="0" baseline="0" dirty="0" smtClean="0">
              <a:ln>
                <a:noFill/>
              </a:ln>
              <a:solidFill>
                <a:srgbClr val="00B0F0"/>
              </a:solidFill>
              <a:effectLst/>
              <a:latin typeface="Arial" pitchFamily="34" charset="0"/>
              <a:cs typeface="Arial" pitchFamily="34" charset="0"/>
            </a:endParaRPr>
          </a:p>
        </p:txBody>
      </p:sp>
      <p:sp>
        <p:nvSpPr>
          <p:cNvPr id="9" name="Прямоугольник 8"/>
          <p:cNvSpPr/>
          <p:nvPr/>
        </p:nvSpPr>
        <p:spPr>
          <a:xfrm>
            <a:off x="3929058" y="1500180"/>
            <a:ext cx="4572000" cy="954107"/>
          </a:xfrm>
          <a:prstGeom prst="rect">
            <a:avLst/>
          </a:prstGeom>
        </p:spPr>
        <p:txBody>
          <a:bodyPr>
            <a:spAutoFit/>
          </a:bodyPr>
          <a:lstStyle/>
          <a:p>
            <a:pPr marL="342900" indent="-342900"/>
            <a:r>
              <a:rPr lang="uk-UA" dirty="0" smtClean="0">
                <a:solidFill>
                  <a:schemeClr val="tx1">
                    <a:lumMod val="25000"/>
                    <a:lumOff val="75000"/>
                  </a:schemeClr>
                </a:solidFill>
              </a:rPr>
              <a:t>    Фінансовий стан може бути:</a:t>
            </a:r>
            <a:r>
              <a:rPr lang="en-US" dirty="0" smtClean="0">
                <a:solidFill>
                  <a:schemeClr val="tx1">
                    <a:lumMod val="25000"/>
                    <a:lumOff val="75000"/>
                  </a:schemeClr>
                </a:solidFill>
              </a:rPr>
              <a:t/>
            </a:r>
            <a:br>
              <a:rPr lang="en-US" dirty="0" smtClean="0">
                <a:solidFill>
                  <a:schemeClr val="tx1">
                    <a:lumMod val="25000"/>
                    <a:lumOff val="75000"/>
                  </a:schemeClr>
                </a:solidFill>
              </a:rPr>
            </a:br>
            <a:r>
              <a:rPr lang="uk-UA" dirty="0" smtClean="0">
                <a:solidFill>
                  <a:schemeClr val="tx1">
                    <a:lumMod val="25000"/>
                    <a:lumOff val="75000"/>
                  </a:schemeClr>
                </a:solidFill>
              </a:rPr>
              <a:t>- стійким</a:t>
            </a:r>
            <a:r>
              <a:rPr lang="en-US" dirty="0" smtClean="0">
                <a:solidFill>
                  <a:schemeClr val="tx1">
                    <a:lumMod val="25000"/>
                    <a:lumOff val="75000"/>
                  </a:schemeClr>
                </a:solidFill>
              </a:rPr>
              <a:t/>
            </a:r>
            <a:br>
              <a:rPr lang="en-US" dirty="0" smtClean="0">
                <a:solidFill>
                  <a:schemeClr val="tx1">
                    <a:lumMod val="25000"/>
                    <a:lumOff val="75000"/>
                  </a:schemeClr>
                </a:solidFill>
              </a:rPr>
            </a:br>
            <a:r>
              <a:rPr lang="uk-UA" dirty="0" smtClean="0">
                <a:solidFill>
                  <a:schemeClr val="tx1">
                    <a:lumMod val="25000"/>
                    <a:lumOff val="75000"/>
                  </a:schemeClr>
                </a:solidFill>
              </a:rPr>
              <a:t>- нестійким (передкризовим) </a:t>
            </a:r>
            <a:r>
              <a:rPr lang="en-US" dirty="0" smtClean="0">
                <a:solidFill>
                  <a:schemeClr val="tx1">
                    <a:lumMod val="25000"/>
                    <a:lumOff val="75000"/>
                  </a:schemeClr>
                </a:solidFill>
              </a:rPr>
              <a:t/>
            </a:r>
            <a:br>
              <a:rPr lang="en-US" dirty="0" smtClean="0">
                <a:solidFill>
                  <a:schemeClr val="tx1">
                    <a:lumMod val="25000"/>
                    <a:lumOff val="75000"/>
                  </a:schemeClr>
                </a:solidFill>
              </a:rPr>
            </a:br>
            <a:r>
              <a:rPr lang="uk-UA" dirty="0" smtClean="0">
                <a:solidFill>
                  <a:schemeClr val="tx1">
                    <a:lumMod val="25000"/>
                    <a:lumOff val="75000"/>
                  </a:schemeClr>
                </a:solidFill>
              </a:rPr>
              <a:t>- кризовим</a:t>
            </a:r>
            <a:endParaRPr lang="ru-RU" dirty="0">
              <a:solidFill>
                <a:schemeClr val="tx1">
                  <a:lumMod val="25000"/>
                  <a:lumOff val="75000"/>
                </a:schemeClr>
              </a:solidFill>
            </a:endParaRPr>
          </a:p>
        </p:txBody>
      </p:sp>
      <p:sp>
        <p:nvSpPr>
          <p:cNvPr id="10" name="Прямоугольник 9"/>
          <p:cNvSpPr/>
          <p:nvPr/>
        </p:nvSpPr>
        <p:spPr>
          <a:xfrm>
            <a:off x="1785918" y="3786196"/>
            <a:ext cx="5000628" cy="1169551"/>
          </a:xfrm>
          <a:prstGeom prst="rect">
            <a:avLst/>
          </a:prstGeom>
        </p:spPr>
        <p:txBody>
          <a:bodyPr wrap="square">
            <a:spAutoFit/>
          </a:bodyPr>
          <a:lstStyle/>
          <a:p>
            <a:r>
              <a:rPr lang="uk-UA" dirty="0" smtClean="0">
                <a:solidFill>
                  <a:srgbClr val="00B0F0"/>
                </a:solidFill>
              </a:rPr>
              <a:t>Здатність підприємства вчасно здійснювати платежі, фінансувати свою діяльність на розширеній основі, переносити не передбачені кризові моменти, зберігати свою платоспроможність за несприятливих умов свідчить про його </a:t>
            </a:r>
            <a:r>
              <a:rPr lang="uk-UA" b="1" dirty="0" smtClean="0">
                <a:solidFill>
                  <a:srgbClr val="00B0F0"/>
                </a:solidFill>
              </a:rPr>
              <a:t>фінансову стійкість.</a:t>
            </a:r>
            <a:endParaRPr lang="ru-RU" b="1" dirty="0">
              <a:solidFill>
                <a:srgbClr val="00B0F0"/>
              </a:solidFill>
            </a:endParaRPr>
          </a:p>
        </p:txBody>
      </p:sp>
      <p:pic>
        <p:nvPicPr>
          <p:cNvPr id="37897" name="Picture 9" descr="https://magnolia-tv.com/sites/default/files/news/2020-03/20120911_093954.jpeg"/>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6715140" y="2857502"/>
            <a:ext cx="2064501" cy="1571636"/>
          </a:xfrm>
          <a:prstGeom prst="rect">
            <a:avLst/>
          </a:prstGeom>
          <a:noFill/>
        </p:spPr>
      </p:pic>
    </p:spTree>
    <p:extLst>
      <p:ext uri="{BB962C8B-B14F-4D97-AF65-F5344CB8AC3E}">
        <p14:creationId xmlns:p14="http://schemas.microsoft.com/office/powerpoint/2010/main" val="1022383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428610"/>
            <a:ext cx="4572000" cy="1169551"/>
          </a:xfrm>
          <a:prstGeom prst="rect">
            <a:avLst/>
          </a:prstGeom>
        </p:spPr>
        <p:txBody>
          <a:bodyPr>
            <a:spAutoFit/>
          </a:bodyPr>
          <a:lstStyle/>
          <a:p>
            <a:r>
              <a:rPr lang="uk-UA" dirty="0" smtClean="0">
                <a:solidFill>
                  <a:srgbClr val="8DBD9A"/>
                </a:solidFill>
              </a:rPr>
              <a:t>За </a:t>
            </a:r>
            <a:r>
              <a:rPr lang="uk-UA" b="1" dirty="0" smtClean="0">
                <a:solidFill>
                  <a:srgbClr val="8DBD9A"/>
                </a:solidFill>
              </a:rPr>
              <a:t>аналітичним балансом </a:t>
            </a:r>
            <a:r>
              <a:rPr lang="uk-UA" dirty="0" smtClean="0">
                <a:solidFill>
                  <a:srgbClr val="8DBD9A"/>
                </a:solidFill>
              </a:rPr>
              <a:t>можна проаналізувати зміни, які відбулись у активах і джерелах їх формування і дати попередню оцінку фінансовому стану підприємства за звітний період на підставі проведення експрес аналізу балансу</a:t>
            </a:r>
            <a:endParaRPr lang="ru-RU" dirty="0">
              <a:solidFill>
                <a:srgbClr val="8DBD9A"/>
              </a:solidFill>
            </a:endParaRPr>
          </a:p>
        </p:txBody>
      </p:sp>
      <p:sp>
        <p:nvSpPr>
          <p:cNvPr id="5" name="Стрелка вправо 4"/>
          <p:cNvSpPr/>
          <p:nvPr/>
        </p:nvSpPr>
        <p:spPr>
          <a:xfrm>
            <a:off x="4786314" y="714362"/>
            <a:ext cx="714380" cy="285752"/>
          </a:xfrm>
          <a:prstGeom prst="rightArrow">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6" name="Прямоугольник 5"/>
          <p:cNvSpPr/>
          <p:nvPr/>
        </p:nvSpPr>
        <p:spPr>
          <a:xfrm>
            <a:off x="5857884" y="571486"/>
            <a:ext cx="3071802" cy="738664"/>
          </a:xfrm>
          <a:prstGeom prst="rect">
            <a:avLst/>
          </a:prstGeom>
        </p:spPr>
        <p:txBody>
          <a:bodyPr wrap="square">
            <a:spAutoFit/>
          </a:bodyPr>
          <a:lstStyle/>
          <a:p>
            <a:r>
              <a:rPr lang="uk-UA" dirty="0" smtClean="0">
                <a:solidFill>
                  <a:srgbClr val="518D61"/>
                </a:solidFill>
              </a:rPr>
              <a:t>В такому аналітичному балансі обов‘язково </a:t>
            </a:r>
            <a:r>
              <a:rPr lang="uk-UA" b="1" dirty="0" smtClean="0">
                <a:solidFill>
                  <a:srgbClr val="518D61"/>
                </a:solidFill>
              </a:rPr>
              <a:t>повинні бути </a:t>
            </a:r>
            <a:r>
              <a:rPr lang="uk-UA" dirty="0" smtClean="0">
                <a:solidFill>
                  <a:srgbClr val="518D61"/>
                </a:solidFill>
              </a:rPr>
              <a:t>дані на початок і кінець звітного періоду</a:t>
            </a:r>
            <a:endParaRPr lang="ru-RU" dirty="0">
              <a:solidFill>
                <a:srgbClr val="518D61"/>
              </a:solidFill>
            </a:endParaRPr>
          </a:p>
        </p:txBody>
      </p:sp>
      <p:sp>
        <p:nvSpPr>
          <p:cNvPr id="39937" name="Rectangle 1"/>
          <p:cNvSpPr>
            <a:spLocks noChangeArrowheads="1"/>
          </p:cNvSpPr>
          <p:nvPr/>
        </p:nvSpPr>
        <p:spPr bwMode="auto">
          <a:xfrm>
            <a:off x="1714480" y="1857370"/>
            <a:ext cx="7260321"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 pos="1144588" algn="l"/>
              </a:tabLst>
            </a:pPr>
            <a:r>
              <a:rPr kumimoji="0" lang="uk-UA" sz="1400" b="0" i="0" u="none" strike="noStrike" cap="none" normalizeH="0" baseline="0" dirty="0" smtClean="0">
                <a:ln>
                  <a:noFill/>
                </a:ln>
                <a:solidFill>
                  <a:srgbClr val="FCFCC8"/>
                </a:solidFill>
                <a:effectLst/>
                <a:latin typeface="Arial" pitchFamily="34" charset="0"/>
                <a:ea typeface="Times New Roman" pitchFamily="18" charset="0"/>
                <a:cs typeface="Arial" pitchFamily="34" charset="0"/>
              </a:rPr>
              <a:t>Для оцінки виробничого потенціалу використовують наступні показники:</a:t>
            </a:r>
            <a:endParaRPr kumimoji="0" lang="ru-RU" sz="900" b="0" i="0" u="none" strike="noStrike" cap="none" normalizeH="0" baseline="0" dirty="0" smtClean="0">
              <a:ln>
                <a:noFill/>
              </a:ln>
              <a:solidFill>
                <a:srgbClr val="FCFCC8"/>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0" algn="l"/>
                <a:tab pos="1144588" algn="l"/>
              </a:tabLst>
            </a:pPr>
            <a:r>
              <a:rPr kumimoji="0" lang="uk-UA" sz="1400" b="0" i="0" u="none" strike="noStrike" cap="none" normalizeH="0" baseline="0" dirty="0" smtClean="0">
                <a:ln>
                  <a:noFill/>
                </a:ln>
                <a:solidFill>
                  <a:srgbClr val="FCFCC8"/>
                </a:solidFill>
                <a:effectLst/>
                <a:latin typeface="Arial" pitchFamily="34" charset="0"/>
                <a:ea typeface="Times New Roman" pitchFamily="18" charset="0"/>
                <a:cs typeface="Arial" pitchFamily="34" charset="0"/>
              </a:rPr>
              <a:t>Наявність, динаміка і питома частка виробничих активів у загальній вартості майна.</a:t>
            </a:r>
            <a:endParaRPr kumimoji="0" lang="ru-RU" sz="900" b="0" i="0" u="none" strike="noStrike" cap="none" normalizeH="0" baseline="0" dirty="0" smtClean="0">
              <a:ln>
                <a:noFill/>
              </a:ln>
              <a:solidFill>
                <a:srgbClr val="FCFCC8"/>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0" algn="l"/>
                <a:tab pos="1144588" algn="l"/>
              </a:tabLst>
            </a:pPr>
            <a:r>
              <a:rPr kumimoji="0" lang="uk-UA" sz="1400" b="0" i="0" u="none" strike="noStrike" cap="none" normalizeH="0" baseline="0" dirty="0" smtClean="0">
                <a:ln>
                  <a:noFill/>
                </a:ln>
                <a:solidFill>
                  <a:srgbClr val="FCFCC8"/>
                </a:solidFill>
                <a:effectLst/>
                <a:latin typeface="Arial" pitchFamily="34" charset="0"/>
                <a:ea typeface="Times New Roman" pitchFamily="18" charset="0"/>
                <a:cs typeface="Arial" pitchFamily="34" charset="0"/>
              </a:rPr>
              <a:t>Наявність, динаміка і питома частка основних засобів у реальній вартості майна.</a:t>
            </a:r>
            <a:endParaRPr kumimoji="0" lang="ru-RU" sz="900" b="0" i="0" u="none" strike="noStrike" cap="none" normalizeH="0" baseline="0" dirty="0" smtClean="0">
              <a:ln>
                <a:noFill/>
              </a:ln>
              <a:solidFill>
                <a:srgbClr val="FCFCC8"/>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0" algn="l"/>
                <a:tab pos="1144588" algn="l"/>
              </a:tabLst>
            </a:pPr>
            <a:r>
              <a:rPr kumimoji="0" lang="uk-UA" sz="1400" b="0" i="0" u="none" strike="noStrike" cap="none" normalizeH="0" baseline="0" dirty="0" smtClean="0">
                <a:ln>
                  <a:noFill/>
                </a:ln>
                <a:solidFill>
                  <a:srgbClr val="FCFCC8"/>
                </a:solidFill>
                <a:effectLst/>
                <a:latin typeface="Arial" pitchFamily="34" charset="0"/>
                <a:ea typeface="Times New Roman" pitchFamily="18" charset="0"/>
                <a:cs typeface="Arial" pitchFamily="34" charset="0"/>
              </a:rPr>
              <a:t>Визначення показників, а також їх аналіз:</a:t>
            </a:r>
            <a:endParaRPr kumimoji="0" lang="ru-RU" sz="900" b="0" i="0" u="none" strike="noStrike" cap="none" normalizeH="0" baseline="0" dirty="0" smtClean="0">
              <a:ln>
                <a:noFill/>
              </a:ln>
              <a:solidFill>
                <a:srgbClr val="FCFCC8"/>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AutoNum type="arabicParenR"/>
              <a:tabLst>
                <a:tab pos="1143000" algn="l"/>
                <a:tab pos="1144588" algn="l"/>
              </a:tabLst>
            </a:pPr>
            <a:r>
              <a:rPr kumimoji="0" lang="uk-UA" sz="1400" b="0" i="0" u="none" strike="noStrike" cap="none" normalizeH="0" baseline="0" dirty="0" smtClean="0">
                <a:ln>
                  <a:noFill/>
                </a:ln>
                <a:solidFill>
                  <a:srgbClr val="FCFCC8"/>
                </a:solidFill>
                <a:effectLst/>
                <a:latin typeface="Arial" pitchFamily="34" charset="0"/>
                <a:ea typeface="Times New Roman" pitchFamily="18" charset="0"/>
                <a:cs typeface="Arial" pitchFamily="34" charset="0"/>
              </a:rPr>
              <a:t>сума наявних у підприємств коштів</a:t>
            </a:r>
            <a:endParaRPr kumimoji="0" lang="ru-RU" sz="900" b="0" i="0" u="none" strike="noStrike" cap="none" normalizeH="0" baseline="0" dirty="0" smtClean="0">
              <a:ln>
                <a:noFill/>
              </a:ln>
              <a:solidFill>
                <a:srgbClr val="FCFCC8"/>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AutoNum type="arabicParenR"/>
              <a:tabLst>
                <a:tab pos="1143000" algn="l"/>
                <a:tab pos="1144588" algn="l"/>
              </a:tabLst>
            </a:pPr>
            <a:r>
              <a:rPr kumimoji="0" lang="uk-UA" sz="1400" b="0" i="0" u="none" strike="noStrike" cap="none" normalizeH="0" baseline="0" dirty="0" smtClean="0">
                <a:ln>
                  <a:noFill/>
                </a:ln>
                <a:solidFill>
                  <a:srgbClr val="FCFCC8"/>
                </a:solidFill>
                <a:effectLst/>
                <a:latin typeface="Arial" pitchFamily="34" charset="0"/>
                <a:ea typeface="Times New Roman" pitchFamily="18" charset="0"/>
                <a:cs typeface="Arial" pitchFamily="34" charset="0"/>
              </a:rPr>
              <a:t>питома вага активної частини основних засобів (</a:t>
            </a:r>
            <a:r>
              <a:rPr kumimoji="0" lang="uk-UA" sz="1400" b="0" i="0" u="none" strike="noStrike" cap="none" normalizeH="0" baseline="0" dirty="0" err="1" smtClean="0">
                <a:ln>
                  <a:noFill/>
                </a:ln>
                <a:solidFill>
                  <a:srgbClr val="FCFCC8"/>
                </a:solidFill>
                <a:effectLst/>
                <a:latin typeface="Arial" pitchFamily="34" charset="0"/>
                <a:ea typeface="Times New Roman" pitchFamily="18" charset="0"/>
                <a:cs typeface="Arial" pitchFamily="34" charset="0"/>
              </a:rPr>
              <a:t>ПВ</a:t>
            </a:r>
            <a:r>
              <a:rPr kumimoji="0" lang="uk-UA" sz="1400" b="0" i="0" u="none" strike="noStrike" cap="none" normalizeH="0" baseline="0" dirty="0" smtClean="0">
                <a:ln>
                  <a:noFill/>
                </a:ln>
                <a:solidFill>
                  <a:srgbClr val="FCFCC8"/>
                </a:solidFill>
                <a:effectLst/>
                <a:latin typeface="Arial" pitchFamily="34" charset="0"/>
                <a:ea typeface="Times New Roman" pitchFamily="18" charset="0"/>
                <a:cs typeface="Arial" pitchFamily="34" charset="0"/>
              </a:rPr>
              <a:t> </a:t>
            </a:r>
            <a:r>
              <a:rPr kumimoji="0" lang="uk-UA" sz="1400" b="0" i="0" u="none" strike="noStrike" cap="none" normalizeH="0" baseline="-30000" dirty="0" err="1" smtClean="0">
                <a:ln>
                  <a:noFill/>
                </a:ln>
                <a:solidFill>
                  <a:srgbClr val="FCFCC8"/>
                </a:solidFill>
                <a:effectLst/>
                <a:latin typeface="Arial" pitchFamily="34" charset="0"/>
                <a:ea typeface="Times New Roman" pitchFamily="18" charset="0"/>
                <a:cs typeface="Arial" pitchFamily="34" charset="0"/>
              </a:rPr>
              <a:t>ачоф</a:t>
            </a:r>
            <a:r>
              <a:rPr kumimoji="0" lang="uk-UA" sz="1400" b="0" i="0" u="none" strike="noStrike" cap="none" normalizeH="0" baseline="0" dirty="0" smtClean="0">
                <a:ln>
                  <a:noFill/>
                </a:ln>
                <a:solidFill>
                  <a:srgbClr val="FCFCC8"/>
                </a:solidFill>
                <a:effectLst/>
                <a:latin typeface="Arial" pitchFamily="34" charset="0"/>
                <a:ea typeface="Times New Roman" pitchFamily="18" charset="0"/>
                <a:cs typeface="Arial" pitchFamily="34" charset="0"/>
              </a:rPr>
              <a:t>).</a:t>
            </a:r>
            <a:endParaRPr kumimoji="0" lang="uk-UA" sz="1800" b="0" i="0" u="none" strike="noStrike" cap="none" normalizeH="0" baseline="0" dirty="0" smtClean="0">
              <a:ln>
                <a:noFill/>
              </a:ln>
              <a:solidFill>
                <a:srgbClr val="FCFCC8"/>
              </a:solidFill>
              <a:effectLst/>
              <a:latin typeface="Arial" pitchFamily="34" charset="0"/>
              <a:cs typeface="Arial" pitchFamily="34" charset="0"/>
            </a:endParaRPr>
          </a:p>
        </p:txBody>
      </p:sp>
      <p:sp>
        <p:nvSpPr>
          <p:cNvPr id="39938" name="Line 2"/>
          <p:cNvSpPr>
            <a:spLocks noChangeShapeType="1"/>
          </p:cNvSpPr>
          <p:nvPr/>
        </p:nvSpPr>
        <p:spPr bwMode="auto">
          <a:xfrm>
            <a:off x="2751138" y="0"/>
            <a:ext cx="2298700" cy="0"/>
          </a:xfrm>
          <a:prstGeom prst="line">
            <a:avLst/>
          </a:prstGeom>
          <a:noFill/>
          <a:ln w="6127">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aphicFrame>
        <p:nvGraphicFramePr>
          <p:cNvPr id="11" name="Объект 10"/>
          <p:cNvGraphicFramePr>
            <a:graphicFrameLocks noChangeAspect="1"/>
          </p:cNvGraphicFramePr>
          <p:nvPr/>
        </p:nvGraphicFramePr>
        <p:xfrm>
          <a:off x="4432300" y="2489200"/>
          <a:ext cx="279400" cy="165100"/>
        </p:xfrm>
        <a:graphic>
          <a:graphicData uri="http://schemas.openxmlformats.org/presentationml/2006/ole">
            <mc:AlternateContent xmlns:mc="http://schemas.openxmlformats.org/markup-compatibility/2006">
              <mc:Choice xmlns:v="urn:schemas-microsoft-com:vml" Requires="v">
                <p:oleObj spid="_x0000_s1034" name="Формула" r:id="rId3" imgW="279360" imgH="164880" progId="Equation.3">
                  <p:embed/>
                </p:oleObj>
              </mc:Choice>
              <mc:Fallback>
                <p:oleObj name="Формула" r:id="rId3" imgW="279360" imgH="164880" progId="Equation.3">
                  <p:embed/>
                  <p:pic>
                    <p:nvPicPr>
                      <p:cNvPr id="11" name="Объект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2300" y="2489200"/>
                        <a:ext cx="2794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nvGraphicFramePr>
        <p:xfrm>
          <a:off x="4241800" y="2482850"/>
          <a:ext cx="660400" cy="177800"/>
        </p:xfrm>
        <a:graphic>
          <a:graphicData uri="http://schemas.openxmlformats.org/presentationml/2006/ole">
            <mc:AlternateContent xmlns:mc="http://schemas.openxmlformats.org/markup-compatibility/2006">
              <mc:Choice xmlns:v="urn:schemas-microsoft-com:vml" Requires="v">
                <p:oleObj spid="_x0000_s1035" name="Формула" r:id="rId5" imgW="660240" imgH="177480" progId="Equation.3">
                  <p:embed/>
                </p:oleObj>
              </mc:Choice>
              <mc:Fallback>
                <p:oleObj name="Формула" r:id="rId5" imgW="660240" imgH="177480" progId="Equation.3">
                  <p:embed/>
                  <p:pic>
                    <p:nvPicPr>
                      <p:cNvPr id="12" name="Объект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800" y="2482850"/>
                        <a:ext cx="6604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p:cNvGraphicFramePr>
            <a:graphicFrameLocks noChangeAspect="1"/>
          </p:cNvGraphicFramePr>
          <p:nvPr/>
        </p:nvGraphicFramePr>
        <p:xfrm>
          <a:off x="4114800" y="2463800"/>
          <a:ext cx="914400" cy="215900"/>
        </p:xfrm>
        <a:graphic>
          <a:graphicData uri="http://schemas.openxmlformats.org/presentationml/2006/ole">
            <mc:AlternateContent xmlns:mc="http://schemas.openxmlformats.org/markup-compatibility/2006">
              <mc:Choice xmlns:v="urn:schemas-microsoft-com:vml" Requires="v">
                <p:oleObj spid="_x0000_s1036" name="Формула" r:id="rId7" imgW="914400" imgH="215640" progId="Equation.3">
                  <p:embed/>
                </p:oleObj>
              </mc:Choice>
              <mc:Fallback>
                <p:oleObj name="Формула" r:id="rId7" imgW="914400" imgH="215640" progId="Equation.3">
                  <p:embed/>
                  <p:pic>
                    <p:nvPicPr>
                      <p:cNvPr id="13" name="Объект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2463800"/>
                        <a:ext cx="914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p:cNvGraphicFramePr>
            <a:graphicFrameLocks noChangeAspect="1"/>
          </p:cNvGraphicFramePr>
          <p:nvPr/>
        </p:nvGraphicFramePr>
        <p:xfrm>
          <a:off x="4476750" y="2501900"/>
          <a:ext cx="190500" cy="139700"/>
        </p:xfrm>
        <a:graphic>
          <a:graphicData uri="http://schemas.openxmlformats.org/presentationml/2006/ole">
            <mc:AlternateContent xmlns:mc="http://schemas.openxmlformats.org/markup-compatibility/2006">
              <mc:Choice xmlns:v="urn:schemas-microsoft-com:vml" Requires="v">
                <p:oleObj spid="_x0000_s1037" name="Формула" r:id="rId9" imgW="190440" imgH="139680" progId="Equation.3">
                  <p:embed/>
                </p:oleObj>
              </mc:Choice>
              <mc:Fallback>
                <p:oleObj name="Формула" r:id="rId9" imgW="190440" imgH="139680" progId="Equation.3">
                  <p:embed/>
                  <p:pic>
                    <p:nvPicPr>
                      <p:cNvPr id="14" name="Объект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6750" y="2501900"/>
                        <a:ext cx="1905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994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995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995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9958" name="Rectangle 22"/>
          <p:cNvSpPr>
            <a:spLocks noChangeArrowheads="1"/>
          </p:cNvSpPr>
          <p:nvPr/>
        </p:nvSpPr>
        <p:spPr bwMode="auto">
          <a:xfrm>
            <a:off x="-142908" y="135730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cxnSp>
        <p:nvCxnSpPr>
          <p:cNvPr id="31" name="Прямая соединительная линия 30"/>
          <p:cNvCxnSpPr/>
          <p:nvPr/>
        </p:nvCxnSpPr>
        <p:spPr>
          <a:xfrm>
            <a:off x="1928794" y="4071948"/>
            <a:ext cx="1357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35" name="Прямоугольник 34"/>
          <p:cNvSpPr/>
          <p:nvPr/>
        </p:nvSpPr>
        <p:spPr>
          <a:xfrm>
            <a:off x="1285852" y="3786196"/>
            <a:ext cx="1210588" cy="307777"/>
          </a:xfrm>
          <a:prstGeom prst="rect">
            <a:avLst/>
          </a:prstGeom>
        </p:spPr>
        <p:txBody>
          <a:bodyPr wrap="none">
            <a:spAutoFit/>
          </a:bodyPr>
          <a:lstStyle/>
          <a:p>
            <a:r>
              <a:rPr lang="uk-UA" dirty="0" smtClean="0">
                <a:solidFill>
                  <a:srgbClr val="FCFCC8"/>
                </a:solidFill>
              </a:rPr>
              <a:t>П В ач о з = </a:t>
            </a:r>
            <a:endParaRPr lang="ru-RU" dirty="0">
              <a:solidFill>
                <a:srgbClr val="FCFCC8"/>
              </a:solidFill>
            </a:endParaRPr>
          </a:p>
        </p:txBody>
      </p:sp>
      <p:cxnSp>
        <p:nvCxnSpPr>
          <p:cNvPr id="37" name="Прямая соединительная линия 36"/>
          <p:cNvCxnSpPr/>
          <p:nvPr/>
        </p:nvCxnSpPr>
        <p:spPr>
          <a:xfrm>
            <a:off x="2428860" y="3929072"/>
            <a:ext cx="2643206" cy="1588"/>
          </a:xfrm>
          <a:prstGeom prst="line">
            <a:avLst/>
          </a:prstGeom>
          <a:ln>
            <a:solidFill>
              <a:srgbClr val="FCFCC8"/>
            </a:solidFill>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2500298" y="3643320"/>
            <a:ext cx="2050561" cy="276999"/>
          </a:xfrm>
          <a:prstGeom prst="rect">
            <a:avLst/>
          </a:prstGeom>
        </p:spPr>
        <p:txBody>
          <a:bodyPr wrap="none">
            <a:spAutoFit/>
          </a:bodyPr>
          <a:lstStyle/>
          <a:p>
            <a:r>
              <a:rPr lang="uk-UA" sz="1200" dirty="0" smtClean="0">
                <a:solidFill>
                  <a:srgbClr val="FCFCC8"/>
                </a:solidFill>
              </a:rPr>
              <a:t>Вартість активної частини</a:t>
            </a:r>
            <a:endParaRPr lang="ru-RU" sz="1200" dirty="0">
              <a:solidFill>
                <a:srgbClr val="FCFCC8"/>
              </a:solidFill>
            </a:endParaRPr>
          </a:p>
        </p:txBody>
      </p:sp>
      <p:sp>
        <p:nvSpPr>
          <p:cNvPr id="39" name="Прямоугольник 38"/>
          <p:cNvSpPr/>
          <p:nvPr/>
        </p:nvSpPr>
        <p:spPr>
          <a:xfrm>
            <a:off x="2357422" y="3929072"/>
            <a:ext cx="2810385" cy="492443"/>
          </a:xfrm>
          <a:prstGeom prst="rect">
            <a:avLst/>
          </a:prstGeom>
        </p:spPr>
        <p:txBody>
          <a:bodyPr wrap="none">
            <a:spAutoFit/>
          </a:bodyPr>
          <a:lstStyle/>
          <a:p>
            <a:r>
              <a:rPr lang="uk-UA" sz="1200" dirty="0" smtClean="0">
                <a:solidFill>
                  <a:srgbClr val="FCFCC8"/>
                </a:solidFill>
              </a:rPr>
              <a:t>Первісна  вартість  основних засобів</a:t>
            </a:r>
            <a:endParaRPr lang="ru-RU" sz="1200" dirty="0" smtClean="0">
              <a:solidFill>
                <a:srgbClr val="FCFCC8"/>
              </a:solidFill>
            </a:endParaRPr>
          </a:p>
          <a:p>
            <a:endParaRPr lang="ru-RU" dirty="0"/>
          </a:p>
        </p:txBody>
      </p:sp>
      <p:sp>
        <p:nvSpPr>
          <p:cNvPr id="43" name="Прямоугольник 42"/>
          <p:cNvSpPr/>
          <p:nvPr/>
        </p:nvSpPr>
        <p:spPr>
          <a:xfrm>
            <a:off x="1214414" y="4357700"/>
            <a:ext cx="4572000" cy="523220"/>
          </a:xfrm>
          <a:prstGeom prst="rect">
            <a:avLst/>
          </a:prstGeom>
        </p:spPr>
        <p:txBody>
          <a:bodyPr>
            <a:spAutoFit/>
          </a:bodyPr>
          <a:lstStyle/>
          <a:p>
            <a:r>
              <a:rPr lang="uk-UA" dirty="0" smtClean="0">
                <a:solidFill>
                  <a:srgbClr val="FCFCC8"/>
                </a:solidFill>
              </a:rPr>
              <a:t>*Чим більше зростання вага активної частини основних засобів , тим краще.</a:t>
            </a:r>
            <a:endParaRPr lang="ru-RU" dirty="0">
              <a:solidFill>
                <a:srgbClr val="FCFCC8"/>
              </a:solidFill>
            </a:endParaRPr>
          </a:p>
        </p:txBody>
      </p:sp>
    </p:spTree>
    <p:extLst>
      <p:ext uri="{BB962C8B-B14F-4D97-AF65-F5344CB8AC3E}">
        <p14:creationId xmlns:p14="http://schemas.microsoft.com/office/powerpoint/2010/main" val="2924186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3" name="Прямоугольник 2"/>
          <p:cNvSpPr/>
          <p:nvPr/>
        </p:nvSpPr>
        <p:spPr>
          <a:xfrm>
            <a:off x="170345" y="875003"/>
            <a:ext cx="7162801" cy="2246769"/>
          </a:xfrm>
          <a:prstGeom prst="rect">
            <a:avLst/>
          </a:prstGeom>
        </p:spPr>
        <p:txBody>
          <a:bodyPr wrap="square">
            <a:spAutoFit/>
          </a:bodyPr>
          <a:lstStyle/>
          <a:p>
            <a:r>
              <a:rPr lang="uk-UA" sz="2800" dirty="0">
                <a:solidFill>
                  <a:schemeClr val="bg1"/>
                </a:solidFill>
                <a:latin typeface="Montserrat Light" panose="020B0604020202020204" charset="-52"/>
                <a:ea typeface="Times New Roman" panose="02020603050405020304" pitchFamily="18" charset="0"/>
              </a:rPr>
              <a:t>Його </a:t>
            </a:r>
            <a:r>
              <a:rPr lang="uk-UA" sz="2800" dirty="0">
                <a:solidFill>
                  <a:srgbClr val="FF8800"/>
                </a:solidFill>
                <a:latin typeface="Montserrat Light" panose="020B0604020202020204" charset="-52"/>
                <a:ea typeface="Times New Roman" panose="02020603050405020304" pitchFamily="18" charset="0"/>
              </a:rPr>
              <a:t>мета</a:t>
            </a:r>
            <a:r>
              <a:rPr lang="uk-UA" sz="2800" dirty="0">
                <a:solidFill>
                  <a:schemeClr val="bg1"/>
                </a:solidFill>
                <a:latin typeface="Montserrat Light" panose="020B0604020202020204" charset="-52"/>
                <a:ea typeface="Times New Roman" panose="02020603050405020304" pitchFamily="18" charset="0"/>
              </a:rPr>
              <a:t> – надати інформацію про прийняття рішень з управління економікою підприємства і перевірити ефективність використання прийнятих рішень</a:t>
            </a:r>
            <a:endParaRPr lang="ru-RU" sz="2800" dirty="0">
              <a:solidFill>
                <a:schemeClr val="bg1"/>
              </a:solidFill>
              <a:latin typeface="Montserrat Light" panose="020B0604020202020204" charset="-52"/>
            </a:endParaRPr>
          </a:p>
        </p:txBody>
      </p:sp>
      <p:grpSp>
        <p:nvGrpSpPr>
          <p:cNvPr id="12" name="Google Shape;426;p41"/>
          <p:cNvGrpSpPr/>
          <p:nvPr/>
        </p:nvGrpSpPr>
        <p:grpSpPr>
          <a:xfrm>
            <a:off x="6815319" y="2867891"/>
            <a:ext cx="1946542" cy="1857715"/>
            <a:chOff x="5961125" y="1623900"/>
            <a:chExt cx="427450" cy="448175"/>
          </a:xfrm>
          <a:solidFill>
            <a:schemeClr val="bg1"/>
          </a:solidFill>
        </p:grpSpPr>
        <p:sp>
          <p:nvSpPr>
            <p:cNvPr id="13" name="Google Shape;427;p41"/>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bg1">
                      <a:lumMod val="85000"/>
                    </a:schemeClr>
                  </a:solidFill>
                </a:ln>
                <a:solidFill>
                  <a:schemeClr val="bg1">
                    <a:lumMod val="85000"/>
                  </a:schemeClr>
                </a:solidFill>
              </a:endParaRPr>
            </a:p>
          </p:txBody>
        </p:sp>
        <p:sp>
          <p:nvSpPr>
            <p:cNvPr id="14" name="Google Shape;428;p41"/>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bg1">
                      <a:lumMod val="85000"/>
                    </a:schemeClr>
                  </a:solidFill>
                </a:ln>
                <a:solidFill>
                  <a:schemeClr val="bg1">
                    <a:lumMod val="85000"/>
                  </a:schemeClr>
                </a:solidFill>
              </a:endParaRPr>
            </a:p>
          </p:txBody>
        </p:sp>
        <p:sp>
          <p:nvSpPr>
            <p:cNvPr id="15" name="Google Shape;429;p41"/>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bg1">
                      <a:lumMod val="85000"/>
                    </a:schemeClr>
                  </a:solidFill>
                </a:ln>
                <a:solidFill>
                  <a:schemeClr val="bg1">
                    <a:lumMod val="85000"/>
                  </a:schemeClr>
                </a:solidFill>
              </a:endParaRPr>
            </a:p>
          </p:txBody>
        </p:sp>
        <p:sp>
          <p:nvSpPr>
            <p:cNvPr id="16" name="Google Shape;430;p41"/>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bg1">
                      <a:lumMod val="85000"/>
                    </a:schemeClr>
                  </a:solidFill>
                </a:ln>
                <a:solidFill>
                  <a:schemeClr val="bg1">
                    <a:lumMod val="85000"/>
                  </a:schemeClr>
                </a:solidFill>
              </a:endParaRPr>
            </a:p>
          </p:txBody>
        </p:sp>
        <p:sp>
          <p:nvSpPr>
            <p:cNvPr id="17" name="Google Shape;431;p41"/>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bg1">
                      <a:lumMod val="85000"/>
                    </a:schemeClr>
                  </a:solidFill>
                </a:ln>
                <a:solidFill>
                  <a:schemeClr val="bg1">
                    <a:lumMod val="85000"/>
                  </a:schemeClr>
                </a:solidFill>
              </a:endParaRPr>
            </a:p>
          </p:txBody>
        </p:sp>
        <p:sp>
          <p:nvSpPr>
            <p:cNvPr id="18" name="Google Shape;432;p41"/>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bg1">
                      <a:lumMod val="85000"/>
                    </a:schemeClr>
                  </a:solidFill>
                </a:ln>
                <a:solidFill>
                  <a:schemeClr val="bg1">
                    <a:lumMod val="85000"/>
                  </a:schemeClr>
                </a:solidFill>
              </a:endParaRPr>
            </a:p>
          </p:txBody>
        </p:sp>
        <p:sp>
          <p:nvSpPr>
            <p:cNvPr id="19" name="Google Shape;433;p41"/>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bg1">
                      <a:lumMod val="85000"/>
                    </a:schemeClr>
                  </a:solidFill>
                </a:ln>
                <a:solidFill>
                  <a:schemeClr val="bg1">
                    <a:lumMod val="85000"/>
                  </a:schemeClr>
                </a:solidFill>
              </a:endParaRPr>
            </a:p>
          </p:txBody>
        </p:sp>
      </p:grpSp>
    </p:spTree>
    <p:extLst>
      <p:ext uri="{BB962C8B-B14F-4D97-AF65-F5344CB8AC3E}">
        <p14:creationId xmlns:p14="http://schemas.microsoft.com/office/powerpoint/2010/main" val="8962382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ChangeArrowheads="1"/>
          </p:cNvSpPr>
          <p:nvPr/>
        </p:nvSpPr>
        <p:spPr bwMode="auto">
          <a:xfrm>
            <a:off x="0" y="46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uk-UA" sz="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7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нез</a:t>
            </a:r>
            <a:endParaRPr kumimoji="0" lang="uk-U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Валюта</a:t>
            </a:r>
            <a:endParaRPr kumimoji="0" lang="uk-U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балансу</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82951" name="Rectangle 7"/>
          <p:cNvSpPr>
            <a:spLocks noChangeArrowheads="1"/>
          </p:cNvSpPr>
          <p:nvPr/>
        </p:nvSpPr>
        <p:spPr bwMode="auto">
          <a:xfrm>
            <a:off x="0" y="0"/>
            <a:ext cx="688497" cy="1325741"/>
          </a:xfrm>
          <a:prstGeom prst="rect">
            <a:avLst/>
          </a:prstGeom>
          <a:noFill/>
          <a:ln w="9525">
            <a:noFill/>
            <a:miter lim="800000"/>
            <a:headEnd/>
            <a:tailEnd/>
          </a:ln>
          <a:effectLst/>
        </p:spPr>
        <p:txBody>
          <a:bodyPr vert="horz" wrap="none" lIns="482448" tIns="660192" rIns="91440" bIns="16504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4975" algn="l"/>
                <a:tab pos="5840413"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4975" algn="l"/>
                <a:tab pos="5840413"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2" name="Rectangle 8"/>
          <p:cNvSpPr>
            <a:spLocks noChangeArrowheads="1"/>
          </p:cNvSpPr>
          <p:nvPr/>
        </p:nvSpPr>
        <p:spPr bwMode="auto">
          <a:xfrm>
            <a:off x="0" y="463550"/>
            <a:ext cx="771365" cy="12311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Валюта</a:t>
            </a:r>
            <a:endPar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балансу</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Объект 5"/>
          <p:cNvGraphicFramePr>
            <a:graphicFrameLocks noChangeAspect="1"/>
          </p:cNvGraphicFramePr>
          <p:nvPr/>
        </p:nvGraphicFramePr>
        <p:xfrm>
          <a:off x="4514850" y="2463800"/>
          <a:ext cx="114300" cy="215900"/>
        </p:xfrm>
        <a:graphic>
          <a:graphicData uri="http://schemas.openxmlformats.org/presentationml/2006/ole">
            <mc:AlternateContent xmlns:mc="http://schemas.openxmlformats.org/markup-compatibility/2006">
              <mc:Choice xmlns:v="urn:schemas-microsoft-com:vml" Requires="v">
                <p:oleObj spid="_x0000_s2052" name="Формула" r:id="rId3" imgW="914400" imgH="215640" progId="Equation.3">
                  <p:embed/>
                </p:oleObj>
              </mc:Choice>
              <mc:Fallback>
                <p:oleObj name="Формула" r:id="rId3" imgW="914400" imgH="215640" progId="Equation.3">
                  <p:embed/>
                  <p:pic>
                    <p:nvPicPr>
                      <p:cNvPr id="6" name="Объект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246380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642910" y="642924"/>
            <a:ext cx="1957587" cy="307777"/>
          </a:xfrm>
          <a:prstGeom prst="rect">
            <a:avLst/>
          </a:prstGeom>
        </p:spPr>
        <p:txBody>
          <a:bodyPr wrap="none">
            <a:spAutoFit/>
          </a:bodyPr>
          <a:lstStyle/>
          <a:p>
            <a:r>
              <a:rPr lang="uk-UA" dirty="0" smtClean="0">
                <a:solidFill>
                  <a:srgbClr val="FDDFE6"/>
                </a:solidFill>
              </a:rPr>
              <a:t>Коефіцієнт зносу (</a:t>
            </a:r>
            <a:r>
              <a:rPr lang="uk-UA" i="1" dirty="0" err="1" smtClean="0">
                <a:solidFill>
                  <a:srgbClr val="FDDFE6"/>
                </a:solidFill>
              </a:rPr>
              <a:t>Кз</a:t>
            </a:r>
            <a:r>
              <a:rPr lang="uk-UA" dirty="0" smtClean="0">
                <a:solidFill>
                  <a:srgbClr val="FDDFE6"/>
                </a:solidFill>
              </a:rPr>
              <a:t>)</a:t>
            </a:r>
            <a:endParaRPr lang="ru-RU" dirty="0">
              <a:solidFill>
                <a:srgbClr val="FDDFE6"/>
              </a:solidFill>
            </a:endParaRPr>
          </a:p>
        </p:txBody>
      </p:sp>
      <p:sp>
        <p:nvSpPr>
          <p:cNvPr id="12" name="Прямоугольник 11"/>
          <p:cNvSpPr/>
          <p:nvPr/>
        </p:nvSpPr>
        <p:spPr>
          <a:xfrm>
            <a:off x="857224" y="1214428"/>
            <a:ext cx="478016" cy="307777"/>
          </a:xfrm>
          <a:prstGeom prst="rect">
            <a:avLst/>
          </a:prstGeom>
        </p:spPr>
        <p:txBody>
          <a:bodyPr wrap="none">
            <a:spAutoFit/>
          </a:bodyPr>
          <a:lstStyle/>
          <a:p>
            <a:r>
              <a:rPr lang="uk-UA" i="1" dirty="0" err="1" smtClean="0">
                <a:solidFill>
                  <a:srgbClr val="FDDFE6"/>
                </a:solidFill>
              </a:rPr>
              <a:t>Кз=</a:t>
            </a:r>
            <a:endParaRPr lang="ru-RU" dirty="0"/>
          </a:p>
        </p:txBody>
      </p:sp>
      <p:cxnSp>
        <p:nvCxnSpPr>
          <p:cNvPr id="14" name="Прямая соединительная линия 13"/>
          <p:cNvCxnSpPr/>
          <p:nvPr/>
        </p:nvCxnSpPr>
        <p:spPr>
          <a:xfrm>
            <a:off x="1357290" y="1357304"/>
            <a:ext cx="1428760" cy="1588"/>
          </a:xfrm>
          <a:prstGeom prst="line">
            <a:avLst/>
          </a:prstGeom>
          <a:ln>
            <a:solidFill>
              <a:srgbClr val="FDDFE6"/>
            </a:solidFill>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1357290" y="1071552"/>
            <a:ext cx="1043876" cy="276999"/>
          </a:xfrm>
          <a:prstGeom prst="rect">
            <a:avLst/>
          </a:prstGeom>
        </p:spPr>
        <p:txBody>
          <a:bodyPr wrap="none">
            <a:spAutoFit/>
          </a:bodyPr>
          <a:lstStyle/>
          <a:p>
            <a:r>
              <a:rPr lang="uk-UA" sz="1200" dirty="0" smtClean="0">
                <a:solidFill>
                  <a:srgbClr val="FDDFE6"/>
                </a:solidFill>
              </a:rPr>
              <a:t>Сума зносу </a:t>
            </a:r>
            <a:endParaRPr lang="ru-RU" sz="1200" dirty="0">
              <a:solidFill>
                <a:srgbClr val="FDDFE6"/>
              </a:solidFill>
            </a:endParaRPr>
          </a:p>
        </p:txBody>
      </p:sp>
      <p:sp>
        <p:nvSpPr>
          <p:cNvPr id="16" name="Прямоугольник 15"/>
          <p:cNvSpPr/>
          <p:nvPr/>
        </p:nvSpPr>
        <p:spPr>
          <a:xfrm>
            <a:off x="1357290" y="1357304"/>
            <a:ext cx="1571636" cy="276999"/>
          </a:xfrm>
          <a:prstGeom prst="rect">
            <a:avLst/>
          </a:prstGeom>
        </p:spPr>
        <p:txBody>
          <a:bodyPr wrap="square">
            <a:spAutoFit/>
          </a:bodyPr>
          <a:lstStyle/>
          <a:p>
            <a:r>
              <a:rPr lang="uk-UA" sz="1200" dirty="0" smtClean="0">
                <a:solidFill>
                  <a:srgbClr val="FDDFE6"/>
                </a:solidFill>
              </a:rPr>
              <a:t>Первісна вартість</a:t>
            </a:r>
            <a:endParaRPr lang="ru-RU" sz="1200" dirty="0">
              <a:solidFill>
                <a:srgbClr val="FDDFE6"/>
              </a:solidFill>
            </a:endParaRPr>
          </a:p>
        </p:txBody>
      </p:sp>
      <p:sp>
        <p:nvSpPr>
          <p:cNvPr id="18" name="Прямоугольник 17"/>
          <p:cNvSpPr/>
          <p:nvPr/>
        </p:nvSpPr>
        <p:spPr>
          <a:xfrm>
            <a:off x="4286248" y="642924"/>
            <a:ext cx="2523448" cy="307777"/>
          </a:xfrm>
          <a:prstGeom prst="rect">
            <a:avLst/>
          </a:prstGeom>
        </p:spPr>
        <p:txBody>
          <a:bodyPr wrap="none">
            <a:spAutoFit/>
          </a:bodyPr>
          <a:lstStyle/>
          <a:p>
            <a:r>
              <a:rPr lang="uk-UA" dirty="0" smtClean="0">
                <a:solidFill>
                  <a:srgbClr val="FDDFE6"/>
                </a:solidFill>
              </a:rPr>
              <a:t>Коефіцієнт придатності (</a:t>
            </a:r>
            <a:r>
              <a:rPr lang="uk-UA" i="1" dirty="0" err="1" smtClean="0">
                <a:solidFill>
                  <a:srgbClr val="FDDFE6"/>
                </a:solidFill>
              </a:rPr>
              <a:t>К</a:t>
            </a:r>
            <a:r>
              <a:rPr lang="uk-UA" i="1" baseline="-25000" dirty="0" err="1" smtClean="0">
                <a:solidFill>
                  <a:srgbClr val="FDDFE6"/>
                </a:solidFill>
              </a:rPr>
              <a:t>п</a:t>
            </a:r>
            <a:r>
              <a:rPr lang="uk-UA" i="1" dirty="0" smtClean="0">
                <a:solidFill>
                  <a:srgbClr val="FDDFE6"/>
                </a:solidFill>
              </a:rPr>
              <a:t>):</a:t>
            </a:r>
            <a:endParaRPr lang="ru-RU" dirty="0">
              <a:solidFill>
                <a:srgbClr val="FDDFE6"/>
              </a:solidFill>
            </a:endParaRPr>
          </a:p>
        </p:txBody>
      </p:sp>
      <p:sp>
        <p:nvSpPr>
          <p:cNvPr id="19" name="Прямоугольник 18"/>
          <p:cNvSpPr/>
          <p:nvPr/>
        </p:nvSpPr>
        <p:spPr>
          <a:xfrm>
            <a:off x="4143372" y="1214428"/>
            <a:ext cx="494046" cy="307777"/>
          </a:xfrm>
          <a:prstGeom prst="rect">
            <a:avLst/>
          </a:prstGeom>
        </p:spPr>
        <p:txBody>
          <a:bodyPr wrap="none">
            <a:spAutoFit/>
          </a:bodyPr>
          <a:lstStyle/>
          <a:p>
            <a:r>
              <a:rPr lang="uk-UA" i="1" dirty="0" err="1" smtClean="0">
                <a:solidFill>
                  <a:srgbClr val="FDDFE6"/>
                </a:solidFill>
              </a:rPr>
              <a:t>Кп=</a:t>
            </a:r>
            <a:endParaRPr lang="ru-RU" dirty="0">
              <a:solidFill>
                <a:srgbClr val="FDDFE6"/>
              </a:solidFill>
            </a:endParaRPr>
          </a:p>
        </p:txBody>
      </p:sp>
      <p:cxnSp>
        <p:nvCxnSpPr>
          <p:cNvPr id="21" name="Прямая соединительная линия 20"/>
          <p:cNvCxnSpPr/>
          <p:nvPr/>
        </p:nvCxnSpPr>
        <p:spPr>
          <a:xfrm>
            <a:off x="4643438" y="1357304"/>
            <a:ext cx="1500198" cy="1588"/>
          </a:xfrm>
          <a:prstGeom prst="line">
            <a:avLst/>
          </a:prstGeom>
          <a:ln>
            <a:solidFill>
              <a:srgbClr val="FDDFE6"/>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4572000" y="1071552"/>
            <a:ext cx="1651414" cy="276999"/>
          </a:xfrm>
          <a:prstGeom prst="rect">
            <a:avLst/>
          </a:prstGeom>
        </p:spPr>
        <p:txBody>
          <a:bodyPr wrap="none">
            <a:spAutoFit/>
          </a:bodyPr>
          <a:lstStyle/>
          <a:p>
            <a:r>
              <a:rPr lang="uk-UA" sz="1200" dirty="0" smtClean="0">
                <a:solidFill>
                  <a:srgbClr val="FDDFE6"/>
                </a:solidFill>
              </a:rPr>
              <a:t>Залишкова вартість </a:t>
            </a:r>
            <a:endParaRPr lang="ru-RU" sz="1200" dirty="0">
              <a:solidFill>
                <a:srgbClr val="FDDFE6"/>
              </a:solidFill>
            </a:endParaRPr>
          </a:p>
        </p:txBody>
      </p:sp>
      <p:sp>
        <p:nvSpPr>
          <p:cNvPr id="24" name="Прямоугольник 23"/>
          <p:cNvSpPr/>
          <p:nvPr/>
        </p:nvSpPr>
        <p:spPr>
          <a:xfrm>
            <a:off x="4643438" y="1357304"/>
            <a:ext cx="1454244" cy="276999"/>
          </a:xfrm>
          <a:prstGeom prst="rect">
            <a:avLst/>
          </a:prstGeom>
        </p:spPr>
        <p:txBody>
          <a:bodyPr wrap="none">
            <a:spAutoFit/>
          </a:bodyPr>
          <a:lstStyle/>
          <a:p>
            <a:r>
              <a:rPr lang="uk-UA" sz="1200" dirty="0" smtClean="0">
                <a:solidFill>
                  <a:srgbClr val="FDDFE6"/>
                </a:solidFill>
              </a:rPr>
              <a:t>Первісна вартість</a:t>
            </a:r>
            <a:endParaRPr lang="ru-RU" sz="1200" dirty="0">
              <a:solidFill>
                <a:srgbClr val="FDDFE6"/>
              </a:solidFill>
            </a:endParaRPr>
          </a:p>
        </p:txBody>
      </p:sp>
      <p:sp>
        <p:nvSpPr>
          <p:cNvPr id="25" name="Прямоугольник 24"/>
          <p:cNvSpPr/>
          <p:nvPr/>
        </p:nvSpPr>
        <p:spPr>
          <a:xfrm>
            <a:off x="214282" y="2714626"/>
            <a:ext cx="7000924" cy="1323439"/>
          </a:xfrm>
          <a:prstGeom prst="rect">
            <a:avLst/>
          </a:prstGeom>
        </p:spPr>
        <p:txBody>
          <a:bodyPr wrap="square">
            <a:spAutoFit/>
          </a:bodyPr>
          <a:lstStyle/>
          <a:p>
            <a:r>
              <a:rPr lang="uk-UA" sz="1600" b="1" dirty="0" smtClean="0">
                <a:solidFill>
                  <a:schemeClr val="tx1">
                    <a:lumMod val="10000"/>
                    <a:lumOff val="90000"/>
                  </a:schemeClr>
                </a:solidFill>
              </a:rPr>
              <a:t>Коефіцієнт зносу та коефіцієнт придатності </a:t>
            </a:r>
            <a:r>
              <a:rPr lang="uk-UA" sz="1600" dirty="0" smtClean="0">
                <a:solidFill>
                  <a:schemeClr val="tx1">
                    <a:lumMod val="10000"/>
                    <a:lumOff val="90000"/>
                  </a:schemeClr>
                </a:solidFill>
              </a:rPr>
              <a:t>характеризують частку основних засобів у загальній їх вартості та відображують частку вартості основних засобів, що залишилися до списання у наступному періоді. Коефіцієнти доповнюють один одного і в підсумку дають одиницю. </a:t>
            </a:r>
            <a:endParaRPr lang="ru-RU" sz="1600" dirty="0">
              <a:solidFill>
                <a:schemeClr val="tx1">
                  <a:lumMod val="10000"/>
                  <a:lumOff val="90000"/>
                </a:schemeClr>
              </a:solidFill>
            </a:endParaRPr>
          </a:p>
        </p:txBody>
      </p:sp>
      <p:pic>
        <p:nvPicPr>
          <p:cNvPr id="1033" name="Picture 9" descr="https://i.pinimg.com/originals/a7/6b/f9/a76bf9e0b99079160098e1a6deba559e.png"/>
          <p:cNvPicPr>
            <a:picLocks noChangeAspect="1" noChangeArrowheads="1"/>
          </p:cNvPicPr>
          <p:nvPr/>
        </p:nvPicPr>
        <p:blipFill>
          <a:blip r:embed="rId5"/>
          <a:srcRect/>
          <a:stretch>
            <a:fillRect/>
          </a:stretch>
        </p:blipFill>
        <p:spPr bwMode="auto">
          <a:xfrm>
            <a:off x="7000892" y="500048"/>
            <a:ext cx="1428760" cy="2889120"/>
          </a:xfrm>
          <a:prstGeom prst="rect">
            <a:avLst/>
          </a:prstGeom>
          <a:noFill/>
        </p:spPr>
      </p:pic>
    </p:spTree>
    <p:extLst>
      <p:ext uri="{BB962C8B-B14F-4D97-AF65-F5344CB8AC3E}">
        <p14:creationId xmlns:p14="http://schemas.microsoft.com/office/powerpoint/2010/main" val="27016547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4819" name="Rectangle 3"/>
          <p:cNvSpPr>
            <a:spLocks noChangeArrowheads="1"/>
          </p:cNvSpPr>
          <p:nvPr/>
        </p:nvSpPr>
        <p:spPr bwMode="auto">
          <a:xfrm>
            <a:off x="2928926" y="571486"/>
            <a:ext cx="145424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Первісна вартість</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1071538" y="642924"/>
            <a:ext cx="2457724" cy="307777"/>
          </a:xfrm>
          <a:prstGeom prst="rect">
            <a:avLst/>
          </a:prstGeom>
        </p:spPr>
        <p:txBody>
          <a:bodyPr wrap="none">
            <a:spAutoFit/>
          </a:bodyPr>
          <a:lstStyle/>
          <a:p>
            <a:r>
              <a:rPr lang="uk-UA" dirty="0" smtClean="0">
                <a:solidFill>
                  <a:srgbClr val="00B0F0"/>
                </a:solidFill>
              </a:rPr>
              <a:t>Коефіцієнт оновлення</a:t>
            </a:r>
            <a:r>
              <a:rPr lang="uk-UA" i="1" dirty="0" smtClean="0">
                <a:solidFill>
                  <a:srgbClr val="00B0F0"/>
                </a:solidFill>
              </a:rPr>
              <a:t> (</a:t>
            </a:r>
            <a:r>
              <a:rPr lang="uk-UA" i="1" dirty="0" err="1" smtClean="0">
                <a:solidFill>
                  <a:srgbClr val="00B0F0"/>
                </a:solidFill>
              </a:rPr>
              <a:t>Ко</a:t>
            </a:r>
            <a:r>
              <a:rPr lang="uk-UA" dirty="0" smtClean="0">
                <a:solidFill>
                  <a:srgbClr val="00B0F0"/>
                </a:solidFill>
              </a:rPr>
              <a:t>)</a:t>
            </a:r>
            <a:endParaRPr lang="ru-RU" dirty="0">
              <a:solidFill>
                <a:srgbClr val="00B0F0"/>
              </a:solidFill>
            </a:endParaRPr>
          </a:p>
        </p:txBody>
      </p:sp>
      <p:sp>
        <p:nvSpPr>
          <p:cNvPr id="6" name="Прямоугольник 5"/>
          <p:cNvSpPr/>
          <p:nvPr/>
        </p:nvSpPr>
        <p:spPr>
          <a:xfrm>
            <a:off x="1000100" y="1142990"/>
            <a:ext cx="494046" cy="307777"/>
          </a:xfrm>
          <a:prstGeom prst="rect">
            <a:avLst/>
          </a:prstGeom>
        </p:spPr>
        <p:txBody>
          <a:bodyPr wrap="none">
            <a:spAutoFit/>
          </a:bodyPr>
          <a:lstStyle/>
          <a:p>
            <a:r>
              <a:rPr lang="uk-UA" i="1" dirty="0" err="1" smtClean="0">
                <a:solidFill>
                  <a:srgbClr val="00B0F0"/>
                </a:solidFill>
              </a:rPr>
              <a:t>Ко=</a:t>
            </a:r>
            <a:endParaRPr lang="ru-RU" dirty="0">
              <a:solidFill>
                <a:srgbClr val="00B0F0"/>
              </a:solidFill>
            </a:endParaRPr>
          </a:p>
        </p:txBody>
      </p:sp>
      <p:cxnSp>
        <p:nvCxnSpPr>
          <p:cNvPr id="8" name="Прямая соединительная линия 7"/>
          <p:cNvCxnSpPr/>
          <p:nvPr/>
        </p:nvCxnSpPr>
        <p:spPr>
          <a:xfrm flipV="1">
            <a:off x="1500166" y="1285866"/>
            <a:ext cx="3143272" cy="1101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785918" y="1285866"/>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1500166" y="1000114"/>
            <a:ext cx="3122971" cy="276999"/>
          </a:xfrm>
          <a:prstGeom prst="rect">
            <a:avLst/>
          </a:prstGeom>
        </p:spPr>
        <p:txBody>
          <a:bodyPr wrap="none">
            <a:spAutoFit/>
          </a:bodyPr>
          <a:lstStyle/>
          <a:p>
            <a:r>
              <a:rPr lang="uk-UA" sz="1200" dirty="0" smtClean="0">
                <a:solidFill>
                  <a:srgbClr val="00B0F0"/>
                </a:solidFill>
              </a:rPr>
              <a:t>Вартість основних засобів, що надійшли </a:t>
            </a:r>
            <a:endParaRPr lang="ru-RU" sz="1200" dirty="0">
              <a:solidFill>
                <a:srgbClr val="00B0F0"/>
              </a:solidFill>
            </a:endParaRPr>
          </a:p>
        </p:txBody>
      </p:sp>
      <p:sp>
        <p:nvSpPr>
          <p:cNvPr id="34821" name="Rectangle 5"/>
          <p:cNvSpPr>
            <a:spLocks noChangeArrowheads="1"/>
          </p:cNvSpPr>
          <p:nvPr/>
        </p:nvSpPr>
        <p:spPr bwMode="auto">
          <a:xfrm>
            <a:off x="-428660" y="-228600"/>
            <a:ext cx="290464"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04775"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2" name="Rectangle 6"/>
          <p:cNvSpPr>
            <a:spLocks noChangeArrowheads="1"/>
          </p:cNvSpPr>
          <p:nvPr/>
        </p:nvSpPr>
        <p:spPr bwMode="auto">
          <a:xfrm>
            <a:off x="0" y="0"/>
            <a:ext cx="290464"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04775"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Прямоугольник 16"/>
          <p:cNvSpPr/>
          <p:nvPr/>
        </p:nvSpPr>
        <p:spPr>
          <a:xfrm>
            <a:off x="1428728" y="1285866"/>
            <a:ext cx="3379451" cy="707886"/>
          </a:xfrm>
          <a:prstGeom prst="rect">
            <a:avLst/>
          </a:prstGeom>
        </p:spPr>
        <p:txBody>
          <a:bodyPr wrap="none">
            <a:spAutoFit/>
          </a:bodyPr>
          <a:lstStyle/>
          <a:p>
            <a:r>
              <a:rPr lang="uk-UA" sz="1200" dirty="0" smtClean="0">
                <a:solidFill>
                  <a:srgbClr val="00B0F0"/>
                </a:solidFill>
              </a:rPr>
              <a:t> Вартість основних засобів на кінець періоду</a:t>
            </a:r>
            <a:endParaRPr lang="ru-RU" sz="1200" dirty="0" smtClean="0">
              <a:solidFill>
                <a:srgbClr val="00B0F0"/>
              </a:solidFill>
            </a:endParaRPr>
          </a:p>
          <a:p>
            <a:r>
              <a:rPr lang="uk-UA" dirty="0" smtClean="0"/>
              <a:t/>
            </a:r>
            <a:br>
              <a:rPr lang="uk-UA" dirty="0" smtClean="0"/>
            </a:br>
            <a:r>
              <a:rPr lang="uk-UA" dirty="0" smtClean="0">
                <a:solidFill>
                  <a:srgbClr val="00B0F0"/>
                </a:solidFill>
              </a:rPr>
              <a:t> </a:t>
            </a:r>
            <a:endParaRPr lang="ru-RU" dirty="0"/>
          </a:p>
        </p:txBody>
      </p:sp>
      <p:sp>
        <p:nvSpPr>
          <p:cNvPr id="18" name="Прямоугольник 17"/>
          <p:cNvSpPr/>
          <p:nvPr/>
        </p:nvSpPr>
        <p:spPr>
          <a:xfrm>
            <a:off x="1071538" y="1857370"/>
            <a:ext cx="2157963" cy="307777"/>
          </a:xfrm>
          <a:prstGeom prst="rect">
            <a:avLst/>
          </a:prstGeom>
        </p:spPr>
        <p:txBody>
          <a:bodyPr wrap="none">
            <a:spAutoFit/>
          </a:bodyPr>
          <a:lstStyle/>
          <a:p>
            <a:r>
              <a:rPr lang="uk-UA" dirty="0" smtClean="0">
                <a:solidFill>
                  <a:srgbClr val="00B0F0"/>
                </a:solidFill>
              </a:rPr>
              <a:t>Коефіцієнт вибуття (</a:t>
            </a:r>
            <a:r>
              <a:rPr lang="uk-UA" i="1" dirty="0" smtClean="0">
                <a:solidFill>
                  <a:srgbClr val="00B0F0"/>
                </a:solidFill>
              </a:rPr>
              <a:t>Кв)</a:t>
            </a:r>
            <a:endParaRPr lang="ru-RU" dirty="0">
              <a:solidFill>
                <a:srgbClr val="00B0F0"/>
              </a:solidFill>
            </a:endParaRPr>
          </a:p>
        </p:txBody>
      </p:sp>
      <p:sp>
        <p:nvSpPr>
          <p:cNvPr id="19" name="Прямоугольник 18"/>
          <p:cNvSpPr/>
          <p:nvPr/>
        </p:nvSpPr>
        <p:spPr>
          <a:xfrm>
            <a:off x="1000100" y="2285998"/>
            <a:ext cx="487634" cy="307777"/>
          </a:xfrm>
          <a:prstGeom prst="rect">
            <a:avLst/>
          </a:prstGeom>
        </p:spPr>
        <p:txBody>
          <a:bodyPr wrap="none">
            <a:spAutoFit/>
          </a:bodyPr>
          <a:lstStyle/>
          <a:p>
            <a:r>
              <a:rPr lang="uk-UA" i="1" dirty="0" err="1" smtClean="0">
                <a:solidFill>
                  <a:srgbClr val="00B0F0"/>
                </a:solidFill>
              </a:rPr>
              <a:t>Кв=</a:t>
            </a:r>
            <a:endParaRPr lang="ru-RU" dirty="0">
              <a:solidFill>
                <a:srgbClr val="00B0F0"/>
              </a:solidFill>
            </a:endParaRPr>
          </a:p>
        </p:txBody>
      </p:sp>
      <p:cxnSp>
        <p:nvCxnSpPr>
          <p:cNvPr id="21" name="Прямая соединительная линия 20"/>
          <p:cNvCxnSpPr/>
          <p:nvPr/>
        </p:nvCxnSpPr>
        <p:spPr>
          <a:xfrm>
            <a:off x="1571604" y="2428874"/>
            <a:ext cx="321471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1571604" y="2143122"/>
            <a:ext cx="3071834" cy="285752"/>
          </a:xfrm>
          <a:prstGeom prst="rect">
            <a:avLst/>
          </a:prstGeom>
        </p:spPr>
        <p:txBody>
          <a:bodyPr wrap="square">
            <a:spAutoFit/>
          </a:bodyPr>
          <a:lstStyle/>
          <a:p>
            <a:r>
              <a:rPr lang="uk-UA" sz="1200" dirty="0" smtClean="0">
                <a:solidFill>
                  <a:srgbClr val="00B0F0"/>
                </a:solidFill>
              </a:rPr>
              <a:t>Вартість основних засобів, що вибули </a:t>
            </a:r>
            <a:endParaRPr lang="ru-RU" sz="1200" dirty="0">
              <a:solidFill>
                <a:srgbClr val="00B0F0"/>
              </a:solidFill>
            </a:endParaRPr>
          </a:p>
        </p:txBody>
      </p:sp>
      <p:sp>
        <p:nvSpPr>
          <p:cNvPr id="34824" name="Rectangle 8"/>
          <p:cNvSpPr>
            <a:spLocks noChangeArrowheads="1"/>
          </p:cNvSpPr>
          <p:nvPr/>
        </p:nvSpPr>
        <p:spPr bwMode="auto">
          <a:xfrm>
            <a:off x="0" y="28573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76213"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Вартість основних засобів на кінець періоду</a:t>
            </a:r>
            <a:endPar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76213"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5" name="Rectangle 9"/>
          <p:cNvSpPr>
            <a:spLocks noChangeArrowheads="1"/>
          </p:cNvSpPr>
          <p:nvPr/>
        </p:nvSpPr>
        <p:spPr bwMode="auto">
          <a:xfrm>
            <a:off x="-714412" y="357172"/>
            <a:ext cx="362920"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76213"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Прямоугольник 26"/>
          <p:cNvSpPr/>
          <p:nvPr/>
        </p:nvSpPr>
        <p:spPr>
          <a:xfrm>
            <a:off x="1500166" y="2428874"/>
            <a:ext cx="3786214" cy="707886"/>
          </a:xfrm>
          <a:prstGeom prst="rect">
            <a:avLst/>
          </a:prstGeom>
        </p:spPr>
        <p:txBody>
          <a:bodyPr wrap="square">
            <a:spAutoFit/>
          </a:bodyPr>
          <a:lstStyle/>
          <a:p>
            <a:r>
              <a:rPr lang="uk-UA" sz="1200" dirty="0" smtClean="0">
                <a:solidFill>
                  <a:srgbClr val="00B0F0"/>
                </a:solidFill>
              </a:rPr>
              <a:t>Вартість основних засобів на кінець періоду</a:t>
            </a:r>
            <a:endParaRPr lang="ru-RU" sz="1200" dirty="0" smtClean="0">
              <a:solidFill>
                <a:srgbClr val="00B0F0"/>
              </a:solidFill>
            </a:endParaRPr>
          </a:p>
          <a:p>
            <a:r>
              <a:rPr lang="uk-UA" dirty="0" smtClean="0"/>
              <a:t/>
            </a:r>
            <a:br>
              <a:rPr lang="uk-UA" dirty="0" smtClean="0"/>
            </a:br>
            <a:r>
              <a:rPr lang="uk-UA" i="1" dirty="0" smtClean="0"/>
              <a:t> </a:t>
            </a:r>
            <a:endParaRPr lang="ru-RU" dirty="0"/>
          </a:p>
        </p:txBody>
      </p:sp>
      <p:sp>
        <p:nvSpPr>
          <p:cNvPr id="32" name="Прямоугольник 31"/>
          <p:cNvSpPr/>
          <p:nvPr/>
        </p:nvSpPr>
        <p:spPr>
          <a:xfrm>
            <a:off x="1071538" y="3000378"/>
            <a:ext cx="6357982" cy="1169551"/>
          </a:xfrm>
          <a:prstGeom prst="rect">
            <a:avLst/>
          </a:prstGeom>
        </p:spPr>
        <p:txBody>
          <a:bodyPr wrap="square">
            <a:spAutoFit/>
          </a:bodyPr>
          <a:lstStyle/>
          <a:p>
            <a:r>
              <a:rPr lang="uk-UA" b="1" dirty="0" smtClean="0">
                <a:solidFill>
                  <a:srgbClr val="A7E8FF"/>
                </a:solidFill>
              </a:rPr>
              <a:t>Коефіцієнт оновлення і коефіцієнт вибуття </a:t>
            </a:r>
            <a:r>
              <a:rPr lang="uk-UA" dirty="0" smtClean="0">
                <a:solidFill>
                  <a:srgbClr val="A7E8FF"/>
                </a:solidFill>
              </a:rPr>
              <a:t>відображають, яку частку наявних та кінцевих періодів становлять нові основні засоби і яка частка основних засобів, що вибули, якщо в динаміці коефіцієнт оновлення збільшується – позитивно; якщо коефіцієнт вибуття менший за коефіцієнт оновлення - нормальна інвестиційна політика.</a:t>
            </a:r>
            <a:endParaRPr lang="ru-RU" dirty="0">
              <a:solidFill>
                <a:srgbClr val="A7E8FF"/>
              </a:solidFill>
            </a:endParaRPr>
          </a:p>
        </p:txBody>
      </p:sp>
      <p:pic>
        <p:nvPicPr>
          <p:cNvPr id="34848" name="Picture 32" descr="https://thumbs.dreamstime.com/b/boy-thinking-white-background-55745066.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357818" y="285734"/>
            <a:ext cx="2214578" cy="2619080"/>
          </a:xfrm>
          <a:prstGeom prst="rect">
            <a:avLst/>
          </a:prstGeom>
          <a:noFill/>
        </p:spPr>
      </p:pic>
    </p:spTree>
    <p:extLst>
      <p:ext uri="{BB962C8B-B14F-4D97-AF65-F5344CB8AC3E}">
        <p14:creationId xmlns:p14="http://schemas.microsoft.com/office/powerpoint/2010/main" val="15488275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Скругленный прямоугольник 55"/>
          <p:cNvSpPr/>
          <p:nvPr/>
        </p:nvSpPr>
        <p:spPr>
          <a:xfrm>
            <a:off x="2357422" y="4571996"/>
            <a:ext cx="3000396" cy="428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a:r>
            <a:br>
              <a:rPr lang="uk-UA" dirty="0" smtClean="0"/>
            </a:br>
            <a:endParaRPr lang="ru-RU" dirty="0"/>
          </a:p>
        </p:txBody>
      </p:sp>
      <p:sp>
        <p:nvSpPr>
          <p:cNvPr id="33794" name="Rectangle 2"/>
          <p:cNvSpPr>
            <a:spLocks noChangeArrowheads="1"/>
          </p:cNvSpPr>
          <p:nvPr/>
        </p:nvSpPr>
        <p:spPr bwMode="auto">
          <a:xfrm>
            <a:off x="-642974"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142844" y="785800"/>
            <a:ext cx="4572000" cy="1277273"/>
          </a:xfrm>
          <a:prstGeom prst="rect">
            <a:avLst/>
          </a:prstGeom>
        </p:spPr>
        <p:txBody>
          <a:bodyPr>
            <a:spAutoFit/>
          </a:bodyPr>
          <a:lstStyle/>
          <a:p>
            <a:r>
              <a:rPr lang="uk-UA" sz="1100" dirty="0" smtClean="0">
                <a:solidFill>
                  <a:srgbClr val="FDDFE6"/>
                </a:solidFill>
              </a:rPr>
              <a:t>Чим вище в динаміці значення цих показників, тим краще.</a:t>
            </a:r>
            <a:endParaRPr lang="ru-RU" sz="1100" dirty="0" smtClean="0">
              <a:solidFill>
                <a:srgbClr val="FDDFE6"/>
              </a:solidFill>
            </a:endParaRPr>
          </a:p>
          <a:p>
            <a:r>
              <a:rPr lang="uk-UA" sz="1100" dirty="0" smtClean="0">
                <a:solidFill>
                  <a:srgbClr val="FDDFE6"/>
                </a:solidFill>
              </a:rPr>
              <a:t>Всі перелічені показники розраховують на початок і на кінець звітного періоду.</a:t>
            </a:r>
            <a:endParaRPr lang="ru-RU" sz="1100" dirty="0" smtClean="0">
              <a:solidFill>
                <a:srgbClr val="FDDFE6"/>
              </a:solidFill>
            </a:endParaRPr>
          </a:p>
          <a:p>
            <a:r>
              <a:rPr lang="uk-UA" sz="1100" dirty="0" smtClean="0">
                <a:solidFill>
                  <a:srgbClr val="FDDFE6"/>
                </a:solidFill>
              </a:rPr>
              <a:t>Метою аналізу оборотності оборотних коштів є також визначення суми грошей, що їх було вивільнено з обороту в наслідок прискорення оборотності оборотних коштів, або додатково залучено в оборот у наслідок уповільнення такої оборотності.</a:t>
            </a:r>
            <a:endParaRPr lang="ru-RU" sz="1100" dirty="0">
              <a:solidFill>
                <a:srgbClr val="FDDFE6"/>
              </a:solidFill>
            </a:endParaRPr>
          </a:p>
        </p:txBody>
      </p:sp>
      <p:sp>
        <p:nvSpPr>
          <p:cNvPr id="33797" name="Rectangle 5"/>
          <p:cNvSpPr>
            <a:spLocks noChangeArrowheads="1"/>
          </p:cNvSpPr>
          <p:nvPr/>
        </p:nvSpPr>
        <p:spPr bwMode="auto">
          <a:xfrm>
            <a:off x="4937951" y="-500084"/>
            <a:ext cx="4206049" cy="1264186"/>
          </a:xfrm>
          <a:prstGeom prst="rect">
            <a:avLst/>
          </a:prstGeom>
          <a:noFill/>
          <a:ln w="9525">
            <a:noFill/>
            <a:miter lim="800000"/>
            <a:headEnd/>
            <a:tailEnd/>
          </a:ln>
          <a:effectLst/>
        </p:spPr>
        <p:txBody>
          <a:bodyPr vert="horz" wrap="square" lIns="482448" tIns="660192" rIns="91440" bIns="16504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FCFCC8"/>
                </a:solidFill>
                <a:effectLst/>
                <a:latin typeface="Arial" pitchFamily="34" charset="0"/>
                <a:ea typeface="Times New Roman" pitchFamily="18" charset="0"/>
                <a:cs typeface="Arial" pitchFamily="34" charset="0"/>
              </a:rPr>
              <a:t>Для характеристики майна розраховують коефіцієнт мобільності майна(</a:t>
            </a:r>
            <a:r>
              <a:rPr kumimoji="0" lang="uk-UA" sz="1400" b="0" i="1" u="none" strike="noStrike" cap="none" normalizeH="0" baseline="0" dirty="0" err="1" smtClean="0">
                <a:ln>
                  <a:noFill/>
                </a:ln>
                <a:solidFill>
                  <a:srgbClr val="FCFCC8"/>
                </a:solidFill>
                <a:effectLst/>
                <a:latin typeface="Arial" pitchFamily="34" charset="0"/>
                <a:ea typeface="Times New Roman" pitchFamily="18" charset="0"/>
                <a:cs typeface="Arial" pitchFamily="34" charset="0"/>
              </a:rPr>
              <a:t>К</a:t>
            </a:r>
            <a:r>
              <a:rPr kumimoji="0" lang="uk-UA" sz="1400" b="0" i="1" u="none" strike="noStrike" cap="none" normalizeH="0" baseline="-30000" dirty="0" err="1" smtClean="0">
                <a:ln>
                  <a:noFill/>
                </a:ln>
                <a:solidFill>
                  <a:srgbClr val="FCFCC8"/>
                </a:solidFill>
                <a:effectLst/>
                <a:latin typeface="Arial" pitchFamily="34" charset="0"/>
                <a:ea typeface="Times New Roman" pitchFamily="18" charset="0"/>
                <a:cs typeface="Arial" pitchFamily="34" charset="0"/>
              </a:rPr>
              <a:t>мм</a:t>
            </a:r>
            <a:r>
              <a:rPr kumimoji="0" lang="uk-UA" sz="1400" b="0" i="0" u="none" strike="noStrike" cap="none" normalizeH="0" baseline="0" dirty="0" smtClean="0">
                <a:ln>
                  <a:noFill/>
                </a:ln>
                <a:solidFill>
                  <a:srgbClr val="FCFCC8"/>
                </a:solidFill>
                <a:effectLst/>
                <a:latin typeface="Arial" pitchFamily="34" charset="0"/>
                <a:ea typeface="Times New Roman" pitchFamily="18" charset="0"/>
                <a:cs typeface="Arial" pitchFamily="34" charset="0"/>
              </a:rPr>
              <a:t>).</a:t>
            </a:r>
            <a:endParaRPr kumimoji="0" lang="uk-UA" sz="1800" b="0" i="0" u="none" strike="noStrike" cap="none" normalizeH="0" baseline="0" dirty="0" smtClean="0">
              <a:ln>
                <a:noFill/>
              </a:ln>
              <a:solidFill>
                <a:srgbClr val="FCFCC8"/>
              </a:solidFill>
              <a:effectLst/>
              <a:latin typeface="Arial" pitchFamily="34" charset="0"/>
              <a:cs typeface="Arial" pitchFamily="34" charset="0"/>
            </a:endParaRPr>
          </a:p>
        </p:txBody>
      </p:sp>
      <p:sp>
        <p:nvSpPr>
          <p:cNvPr id="8" name="Прямоугольник 7"/>
          <p:cNvSpPr/>
          <p:nvPr/>
        </p:nvSpPr>
        <p:spPr>
          <a:xfrm>
            <a:off x="4786314" y="857238"/>
            <a:ext cx="641522" cy="307777"/>
          </a:xfrm>
          <a:prstGeom prst="rect">
            <a:avLst/>
          </a:prstGeom>
        </p:spPr>
        <p:txBody>
          <a:bodyPr wrap="none">
            <a:spAutoFit/>
          </a:bodyPr>
          <a:lstStyle/>
          <a:p>
            <a:r>
              <a:rPr lang="uk-UA" i="1" dirty="0" err="1" smtClean="0">
                <a:solidFill>
                  <a:srgbClr val="FCFCC8"/>
                </a:solidFill>
              </a:rPr>
              <a:t>Кмм=</a:t>
            </a:r>
            <a:endParaRPr lang="ru-RU" dirty="0">
              <a:solidFill>
                <a:srgbClr val="FCFCC8"/>
              </a:solidFill>
            </a:endParaRPr>
          </a:p>
        </p:txBody>
      </p:sp>
      <p:cxnSp>
        <p:nvCxnSpPr>
          <p:cNvPr id="10" name="Прямая соединительная линия 9"/>
          <p:cNvCxnSpPr/>
          <p:nvPr/>
        </p:nvCxnSpPr>
        <p:spPr>
          <a:xfrm>
            <a:off x="5357818" y="1000114"/>
            <a:ext cx="2928958" cy="1588"/>
          </a:xfrm>
          <a:prstGeom prst="line">
            <a:avLst/>
          </a:prstGeom>
          <a:ln>
            <a:solidFill>
              <a:srgbClr val="FCFCC8"/>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5357818" y="714362"/>
            <a:ext cx="3357586" cy="285751"/>
          </a:xfrm>
          <a:prstGeom prst="rect">
            <a:avLst/>
          </a:prstGeom>
        </p:spPr>
        <p:txBody>
          <a:bodyPr wrap="square">
            <a:spAutoFit/>
          </a:bodyPr>
          <a:lstStyle/>
          <a:p>
            <a:r>
              <a:rPr lang="uk-UA" sz="1200" dirty="0" smtClean="0">
                <a:solidFill>
                  <a:srgbClr val="FCFCC8"/>
                </a:solidFill>
              </a:rPr>
              <a:t>Відносна вартість оборотних активів</a:t>
            </a:r>
            <a:endParaRPr lang="ru-RU" sz="1200" dirty="0">
              <a:solidFill>
                <a:srgbClr val="FCFCC8"/>
              </a:solidFill>
            </a:endParaRPr>
          </a:p>
        </p:txBody>
      </p:sp>
      <p:sp>
        <p:nvSpPr>
          <p:cNvPr id="33799" name="Rectangle 7"/>
          <p:cNvSpPr>
            <a:spLocks noChangeArrowheads="1"/>
          </p:cNvSpPr>
          <p:nvPr/>
        </p:nvSpPr>
        <p:spPr bwMode="auto">
          <a:xfrm>
            <a:off x="5786446" y="1000114"/>
            <a:ext cx="200407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FCFCC8"/>
                </a:solidFill>
                <a:effectLst/>
                <a:latin typeface="Arial" pitchFamily="34" charset="0"/>
                <a:ea typeface="Times New Roman" pitchFamily="18" charset="0"/>
                <a:cs typeface="Arial" pitchFamily="34" charset="0"/>
              </a:rPr>
              <a:t>Загальна  вартість майна</a:t>
            </a:r>
            <a:endParaRPr kumimoji="0" lang="uk-UA" sz="1800" b="0" i="0" u="none" strike="noStrike" cap="none" normalizeH="0" baseline="0" dirty="0" smtClean="0">
              <a:ln>
                <a:noFill/>
              </a:ln>
              <a:solidFill>
                <a:srgbClr val="FCFCC8"/>
              </a:solidFill>
              <a:effectLst/>
              <a:latin typeface="Arial" pitchFamily="34" charset="0"/>
              <a:cs typeface="Arial" pitchFamily="34" charset="0"/>
            </a:endParaRPr>
          </a:p>
        </p:txBody>
      </p:sp>
      <p:sp>
        <p:nvSpPr>
          <p:cNvPr id="17" name="Прямоугольник 16"/>
          <p:cNvSpPr/>
          <p:nvPr/>
        </p:nvSpPr>
        <p:spPr>
          <a:xfrm>
            <a:off x="4714876" y="1928808"/>
            <a:ext cx="766557" cy="307777"/>
          </a:xfrm>
          <a:prstGeom prst="rect">
            <a:avLst/>
          </a:prstGeom>
        </p:spPr>
        <p:txBody>
          <a:bodyPr wrap="none">
            <a:spAutoFit/>
          </a:bodyPr>
          <a:lstStyle/>
          <a:p>
            <a:r>
              <a:rPr lang="uk-UA" i="1" dirty="0" err="1" smtClean="0">
                <a:solidFill>
                  <a:srgbClr val="FCFCC8"/>
                </a:solidFill>
              </a:rPr>
              <a:t>Кмоа=</a:t>
            </a:r>
            <a:r>
              <a:rPr lang="uk-UA" i="1" dirty="0" smtClean="0"/>
              <a:t> </a:t>
            </a:r>
            <a:endParaRPr lang="ru-RU" dirty="0"/>
          </a:p>
        </p:txBody>
      </p:sp>
      <p:sp>
        <p:nvSpPr>
          <p:cNvPr id="18" name="Прямоугольник 17"/>
          <p:cNvSpPr/>
          <p:nvPr/>
        </p:nvSpPr>
        <p:spPr>
          <a:xfrm>
            <a:off x="4975871" y="1357304"/>
            <a:ext cx="4168129" cy="307777"/>
          </a:xfrm>
          <a:prstGeom prst="rect">
            <a:avLst/>
          </a:prstGeom>
        </p:spPr>
        <p:txBody>
          <a:bodyPr wrap="none">
            <a:spAutoFit/>
          </a:bodyPr>
          <a:lstStyle/>
          <a:p>
            <a:r>
              <a:rPr lang="uk-UA" dirty="0" smtClean="0">
                <a:solidFill>
                  <a:srgbClr val="FCFCC8"/>
                </a:solidFill>
              </a:rPr>
              <a:t>Коефіцієнт мобільності оборотних активів (</a:t>
            </a:r>
            <a:r>
              <a:rPr lang="uk-UA" i="1" dirty="0" err="1" smtClean="0">
                <a:solidFill>
                  <a:srgbClr val="FCFCC8"/>
                </a:solidFill>
              </a:rPr>
              <a:t>К</a:t>
            </a:r>
            <a:r>
              <a:rPr lang="uk-UA" i="1" baseline="-25000" dirty="0" err="1" smtClean="0">
                <a:solidFill>
                  <a:srgbClr val="FCFCC8"/>
                </a:solidFill>
              </a:rPr>
              <a:t>моа</a:t>
            </a:r>
            <a:r>
              <a:rPr lang="uk-UA" dirty="0" smtClean="0">
                <a:solidFill>
                  <a:srgbClr val="FCFCC8"/>
                </a:solidFill>
              </a:rPr>
              <a:t>)</a:t>
            </a:r>
            <a:endParaRPr lang="ru-RU" dirty="0">
              <a:solidFill>
                <a:srgbClr val="FCFCC8"/>
              </a:solidFill>
            </a:endParaRPr>
          </a:p>
        </p:txBody>
      </p:sp>
      <p:cxnSp>
        <p:nvCxnSpPr>
          <p:cNvPr id="20" name="Прямая соединительная линия 19"/>
          <p:cNvCxnSpPr/>
          <p:nvPr/>
        </p:nvCxnSpPr>
        <p:spPr>
          <a:xfrm flipV="1">
            <a:off x="5357818" y="2071684"/>
            <a:ext cx="3376847" cy="9425"/>
          </a:xfrm>
          <a:prstGeom prst="line">
            <a:avLst/>
          </a:prstGeom>
          <a:ln>
            <a:solidFill>
              <a:srgbClr val="FCFCC8"/>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5286380" y="1785932"/>
            <a:ext cx="3485249" cy="276999"/>
          </a:xfrm>
          <a:prstGeom prst="rect">
            <a:avLst/>
          </a:prstGeom>
        </p:spPr>
        <p:txBody>
          <a:bodyPr wrap="square">
            <a:spAutoFit/>
          </a:bodyPr>
          <a:lstStyle/>
          <a:p>
            <a:r>
              <a:rPr lang="uk-UA" sz="1200" dirty="0" smtClean="0">
                <a:solidFill>
                  <a:srgbClr val="FCFCC8"/>
                </a:solidFill>
              </a:rPr>
              <a:t>Найбільш мобільна частина оборотних коштів</a:t>
            </a:r>
            <a:endParaRPr lang="ru-RU" sz="1200" dirty="0">
              <a:solidFill>
                <a:srgbClr val="FCFCC8"/>
              </a:solidFill>
            </a:endParaRPr>
          </a:p>
        </p:txBody>
      </p:sp>
      <p:sp>
        <p:nvSpPr>
          <p:cNvPr id="33800" name="Rectangle 8"/>
          <p:cNvSpPr>
            <a:spLocks noChangeArrowheads="1"/>
          </p:cNvSpPr>
          <p:nvPr/>
        </p:nvSpPr>
        <p:spPr bwMode="auto">
          <a:xfrm>
            <a:off x="5857884" y="2071684"/>
            <a:ext cx="217239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FCFCC8"/>
                </a:solidFill>
                <a:effectLst/>
                <a:latin typeface="Arial" pitchFamily="34" charset="0"/>
                <a:ea typeface="Times New Roman" pitchFamily="18" charset="0"/>
                <a:cs typeface="Arial" pitchFamily="34" charset="0"/>
              </a:rPr>
              <a:t>Вартість  оборотних активів</a:t>
            </a:r>
            <a:endParaRPr kumimoji="0" lang="uk-UA" sz="1200" b="0" i="0" u="none" strike="noStrike" cap="none" normalizeH="0" baseline="0" dirty="0" smtClean="0">
              <a:ln>
                <a:noFill/>
              </a:ln>
              <a:solidFill>
                <a:srgbClr val="FCFCC8"/>
              </a:solidFill>
              <a:effectLst/>
              <a:latin typeface="Arial" pitchFamily="34" charset="0"/>
              <a:cs typeface="Arial" pitchFamily="34" charset="0"/>
            </a:endParaRPr>
          </a:p>
        </p:txBody>
      </p:sp>
      <p:sp>
        <p:nvSpPr>
          <p:cNvPr id="26" name="Прямоугольник 25"/>
          <p:cNvSpPr/>
          <p:nvPr/>
        </p:nvSpPr>
        <p:spPr>
          <a:xfrm>
            <a:off x="2214546" y="2643188"/>
            <a:ext cx="3357586" cy="1107996"/>
          </a:xfrm>
          <a:prstGeom prst="rect">
            <a:avLst/>
          </a:prstGeom>
        </p:spPr>
        <p:txBody>
          <a:bodyPr wrap="square">
            <a:spAutoFit/>
          </a:bodyPr>
          <a:lstStyle/>
          <a:p>
            <a:r>
              <a:rPr lang="uk-UA" sz="1100" dirty="0" smtClean="0">
                <a:solidFill>
                  <a:srgbClr val="FDDFE6"/>
                </a:solidFill>
              </a:rPr>
              <a:t>Швидкість обертання капіталу характеризується наступними показниками (додаток Р):</a:t>
            </a:r>
            <a:endParaRPr lang="ru-RU" sz="1100" dirty="0" smtClean="0">
              <a:solidFill>
                <a:srgbClr val="FDDFE6"/>
              </a:solidFill>
            </a:endParaRPr>
          </a:p>
          <a:p>
            <a:r>
              <a:rPr lang="uk-UA" sz="1100" dirty="0" smtClean="0">
                <a:solidFill>
                  <a:srgbClr val="FDDFE6"/>
                </a:solidFill>
              </a:rPr>
              <a:t>Коефіцієнт оборотності (</a:t>
            </a:r>
            <a:r>
              <a:rPr lang="uk-UA" sz="1100" i="1" dirty="0" err="1" smtClean="0">
                <a:solidFill>
                  <a:srgbClr val="FDDFE6"/>
                </a:solidFill>
              </a:rPr>
              <a:t>Коб</a:t>
            </a:r>
            <a:r>
              <a:rPr lang="uk-UA" sz="1100" dirty="0" smtClean="0">
                <a:solidFill>
                  <a:srgbClr val="FDDFE6"/>
                </a:solidFill>
              </a:rPr>
              <a:t>), який обчислюється як відношення виручки від реалізації продукції, робіт та послуг (</a:t>
            </a:r>
            <a:r>
              <a:rPr lang="uk-UA" sz="1100" i="1" dirty="0" err="1" smtClean="0">
                <a:solidFill>
                  <a:srgbClr val="FDDFE6"/>
                </a:solidFill>
              </a:rPr>
              <a:t>Вр</a:t>
            </a:r>
            <a:r>
              <a:rPr lang="uk-UA" sz="1100" dirty="0" smtClean="0">
                <a:solidFill>
                  <a:srgbClr val="FDDFE6"/>
                </a:solidFill>
              </a:rPr>
              <a:t>) до середньої вартості капіталу або його частини(</a:t>
            </a:r>
            <a:r>
              <a:rPr lang="uk-UA" sz="1100" i="1" dirty="0" smtClean="0">
                <a:solidFill>
                  <a:srgbClr val="FDDFE6"/>
                </a:solidFill>
              </a:rPr>
              <a:t>К</a:t>
            </a:r>
            <a:r>
              <a:rPr lang="uk-UA" sz="1100" dirty="0" smtClean="0">
                <a:solidFill>
                  <a:srgbClr val="FDDFE6"/>
                </a:solidFill>
              </a:rPr>
              <a:t>):</a:t>
            </a:r>
            <a:endParaRPr lang="ru-RU" sz="1100" dirty="0">
              <a:solidFill>
                <a:srgbClr val="FDDFE6"/>
              </a:solidFill>
            </a:endParaRPr>
          </a:p>
        </p:txBody>
      </p:sp>
      <p:sp>
        <p:nvSpPr>
          <p:cNvPr id="3380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 name="Прямоугольник 30"/>
          <p:cNvSpPr/>
          <p:nvPr/>
        </p:nvSpPr>
        <p:spPr>
          <a:xfrm>
            <a:off x="428596" y="3000378"/>
            <a:ext cx="595035" cy="307777"/>
          </a:xfrm>
          <a:prstGeom prst="rect">
            <a:avLst/>
          </a:prstGeom>
        </p:spPr>
        <p:txBody>
          <a:bodyPr wrap="square">
            <a:spAutoFit/>
          </a:bodyPr>
          <a:lstStyle/>
          <a:p>
            <a:r>
              <a:rPr lang="uk-UA" dirty="0" err="1" smtClean="0">
                <a:solidFill>
                  <a:srgbClr val="FCFCC8"/>
                </a:solidFill>
              </a:rPr>
              <a:t>Коб=</a:t>
            </a:r>
            <a:endParaRPr lang="ru-RU" dirty="0">
              <a:solidFill>
                <a:srgbClr val="FCFCC8"/>
              </a:solidFill>
            </a:endParaRPr>
          </a:p>
        </p:txBody>
      </p:sp>
      <p:cxnSp>
        <p:nvCxnSpPr>
          <p:cNvPr id="33" name="Прямая соединительная линия 32"/>
          <p:cNvCxnSpPr/>
          <p:nvPr/>
        </p:nvCxnSpPr>
        <p:spPr>
          <a:xfrm>
            <a:off x="1000100" y="3143254"/>
            <a:ext cx="500066" cy="1588"/>
          </a:xfrm>
          <a:prstGeom prst="line">
            <a:avLst/>
          </a:prstGeom>
          <a:ln>
            <a:solidFill>
              <a:srgbClr val="FCFCC8"/>
            </a:solidFill>
          </a:ln>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a:off x="1000100" y="2857502"/>
            <a:ext cx="404278" cy="307777"/>
          </a:xfrm>
          <a:prstGeom prst="rect">
            <a:avLst/>
          </a:prstGeom>
        </p:spPr>
        <p:txBody>
          <a:bodyPr wrap="square">
            <a:spAutoFit/>
          </a:bodyPr>
          <a:lstStyle/>
          <a:p>
            <a:r>
              <a:rPr lang="uk-UA" dirty="0" err="1" smtClean="0">
                <a:solidFill>
                  <a:srgbClr val="FCFCC8"/>
                </a:solidFill>
              </a:rPr>
              <a:t>Вр</a:t>
            </a:r>
            <a:endParaRPr lang="ru-RU" dirty="0">
              <a:solidFill>
                <a:srgbClr val="FCFCC8"/>
              </a:solidFill>
            </a:endParaRPr>
          </a:p>
        </p:txBody>
      </p:sp>
      <p:sp>
        <p:nvSpPr>
          <p:cNvPr id="37" name="Прямоугольник 36"/>
          <p:cNvSpPr/>
          <p:nvPr/>
        </p:nvSpPr>
        <p:spPr>
          <a:xfrm>
            <a:off x="1071538" y="3143254"/>
            <a:ext cx="288862" cy="307777"/>
          </a:xfrm>
          <a:prstGeom prst="rect">
            <a:avLst/>
          </a:prstGeom>
        </p:spPr>
        <p:txBody>
          <a:bodyPr wrap="none">
            <a:spAutoFit/>
          </a:bodyPr>
          <a:lstStyle/>
          <a:p>
            <a:r>
              <a:rPr lang="ru-RU" dirty="0" smtClean="0">
                <a:solidFill>
                  <a:srgbClr val="FCFCC8"/>
                </a:solidFill>
              </a:rPr>
              <a:t>К</a:t>
            </a:r>
            <a:endParaRPr lang="ru-RU" dirty="0">
              <a:solidFill>
                <a:srgbClr val="FCFCC8"/>
              </a:solidFill>
            </a:endParaRPr>
          </a:p>
        </p:txBody>
      </p:sp>
      <p:sp>
        <p:nvSpPr>
          <p:cNvPr id="40" name="Прямоугольник 39"/>
          <p:cNvSpPr/>
          <p:nvPr/>
        </p:nvSpPr>
        <p:spPr>
          <a:xfrm>
            <a:off x="5357818" y="3857634"/>
            <a:ext cx="3786182" cy="769441"/>
          </a:xfrm>
          <a:prstGeom prst="rect">
            <a:avLst/>
          </a:prstGeom>
        </p:spPr>
        <p:txBody>
          <a:bodyPr wrap="square">
            <a:spAutoFit/>
          </a:bodyPr>
          <a:lstStyle/>
          <a:p>
            <a:r>
              <a:rPr lang="uk-UA" sz="1100" dirty="0" smtClean="0">
                <a:solidFill>
                  <a:srgbClr val="FDDFE6"/>
                </a:solidFill>
              </a:rPr>
              <a:t>Тривалість одного обороту в днях (</a:t>
            </a:r>
            <a:r>
              <a:rPr lang="uk-UA" sz="1100" i="1" dirty="0" err="1" smtClean="0">
                <a:solidFill>
                  <a:srgbClr val="FDDFE6"/>
                </a:solidFill>
              </a:rPr>
              <a:t>Тоб</a:t>
            </a:r>
            <a:r>
              <a:rPr lang="uk-UA" sz="1100" dirty="0" smtClean="0">
                <a:solidFill>
                  <a:srgbClr val="FDDFE6"/>
                </a:solidFill>
              </a:rPr>
              <a:t>), який обчислюється як відношення добутку середньої вартості капіталу і кількості календарних днів у періоді до виручки від реалізації продукції :</a:t>
            </a:r>
            <a:endParaRPr lang="ru-RU" sz="1100" dirty="0">
              <a:solidFill>
                <a:srgbClr val="FDDFE6"/>
              </a:solidFill>
            </a:endParaRPr>
          </a:p>
        </p:txBody>
      </p:sp>
      <p:sp>
        <p:nvSpPr>
          <p:cNvPr id="41" name="Прямоугольник 40"/>
          <p:cNvSpPr/>
          <p:nvPr/>
        </p:nvSpPr>
        <p:spPr>
          <a:xfrm>
            <a:off x="357158" y="4071948"/>
            <a:ext cx="642942" cy="307777"/>
          </a:xfrm>
          <a:prstGeom prst="rect">
            <a:avLst/>
          </a:prstGeom>
        </p:spPr>
        <p:txBody>
          <a:bodyPr wrap="square">
            <a:spAutoFit/>
          </a:bodyPr>
          <a:lstStyle/>
          <a:p>
            <a:r>
              <a:rPr lang="uk-UA" dirty="0" err="1" smtClean="0">
                <a:solidFill>
                  <a:srgbClr val="FCFCC8"/>
                </a:solidFill>
              </a:rPr>
              <a:t>Тоб=</a:t>
            </a:r>
            <a:endParaRPr lang="ru-RU" dirty="0">
              <a:solidFill>
                <a:srgbClr val="FCFCC8"/>
              </a:solidFill>
            </a:endParaRPr>
          </a:p>
        </p:txBody>
      </p:sp>
      <p:cxnSp>
        <p:nvCxnSpPr>
          <p:cNvPr id="43" name="Прямая соединительная линия 42"/>
          <p:cNvCxnSpPr>
            <a:stCxn id="41" idx="3"/>
          </p:cNvCxnSpPr>
          <p:nvPr/>
        </p:nvCxnSpPr>
        <p:spPr>
          <a:xfrm flipV="1">
            <a:off x="1000100" y="4214824"/>
            <a:ext cx="571504" cy="11013"/>
          </a:xfrm>
          <a:prstGeom prst="line">
            <a:avLst/>
          </a:prstGeom>
          <a:ln>
            <a:solidFill>
              <a:srgbClr val="FCFCC8"/>
            </a:solidFill>
          </a:ln>
        </p:spPr>
        <p:style>
          <a:lnRef idx="1">
            <a:schemeClr val="accent1"/>
          </a:lnRef>
          <a:fillRef idx="0">
            <a:schemeClr val="accent1"/>
          </a:fillRef>
          <a:effectRef idx="0">
            <a:schemeClr val="accent1"/>
          </a:effectRef>
          <a:fontRef idx="minor">
            <a:schemeClr val="tx1"/>
          </a:fontRef>
        </p:style>
      </p:cxnSp>
      <p:sp>
        <p:nvSpPr>
          <p:cNvPr id="44" name="Прямоугольник 43"/>
          <p:cNvSpPr/>
          <p:nvPr/>
        </p:nvSpPr>
        <p:spPr>
          <a:xfrm>
            <a:off x="1000100" y="3929072"/>
            <a:ext cx="570990" cy="307777"/>
          </a:xfrm>
          <a:prstGeom prst="rect">
            <a:avLst/>
          </a:prstGeom>
        </p:spPr>
        <p:txBody>
          <a:bodyPr wrap="none">
            <a:spAutoFit/>
          </a:bodyPr>
          <a:lstStyle/>
          <a:p>
            <a:r>
              <a:rPr lang="uk-UA" sz="1200" dirty="0" smtClean="0">
                <a:solidFill>
                  <a:srgbClr val="FCFCC8"/>
                </a:solidFill>
              </a:rPr>
              <a:t>К ×Д</a:t>
            </a:r>
            <a:r>
              <a:rPr lang="uk-UA" dirty="0" smtClean="0"/>
              <a:t>,</a:t>
            </a:r>
            <a:endParaRPr lang="ru-RU" dirty="0"/>
          </a:p>
        </p:txBody>
      </p:sp>
      <p:sp>
        <p:nvSpPr>
          <p:cNvPr id="33808" name="Rectangle 16"/>
          <p:cNvSpPr>
            <a:spLocks noChangeArrowheads="1"/>
          </p:cNvSpPr>
          <p:nvPr/>
        </p:nvSpPr>
        <p:spPr bwMode="auto">
          <a:xfrm>
            <a:off x="1071538" y="4214824"/>
            <a:ext cx="37221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i="0" u="none" strike="noStrike" cap="none" normalizeH="0" baseline="0" dirty="0" err="1" smtClean="0">
                <a:ln>
                  <a:noFill/>
                </a:ln>
                <a:solidFill>
                  <a:srgbClr val="FCFCC8"/>
                </a:solidFill>
                <a:effectLst/>
                <a:latin typeface="Arial" pitchFamily="34" charset="0"/>
                <a:ea typeface="Times New Roman" pitchFamily="18" charset="0"/>
                <a:cs typeface="Arial" pitchFamily="34" charset="0"/>
              </a:rPr>
              <a:t>Вр</a:t>
            </a:r>
            <a:endParaRPr kumimoji="0" lang="uk-UA" sz="1800" i="0" u="none" strike="noStrike" cap="none" normalizeH="0" baseline="0" dirty="0" smtClean="0">
              <a:ln>
                <a:noFill/>
              </a:ln>
              <a:solidFill>
                <a:srgbClr val="FCFCC8"/>
              </a:solidFill>
              <a:effectLst/>
              <a:latin typeface="Arial" pitchFamily="34" charset="0"/>
              <a:cs typeface="Arial" pitchFamily="34" charset="0"/>
            </a:endParaRPr>
          </a:p>
        </p:txBody>
      </p:sp>
      <p:sp>
        <p:nvSpPr>
          <p:cNvPr id="55" name="Прямоугольник 54"/>
          <p:cNvSpPr/>
          <p:nvPr/>
        </p:nvSpPr>
        <p:spPr>
          <a:xfrm>
            <a:off x="2428860" y="4572014"/>
            <a:ext cx="4572000" cy="769441"/>
          </a:xfrm>
          <a:prstGeom prst="rect">
            <a:avLst/>
          </a:prstGeom>
        </p:spPr>
        <p:txBody>
          <a:bodyPr>
            <a:spAutoFit/>
          </a:bodyPr>
          <a:lstStyle/>
          <a:p>
            <a:r>
              <a:rPr lang="uk-UA" sz="1100" dirty="0" smtClean="0">
                <a:solidFill>
                  <a:srgbClr val="FEFDE3"/>
                </a:solidFill>
              </a:rPr>
              <a:t>Де </a:t>
            </a:r>
            <a:r>
              <a:rPr lang="uk-UA" sz="1100" i="1" dirty="0" err="1" smtClean="0">
                <a:solidFill>
                  <a:srgbClr val="FEFDE3"/>
                </a:solidFill>
              </a:rPr>
              <a:t>Тоб</a:t>
            </a:r>
            <a:r>
              <a:rPr lang="uk-UA" sz="1100" i="1" dirty="0" smtClean="0">
                <a:solidFill>
                  <a:srgbClr val="FEFDE3"/>
                </a:solidFill>
              </a:rPr>
              <a:t> </a:t>
            </a:r>
            <a:r>
              <a:rPr lang="uk-UA" sz="1100" dirty="0" smtClean="0">
                <a:solidFill>
                  <a:srgbClr val="FEFDE3"/>
                </a:solidFill>
              </a:rPr>
              <a:t>– тривалість одного обороту в днях;</a:t>
            </a:r>
            <a:endParaRPr lang="ru-RU" sz="1100" dirty="0" smtClean="0">
              <a:solidFill>
                <a:srgbClr val="FEFDE3"/>
              </a:solidFill>
            </a:endParaRPr>
          </a:p>
          <a:p>
            <a:r>
              <a:rPr lang="uk-UA" sz="1100" i="1" dirty="0" smtClean="0">
                <a:solidFill>
                  <a:srgbClr val="FEFDE3"/>
                </a:solidFill>
              </a:rPr>
              <a:t>Д </a:t>
            </a:r>
            <a:r>
              <a:rPr lang="uk-UA" sz="1100" dirty="0" smtClean="0">
                <a:solidFill>
                  <a:srgbClr val="FEFDE3"/>
                </a:solidFill>
              </a:rPr>
              <a:t>– кількість днів у періоді;</a:t>
            </a:r>
            <a:endParaRPr lang="ru-RU" sz="1100" dirty="0" smtClean="0">
              <a:solidFill>
                <a:srgbClr val="FEFDE3"/>
              </a:solidFill>
            </a:endParaRPr>
          </a:p>
          <a:p>
            <a:r>
              <a:rPr lang="uk-UA" sz="1100" dirty="0" smtClean="0">
                <a:solidFill>
                  <a:srgbClr val="FEFDE3"/>
                </a:solidFill>
              </a:rPr>
              <a:t/>
            </a:r>
            <a:br>
              <a:rPr lang="uk-UA" sz="1100" dirty="0" smtClean="0">
                <a:solidFill>
                  <a:srgbClr val="FEFDE3"/>
                </a:solidFill>
              </a:rPr>
            </a:br>
            <a:endParaRPr lang="ru-RU" sz="1100" dirty="0">
              <a:solidFill>
                <a:srgbClr val="FEFDE3"/>
              </a:solidFill>
            </a:endParaRPr>
          </a:p>
        </p:txBody>
      </p:sp>
      <p:sp>
        <p:nvSpPr>
          <p:cNvPr id="57" name="Прямоугольник 56"/>
          <p:cNvSpPr/>
          <p:nvPr/>
        </p:nvSpPr>
        <p:spPr>
          <a:xfrm>
            <a:off x="1643042" y="4000510"/>
            <a:ext cx="571504" cy="307777"/>
          </a:xfrm>
          <a:prstGeom prst="rect">
            <a:avLst/>
          </a:prstGeom>
        </p:spPr>
        <p:txBody>
          <a:bodyPr wrap="square">
            <a:spAutoFit/>
          </a:bodyPr>
          <a:lstStyle/>
          <a:p>
            <a:r>
              <a:rPr lang="ru-RU" dirty="0" err="1" smtClean="0">
                <a:solidFill>
                  <a:srgbClr val="FEFDE3"/>
                </a:solidFill>
              </a:rPr>
              <a:t>або</a:t>
            </a:r>
            <a:endParaRPr lang="ru-RU" dirty="0">
              <a:solidFill>
                <a:srgbClr val="FEFDE3"/>
              </a:solidFill>
            </a:endParaRPr>
          </a:p>
        </p:txBody>
      </p:sp>
      <p:sp>
        <p:nvSpPr>
          <p:cNvPr id="58" name="Прямоугольник 57"/>
          <p:cNvSpPr/>
          <p:nvPr/>
        </p:nvSpPr>
        <p:spPr>
          <a:xfrm>
            <a:off x="2286000" y="1879253"/>
            <a:ext cx="4572000" cy="523220"/>
          </a:xfrm>
          <a:prstGeom prst="rect">
            <a:avLst/>
          </a:prstGeom>
        </p:spPr>
        <p:txBody>
          <a:bodyPr>
            <a:spAutoFit/>
          </a:bodyPr>
          <a:lstStyle/>
          <a:p>
            <a:r>
              <a:rPr lang="uk-UA" dirty="0" smtClean="0"/>
              <a:t/>
            </a:r>
            <a:br>
              <a:rPr lang="uk-UA" dirty="0" smtClean="0"/>
            </a:br>
            <a:endParaRPr lang="ru-RU" dirty="0"/>
          </a:p>
        </p:txBody>
      </p:sp>
      <p:sp>
        <p:nvSpPr>
          <p:cNvPr id="59" name="Прямоугольник 58"/>
          <p:cNvSpPr/>
          <p:nvPr/>
        </p:nvSpPr>
        <p:spPr>
          <a:xfrm>
            <a:off x="2143108" y="4000510"/>
            <a:ext cx="599844" cy="307777"/>
          </a:xfrm>
          <a:prstGeom prst="rect">
            <a:avLst/>
          </a:prstGeom>
        </p:spPr>
        <p:txBody>
          <a:bodyPr wrap="none">
            <a:spAutoFit/>
          </a:bodyPr>
          <a:lstStyle/>
          <a:p>
            <a:r>
              <a:rPr lang="uk-UA" dirty="0" err="1" smtClean="0">
                <a:solidFill>
                  <a:srgbClr val="FEFDE3"/>
                </a:solidFill>
              </a:rPr>
              <a:t>Тоб=</a:t>
            </a:r>
            <a:endParaRPr lang="ru-RU" dirty="0">
              <a:solidFill>
                <a:srgbClr val="FEFDE3"/>
              </a:solidFill>
            </a:endParaRPr>
          </a:p>
        </p:txBody>
      </p:sp>
      <p:cxnSp>
        <p:nvCxnSpPr>
          <p:cNvPr id="61" name="Прямая соединительная линия 60"/>
          <p:cNvCxnSpPr/>
          <p:nvPr/>
        </p:nvCxnSpPr>
        <p:spPr>
          <a:xfrm>
            <a:off x="2786050" y="4143386"/>
            <a:ext cx="428628" cy="1588"/>
          </a:xfrm>
          <a:prstGeom prst="line">
            <a:avLst/>
          </a:prstGeom>
          <a:ln>
            <a:solidFill>
              <a:srgbClr val="FCFCC8"/>
            </a:solidFill>
          </a:ln>
        </p:spPr>
        <p:style>
          <a:lnRef idx="1">
            <a:schemeClr val="accent1"/>
          </a:lnRef>
          <a:fillRef idx="0">
            <a:schemeClr val="accent1"/>
          </a:fillRef>
          <a:effectRef idx="0">
            <a:schemeClr val="accent1"/>
          </a:effectRef>
          <a:fontRef idx="minor">
            <a:schemeClr val="tx1"/>
          </a:fontRef>
        </p:style>
      </p:cxnSp>
      <p:sp>
        <p:nvSpPr>
          <p:cNvPr id="66" name="Прямоугольник 65"/>
          <p:cNvSpPr/>
          <p:nvPr/>
        </p:nvSpPr>
        <p:spPr>
          <a:xfrm>
            <a:off x="2786050" y="4143386"/>
            <a:ext cx="500066" cy="276999"/>
          </a:xfrm>
          <a:prstGeom prst="rect">
            <a:avLst/>
          </a:prstGeom>
        </p:spPr>
        <p:txBody>
          <a:bodyPr wrap="square">
            <a:spAutoFit/>
          </a:bodyPr>
          <a:lstStyle/>
          <a:p>
            <a:r>
              <a:rPr lang="ru-RU" sz="1200" dirty="0" err="1" smtClean="0">
                <a:solidFill>
                  <a:srgbClr val="FEFDE3"/>
                </a:solidFill>
              </a:rPr>
              <a:t>Коб</a:t>
            </a:r>
            <a:endParaRPr lang="ru-RU" sz="1200" dirty="0">
              <a:solidFill>
                <a:srgbClr val="FEFDE3"/>
              </a:solidFill>
            </a:endParaRPr>
          </a:p>
        </p:txBody>
      </p:sp>
      <p:sp>
        <p:nvSpPr>
          <p:cNvPr id="67" name="Прямоугольник 66"/>
          <p:cNvSpPr/>
          <p:nvPr/>
        </p:nvSpPr>
        <p:spPr>
          <a:xfrm>
            <a:off x="2857488" y="3857634"/>
            <a:ext cx="571504" cy="276999"/>
          </a:xfrm>
          <a:prstGeom prst="rect">
            <a:avLst/>
          </a:prstGeom>
        </p:spPr>
        <p:txBody>
          <a:bodyPr wrap="square">
            <a:spAutoFit/>
          </a:bodyPr>
          <a:lstStyle/>
          <a:p>
            <a:r>
              <a:rPr lang="ru-RU" sz="1200" dirty="0" smtClean="0">
                <a:solidFill>
                  <a:srgbClr val="FEFDE3"/>
                </a:solidFill>
              </a:rPr>
              <a:t>Д</a:t>
            </a:r>
            <a:endParaRPr lang="ru-RU" sz="1200" dirty="0">
              <a:solidFill>
                <a:srgbClr val="FEFDE3"/>
              </a:solidFill>
            </a:endParaRPr>
          </a:p>
        </p:txBody>
      </p:sp>
      <p:pic>
        <p:nvPicPr>
          <p:cNvPr id="33818" name="Picture 26" descr="https://pbs.twimg.com/media/DZM0YrmXUAA4Apn.jpg:large"/>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6143636" y="2357436"/>
            <a:ext cx="1857388" cy="1234131"/>
          </a:xfrm>
          <a:prstGeom prst="rect">
            <a:avLst/>
          </a:prstGeom>
          <a:noFill/>
        </p:spPr>
      </p:pic>
    </p:spTree>
    <p:extLst>
      <p:ext uri="{BB962C8B-B14F-4D97-AF65-F5344CB8AC3E}">
        <p14:creationId xmlns:p14="http://schemas.microsoft.com/office/powerpoint/2010/main" val="28240582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Скругленный прямоугольник 103"/>
          <p:cNvSpPr/>
          <p:nvPr/>
        </p:nvSpPr>
        <p:spPr>
          <a:xfrm>
            <a:off x="285720" y="3929072"/>
            <a:ext cx="264320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Скругленный прямоугольник 46"/>
          <p:cNvSpPr/>
          <p:nvPr/>
        </p:nvSpPr>
        <p:spPr>
          <a:xfrm>
            <a:off x="214282" y="1928808"/>
            <a:ext cx="2643206"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42844" y="214296"/>
            <a:ext cx="4572000" cy="1015663"/>
          </a:xfrm>
          <a:prstGeom prst="rect">
            <a:avLst/>
          </a:prstGeom>
        </p:spPr>
        <p:txBody>
          <a:bodyPr wrap="square">
            <a:spAutoFit/>
          </a:bodyPr>
          <a:lstStyle/>
          <a:p>
            <a:r>
              <a:rPr lang="uk-UA" sz="1200" dirty="0" smtClean="0">
                <a:solidFill>
                  <a:schemeClr val="tx1">
                    <a:lumMod val="10000"/>
                    <a:lumOff val="90000"/>
                  </a:schemeClr>
                </a:solidFill>
              </a:rPr>
              <a:t>При аналізі ліквідності підприємства використовують такі показники:</a:t>
            </a:r>
            <a:endParaRPr lang="ru-RU" sz="1200" dirty="0" smtClean="0">
              <a:solidFill>
                <a:schemeClr val="tx1">
                  <a:lumMod val="10000"/>
                  <a:lumOff val="90000"/>
                </a:schemeClr>
              </a:solidFill>
            </a:endParaRPr>
          </a:p>
          <a:p>
            <a:r>
              <a:rPr lang="uk-UA" sz="1200" b="1" dirty="0" smtClean="0">
                <a:solidFill>
                  <a:schemeClr val="tx1">
                    <a:lumMod val="10000"/>
                    <a:lumOff val="90000"/>
                  </a:schemeClr>
                </a:solidFill>
              </a:rPr>
              <a:t>Коефіцієнт загальної ліквідності </a:t>
            </a:r>
            <a:r>
              <a:rPr lang="uk-UA" sz="1200" dirty="0" smtClean="0">
                <a:solidFill>
                  <a:schemeClr val="tx1">
                    <a:lumMod val="10000"/>
                    <a:lumOff val="90000"/>
                  </a:schemeClr>
                </a:solidFill>
              </a:rPr>
              <a:t>(поточна ліквідність) - це відношення поточних активів (</a:t>
            </a:r>
            <a:r>
              <a:rPr lang="uk-UA" sz="1200" i="1" dirty="0" err="1" smtClean="0">
                <a:solidFill>
                  <a:schemeClr val="tx1">
                    <a:lumMod val="10000"/>
                    <a:lumOff val="90000"/>
                  </a:schemeClr>
                </a:solidFill>
              </a:rPr>
              <a:t>А</a:t>
            </a:r>
            <a:r>
              <a:rPr lang="uk-UA" sz="1200" i="1" baseline="-25000" dirty="0" err="1" smtClean="0">
                <a:solidFill>
                  <a:schemeClr val="tx1">
                    <a:lumMod val="10000"/>
                    <a:lumOff val="90000"/>
                  </a:schemeClr>
                </a:solidFill>
              </a:rPr>
              <a:t>пот</a:t>
            </a:r>
            <a:r>
              <a:rPr lang="uk-UA" sz="1200" dirty="0" smtClean="0">
                <a:solidFill>
                  <a:schemeClr val="tx1">
                    <a:lumMod val="10000"/>
                    <a:lumOff val="90000"/>
                  </a:schemeClr>
                </a:solidFill>
              </a:rPr>
              <a:t>) до поточних зобов‘язань (</a:t>
            </a:r>
            <a:r>
              <a:rPr lang="uk-UA" sz="1200" i="1" dirty="0" err="1" smtClean="0">
                <a:solidFill>
                  <a:schemeClr val="tx1">
                    <a:lumMod val="10000"/>
                    <a:lumOff val="90000"/>
                  </a:schemeClr>
                </a:solidFill>
              </a:rPr>
              <a:t>Зпот</a:t>
            </a:r>
            <a:r>
              <a:rPr lang="uk-UA" sz="1200" dirty="0" smtClean="0">
                <a:solidFill>
                  <a:schemeClr val="tx1">
                    <a:lumMod val="10000"/>
                    <a:lumOff val="90000"/>
                  </a:schemeClr>
                </a:solidFill>
              </a:rPr>
              <a:t>):</a:t>
            </a:r>
            <a:endParaRPr lang="ru-RU" sz="1200" dirty="0">
              <a:solidFill>
                <a:schemeClr val="tx1">
                  <a:lumMod val="10000"/>
                  <a:lumOff val="90000"/>
                </a:schemeClr>
              </a:solidFill>
            </a:endParaRPr>
          </a:p>
        </p:txBody>
      </p:sp>
      <p:sp>
        <p:nvSpPr>
          <p:cNvPr id="3" name="Прямоугольник 2"/>
          <p:cNvSpPr/>
          <p:nvPr/>
        </p:nvSpPr>
        <p:spPr>
          <a:xfrm>
            <a:off x="428596" y="1500180"/>
            <a:ext cx="837089" cy="307777"/>
          </a:xfrm>
          <a:prstGeom prst="rect">
            <a:avLst/>
          </a:prstGeom>
        </p:spPr>
        <p:txBody>
          <a:bodyPr wrap="none">
            <a:spAutoFit/>
          </a:bodyPr>
          <a:lstStyle/>
          <a:p>
            <a:r>
              <a:rPr lang="uk-UA" dirty="0" smtClean="0">
                <a:solidFill>
                  <a:schemeClr val="accent6">
                    <a:lumMod val="20000"/>
                    <a:lumOff val="80000"/>
                  </a:schemeClr>
                </a:solidFill>
              </a:rPr>
              <a:t>К </a:t>
            </a:r>
            <a:r>
              <a:rPr lang="uk-UA" dirty="0" err="1" smtClean="0">
                <a:solidFill>
                  <a:schemeClr val="accent6">
                    <a:lumMod val="20000"/>
                    <a:lumOff val="80000"/>
                  </a:schemeClr>
                </a:solidFill>
              </a:rPr>
              <a:t>п.заг=</a:t>
            </a:r>
            <a:endParaRPr lang="ru-RU" dirty="0">
              <a:solidFill>
                <a:schemeClr val="accent6">
                  <a:lumMod val="20000"/>
                  <a:lumOff val="80000"/>
                </a:schemeClr>
              </a:solidFill>
            </a:endParaRPr>
          </a:p>
        </p:txBody>
      </p:sp>
      <p:cxnSp>
        <p:nvCxnSpPr>
          <p:cNvPr id="5" name="Прямая соединительная линия 4"/>
          <p:cNvCxnSpPr/>
          <p:nvPr/>
        </p:nvCxnSpPr>
        <p:spPr>
          <a:xfrm>
            <a:off x="1285852" y="1643056"/>
            <a:ext cx="500066" cy="1588"/>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2772" name="Picture 4" descr="https://investoguru.org/wp-content/uploads/2017/12/Interest-Rates-and-Asset-Prices.jpg"/>
          <p:cNvPicPr>
            <a:picLocks noChangeAspect="1" noChangeArrowheads="1"/>
          </p:cNvPicPr>
          <p:nvPr/>
        </p:nvPicPr>
        <p:blipFill>
          <a:blip r:embed="rId2"/>
          <a:srcRect/>
          <a:stretch>
            <a:fillRect/>
          </a:stretch>
        </p:blipFill>
        <p:spPr bwMode="auto">
          <a:xfrm>
            <a:off x="5143504" y="142858"/>
            <a:ext cx="2928958" cy="1857388"/>
          </a:xfrm>
          <a:prstGeom prst="rect">
            <a:avLst/>
          </a:prstGeom>
          <a:noFill/>
        </p:spPr>
      </p:pic>
      <p:sp>
        <p:nvSpPr>
          <p:cNvPr id="327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773" name="Text Box 5"/>
          <p:cNvSpPr txBox="1">
            <a:spLocks noChangeArrowheads="1"/>
          </p:cNvSpPr>
          <p:nvPr/>
        </p:nvSpPr>
        <p:spPr bwMode="auto">
          <a:xfrm>
            <a:off x="2298700" y="622300"/>
            <a:ext cx="457200" cy="1857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374650" algn="l"/>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	</a:t>
            </a:r>
            <a:r>
              <a:rPr kumimoji="0" lang="uk-UA" sz="1200" b="0" i="0" u="none" strike="noStrike" cap="none" normalizeH="0" baseline="0" dirty="0" smtClean="0">
                <a:ln>
                  <a:noFill/>
                </a:ln>
                <a:solidFill>
                  <a:schemeClr val="tx1"/>
                </a:solidFill>
                <a:effectLst/>
                <a:latin typeface="Symbol" pitchFamily="18" charset="2"/>
                <a:ea typeface="Times New Roman" pitchFamily="18" charset="0"/>
                <a:cs typeface="Arial" pitchFamily="34"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1785918" y="1428742"/>
            <a:ext cx="48603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uk-UA" dirty="0" smtClean="0">
                <a:solidFill>
                  <a:schemeClr val="accent6">
                    <a:lumMod val="20000"/>
                    <a:lumOff val="80000"/>
                  </a:schemeClr>
                </a:solidFill>
                <a:latin typeface="Arial" pitchFamily="34" charset="0"/>
                <a:ea typeface="Times New Roman" pitchFamily="18" charset="0"/>
                <a:cs typeface="Arial" pitchFamily="34" charset="0"/>
              </a:rPr>
              <a:t>або</a:t>
            </a:r>
            <a:endParaRPr kumimoji="0" lang="uk-UA" b="0" i="0" u="none" strike="noStrike" cap="none" normalizeH="0" baseline="0" dirty="0" smtClean="0">
              <a:ln>
                <a:noFill/>
              </a:ln>
              <a:solidFill>
                <a:schemeClr val="accent6">
                  <a:lumMod val="20000"/>
                  <a:lumOff val="80000"/>
                </a:schemeClr>
              </a:solidFill>
              <a:effectLst/>
              <a:latin typeface="Arial" pitchFamily="34" charset="0"/>
              <a:ea typeface="Times New Roman" pitchFamily="18" charset="0"/>
              <a:cs typeface="Arial" pitchFamily="34" charset="0"/>
            </a:endParaRPr>
          </a:p>
        </p:txBody>
      </p:sp>
      <p:sp>
        <p:nvSpPr>
          <p:cNvPr id="3277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777" name="Text Box 9"/>
          <p:cNvSpPr txBox="1">
            <a:spLocks noChangeArrowheads="1"/>
          </p:cNvSpPr>
          <p:nvPr/>
        </p:nvSpPr>
        <p:spPr bwMode="auto">
          <a:xfrm>
            <a:off x="4143372" y="-357208"/>
            <a:ext cx="457200" cy="1857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374650" algn="l"/>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Прямоугольник 17"/>
          <p:cNvSpPr/>
          <p:nvPr/>
        </p:nvSpPr>
        <p:spPr>
          <a:xfrm>
            <a:off x="3103489" y="2417862"/>
            <a:ext cx="184731" cy="307777"/>
          </a:xfrm>
          <a:prstGeom prst="rect">
            <a:avLst/>
          </a:prstGeom>
        </p:spPr>
        <p:txBody>
          <a:bodyPr wrap="none">
            <a:spAutoFit/>
          </a:bodyPr>
          <a:lstStyle/>
          <a:p>
            <a:endParaRPr lang="ru-RU" dirty="0"/>
          </a:p>
        </p:txBody>
      </p:sp>
      <p:sp>
        <p:nvSpPr>
          <p:cNvPr id="22" name="Прямоугольник 21"/>
          <p:cNvSpPr/>
          <p:nvPr/>
        </p:nvSpPr>
        <p:spPr>
          <a:xfrm>
            <a:off x="1214414" y="1357304"/>
            <a:ext cx="498855" cy="261610"/>
          </a:xfrm>
          <a:prstGeom prst="rect">
            <a:avLst/>
          </a:prstGeom>
        </p:spPr>
        <p:txBody>
          <a:bodyPr wrap="square">
            <a:spAutoFit/>
          </a:bodyPr>
          <a:lstStyle/>
          <a:p>
            <a:r>
              <a:rPr lang="uk-UA" sz="1100" dirty="0" err="1" smtClean="0">
                <a:solidFill>
                  <a:schemeClr val="accent6">
                    <a:lumMod val="20000"/>
                    <a:lumOff val="80000"/>
                  </a:schemeClr>
                </a:solidFill>
                <a:latin typeface="Arial" pitchFamily="34" charset="0"/>
                <a:ea typeface="Times New Roman" pitchFamily="18" charset="0"/>
                <a:cs typeface="Arial" pitchFamily="34" charset="0"/>
              </a:rPr>
              <a:t>Апот</a:t>
            </a:r>
            <a:endParaRPr lang="ru-RU" sz="1100" dirty="0">
              <a:solidFill>
                <a:schemeClr val="accent6">
                  <a:lumMod val="20000"/>
                  <a:lumOff val="80000"/>
                </a:schemeClr>
              </a:solidFill>
            </a:endParaRPr>
          </a:p>
        </p:txBody>
      </p:sp>
      <p:sp>
        <p:nvSpPr>
          <p:cNvPr id="3278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785" name="Text Box 17"/>
          <p:cNvSpPr txBox="1">
            <a:spLocks noChangeArrowheads="1"/>
          </p:cNvSpPr>
          <p:nvPr/>
        </p:nvSpPr>
        <p:spPr bwMode="auto">
          <a:xfrm>
            <a:off x="3500430" y="-500084"/>
            <a:ext cx="457200" cy="1857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374650" algn="l"/>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88" name="Rectangle 20"/>
          <p:cNvSpPr>
            <a:spLocks noChangeArrowheads="1"/>
          </p:cNvSpPr>
          <p:nvPr/>
        </p:nvSpPr>
        <p:spPr bwMode="auto">
          <a:xfrm>
            <a:off x="1071538" y="1428742"/>
            <a:ext cx="642942" cy="4462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uk-UA" sz="1200" b="0" i="0" u="none" strike="noStrike" cap="none" normalizeH="0" baseline="0" dirty="0" smtClean="0">
              <a:ln>
                <a:noFill/>
              </a:ln>
              <a:solidFill>
                <a:srgbClr val="1F497D"/>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uk-UA" sz="1100" dirty="0" smtClean="0">
                <a:solidFill>
                  <a:schemeClr val="accent6">
                    <a:lumMod val="20000"/>
                    <a:lumOff val="80000"/>
                  </a:schemeClr>
                </a:solidFill>
                <a:latin typeface="Arial" pitchFamily="34" charset="0"/>
                <a:ea typeface="Times New Roman" pitchFamily="18" charset="0"/>
                <a:cs typeface="Arial" pitchFamily="34" charset="0"/>
              </a:rPr>
              <a:t>  </a:t>
            </a:r>
            <a:r>
              <a:rPr lang="uk-UA" sz="1100" dirty="0" err="1" smtClean="0">
                <a:solidFill>
                  <a:schemeClr val="accent6">
                    <a:lumMod val="20000"/>
                    <a:lumOff val="80000"/>
                  </a:schemeClr>
                </a:solidFill>
                <a:latin typeface="Arial" pitchFamily="34" charset="0"/>
                <a:ea typeface="Times New Roman" pitchFamily="18" charset="0"/>
                <a:cs typeface="Arial" pitchFamily="34" charset="0"/>
              </a:rPr>
              <a:t>З</a:t>
            </a:r>
            <a:r>
              <a:rPr kumimoji="0" lang="uk-UA" sz="1100" b="0" i="0" u="none" strike="noStrike" cap="none" normalizeH="0" baseline="0" dirty="0" err="1" smtClean="0">
                <a:ln>
                  <a:noFill/>
                </a:ln>
                <a:solidFill>
                  <a:schemeClr val="accent6">
                    <a:lumMod val="20000"/>
                    <a:lumOff val="80000"/>
                  </a:schemeClr>
                </a:solidFill>
                <a:effectLst/>
                <a:latin typeface="Arial" pitchFamily="34" charset="0"/>
                <a:ea typeface="Times New Roman" pitchFamily="18" charset="0"/>
                <a:cs typeface="Arial" pitchFamily="34" charset="0"/>
              </a:rPr>
              <a:t>пот</a:t>
            </a:r>
            <a:endParaRPr kumimoji="0" lang="uk-UA" sz="1100" b="0" i="0" u="none" strike="noStrike" cap="none" normalizeH="0" baseline="0" dirty="0" smtClean="0">
              <a:ln>
                <a:noFill/>
              </a:ln>
              <a:solidFill>
                <a:schemeClr val="accent6">
                  <a:lumMod val="20000"/>
                  <a:lumOff val="80000"/>
                </a:schemeClr>
              </a:solidFill>
              <a:effectLst/>
              <a:latin typeface="Arial" pitchFamily="34" charset="0"/>
              <a:cs typeface="Arial" pitchFamily="34" charset="0"/>
            </a:endParaRPr>
          </a:p>
        </p:txBody>
      </p:sp>
      <p:sp>
        <p:nvSpPr>
          <p:cNvPr id="32790" name="Rectangle 22"/>
          <p:cNvSpPr>
            <a:spLocks noChangeArrowheads="1"/>
          </p:cNvSpPr>
          <p:nvPr/>
        </p:nvSpPr>
        <p:spPr bwMode="auto">
          <a:xfrm>
            <a:off x="6858016" y="235743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793"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4" name="Прямоугольник 33"/>
          <p:cNvSpPr/>
          <p:nvPr/>
        </p:nvSpPr>
        <p:spPr>
          <a:xfrm>
            <a:off x="2214546" y="1500180"/>
            <a:ext cx="827471" cy="307777"/>
          </a:xfrm>
          <a:prstGeom prst="rect">
            <a:avLst/>
          </a:prstGeom>
        </p:spPr>
        <p:txBody>
          <a:bodyPr wrap="none">
            <a:spAutoFit/>
          </a:bodyPr>
          <a:lstStyle/>
          <a:p>
            <a:r>
              <a:rPr lang="uk-UA" i="1" dirty="0" err="1" smtClean="0">
                <a:solidFill>
                  <a:schemeClr val="accent6">
                    <a:lumMod val="20000"/>
                    <a:lumOff val="80000"/>
                  </a:schemeClr>
                </a:solidFill>
              </a:rPr>
              <a:t>Кпокр=</a:t>
            </a:r>
            <a:r>
              <a:rPr lang="uk-UA" i="1" dirty="0" smtClean="0">
                <a:solidFill>
                  <a:schemeClr val="accent6">
                    <a:lumMod val="20000"/>
                    <a:lumOff val="80000"/>
                  </a:schemeClr>
                </a:solidFill>
              </a:rPr>
              <a:t> </a:t>
            </a:r>
            <a:endParaRPr lang="ru-RU" dirty="0">
              <a:solidFill>
                <a:schemeClr val="accent6">
                  <a:lumMod val="20000"/>
                  <a:lumOff val="80000"/>
                </a:schemeClr>
              </a:solidFill>
            </a:endParaRPr>
          </a:p>
        </p:txBody>
      </p:sp>
      <p:cxnSp>
        <p:nvCxnSpPr>
          <p:cNvPr id="36" name="Прямая соединительная линия 35"/>
          <p:cNvCxnSpPr/>
          <p:nvPr/>
        </p:nvCxnSpPr>
        <p:spPr>
          <a:xfrm flipV="1">
            <a:off x="3000364" y="1643056"/>
            <a:ext cx="928694" cy="11014"/>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3000364" y="1357304"/>
            <a:ext cx="902811" cy="261610"/>
          </a:xfrm>
          <a:prstGeom prst="rect">
            <a:avLst/>
          </a:prstGeom>
        </p:spPr>
        <p:txBody>
          <a:bodyPr wrap="none">
            <a:spAutoFit/>
          </a:bodyPr>
          <a:lstStyle/>
          <a:p>
            <a:r>
              <a:rPr lang="uk-UA" sz="1100" dirty="0" smtClean="0">
                <a:solidFill>
                  <a:schemeClr val="accent5">
                    <a:lumMod val="20000"/>
                    <a:lumOff val="80000"/>
                  </a:schemeClr>
                </a:solidFill>
              </a:rPr>
              <a:t>А</a:t>
            </a:r>
            <a:r>
              <a:rPr lang="uk-UA" sz="800" dirty="0" smtClean="0">
                <a:solidFill>
                  <a:schemeClr val="accent5">
                    <a:lumMod val="20000"/>
                    <a:lumOff val="80000"/>
                  </a:schemeClr>
                </a:solidFill>
                <a:effectLst>
                  <a:outerShdw blurRad="38100" dist="38100" dir="2700000" algn="tl">
                    <a:srgbClr val="000000">
                      <a:alpha val="43137"/>
                    </a:srgbClr>
                  </a:outerShdw>
                </a:effectLst>
              </a:rPr>
              <a:t>1</a:t>
            </a:r>
            <a:r>
              <a:rPr lang="uk-UA" sz="1100" dirty="0" smtClean="0">
                <a:solidFill>
                  <a:schemeClr val="accent6">
                    <a:lumMod val="20000"/>
                    <a:lumOff val="80000"/>
                  </a:schemeClr>
                </a:solidFill>
              </a:rPr>
              <a:t> +А</a:t>
            </a:r>
            <a:r>
              <a:rPr lang="uk-UA" sz="800" dirty="0" smtClean="0">
                <a:solidFill>
                  <a:schemeClr val="accent6">
                    <a:lumMod val="20000"/>
                    <a:lumOff val="80000"/>
                  </a:schemeClr>
                </a:solidFill>
              </a:rPr>
              <a:t>2</a:t>
            </a:r>
            <a:r>
              <a:rPr lang="uk-UA" sz="1100" dirty="0" smtClean="0">
                <a:solidFill>
                  <a:schemeClr val="accent6">
                    <a:lumMod val="20000"/>
                    <a:lumOff val="80000"/>
                  </a:schemeClr>
                </a:solidFill>
              </a:rPr>
              <a:t> +А</a:t>
            </a:r>
            <a:r>
              <a:rPr lang="uk-UA" sz="800" dirty="0" smtClean="0">
                <a:solidFill>
                  <a:schemeClr val="accent6">
                    <a:lumMod val="20000"/>
                    <a:lumOff val="80000"/>
                  </a:schemeClr>
                </a:solidFill>
              </a:rPr>
              <a:t>3</a:t>
            </a:r>
            <a:endParaRPr lang="ru-RU" sz="800" dirty="0">
              <a:solidFill>
                <a:schemeClr val="accent6">
                  <a:lumMod val="20000"/>
                  <a:lumOff val="80000"/>
                </a:schemeClr>
              </a:solidFill>
            </a:endParaRPr>
          </a:p>
        </p:txBody>
      </p:sp>
      <p:sp>
        <p:nvSpPr>
          <p:cNvPr id="32795"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 </a:t>
            </a:r>
            <a:r>
              <a:rPr kumimoji="0" lang="uk-UA" sz="1200" b="0" i="0" u="none" strike="noStrike" cap="none" normalizeH="0" baseline="0" smtClean="0">
                <a:ln>
                  <a:noFill/>
                </a:ln>
                <a:solidFill>
                  <a:schemeClr val="tx1"/>
                </a:solidFill>
                <a:effectLst/>
                <a:latin typeface="Symbol" pitchFamily="18" charset="2"/>
                <a:ea typeface="Times New Roman" pitchFamily="18" charset="0"/>
                <a:cs typeface="Arial" pitchFamily="34" charset="0"/>
              </a:rPr>
              <a:t>+</a:t>
            </a: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796"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 </a:t>
            </a:r>
            <a:r>
              <a:rPr kumimoji="0" lang="uk-UA" sz="1200" b="0" i="0" u="none" strike="noStrike" cap="none" normalizeH="0" baseline="0" smtClean="0">
                <a:ln>
                  <a:noFill/>
                </a:ln>
                <a:solidFill>
                  <a:schemeClr val="tx1"/>
                </a:solidFill>
                <a:effectLst/>
                <a:latin typeface="Symbol" pitchFamily="18" charset="2"/>
                <a:ea typeface="Times New Roman" pitchFamily="18" charset="0"/>
                <a:cs typeface="Arial" pitchFamily="34" charset="0"/>
              </a:rPr>
              <a:t>+</a:t>
            </a: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797"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 </a:t>
            </a:r>
            <a:r>
              <a:rPr kumimoji="0" lang="uk-UA" sz="1200" b="0" i="0" u="none" strike="noStrike" cap="none" normalizeH="0" baseline="0" smtClean="0">
                <a:ln>
                  <a:noFill/>
                </a:ln>
                <a:solidFill>
                  <a:schemeClr val="tx1"/>
                </a:solidFill>
                <a:effectLst/>
                <a:latin typeface="Symbol" pitchFamily="18" charset="2"/>
                <a:ea typeface="Times New Roman" pitchFamily="18" charset="0"/>
                <a:cs typeface="Arial" pitchFamily="34" charset="0"/>
              </a:rPr>
              <a:t>+</a:t>
            </a: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798"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 </a:t>
            </a:r>
            <a:r>
              <a:rPr kumimoji="0" lang="uk-UA" sz="1200" b="0" i="0" u="none" strike="noStrike" cap="none" normalizeH="0" baseline="0" smtClean="0">
                <a:ln>
                  <a:noFill/>
                </a:ln>
                <a:solidFill>
                  <a:schemeClr val="tx1"/>
                </a:solidFill>
                <a:effectLst/>
                <a:latin typeface="Symbol" pitchFamily="18" charset="2"/>
                <a:ea typeface="Times New Roman" pitchFamily="18" charset="0"/>
                <a:cs typeface="Arial" pitchFamily="34" charset="0"/>
              </a:rPr>
              <a:t>+</a:t>
            </a: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Прямоугольник 44"/>
          <p:cNvSpPr/>
          <p:nvPr/>
        </p:nvSpPr>
        <p:spPr>
          <a:xfrm>
            <a:off x="285720" y="2000246"/>
            <a:ext cx="3214694" cy="430887"/>
          </a:xfrm>
          <a:prstGeom prst="rect">
            <a:avLst/>
          </a:prstGeom>
        </p:spPr>
        <p:txBody>
          <a:bodyPr wrap="square">
            <a:spAutoFit/>
          </a:bodyPr>
          <a:lstStyle/>
          <a:p>
            <a:r>
              <a:rPr lang="uk-UA" sz="1100" dirty="0" smtClean="0">
                <a:solidFill>
                  <a:schemeClr val="accent6">
                    <a:lumMod val="20000"/>
                    <a:lumOff val="80000"/>
                  </a:schemeClr>
                </a:solidFill>
              </a:rPr>
              <a:t>де </a:t>
            </a:r>
            <a:r>
              <a:rPr lang="uk-UA" sz="1100" i="1" dirty="0" err="1" smtClean="0">
                <a:solidFill>
                  <a:schemeClr val="accent6">
                    <a:lumMod val="20000"/>
                    <a:lumOff val="80000"/>
                  </a:schemeClr>
                </a:solidFill>
              </a:rPr>
              <a:t>Апот</a:t>
            </a:r>
            <a:r>
              <a:rPr lang="uk-UA" sz="1100" i="1" dirty="0" smtClean="0">
                <a:solidFill>
                  <a:schemeClr val="accent6">
                    <a:lumMod val="20000"/>
                    <a:lumOff val="80000"/>
                  </a:schemeClr>
                </a:solidFill>
              </a:rPr>
              <a:t> </a:t>
            </a:r>
            <a:r>
              <a:rPr lang="uk-UA" sz="1100" dirty="0" smtClean="0">
                <a:solidFill>
                  <a:schemeClr val="accent6">
                    <a:lumMod val="20000"/>
                    <a:lumOff val="80000"/>
                  </a:schemeClr>
                </a:solidFill>
              </a:rPr>
              <a:t>- поточні активи балансу;</a:t>
            </a:r>
            <a:endParaRPr lang="ru-RU" sz="1100" dirty="0" smtClean="0">
              <a:solidFill>
                <a:schemeClr val="accent6">
                  <a:lumMod val="20000"/>
                  <a:lumOff val="80000"/>
                </a:schemeClr>
              </a:solidFill>
            </a:endParaRPr>
          </a:p>
          <a:p>
            <a:r>
              <a:rPr lang="uk-UA" sz="1100" i="1" dirty="0" err="1" smtClean="0">
                <a:solidFill>
                  <a:schemeClr val="accent6">
                    <a:lumMod val="20000"/>
                    <a:lumOff val="80000"/>
                  </a:schemeClr>
                </a:solidFill>
              </a:rPr>
              <a:t>Зпот</a:t>
            </a:r>
            <a:r>
              <a:rPr lang="uk-UA" sz="1100" dirty="0" err="1" smtClean="0">
                <a:solidFill>
                  <a:schemeClr val="accent6">
                    <a:lumMod val="20000"/>
                    <a:lumOff val="80000"/>
                  </a:schemeClr>
                </a:solidFill>
              </a:rPr>
              <a:t>-</a:t>
            </a:r>
            <a:r>
              <a:rPr lang="uk-UA" sz="1100" dirty="0" smtClean="0">
                <a:solidFill>
                  <a:schemeClr val="accent6">
                    <a:lumMod val="20000"/>
                    <a:lumOff val="80000"/>
                  </a:schemeClr>
                </a:solidFill>
              </a:rPr>
              <a:t> поточні зобов'язання балансу</a:t>
            </a:r>
            <a:endParaRPr lang="ru-RU" sz="1100" dirty="0">
              <a:solidFill>
                <a:schemeClr val="accent6">
                  <a:lumMod val="20000"/>
                  <a:lumOff val="80000"/>
                </a:schemeClr>
              </a:solidFill>
            </a:endParaRPr>
          </a:p>
        </p:txBody>
      </p:sp>
      <p:sp>
        <p:nvSpPr>
          <p:cNvPr id="50" name="Прямоугольник 49"/>
          <p:cNvSpPr/>
          <p:nvPr/>
        </p:nvSpPr>
        <p:spPr>
          <a:xfrm>
            <a:off x="3143240" y="1643056"/>
            <a:ext cx="622286" cy="261610"/>
          </a:xfrm>
          <a:prstGeom prst="rect">
            <a:avLst/>
          </a:prstGeom>
        </p:spPr>
        <p:txBody>
          <a:bodyPr wrap="none">
            <a:spAutoFit/>
          </a:bodyPr>
          <a:lstStyle/>
          <a:p>
            <a:r>
              <a:rPr lang="uk-UA" sz="1100" dirty="0" smtClean="0">
                <a:solidFill>
                  <a:schemeClr val="accent6">
                    <a:lumMod val="20000"/>
                    <a:lumOff val="80000"/>
                  </a:schemeClr>
                </a:solidFill>
              </a:rPr>
              <a:t>П</a:t>
            </a:r>
            <a:r>
              <a:rPr lang="uk-UA" sz="800" dirty="0" smtClean="0">
                <a:solidFill>
                  <a:schemeClr val="accent6">
                    <a:lumMod val="20000"/>
                    <a:lumOff val="80000"/>
                  </a:schemeClr>
                </a:solidFill>
              </a:rPr>
              <a:t>1</a:t>
            </a:r>
            <a:r>
              <a:rPr lang="uk-UA" sz="1100" dirty="0" smtClean="0">
                <a:solidFill>
                  <a:schemeClr val="accent6">
                    <a:lumMod val="20000"/>
                    <a:lumOff val="80000"/>
                  </a:schemeClr>
                </a:solidFill>
              </a:rPr>
              <a:t> +П</a:t>
            </a:r>
            <a:r>
              <a:rPr lang="uk-UA" sz="800" dirty="0" smtClean="0">
                <a:solidFill>
                  <a:schemeClr val="accent6">
                    <a:lumMod val="20000"/>
                    <a:lumOff val="80000"/>
                  </a:schemeClr>
                </a:solidFill>
                <a:effectLst>
                  <a:outerShdw blurRad="38100" dist="38100" dir="2700000" algn="tl">
                    <a:srgbClr val="000000">
                      <a:alpha val="43137"/>
                    </a:srgbClr>
                  </a:outerShdw>
                </a:effectLst>
              </a:rPr>
              <a:t>2</a:t>
            </a:r>
            <a:endParaRPr lang="ru-RU" sz="800" dirty="0">
              <a:solidFill>
                <a:schemeClr val="accent6">
                  <a:lumMod val="20000"/>
                  <a:lumOff val="80000"/>
                </a:schemeClr>
              </a:solidFill>
              <a:effectLst>
                <a:outerShdw blurRad="38100" dist="38100" dir="2700000" algn="tl">
                  <a:srgbClr val="000000">
                    <a:alpha val="43137"/>
                  </a:srgbClr>
                </a:outerShdw>
              </a:effectLst>
            </a:endParaRPr>
          </a:p>
        </p:txBody>
      </p:sp>
      <p:sp>
        <p:nvSpPr>
          <p:cNvPr id="51" name="Прямоугольник 50"/>
          <p:cNvSpPr/>
          <p:nvPr/>
        </p:nvSpPr>
        <p:spPr>
          <a:xfrm>
            <a:off x="3214646" y="2071684"/>
            <a:ext cx="5929354" cy="646331"/>
          </a:xfrm>
          <a:prstGeom prst="rect">
            <a:avLst/>
          </a:prstGeom>
        </p:spPr>
        <p:txBody>
          <a:bodyPr wrap="square">
            <a:spAutoFit/>
          </a:bodyPr>
          <a:lstStyle/>
          <a:p>
            <a:r>
              <a:rPr lang="uk-UA" sz="1200" dirty="0" smtClean="0">
                <a:solidFill>
                  <a:schemeClr val="tx1">
                    <a:lumMod val="10000"/>
                    <a:lumOff val="90000"/>
                  </a:schemeClr>
                </a:solidFill>
              </a:rPr>
              <a:t>При </a:t>
            </a:r>
            <a:r>
              <a:rPr lang="uk-UA" sz="1200" i="1" dirty="0" err="1" smtClean="0">
                <a:solidFill>
                  <a:schemeClr val="tx1">
                    <a:lumMod val="10000"/>
                    <a:lumOff val="90000"/>
                  </a:schemeClr>
                </a:solidFill>
              </a:rPr>
              <a:t>К</a:t>
            </a:r>
            <a:r>
              <a:rPr lang="uk-UA" sz="1200" i="1" baseline="-25000" dirty="0" err="1" smtClean="0">
                <a:solidFill>
                  <a:schemeClr val="tx1">
                    <a:lumMod val="10000"/>
                    <a:lumOff val="90000"/>
                  </a:schemeClr>
                </a:solidFill>
              </a:rPr>
              <a:t>л.заг</a:t>
            </a:r>
            <a:r>
              <a:rPr lang="uk-UA" sz="1200" i="1" baseline="-25000" dirty="0" smtClean="0">
                <a:solidFill>
                  <a:schemeClr val="tx1">
                    <a:lumMod val="10000"/>
                    <a:lumOff val="90000"/>
                  </a:schemeClr>
                </a:solidFill>
              </a:rPr>
              <a:t>.</a:t>
            </a:r>
            <a:r>
              <a:rPr lang="uk-UA" sz="1200" i="1" dirty="0" smtClean="0">
                <a:solidFill>
                  <a:schemeClr val="tx1">
                    <a:lumMod val="10000"/>
                    <a:lumOff val="90000"/>
                  </a:schemeClr>
                </a:solidFill>
              </a:rPr>
              <a:t>&lt;2 </a:t>
            </a:r>
            <a:r>
              <a:rPr lang="uk-UA" sz="1200" dirty="0" smtClean="0">
                <a:solidFill>
                  <a:schemeClr val="tx1">
                    <a:lumMod val="10000"/>
                    <a:lumOff val="90000"/>
                  </a:schemeClr>
                </a:solidFill>
              </a:rPr>
              <a:t>вважається, що платоспроможність підприємства </a:t>
            </a:r>
            <a:r>
              <a:rPr lang="uk-UA" sz="1200" b="1" dirty="0" smtClean="0">
                <a:solidFill>
                  <a:schemeClr val="tx1">
                    <a:lumMod val="10000"/>
                    <a:lumOff val="90000"/>
                  </a:schemeClr>
                </a:solidFill>
              </a:rPr>
              <a:t>невисока</a:t>
            </a:r>
            <a:r>
              <a:rPr lang="uk-UA" sz="1200" dirty="0" smtClean="0">
                <a:solidFill>
                  <a:schemeClr val="tx1">
                    <a:lumMod val="10000"/>
                    <a:lumOff val="90000"/>
                  </a:schemeClr>
                </a:solidFill>
              </a:rPr>
              <a:t> існує певний фінансовий ризик. Співвідношення 2:1 вважається </a:t>
            </a:r>
            <a:r>
              <a:rPr lang="uk-UA" sz="1200" b="1" dirty="0" smtClean="0">
                <a:solidFill>
                  <a:schemeClr val="tx1">
                    <a:lumMod val="10000"/>
                    <a:lumOff val="90000"/>
                  </a:schemeClr>
                </a:solidFill>
              </a:rPr>
              <a:t>нормальним</a:t>
            </a:r>
            <a:r>
              <a:rPr lang="uk-UA" sz="1200" dirty="0" smtClean="0">
                <a:solidFill>
                  <a:schemeClr val="tx1">
                    <a:lumMod val="10000"/>
                    <a:lumOff val="90000"/>
                  </a:schemeClr>
                </a:solidFill>
              </a:rPr>
              <a:t>, </a:t>
            </a:r>
            <a:r>
              <a:rPr lang="uk-UA" sz="1200" smtClean="0">
                <a:solidFill>
                  <a:schemeClr val="tx1">
                    <a:lumMod val="10000"/>
                    <a:lumOff val="90000"/>
                  </a:schemeClr>
                </a:solidFill>
              </a:rPr>
              <a:t>але для деяких сфер бізнесу воно </a:t>
            </a:r>
            <a:r>
              <a:rPr lang="uk-UA" sz="1200" dirty="0" smtClean="0">
                <a:solidFill>
                  <a:schemeClr val="tx1">
                    <a:lumMod val="10000"/>
                    <a:lumOff val="90000"/>
                  </a:schemeClr>
                </a:solidFill>
              </a:rPr>
              <a:t>може коливатись від 1,2 до 2,5</a:t>
            </a:r>
            <a:endParaRPr lang="ru-RU" sz="1200" dirty="0">
              <a:solidFill>
                <a:schemeClr val="tx1">
                  <a:lumMod val="10000"/>
                  <a:lumOff val="90000"/>
                </a:schemeClr>
              </a:solidFill>
            </a:endParaRPr>
          </a:p>
        </p:txBody>
      </p:sp>
      <p:sp>
        <p:nvSpPr>
          <p:cNvPr id="32800"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801" name="Rectangle 33"/>
          <p:cNvSpPr>
            <a:spLocks noChangeArrowheads="1"/>
          </p:cNvSpPr>
          <p:nvPr/>
        </p:nvSpPr>
        <p:spPr bwMode="auto">
          <a:xfrm>
            <a:off x="142844" y="2714626"/>
            <a:ext cx="4000528"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100" b="1" i="0" u="none" strike="noStrike" cap="none" normalizeH="0" baseline="0" dirty="0" smtClean="0">
                <a:ln>
                  <a:noFill/>
                </a:ln>
                <a:solidFill>
                  <a:schemeClr val="tx1">
                    <a:lumMod val="10000"/>
                    <a:lumOff val="90000"/>
                  </a:schemeClr>
                </a:solidFill>
                <a:effectLst/>
                <a:latin typeface="Arial" pitchFamily="34" charset="0"/>
                <a:ea typeface="Times New Roman" pitchFamily="18" charset="0"/>
                <a:cs typeface="Arial" pitchFamily="34" charset="0"/>
              </a:rPr>
              <a:t>Коефіцієнт швидкої ліквідності </a:t>
            </a:r>
            <a:r>
              <a:rPr kumimoji="0" lang="uk-UA" sz="1100" b="0" i="0" u="none" strike="noStrike" cap="none" normalizeH="0" baseline="0" dirty="0" smtClean="0">
                <a:ln>
                  <a:noFill/>
                </a:ln>
                <a:solidFill>
                  <a:schemeClr val="tx1">
                    <a:lumMod val="10000"/>
                    <a:lumOff val="90000"/>
                  </a:schemeClr>
                </a:solidFill>
                <a:effectLst/>
                <a:latin typeface="Arial" pitchFamily="34" charset="0"/>
                <a:ea typeface="Times New Roman" pitchFamily="18" charset="0"/>
                <a:cs typeface="Arial" pitchFamily="34" charset="0"/>
              </a:rPr>
              <a:t>- це відношення активів високої ліквідності (</a:t>
            </a:r>
            <a:r>
              <a:rPr kumimoji="0" lang="uk-UA" sz="1100" b="0" i="1" u="none" strike="noStrike" cap="none" normalizeH="0" baseline="0" dirty="0" err="1" smtClean="0">
                <a:ln>
                  <a:noFill/>
                </a:ln>
                <a:solidFill>
                  <a:schemeClr val="tx1">
                    <a:lumMod val="10000"/>
                    <a:lumOff val="90000"/>
                  </a:schemeClr>
                </a:solidFill>
                <a:effectLst/>
                <a:latin typeface="Arial" pitchFamily="34" charset="0"/>
                <a:ea typeface="Times New Roman" pitchFamily="18" charset="0"/>
                <a:cs typeface="Arial" pitchFamily="34" charset="0"/>
              </a:rPr>
              <a:t>А</a:t>
            </a:r>
            <a:r>
              <a:rPr kumimoji="0" lang="uk-UA" sz="1100" b="0" i="1" u="none" strike="noStrike" cap="none" normalizeH="0" baseline="-30000" dirty="0" err="1" smtClean="0">
                <a:ln>
                  <a:noFill/>
                </a:ln>
                <a:solidFill>
                  <a:schemeClr val="tx1">
                    <a:lumMod val="10000"/>
                    <a:lumOff val="90000"/>
                  </a:schemeClr>
                </a:solidFill>
                <a:effectLst/>
                <a:latin typeface="Arial" pitchFamily="34" charset="0"/>
                <a:ea typeface="Times New Roman" pitchFamily="18" charset="0"/>
                <a:cs typeface="Arial" pitchFamily="34" charset="0"/>
              </a:rPr>
              <a:t>лікв</a:t>
            </a:r>
            <a:r>
              <a:rPr kumimoji="0" lang="uk-UA" sz="1100" b="0" i="0" u="none" strike="noStrike" cap="none" normalizeH="0" baseline="0" dirty="0" smtClean="0">
                <a:ln>
                  <a:noFill/>
                </a:ln>
                <a:solidFill>
                  <a:schemeClr val="tx1">
                    <a:lumMod val="10000"/>
                    <a:lumOff val="90000"/>
                  </a:schemeClr>
                </a:solidFill>
                <a:effectLst/>
                <a:latin typeface="Arial" pitchFamily="34" charset="0"/>
                <a:ea typeface="Times New Roman" pitchFamily="18" charset="0"/>
                <a:cs typeface="Arial" pitchFamily="34" charset="0"/>
              </a:rPr>
              <a:t>) до поточних зобов‘язань</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03" name="Line 35"/>
          <p:cNvSpPr>
            <a:spLocks noChangeShapeType="1"/>
          </p:cNvSpPr>
          <p:nvPr/>
        </p:nvSpPr>
        <p:spPr bwMode="auto">
          <a:xfrm>
            <a:off x="3322638" y="463550"/>
            <a:ext cx="319087" cy="0"/>
          </a:xfrm>
          <a:prstGeom prst="line">
            <a:avLst/>
          </a:prstGeom>
          <a:noFill/>
          <a:ln w="621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802" name="Text Box 34"/>
          <p:cNvSpPr txBox="1">
            <a:spLocks noChangeArrowheads="1"/>
          </p:cNvSpPr>
          <p:nvPr/>
        </p:nvSpPr>
        <p:spPr bwMode="auto">
          <a:xfrm>
            <a:off x="3365500" y="484188"/>
            <a:ext cx="76200" cy="168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З</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804" name="Rectangle 36"/>
          <p:cNvSpPr>
            <a:spLocks noChangeArrowheads="1"/>
          </p:cNvSpPr>
          <p:nvPr/>
        </p:nvSpPr>
        <p:spPr bwMode="auto">
          <a:xfrm>
            <a:off x="1714480" y="4429138"/>
            <a:ext cx="614366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32806" name="Rectangle 38"/>
          <p:cNvSpPr>
            <a:spLocks noChangeArrowheads="1"/>
          </p:cNvSpPr>
          <p:nvPr/>
        </p:nvSpPr>
        <p:spPr bwMode="auto">
          <a:xfrm>
            <a:off x="2390775"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л.терм.</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808" name="Line 40"/>
          <p:cNvSpPr>
            <a:spLocks noChangeShapeType="1"/>
          </p:cNvSpPr>
          <p:nvPr/>
        </p:nvSpPr>
        <p:spPr bwMode="auto">
          <a:xfrm>
            <a:off x="3322638" y="463550"/>
            <a:ext cx="319087" cy="0"/>
          </a:xfrm>
          <a:prstGeom prst="line">
            <a:avLst/>
          </a:prstGeom>
          <a:noFill/>
          <a:ln w="621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807" name="Text Box 39"/>
          <p:cNvSpPr txBox="1">
            <a:spLocks noChangeArrowheads="1"/>
          </p:cNvSpPr>
          <p:nvPr/>
        </p:nvSpPr>
        <p:spPr bwMode="auto">
          <a:xfrm>
            <a:off x="3365500" y="484188"/>
            <a:ext cx="76200" cy="168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З</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811" name="Rectangle 43"/>
          <p:cNvSpPr>
            <a:spLocks noChangeArrowheads="1"/>
          </p:cNvSpPr>
          <p:nvPr/>
        </p:nvSpPr>
        <p:spPr bwMode="auto">
          <a:xfrm>
            <a:off x="2390775"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л.терм.</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Прямоугольник 63"/>
          <p:cNvSpPr/>
          <p:nvPr/>
        </p:nvSpPr>
        <p:spPr>
          <a:xfrm>
            <a:off x="4214810" y="3071816"/>
            <a:ext cx="4929190" cy="769441"/>
          </a:xfrm>
          <a:prstGeom prst="rect">
            <a:avLst/>
          </a:prstGeom>
        </p:spPr>
        <p:txBody>
          <a:bodyPr wrap="square">
            <a:spAutoFit/>
          </a:bodyPr>
          <a:lstStyle/>
          <a:p>
            <a:r>
              <a:rPr lang="uk-UA" sz="1100" dirty="0" smtClean="0">
                <a:solidFill>
                  <a:schemeClr val="tx1">
                    <a:lumMod val="10000"/>
                    <a:lumOff val="90000"/>
                  </a:schemeClr>
                </a:solidFill>
              </a:rPr>
              <a:t>Мінімальне значення 0,6-0,8 і вище. 0,5 – критичне значення. Чим вище значення цього показника, тим вище ступінь ліквідності і краще для підприємства. Якщо нижче 0,5, це вказує на зниження ліквідності балансу і підприємства.</a:t>
            </a:r>
            <a:endParaRPr lang="ru-RU" sz="1100" dirty="0">
              <a:solidFill>
                <a:schemeClr val="tx1">
                  <a:lumMod val="10000"/>
                  <a:lumOff val="90000"/>
                </a:schemeClr>
              </a:solidFill>
            </a:endParaRPr>
          </a:p>
        </p:txBody>
      </p:sp>
      <p:sp>
        <p:nvSpPr>
          <p:cNvPr id="32813" name="Line 45"/>
          <p:cNvSpPr>
            <a:spLocks noChangeShapeType="1"/>
          </p:cNvSpPr>
          <p:nvPr/>
        </p:nvSpPr>
        <p:spPr bwMode="auto">
          <a:xfrm>
            <a:off x="3322638" y="463550"/>
            <a:ext cx="319087" cy="0"/>
          </a:xfrm>
          <a:prstGeom prst="line">
            <a:avLst/>
          </a:prstGeom>
          <a:noFill/>
          <a:ln w="621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812" name="Text Box 44"/>
          <p:cNvSpPr txBox="1">
            <a:spLocks noChangeArrowheads="1"/>
          </p:cNvSpPr>
          <p:nvPr/>
        </p:nvSpPr>
        <p:spPr bwMode="auto">
          <a:xfrm>
            <a:off x="3365500" y="484188"/>
            <a:ext cx="76200" cy="168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14"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816" name="Rectangle 48"/>
          <p:cNvSpPr>
            <a:spLocks noChangeArrowheads="1"/>
          </p:cNvSpPr>
          <p:nvPr/>
        </p:nvSpPr>
        <p:spPr bwMode="auto">
          <a:xfrm>
            <a:off x="2390775"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л.терм.</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819" name="Rectangle 5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3" name="Прямоугольник 72"/>
          <p:cNvSpPr/>
          <p:nvPr/>
        </p:nvSpPr>
        <p:spPr>
          <a:xfrm>
            <a:off x="214282" y="3429006"/>
            <a:ext cx="1099981" cy="307777"/>
          </a:xfrm>
          <a:prstGeom prst="rect">
            <a:avLst/>
          </a:prstGeom>
        </p:spPr>
        <p:txBody>
          <a:bodyPr wrap="none">
            <a:spAutoFit/>
          </a:bodyPr>
          <a:lstStyle/>
          <a:p>
            <a:r>
              <a:rPr lang="uk-UA" dirty="0" smtClean="0">
                <a:solidFill>
                  <a:schemeClr val="accent6">
                    <a:lumMod val="20000"/>
                    <a:lumOff val="80000"/>
                  </a:schemeClr>
                </a:solidFill>
              </a:rPr>
              <a:t>К </a:t>
            </a:r>
            <a:r>
              <a:rPr lang="uk-UA" dirty="0" err="1" smtClean="0">
                <a:solidFill>
                  <a:schemeClr val="accent6">
                    <a:lumMod val="20000"/>
                    <a:lumOff val="80000"/>
                  </a:schemeClr>
                </a:solidFill>
              </a:rPr>
              <a:t>л.терм</a:t>
            </a:r>
            <a:r>
              <a:rPr lang="uk-UA" dirty="0" smtClean="0">
                <a:solidFill>
                  <a:schemeClr val="accent6">
                    <a:lumMod val="20000"/>
                    <a:lumOff val="80000"/>
                  </a:schemeClr>
                </a:solidFill>
              </a:rPr>
              <a:t>.</a:t>
            </a:r>
            <a:r>
              <a:rPr lang="ru-RU" dirty="0" smtClean="0">
                <a:solidFill>
                  <a:schemeClr val="accent6">
                    <a:lumMod val="20000"/>
                    <a:lumOff val="80000"/>
                  </a:schemeClr>
                </a:solidFill>
              </a:rPr>
              <a:t> =</a:t>
            </a:r>
            <a:endParaRPr lang="ru-RU" dirty="0">
              <a:solidFill>
                <a:schemeClr val="accent6">
                  <a:lumMod val="20000"/>
                  <a:lumOff val="80000"/>
                </a:schemeClr>
              </a:solidFill>
            </a:endParaRPr>
          </a:p>
        </p:txBody>
      </p:sp>
      <p:cxnSp>
        <p:nvCxnSpPr>
          <p:cNvPr id="75" name="Прямая соединительная линия 74"/>
          <p:cNvCxnSpPr/>
          <p:nvPr/>
        </p:nvCxnSpPr>
        <p:spPr>
          <a:xfrm>
            <a:off x="1214414" y="3571882"/>
            <a:ext cx="571504" cy="1588"/>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7" name="Прямоугольник 76"/>
          <p:cNvSpPr/>
          <p:nvPr/>
        </p:nvSpPr>
        <p:spPr>
          <a:xfrm>
            <a:off x="1214414" y="3286130"/>
            <a:ext cx="530915" cy="261610"/>
          </a:xfrm>
          <a:prstGeom prst="rect">
            <a:avLst/>
          </a:prstGeom>
        </p:spPr>
        <p:txBody>
          <a:bodyPr wrap="none">
            <a:spAutoFit/>
          </a:bodyPr>
          <a:lstStyle/>
          <a:p>
            <a:r>
              <a:rPr lang="uk-UA" sz="1100" dirty="0" err="1" smtClean="0">
                <a:solidFill>
                  <a:schemeClr val="accent6">
                    <a:lumMod val="20000"/>
                    <a:lumOff val="80000"/>
                  </a:schemeClr>
                </a:solidFill>
              </a:rPr>
              <a:t>Алікв</a:t>
            </a:r>
            <a:endParaRPr lang="ru-RU" sz="1100" dirty="0">
              <a:solidFill>
                <a:schemeClr val="accent6">
                  <a:lumMod val="20000"/>
                  <a:lumOff val="80000"/>
                </a:schemeClr>
              </a:solidFill>
            </a:endParaRPr>
          </a:p>
        </p:txBody>
      </p:sp>
      <p:sp>
        <p:nvSpPr>
          <p:cNvPr id="32822" name="Rectangle 5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пот</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823"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пот</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Прямоугольник 81"/>
          <p:cNvSpPr/>
          <p:nvPr/>
        </p:nvSpPr>
        <p:spPr>
          <a:xfrm>
            <a:off x="1214414" y="3571882"/>
            <a:ext cx="489236" cy="477054"/>
          </a:xfrm>
          <a:prstGeom prst="rect">
            <a:avLst/>
          </a:prstGeom>
        </p:spPr>
        <p:txBody>
          <a:bodyPr wrap="none">
            <a:spAutoFit/>
          </a:bodyPr>
          <a:lstStyle/>
          <a:p>
            <a:r>
              <a:rPr lang="ru-RU" sz="1100" dirty="0" smtClean="0">
                <a:solidFill>
                  <a:schemeClr val="accent6">
                    <a:lumMod val="20000"/>
                    <a:lumOff val="80000"/>
                  </a:schemeClr>
                </a:solidFill>
              </a:rPr>
              <a:t>З</a:t>
            </a:r>
            <a:r>
              <a:rPr lang="uk-UA" sz="1100" dirty="0" err="1" smtClean="0">
                <a:solidFill>
                  <a:schemeClr val="accent6">
                    <a:lumMod val="20000"/>
                    <a:lumOff val="80000"/>
                  </a:schemeClr>
                </a:solidFill>
              </a:rPr>
              <a:t>пот</a:t>
            </a:r>
            <a:endParaRPr lang="ru-RU" sz="1100" dirty="0" smtClean="0">
              <a:solidFill>
                <a:schemeClr val="accent6">
                  <a:lumMod val="20000"/>
                  <a:lumOff val="80000"/>
                </a:schemeClr>
              </a:solidFill>
            </a:endParaRPr>
          </a:p>
          <a:p>
            <a:endParaRPr lang="ru-RU" dirty="0"/>
          </a:p>
        </p:txBody>
      </p:sp>
      <p:sp>
        <p:nvSpPr>
          <p:cNvPr id="83" name="Прямоугольник 82"/>
          <p:cNvSpPr/>
          <p:nvPr/>
        </p:nvSpPr>
        <p:spPr>
          <a:xfrm>
            <a:off x="1928794" y="3500444"/>
            <a:ext cx="486030" cy="307777"/>
          </a:xfrm>
          <a:prstGeom prst="rect">
            <a:avLst/>
          </a:prstGeom>
        </p:spPr>
        <p:txBody>
          <a:bodyPr wrap="none">
            <a:spAutoFit/>
          </a:bodyPr>
          <a:lstStyle/>
          <a:p>
            <a:r>
              <a:rPr lang="uk-UA" dirty="0" smtClean="0">
                <a:solidFill>
                  <a:schemeClr val="accent6">
                    <a:lumMod val="20000"/>
                    <a:lumOff val="80000"/>
                  </a:schemeClr>
                </a:solidFill>
              </a:rPr>
              <a:t>або</a:t>
            </a:r>
            <a:endParaRPr lang="ru-RU" dirty="0">
              <a:solidFill>
                <a:schemeClr val="accent6">
                  <a:lumMod val="20000"/>
                  <a:lumOff val="80000"/>
                </a:schemeClr>
              </a:solidFill>
            </a:endParaRPr>
          </a:p>
        </p:txBody>
      </p:sp>
      <p:sp>
        <p:nvSpPr>
          <p:cNvPr id="32824" name="Rectangle 5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К</a:t>
            </a:r>
            <a:r>
              <a:rPr kumimoji="0" lang="uk-UA" sz="7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швл</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825" name="Rectangle 5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К</a:t>
            </a:r>
            <a:r>
              <a:rPr kumimoji="0" lang="uk-UA" sz="7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швл</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826"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К</a:t>
            </a:r>
            <a:r>
              <a:rPr kumimoji="0" lang="uk-UA" sz="7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швл</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827" name="Rectangle 5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К</a:t>
            </a:r>
            <a:r>
              <a:rPr kumimoji="0" lang="uk-UA" sz="7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швл</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828" name="Rectangle 6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К</a:t>
            </a:r>
            <a:r>
              <a:rPr kumimoji="0" lang="uk-UA" sz="7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швл</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829"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К</a:t>
            </a:r>
            <a:r>
              <a:rPr kumimoji="0" lang="uk-UA" sz="7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швл</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830" name="Rectangle 6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К</a:t>
            </a:r>
            <a:r>
              <a:rPr kumimoji="0" lang="uk-UA" sz="7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швл</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831" name="Rectangle 63"/>
          <p:cNvSpPr>
            <a:spLocks noChangeArrowheads="1"/>
          </p:cNvSpPr>
          <p:nvPr/>
        </p:nvSpPr>
        <p:spPr bwMode="auto">
          <a:xfrm>
            <a:off x="2357422" y="3429006"/>
            <a:ext cx="73770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1" u="none" strike="noStrike" cap="none" normalizeH="0" baseline="0" dirty="0" err="1" smtClean="0">
                <a:ln>
                  <a:noFill/>
                </a:ln>
                <a:solidFill>
                  <a:schemeClr val="accent6">
                    <a:lumMod val="20000"/>
                    <a:lumOff val="80000"/>
                  </a:schemeClr>
                </a:solidFill>
                <a:effectLst/>
                <a:latin typeface="Arial" pitchFamily="34" charset="0"/>
                <a:ea typeface="Times New Roman" pitchFamily="18" charset="0"/>
                <a:cs typeface="Arial" pitchFamily="34" charset="0"/>
              </a:rPr>
              <a:t>Кшвл=</a:t>
            </a:r>
            <a:endParaRPr kumimoji="0" lang="uk-UA" b="0" i="0" u="none" strike="noStrike" cap="none" normalizeH="0" baseline="0" dirty="0" smtClean="0">
              <a:ln>
                <a:noFill/>
              </a:ln>
              <a:solidFill>
                <a:schemeClr val="accent6">
                  <a:lumMod val="20000"/>
                  <a:lumOff val="80000"/>
                </a:schemeClr>
              </a:solidFill>
              <a:effectLst/>
              <a:latin typeface="Arial" pitchFamily="34" charset="0"/>
              <a:cs typeface="Arial" pitchFamily="34" charset="0"/>
            </a:endParaRPr>
          </a:p>
        </p:txBody>
      </p:sp>
      <p:sp>
        <p:nvSpPr>
          <p:cNvPr id="94" name="Прямоугольник 93"/>
          <p:cNvSpPr/>
          <p:nvPr/>
        </p:nvSpPr>
        <p:spPr>
          <a:xfrm>
            <a:off x="3071802" y="3286130"/>
            <a:ext cx="4572000" cy="261610"/>
          </a:xfrm>
          <a:prstGeom prst="rect">
            <a:avLst/>
          </a:prstGeom>
        </p:spPr>
        <p:txBody>
          <a:bodyPr>
            <a:spAutoFit/>
          </a:bodyPr>
          <a:lstStyle/>
          <a:p>
            <a:r>
              <a:rPr lang="uk-UA" sz="1100" dirty="0" smtClean="0">
                <a:solidFill>
                  <a:schemeClr val="accent6">
                    <a:lumMod val="20000"/>
                    <a:lumOff val="80000"/>
                  </a:schemeClr>
                </a:solidFill>
              </a:rPr>
              <a:t>А</a:t>
            </a:r>
            <a:r>
              <a:rPr lang="uk-UA" sz="800" dirty="0" smtClean="0">
                <a:solidFill>
                  <a:schemeClr val="accent6">
                    <a:lumMod val="20000"/>
                    <a:lumOff val="80000"/>
                  </a:schemeClr>
                </a:solidFill>
              </a:rPr>
              <a:t>1</a:t>
            </a:r>
            <a:r>
              <a:rPr lang="uk-UA" sz="1100" dirty="0" smtClean="0">
                <a:solidFill>
                  <a:schemeClr val="accent6">
                    <a:lumMod val="20000"/>
                    <a:lumOff val="80000"/>
                  </a:schemeClr>
                </a:solidFill>
              </a:rPr>
              <a:t> +А</a:t>
            </a:r>
            <a:r>
              <a:rPr lang="uk-UA" sz="800" dirty="0" smtClean="0">
                <a:solidFill>
                  <a:schemeClr val="accent6">
                    <a:lumMod val="20000"/>
                    <a:lumOff val="80000"/>
                  </a:schemeClr>
                </a:solidFill>
              </a:rPr>
              <a:t>2</a:t>
            </a:r>
            <a:r>
              <a:rPr lang="uk-UA" sz="1100" dirty="0" smtClean="0">
                <a:solidFill>
                  <a:schemeClr val="accent6">
                    <a:lumMod val="20000"/>
                    <a:lumOff val="80000"/>
                  </a:schemeClr>
                </a:solidFill>
              </a:rPr>
              <a:t> П</a:t>
            </a:r>
            <a:r>
              <a:rPr lang="uk-UA" sz="800" dirty="0" smtClean="0">
                <a:solidFill>
                  <a:schemeClr val="accent6">
                    <a:lumMod val="20000"/>
                    <a:lumOff val="80000"/>
                  </a:schemeClr>
                </a:solidFill>
              </a:rPr>
              <a:t>1</a:t>
            </a:r>
            <a:endParaRPr lang="ru-RU" sz="1100" dirty="0">
              <a:solidFill>
                <a:schemeClr val="accent6">
                  <a:lumMod val="20000"/>
                  <a:lumOff val="80000"/>
                </a:schemeClr>
              </a:solidFill>
            </a:endParaRPr>
          </a:p>
        </p:txBody>
      </p:sp>
      <p:cxnSp>
        <p:nvCxnSpPr>
          <p:cNvPr id="96" name="Прямая соединительная линия 95"/>
          <p:cNvCxnSpPr/>
          <p:nvPr/>
        </p:nvCxnSpPr>
        <p:spPr>
          <a:xfrm>
            <a:off x="3071802" y="3571882"/>
            <a:ext cx="857256" cy="1588"/>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2" name="Прямоугольник 101"/>
          <p:cNvSpPr/>
          <p:nvPr/>
        </p:nvSpPr>
        <p:spPr>
          <a:xfrm>
            <a:off x="3214678" y="3571882"/>
            <a:ext cx="425116" cy="261610"/>
          </a:xfrm>
          <a:prstGeom prst="rect">
            <a:avLst/>
          </a:prstGeom>
        </p:spPr>
        <p:txBody>
          <a:bodyPr wrap="none">
            <a:spAutoFit/>
          </a:bodyPr>
          <a:lstStyle/>
          <a:p>
            <a:r>
              <a:rPr lang="uk-UA" sz="1100" dirty="0" smtClean="0">
                <a:solidFill>
                  <a:schemeClr val="accent6">
                    <a:lumMod val="20000"/>
                    <a:lumOff val="80000"/>
                  </a:schemeClr>
                </a:solidFill>
              </a:rPr>
              <a:t>+П</a:t>
            </a:r>
            <a:r>
              <a:rPr lang="uk-UA" sz="800" dirty="0" smtClean="0">
                <a:solidFill>
                  <a:schemeClr val="accent6">
                    <a:lumMod val="20000"/>
                    <a:lumOff val="80000"/>
                  </a:schemeClr>
                </a:solidFill>
              </a:rPr>
              <a:t>2</a:t>
            </a:r>
            <a:endParaRPr lang="ru-RU" sz="800" dirty="0">
              <a:solidFill>
                <a:schemeClr val="accent6">
                  <a:lumMod val="20000"/>
                  <a:lumOff val="80000"/>
                </a:schemeClr>
              </a:solidFill>
            </a:endParaRPr>
          </a:p>
        </p:txBody>
      </p:sp>
      <p:sp>
        <p:nvSpPr>
          <p:cNvPr id="32832" name="Rectangle 64"/>
          <p:cNvSpPr>
            <a:spLocks noChangeArrowheads="1"/>
          </p:cNvSpPr>
          <p:nvPr/>
        </p:nvSpPr>
        <p:spPr bwMode="auto">
          <a:xfrm>
            <a:off x="357158" y="3929072"/>
            <a:ext cx="264320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accent6">
                    <a:lumMod val="20000"/>
                    <a:lumOff val="80000"/>
                  </a:schemeClr>
                </a:solidFill>
                <a:effectLst/>
                <a:latin typeface="Arial" pitchFamily="34" charset="0"/>
                <a:ea typeface="Times New Roman" pitchFamily="18" charset="0"/>
                <a:cs typeface="Arial" pitchFamily="34" charset="0"/>
              </a:rPr>
              <a:t>де </a:t>
            </a:r>
            <a:r>
              <a:rPr kumimoji="0" lang="uk-UA" sz="1100" b="0" i="1" u="none" strike="noStrike" cap="none" normalizeH="0" baseline="0" dirty="0" err="1" smtClean="0">
                <a:ln>
                  <a:noFill/>
                </a:ln>
                <a:solidFill>
                  <a:schemeClr val="accent6">
                    <a:lumMod val="20000"/>
                    <a:lumOff val="80000"/>
                  </a:schemeClr>
                </a:solidFill>
                <a:effectLst/>
                <a:latin typeface="Arial" pitchFamily="34" charset="0"/>
                <a:ea typeface="Times New Roman" pitchFamily="18" charset="0"/>
                <a:cs typeface="Arial" pitchFamily="34" charset="0"/>
              </a:rPr>
              <a:t>А</a:t>
            </a:r>
            <a:r>
              <a:rPr kumimoji="0" lang="uk-UA" sz="1100" b="0" i="1" u="none" strike="noStrike" cap="none" normalizeH="0" baseline="-30000" dirty="0" err="1" smtClean="0">
                <a:ln>
                  <a:noFill/>
                </a:ln>
                <a:solidFill>
                  <a:schemeClr val="accent6">
                    <a:lumMod val="20000"/>
                    <a:lumOff val="80000"/>
                  </a:schemeClr>
                </a:solidFill>
                <a:effectLst/>
                <a:latin typeface="Arial" pitchFamily="34" charset="0"/>
                <a:ea typeface="Times New Roman" pitchFamily="18" charset="0"/>
                <a:cs typeface="Arial" pitchFamily="34" charset="0"/>
              </a:rPr>
              <a:t>лікв</a:t>
            </a:r>
            <a:r>
              <a:rPr kumimoji="0" lang="uk-UA" sz="1100" b="0" i="0" u="none" strike="noStrike" cap="none" normalizeH="0" baseline="0" dirty="0" err="1" smtClean="0">
                <a:ln>
                  <a:noFill/>
                </a:ln>
                <a:solidFill>
                  <a:schemeClr val="accent6">
                    <a:lumMod val="20000"/>
                    <a:lumOff val="80000"/>
                  </a:schemeClr>
                </a:solidFill>
                <a:effectLst/>
                <a:latin typeface="Arial" pitchFamily="34" charset="0"/>
                <a:ea typeface="Times New Roman" pitchFamily="18" charset="0"/>
                <a:cs typeface="Arial" pitchFamily="34" charset="0"/>
              </a:rPr>
              <a:t>-</a:t>
            </a:r>
            <a:r>
              <a:rPr kumimoji="0" lang="uk-UA" sz="1100" b="0" i="0" u="none" strike="noStrike" cap="none" normalizeH="0" baseline="0" dirty="0" smtClean="0">
                <a:ln>
                  <a:noFill/>
                </a:ln>
                <a:solidFill>
                  <a:schemeClr val="accent6">
                    <a:lumMod val="20000"/>
                    <a:lumOff val="80000"/>
                  </a:schemeClr>
                </a:solidFill>
                <a:effectLst/>
                <a:latin typeface="Arial" pitchFamily="34" charset="0"/>
                <a:ea typeface="Times New Roman" pitchFamily="18" charset="0"/>
                <a:cs typeface="Arial" pitchFamily="34" charset="0"/>
              </a:rPr>
              <a:t> активи високої ліквідності = поточні активи – запаси.</a:t>
            </a:r>
            <a:endParaRPr kumimoji="0" lang="uk-UA" sz="1100" b="0" i="0" u="none" strike="noStrike" cap="none" normalizeH="0" baseline="0" dirty="0" smtClean="0">
              <a:ln>
                <a:noFill/>
              </a:ln>
              <a:solidFill>
                <a:schemeClr val="accent6">
                  <a:lumMod val="20000"/>
                  <a:lumOff val="80000"/>
                </a:schemeClr>
              </a:solidFill>
              <a:effectLst/>
              <a:latin typeface="Arial" pitchFamily="34" charset="0"/>
              <a:cs typeface="Arial" pitchFamily="34" charset="0"/>
            </a:endParaRPr>
          </a:p>
        </p:txBody>
      </p:sp>
      <p:sp>
        <p:nvSpPr>
          <p:cNvPr id="105" name="Прямоугольник 104"/>
          <p:cNvSpPr/>
          <p:nvPr/>
        </p:nvSpPr>
        <p:spPr>
          <a:xfrm>
            <a:off x="0" y="4429138"/>
            <a:ext cx="4500562" cy="600164"/>
          </a:xfrm>
          <a:prstGeom prst="rect">
            <a:avLst/>
          </a:prstGeom>
        </p:spPr>
        <p:txBody>
          <a:bodyPr wrap="square">
            <a:spAutoFit/>
          </a:bodyPr>
          <a:lstStyle/>
          <a:p>
            <a:pPr algn="ctr"/>
            <a:r>
              <a:rPr lang="uk-UA" sz="1100" dirty="0" smtClean="0">
                <a:solidFill>
                  <a:schemeClr val="tx1">
                    <a:lumMod val="10000"/>
                    <a:lumOff val="90000"/>
                  </a:schemeClr>
                </a:solidFill>
              </a:rPr>
              <a:t>Коефіцієнт </a:t>
            </a:r>
            <a:r>
              <a:rPr lang="uk-UA" sz="1100" b="1" dirty="0" smtClean="0">
                <a:solidFill>
                  <a:schemeClr val="tx1">
                    <a:lumMod val="10000"/>
                    <a:lumOff val="90000"/>
                  </a:schemeClr>
                </a:solidFill>
              </a:rPr>
              <a:t>абсолютної ліквідності </a:t>
            </a:r>
            <a:r>
              <a:rPr lang="uk-UA" sz="1100" dirty="0" smtClean="0">
                <a:solidFill>
                  <a:schemeClr val="tx1">
                    <a:lumMod val="10000"/>
                    <a:lumOff val="90000"/>
                  </a:schemeClr>
                </a:solidFill>
              </a:rPr>
              <a:t>характеризується відношенням грошових засобів та короткострокових цінних паперів (</a:t>
            </a:r>
            <a:r>
              <a:rPr lang="uk-UA" sz="1100" i="1" dirty="0" smtClean="0">
                <a:solidFill>
                  <a:schemeClr val="tx1">
                    <a:lumMod val="10000"/>
                    <a:lumOff val="90000"/>
                  </a:schemeClr>
                </a:solidFill>
              </a:rPr>
              <a:t>Г,</a:t>
            </a:r>
            <a:r>
              <a:rPr lang="uk-UA" sz="1100" i="1" dirty="0" err="1" smtClean="0">
                <a:solidFill>
                  <a:schemeClr val="tx1">
                    <a:lumMod val="10000"/>
                    <a:lumOff val="90000"/>
                  </a:schemeClr>
                </a:solidFill>
              </a:rPr>
              <a:t>Ц</a:t>
            </a:r>
            <a:r>
              <a:rPr lang="uk-UA" sz="1100" i="1" baseline="-25000" dirty="0" err="1" smtClean="0">
                <a:solidFill>
                  <a:schemeClr val="tx1">
                    <a:lumMod val="10000"/>
                    <a:lumOff val="90000"/>
                  </a:schemeClr>
                </a:solidFill>
              </a:rPr>
              <a:t>п</a:t>
            </a:r>
            <a:r>
              <a:rPr lang="uk-UA" sz="1100" dirty="0" smtClean="0">
                <a:solidFill>
                  <a:schemeClr val="tx1">
                    <a:lumMod val="10000"/>
                    <a:lumOff val="90000"/>
                  </a:schemeClr>
                </a:solidFill>
              </a:rPr>
              <a:t>) до поточних зобов‘язань:</a:t>
            </a:r>
            <a:endParaRPr lang="ru-RU" sz="1100" dirty="0">
              <a:solidFill>
                <a:schemeClr val="tx1">
                  <a:lumMod val="10000"/>
                  <a:lumOff val="90000"/>
                </a:schemeClr>
              </a:solidFill>
            </a:endParaRPr>
          </a:p>
        </p:txBody>
      </p:sp>
      <p:sp>
        <p:nvSpPr>
          <p:cNvPr id="106" name="Прямоугольник 105"/>
          <p:cNvSpPr/>
          <p:nvPr/>
        </p:nvSpPr>
        <p:spPr>
          <a:xfrm>
            <a:off x="3643306" y="4000510"/>
            <a:ext cx="1011815" cy="307777"/>
          </a:xfrm>
          <a:prstGeom prst="rect">
            <a:avLst/>
          </a:prstGeom>
        </p:spPr>
        <p:txBody>
          <a:bodyPr wrap="none">
            <a:spAutoFit/>
          </a:bodyPr>
          <a:lstStyle/>
          <a:p>
            <a:r>
              <a:rPr lang="uk-UA" i="1" dirty="0" err="1" smtClean="0">
                <a:solidFill>
                  <a:schemeClr val="accent6">
                    <a:lumMod val="20000"/>
                    <a:lumOff val="80000"/>
                  </a:schemeClr>
                </a:solidFill>
              </a:rPr>
              <a:t>Кп</a:t>
            </a:r>
            <a:r>
              <a:rPr lang="uk-UA" dirty="0" smtClean="0">
                <a:solidFill>
                  <a:schemeClr val="accent6">
                    <a:lumMod val="20000"/>
                    <a:lumOff val="80000"/>
                  </a:schemeClr>
                </a:solidFill>
              </a:rPr>
              <a:t>. </a:t>
            </a:r>
            <a:r>
              <a:rPr lang="uk-UA" i="1" dirty="0" err="1" smtClean="0">
                <a:solidFill>
                  <a:schemeClr val="accent6">
                    <a:lumMod val="20000"/>
                    <a:lumOff val="80000"/>
                  </a:schemeClr>
                </a:solidFill>
              </a:rPr>
              <a:t>лікв</a:t>
            </a:r>
            <a:r>
              <a:rPr lang="uk-UA" i="1" dirty="0" smtClean="0">
                <a:solidFill>
                  <a:schemeClr val="accent6">
                    <a:lumMod val="20000"/>
                    <a:lumOff val="80000"/>
                  </a:schemeClr>
                </a:solidFill>
              </a:rPr>
              <a:t> </a:t>
            </a:r>
            <a:r>
              <a:rPr lang="uk-UA" dirty="0" smtClean="0">
                <a:solidFill>
                  <a:schemeClr val="accent6">
                    <a:lumMod val="20000"/>
                    <a:lumOff val="80000"/>
                  </a:schemeClr>
                </a:solidFill>
              </a:rPr>
              <a:t>.=</a:t>
            </a:r>
            <a:endParaRPr lang="ru-RU" dirty="0">
              <a:solidFill>
                <a:schemeClr val="accent6">
                  <a:lumMod val="20000"/>
                  <a:lumOff val="80000"/>
                </a:schemeClr>
              </a:solidFill>
            </a:endParaRPr>
          </a:p>
        </p:txBody>
      </p:sp>
      <p:cxnSp>
        <p:nvCxnSpPr>
          <p:cNvPr id="108" name="Прямая соединительная линия 107"/>
          <p:cNvCxnSpPr/>
          <p:nvPr/>
        </p:nvCxnSpPr>
        <p:spPr>
          <a:xfrm>
            <a:off x="4714876" y="4143386"/>
            <a:ext cx="714380" cy="1588"/>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4786314" y="3857634"/>
            <a:ext cx="561372" cy="261610"/>
          </a:xfrm>
          <a:prstGeom prst="rect">
            <a:avLst/>
          </a:prstGeom>
        </p:spPr>
        <p:txBody>
          <a:bodyPr wrap="none">
            <a:spAutoFit/>
          </a:bodyPr>
          <a:lstStyle/>
          <a:p>
            <a:r>
              <a:rPr lang="uk-UA" sz="1100" i="1" dirty="0" smtClean="0">
                <a:solidFill>
                  <a:schemeClr val="accent6">
                    <a:lumMod val="20000"/>
                    <a:lumOff val="80000"/>
                  </a:schemeClr>
                </a:solidFill>
              </a:rPr>
              <a:t>Г </a:t>
            </a:r>
            <a:r>
              <a:rPr lang="uk-UA" sz="1100" dirty="0" err="1" smtClean="0">
                <a:solidFill>
                  <a:schemeClr val="accent6">
                    <a:lumMod val="20000"/>
                    <a:lumOff val="80000"/>
                  </a:schemeClr>
                </a:solidFill>
              </a:rPr>
              <a:t>+</a:t>
            </a:r>
            <a:r>
              <a:rPr lang="uk-UA" sz="1100" i="1" dirty="0" err="1" smtClean="0">
                <a:solidFill>
                  <a:schemeClr val="accent6">
                    <a:lumMod val="20000"/>
                    <a:lumOff val="80000"/>
                  </a:schemeClr>
                </a:solidFill>
              </a:rPr>
              <a:t>Цп</a:t>
            </a:r>
            <a:endParaRPr lang="ru-RU" sz="1100" dirty="0">
              <a:solidFill>
                <a:schemeClr val="accent6">
                  <a:lumMod val="20000"/>
                  <a:lumOff val="80000"/>
                </a:schemeClr>
              </a:solidFill>
            </a:endParaRPr>
          </a:p>
        </p:txBody>
      </p:sp>
      <p:sp>
        <p:nvSpPr>
          <p:cNvPr id="32834" name="Rectangle 6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833" name="Line 65"/>
          <p:cNvSpPr>
            <a:spLocks noChangeShapeType="1"/>
          </p:cNvSpPr>
          <p:nvPr/>
        </p:nvSpPr>
        <p:spPr bwMode="auto">
          <a:xfrm>
            <a:off x="2667000" y="457200"/>
            <a:ext cx="476250" cy="0"/>
          </a:xfrm>
          <a:prstGeom prst="line">
            <a:avLst/>
          </a:prstGeom>
          <a:noFill/>
          <a:ln w="653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837" name="Rectangle 6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836" name="Line 68"/>
          <p:cNvSpPr>
            <a:spLocks noChangeShapeType="1"/>
          </p:cNvSpPr>
          <p:nvPr/>
        </p:nvSpPr>
        <p:spPr bwMode="auto">
          <a:xfrm>
            <a:off x="2667000" y="457200"/>
            <a:ext cx="476250" cy="0"/>
          </a:xfrm>
          <a:prstGeom prst="line">
            <a:avLst/>
          </a:prstGeom>
          <a:noFill/>
          <a:ln w="653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840" name="Rectangle 7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839" name="Line 71"/>
          <p:cNvSpPr>
            <a:spLocks noChangeShapeType="1"/>
          </p:cNvSpPr>
          <p:nvPr/>
        </p:nvSpPr>
        <p:spPr bwMode="auto">
          <a:xfrm>
            <a:off x="2667000" y="457200"/>
            <a:ext cx="476250" cy="0"/>
          </a:xfrm>
          <a:prstGeom prst="line">
            <a:avLst/>
          </a:prstGeom>
          <a:noFill/>
          <a:ln w="653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843" name="Rectangle 7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842" name="Line 74"/>
          <p:cNvSpPr>
            <a:spLocks noChangeShapeType="1"/>
          </p:cNvSpPr>
          <p:nvPr/>
        </p:nvSpPr>
        <p:spPr bwMode="auto">
          <a:xfrm>
            <a:off x="2667000" y="457200"/>
            <a:ext cx="476250" cy="0"/>
          </a:xfrm>
          <a:prstGeom prst="line">
            <a:avLst/>
          </a:prstGeom>
          <a:noFill/>
          <a:ln w="653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 name="Прямоугольник 122"/>
          <p:cNvSpPr/>
          <p:nvPr/>
        </p:nvSpPr>
        <p:spPr>
          <a:xfrm>
            <a:off x="4786314" y="4143386"/>
            <a:ext cx="714380" cy="261610"/>
          </a:xfrm>
          <a:prstGeom prst="rect">
            <a:avLst/>
          </a:prstGeom>
        </p:spPr>
        <p:txBody>
          <a:bodyPr wrap="square">
            <a:spAutoFit/>
          </a:bodyPr>
          <a:lstStyle/>
          <a:p>
            <a:r>
              <a:rPr lang="uk-UA" sz="1100" i="1" dirty="0" err="1" smtClean="0">
                <a:solidFill>
                  <a:schemeClr val="accent6">
                    <a:lumMod val="20000"/>
                    <a:lumOff val="80000"/>
                  </a:schemeClr>
                </a:solidFill>
              </a:rPr>
              <a:t>Зпот</a:t>
            </a:r>
            <a:endParaRPr lang="ru-RU" sz="1100" dirty="0" smtClean="0">
              <a:solidFill>
                <a:schemeClr val="accent6">
                  <a:lumMod val="20000"/>
                  <a:lumOff val="80000"/>
                </a:schemeClr>
              </a:solidFill>
            </a:endParaRPr>
          </a:p>
        </p:txBody>
      </p:sp>
      <p:sp>
        <p:nvSpPr>
          <p:cNvPr id="32846" name="Rectangle 7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845" name="Line 77"/>
          <p:cNvSpPr>
            <a:spLocks noChangeShapeType="1"/>
          </p:cNvSpPr>
          <p:nvPr/>
        </p:nvSpPr>
        <p:spPr bwMode="auto">
          <a:xfrm>
            <a:off x="2667000" y="457200"/>
            <a:ext cx="476250" cy="0"/>
          </a:xfrm>
          <a:prstGeom prst="line">
            <a:avLst/>
          </a:prstGeom>
          <a:noFill/>
          <a:ln w="653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849" name="Rectangle 8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 name="Прямоугольник 130"/>
          <p:cNvSpPr/>
          <p:nvPr/>
        </p:nvSpPr>
        <p:spPr>
          <a:xfrm>
            <a:off x="5500694" y="4000510"/>
            <a:ext cx="486030" cy="307777"/>
          </a:xfrm>
          <a:prstGeom prst="rect">
            <a:avLst/>
          </a:prstGeom>
        </p:spPr>
        <p:txBody>
          <a:bodyPr wrap="none">
            <a:spAutoFit/>
          </a:bodyPr>
          <a:lstStyle/>
          <a:p>
            <a:r>
              <a:rPr lang="uk-UA" dirty="0" smtClean="0">
                <a:solidFill>
                  <a:schemeClr val="accent6">
                    <a:lumMod val="20000"/>
                    <a:lumOff val="80000"/>
                  </a:schemeClr>
                </a:solidFill>
              </a:rPr>
              <a:t>або</a:t>
            </a:r>
            <a:endParaRPr lang="ru-RU" dirty="0">
              <a:solidFill>
                <a:schemeClr val="accent6">
                  <a:lumMod val="20000"/>
                  <a:lumOff val="80000"/>
                </a:schemeClr>
              </a:solidFill>
            </a:endParaRPr>
          </a:p>
        </p:txBody>
      </p:sp>
      <p:sp>
        <p:nvSpPr>
          <p:cNvPr id="32851" name="Rectangle 83"/>
          <p:cNvSpPr>
            <a:spLocks noChangeArrowheads="1"/>
          </p:cNvSpPr>
          <p:nvPr/>
        </p:nvSpPr>
        <p:spPr bwMode="auto">
          <a:xfrm>
            <a:off x="142844" y="-323166"/>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Прямоугольник 132"/>
          <p:cNvSpPr/>
          <p:nvPr/>
        </p:nvSpPr>
        <p:spPr>
          <a:xfrm>
            <a:off x="5929322" y="4000510"/>
            <a:ext cx="885179" cy="307777"/>
          </a:xfrm>
          <a:prstGeom prst="rect">
            <a:avLst/>
          </a:prstGeom>
        </p:spPr>
        <p:txBody>
          <a:bodyPr wrap="none">
            <a:spAutoFit/>
          </a:bodyPr>
          <a:lstStyle/>
          <a:p>
            <a:r>
              <a:rPr lang="uk-UA" i="1" dirty="0" err="1" smtClean="0">
                <a:solidFill>
                  <a:schemeClr val="accent6">
                    <a:lumMod val="20000"/>
                    <a:lumOff val="80000"/>
                  </a:schemeClr>
                </a:solidFill>
              </a:rPr>
              <a:t>Кабс</a:t>
            </a:r>
            <a:r>
              <a:rPr lang="uk-UA" dirty="0" smtClean="0">
                <a:solidFill>
                  <a:schemeClr val="accent6">
                    <a:lumMod val="20000"/>
                    <a:lumOff val="80000"/>
                  </a:schemeClr>
                </a:solidFill>
              </a:rPr>
              <a:t>. </a:t>
            </a:r>
            <a:r>
              <a:rPr lang="uk-UA" i="1" dirty="0" smtClean="0">
                <a:solidFill>
                  <a:schemeClr val="accent6">
                    <a:lumMod val="20000"/>
                    <a:lumOff val="80000"/>
                  </a:schemeClr>
                </a:solidFill>
              </a:rPr>
              <a:t>л=</a:t>
            </a:r>
            <a:endParaRPr lang="ru-RU" dirty="0">
              <a:solidFill>
                <a:schemeClr val="accent6">
                  <a:lumMod val="20000"/>
                  <a:lumOff val="80000"/>
                </a:schemeClr>
              </a:solidFill>
            </a:endParaRPr>
          </a:p>
        </p:txBody>
      </p:sp>
      <p:cxnSp>
        <p:nvCxnSpPr>
          <p:cNvPr id="135" name="Прямая соединительная линия 134"/>
          <p:cNvCxnSpPr/>
          <p:nvPr/>
        </p:nvCxnSpPr>
        <p:spPr>
          <a:xfrm>
            <a:off x="6786578" y="4143386"/>
            <a:ext cx="571504" cy="1588"/>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6858016" y="3857634"/>
            <a:ext cx="336952" cy="261610"/>
          </a:xfrm>
          <a:prstGeom prst="rect">
            <a:avLst/>
          </a:prstGeom>
        </p:spPr>
        <p:txBody>
          <a:bodyPr wrap="none">
            <a:spAutoFit/>
          </a:bodyPr>
          <a:lstStyle/>
          <a:p>
            <a:r>
              <a:rPr lang="uk-UA" sz="1100" i="1" dirty="0" smtClean="0">
                <a:solidFill>
                  <a:schemeClr val="accent6">
                    <a:lumMod val="20000"/>
                    <a:lumOff val="80000"/>
                  </a:schemeClr>
                </a:solidFill>
              </a:rPr>
              <a:t>А</a:t>
            </a:r>
            <a:r>
              <a:rPr lang="uk-UA" sz="800" dirty="0" smtClean="0">
                <a:solidFill>
                  <a:schemeClr val="accent6">
                    <a:lumMod val="20000"/>
                    <a:lumOff val="80000"/>
                  </a:schemeClr>
                </a:solidFill>
              </a:rPr>
              <a:t>1</a:t>
            </a:r>
            <a:endParaRPr lang="ru-RU" sz="800" dirty="0">
              <a:solidFill>
                <a:schemeClr val="accent6">
                  <a:lumMod val="20000"/>
                  <a:lumOff val="80000"/>
                </a:schemeClr>
              </a:solidFill>
            </a:endParaRPr>
          </a:p>
        </p:txBody>
      </p:sp>
      <p:sp>
        <p:nvSpPr>
          <p:cNvPr id="32859" name="Rectangle 91"/>
          <p:cNvSpPr>
            <a:spLocks noChangeArrowheads="1"/>
          </p:cNvSpPr>
          <p:nvPr/>
        </p:nvSpPr>
        <p:spPr bwMode="auto">
          <a:xfrm>
            <a:off x="214282" y="-78583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1" name="Прямоугольник 150"/>
          <p:cNvSpPr/>
          <p:nvPr/>
        </p:nvSpPr>
        <p:spPr>
          <a:xfrm>
            <a:off x="6715140" y="4143386"/>
            <a:ext cx="857256" cy="692497"/>
          </a:xfrm>
          <a:prstGeom prst="rect">
            <a:avLst/>
          </a:prstGeom>
        </p:spPr>
        <p:txBody>
          <a:bodyPr wrap="square">
            <a:spAutoFit/>
          </a:bodyPr>
          <a:lstStyle/>
          <a:p>
            <a:r>
              <a:rPr lang="uk-UA" sz="1100" i="1" dirty="0" smtClean="0">
                <a:solidFill>
                  <a:schemeClr val="accent6">
                    <a:lumMod val="20000"/>
                    <a:lumOff val="80000"/>
                  </a:schemeClr>
                </a:solidFill>
              </a:rPr>
              <a:t>П</a:t>
            </a:r>
            <a:r>
              <a:rPr lang="uk-UA" sz="800" dirty="0" smtClean="0">
                <a:solidFill>
                  <a:schemeClr val="accent6">
                    <a:lumMod val="20000"/>
                    <a:lumOff val="80000"/>
                  </a:schemeClr>
                </a:solidFill>
              </a:rPr>
              <a:t>1</a:t>
            </a:r>
            <a:r>
              <a:rPr lang="uk-UA" sz="1100" dirty="0" smtClean="0">
                <a:solidFill>
                  <a:schemeClr val="accent6">
                    <a:lumMod val="20000"/>
                    <a:lumOff val="80000"/>
                  </a:schemeClr>
                </a:solidFill>
              </a:rPr>
              <a:t> +</a:t>
            </a:r>
            <a:r>
              <a:rPr lang="uk-UA" sz="1100" i="1" dirty="0" smtClean="0">
                <a:solidFill>
                  <a:schemeClr val="accent6">
                    <a:lumMod val="20000"/>
                    <a:lumOff val="80000"/>
                  </a:schemeClr>
                </a:solidFill>
              </a:rPr>
              <a:t>П</a:t>
            </a:r>
            <a:r>
              <a:rPr lang="uk-UA" sz="800" dirty="0" smtClean="0">
                <a:solidFill>
                  <a:schemeClr val="accent6">
                    <a:lumMod val="20000"/>
                    <a:lumOff val="80000"/>
                  </a:schemeClr>
                </a:solidFill>
              </a:rPr>
              <a:t>2</a:t>
            </a:r>
            <a:endParaRPr lang="ru-RU" sz="800" dirty="0" smtClean="0">
              <a:solidFill>
                <a:schemeClr val="accent6">
                  <a:lumMod val="20000"/>
                  <a:lumOff val="80000"/>
                </a:schemeClr>
              </a:solidFill>
            </a:endParaRPr>
          </a:p>
          <a:p>
            <a:r>
              <a:rPr lang="uk-UA" dirty="0" smtClean="0"/>
              <a:t/>
            </a:r>
            <a:br>
              <a:rPr lang="uk-UA" dirty="0" smtClean="0"/>
            </a:br>
            <a:endParaRPr lang="ru-RU" dirty="0"/>
          </a:p>
        </p:txBody>
      </p:sp>
      <p:sp>
        <p:nvSpPr>
          <p:cNvPr id="32865" name="Rectangle 9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866" name="Rectangle 98"/>
          <p:cNvSpPr>
            <a:spLocks noChangeArrowheads="1"/>
          </p:cNvSpPr>
          <p:nvPr/>
        </p:nvSpPr>
        <p:spPr bwMode="auto">
          <a:xfrm>
            <a:off x="214282" y="-228600"/>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68" name="Rectangle 100"/>
          <p:cNvSpPr>
            <a:spLocks noChangeArrowheads="1"/>
          </p:cNvSpPr>
          <p:nvPr/>
        </p:nvSpPr>
        <p:spPr bwMode="auto">
          <a:xfrm>
            <a:off x="28572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8" name="Скругленный прямоугольник 157"/>
          <p:cNvSpPr/>
          <p:nvPr/>
        </p:nvSpPr>
        <p:spPr>
          <a:xfrm>
            <a:off x="4786314" y="4572014"/>
            <a:ext cx="321471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smtClean="0">
                <a:solidFill>
                  <a:schemeClr val="accent6">
                    <a:lumMod val="20000"/>
                    <a:lumOff val="80000"/>
                  </a:schemeClr>
                </a:solidFill>
              </a:rPr>
              <a:t>де </a:t>
            </a:r>
            <a:r>
              <a:rPr lang="uk-UA" sz="1100" i="1" dirty="0" smtClean="0">
                <a:solidFill>
                  <a:schemeClr val="accent6">
                    <a:lumMod val="20000"/>
                    <a:lumOff val="80000"/>
                  </a:schemeClr>
                </a:solidFill>
              </a:rPr>
              <a:t>Г,</a:t>
            </a:r>
            <a:r>
              <a:rPr lang="uk-UA" sz="1100" i="1" dirty="0" err="1" smtClean="0">
                <a:solidFill>
                  <a:schemeClr val="accent6">
                    <a:lumMod val="20000"/>
                    <a:lumOff val="80000"/>
                  </a:schemeClr>
                </a:solidFill>
              </a:rPr>
              <a:t>Ц</a:t>
            </a:r>
            <a:r>
              <a:rPr lang="uk-UA" sz="1100" i="1" baseline="-25000" dirty="0" err="1" smtClean="0">
                <a:solidFill>
                  <a:schemeClr val="accent6">
                    <a:lumMod val="20000"/>
                    <a:lumOff val="80000"/>
                  </a:schemeClr>
                </a:solidFill>
              </a:rPr>
              <a:t>п</a:t>
            </a:r>
            <a:r>
              <a:rPr lang="uk-UA" sz="1100" i="1" dirty="0" smtClean="0">
                <a:solidFill>
                  <a:schemeClr val="accent6">
                    <a:lumMod val="20000"/>
                    <a:lumOff val="80000"/>
                  </a:schemeClr>
                </a:solidFill>
              </a:rPr>
              <a:t> – </a:t>
            </a:r>
            <a:r>
              <a:rPr lang="uk-UA" sz="1100" dirty="0" smtClean="0">
                <a:solidFill>
                  <a:schemeClr val="accent6">
                    <a:lumMod val="20000"/>
                    <a:lumOff val="80000"/>
                  </a:schemeClr>
                </a:solidFill>
              </a:rPr>
              <a:t>грошові засоби та короткострокові цінні папери.</a:t>
            </a:r>
            <a:endParaRPr lang="ru-RU" sz="1100" dirty="0">
              <a:solidFill>
                <a:schemeClr val="accent6">
                  <a:lumMod val="20000"/>
                  <a:lumOff val="80000"/>
                </a:schemeClr>
              </a:solidFill>
            </a:endParaRPr>
          </a:p>
        </p:txBody>
      </p:sp>
    </p:spTree>
    <p:extLst>
      <p:ext uri="{BB962C8B-B14F-4D97-AF65-F5344CB8AC3E}">
        <p14:creationId xmlns:p14="http://schemas.microsoft.com/office/powerpoint/2010/main" val="12601296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357172"/>
            <a:ext cx="3442177" cy="307777"/>
          </a:xfrm>
          <a:prstGeom prst="rect">
            <a:avLst/>
          </a:prstGeom>
        </p:spPr>
        <p:txBody>
          <a:bodyPr wrap="square">
            <a:spAutoFit/>
          </a:bodyPr>
          <a:lstStyle/>
          <a:p>
            <a:r>
              <a:rPr lang="uk-UA" b="1" dirty="0" smtClean="0">
                <a:solidFill>
                  <a:srgbClr val="85B993"/>
                </a:solidFill>
              </a:rPr>
              <a:t>Розрахункова платоспроможність</a:t>
            </a:r>
            <a:r>
              <a:rPr lang="uk-UA" dirty="0" smtClean="0">
                <a:solidFill>
                  <a:srgbClr val="85B993"/>
                </a:solidFill>
              </a:rPr>
              <a:t>:</a:t>
            </a:r>
            <a:endParaRPr lang="ru-RU" dirty="0">
              <a:solidFill>
                <a:srgbClr val="85B993"/>
              </a:solidFill>
            </a:endParaRPr>
          </a:p>
        </p:txBody>
      </p:sp>
      <p:sp>
        <p:nvSpPr>
          <p:cNvPr id="3" name="Прямоугольник 2"/>
          <p:cNvSpPr/>
          <p:nvPr/>
        </p:nvSpPr>
        <p:spPr>
          <a:xfrm>
            <a:off x="3286116" y="357172"/>
            <a:ext cx="753732" cy="307777"/>
          </a:xfrm>
          <a:prstGeom prst="rect">
            <a:avLst/>
          </a:prstGeom>
        </p:spPr>
        <p:txBody>
          <a:bodyPr wrap="none">
            <a:spAutoFit/>
          </a:bodyPr>
          <a:lstStyle/>
          <a:p>
            <a:r>
              <a:rPr lang="uk-UA" dirty="0" err="1" smtClean="0">
                <a:solidFill>
                  <a:srgbClr val="85B993"/>
                </a:solidFill>
              </a:rPr>
              <a:t>Плат.=</a:t>
            </a:r>
            <a:endParaRPr lang="ru-RU" dirty="0">
              <a:solidFill>
                <a:srgbClr val="85B993"/>
              </a:solidFill>
            </a:endParaRPr>
          </a:p>
        </p:txBody>
      </p:sp>
      <p:cxnSp>
        <p:nvCxnSpPr>
          <p:cNvPr id="5" name="Прямая соединительная линия 4"/>
          <p:cNvCxnSpPr/>
          <p:nvPr/>
        </p:nvCxnSpPr>
        <p:spPr>
          <a:xfrm>
            <a:off x="4000496" y="500048"/>
            <a:ext cx="642942" cy="1588"/>
          </a:xfrm>
          <a:prstGeom prst="line">
            <a:avLst/>
          </a:prstGeom>
          <a:ln>
            <a:solidFill>
              <a:srgbClr val="85B993"/>
            </a:solidFil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4000496" y="214296"/>
            <a:ext cx="386644" cy="307777"/>
          </a:xfrm>
          <a:prstGeom prst="rect">
            <a:avLst/>
          </a:prstGeom>
        </p:spPr>
        <p:txBody>
          <a:bodyPr wrap="square">
            <a:spAutoFit/>
          </a:bodyPr>
          <a:lstStyle/>
          <a:p>
            <a:r>
              <a:rPr lang="uk-UA" sz="1100" dirty="0" smtClean="0">
                <a:solidFill>
                  <a:srgbClr val="85B993"/>
                </a:solidFill>
              </a:rPr>
              <a:t>А</a:t>
            </a:r>
            <a:r>
              <a:rPr lang="uk-UA" sz="800" dirty="0" smtClean="0">
                <a:solidFill>
                  <a:srgbClr val="85B993"/>
                </a:solidFill>
              </a:rPr>
              <a:t>1</a:t>
            </a:r>
            <a:r>
              <a:rPr lang="uk-UA" dirty="0" smtClean="0">
                <a:solidFill>
                  <a:srgbClr val="85B993"/>
                </a:solidFill>
              </a:rPr>
              <a:t> </a:t>
            </a:r>
            <a:endParaRPr lang="ru-RU" dirty="0">
              <a:solidFill>
                <a:srgbClr val="85B993"/>
              </a:solidFill>
            </a:endParaRPr>
          </a:p>
        </p:txBody>
      </p:sp>
      <p:sp>
        <p:nvSpPr>
          <p:cNvPr id="31747" name="Rectangle 3"/>
          <p:cNvSpPr>
            <a:spLocks noChangeArrowheads="1"/>
          </p:cNvSpPr>
          <p:nvPr/>
        </p:nvSpPr>
        <p:spPr bwMode="auto">
          <a:xfrm>
            <a:off x="0" y="0"/>
            <a:ext cx="1334507" cy="1987461"/>
          </a:xfrm>
          <a:prstGeom prst="rect">
            <a:avLst/>
          </a:prstGeom>
          <a:noFill/>
          <a:ln w="9525">
            <a:noFill/>
            <a:miter lim="800000"/>
            <a:headEnd/>
            <a:tailEnd/>
          </a:ln>
          <a:effectLst/>
        </p:spPr>
        <p:txBody>
          <a:bodyPr vert="horz" wrap="none" lIns="482448" tIns="660192" rIns="91440" bIns="165048" numCol="1" anchor="ctr" anchorCtr="0" compatLnSpc="1">
            <a:prstTxWarp prst="textNoShape">
              <a:avLst/>
            </a:prstTxWarp>
            <a:spAutoFit/>
          </a:bodyPr>
          <a:lstStyle/>
          <a:p>
            <a:pPr marL="0" marR="0" lvl="0" indent="187325"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187325"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(11.16)</a:t>
            </a:r>
            <a:endPar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87325"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18732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8" name="Rectangle 4"/>
          <p:cNvSpPr>
            <a:spLocks noChangeArrowheads="1"/>
          </p:cNvSpPr>
          <p:nvPr/>
        </p:nvSpPr>
        <p:spPr bwMode="auto">
          <a:xfrm>
            <a:off x="-7147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7325"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 </a:t>
            </a:r>
            <a:r>
              <a:rPr kumimoji="0" lang="uk-UA" sz="1200" b="0" i="0" u="none" strike="noStrike" cap="none" normalizeH="0" baseline="0" smtClean="0">
                <a:ln>
                  <a:noFill/>
                </a:ln>
                <a:solidFill>
                  <a:schemeClr val="tx1"/>
                </a:solidFill>
                <a:effectLst/>
                <a:latin typeface="Symbol" pitchFamily="18" charset="2"/>
                <a:ea typeface="Times New Roman" pitchFamily="18" charset="0"/>
                <a:cs typeface="Arial" pitchFamily="34" charset="0"/>
              </a:rPr>
              <a:t>+</a:t>
            </a: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1750" name="Rectangle 6"/>
          <p:cNvSpPr>
            <a:spLocks noChangeArrowheads="1"/>
          </p:cNvSpPr>
          <p:nvPr/>
        </p:nvSpPr>
        <p:spPr bwMode="auto">
          <a:xfrm>
            <a:off x="3571868" y="-142894"/>
            <a:ext cx="2000264" cy="1000132"/>
          </a:xfrm>
          <a:prstGeom prst="rect">
            <a:avLst/>
          </a:prstGeom>
          <a:noFill/>
          <a:ln w="9525">
            <a:noFill/>
            <a:miter lim="800000"/>
            <a:headEnd/>
            <a:tailEnd/>
          </a:ln>
          <a:effectLst/>
        </p:spPr>
        <p:txBody>
          <a:bodyPr vert="horz" wrap="square" lIns="482448" tIns="660192" rIns="91440" bIns="16504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uk-UA" sz="1100" dirty="0" smtClean="0">
                <a:solidFill>
                  <a:srgbClr val="85B993"/>
                </a:solidFill>
              </a:rPr>
              <a:t>П</a:t>
            </a:r>
            <a:r>
              <a:rPr lang="uk-UA" sz="800" dirty="0" smtClean="0">
                <a:solidFill>
                  <a:srgbClr val="85B993"/>
                </a:solidFill>
              </a:rPr>
              <a:t>1</a:t>
            </a:r>
            <a:r>
              <a:rPr lang="uk-UA" sz="1100" dirty="0" smtClean="0">
                <a:solidFill>
                  <a:srgbClr val="85B993"/>
                </a:solidFill>
              </a:rPr>
              <a:t> +П</a:t>
            </a:r>
            <a:r>
              <a:rPr lang="uk-UA" sz="800" dirty="0" smtClean="0">
                <a:solidFill>
                  <a:srgbClr val="85B993"/>
                </a:solidFill>
              </a:rPr>
              <a:t>2</a:t>
            </a:r>
            <a:endParaRPr kumimoji="0" lang="uk-UA" sz="800" b="0" u="none" strike="noStrike" cap="none" normalizeH="0" baseline="0" dirty="0" smtClean="0">
              <a:ln>
                <a:noFill/>
              </a:ln>
              <a:solidFill>
                <a:srgbClr val="85B993"/>
              </a:solidFill>
              <a:effectLst/>
              <a:latin typeface="Arial" pitchFamily="34" charset="0"/>
              <a:cs typeface="Arial" pitchFamily="34" charset="0"/>
            </a:endParaRPr>
          </a:p>
        </p:txBody>
      </p:sp>
      <p:sp>
        <p:nvSpPr>
          <p:cNvPr id="31751" name="Rectangle 7"/>
          <p:cNvSpPr>
            <a:spLocks noChangeArrowheads="1"/>
          </p:cNvSpPr>
          <p:nvPr/>
        </p:nvSpPr>
        <p:spPr bwMode="auto">
          <a:xfrm>
            <a:off x="4929190" y="214296"/>
            <a:ext cx="3857652"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rgbClr val="FCFCC8"/>
                </a:solidFill>
                <a:effectLst/>
                <a:latin typeface="Arial" pitchFamily="34" charset="0"/>
                <a:ea typeface="Times New Roman" pitchFamily="18" charset="0"/>
                <a:cs typeface="Arial" pitchFamily="34" charset="0"/>
              </a:rPr>
              <a:t>Це проміжний коефіцієнт, повинен перевищувати 0,8-0,9 і краще, коли він наближений до1</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Прямоугольник 18"/>
          <p:cNvSpPr/>
          <p:nvPr/>
        </p:nvSpPr>
        <p:spPr>
          <a:xfrm>
            <a:off x="142844" y="1000114"/>
            <a:ext cx="3357586" cy="523220"/>
          </a:xfrm>
          <a:prstGeom prst="rect">
            <a:avLst/>
          </a:prstGeom>
        </p:spPr>
        <p:txBody>
          <a:bodyPr wrap="square">
            <a:spAutoFit/>
          </a:bodyPr>
          <a:lstStyle/>
          <a:p>
            <a:r>
              <a:rPr lang="uk-UA" dirty="0" smtClean="0">
                <a:solidFill>
                  <a:srgbClr val="85B993"/>
                </a:solidFill>
              </a:rPr>
              <a:t>Коефіцієнт </a:t>
            </a:r>
            <a:r>
              <a:rPr lang="uk-UA" b="1" dirty="0" smtClean="0">
                <a:solidFill>
                  <a:srgbClr val="85B993"/>
                </a:solidFill>
              </a:rPr>
              <a:t>загальної ліквідної</a:t>
            </a:r>
            <a:r>
              <a:rPr lang="uk-UA" dirty="0" smtClean="0">
                <a:solidFill>
                  <a:srgbClr val="85B993"/>
                </a:solidFill>
              </a:rPr>
              <a:t> платоспроможності</a:t>
            </a:r>
            <a:endParaRPr lang="ru-RU" dirty="0">
              <a:solidFill>
                <a:srgbClr val="85B993"/>
              </a:solidFill>
            </a:endParaRPr>
          </a:p>
        </p:txBody>
      </p:sp>
      <p:sp>
        <p:nvSpPr>
          <p:cNvPr id="31752" name="Rectangle 8"/>
          <p:cNvSpPr>
            <a:spLocks noChangeArrowheads="1"/>
          </p:cNvSpPr>
          <p:nvPr/>
        </p:nvSpPr>
        <p:spPr bwMode="auto">
          <a:xfrm>
            <a:off x="0" y="0"/>
            <a:ext cx="1700312" cy="1895128"/>
          </a:xfrm>
          <a:prstGeom prst="rect">
            <a:avLst/>
          </a:prstGeom>
          <a:noFill/>
          <a:ln w="9525">
            <a:noFill/>
            <a:miter lim="800000"/>
            <a:headEnd/>
            <a:tailEnd/>
          </a:ln>
          <a:effectLst/>
        </p:spPr>
        <p:txBody>
          <a:bodyPr vert="horz" wrap="none" lIns="482448" tIns="660192" rIns="91440" bIns="16504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54013" algn="l"/>
              </a:tabLst>
            </a:pP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	</a:t>
            </a:r>
            <a:r>
              <a:rPr kumimoji="0" lang="uk-UA" sz="1200" b="0" i="0" u="none" strike="noStrike" cap="none" normalizeH="0" baseline="0" dirty="0" smtClean="0">
                <a:ln>
                  <a:noFill/>
                </a:ln>
                <a:solidFill>
                  <a:schemeClr val="tx1"/>
                </a:solidFill>
                <a:effectLst/>
                <a:latin typeface="Symbol" pitchFamily="18" charset="2"/>
                <a:ea typeface="Times New Roman" pitchFamily="18" charset="0"/>
                <a:cs typeface="Arial" pitchFamily="34" charset="0"/>
              </a:rPr>
              <a:t>=</a:t>
            </a: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a:t>
            </a:r>
            <a:r>
              <a:rPr kumimoji="0" lang="uk-UA" sz="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a:t>
            </a:r>
            <a:r>
              <a:rPr kumimoji="0" lang="uk-UA" sz="1200" b="0" i="0" u="none" strike="noStrike" cap="none" normalizeH="0" baseline="0" dirty="0" smtClean="0">
                <a:ln>
                  <a:noFill/>
                </a:ln>
                <a:solidFill>
                  <a:schemeClr val="tx1"/>
                </a:solidFill>
                <a:effectLst/>
                <a:latin typeface="Symbol" pitchFamily="18" charset="2"/>
                <a:ea typeface="Times New Roman" pitchFamily="18" charset="0"/>
                <a:cs typeface="Arial" pitchFamily="34" charset="0"/>
              </a:rPr>
              <a:t>+</a:t>
            </a: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a:t>
            </a:r>
            <a:r>
              <a:rPr kumimoji="0" lang="uk-UA" sz="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a:t>
            </a:r>
            <a:r>
              <a:rPr kumimoji="0" lang="uk-UA" sz="1200" b="0" i="0" u="none" strike="noStrike" cap="none" normalizeH="0" baseline="0" dirty="0" smtClean="0">
                <a:ln>
                  <a:noFill/>
                </a:ln>
                <a:solidFill>
                  <a:schemeClr val="tx1"/>
                </a:solidFill>
                <a:effectLst/>
                <a:latin typeface="Symbol" pitchFamily="18" charset="2"/>
                <a:ea typeface="Times New Roman" pitchFamily="18" charset="0"/>
                <a:cs typeface="Arial" pitchFamily="34" charset="0"/>
              </a:rPr>
              <a:t>+</a:t>
            </a: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a:t>
            </a:r>
            <a:r>
              <a:rPr kumimoji="0" lang="uk-UA" sz="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endPar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4013" algn="l"/>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4013" algn="l"/>
              </a:tabLst>
            </a:pPr>
            <a:r>
              <a:rPr kumimoji="0" lang="uk-UA"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53" name="Rectangle 9"/>
          <p:cNvSpPr>
            <a:spLocks noChangeArrowheads="1"/>
          </p:cNvSpPr>
          <p:nvPr/>
        </p:nvSpPr>
        <p:spPr bwMode="auto">
          <a:xfrm>
            <a:off x="2500298" y="1000114"/>
            <a:ext cx="114300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uk-UA" u="none" strike="noStrike" cap="none" normalizeH="0" baseline="0" dirty="0" err="1" smtClean="0">
                <a:ln>
                  <a:noFill/>
                </a:ln>
                <a:solidFill>
                  <a:srgbClr val="85B993"/>
                </a:solidFill>
                <a:effectLst/>
                <a:latin typeface="Arial" pitchFamily="34" charset="0"/>
                <a:ea typeface="Times New Roman" pitchFamily="18" charset="0"/>
                <a:cs typeface="Arial" pitchFamily="34" charset="0"/>
              </a:rPr>
              <a:t>Кпокр=</a:t>
            </a:r>
            <a:endParaRPr kumimoji="0" lang="uk-UA" u="none" strike="noStrike" cap="none" normalizeH="0" baseline="0" dirty="0" smtClean="0">
              <a:ln>
                <a:noFill/>
              </a:ln>
              <a:solidFill>
                <a:srgbClr val="85B993"/>
              </a:solidFill>
              <a:effectLst/>
              <a:latin typeface="Arial" pitchFamily="34" charset="0"/>
              <a:cs typeface="Arial" pitchFamily="34" charset="0"/>
            </a:endParaRPr>
          </a:p>
        </p:txBody>
      </p:sp>
      <p:cxnSp>
        <p:nvCxnSpPr>
          <p:cNvPr id="23" name="Прямая соединительная линия 22"/>
          <p:cNvCxnSpPr/>
          <p:nvPr/>
        </p:nvCxnSpPr>
        <p:spPr>
          <a:xfrm>
            <a:off x="3643306" y="1142990"/>
            <a:ext cx="1000132" cy="1588"/>
          </a:xfrm>
          <a:prstGeom prst="line">
            <a:avLst/>
          </a:prstGeom>
          <a:ln>
            <a:solidFill>
              <a:srgbClr val="85B993"/>
            </a:solidFill>
          </a:ln>
        </p:spPr>
        <p:style>
          <a:lnRef idx="1">
            <a:schemeClr val="accent1"/>
          </a:lnRef>
          <a:fillRef idx="0">
            <a:schemeClr val="accent1"/>
          </a:fillRef>
          <a:effectRef idx="0">
            <a:schemeClr val="accent1"/>
          </a:effectRef>
          <a:fontRef idx="minor">
            <a:schemeClr val="tx1"/>
          </a:fontRef>
        </p:style>
      </p:cxnSp>
      <p:sp>
        <p:nvSpPr>
          <p:cNvPr id="31754" name="Rectangle 10"/>
          <p:cNvSpPr>
            <a:spLocks noChangeArrowheads="1"/>
          </p:cNvSpPr>
          <p:nvPr/>
        </p:nvSpPr>
        <p:spPr bwMode="auto">
          <a:xfrm>
            <a:off x="3571868" y="928676"/>
            <a:ext cx="89319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54013" algn="l"/>
              </a:tabLst>
            </a:pPr>
            <a:r>
              <a:rPr kumimoji="0" lang="uk-UA" sz="1100" b="0" u="none" strike="noStrike" cap="none" normalizeH="0" baseline="0" dirty="0" smtClean="0">
                <a:ln>
                  <a:noFill/>
                </a:ln>
                <a:solidFill>
                  <a:srgbClr val="85B993"/>
                </a:solidFill>
                <a:effectLst/>
                <a:latin typeface="Arial" pitchFamily="34" charset="0"/>
                <a:ea typeface="Times New Roman" pitchFamily="18" charset="0"/>
                <a:cs typeface="Arial" pitchFamily="34" charset="0"/>
              </a:rPr>
              <a:t>А</a:t>
            </a:r>
            <a:r>
              <a:rPr kumimoji="0" lang="uk-UA" sz="800" b="0" u="none" strike="noStrike" cap="none" normalizeH="0" baseline="0" dirty="0" smtClean="0">
                <a:ln>
                  <a:noFill/>
                </a:ln>
                <a:solidFill>
                  <a:srgbClr val="85B993"/>
                </a:solidFill>
                <a:effectLst/>
                <a:latin typeface="Arial" pitchFamily="34" charset="0"/>
                <a:ea typeface="Times New Roman" pitchFamily="18" charset="0"/>
                <a:cs typeface="Arial" pitchFamily="34" charset="0"/>
              </a:rPr>
              <a:t>1</a:t>
            </a:r>
            <a:r>
              <a:rPr kumimoji="0" lang="uk-UA" sz="1100" b="0" u="none" strike="noStrike" cap="none" normalizeH="0" baseline="0" dirty="0" smtClean="0">
                <a:ln>
                  <a:noFill/>
                </a:ln>
                <a:solidFill>
                  <a:srgbClr val="85B993"/>
                </a:solidFill>
                <a:effectLst/>
                <a:latin typeface="Arial" pitchFamily="34" charset="0"/>
                <a:ea typeface="Times New Roman" pitchFamily="18" charset="0"/>
                <a:cs typeface="Arial" pitchFamily="34" charset="0"/>
              </a:rPr>
              <a:t> </a:t>
            </a:r>
            <a:r>
              <a:rPr kumimoji="0" lang="uk-UA" sz="1100" b="0" u="none" strike="noStrike" cap="none" normalizeH="0" baseline="0" dirty="0" smtClean="0">
                <a:ln>
                  <a:noFill/>
                </a:ln>
                <a:solidFill>
                  <a:srgbClr val="85B993"/>
                </a:solidFill>
                <a:effectLst/>
                <a:latin typeface="Symbol" pitchFamily="18" charset="2"/>
                <a:ea typeface="Times New Roman" pitchFamily="18" charset="0"/>
                <a:cs typeface="Arial" pitchFamily="34" charset="0"/>
              </a:rPr>
              <a:t>+</a:t>
            </a:r>
            <a:r>
              <a:rPr kumimoji="0" lang="uk-UA" sz="1100" b="0" u="none" strike="noStrike" cap="none" normalizeH="0" baseline="0" dirty="0" smtClean="0">
                <a:ln>
                  <a:noFill/>
                </a:ln>
                <a:solidFill>
                  <a:srgbClr val="85B993"/>
                </a:solidFill>
                <a:effectLst/>
                <a:latin typeface="Arial" pitchFamily="34" charset="0"/>
                <a:ea typeface="Times New Roman" pitchFamily="18" charset="0"/>
                <a:cs typeface="Arial" pitchFamily="34" charset="0"/>
              </a:rPr>
              <a:t>А</a:t>
            </a:r>
            <a:r>
              <a:rPr kumimoji="0" lang="uk-UA" sz="800" b="0" u="none" strike="noStrike" cap="none" normalizeH="0" baseline="0" dirty="0" smtClean="0">
                <a:ln>
                  <a:noFill/>
                </a:ln>
                <a:solidFill>
                  <a:srgbClr val="85B993"/>
                </a:solidFill>
                <a:effectLst/>
                <a:latin typeface="Arial" pitchFamily="34" charset="0"/>
                <a:ea typeface="Times New Roman" pitchFamily="18" charset="0"/>
                <a:cs typeface="Arial" pitchFamily="34" charset="0"/>
              </a:rPr>
              <a:t>2</a:t>
            </a:r>
            <a:r>
              <a:rPr kumimoji="0" lang="uk-UA" sz="1100" b="0" u="none" strike="noStrike" cap="none" normalizeH="0" baseline="0" dirty="0" smtClean="0">
                <a:ln>
                  <a:noFill/>
                </a:ln>
                <a:solidFill>
                  <a:srgbClr val="85B993"/>
                </a:solidFill>
                <a:effectLst/>
                <a:latin typeface="Arial" pitchFamily="34" charset="0"/>
                <a:ea typeface="Times New Roman" pitchFamily="18" charset="0"/>
                <a:cs typeface="Arial" pitchFamily="34" charset="0"/>
              </a:rPr>
              <a:t> </a:t>
            </a:r>
            <a:r>
              <a:rPr kumimoji="0" lang="uk-UA" sz="1100" b="0" u="none" strike="noStrike" cap="none" normalizeH="0" baseline="0" dirty="0" smtClean="0">
                <a:ln>
                  <a:noFill/>
                </a:ln>
                <a:solidFill>
                  <a:srgbClr val="85B993"/>
                </a:solidFill>
                <a:effectLst/>
                <a:latin typeface="Symbol" pitchFamily="18" charset="2"/>
                <a:ea typeface="Times New Roman" pitchFamily="18" charset="0"/>
                <a:cs typeface="Arial" pitchFamily="34" charset="0"/>
              </a:rPr>
              <a:t>+</a:t>
            </a:r>
            <a:r>
              <a:rPr kumimoji="0" lang="uk-UA" sz="1100" b="0" u="none" strike="noStrike" cap="none" normalizeH="0" baseline="0" dirty="0" smtClean="0">
                <a:ln>
                  <a:noFill/>
                </a:ln>
                <a:solidFill>
                  <a:srgbClr val="85B993"/>
                </a:solidFill>
                <a:effectLst/>
                <a:latin typeface="Arial" pitchFamily="34" charset="0"/>
                <a:ea typeface="Times New Roman" pitchFamily="18" charset="0"/>
                <a:cs typeface="Arial" pitchFamily="34" charset="0"/>
              </a:rPr>
              <a:t>А</a:t>
            </a:r>
            <a:r>
              <a:rPr kumimoji="0" lang="uk-UA" sz="800" b="0" u="none" strike="noStrike" cap="none" normalizeH="0" baseline="0" dirty="0" smtClean="0">
                <a:ln>
                  <a:noFill/>
                </a:ln>
                <a:solidFill>
                  <a:srgbClr val="85B993"/>
                </a:solidFill>
                <a:effectLst/>
                <a:latin typeface="Arial" pitchFamily="34" charset="0"/>
                <a:ea typeface="Times New Roman" pitchFamily="18" charset="0"/>
                <a:cs typeface="Arial" pitchFamily="34" charset="0"/>
              </a:rPr>
              <a:t>3</a:t>
            </a:r>
            <a:endParaRPr kumimoji="0" lang="uk-UA" sz="800" b="1" u="none" strike="noStrike" cap="none" normalizeH="0" baseline="0" dirty="0" smtClean="0">
              <a:ln>
                <a:noFill/>
              </a:ln>
              <a:solidFill>
                <a:srgbClr val="85B993"/>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4013" algn="l"/>
              </a:tabLst>
            </a:pPr>
            <a:r>
              <a:rPr kumimoji="0" lang="uk-UA"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 </a:t>
            </a:r>
            <a:r>
              <a:rPr kumimoji="0" lang="uk-UA" sz="1200" b="0" i="0" u="none" strike="noStrike" cap="none" normalizeH="0" baseline="0" smtClean="0">
                <a:ln>
                  <a:noFill/>
                </a:ln>
                <a:solidFill>
                  <a:schemeClr val="tx1"/>
                </a:solidFill>
                <a:effectLst/>
                <a:latin typeface="Symbol" pitchFamily="18" charset="2"/>
                <a:ea typeface="Times New Roman" pitchFamily="18" charset="0"/>
                <a:cs typeface="Arial" pitchFamily="34" charset="0"/>
              </a:rPr>
              <a:t>+</a:t>
            </a: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17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 </a:t>
            </a:r>
            <a:r>
              <a:rPr kumimoji="0" lang="uk-UA" sz="1200" b="0" i="0" u="none" strike="noStrike" cap="none" normalizeH="0" baseline="0" smtClean="0">
                <a:ln>
                  <a:noFill/>
                </a:ln>
                <a:solidFill>
                  <a:schemeClr val="tx1"/>
                </a:solidFill>
                <a:effectLst/>
                <a:latin typeface="Symbol" pitchFamily="18" charset="2"/>
                <a:ea typeface="Times New Roman" pitchFamily="18" charset="0"/>
                <a:cs typeface="Arial" pitchFamily="34" charset="0"/>
              </a:rPr>
              <a:t>+</a:t>
            </a: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 </a:t>
            </a:r>
            <a:r>
              <a:rPr kumimoji="0" lang="uk-UA" sz="1200" b="0" i="0" u="none" strike="noStrike" cap="none" normalizeH="0" baseline="0" smtClean="0">
                <a:ln>
                  <a:noFill/>
                </a:ln>
                <a:solidFill>
                  <a:schemeClr val="tx1"/>
                </a:solidFill>
                <a:effectLst/>
                <a:latin typeface="Symbol" pitchFamily="18" charset="2"/>
                <a:ea typeface="Times New Roman" pitchFamily="18" charset="0"/>
                <a:cs typeface="Arial" pitchFamily="34" charset="0"/>
              </a:rPr>
              <a:t>+</a:t>
            </a: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17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 </a:t>
            </a:r>
            <a:r>
              <a:rPr kumimoji="0" lang="uk-UA" sz="1200" b="0" i="0" u="none" strike="noStrike" cap="none" normalizeH="0" baseline="0" smtClean="0">
                <a:ln>
                  <a:noFill/>
                </a:ln>
                <a:solidFill>
                  <a:schemeClr val="tx1"/>
                </a:solidFill>
                <a:effectLst/>
                <a:latin typeface="Symbol" pitchFamily="18" charset="2"/>
                <a:ea typeface="Times New Roman" pitchFamily="18" charset="0"/>
                <a:cs typeface="Arial" pitchFamily="34" charset="0"/>
              </a:rPr>
              <a:t>+</a:t>
            </a: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Прямоугольник 30"/>
          <p:cNvSpPr/>
          <p:nvPr/>
        </p:nvSpPr>
        <p:spPr>
          <a:xfrm>
            <a:off x="4714876" y="928676"/>
            <a:ext cx="4143388" cy="430887"/>
          </a:xfrm>
          <a:prstGeom prst="rect">
            <a:avLst/>
          </a:prstGeom>
        </p:spPr>
        <p:txBody>
          <a:bodyPr wrap="square">
            <a:spAutoFit/>
          </a:bodyPr>
          <a:lstStyle/>
          <a:p>
            <a:pPr algn="ctr"/>
            <a:r>
              <a:rPr lang="uk-UA" sz="1100" dirty="0" smtClean="0">
                <a:solidFill>
                  <a:srgbClr val="FCFCC8"/>
                </a:solidFill>
              </a:rPr>
              <a:t>Характеризує здатність підприємства розрахуватися за всіма заборгованостями і повинен бути більше1.</a:t>
            </a:r>
            <a:endParaRPr lang="ru-RU" sz="1100" dirty="0">
              <a:solidFill>
                <a:srgbClr val="FCFCC8"/>
              </a:solidFill>
            </a:endParaRPr>
          </a:p>
        </p:txBody>
      </p:sp>
      <p:sp>
        <p:nvSpPr>
          <p:cNvPr id="32" name="Прямоугольник 31"/>
          <p:cNvSpPr/>
          <p:nvPr/>
        </p:nvSpPr>
        <p:spPr>
          <a:xfrm>
            <a:off x="3643306" y="1142990"/>
            <a:ext cx="785802" cy="477054"/>
          </a:xfrm>
          <a:prstGeom prst="rect">
            <a:avLst/>
          </a:prstGeom>
        </p:spPr>
        <p:txBody>
          <a:bodyPr wrap="square">
            <a:spAutoFit/>
          </a:bodyPr>
          <a:lstStyle/>
          <a:p>
            <a:r>
              <a:rPr lang="uk-UA" sz="1100" dirty="0" smtClean="0">
                <a:solidFill>
                  <a:srgbClr val="85B993"/>
                </a:solidFill>
              </a:rPr>
              <a:t>П</a:t>
            </a:r>
            <a:r>
              <a:rPr lang="uk-UA" sz="800" dirty="0" smtClean="0">
                <a:solidFill>
                  <a:srgbClr val="85B993"/>
                </a:solidFill>
              </a:rPr>
              <a:t>1 </a:t>
            </a:r>
            <a:r>
              <a:rPr lang="uk-UA" sz="1100" dirty="0" smtClean="0">
                <a:solidFill>
                  <a:srgbClr val="85B993"/>
                </a:solidFill>
              </a:rPr>
              <a:t>+П</a:t>
            </a:r>
            <a:r>
              <a:rPr lang="uk-UA" sz="800" dirty="0" smtClean="0">
                <a:solidFill>
                  <a:srgbClr val="85B993"/>
                </a:solidFill>
              </a:rPr>
              <a:t>2</a:t>
            </a:r>
            <a:endParaRPr lang="ru-RU" sz="800" dirty="0" smtClean="0">
              <a:solidFill>
                <a:srgbClr val="85B993"/>
              </a:solidFill>
            </a:endParaRPr>
          </a:p>
          <a:p>
            <a:endParaRPr lang="ru-RU" dirty="0"/>
          </a:p>
        </p:txBody>
      </p:sp>
      <p:sp>
        <p:nvSpPr>
          <p:cNvPr id="33" name="Прямоугольник 32"/>
          <p:cNvSpPr/>
          <p:nvPr/>
        </p:nvSpPr>
        <p:spPr>
          <a:xfrm>
            <a:off x="214282" y="1785932"/>
            <a:ext cx="2786082" cy="1214446"/>
          </a:xfrm>
          <a:prstGeom prst="rect">
            <a:avLst/>
          </a:prstGeom>
        </p:spPr>
        <p:txBody>
          <a:bodyPr wrap="square">
            <a:spAutoFit/>
          </a:bodyPr>
          <a:lstStyle/>
          <a:p>
            <a:r>
              <a:rPr lang="uk-UA" dirty="0" smtClean="0">
                <a:solidFill>
                  <a:srgbClr val="85B993"/>
                </a:solidFill>
              </a:rPr>
              <a:t>Коефіцієнт термінової ліквідності (</a:t>
            </a:r>
            <a:r>
              <a:rPr lang="uk-UA" i="1" dirty="0" err="1" smtClean="0">
                <a:solidFill>
                  <a:srgbClr val="85B993"/>
                </a:solidFill>
              </a:rPr>
              <a:t>К</a:t>
            </a:r>
            <a:r>
              <a:rPr lang="uk-UA" i="1" baseline="-25000" dirty="0" err="1" smtClean="0">
                <a:solidFill>
                  <a:srgbClr val="85B993"/>
                </a:solidFill>
              </a:rPr>
              <a:t>л.терм</a:t>
            </a:r>
            <a:r>
              <a:rPr lang="uk-UA" baseline="-25000" dirty="0" smtClean="0">
                <a:solidFill>
                  <a:srgbClr val="85B993"/>
                </a:solidFill>
              </a:rPr>
              <a:t>.</a:t>
            </a:r>
            <a:r>
              <a:rPr lang="uk-UA" dirty="0" smtClean="0">
                <a:solidFill>
                  <a:srgbClr val="85B993"/>
                </a:solidFill>
              </a:rPr>
              <a:t>) – це відношення активів високої ліквідності (</a:t>
            </a:r>
            <a:r>
              <a:rPr lang="uk-UA" i="1" dirty="0" err="1" smtClean="0">
                <a:solidFill>
                  <a:srgbClr val="85B993"/>
                </a:solidFill>
              </a:rPr>
              <a:t>А</a:t>
            </a:r>
            <a:r>
              <a:rPr lang="uk-UA" i="1" baseline="-25000" dirty="0" err="1" smtClean="0">
                <a:solidFill>
                  <a:srgbClr val="85B993"/>
                </a:solidFill>
              </a:rPr>
              <a:t>лікв</a:t>
            </a:r>
            <a:r>
              <a:rPr lang="uk-UA" dirty="0" smtClean="0">
                <a:solidFill>
                  <a:srgbClr val="85B993"/>
                </a:solidFill>
              </a:rPr>
              <a:t>) до поточних зобов‘язань</a:t>
            </a:r>
            <a:endParaRPr lang="ru-RU" dirty="0">
              <a:solidFill>
                <a:srgbClr val="85B993"/>
              </a:solidFill>
            </a:endParaRPr>
          </a:p>
        </p:txBody>
      </p:sp>
      <p:sp>
        <p:nvSpPr>
          <p:cNvPr id="31759" name="Rectangle 15"/>
          <p:cNvSpPr>
            <a:spLocks noChangeArrowheads="1"/>
          </p:cNvSpPr>
          <p:nvPr/>
        </p:nvSpPr>
        <p:spPr bwMode="auto">
          <a:xfrm>
            <a:off x="3500430" y="1928808"/>
            <a:ext cx="655252"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rgbClr val="85B993"/>
                </a:solidFill>
                <a:effectLst/>
                <a:latin typeface="Arial" pitchFamily="34" charset="0"/>
                <a:ea typeface="Times New Roman" pitchFamily="18" charset="0"/>
                <a:cs typeface="Arial" pitchFamily="34" charset="0"/>
              </a:rPr>
              <a:t>П</a:t>
            </a:r>
            <a:r>
              <a:rPr kumimoji="0" lang="uk-UA" sz="800" b="0" i="0" u="none" strike="noStrike" cap="none" normalizeH="0" baseline="0" dirty="0" smtClean="0">
                <a:ln>
                  <a:noFill/>
                </a:ln>
                <a:solidFill>
                  <a:srgbClr val="85B993"/>
                </a:solidFill>
                <a:effectLst/>
                <a:latin typeface="Arial" pitchFamily="34" charset="0"/>
                <a:ea typeface="Times New Roman" pitchFamily="18" charset="0"/>
                <a:cs typeface="Arial" pitchFamily="34" charset="0"/>
              </a:rPr>
              <a:t>1</a:t>
            </a:r>
            <a:r>
              <a:rPr kumimoji="0" lang="uk-UA" sz="1100" b="0" i="0" u="none" strike="noStrike" cap="none" normalizeH="0" baseline="0" dirty="0" smtClean="0">
                <a:ln>
                  <a:noFill/>
                </a:ln>
                <a:solidFill>
                  <a:srgbClr val="85B993"/>
                </a:solidFill>
                <a:effectLst/>
                <a:latin typeface="Arial" pitchFamily="34" charset="0"/>
                <a:ea typeface="Times New Roman" pitchFamily="18" charset="0"/>
                <a:cs typeface="Arial" pitchFamily="34" charset="0"/>
              </a:rPr>
              <a:t>+П</a:t>
            </a:r>
            <a:r>
              <a:rPr kumimoji="0" lang="uk-UA" sz="800" b="0" i="0" u="none" strike="noStrike" cap="none" normalizeH="0" baseline="0" dirty="0" smtClean="0">
                <a:ln>
                  <a:noFill/>
                </a:ln>
                <a:solidFill>
                  <a:srgbClr val="85B993"/>
                </a:solidFill>
                <a:effectLst/>
                <a:latin typeface="Arial" pitchFamily="34" charset="0"/>
                <a:ea typeface="Times New Roman" pitchFamily="18" charset="0"/>
                <a:cs typeface="Arial" pitchFamily="34" charset="0"/>
              </a:rPr>
              <a:t>2</a:t>
            </a:r>
            <a:r>
              <a:rPr kumimoji="0" lang="uk-UA" sz="1100" b="0" i="0" u="none" strike="noStrike" cap="none" normalizeH="0" baseline="0" dirty="0" smtClean="0">
                <a:ln>
                  <a:noFill/>
                </a:ln>
                <a:solidFill>
                  <a:srgbClr val="85B993"/>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rgbClr val="85B993"/>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rgbClr val="85B993"/>
              </a:solidFill>
              <a:effectLst/>
              <a:latin typeface="Arial" pitchFamily="34" charset="0"/>
              <a:cs typeface="Arial" pitchFamily="34" charset="0"/>
            </a:endParaRPr>
          </a:p>
        </p:txBody>
      </p:sp>
      <p:sp>
        <p:nvSpPr>
          <p:cNvPr id="35" name="Прямоугольник 34"/>
          <p:cNvSpPr/>
          <p:nvPr/>
        </p:nvSpPr>
        <p:spPr>
          <a:xfrm>
            <a:off x="5000628" y="1714494"/>
            <a:ext cx="4000496" cy="428628"/>
          </a:xfrm>
          <a:prstGeom prst="rect">
            <a:avLst/>
          </a:prstGeom>
        </p:spPr>
        <p:txBody>
          <a:bodyPr wrap="square">
            <a:spAutoFit/>
          </a:bodyPr>
          <a:lstStyle/>
          <a:p>
            <a:r>
              <a:rPr lang="uk-UA" sz="1100" dirty="0" smtClean="0">
                <a:solidFill>
                  <a:srgbClr val="FCFCC8"/>
                </a:solidFill>
              </a:rPr>
              <a:t>Теоретичне найнижче значення цього показника 1, найвище – 2.</a:t>
            </a:r>
            <a:endParaRPr lang="ru-RU" sz="1100" dirty="0">
              <a:solidFill>
                <a:srgbClr val="FCFCC8"/>
              </a:solidFill>
            </a:endParaRPr>
          </a:p>
        </p:txBody>
      </p:sp>
      <p:sp>
        <p:nvSpPr>
          <p:cNvPr id="36" name="Прямоугольник 35"/>
          <p:cNvSpPr/>
          <p:nvPr/>
        </p:nvSpPr>
        <p:spPr>
          <a:xfrm>
            <a:off x="2643174" y="1785932"/>
            <a:ext cx="4572000" cy="738664"/>
          </a:xfrm>
          <a:prstGeom prst="rect">
            <a:avLst/>
          </a:prstGeom>
        </p:spPr>
        <p:txBody>
          <a:bodyPr>
            <a:spAutoFit/>
          </a:bodyPr>
          <a:lstStyle/>
          <a:p>
            <a:r>
              <a:rPr lang="uk-UA" dirty="0" err="1" smtClean="0"/>
              <a:t>.</a:t>
            </a:r>
            <a:r>
              <a:rPr lang="uk-UA" i="1" dirty="0" err="1" smtClean="0">
                <a:solidFill>
                  <a:srgbClr val="85B993"/>
                </a:solidFill>
              </a:rPr>
              <a:t>Кшвл=</a:t>
            </a:r>
            <a:endParaRPr lang="ru-RU" dirty="0" smtClean="0">
              <a:solidFill>
                <a:srgbClr val="85B993"/>
              </a:solidFill>
            </a:endParaRPr>
          </a:p>
          <a:p>
            <a:r>
              <a:rPr lang="uk-UA" dirty="0" smtClean="0"/>
              <a:t/>
            </a:r>
            <a:br>
              <a:rPr lang="uk-UA" dirty="0" smtClean="0"/>
            </a:br>
            <a:endParaRPr lang="ru-RU" dirty="0"/>
          </a:p>
        </p:txBody>
      </p:sp>
      <p:cxnSp>
        <p:nvCxnSpPr>
          <p:cNvPr id="38" name="Прямая соединительная линия 37"/>
          <p:cNvCxnSpPr/>
          <p:nvPr/>
        </p:nvCxnSpPr>
        <p:spPr>
          <a:xfrm>
            <a:off x="3428992" y="1928808"/>
            <a:ext cx="928694" cy="1588"/>
          </a:xfrm>
          <a:prstGeom prst="line">
            <a:avLst/>
          </a:prstGeom>
          <a:ln>
            <a:solidFill>
              <a:srgbClr val="85B993"/>
            </a:solidFill>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3500430" y="1714494"/>
            <a:ext cx="659155" cy="261610"/>
          </a:xfrm>
          <a:prstGeom prst="rect">
            <a:avLst/>
          </a:prstGeom>
        </p:spPr>
        <p:txBody>
          <a:bodyPr wrap="none">
            <a:spAutoFit/>
          </a:bodyPr>
          <a:lstStyle/>
          <a:p>
            <a:r>
              <a:rPr lang="uk-UA" sz="1100" i="1" dirty="0" smtClean="0">
                <a:solidFill>
                  <a:srgbClr val="85B993"/>
                </a:solidFill>
              </a:rPr>
              <a:t>А</a:t>
            </a:r>
            <a:r>
              <a:rPr lang="uk-UA" sz="800" dirty="0" smtClean="0">
                <a:solidFill>
                  <a:srgbClr val="85B993"/>
                </a:solidFill>
              </a:rPr>
              <a:t>1 </a:t>
            </a:r>
            <a:r>
              <a:rPr lang="uk-UA" sz="1100" dirty="0" smtClean="0">
                <a:solidFill>
                  <a:srgbClr val="85B993"/>
                </a:solidFill>
              </a:rPr>
              <a:t>+</a:t>
            </a:r>
            <a:r>
              <a:rPr lang="uk-UA" sz="1100" i="1" dirty="0" smtClean="0">
                <a:solidFill>
                  <a:srgbClr val="85B993"/>
                </a:solidFill>
              </a:rPr>
              <a:t>А</a:t>
            </a:r>
            <a:r>
              <a:rPr lang="uk-UA" sz="800" dirty="0" smtClean="0">
                <a:solidFill>
                  <a:srgbClr val="85B993"/>
                </a:solidFill>
              </a:rPr>
              <a:t>2</a:t>
            </a:r>
            <a:r>
              <a:rPr lang="uk-UA" sz="1100" dirty="0" smtClean="0">
                <a:solidFill>
                  <a:srgbClr val="85B993"/>
                </a:solidFill>
              </a:rPr>
              <a:t> </a:t>
            </a:r>
            <a:endParaRPr lang="ru-RU" sz="1100" dirty="0">
              <a:solidFill>
                <a:srgbClr val="85B993"/>
              </a:solidFill>
            </a:endParaRPr>
          </a:p>
        </p:txBody>
      </p:sp>
      <p:sp>
        <p:nvSpPr>
          <p:cNvPr id="3176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60" name="Line 16"/>
          <p:cNvSpPr>
            <a:spLocks noChangeShapeType="1"/>
          </p:cNvSpPr>
          <p:nvPr/>
        </p:nvSpPr>
        <p:spPr bwMode="auto">
          <a:xfrm>
            <a:off x="3206750" y="457200"/>
            <a:ext cx="530225" cy="0"/>
          </a:xfrm>
          <a:prstGeom prst="line">
            <a:avLst/>
          </a:prstGeom>
          <a:noFill/>
          <a:ln w="653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62" name="Rectangle 18"/>
          <p:cNvSpPr>
            <a:spLocks noChangeArrowheads="1"/>
          </p:cNvSpPr>
          <p:nvPr/>
        </p:nvSpPr>
        <p:spPr bwMode="auto">
          <a:xfrm>
            <a:off x="84138"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 </a:t>
            </a:r>
            <a:r>
              <a:rPr kumimoji="0" lang="uk-UA" sz="1200" b="0" i="0" u="none" strike="noStrike" cap="none" normalizeH="0" baseline="0" smtClean="0">
                <a:ln>
                  <a:noFill/>
                </a:ln>
                <a:solidFill>
                  <a:schemeClr val="tx1"/>
                </a:solidFill>
                <a:effectLst/>
                <a:latin typeface="Symbol" pitchFamily="18" charset="2"/>
                <a:ea typeface="Times New Roman" pitchFamily="18" charset="0"/>
                <a:cs typeface="Arial" pitchFamily="34" charset="0"/>
              </a:rPr>
              <a:t>+</a:t>
            </a:r>
            <a:r>
              <a:rPr kumimoji="0" lang="uk-UA"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1764" name="Rectangle 20"/>
          <p:cNvSpPr>
            <a:spLocks noChangeArrowheads="1"/>
          </p:cNvSpPr>
          <p:nvPr/>
        </p:nvSpPr>
        <p:spPr bwMode="auto">
          <a:xfrm>
            <a:off x="142844"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68" name="Rectangle 24"/>
          <p:cNvSpPr>
            <a:spLocks noChangeArrowheads="1"/>
          </p:cNvSpPr>
          <p:nvPr/>
        </p:nvSpPr>
        <p:spPr bwMode="auto">
          <a:xfrm>
            <a:off x="0" y="64292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a:t>
            </a:r>
            <a:r>
              <a:rPr kumimoji="0" lang="uk-UA" sz="1200" b="0" i="0" u="none" strike="noStrike" cap="none" normalizeH="0" baseline="0" dirty="0" smtClean="0">
                <a:ln>
                  <a:noFill/>
                </a:ln>
                <a:solidFill>
                  <a:schemeClr val="tx1"/>
                </a:solidFill>
                <a:effectLst/>
                <a:latin typeface="Symbol" pitchFamily="18" charset="2"/>
                <a:ea typeface="Times New Roman" pitchFamily="18" charset="0"/>
                <a:cs typeface="Arial" pitchFamily="34" charset="0"/>
              </a:rPr>
              <a:t>+</a:t>
            </a: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a:t>
            </a:r>
            <a:r>
              <a:rPr kumimoji="0" lang="uk-UA" sz="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70" name="Rectangle 26"/>
          <p:cNvSpPr>
            <a:spLocks noChangeArrowheads="1"/>
          </p:cNvSpPr>
          <p:nvPr/>
        </p:nvSpPr>
        <p:spPr bwMode="auto">
          <a:xfrm>
            <a:off x="142844"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1773" name="Picture 29" descr="https://im0-tub-ua.yandex.net/i?id=c0efcceb867bb2fdae7b5655a26b4692&amp;n=13"/>
          <p:cNvPicPr>
            <a:picLocks noChangeAspect="1" noChangeArrowheads="1"/>
          </p:cNvPicPr>
          <p:nvPr/>
        </p:nvPicPr>
        <p:blipFill>
          <a:blip r:embed="rId2"/>
          <a:srcRect/>
          <a:stretch>
            <a:fillRect/>
          </a:stretch>
        </p:blipFill>
        <p:spPr bwMode="auto">
          <a:xfrm>
            <a:off x="3143241" y="2643188"/>
            <a:ext cx="3786214" cy="2283064"/>
          </a:xfrm>
          <a:prstGeom prst="rect">
            <a:avLst/>
          </a:prstGeom>
          <a:noFill/>
        </p:spPr>
      </p:pic>
    </p:spTree>
    <p:extLst>
      <p:ext uri="{BB962C8B-B14F-4D97-AF65-F5344CB8AC3E}">
        <p14:creationId xmlns:p14="http://schemas.microsoft.com/office/powerpoint/2010/main" val="38009189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Скругленный прямоугольник 24"/>
          <p:cNvSpPr/>
          <p:nvPr/>
        </p:nvSpPr>
        <p:spPr>
          <a:xfrm>
            <a:off x="357158" y="1857370"/>
            <a:ext cx="271464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smtClean="0">
                <a:solidFill>
                  <a:srgbClr val="A7E8FF"/>
                </a:solidFill>
              </a:rPr>
              <a:t>де ВК – власний капітал, Б – загальна сума господарських коштів (валюта балансу).</a:t>
            </a:r>
            <a:endParaRPr lang="ru-RU" sz="1100" dirty="0">
              <a:solidFill>
                <a:srgbClr val="A7E8FF"/>
              </a:solidFill>
            </a:endParaRPr>
          </a:p>
        </p:txBody>
      </p:sp>
      <p:sp>
        <p:nvSpPr>
          <p:cNvPr id="4" name="Прямоугольник 3"/>
          <p:cNvSpPr/>
          <p:nvPr/>
        </p:nvSpPr>
        <p:spPr>
          <a:xfrm>
            <a:off x="285720" y="214296"/>
            <a:ext cx="1813317" cy="307777"/>
          </a:xfrm>
          <a:prstGeom prst="rect">
            <a:avLst/>
          </a:prstGeom>
        </p:spPr>
        <p:txBody>
          <a:bodyPr wrap="none">
            <a:spAutoFit/>
          </a:bodyPr>
          <a:lstStyle/>
          <a:p>
            <a:r>
              <a:rPr lang="uk-UA" dirty="0" smtClean="0">
                <a:solidFill>
                  <a:srgbClr val="00B0F0"/>
                </a:solidFill>
              </a:rPr>
              <a:t>Відносні показники</a:t>
            </a:r>
            <a:r>
              <a:rPr lang="uk-UA" dirty="0" smtClean="0"/>
              <a:t>:</a:t>
            </a:r>
            <a:endParaRPr lang="ru-RU" dirty="0"/>
          </a:p>
        </p:txBody>
      </p:sp>
      <p:sp>
        <p:nvSpPr>
          <p:cNvPr id="5" name="Прямоугольник 4"/>
          <p:cNvSpPr/>
          <p:nvPr/>
        </p:nvSpPr>
        <p:spPr>
          <a:xfrm>
            <a:off x="357159" y="642924"/>
            <a:ext cx="4500594" cy="600164"/>
          </a:xfrm>
          <a:prstGeom prst="rect">
            <a:avLst/>
          </a:prstGeom>
        </p:spPr>
        <p:txBody>
          <a:bodyPr wrap="square">
            <a:spAutoFit/>
          </a:bodyPr>
          <a:lstStyle/>
          <a:p>
            <a:r>
              <a:rPr lang="uk-UA" sz="1100" b="1" dirty="0" smtClean="0">
                <a:solidFill>
                  <a:schemeClr val="accent2">
                    <a:lumMod val="20000"/>
                    <a:lumOff val="80000"/>
                  </a:schemeClr>
                </a:solidFill>
              </a:rPr>
              <a:t>1.Коефіцієнт автономії </a:t>
            </a:r>
            <a:r>
              <a:rPr lang="uk-UA" sz="1100" dirty="0" smtClean="0">
                <a:solidFill>
                  <a:schemeClr val="accent2">
                    <a:lumMod val="20000"/>
                    <a:lumOff val="80000"/>
                  </a:schemeClr>
                </a:solidFill>
              </a:rPr>
              <a:t>(незалежності) визначається як відношення власного капіталу до усього господарчих засобів(нетто):</a:t>
            </a:r>
            <a:endParaRPr lang="ru-RU" sz="1100" dirty="0">
              <a:solidFill>
                <a:schemeClr val="accent2">
                  <a:lumMod val="20000"/>
                  <a:lumOff val="80000"/>
                </a:schemeClr>
              </a:solidFill>
            </a:endParaRPr>
          </a:p>
        </p:txBody>
      </p:sp>
      <p:sp>
        <p:nvSpPr>
          <p:cNvPr id="6" name="Прямоугольник 5"/>
          <p:cNvSpPr/>
          <p:nvPr/>
        </p:nvSpPr>
        <p:spPr>
          <a:xfrm>
            <a:off x="428596" y="1214428"/>
            <a:ext cx="619080" cy="400110"/>
          </a:xfrm>
          <a:prstGeom prst="rect">
            <a:avLst/>
          </a:prstGeom>
        </p:spPr>
        <p:txBody>
          <a:bodyPr wrap="none">
            <a:spAutoFit/>
          </a:bodyPr>
          <a:lstStyle/>
          <a:p>
            <a:r>
              <a:rPr lang="uk-UA" i="1" dirty="0" err="1" smtClean="0">
                <a:solidFill>
                  <a:srgbClr val="A7E8FF"/>
                </a:solidFill>
              </a:rPr>
              <a:t>К</a:t>
            </a:r>
            <a:r>
              <a:rPr lang="uk-UA" i="1" baseline="-25000" dirty="0" err="1" smtClean="0">
                <a:solidFill>
                  <a:srgbClr val="A7E8FF"/>
                </a:solidFill>
              </a:rPr>
              <a:t>авт</a:t>
            </a:r>
            <a:r>
              <a:rPr lang="uk-UA" sz="2000" i="1" baseline="-25000" dirty="0" err="1" smtClean="0">
                <a:solidFill>
                  <a:srgbClr val="A7E8FF"/>
                </a:solidFill>
              </a:rPr>
              <a:t>=</a:t>
            </a:r>
            <a:endParaRPr lang="ru-RU" sz="2000" dirty="0">
              <a:solidFill>
                <a:srgbClr val="A7E8FF"/>
              </a:solidFill>
            </a:endParaRPr>
          </a:p>
        </p:txBody>
      </p:sp>
      <p:cxnSp>
        <p:nvCxnSpPr>
          <p:cNvPr id="8" name="Прямая соединительная линия 7"/>
          <p:cNvCxnSpPr/>
          <p:nvPr/>
        </p:nvCxnSpPr>
        <p:spPr>
          <a:xfrm>
            <a:off x="1000100" y="1500180"/>
            <a:ext cx="500066" cy="1588"/>
          </a:xfrm>
          <a:prstGeom prst="line">
            <a:avLst/>
          </a:prstGeom>
          <a:ln>
            <a:solidFill>
              <a:srgbClr val="A7E8FF"/>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1000100" y="1214428"/>
            <a:ext cx="360996" cy="261610"/>
          </a:xfrm>
          <a:prstGeom prst="rect">
            <a:avLst/>
          </a:prstGeom>
        </p:spPr>
        <p:txBody>
          <a:bodyPr wrap="none">
            <a:spAutoFit/>
          </a:bodyPr>
          <a:lstStyle/>
          <a:p>
            <a:r>
              <a:rPr lang="uk-UA" sz="1100" dirty="0" smtClean="0">
                <a:solidFill>
                  <a:srgbClr val="A7E8FF"/>
                </a:solidFill>
              </a:rPr>
              <a:t>ВК</a:t>
            </a:r>
            <a:endParaRPr lang="ru-RU" sz="1100" dirty="0">
              <a:solidFill>
                <a:srgbClr val="A7E8FF"/>
              </a:solidFill>
            </a:endParaRPr>
          </a:p>
        </p:txBody>
      </p:sp>
      <p:sp>
        <p:nvSpPr>
          <p:cNvPr id="14" name="Прямоугольник 13"/>
          <p:cNvSpPr/>
          <p:nvPr/>
        </p:nvSpPr>
        <p:spPr>
          <a:xfrm>
            <a:off x="1071538" y="1500180"/>
            <a:ext cx="277640" cy="261610"/>
          </a:xfrm>
          <a:prstGeom prst="rect">
            <a:avLst/>
          </a:prstGeom>
        </p:spPr>
        <p:txBody>
          <a:bodyPr wrap="none">
            <a:spAutoFit/>
          </a:bodyPr>
          <a:lstStyle/>
          <a:p>
            <a:r>
              <a:rPr lang="uk-UA" sz="1100" dirty="0" smtClean="0">
                <a:solidFill>
                  <a:srgbClr val="A7E8FF"/>
                </a:solidFill>
              </a:rPr>
              <a:t>Б</a:t>
            </a:r>
            <a:endParaRPr lang="ru-RU" sz="1100" dirty="0">
              <a:solidFill>
                <a:srgbClr val="A7E8FF"/>
              </a:solidFill>
            </a:endParaRPr>
          </a:p>
        </p:txBody>
      </p:sp>
      <p:sp>
        <p:nvSpPr>
          <p:cNvPr id="15" name="Прямоугольник 14"/>
          <p:cNvSpPr/>
          <p:nvPr/>
        </p:nvSpPr>
        <p:spPr>
          <a:xfrm>
            <a:off x="1571604" y="1285866"/>
            <a:ext cx="486030" cy="307777"/>
          </a:xfrm>
          <a:prstGeom prst="rect">
            <a:avLst/>
          </a:prstGeom>
        </p:spPr>
        <p:txBody>
          <a:bodyPr wrap="none">
            <a:spAutoFit/>
          </a:bodyPr>
          <a:lstStyle/>
          <a:p>
            <a:r>
              <a:rPr lang="uk-UA" dirty="0" smtClean="0">
                <a:solidFill>
                  <a:srgbClr val="A7E8FF"/>
                </a:solidFill>
              </a:rPr>
              <a:t>або</a:t>
            </a:r>
            <a:endParaRPr lang="ru-RU" dirty="0">
              <a:solidFill>
                <a:srgbClr val="A7E8FF"/>
              </a:solidFill>
            </a:endParaRPr>
          </a:p>
        </p:txBody>
      </p:sp>
      <p:sp>
        <p:nvSpPr>
          <p:cNvPr id="16" name="Прямоугольник 15"/>
          <p:cNvSpPr/>
          <p:nvPr/>
        </p:nvSpPr>
        <p:spPr>
          <a:xfrm>
            <a:off x="2000232" y="1285866"/>
            <a:ext cx="606256" cy="307777"/>
          </a:xfrm>
          <a:prstGeom prst="rect">
            <a:avLst/>
          </a:prstGeom>
        </p:spPr>
        <p:txBody>
          <a:bodyPr wrap="none">
            <a:spAutoFit/>
          </a:bodyPr>
          <a:lstStyle/>
          <a:p>
            <a:r>
              <a:rPr lang="uk-UA" i="1" dirty="0" err="1" smtClean="0">
                <a:solidFill>
                  <a:srgbClr val="A7E8FF"/>
                </a:solidFill>
              </a:rPr>
              <a:t>К</a:t>
            </a:r>
            <a:r>
              <a:rPr lang="uk-UA" sz="800" i="1" dirty="0" err="1" smtClean="0">
                <a:solidFill>
                  <a:srgbClr val="A7E8FF"/>
                </a:solidFill>
              </a:rPr>
              <a:t>нез</a:t>
            </a:r>
            <a:r>
              <a:rPr lang="uk-UA" i="1" dirty="0" smtClean="0">
                <a:solidFill>
                  <a:srgbClr val="A7E8FF"/>
                </a:solidFill>
              </a:rPr>
              <a:t> =</a:t>
            </a:r>
            <a:endParaRPr lang="ru-RU" dirty="0">
              <a:solidFill>
                <a:srgbClr val="A7E8FF"/>
              </a:solidFill>
            </a:endParaRPr>
          </a:p>
        </p:txBody>
      </p:sp>
      <p:cxnSp>
        <p:nvCxnSpPr>
          <p:cNvPr id="18" name="Прямая соединительная линия 17"/>
          <p:cNvCxnSpPr/>
          <p:nvPr/>
        </p:nvCxnSpPr>
        <p:spPr>
          <a:xfrm flipV="1">
            <a:off x="2571736" y="1428742"/>
            <a:ext cx="1357322" cy="11014"/>
          </a:xfrm>
          <a:prstGeom prst="line">
            <a:avLst/>
          </a:prstGeom>
          <a:ln>
            <a:solidFill>
              <a:srgbClr val="A7E8FF"/>
            </a:solidFill>
          </a:ln>
        </p:spPr>
        <p:style>
          <a:lnRef idx="1">
            <a:schemeClr val="accent1"/>
          </a:lnRef>
          <a:fillRef idx="0">
            <a:schemeClr val="accent1"/>
          </a:fillRef>
          <a:effectRef idx="0">
            <a:schemeClr val="accent1"/>
          </a:effectRef>
          <a:fontRef idx="minor">
            <a:schemeClr val="tx1"/>
          </a:fontRef>
        </p:style>
      </p:cxnSp>
      <p:sp>
        <p:nvSpPr>
          <p:cNvPr id="30721" name="Rectangle 1"/>
          <p:cNvSpPr>
            <a:spLocks noChangeArrowheads="1"/>
          </p:cNvSpPr>
          <p:nvPr/>
        </p:nvSpPr>
        <p:spPr bwMode="auto">
          <a:xfrm>
            <a:off x="2571736" y="1214428"/>
            <a:ext cx="1258678"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rgbClr val="A7E8FF"/>
                </a:solidFill>
                <a:effectLst/>
                <a:latin typeface="Arial" pitchFamily="34" charset="0"/>
                <a:ea typeface="Times New Roman" pitchFamily="18" charset="0"/>
                <a:cs typeface="Arial" pitchFamily="34" charset="0"/>
              </a:rPr>
              <a:t>Власний капітал</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Прямоугольник 23"/>
          <p:cNvSpPr/>
          <p:nvPr/>
        </p:nvSpPr>
        <p:spPr>
          <a:xfrm>
            <a:off x="2571736" y="1428742"/>
            <a:ext cx="1265090" cy="261610"/>
          </a:xfrm>
          <a:prstGeom prst="rect">
            <a:avLst/>
          </a:prstGeom>
        </p:spPr>
        <p:txBody>
          <a:bodyPr wrap="none">
            <a:spAutoFit/>
          </a:bodyPr>
          <a:lstStyle/>
          <a:p>
            <a:r>
              <a:rPr lang="uk-UA" sz="1100" dirty="0" smtClean="0">
                <a:solidFill>
                  <a:srgbClr val="A7E8FF"/>
                </a:solidFill>
              </a:rPr>
              <a:t>Валюта балансу</a:t>
            </a:r>
            <a:endParaRPr lang="ru-RU" sz="1100" dirty="0">
              <a:solidFill>
                <a:srgbClr val="A7E8FF"/>
              </a:solidFill>
            </a:endParaRPr>
          </a:p>
        </p:txBody>
      </p:sp>
      <p:pic>
        <p:nvPicPr>
          <p:cNvPr id="30725" name="Picture 5" descr="https://st2.depositphotos.com/3621397/6350/i/950/depositphotos_63501623-stock-photo-money-in-hands.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036475" y="2643188"/>
            <a:ext cx="3107525" cy="2071684"/>
          </a:xfrm>
          <a:prstGeom prst="rect">
            <a:avLst/>
          </a:prstGeom>
          <a:noFill/>
        </p:spPr>
      </p:pic>
      <p:sp>
        <p:nvSpPr>
          <p:cNvPr id="28" name="Прямоугольник 27"/>
          <p:cNvSpPr/>
          <p:nvPr/>
        </p:nvSpPr>
        <p:spPr>
          <a:xfrm>
            <a:off x="3214678" y="2071684"/>
            <a:ext cx="5786446" cy="600164"/>
          </a:xfrm>
          <a:prstGeom prst="rect">
            <a:avLst/>
          </a:prstGeom>
        </p:spPr>
        <p:txBody>
          <a:bodyPr wrap="square">
            <a:spAutoFit/>
          </a:bodyPr>
          <a:lstStyle/>
          <a:p>
            <a:r>
              <a:rPr lang="uk-UA" sz="1100" i="1" dirty="0" err="1" smtClean="0">
                <a:solidFill>
                  <a:schemeClr val="tx2">
                    <a:lumMod val="90000"/>
                  </a:schemeClr>
                </a:solidFill>
              </a:rPr>
              <a:t>Кнез</a:t>
            </a:r>
            <a:r>
              <a:rPr lang="uk-UA" sz="1100" i="1" dirty="0" smtClean="0">
                <a:solidFill>
                  <a:schemeClr val="tx2">
                    <a:lumMod val="90000"/>
                  </a:schemeClr>
                </a:solidFill>
              </a:rPr>
              <a:t> </a:t>
            </a:r>
            <a:r>
              <a:rPr lang="uk-UA" sz="1100" dirty="0" smtClean="0">
                <a:solidFill>
                  <a:schemeClr val="tx2">
                    <a:lumMod val="90000"/>
                  </a:schemeClr>
                </a:solidFill>
              </a:rPr>
              <a:t>&gt; 0,5 - показує залежність підприємства від зовнішніх інвесторів, а</a:t>
            </a:r>
            <a:endParaRPr lang="ru-RU" sz="1100" dirty="0" smtClean="0">
              <a:solidFill>
                <a:schemeClr val="tx2">
                  <a:lumMod val="90000"/>
                </a:schemeClr>
              </a:solidFill>
            </a:endParaRPr>
          </a:p>
          <a:p>
            <a:r>
              <a:rPr lang="uk-UA" sz="1100" dirty="0" smtClean="0">
                <a:solidFill>
                  <a:schemeClr val="tx2">
                    <a:lumMod val="90000"/>
                  </a:schemeClr>
                </a:solidFill>
              </a:rPr>
              <a:t>також частку власного капіталу, яка належить власникам. Чим вище значення коефіцієнту незалежності, тим вище фінансова стійкість і незалежність підприємства.</a:t>
            </a:r>
            <a:endParaRPr lang="ru-RU" sz="1100" dirty="0">
              <a:solidFill>
                <a:schemeClr val="tx2">
                  <a:lumMod val="90000"/>
                </a:schemeClr>
              </a:solidFill>
            </a:endParaRPr>
          </a:p>
        </p:txBody>
      </p:sp>
      <p:sp>
        <p:nvSpPr>
          <p:cNvPr id="29" name="Прямоугольник 28"/>
          <p:cNvSpPr/>
          <p:nvPr/>
        </p:nvSpPr>
        <p:spPr>
          <a:xfrm>
            <a:off x="428596" y="2786064"/>
            <a:ext cx="2712602" cy="261610"/>
          </a:xfrm>
          <a:prstGeom prst="rect">
            <a:avLst/>
          </a:prstGeom>
        </p:spPr>
        <p:txBody>
          <a:bodyPr wrap="none">
            <a:spAutoFit/>
          </a:bodyPr>
          <a:lstStyle/>
          <a:p>
            <a:r>
              <a:rPr lang="uk-UA" sz="1100" b="1" dirty="0" smtClean="0">
                <a:solidFill>
                  <a:schemeClr val="tx2">
                    <a:lumMod val="90000"/>
                  </a:schemeClr>
                </a:solidFill>
              </a:rPr>
              <a:t>2.Коефіцієнт фінансової залежності</a:t>
            </a:r>
            <a:endParaRPr lang="ru-RU" sz="1100" b="1" dirty="0">
              <a:solidFill>
                <a:schemeClr val="tx2">
                  <a:lumMod val="90000"/>
                </a:schemeClr>
              </a:solidFill>
            </a:endParaRPr>
          </a:p>
        </p:txBody>
      </p:sp>
      <p:sp>
        <p:nvSpPr>
          <p:cNvPr id="30726" name="Rectangle 6"/>
          <p:cNvSpPr>
            <a:spLocks noChangeArrowheads="1"/>
          </p:cNvSpPr>
          <p:nvPr/>
        </p:nvSpPr>
        <p:spPr bwMode="auto">
          <a:xfrm>
            <a:off x="142844" y="2357436"/>
            <a:ext cx="1428760" cy="1218020"/>
          </a:xfrm>
          <a:prstGeom prst="rect">
            <a:avLst/>
          </a:prstGeom>
          <a:noFill/>
          <a:ln w="9525">
            <a:noFill/>
            <a:miter lim="800000"/>
            <a:headEnd/>
            <a:tailEnd/>
          </a:ln>
          <a:effectLst/>
        </p:spPr>
        <p:txBody>
          <a:bodyPr vert="horz" wrap="square" lIns="482448" tIns="660192" rIns="91440" bIns="1650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47675" algn="l"/>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lang="uk-UA" dirty="0" err="1" smtClean="0">
                <a:solidFill>
                  <a:srgbClr val="A7E8FF"/>
                </a:solidFill>
                <a:latin typeface="Arial" pitchFamily="34" charset="0"/>
                <a:ea typeface="Times New Roman" pitchFamily="18" charset="0"/>
                <a:cs typeface="Arial" pitchFamily="34" charset="0"/>
              </a:rPr>
              <a:t>К</a:t>
            </a:r>
            <a:r>
              <a:rPr kumimoji="0" lang="uk-UA" sz="900" b="0" i="0" u="none" strike="noStrike" cap="none" normalizeH="0" baseline="0" dirty="0" err="1" smtClean="0">
                <a:ln>
                  <a:noFill/>
                </a:ln>
                <a:solidFill>
                  <a:srgbClr val="A7E8FF"/>
                </a:solidFill>
                <a:effectLst/>
                <a:latin typeface="Arial" pitchFamily="34" charset="0"/>
                <a:ea typeface="Times New Roman" pitchFamily="18" charset="0"/>
                <a:cs typeface="Arial" pitchFamily="34" charset="0"/>
              </a:rPr>
              <a:t>фін.зал</a:t>
            </a:r>
            <a:r>
              <a:rPr kumimoji="0" lang="uk-UA" sz="1200" b="1" i="0" u="none" strike="noStrike" cap="none" normalizeH="0" baseline="0" dirty="0" err="1" smtClean="0">
                <a:ln>
                  <a:noFill/>
                </a:ln>
                <a:solidFill>
                  <a:srgbClr val="A7E8FF"/>
                </a:solidFill>
                <a:effectLst/>
                <a:latin typeface="Arial" pitchFamily="34" charset="0"/>
                <a:ea typeface="Times New Roman" pitchFamily="18" charset="0"/>
                <a:cs typeface="Arial" pitchFamily="34" charset="0"/>
              </a:rPr>
              <a:t>=</a:t>
            </a:r>
            <a:r>
              <a:rPr kumimoji="0" lang="ru-RU" sz="900" b="1" i="0" u="none" strike="noStrike" cap="none" normalizeH="0" baseline="0" dirty="0" smtClean="0">
                <a:ln>
                  <a:noFill/>
                </a:ln>
                <a:solidFill>
                  <a:srgbClr val="A7E8FF"/>
                </a:solidFill>
                <a:effectLst/>
                <a:latin typeface="Arial" pitchFamily="34" charset="0"/>
                <a:cs typeface="Arial" pitchFamily="34" charset="0"/>
              </a:rPr>
              <a:t> </a:t>
            </a:r>
            <a:endParaRPr kumimoji="0" lang="ru-RU" sz="1800" b="1" i="0" u="none" strike="noStrike" cap="none" normalizeH="0" baseline="0" dirty="0" smtClean="0">
              <a:ln>
                <a:noFill/>
              </a:ln>
              <a:solidFill>
                <a:srgbClr val="A7E8FF"/>
              </a:solidFill>
              <a:effectLst/>
              <a:latin typeface="Arial" pitchFamily="34" charset="0"/>
              <a:cs typeface="Arial" pitchFamily="34" charset="0"/>
            </a:endParaRPr>
          </a:p>
        </p:txBody>
      </p:sp>
      <p:cxnSp>
        <p:nvCxnSpPr>
          <p:cNvPr id="32" name="Прямая соединительная линия 31"/>
          <p:cNvCxnSpPr/>
          <p:nvPr/>
        </p:nvCxnSpPr>
        <p:spPr>
          <a:xfrm>
            <a:off x="1285852" y="3286130"/>
            <a:ext cx="1285884" cy="1588"/>
          </a:xfrm>
          <a:prstGeom prst="line">
            <a:avLst/>
          </a:prstGeom>
          <a:ln>
            <a:solidFill>
              <a:srgbClr val="A7E8FF"/>
            </a:solidFill>
          </a:ln>
        </p:spPr>
        <p:style>
          <a:lnRef idx="1">
            <a:schemeClr val="accent1"/>
          </a:lnRef>
          <a:fillRef idx="0">
            <a:schemeClr val="accent1"/>
          </a:fillRef>
          <a:effectRef idx="0">
            <a:schemeClr val="accent1"/>
          </a:effectRef>
          <a:fontRef idx="minor">
            <a:schemeClr val="tx1"/>
          </a:fontRef>
        </p:style>
      </p:cxnSp>
      <p:sp>
        <p:nvSpPr>
          <p:cNvPr id="30727" name="Rectangle 7"/>
          <p:cNvSpPr>
            <a:spLocks noChangeArrowheads="1"/>
          </p:cNvSpPr>
          <p:nvPr/>
        </p:nvSpPr>
        <p:spPr bwMode="auto">
          <a:xfrm>
            <a:off x="1285852" y="3071816"/>
            <a:ext cx="1357322"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47675" algn="l"/>
              </a:tabLst>
            </a:pPr>
            <a:r>
              <a:rPr kumimoji="0" lang="uk-UA" sz="1100" b="0" i="0" u="none" strike="noStrike" cap="none" normalizeH="0" baseline="0" dirty="0" smtClean="0">
                <a:ln>
                  <a:noFill/>
                </a:ln>
                <a:solidFill>
                  <a:srgbClr val="A7E8FF"/>
                </a:solidFill>
                <a:effectLst/>
                <a:latin typeface="Arial" pitchFamily="34" charset="0"/>
                <a:ea typeface="Times New Roman" pitchFamily="18" charset="0"/>
                <a:cs typeface="Arial" pitchFamily="34" charset="0"/>
              </a:rPr>
              <a:t>Валюта</a:t>
            </a:r>
            <a:r>
              <a:rPr lang="ru-RU" sz="1100" dirty="0" smtClean="0">
                <a:solidFill>
                  <a:srgbClr val="A7E8FF"/>
                </a:solidFill>
                <a:latin typeface="Arial" pitchFamily="34" charset="0"/>
                <a:ea typeface="Times New Roman" pitchFamily="18" charset="0"/>
                <a:cs typeface="Arial" pitchFamily="34" charset="0"/>
              </a:rPr>
              <a:t> </a:t>
            </a:r>
            <a:r>
              <a:rPr kumimoji="0" lang="uk-UA" sz="1100" b="0" i="0" u="none" strike="noStrike" cap="none" normalizeH="0" baseline="0" dirty="0" smtClean="0">
                <a:ln>
                  <a:noFill/>
                </a:ln>
                <a:solidFill>
                  <a:srgbClr val="A7E8FF"/>
                </a:solidFill>
                <a:effectLst/>
                <a:latin typeface="Arial" pitchFamily="34" charset="0"/>
                <a:ea typeface="Times New Roman" pitchFamily="18" charset="0"/>
                <a:cs typeface="Arial" pitchFamily="34" charset="0"/>
              </a:rPr>
              <a:t>балансу</a:t>
            </a:r>
          </a:p>
          <a:p>
            <a:pPr marL="0" marR="0" lvl="0" indent="0" algn="l" defTabSz="914400" rtl="0" eaLnBrk="0" fontAlgn="base" latinLnBrk="0" hangingPunct="0">
              <a:lnSpc>
                <a:spcPct val="100000"/>
              </a:lnSpc>
              <a:spcBef>
                <a:spcPct val="0"/>
              </a:spcBef>
              <a:spcAft>
                <a:spcPct val="0"/>
              </a:spcAft>
              <a:buClrTx/>
              <a:buSzTx/>
              <a:buFontTx/>
              <a:buNone/>
              <a:tabLst>
                <a:tab pos="447675" algn="l"/>
              </a:tabLst>
            </a:pPr>
            <a:r>
              <a:rPr kumimoji="0" lang="uk-UA" sz="1100" b="0" i="0" u="none" strike="noStrike" cap="none" normalizeH="0" baseline="0" dirty="0" smtClean="0">
                <a:ln>
                  <a:noFill/>
                </a:ln>
                <a:solidFill>
                  <a:srgbClr val="A7E8FF"/>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rgbClr val="A7E8FF"/>
                </a:solidFill>
                <a:effectLst/>
                <a:latin typeface="Arial" pitchFamily="34" charset="0"/>
                <a:ea typeface="Times New Roman" pitchFamily="18" charset="0"/>
                <a:cs typeface="Arial" pitchFamily="34" charset="0"/>
              </a:rPr>
            </a:br>
            <a:endParaRPr kumimoji="0" lang="uk-UA" sz="1100" b="0" i="0" u="none" strike="noStrike" cap="none" normalizeH="0" baseline="0" dirty="0" smtClean="0">
              <a:ln>
                <a:noFill/>
              </a:ln>
              <a:solidFill>
                <a:srgbClr val="A7E8FF"/>
              </a:solidFill>
              <a:effectLst/>
              <a:latin typeface="Arial" pitchFamily="34" charset="0"/>
              <a:cs typeface="Arial" pitchFamily="34" charset="0"/>
            </a:endParaRPr>
          </a:p>
        </p:txBody>
      </p:sp>
      <p:sp>
        <p:nvSpPr>
          <p:cNvPr id="36" name="Прямоугольник 35"/>
          <p:cNvSpPr/>
          <p:nvPr/>
        </p:nvSpPr>
        <p:spPr>
          <a:xfrm>
            <a:off x="1285852" y="3286130"/>
            <a:ext cx="1258678" cy="261610"/>
          </a:xfrm>
          <a:prstGeom prst="rect">
            <a:avLst/>
          </a:prstGeom>
        </p:spPr>
        <p:txBody>
          <a:bodyPr wrap="none">
            <a:spAutoFit/>
          </a:bodyPr>
          <a:lstStyle/>
          <a:p>
            <a:r>
              <a:rPr lang="uk-UA" sz="1100" dirty="0" smtClean="0">
                <a:solidFill>
                  <a:srgbClr val="A7E8FF"/>
                </a:solidFill>
              </a:rPr>
              <a:t>Власний капітал</a:t>
            </a:r>
            <a:endParaRPr lang="ru-RU" sz="1100" dirty="0">
              <a:solidFill>
                <a:srgbClr val="A7E8FF"/>
              </a:solidFill>
            </a:endParaRPr>
          </a:p>
        </p:txBody>
      </p:sp>
      <p:sp>
        <p:nvSpPr>
          <p:cNvPr id="30728" name="Rectangle 8"/>
          <p:cNvSpPr>
            <a:spLocks noChangeArrowheads="1"/>
          </p:cNvSpPr>
          <p:nvPr/>
        </p:nvSpPr>
        <p:spPr bwMode="auto">
          <a:xfrm>
            <a:off x="0" y="3286130"/>
            <a:ext cx="3214678" cy="1510407"/>
          </a:xfrm>
          <a:prstGeom prst="rect">
            <a:avLst/>
          </a:prstGeom>
          <a:noFill/>
          <a:ln w="9525">
            <a:noFill/>
            <a:miter lim="800000"/>
            <a:headEnd/>
            <a:tailEnd/>
          </a:ln>
          <a:effectLst/>
        </p:spPr>
        <p:txBody>
          <a:bodyPr vert="horz" wrap="square" lIns="482448" tIns="660192" rIns="91440" bIns="165048"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uk-UA" sz="1100" b="0" i="1" u="none" strike="noStrike" cap="none" normalizeH="0" baseline="0" dirty="0" err="1" smtClean="0">
                <a:ln>
                  <a:noFill/>
                </a:ln>
                <a:solidFill>
                  <a:schemeClr val="tx2">
                    <a:lumMod val="90000"/>
                  </a:schemeClr>
                </a:solidFill>
                <a:effectLst/>
                <a:latin typeface="Arial" pitchFamily="34" charset="0"/>
                <a:ea typeface="Times New Roman" pitchFamily="18" charset="0"/>
                <a:cs typeface="Arial" pitchFamily="34" charset="0"/>
              </a:rPr>
              <a:t>К</a:t>
            </a:r>
            <a:r>
              <a:rPr kumimoji="0" lang="uk-UA" sz="800" b="0" i="1" u="none" strike="noStrike" cap="none" normalizeH="0" baseline="0" dirty="0" err="1" smtClean="0">
                <a:ln>
                  <a:noFill/>
                </a:ln>
                <a:solidFill>
                  <a:schemeClr val="tx2">
                    <a:lumMod val="90000"/>
                  </a:schemeClr>
                </a:solidFill>
                <a:effectLst/>
                <a:latin typeface="Arial" pitchFamily="34" charset="0"/>
                <a:ea typeface="Times New Roman" pitchFamily="18" charset="0"/>
                <a:cs typeface="Arial" pitchFamily="34" charset="0"/>
              </a:rPr>
              <a:t>фін</a:t>
            </a:r>
            <a:r>
              <a:rPr kumimoji="0" lang="uk-UA" sz="800" b="0" i="0" u="none" strike="noStrike" cap="none" normalizeH="0" baseline="0" dirty="0" err="1" smtClean="0">
                <a:ln>
                  <a:noFill/>
                </a:ln>
                <a:solidFill>
                  <a:schemeClr val="tx2">
                    <a:lumMod val="90000"/>
                  </a:schemeClr>
                </a:solidFill>
                <a:effectLst/>
                <a:latin typeface="Arial" pitchFamily="34" charset="0"/>
                <a:ea typeface="Times New Roman" pitchFamily="18" charset="0"/>
                <a:cs typeface="Arial" pitchFamily="34" charset="0"/>
              </a:rPr>
              <a:t>.</a:t>
            </a:r>
            <a:r>
              <a:rPr kumimoji="0" lang="uk-UA" sz="800" b="0" i="1" u="none" strike="noStrike" cap="none" normalizeH="0" baseline="0" dirty="0" err="1" smtClean="0">
                <a:ln>
                  <a:noFill/>
                </a:ln>
                <a:solidFill>
                  <a:schemeClr val="tx2">
                    <a:lumMod val="90000"/>
                  </a:schemeClr>
                </a:solidFill>
                <a:effectLst/>
                <a:latin typeface="Arial" pitchFamily="34" charset="0"/>
                <a:ea typeface="Times New Roman" pitchFamily="18" charset="0"/>
                <a:cs typeface="Arial" pitchFamily="34" charset="0"/>
              </a:rPr>
              <a:t>зал</a:t>
            </a:r>
            <a:r>
              <a:rPr kumimoji="0" lang="uk-UA" sz="1100" b="0" i="1" u="none" strike="noStrike" cap="none" normalizeH="0" baseline="0" dirty="0" smtClean="0">
                <a:ln>
                  <a:noFill/>
                </a:ln>
                <a:solidFill>
                  <a:schemeClr val="tx2">
                    <a:lumMod val="90000"/>
                  </a:schemeClr>
                </a:solidFill>
                <a:effectLst/>
                <a:latin typeface="Arial" pitchFamily="34" charset="0"/>
                <a:ea typeface="Times New Roman" pitchFamily="18" charset="0"/>
                <a:cs typeface="Arial" pitchFamily="34" charset="0"/>
              </a:rPr>
              <a:t> </a:t>
            </a:r>
            <a:r>
              <a:rPr kumimoji="0" lang="uk-UA" sz="1100" b="0" i="0" u="none" strike="noStrike" cap="none" normalizeH="0" baseline="0" dirty="0" smtClean="0">
                <a:ln>
                  <a:noFill/>
                </a:ln>
                <a:solidFill>
                  <a:schemeClr val="tx2">
                    <a:lumMod val="90000"/>
                  </a:schemeClr>
                </a:solidFill>
                <a:effectLst/>
                <a:latin typeface="Symbol" pitchFamily="18" charset="2"/>
                <a:ea typeface="Times New Roman" pitchFamily="18" charset="0"/>
                <a:cs typeface="Arial" pitchFamily="34" charset="0"/>
              </a:rPr>
              <a:t>&gt;</a:t>
            </a:r>
            <a:r>
              <a:rPr kumimoji="0" lang="uk-UA" sz="1100" b="0" i="0" u="none" strike="noStrike" cap="none" normalizeH="0" baseline="0" dirty="0" smtClean="0">
                <a:ln>
                  <a:noFill/>
                </a:ln>
                <a:solidFill>
                  <a:schemeClr val="tx2">
                    <a:lumMod val="90000"/>
                  </a:schemeClr>
                </a:solidFill>
                <a:effectLst/>
                <a:latin typeface="Arial" pitchFamily="34" charset="0"/>
                <a:ea typeface="Times New Roman" pitchFamily="18" charset="0"/>
                <a:cs typeface="Arial" pitchFamily="34" charset="0"/>
              </a:rPr>
              <a:t> 1</a:t>
            </a:r>
          </a:p>
          <a:p>
            <a:pPr marL="0" marR="0" lvl="0" indent="0"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2">
                    <a:lumMod val="90000"/>
                  </a:schemeClr>
                </a:solidFill>
                <a:effectLst/>
                <a:latin typeface="Arial" pitchFamily="34" charset="0"/>
                <a:ea typeface="Times New Roman" pitchFamily="18" charset="0"/>
                <a:cs typeface="Arial" pitchFamily="34" charset="0"/>
              </a:rPr>
              <a:t>Наприклад, якщо коефіцієнт дорівнює 1,4, то на кожну гривню</a:t>
            </a:r>
            <a:r>
              <a:rPr kumimoji="0" lang="uk-UA" sz="1100" b="0" i="0" u="none" strike="noStrike" cap="none" normalizeH="0" dirty="0" smtClean="0">
                <a:ln>
                  <a:noFill/>
                </a:ln>
                <a:solidFill>
                  <a:schemeClr val="tx2">
                    <a:lumMod val="90000"/>
                  </a:schemeClr>
                </a:solidFill>
                <a:effectLst/>
                <a:latin typeface="Arial" pitchFamily="34" charset="0"/>
                <a:ea typeface="Times New Roman" pitchFamily="18" charset="0"/>
                <a:cs typeface="Arial" pitchFamily="34" charset="0"/>
              </a:rPr>
              <a:t> </a:t>
            </a:r>
            <a:r>
              <a:rPr kumimoji="0" lang="uk-UA" sz="1100" b="0" i="0" u="none" strike="noStrike" cap="none" normalizeH="0" baseline="0" dirty="0" smtClean="0">
                <a:ln>
                  <a:noFill/>
                </a:ln>
                <a:solidFill>
                  <a:schemeClr val="tx2">
                    <a:lumMod val="90000"/>
                  </a:schemeClr>
                </a:solidFill>
                <a:effectLst/>
                <a:latin typeface="Arial" pitchFamily="34" charset="0"/>
                <a:ea typeface="Times New Roman" pitchFamily="18" charset="0"/>
                <a:cs typeface="Arial" pitchFamily="34" charset="0"/>
              </a:rPr>
              <a:t>вкладених в активи коштів 40 копійок є позиченими.</a:t>
            </a:r>
            <a:endParaRPr kumimoji="0" lang="uk-UA" sz="1100" b="0" i="0" u="none" strike="noStrike" cap="none" normalizeH="0" baseline="0" dirty="0" smtClean="0">
              <a:ln>
                <a:noFill/>
              </a:ln>
              <a:solidFill>
                <a:schemeClr val="tx2">
                  <a:lumMod val="90000"/>
                </a:schemeClr>
              </a:solidFill>
              <a:effectLst/>
              <a:latin typeface="Arial" pitchFamily="34" charset="0"/>
              <a:cs typeface="Arial" pitchFamily="34" charset="0"/>
            </a:endParaRPr>
          </a:p>
        </p:txBody>
      </p:sp>
      <p:sp>
        <p:nvSpPr>
          <p:cNvPr id="38" name="Стрелка вниз 37"/>
          <p:cNvSpPr/>
          <p:nvPr/>
        </p:nvSpPr>
        <p:spPr>
          <a:xfrm>
            <a:off x="1714480" y="3643320"/>
            <a:ext cx="214314" cy="357190"/>
          </a:xfrm>
          <a:prstGeom prst="downArrow">
            <a:avLst/>
          </a:prstGeom>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32" name="Picture 12" descr="https://static3.depositphotos.com/1000941/244/i/950/depositphotos_2440318-stock-photo-diagramme-of-financial-growth.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00628" y="0"/>
            <a:ext cx="3000396" cy="2035983"/>
          </a:xfrm>
          <a:prstGeom prst="rect">
            <a:avLst/>
          </a:prstGeom>
          <a:noFill/>
        </p:spPr>
      </p:pic>
      <p:sp>
        <p:nvSpPr>
          <p:cNvPr id="41" name="Прямоугольник 40"/>
          <p:cNvSpPr/>
          <p:nvPr/>
        </p:nvSpPr>
        <p:spPr>
          <a:xfrm>
            <a:off x="4000496" y="2714626"/>
            <a:ext cx="3421129" cy="261610"/>
          </a:xfrm>
          <a:prstGeom prst="rect">
            <a:avLst/>
          </a:prstGeom>
        </p:spPr>
        <p:txBody>
          <a:bodyPr wrap="none">
            <a:spAutoFit/>
          </a:bodyPr>
          <a:lstStyle/>
          <a:p>
            <a:r>
              <a:rPr lang="uk-UA" sz="1100" b="1" dirty="0" smtClean="0">
                <a:solidFill>
                  <a:schemeClr val="tx2">
                    <a:lumMod val="90000"/>
                  </a:schemeClr>
                </a:solidFill>
              </a:rPr>
              <a:t>3. Коефіцієнт маневреності власного капіталу</a:t>
            </a:r>
            <a:endParaRPr lang="ru-RU" sz="1100" b="1" dirty="0">
              <a:solidFill>
                <a:schemeClr val="tx2">
                  <a:lumMod val="90000"/>
                </a:schemeClr>
              </a:solidFill>
            </a:endParaRPr>
          </a:p>
        </p:txBody>
      </p:sp>
      <p:sp>
        <p:nvSpPr>
          <p:cNvPr id="3073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35" name="Rectangle 15"/>
          <p:cNvSpPr>
            <a:spLocks noChangeArrowheads="1"/>
          </p:cNvSpPr>
          <p:nvPr/>
        </p:nvSpPr>
        <p:spPr bwMode="auto">
          <a:xfrm>
            <a:off x="4000496" y="3357568"/>
            <a:ext cx="74732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err="1" smtClean="0">
                <a:ln>
                  <a:noFill/>
                </a:ln>
                <a:solidFill>
                  <a:srgbClr val="A7E8FF"/>
                </a:solidFill>
                <a:effectLst/>
                <a:latin typeface="Arial" pitchFamily="34" charset="0"/>
                <a:ea typeface="Times New Roman" pitchFamily="18" charset="0"/>
                <a:cs typeface="Arial" pitchFamily="34" charset="0"/>
              </a:rPr>
              <a:t>К</a:t>
            </a:r>
            <a:r>
              <a:rPr kumimoji="0" lang="uk-UA" sz="800" b="0" i="0" u="none" strike="noStrike" cap="none" normalizeH="0" baseline="0" dirty="0" err="1" smtClean="0">
                <a:ln>
                  <a:noFill/>
                </a:ln>
                <a:solidFill>
                  <a:srgbClr val="A7E8FF"/>
                </a:solidFill>
                <a:effectLst/>
                <a:latin typeface="Arial" pitchFamily="34" charset="0"/>
                <a:ea typeface="Times New Roman" pitchFamily="18" charset="0"/>
                <a:cs typeface="Arial" pitchFamily="34" charset="0"/>
              </a:rPr>
              <a:t>маневр</a:t>
            </a:r>
            <a:r>
              <a:rPr kumimoji="0" lang="uk-UA" i="0" u="none" strike="noStrike" cap="none" normalizeH="0" baseline="0" dirty="0" err="1" smtClean="0">
                <a:ln>
                  <a:noFill/>
                </a:ln>
                <a:solidFill>
                  <a:srgbClr val="A7E8FF"/>
                </a:solidFill>
                <a:effectLst/>
                <a:latin typeface="Arial" pitchFamily="34" charset="0"/>
                <a:ea typeface="Times New Roman" pitchFamily="18" charset="0"/>
                <a:cs typeface="Arial" pitchFamily="34" charset="0"/>
              </a:rPr>
              <a:t>=</a:t>
            </a:r>
            <a:endParaRPr kumimoji="0" lang="uk-UA" i="0" u="none" strike="noStrike" cap="none" normalizeH="0" baseline="0" dirty="0" smtClean="0">
              <a:ln>
                <a:noFill/>
              </a:ln>
              <a:solidFill>
                <a:srgbClr val="A7E8FF"/>
              </a:solidFill>
              <a:effectLst/>
              <a:latin typeface="Arial" pitchFamily="34" charset="0"/>
              <a:cs typeface="Arial" pitchFamily="34" charset="0"/>
            </a:endParaRPr>
          </a:p>
        </p:txBody>
      </p:sp>
      <p:cxnSp>
        <p:nvCxnSpPr>
          <p:cNvPr id="46" name="Прямая соединительная линия 45"/>
          <p:cNvCxnSpPr>
            <a:stCxn id="30735" idx="3"/>
          </p:cNvCxnSpPr>
          <p:nvPr/>
        </p:nvCxnSpPr>
        <p:spPr>
          <a:xfrm flipV="1">
            <a:off x="4747816" y="3500444"/>
            <a:ext cx="1610134" cy="11013"/>
          </a:xfrm>
          <a:prstGeom prst="line">
            <a:avLst/>
          </a:prstGeom>
          <a:ln>
            <a:solidFill>
              <a:srgbClr val="A7E8FF"/>
            </a:solidFill>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4714876" y="3286130"/>
            <a:ext cx="1702710" cy="261610"/>
          </a:xfrm>
          <a:prstGeom prst="rect">
            <a:avLst/>
          </a:prstGeom>
        </p:spPr>
        <p:txBody>
          <a:bodyPr wrap="none">
            <a:spAutoFit/>
          </a:bodyPr>
          <a:lstStyle/>
          <a:p>
            <a:r>
              <a:rPr lang="uk-UA" sz="1100" dirty="0" smtClean="0">
                <a:solidFill>
                  <a:srgbClr val="A7E8FF"/>
                </a:solidFill>
              </a:rPr>
              <a:t>Власні оборотні кошти </a:t>
            </a:r>
            <a:endParaRPr lang="ru-RU" sz="1100" dirty="0">
              <a:solidFill>
                <a:srgbClr val="A7E8FF"/>
              </a:solidFill>
            </a:endParaRPr>
          </a:p>
        </p:txBody>
      </p:sp>
      <p:sp>
        <p:nvSpPr>
          <p:cNvPr id="49" name="Прямоугольник 48"/>
          <p:cNvSpPr/>
          <p:nvPr/>
        </p:nvSpPr>
        <p:spPr>
          <a:xfrm>
            <a:off x="4857752" y="3500444"/>
            <a:ext cx="1258678" cy="261610"/>
          </a:xfrm>
          <a:prstGeom prst="rect">
            <a:avLst/>
          </a:prstGeom>
        </p:spPr>
        <p:txBody>
          <a:bodyPr wrap="none">
            <a:spAutoFit/>
          </a:bodyPr>
          <a:lstStyle/>
          <a:p>
            <a:r>
              <a:rPr lang="uk-UA" sz="1100" dirty="0" smtClean="0">
                <a:solidFill>
                  <a:srgbClr val="A7E8FF"/>
                </a:solidFill>
              </a:rPr>
              <a:t>Власний капітал</a:t>
            </a:r>
            <a:endParaRPr lang="ru-RU" sz="1100" dirty="0">
              <a:solidFill>
                <a:srgbClr val="A7E8FF"/>
              </a:solidFill>
            </a:endParaRPr>
          </a:p>
        </p:txBody>
      </p:sp>
      <p:sp>
        <p:nvSpPr>
          <p:cNvPr id="51" name="Прямоугольник 50"/>
          <p:cNvSpPr/>
          <p:nvPr/>
        </p:nvSpPr>
        <p:spPr>
          <a:xfrm>
            <a:off x="3286116" y="4071948"/>
            <a:ext cx="4357718" cy="938719"/>
          </a:xfrm>
          <a:prstGeom prst="rect">
            <a:avLst/>
          </a:prstGeom>
        </p:spPr>
        <p:txBody>
          <a:bodyPr wrap="square">
            <a:spAutoFit/>
          </a:bodyPr>
          <a:lstStyle/>
          <a:p>
            <a:r>
              <a:rPr lang="uk-UA" sz="1100" dirty="0" smtClean="0">
                <a:solidFill>
                  <a:srgbClr val="F2CEF3"/>
                </a:solidFill>
              </a:rPr>
              <a:t>Аналіз</a:t>
            </a:r>
            <a:r>
              <a:rPr lang="uk-UA" sz="1100" dirty="0" smtClean="0">
                <a:solidFill>
                  <a:srgbClr val="E086E2"/>
                </a:solidFill>
              </a:rPr>
              <a:t> </a:t>
            </a:r>
            <a:r>
              <a:rPr lang="uk-UA" sz="1100" dirty="0" smtClean="0">
                <a:solidFill>
                  <a:srgbClr val="F2CEF3"/>
                </a:solidFill>
              </a:rPr>
              <a:t>фінансового становища підприємства закінчують комплексною його оцінкою. При аналізі фінансового становища свого підприємства після комплексної оцінки розробляють заходи щодо поліпшення фінансового становища, звертаючи увагу на розробку фінансової стратегії  і на перспективу</a:t>
            </a:r>
            <a:endParaRPr lang="ru-RU" sz="1100" dirty="0">
              <a:solidFill>
                <a:srgbClr val="F2CEF3"/>
              </a:solidFill>
            </a:endParaRPr>
          </a:p>
        </p:txBody>
      </p:sp>
    </p:spTree>
    <p:extLst>
      <p:ext uri="{BB962C8B-B14F-4D97-AF65-F5344CB8AC3E}">
        <p14:creationId xmlns:p14="http://schemas.microsoft.com/office/powerpoint/2010/main" val="1864657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1148" y="413253"/>
            <a:ext cx="6766500" cy="1685700"/>
          </a:xfrm>
        </p:spPr>
        <p:txBody>
          <a:bodyPr/>
          <a:lstStyle/>
          <a:p>
            <a:r>
              <a:rPr lang="uk-UA" dirty="0" smtClean="0">
                <a:solidFill>
                  <a:srgbClr val="FF8800"/>
                </a:solidFill>
              </a:rPr>
              <a:t>Дякуємо за увагу!</a:t>
            </a:r>
            <a:endParaRPr lang="ru-RU" dirty="0">
              <a:solidFill>
                <a:srgbClr val="FF8800"/>
              </a:solidFill>
            </a:endParaRPr>
          </a:p>
        </p:txBody>
      </p:sp>
    </p:spTree>
    <p:extLst>
      <p:ext uri="{BB962C8B-B14F-4D97-AF65-F5344CB8AC3E}">
        <p14:creationId xmlns:p14="http://schemas.microsoft.com/office/powerpoint/2010/main" val="330967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998" y="196221"/>
            <a:ext cx="8460966" cy="478500"/>
          </a:xfrm>
        </p:spPr>
        <p:txBody>
          <a:bodyPr/>
          <a:lstStyle/>
          <a:p>
            <a:pPr algn="ctr"/>
            <a:r>
              <a:rPr lang="uk-UA" dirty="0">
                <a:solidFill>
                  <a:srgbClr val="FF8800"/>
                </a:solidFill>
              </a:rPr>
              <a:t>Структура бухгалтерського обліку</a:t>
            </a:r>
            <a:endParaRPr lang="ru-RU" dirty="0">
              <a:solidFill>
                <a:srgbClr val="FF8800"/>
              </a:solidFill>
            </a:endParaRPr>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2108" t="3016" r="2118" b="3110"/>
          <a:stretch/>
        </p:blipFill>
        <p:spPr>
          <a:xfrm>
            <a:off x="1066800" y="731872"/>
            <a:ext cx="7434566" cy="4335379"/>
          </a:xfrm>
          <a:prstGeom prst="rect">
            <a:avLst/>
          </a:prstGeom>
        </p:spPr>
      </p:pic>
    </p:spTree>
    <p:extLst>
      <p:ext uri="{BB962C8B-B14F-4D97-AF65-F5344CB8AC3E}">
        <p14:creationId xmlns:p14="http://schemas.microsoft.com/office/powerpoint/2010/main" val="1758436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Прямоугольник 2"/>
          <p:cNvSpPr/>
          <p:nvPr/>
        </p:nvSpPr>
        <p:spPr>
          <a:xfrm>
            <a:off x="117764" y="181372"/>
            <a:ext cx="7218218" cy="3416320"/>
          </a:xfrm>
          <a:prstGeom prst="rect">
            <a:avLst/>
          </a:prstGeom>
        </p:spPr>
        <p:txBody>
          <a:bodyPr wrap="square" numCol="1">
            <a:spAutoFit/>
          </a:bodyPr>
          <a:lstStyle/>
          <a:p>
            <a:pPr marL="236220" marR="721360" indent="457200"/>
            <a:r>
              <a:rPr lang="uk-UA" sz="2400" dirty="0">
                <a:solidFill>
                  <a:srgbClr val="FF8800"/>
                </a:solidFill>
                <a:latin typeface="Montserrat Light" panose="020B0604020202020204" charset="-52"/>
                <a:ea typeface="Times New Roman" panose="02020603050405020304" pitchFamily="18" charset="0"/>
              </a:rPr>
              <a:t>Управлінський облік </a:t>
            </a:r>
            <a:r>
              <a:rPr lang="uk-UA" sz="2400" dirty="0">
                <a:solidFill>
                  <a:schemeClr val="bg1"/>
                </a:solidFill>
                <a:latin typeface="Montserrat Light" panose="020B0604020202020204" charset="-52"/>
                <a:ea typeface="Times New Roman" panose="02020603050405020304" pitchFamily="18" charset="0"/>
              </a:rPr>
              <a:t>використовує всі доступні способи одержання інформації </a:t>
            </a:r>
            <a:r>
              <a:rPr lang="uk-UA" sz="2400" dirty="0" smtClean="0">
                <a:solidFill>
                  <a:schemeClr val="bg1"/>
                </a:solidFill>
                <a:latin typeface="Montserrat Light" panose="020B0604020202020204" charset="-52"/>
                <a:ea typeface="Times New Roman" panose="02020603050405020304" pitchFamily="18" charset="0"/>
              </a:rPr>
              <a:t>у </a:t>
            </a:r>
            <a:r>
              <a:rPr lang="uk-UA" sz="2400" dirty="0">
                <a:solidFill>
                  <a:schemeClr val="bg1"/>
                </a:solidFill>
                <a:latin typeface="Montserrat Light" panose="020B0604020202020204" charset="-52"/>
                <a:ea typeface="Times New Roman" panose="02020603050405020304" pitchFamily="18" charset="0"/>
              </a:rPr>
              <a:t>різних вимірниках з різних господарських рішень і операцій з метою управління чи контролю за результатами діяльності, аналізу відхилень від норм, створення бази для корегування бізнес-плану.</a:t>
            </a:r>
            <a:endParaRPr lang="ru-RU" sz="2400" dirty="0">
              <a:solidFill>
                <a:schemeClr val="bg1"/>
              </a:solidFill>
              <a:latin typeface="Montserrat Light" panose="020B0604020202020204" charset="-52"/>
              <a:ea typeface="Times New Roman" panose="02020603050405020304" pitchFamily="18" charset="0"/>
            </a:endParaRPr>
          </a:p>
        </p:txBody>
      </p:sp>
      <p:grpSp>
        <p:nvGrpSpPr>
          <p:cNvPr id="4" name="Google Shape;331;p41"/>
          <p:cNvGrpSpPr/>
          <p:nvPr/>
        </p:nvGrpSpPr>
        <p:grpSpPr>
          <a:xfrm>
            <a:off x="6626459" y="2909964"/>
            <a:ext cx="1777925" cy="1897563"/>
            <a:chOff x="590250" y="244200"/>
            <a:chExt cx="407975" cy="532175"/>
          </a:xfrm>
          <a:solidFill>
            <a:schemeClr val="bg1">
              <a:lumMod val="95000"/>
            </a:schemeClr>
          </a:solidFill>
        </p:grpSpPr>
        <p:sp>
          <p:nvSpPr>
            <p:cNvPr id="5" name="Google Shape;332;p41"/>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3;p41"/>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4;p41"/>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5;p41"/>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6;p41"/>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7;p41"/>
            <p:cNvSpPr/>
            <p:nvPr/>
          </p:nvSpPr>
          <p:spPr>
            <a:xfrm>
              <a:off x="649925" y="590050"/>
              <a:ext cx="133975" cy="25"/>
            </a:xfrm>
            <a:custGeom>
              <a:avLst/>
              <a:gdLst/>
              <a:ahLst/>
              <a:cxnLst/>
              <a:rect l="l" t="t" r="r" b="b"/>
              <a:pathLst>
                <a:path w="5359" h="1" fill="none" extrusionOk="0">
                  <a:moveTo>
                    <a:pt x="5358" y="0"/>
                  </a:moveTo>
                  <a:lnTo>
                    <a:pt x="0" y="0"/>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8;p41"/>
            <p:cNvSpPr/>
            <p:nvPr/>
          </p:nvSpPr>
          <p:spPr>
            <a:xfrm>
              <a:off x="649925" y="534625"/>
              <a:ext cx="255750" cy="25"/>
            </a:xfrm>
            <a:custGeom>
              <a:avLst/>
              <a:gdLst/>
              <a:ahLst/>
              <a:cxnLst/>
              <a:rect l="l" t="t" r="r" b="b"/>
              <a:pathLst>
                <a:path w="10230" h="1" fill="none" extrusionOk="0">
                  <a:moveTo>
                    <a:pt x="10229" y="1"/>
                  </a:moveTo>
                  <a:lnTo>
                    <a:pt x="0" y="1"/>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9;p41"/>
            <p:cNvSpPr/>
            <p:nvPr/>
          </p:nvSpPr>
          <p:spPr>
            <a:xfrm>
              <a:off x="649925" y="479825"/>
              <a:ext cx="255750" cy="25"/>
            </a:xfrm>
            <a:custGeom>
              <a:avLst/>
              <a:gdLst/>
              <a:ahLst/>
              <a:cxnLst/>
              <a:rect l="l" t="t" r="r" b="b"/>
              <a:pathLst>
                <a:path w="10230" h="1" fill="none" extrusionOk="0">
                  <a:moveTo>
                    <a:pt x="10229" y="1"/>
                  </a:moveTo>
                  <a:lnTo>
                    <a:pt x="0" y="1"/>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0;p41"/>
            <p:cNvSpPr/>
            <p:nvPr/>
          </p:nvSpPr>
          <p:spPr>
            <a:xfrm>
              <a:off x="649925" y="424425"/>
              <a:ext cx="255750" cy="25"/>
            </a:xfrm>
            <a:custGeom>
              <a:avLst/>
              <a:gdLst/>
              <a:ahLst/>
              <a:cxnLst/>
              <a:rect l="l" t="t" r="r" b="b"/>
              <a:pathLst>
                <a:path w="10230" h="1" fill="none" extrusionOk="0">
                  <a:moveTo>
                    <a:pt x="10229" y="1"/>
                  </a:moveTo>
                  <a:lnTo>
                    <a:pt x="0" y="1"/>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1;p41"/>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2;p41"/>
            <p:cNvSpPr/>
            <p:nvPr/>
          </p:nvSpPr>
          <p:spPr>
            <a:xfrm>
              <a:off x="654800" y="244200"/>
              <a:ext cx="25" cy="51175"/>
            </a:xfrm>
            <a:custGeom>
              <a:avLst/>
              <a:gdLst/>
              <a:ahLst/>
              <a:cxnLst/>
              <a:rect l="l" t="t" r="r" b="b"/>
              <a:pathLst>
                <a:path w="1" h="2047" fill="none" extrusionOk="0">
                  <a:moveTo>
                    <a:pt x="0" y="1"/>
                  </a:moveTo>
                  <a:lnTo>
                    <a:pt x="0" y="2046"/>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3;p41"/>
            <p:cNvSpPr/>
            <p:nvPr/>
          </p:nvSpPr>
          <p:spPr>
            <a:xfrm>
              <a:off x="737600" y="244200"/>
              <a:ext cx="25" cy="51175"/>
            </a:xfrm>
            <a:custGeom>
              <a:avLst/>
              <a:gdLst/>
              <a:ahLst/>
              <a:cxnLst/>
              <a:rect l="l" t="t" r="r" b="b"/>
              <a:pathLst>
                <a:path w="1" h="2047" fill="none" extrusionOk="0">
                  <a:moveTo>
                    <a:pt x="1" y="1"/>
                  </a:moveTo>
                  <a:lnTo>
                    <a:pt x="1" y="2046"/>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4;p41"/>
            <p:cNvSpPr/>
            <p:nvPr/>
          </p:nvSpPr>
          <p:spPr>
            <a:xfrm>
              <a:off x="820400" y="244200"/>
              <a:ext cx="25" cy="51175"/>
            </a:xfrm>
            <a:custGeom>
              <a:avLst/>
              <a:gdLst/>
              <a:ahLst/>
              <a:cxnLst/>
              <a:rect l="l" t="t" r="r" b="b"/>
              <a:pathLst>
                <a:path w="1" h="2047" fill="none" extrusionOk="0">
                  <a:moveTo>
                    <a:pt x="1" y="1"/>
                  </a:moveTo>
                  <a:lnTo>
                    <a:pt x="1" y="2046"/>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5;p41"/>
            <p:cNvSpPr/>
            <p:nvPr/>
          </p:nvSpPr>
          <p:spPr>
            <a:xfrm>
              <a:off x="903225" y="244200"/>
              <a:ext cx="25" cy="51175"/>
            </a:xfrm>
            <a:custGeom>
              <a:avLst/>
              <a:gdLst/>
              <a:ahLst/>
              <a:cxnLst/>
              <a:rect l="l" t="t" r="r" b="b"/>
              <a:pathLst>
                <a:path w="1" h="2047" fill="none" extrusionOk="0">
                  <a:moveTo>
                    <a:pt x="0" y="1"/>
                  </a:moveTo>
                  <a:lnTo>
                    <a:pt x="0" y="2046"/>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9643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Прямоугольник 2"/>
          <p:cNvSpPr/>
          <p:nvPr/>
        </p:nvSpPr>
        <p:spPr>
          <a:xfrm>
            <a:off x="0" y="242455"/>
            <a:ext cx="8215745" cy="3046988"/>
          </a:xfrm>
          <a:prstGeom prst="rect">
            <a:avLst/>
          </a:prstGeom>
        </p:spPr>
        <p:txBody>
          <a:bodyPr wrap="square">
            <a:spAutoFit/>
          </a:bodyPr>
          <a:lstStyle/>
          <a:p>
            <a:pPr marL="236220" marR="718820" indent="457200">
              <a:spcBef>
                <a:spcPts val="335"/>
              </a:spcBef>
            </a:pPr>
            <a:r>
              <a:rPr lang="uk-UA" sz="2400" dirty="0">
                <a:solidFill>
                  <a:srgbClr val="FF8800"/>
                </a:solidFill>
                <a:latin typeface="Montserrat Light" panose="020B0604020202020204" charset="-52"/>
                <a:ea typeface="Times New Roman" panose="02020603050405020304" pitchFamily="18" charset="0"/>
              </a:rPr>
              <a:t>Управлінський облік </a:t>
            </a:r>
            <a:r>
              <a:rPr lang="uk-UA" sz="2400" dirty="0">
                <a:solidFill>
                  <a:schemeClr val="bg1"/>
                </a:solidFill>
                <a:latin typeface="Montserrat Light" panose="020B0604020202020204" charset="-52"/>
                <a:ea typeface="Times New Roman" panose="02020603050405020304" pitchFamily="18" charset="0"/>
              </a:rPr>
              <a:t>– управління економічним суб‘єктом через планування, контроль і регулювання управлінською діяльністю і процесом прийняття рішень.</a:t>
            </a:r>
            <a:endParaRPr lang="ru-RU" sz="2400" dirty="0">
              <a:solidFill>
                <a:schemeClr val="bg1"/>
              </a:solidFill>
              <a:latin typeface="Montserrat Light" panose="020B0604020202020204" charset="-52"/>
              <a:ea typeface="Times New Roman" panose="02020603050405020304" pitchFamily="18" charset="0"/>
            </a:endParaRPr>
          </a:p>
          <a:p>
            <a:pPr marL="236220" marR="722630" indent="457200">
              <a:spcBef>
                <a:spcPts val="10"/>
              </a:spcBef>
            </a:pPr>
            <a:r>
              <a:rPr lang="uk-UA" sz="2400" dirty="0">
                <a:solidFill>
                  <a:schemeClr val="bg1"/>
                </a:solidFill>
                <a:latin typeface="Montserrat Light" panose="020B0604020202020204" charset="-52"/>
                <a:ea typeface="Times New Roman" panose="02020603050405020304" pitchFamily="18" charset="0"/>
              </a:rPr>
              <a:t>В основі управлінського обліку лежіть система ефективного управління фінансовими, матеріальними та </a:t>
            </a:r>
            <a:r>
              <a:rPr lang="uk-UA" sz="2400" dirty="0" smtClean="0">
                <a:solidFill>
                  <a:schemeClr val="bg1"/>
                </a:solidFill>
                <a:latin typeface="Montserrat Light" panose="020B0604020202020204" charset="-52"/>
                <a:ea typeface="Times New Roman" panose="02020603050405020304" pitchFamily="18" charset="0"/>
              </a:rPr>
              <a:t>трудовими ресурсами</a:t>
            </a:r>
            <a:r>
              <a:rPr lang="uk-UA" sz="2400" dirty="0">
                <a:solidFill>
                  <a:schemeClr val="bg1"/>
                </a:solidFill>
                <a:latin typeface="Montserrat Light" panose="020B0604020202020204" charset="-52"/>
                <a:ea typeface="Times New Roman" panose="02020603050405020304" pitchFamily="18" charset="0"/>
              </a:rPr>
              <a:t>.</a:t>
            </a:r>
            <a:endParaRPr lang="ru-RU" sz="2400" dirty="0">
              <a:solidFill>
                <a:schemeClr val="bg1"/>
              </a:solidFill>
              <a:latin typeface="Montserrat Light" panose="020B0604020202020204" charset="-52"/>
              <a:ea typeface="Times New Roman" panose="02020603050405020304" pitchFamily="18" charset="0"/>
            </a:endParaRPr>
          </a:p>
        </p:txBody>
      </p:sp>
      <p:grpSp>
        <p:nvGrpSpPr>
          <p:cNvPr id="4" name="Google Shape;366;p41"/>
          <p:cNvGrpSpPr/>
          <p:nvPr/>
        </p:nvGrpSpPr>
        <p:grpSpPr>
          <a:xfrm>
            <a:off x="6955564" y="3074030"/>
            <a:ext cx="1648107" cy="1796421"/>
            <a:chOff x="596350" y="929175"/>
            <a:chExt cx="407950" cy="497475"/>
          </a:xfrm>
          <a:noFill/>
        </p:grpSpPr>
        <p:sp>
          <p:nvSpPr>
            <p:cNvPr id="5" name="Google Shape;367;p41"/>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68;p41"/>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69;p41"/>
            <p:cNvSpPr/>
            <p:nvPr/>
          </p:nvSpPr>
          <p:spPr>
            <a:xfrm>
              <a:off x="688900" y="1256150"/>
              <a:ext cx="133975" cy="25"/>
            </a:xfrm>
            <a:custGeom>
              <a:avLst/>
              <a:gdLst/>
              <a:ahLst/>
              <a:cxnLst/>
              <a:rect l="l" t="t" r="r" b="b"/>
              <a:pathLst>
                <a:path w="5359" h="1" fill="none" extrusionOk="0">
                  <a:moveTo>
                    <a:pt x="5358" y="0"/>
                  </a:moveTo>
                  <a:lnTo>
                    <a:pt x="0" y="0"/>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0;p41"/>
            <p:cNvSpPr/>
            <p:nvPr/>
          </p:nvSpPr>
          <p:spPr>
            <a:xfrm>
              <a:off x="688900" y="1201350"/>
              <a:ext cx="255750" cy="25"/>
            </a:xfrm>
            <a:custGeom>
              <a:avLst/>
              <a:gdLst/>
              <a:ahLst/>
              <a:cxnLst/>
              <a:rect l="l" t="t" r="r" b="b"/>
              <a:pathLst>
                <a:path w="10230" h="1" fill="none" extrusionOk="0">
                  <a:moveTo>
                    <a:pt x="10229" y="1"/>
                  </a:moveTo>
                  <a:lnTo>
                    <a:pt x="0" y="1"/>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1;p41"/>
            <p:cNvSpPr/>
            <p:nvPr/>
          </p:nvSpPr>
          <p:spPr>
            <a:xfrm>
              <a:off x="688900" y="1145950"/>
              <a:ext cx="255750" cy="25"/>
            </a:xfrm>
            <a:custGeom>
              <a:avLst/>
              <a:gdLst/>
              <a:ahLst/>
              <a:cxnLst/>
              <a:rect l="l" t="t" r="r" b="b"/>
              <a:pathLst>
                <a:path w="10230" h="1" fill="none" extrusionOk="0">
                  <a:moveTo>
                    <a:pt x="10229" y="0"/>
                  </a:moveTo>
                  <a:lnTo>
                    <a:pt x="0" y="0"/>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2;p41"/>
            <p:cNvSpPr/>
            <p:nvPr/>
          </p:nvSpPr>
          <p:spPr>
            <a:xfrm>
              <a:off x="688900" y="1090525"/>
              <a:ext cx="255750" cy="25"/>
            </a:xfrm>
            <a:custGeom>
              <a:avLst/>
              <a:gdLst/>
              <a:ahLst/>
              <a:cxnLst/>
              <a:rect l="l" t="t" r="r" b="b"/>
              <a:pathLst>
                <a:path w="10230" h="1" fill="none" extrusionOk="0">
                  <a:moveTo>
                    <a:pt x="10229" y="1"/>
                  </a:moveTo>
                  <a:lnTo>
                    <a:pt x="0" y="1"/>
                  </a:lnTo>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3;p41"/>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79173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Прямоугольник 2"/>
          <p:cNvSpPr/>
          <p:nvPr/>
        </p:nvSpPr>
        <p:spPr>
          <a:xfrm>
            <a:off x="103909" y="306958"/>
            <a:ext cx="6761018" cy="4237057"/>
          </a:xfrm>
          <a:prstGeom prst="rect">
            <a:avLst/>
          </a:prstGeom>
        </p:spPr>
        <p:txBody>
          <a:bodyPr wrap="square">
            <a:spAutoFit/>
          </a:bodyPr>
          <a:lstStyle/>
          <a:p>
            <a:pPr marL="236220" marR="717550" indent="457200"/>
            <a:r>
              <a:rPr lang="uk-UA" sz="1600" dirty="0">
                <a:solidFill>
                  <a:schemeClr val="bg1"/>
                </a:solidFill>
                <a:latin typeface="Montserrat Light" panose="020B0604020202020204" charset="-52"/>
                <a:ea typeface="Times New Roman" panose="02020603050405020304" pitchFamily="18" charset="0"/>
              </a:rPr>
              <a:t>Найбільш конкретною формою виконання менеджером своїх функцій є прийняття управлінських рішень. Щоб прийняти науково обґрунтоване складне рішення, необхідно:</a:t>
            </a:r>
            <a:endParaRPr lang="ru-RU" sz="1600" dirty="0">
              <a:solidFill>
                <a:schemeClr val="bg1"/>
              </a:solidFill>
              <a:latin typeface="Montserrat Light" panose="020B0604020202020204" charset="-52"/>
              <a:ea typeface="Times New Roman" panose="02020603050405020304" pitchFamily="18" charset="0"/>
            </a:endParaRPr>
          </a:p>
          <a:p>
            <a:pPr marL="342900" lvl="0" indent="-342900">
              <a:lnSpc>
                <a:spcPts val="1610"/>
              </a:lnSpc>
              <a:buClr>
                <a:srgbClr val="FF8800"/>
              </a:buClr>
              <a:buSzPts val="1400"/>
              <a:buFont typeface="Times New Roman" panose="02020603050405020304" pitchFamily="18" charset="0"/>
              <a:buAutoNum type="arabicParenR"/>
              <a:tabLst>
                <a:tab pos="466090" algn="l"/>
              </a:tabLst>
            </a:pPr>
            <a:r>
              <a:rPr lang="uk-UA" sz="1600" dirty="0">
                <a:solidFill>
                  <a:schemeClr val="bg1"/>
                </a:solidFill>
                <a:latin typeface="Montserrat Light" panose="020B0604020202020204" charset="-52"/>
                <a:ea typeface="Times New Roman" panose="02020603050405020304" pitchFamily="18" charset="0"/>
              </a:rPr>
              <a:t>чітко знати мету діяльності</a:t>
            </a:r>
            <a:r>
              <a:rPr lang="uk-UA" sz="1600" spc="-15" dirty="0">
                <a:solidFill>
                  <a:schemeClr val="bg1"/>
                </a:solidFill>
                <a:latin typeface="Montserrat Light" panose="020B0604020202020204" charset="-52"/>
                <a:ea typeface="Times New Roman" panose="02020603050405020304" pitchFamily="18" charset="0"/>
              </a:rPr>
              <a:t> </a:t>
            </a:r>
            <a:r>
              <a:rPr lang="uk-UA" sz="1600" dirty="0">
                <a:solidFill>
                  <a:schemeClr val="bg1"/>
                </a:solidFill>
                <a:latin typeface="Montserrat Light" panose="020B0604020202020204" charset="-52"/>
                <a:ea typeface="Times New Roman" panose="02020603050405020304" pitchFamily="18" charset="0"/>
              </a:rPr>
              <a:t>підприємства;</a:t>
            </a:r>
            <a:endParaRPr lang="ru-RU" sz="1600" dirty="0">
              <a:solidFill>
                <a:schemeClr val="bg1"/>
              </a:solidFill>
              <a:latin typeface="Montserrat Light" panose="020B0604020202020204" charset="-52"/>
              <a:ea typeface="Times New Roman" panose="02020603050405020304" pitchFamily="18" charset="0"/>
            </a:endParaRPr>
          </a:p>
          <a:p>
            <a:pPr marL="342900" lvl="0" indent="-342900">
              <a:lnSpc>
                <a:spcPts val="1610"/>
              </a:lnSpc>
              <a:buClr>
                <a:srgbClr val="FF8800"/>
              </a:buClr>
              <a:buSzPts val="1400"/>
              <a:buFont typeface="Times New Roman" panose="02020603050405020304" pitchFamily="18" charset="0"/>
              <a:buAutoNum type="arabicParenR"/>
              <a:tabLst>
                <a:tab pos="466090" algn="l"/>
              </a:tabLst>
            </a:pPr>
            <a:r>
              <a:rPr lang="uk-UA" sz="1600" spc="-20" dirty="0">
                <a:solidFill>
                  <a:schemeClr val="bg1"/>
                </a:solidFill>
                <a:latin typeface="Montserrat Light" panose="020B0604020202020204" charset="-52"/>
                <a:ea typeface="Times New Roman" panose="02020603050405020304" pitchFamily="18" charset="0"/>
              </a:rPr>
              <a:t>мати всебічну </a:t>
            </a:r>
            <a:r>
              <a:rPr lang="uk-UA" sz="1600" dirty="0">
                <a:solidFill>
                  <a:schemeClr val="bg1"/>
                </a:solidFill>
                <a:latin typeface="Montserrat Light" panose="020B0604020202020204" charset="-52"/>
                <a:ea typeface="Times New Roman" panose="02020603050405020304" pitchFamily="18" charset="0"/>
              </a:rPr>
              <a:t>і </a:t>
            </a:r>
            <a:r>
              <a:rPr lang="uk-UA" sz="1600" spc="-20" dirty="0">
                <a:solidFill>
                  <a:schemeClr val="bg1"/>
                </a:solidFill>
                <a:latin typeface="Montserrat Light" panose="020B0604020202020204" charset="-52"/>
                <a:ea typeface="Times New Roman" panose="02020603050405020304" pitchFamily="18" charset="0"/>
              </a:rPr>
              <a:t>достовірну</a:t>
            </a:r>
            <a:r>
              <a:rPr lang="uk-UA" sz="1600" spc="-265" dirty="0">
                <a:solidFill>
                  <a:schemeClr val="bg1"/>
                </a:solidFill>
                <a:latin typeface="Montserrat Light" panose="020B0604020202020204" charset="-52"/>
                <a:ea typeface="Times New Roman" panose="02020603050405020304" pitchFamily="18" charset="0"/>
              </a:rPr>
              <a:t> </a:t>
            </a:r>
            <a:r>
              <a:rPr lang="uk-UA" sz="1600" spc="-20" dirty="0">
                <a:solidFill>
                  <a:schemeClr val="bg1"/>
                </a:solidFill>
                <a:latin typeface="Montserrat Light" panose="020B0604020202020204" charset="-52"/>
                <a:ea typeface="Times New Roman" panose="02020603050405020304" pitchFamily="18" charset="0"/>
              </a:rPr>
              <a:t>інформацію </a:t>
            </a:r>
            <a:r>
              <a:rPr lang="uk-UA" sz="1600" spc="-15" dirty="0">
                <a:solidFill>
                  <a:schemeClr val="bg1"/>
                </a:solidFill>
                <a:latin typeface="Montserrat Light" panose="020B0604020202020204" charset="-52"/>
                <a:ea typeface="Times New Roman" panose="02020603050405020304" pitchFamily="18" charset="0"/>
              </a:rPr>
              <a:t>від </a:t>
            </a:r>
            <a:r>
              <a:rPr lang="uk-UA" sz="1600" spc="-25" dirty="0">
                <a:solidFill>
                  <a:schemeClr val="bg1"/>
                </a:solidFill>
                <a:latin typeface="Montserrat Light" panose="020B0604020202020204" charset="-52"/>
                <a:ea typeface="Times New Roman" panose="02020603050405020304" pitchFamily="18" charset="0"/>
              </a:rPr>
              <a:t>усіх </a:t>
            </a:r>
            <a:r>
              <a:rPr lang="uk-UA" sz="1600" spc="-20" dirty="0">
                <a:solidFill>
                  <a:schemeClr val="bg1"/>
                </a:solidFill>
                <a:latin typeface="Montserrat Light" panose="020B0604020202020204" charset="-52"/>
                <a:ea typeface="Times New Roman" panose="02020603050405020304" pitchFamily="18" charset="0"/>
              </a:rPr>
              <a:t>підрозділів </a:t>
            </a:r>
            <a:r>
              <a:rPr lang="uk-UA" sz="1600" spc="-15" dirty="0">
                <a:solidFill>
                  <a:schemeClr val="bg1"/>
                </a:solidFill>
                <a:latin typeface="Montserrat Light" panose="020B0604020202020204" charset="-52"/>
                <a:ea typeface="Times New Roman" panose="02020603050405020304" pitchFamily="18" charset="0"/>
              </a:rPr>
              <a:t>та </a:t>
            </a:r>
            <a:r>
              <a:rPr lang="uk-UA" sz="1600" spc="-25" dirty="0">
                <a:solidFill>
                  <a:schemeClr val="bg1"/>
                </a:solidFill>
                <a:latin typeface="Montserrat Light" panose="020B0604020202020204" charset="-52"/>
                <a:ea typeface="Times New Roman" panose="02020603050405020304" pitchFamily="18" charset="0"/>
              </a:rPr>
              <a:t>проаналізувати </a:t>
            </a:r>
            <a:r>
              <a:rPr lang="uk-UA" sz="1600" spc="-15" dirty="0">
                <a:solidFill>
                  <a:schemeClr val="bg1"/>
                </a:solidFill>
                <a:latin typeface="Montserrat Light" panose="020B0604020202020204" charset="-52"/>
                <a:ea typeface="Times New Roman" panose="02020603050405020304" pitchFamily="18" charset="0"/>
              </a:rPr>
              <a:t>її;</a:t>
            </a:r>
            <a:endParaRPr lang="ru-RU" sz="1600" dirty="0">
              <a:solidFill>
                <a:schemeClr val="bg1"/>
              </a:solidFill>
              <a:latin typeface="Montserrat Light" panose="020B0604020202020204" charset="-52"/>
              <a:ea typeface="Times New Roman" panose="02020603050405020304" pitchFamily="18" charset="0"/>
            </a:endParaRPr>
          </a:p>
          <a:p>
            <a:pPr marL="342900" lvl="0" indent="-342900">
              <a:buClr>
                <a:srgbClr val="FF8800"/>
              </a:buClr>
              <a:buSzPts val="1400"/>
              <a:buFont typeface="Times New Roman" panose="02020603050405020304" pitchFamily="18" charset="0"/>
              <a:buAutoNum type="arabicParenR"/>
              <a:tabLst>
                <a:tab pos="466090" algn="l"/>
              </a:tabLst>
            </a:pPr>
            <a:r>
              <a:rPr lang="uk-UA" sz="1600" dirty="0">
                <a:solidFill>
                  <a:schemeClr val="bg1"/>
                </a:solidFill>
                <a:latin typeface="Montserrat Light" panose="020B0604020202020204" charset="-52"/>
                <a:ea typeface="Times New Roman" panose="02020603050405020304" pitchFamily="18" charset="0"/>
              </a:rPr>
              <a:t>знати зовнішню ситуацію (кон'юнктуру ринку, чинне законодавство</a:t>
            </a:r>
            <a:r>
              <a:rPr lang="uk-UA" sz="1600" spc="-55" dirty="0">
                <a:solidFill>
                  <a:schemeClr val="bg1"/>
                </a:solidFill>
                <a:latin typeface="Montserrat Light" panose="020B0604020202020204" charset="-52"/>
                <a:ea typeface="Times New Roman" panose="02020603050405020304" pitchFamily="18" charset="0"/>
              </a:rPr>
              <a:t> </a:t>
            </a:r>
            <a:r>
              <a:rPr lang="uk-UA" sz="1600" dirty="0">
                <a:solidFill>
                  <a:schemeClr val="bg1"/>
                </a:solidFill>
                <a:latin typeface="Montserrat Light" panose="020B0604020202020204" charset="-52"/>
                <a:ea typeface="Times New Roman" panose="02020603050405020304" pitchFamily="18" charset="0"/>
              </a:rPr>
              <a:t>тощо);</a:t>
            </a:r>
            <a:endParaRPr lang="ru-RU" sz="1600" dirty="0">
              <a:solidFill>
                <a:schemeClr val="bg1"/>
              </a:solidFill>
              <a:latin typeface="Montserrat Light" panose="020B0604020202020204" charset="-52"/>
              <a:ea typeface="Times New Roman" panose="02020603050405020304" pitchFamily="18" charset="0"/>
            </a:endParaRPr>
          </a:p>
          <a:p>
            <a:pPr marL="342900" lvl="0" indent="-342900">
              <a:lnSpc>
                <a:spcPts val="1610"/>
              </a:lnSpc>
              <a:buClr>
                <a:srgbClr val="FF8800"/>
              </a:buClr>
              <a:buSzPts val="1400"/>
              <a:buFont typeface="Times New Roman" panose="02020603050405020304" pitchFamily="18" charset="0"/>
              <a:buAutoNum type="arabicParenR"/>
              <a:tabLst>
                <a:tab pos="466090" algn="l"/>
              </a:tabLst>
            </a:pPr>
            <a:r>
              <a:rPr lang="uk-UA" sz="1600" dirty="0">
                <a:solidFill>
                  <a:schemeClr val="bg1"/>
                </a:solidFill>
                <a:latin typeface="Montserrat Light" panose="020B0604020202020204" charset="-52"/>
                <a:ea typeface="Times New Roman" panose="02020603050405020304" pitchFamily="18" charset="0"/>
              </a:rPr>
              <a:t>виходити з певних критеріїв вибору раціонального</a:t>
            </a:r>
            <a:r>
              <a:rPr lang="uk-UA" sz="1600" spc="-60" dirty="0">
                <a:solidFill>
                  <a:schemeClr val="bg1"/>
                </a:solidFill>
                <a:latin typeface="Montserrat Light" panose="020B0604020202020204" charset="-52"/>
                <a:ea typeface="Times New Roman" panose="02020603050405020304" pitchFamily="18" charset="0"/>
              </a:rPr>
              <a:t> </a:t>
            </a:r>
            <a:r>
              <a:rPr lang="uk-UA" sz="1600" dirty="0">
                <a:solidFill>
                  <a:schemeClr val="bg1"/>
                </a:solidFill>
                <a:latin typeface="Montserrat Light" panose="020B0604020202020204" charset="-52"/>
                <a:ea typeface="Times New Roman" panose="02020603050405020304" pitchFamily="18" charset="0"/>
              </a:rPr>
              <a:t>рішення;</a:t>
            </a:r>
            <a:endParaRPr lang="ru-RU" sz="1600" dirty="0">
              <a:solidFill>
                <a:schemeClr val="bg1"/>
              </a:solidFill>
              <a:latin typeface="Montserrat Light" panose="020B0604020202020204" charset="-52"/>
              <a:ea typeface="Times New Roman" panose="02020603050405020304" pitchFamily="18" charset="0"/>
            </a:endParaRPr>
          </a:p>
          <a:p>
            <a:pPr marL="342900" lvl="0" indent="-342900">
              <a:buClr>
                <a:srgbClr val="FF8800"/>
              </a:buClr>
              <a:buSzPts val="1400"/>
              <a:buFont typeface="Times New Roman" panose="02020603050405020304" pitchFamily="18" charset="0"/>
              <a:buAutoNum type="arabicParenR"/>
              <a:tabLst>
                <a:tab pos="466090" algn="l"/>
              </a:tabLst>
            </a:pPr>
            <a:r>
              <a:rPr lang="uk-UA" sz="1600" dirty="0">
                <a:solidFill>
                  <a:schemeClr val="bg1"/>
                </a:solidFill>
                <a:latin typeface="Montserrat Light" panose="020B0604020202020204" charset="-52"/>
                <a:ea typeface="Times New Roman" panose="02020603050405020304" pitchFamily="18" charset="0"/>
              </a:rPr>
              <a:t>прогнозувати можливі наслідки прийняття управлінського</a:t>
            </a:r>
            <a:r>
              <a:rPr lang="uk-UA" sz="1600" spc="-145" dirty="0">
                <a:solidFill>
                  <a:schemeClr val="bg1"/>
                </a:solidFill>
                <a:latin typeface="Montserrat Light" panose="020B0604020202020204" charset="-52"/>
                <a:ea typeface="Times New Roman" panose="02020603050405020304" pitchFamily="18" charset="0"/>
              </a:rPr>
              <a:t> </a:t>
            </a:r>
            <a:r>
              <a:rPr lang="uk-UA" sz="1600" dirty="0">
                <a:solidFill>
                  <a:schemeClr val="bg1"/>
                </a:solidFill>
                <a:latin typeface="Montserrat Light" panose="020B0604020202020204" charset="-52"/>
                <a:ea typeface="Times New Roman" panose="02020603050405020304" pitchFamily="18" charset="0"/>
              </a:rPr>
              <a:t>рішення;</a:t>
            </a:r>
            <a:endParaRPr lang="ru-RU" sz="1600" dirty="0">
              <a:solidFill>
                <a:schemeClr val="bg1"/>
              </a:solidFill>
              <a:latin typeface="Montserrat Light" panose="020B0604020202020204" charset="-52"/>
              <a:ea typeface="Times New Roman" panose="02020603050405020304" pitchFamily="18" charset="0"/>
            </a:endParaRPr>
          </a:p>
          <a:p>
            <a:pPr marL="342900" marR="721360" lvl="0" indent="-342900">
              <a:spcBef>
                <a:spcPts val="10"/>
              </a:spcBef>
              <a:buClr>
                <a:srgbClr val="FF8800"/>
              </a:buClr>
              <a:buSzPts val="1400"/>
              <a:buFont typeface="Times New Roman" panose="02020603050405020304" pitchFamily="18" charset="0"/>
              <a:buAutoNum type="arabicParenR"/>
              <a:tabLst>
                <a:tab pos="466090" algn="l"/>
                <a:tab pos="1310005" algn="l"/>
                <a:tab pos="1590040" algn="l"/>
                <a:tab pos="2806700" algn="l"/>
                <a:tab pos="3370580" algn="l"/>
                <a:tab pos="4305935" algn="l"/>
                <a:tab pos="5668645" algn="l"/>
              </a:tabLst>
            </a:pPr>
            <a:r>
              <a:rPr lang="uk-UA" sz="1600" dirty="0" smtClean="0">
                <a:solidFill>
                  <a:schemeClr val="bg1"/>
                </a:solidFill>
                <a:latin typeface="Montserrat Light" panose="020B0604020202020204" charset="-52"/>
                <a:ea typeface="Times New Roman" panose="02020603050405020304" pitchFamily="18" charset="0"/>
              </a:rPr>
              <a:t>Радитись із спеціалістами щодо можливих альтернативних </a:t>
            </a:r>
            <a:r>
              <a:rPr lang="uk-UA" sz="1600" spc="-15" dirty="0" smtClean="0">
                <a:solidFill>
                  <a:schemeClr val="bg1"/>
                </a:solidFill>
                <a:latin typeface="Montserrat Light" panose="020B0604020202020204" charset="-52"/>
                <a:ea typeface="Times New Roman" panose="02020603050405020304" pitchFamily="18" charset="0"/>
              </a:rPr>
              <a:t>варіантів </a:t>
            </a:r>
            <a:r>
              <a:rPr lang="uk-UA" sz="1600" dirty="0">
                <a:solidFill>
                  <a:schemeClr val="bg1"/>
                </a:solidFill>
                <a:latin typeface="Montserrat Light" panose="020B0604020202020204" charset="-52"/>
                <a:ea typeface="Times New Roman" panose="02020603050405020304" pitchFamily="18" charset="0"/>
              </a:rPr>
              <a:t>вирішення даної проблеми;</a:t>
            </a:r>
            <a:endParaRPr lang="ru-RU" sz="1600" dirty="0">
              <a:solidFill>
                <a:schemeClr val="bg1"/>
              </a:solidFill>
              <a:latin typeface="Montserrat Light" panose="020B0604020202020204" charset="-52"/>
              <a:ea typeface="Times New Roman" panose="02020603050405020304" pitchFamily="18" charset="0"/>
            </a:endParaRPr>
          </a:p>
          <a:p>
            <a:pPr marL="342900" lvl="0" indent="-342900">
              <a:lnSpc>
                <a:spcPts val="1605"/>
              </a:lnSpc>
              <a:buClr>
                <a:srgbClr val="FF8800"/>
              </a:buClr>
              <a:buSzPts val="1400"/>
              <a:buFont typeface="Times New Roman" panose="02020603050405020304" pitchFamily="18" charset="0"/>
              <a:buAutoNum type="arabicParenR"/>
              <a:tabLst>
                <a:tab pos="466090" algn="l"/>
              </a:tabLst>
            </a:pPr>
            <a:r>
              <a:rPr lang="uk-UA" sz="1600" dirty="0">
                <a:solidFill>
                  <a:schemeClr val="bg1"/>
                </a:solidFill>
                <a:latin typeface="Montserrat Light" panose="020B0604020202020204" charset="-52"/>
                <a:ea typeface="Times New Roman" panose="02020603050405020304" pitchFamily="18" charset="0"/>
              </a:rPr>
              <a:t>вибирати і приймати раціональне рішення;</a:t>
            </a:r>
            <a:r>
              <a:rPr lang="uk-UA" sz="1600" spc="-35" dirty="0">
                <a:solidFill>
                  <a:schemeClr val="bg1"/>
                </a:solidFill>
                <a:latin typeface="Montserrat Light" panose="020B0604020202020204" charset="-52"/>
                <a:ea typeface="Times New Roman" panose="02020603050405020304" pitchFamily="18" charset="0"/>
              </a:rPr>
              <a:t> </a:t>
            </a:r>
            <a:r>
              <a:rPr lang="uk-UA" sz="1600" dirty="0">
                <a:solidFill>
                  <a:schemeClr val="bg1"/>
                </a:solidFill>
                <a:latin typeface="Montserrat Light" panose="020B0604020202020204" charset="-52"/>
                <a:ea typeface="Times New Roman" panose="02020603050405020304" pitchFamily="18" charset="0"/>
              </a:rPr>
              <a:t>:</a:t>
            </a:r>
            <a:endParaRPr lang="ru-RU" sz="1600" dirty="0">
              <a:solidFill>
                <a:schemeClr val="bg1"/>
              </a:solidFill>
              <a:latin typeface="Montserrat Light" panose="020B0604020202020204" charset="-52"/>
              <a:ea typeface="Times New Roman" panose="02020603050405020304" pitchFamily="18" charset="0"/>
            </a:endParaRPr>
          </a:p>
          <a:p>
            <a:pPr marL="342900" lvl="0" indent="-342900">
              <a:lnSpc>
                <a:spcPts val="1610"/>
              </a:lnSpc>
              <a:buClr>
                <a:srgbClr val="FF8800"/>
              </a:buClr>
              <a:buSzPts val="1400"/>
              <a:buFont typeface="Times New Roman" panose="02020603050405020304" pitchFamily="18" charset="0"/>
              <a:buAutoNum type="arabicParenR"/>
              <a:tabLst>
                <a:tab pos="466090" algn="l"/>
              </a:tabLst>
            </a:pPr>
            <a:r>
              <a:rPr lang="uk-UA" sz="1600" dirty="0">
                <a:solidFill>
                  <a:schemeClr val="bg1"/>
                </a:solidFill>
                <a:latin typeface="Montserrat Light" panose="020B0604020202020204" charset="-52"/>
                <a:ea typeface="Times New Roman" panose="02020603050405020304" pitchFamily="18" charset="0"/>
              </a:rPr>
              <a:t>доводити рішення до конкретних виконавців.</a:t>
            </a:r>
            <a:endParaRPr lang="ru-RU" sz="1600" spc="0" dirty="0">
              <a:solidFill>
                <a:schemeClr val="bg1"/>
              </a:solidFill>
              <a:effectLst/>
              <a:latin typeface="Montserrat Light" panose="020B0604020202020204" charset="-52"/>
              <a:ea typeface="Times New Roman" panose="02020603050405020304" pitchFamily="18" charset="0"/>
            </a:endParaRPr>
          </a:p>
        </p:txBody>
      </p:sp>
      <p:grpSp>
        <p:nvGrpSpPr>
          <p:cNvPr id="4" name="Google Shape;492;p41"/>
          <p:cNvGrpSpPr/>
          <p:nvPr/>
        </p:nvGrpSpPr>
        <p:grpSpPr>
          <a:xfrm>
            <a:off x="7050997" y="3521292"/>
            <a:ext cx="1902087" cy="1293162"/>
            <a:chOff x="5247525" y="3007275"/>
            <a:chExt cx="517575" cy="384825"/>
          </a:xfrm>
          <a:solidFill>
            <a:schemeClr val="bg1"/>
          </a:solidFill>
        </p:grpSpPr>
        <p:sp>
          <p:nvSpPr>
            <p:cNvPr id="5" name="Google Shape;493;p4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94;p4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grp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34879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Mutius template">
  <a:themeElements>
    <a:clrScheme name="Custom 347">
      <a:dk1>
        <a:srgbClr val="11191F"/>
      </a:dk1>
      <a:lt1>
        <a:srgbClr val="FFFFFF"/>
      </a:lt1>
      <a:dk2>
        <a:srgbClr val="97A5C2"/>
      </a:dk2>
      <a:lt2>
        <a:srgbClr val="E6E6EC"/>
      </a:lt2>
      <a:accent1>
        <a:srgbClr val="11191F"/>
      </a:accent1>
      <a:accent2>
        <a:srgbClr val="525666"/>
      </a:accent2>
      <a:accent3>
        <a:srgbClr val="757B96"/>
      </a:accent3>
      <a:accent4>
        <a:srgbClr val="9CA1B6"/>
      </a:accent4>
      <a:accent5>
        <a:srgbClr val="CC5900"/>
      </a:accent5>
      <a:accent6>
        <a:srgbClr val="FF8800"/>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3176</Words>
  <Application>Microsoft Office PowerPoint</Application>
  <PresentationFormat>Экран (16:9)</PresentationFormat>
  <Paragraphs>465</Paragraphs>
  <Slides>56</Slides>
  <Notes>1</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56</vt:i4>
      </vt:variant>
    </vt:vector>
  </HeadingPairs>
  <TitlesOfParts>
    <vt:vector size="66" baseType="lpstr">
      <vt:lpstr>DM Serif Display</vt:lpstr>
      <vt:lpstr>Symbol</vt:lpstr>
      <vt:lpstr>Montserrat Light</vt:lpstr>
      <vt:lpstr>Arial</vt:lpstr>
      <vt:lpstr>Wingdings</vt:lpstr>
      <vt:lpstr>Cambria Math</vt:lpstr>
      <vt:lpstr>Times New Roman</vt:lpstr>
      <vt:lpstr>Calibri</vt:lpstr>
      <vt:lpstr>Mutius template</vt:lpstr>
      <vt:lpstr>Формула</vt:lpstr>
      <vt:lpstr>ТЕМА 8  ЕКОНОМІЧНЕ РЕГУЛЮВАННЯ ПІДПРИЄМНИЦЬКОЇ ДІЯЛЬНОСТІ </vt:lpstr>
      <vt:lpstr>1. Концепція собівартості і класифікація витрат на виробництво і реалізацію продукції 2. Номенклатура статей калькуляції собівартості одиниці продукції у виробничому підприємництві  3. Облік витрат на виробництво та калькулювання собівартості продукції 4. Алгоритм визначення фінансових результатів від підприємницької діяльності 5. Аналіз фінансового стану малого підприємства</vt:lpstr>
      <vt:lpstr>Концепція собівартості і класифікація витрат на виробництво і реалізацію продукції </vt:lpstr>
      <vt:lpstr>Презентация PowerPoint</vt:lpstr>
      <vt:lpstr>Презентация PowerPoint</vt:lpstr>
      <vt:lpstr>Структура бухгалтерського обліку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Номенклатура статей калькуляції собівартості одиниці продукції у виробничому підприємництві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Облік витрат на виробництво та калькулювання собівартості продукції </vt:lpstr>
      <vt:lpstr>Презентация PowerPoint</vt:lpstr>
      <vt:lpstr>Презентация PowerPoint</vt:lpstr>
      <vt:lpstr>Презентация PowerPoint</vt:lpstr>
      <vt:lpstr>Презентация PowerPoint</vt:lpstr>
      <vt:lpstr>Презентация PowerPoint</vt:lpstr>
      <vt:lpstr>Алгоритм визначення фінансових результатів від підприємницької діяльності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Аналіз фінансового стану малого підприємства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Дякуємо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Пользователь Windows</cp:lastModifiedBy>
  <cp:revision>27</cp:revision>
  <dcterms:modified xsi:type="dcterms:W3CDTF">2020-03-22T16:36:30Z</dcterms:modified>
</cp:coreProperties>
</file>