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sldIdLst>
    <p:sldId id="256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62" y="1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A96D5-239E-468E-8AA7-FC38C30D3F59}" type="datetimeFigureOut">
              <a:rPr lang="ru-RU" smtClean="0"/>
              <a:t>16.02.2023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109A8-756C-4F60-BA18-20E87C5ABF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5532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A96D5-239E-468E-8AA7-FC38C30D3F59}" type="datetimeFigureOut">
              <a:rPr lang="ru-RU" smtClean="0"/>
              <a:t>16.02.2023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109A8-756C-4F60-BA18-20E87C5ABF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4661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A96D5-239E-468E-8AA7-FC38C30D3F59}" type="datetimeFigureOut">
              <a:rPr lang="ru-RU" smtClean="0"/>
              <a:t>16.02.2023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109A8-756C-4F60-BA18-20E87C5ABF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925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A96D5-239E-468E-8AA7-FC38C30D3F59}" type="datetimeFigureOut">
              <a:rPr lang="ru-RU" smtClean="0"/>
              <a:t>16.02.2023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109A8-756C-4F60-BA18-20E87C5ABF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3601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A96D5-239E-468E-8AA7-FC38C30D3F59}" type="datetimeFigureOut">
              <a:rPr lang="ru-RU" smtClean="0"/>
              <a:t>16.02.2023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109A8-756C-4F60-BA18-20E87C5ABF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5234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A96D5-239E-468E-8AA7-FC38C30D3F59}" type="datetimeFigureOut">
              <a:rPr lang="ru-RU" smtClean="0"/>
              <a:t>16.02.2023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109A8-756C-4F60-BA18-20E87C5ABF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1498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A96D5-239E-468E-8AA7-FC38C30D3F59}" type="datetimeFigureOut">
              <a:rPr lang="ru-RU" smtClean="0"/>
              <a:t>16.02.2023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109A8-756C-4F60-BA18-20E87C5ABF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5389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A96D5-239E-468E-8AA7-FC38C30D3F59}" type="datetimeFigureOut">
              <a:rPr lang="ru-RU" smtClean="0"/>
              <a:t>16.02.2023</a:t>
            </a:fld>
            <a:endParaRPr lang="ru-RU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109A8-756C-4F60-BA18-20E87C5ABF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4209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A96D5-239E-468E-8AA7-FC38C30D3F59}" type="datetimeFigureOut">
              <a:rPr lang="ru-RU" smtClean="0"/>
              <a:t>16.02.2023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109A8-756C-4F60-BA18-20E87C5ABF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2627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A96D5-239E-468E-8AA7-FC38C30D3F59}" type="datetimeFigureOut">
              <a:rPr lang="ru-RU" smtClean="0"/>
              <a:t>16.02.2023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109A8-756C-4F60-BA18-20E87C5ABF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236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A96D5-239E-468E-8AA7-FC38C30D3F59}" type="datetimeFigureOut">
              <a:rPr lang="ru-RU" smtClean="0"/>
              <a:t>16.02.2023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109A8-756C-4F60-BA18-20E87C5ABF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2634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7FA96D5-239E-468E-8AA7-FC38C30D3F59}" type="datetimeFigureOut">
              <a:rPr lang="ru-RU" smtClean="0"/>
              <a:t>16.02.2023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202109A8-756C-4F60-BA18-20E87C5ABF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9825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4045" y="479425"/>
            <a:ext cx="8825658" cy="1681756"/>
          </a:xfrm>
        </p:spPr>
        <p:txBody>
          <a:bodyPr/>
          <a:lstStyle/>
          <a:p>
            <a:pPr algn="ctr"/>
            <a:r>
              <a:rPr lang="uk-UA" b="1" dirty="0" smtClean="0"/>
              <a:t>Презентація курсу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06549" y="2415181"/>
            <a:ext cx="7144971" cy="1299570"/>
          </a:xfrm>
        </p:spPr>
        <p:txBody>
          <a:bodyPr>
            <a:noAutofit/>
          </a:bodyPr>
          <a:lstStyle/>
          <a:p>
            <a:pPr algn="ctr"/>
            <a:r>
              <a:rPr lang="uk-UA" sz="4400" b="1" dirty="0">
                <a:solidFill>
                  <a:schemeClr val="bg1"/>
                </a:solidFill>
              </a:rPr>
              <a:t>Психологічні основи навчання та професійної підготовки у вищій школі</a:t>
            </a:r>
            <a:endParaRPr lang="ru-RU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7739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5400" b="1" dirty="0" smtClean="0"/>
              <a:t>Мета курсу</a:t>
            </a:r>
            <a:endParaRPr lang="ru-RU" sz="5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72560" y="1775884"/>
            <a:ext cx="7335520" cy="3488266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uk-UA" sz="4400" dirty="0" smtClean="0"/>
              <a:t>засвоєння </a:t>
            </a:r>
            <a:r>
              <a:rPr lang="uk-UA" sz="4400" dirty="0"/>
              <a:t>основних теоретичних підходів та навичок використання методів і методик сучасної психології з метою організації освітнього процесу у закладі вищої </a:t>
            </a:r>
            <a:r>
              <a:rPr lang="uk-UA" sz="4400" dirty="0" smtClean="0"/>
              <a:t>освіти</a:t>
            </a:r>
            <a:endParaRPr lang="ru-RU" sz="4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8250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/>
              <a:t>Завдання </a:t>
            </a:r>
            <a:r>
              <a:rPr lang="uk-UA" b="1" dirty="0"/>
              <a:t>вивчення дисципліни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70959" y="807720"/>
            <a:ext cx="7447281" cy="5572760"/>
          </a:xfrm>
        </p:spPr>
        <p:txBody>
          <a:bodyPr>
            <a:noAutofit/>
          </a:bodyPr>
          <a:lstStyle/>
          <a:p>
            <a:pPr marL="542925" lvl="0" indent="-542925">
              <a:lnSpc>
                <a:spcPct val="100000"/>
              </a:lnSpc>
              <a:spcBef>
                <a:spcPts val="200"/>
              </a:spcBef>
              <a:buFont typeface="Wingdings" panose="05000000000000000000" pitchFamily="2" charset="2"/>
              <a:buChar char="q"/>
            </a:pPr>
            <a:r>
              <a:rPr lang="uk-UA" sz="2400" dirty="0" smtClean="0"/>
              <a:t>оволодіти </a:t>
            </a:r>
            <a:r>
              <a:rPr lang="uk-UA" sz="2400" dirty="0"/>
              <a:t>теоретичними основами психології вищої </a:t>
            </a:r>
            <a:r>
              <a:rPr lang="uk-UA" sz="2400" dirty="0" smtClean="0"/>
              <a:t>школи;</a:t>
            </a:r>
            <a:endParaRPr lang="ru-RU" sz="2400" dirty="0"/>
          </a:p>
          <a:p>
            <a:pPr marL="542925" lvl="0" indent="-542925">
              <a:lnSpc>
                <a:spcPct val="100000"/>
              </a:lnSpc>
              <a:spcBef>
                <a:spcPts val="200"/>
              </a:spcBef>
              <a:buFont typeface="Wingdings" panose="05000000000000000000" pitchFamily="2" charset="2"/>
              <a:buChar char="q"/>
            </a:pPr>
            <a:r>
              <a:rPr lang="uk-UA" sz="2400" dirty="0"/>
              <a:t>ознайомитись із основними психологічними проблемами вищої </a:t>
            </a:r>
            <a:r>
              <a:rPr lang="uk-UA" sz="2400" dirty="0" smtClean="0"/>
              <a:t>школи;</a:t>
            </a:r>
            <a:endParaRPr lang="ru-RU" sz="2400" dirty="0"/>
          </a:p>
          <a:p>
            <a:pPr marL="542925" lvl="0" indent="-542925">
              <a:lnSpc>
                <a:spcPct val="100000"/>
              </a:lnSpc>
              <a:spcBef>
                <a:spcPts val="200"/>
              </a:spcBef>
              <a:buFont typeface="Wingdings" panose="05000000000000000000" pitchFamily="2" charset="2"/>
              <a:buChar char="q"/>
            </a:pPr>
            <a:r>
              <a:rPr lang="uk-UA" sz="2400" dirty="0"/>
              <a:t>засвоїти закономірності професійного становлення та особистісного зростання майбутніх фахівців;</a:t>
            </a:r>
            <a:endParaRPr lang="ru-RU" sz="2400" dirty="0"/>
          </a:p>
          <a:p>
            <a:pPr marL="542925" lvl="0" indent="-542925">
              <a:lnSpc>
                <a:spcPct val="100000"/>
              </a:lnSpc>
              <a:spcBef>
                <a:spcPts val="200"/>
              </a:spcBef>
              <a:buFont typeface="Wingdings" panose="05000000000000000000" pitchFamily="2" charset="2"/>
              <a:buChar char="q"/>
            </a:pPr>
            <a:r>
              <a:rPr lang="uk-UA" sz="2400" dirty="0"/>
              <a:t>формувати внутрішню мотивацію до урахування психологічних законів та закономірностей у професійній  педагогічній діяльності;</a:t>
            </a:r>
            <a:endParaRPr lang="ru-RU" sz="2400" dirty="0"/>
          </a:p>
          <a:p>
            <a:pPr marL="542925" lvl="0" indent="-542925">
              <a:lnSpc>
                <a:spcPct val="100000"/>
              </a:lnSpc>
              <a:spcBef>
                <a:spcPts val="200"/>
              </a:spcBef>
              <a:buFont typeface="Wingdings" panose="05000000000000000000" pitchFamily="2" charset="2"/>
              <a:buChar char="q"/>
            </a:pPr>
            <a:r>
              <a:rPr lang="uk-UA" sz="2400" dirty="0"/>
              <a:t>сприяти професійному самовизначенню і оволодінню </a:t>
            </a:r>
            <a:r>
              <a:rPr lang="uk-UA" sz="2400" dirty="0" err="1"/>
              <a:t>професійно</a:t>
            </a:r>
            <a:r>
              <a:rPr lang="uk-UA" sz="2400" dirty="0"/>
              <a:t>-педагогічної ідентичності;</a:t>
            </a:r>
            <a:endParaRPr lang="ru-RU" sz="2400" dirty="0"/>
          </a:p>
          <a:p>
            <a:pPr marL="542925" lvl="0" indent="-542925">
              <a:lnSpc>
                <a:spcPct val="100000"/>
              </a:lnSpc>
              <a:spcBef>
                <a:spcPts val="200"/>
              </a:spcBef>
              <a:buFont typeface="Wingdings" panose="05000000000000000000" pitchFamily="2" charset="2"/>
              <a:buChar char="q"/>
            </a:pPr>
            <a:r>
              <a:rPr lang="uk-UA" sz="2400" dirty="0"/>
              <a:t>розвинути </a:t>
            </a:r>
            <a:r>
              <a:rPr lang="uk-UA" sz="2400" dirty="0" err="1"/>
              <a:t>професійно</a:t>
            </a:r>
            <a:r>
              <a:rPr lang="uk-UA" sz="2400" dirty="0"/>
              <a:t> важливі якості особистості</a:t>
            </a:r>
            <a:r>
              <a:rPr lang="uk-UA" sz="2400" dirty="0" smtClean="0"/>
              <a:t>.</a:t>
            </a:r>
            <a:endParaRPr lang="ru-RU" sz="2400" dirty="0"/>
          </a:p>
          <a:p>
            <a:pPr>
              <a:lnSpc>
                <a:spcPct val="100000"/>
              </a:lnSpc>
              <a:spcBef>
                <a:spcPts val="200"/>
              </a:spcBef>
              <a:buFont typeface="Wingdings" panose="05000000000000000000" pitchFamily="2" charset="2"/>
              <a:buChar char="q"/>
            </a:pP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951557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4225359"/>
              </p:ext>
            </p:extLst>
          </p:nvPr>
        </p:nvGraphicFramePr>
        <p:xfrm>
          <a:off x="3921761" y="284476"/>
          <a:ext cx="7721598" cy="631497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{69012ECD-51FC-41F1-AA8D-1B2483CD663E}</a:tableStyleId>
              </a:tblPr>
              <a:tblGrid>
                <a:gridCol w="4400893">
                  <a:extLst>
                    <a:ext uri="{9D8B030D-6E8A-4147-A177-3AD203B41FA5}">
                      <a16:colId xmlns:a16="http://schemas.microsoft.com/office/drawing/2014/main" val="3907128068"/>
                    </a:ext>
                  </a:extLst>
                </a:gridCol>
                <a:gridCol w="772004">
                  <a:extLst>
                    <a:ext uri="{9D8B030D-6E8A-4147-A177-3AD203B41FA5}">
                      <a16:colId xmlns:a16="http://schemas.microsoft.com/office/drawing/2014/main" val="1814618160"/>
                    </a:ext>
                  </a:extLst>
                </a:gridCol>
                <a:gridCol w="687177">
                  <a:extLst>
                    <a:ext uri="{9D8B030D-6E8A-4147-A177-3AD203B41FA5}">
                      <a16:colId xmlns:a16="http://schemas.microsoft.com/office/drawing/2014/main" val="3315340072"/>
                    </a:ext>
                  </a:extLst>
                </a:gridCol>
                <a:gridCol w="930762">
                  <a:extLst>
                    <a:ext uri="{9D8B030D-6E8A-4147-A177-3AD203B41FA5}">
                      <a16:colId xmlns:a16="http://schemas.microsoft.com/office/drawing/2014/main" val="1886478149"/>
                    </a:ext>
                  </a:extLst>
                </a:gridCol>
                <a:gridCol w="930762">
                  <a:extLst>
                    <a:ext uri="{9D8B030D-6E8A-4147-A177-3AD203B41FA5}">
                      <a16:colId xmlns:a16="http://schemas.microsoft.com/office/drawing/2014/main" val="1052983025"/>
                    </a:ext>
                  </a:extLst>
                </a:gridCol>
              </a:tblGrid>
              <a:tr h="234589">
                <a:tc rowSpan="3">
                  <a:txBody>
                    <a:bodyPr/>
                    <a:lstStyle/>
                    <a:p>
                      <a:pPr marL="8382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Назви</a:t>
                      </a:r>
                      <a:r>
                        <a:rPr lang="uk-UA" sz="1200" b="1" spc="-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тематичних</a:t>
                      </a:r>
                      <a:r>
                        <a:rPr lang="uk-UA" sz="1200" b="1" spc="-3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розділів</a:t>
                      </a:r>
                      <a:r>
                        <a:rPr lang="uk-UA" sz="1200" b="1" spc="1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</a:t>
                      </a:r>
                      <a:r>
                        <a:rPr lang="uk-UA" sz="1200" b="1" spc="-5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4">
                  <a:txBody>
                    <a:bodyPr/>
                    <a:lstStyle/>
                    <a:p>
                      <a:pPr marL="5911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Кількість</a:t>
                      </a:r>
                      <a:r>
                        <a:rPr lang="uk-UA" sz="1200" spc="-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годин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8418956"/>
                  </a:ext>
                </a:extLst>
              </a:tr>
              <a:tr h="19206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228600" marR="70485" indent="-13716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05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Усього</a:t>
                      </a:r>
                      <a:endParaRPr lang="ru-RU" sz="105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3">
                  <a:txBody>
                    <a:bodyPr/>
                    <a:lstStyle/>
                    <a:p>
                      <a:pPr marL="43307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05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</a:t>
                      </a:r>
                      <a:r>
                        <a:rPr lang="uk-UA" sz="1050" b="0" spc="-2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05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тому</a:t>
                      </a:r>
                      <a:r>
                        <a:rPr lang="uk-UA" sz="1050" b="0" spc="-2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05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числі</a:t>
                      </a:r>
                      <a:endParaRPr lang="ru-RU" sz="105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8533489"/>
                  </a:ext>
                </a:extLst>
              </a:tr>
              <a:tr h="28454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05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лекції</a:t>
                      </a:r>
                      <a:endParaRPr lang="ru-RU" sz="105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7150" marR="5397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050" b="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практтичні</a:t>
                      </a:r>
                      <a:endParaRPr lang="ru-RU" sz="105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7945" marR="8255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05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сам.</a:t>
                      </a:r>
                      <a:r>
                        <a:rPr lang="uk-UA" sz="1050" b="0" spc="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05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роб.</a:t>
                      </a:r>
                      <a:endParaRPr lang="ru-RU" sz="105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17564731"/>
                  </a:ext>
                </a:extLst>
              </a:tr>
              <a:tr h="192066">
                <a:tc gridSpan="5">
                  <a:txBody>
                    <a:bodyPr/>
                    <a:lstStyle/>
                    <a:p>
                      <a:pPr marL="104267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05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Змістовий</a:t>
                      </a:r>
                      <a:r>
                        <a:rPr lang="uk-UA" sz="1050" b="1" i="1" spc="-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05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модуль</a:t>
                      </a:r>
                      <a:r>
                        <a:rPr lang="uk-UA" sz="1050" b="1" i="1" spc="-2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05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r>
                        <a:rPr lang="uk-UA" sz="1050" b="1" i="1" spc="-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05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Загальні</a:t>
                      </a:r>
                      <a:r>
                        <a:rPr lang="uk-UA" sz="1050" b="1" i="1" spc="-3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05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питання</a:t>
                      </a:r>
                      <a:r>
                        <a:rPr lang="uk-UA" sz="1050" b="1" i="1" spc="-3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05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психології</a:t>
                      </a:r>
                      <a:r>
                        <a:rPr lang="uk-UA" sz="1050" b="1" i="1" spc="-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05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вищої</a:t>
                      </a:r>
                      <a:r>
                        <a:rPr lang="uk-UA" sz="1050" b="1" i="1" spc="-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05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школи</a:t>
                      </a:r>
                      <a:endParaRPr lang="ru-RU" sz="1050" b="1" i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4656010"/>
                  </a:ext>
                </a:extLst>
              </a:tr>
              <a:tr h="384134">
                <a:tc>
                  <a:txBody>
                    <a:bodyPr/>
                    <a:lstStyle/>
                    <a:p>
                      <a:pPr marL="69850" marR="9017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05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Тема</a:t>
                      </a:r>
                      <a:r>
                        <a:rPr lang="uk-UA" sz="1050" b="0" spc="-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05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r>
                        <a:rPr lang="uk-UA" sz="1050" b="0" spc="-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05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Предмет,</a:t>
                      </a:r>
                      <a:r>
                        <a:rPr lang="uk-UA" sz="1050" b="0" spc="-1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05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задачі</a:t>
                      </a:r>
                      <a:r>
                        <a:rPr lang="uk-UA" sz="1050" b="0" spc="-2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05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</a:t>
                      </a:r>
                      <a:r>
                        <a:rPr lang="uk-UA" sz="1050" b="0" spc="-4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05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методи</a:t>
                      </a:r>
                      <a:r>
                        <a:rPr lang="uk-UA" sz="1050" b="0" spc="2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05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психології</a:t>
                      </a:r>
                      <a:r>
                        <a:rPr lang="uk-UA" sz="1050" b="0" spc="-2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05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вищої</a:t>
                      </a:r>
                      <a:endParaRPr lang="ru-RU" sz="1050" b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9850" marR="9017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05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школи</a:t>
                      </a:r>
                      <a:endParaRPr lang="ru-RU" sz="105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05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05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15621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05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184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05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05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05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057058947"/>
                  </a:ext>
                </a:extLst>
              </a:tr>
              <a:tr h="363283">
                <a:tc>
                  <a:txBody>
                    <a:bodyPr/>
                    <a:lstStyle/>
                    <a:p>
                      <a:pPr marL="69850" marR="9017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05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Тема</a:t>
                      </a:r>
                      <a:r>
                        <a:rPr lang="uk-UA" sz="1050" b="0" spc="-3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05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  <a:r>
                        <a:rPr lang="uk-UA" sz="1050" b="0" spc="-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05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Методологія</a:t>
                      </a:r>
                      <a:r>
                        <a:rPr lang="uk-UA" sz="1050" b="0" spc="-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05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</a:t>
                      </a:r>
                      <a:r>
                        <a:rPr lang="uk-UA" sz="1050" b="0" spc="-6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05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принципи</a:t>
                      </a:r>
                      <a:r>
                        <a:rPr lang="uk-UA" sz="1050" b="0" spc="-1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05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психологічного</a:t>
                      </a:r>
                      <a:r>
                        <a:rPr lang="uk-UA" sz="1050" b="0" spc="-2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05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дослідження</a:t>
                      </a:r>
                      <a:endParaRPr lang="ru-RU" sz="105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05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05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15621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05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" marR="184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05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05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05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687833006"/>
                  </a:ext>
                </a:extLst>
              </a:tr>
              <a:tr h="384134">
                <a:tc>
                  <a:txBody>
                    <a:bodyPr/>
                    <a:lstStyle/>
                    <a:p>
                      <a:pPr marL="69850" marR="9017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05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Тема</a:t>
                      </a:r>
                      <a:r>
                        <a:rPr lang="uk-UA" sz="1050" b="0" spc="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05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  <a:r>
                        <a:rPr lang="uk-UA" sz="1050" b="0" spc="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05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Психологічна</a:t>
                      </a:r>
                      <a:r>
                        <a:rPr lang="uk-UA" sz="1050" b="0" spc="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05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характеристика</a:t>
                      </a:r>
                      <a:r>
                        <a:rPr lang="uk-UA" sz="1050" b="0" spc="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05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освітнього</a:t>
                      </a:r>
                      <a:r>
                        <a:rPr lang="uk-UA" sz="1050" b="0" spc="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05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процесу</a:t>
                      </a:r>
                      <a:r>
                        <a:rPr lang="uk-UA" sz="1050" b="0" spc="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05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</a:t>
                      </a:r>
                      <a:r>
                        <a:rPr lang="uk-UA" sz="1050" b="0" spc="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05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закладі вищої освіти.</a:t>
                      </a:r>
                      <a:endParaRPr lang="ru-RU" sz="105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05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05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15621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05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5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184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05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5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05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842810865"/>
                  </a:ext>
                </a:extLst>
              </a:tr>
              <a:tr h="192066">
                <a:tc>
                  <a:txBody>
                    <a:bodyPr/>
                    <a:lstStyle/>
                    <a:p>
                      <a:pPr marL="69850" marR="9017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05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Разом</a:t>
                      </a:r>
                      <a:r>
                        <a:rPr lang="uk-UA" sz="1050" b="0" spc="-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05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</a:t>
                      </a:r>
                      <a:r>
                        <a:rPr lang="uk-UA" sz="1050" b="0" spc="-2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05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змістовим</a:t>
                      </a:r>
                      <a:r>
                        <a:rPr lang="uk-UA" sz="1050" b="0" spc="-2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05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модулем 1</a:t>
                      </a:r>
                      <a:endParaRPr lang="ru-RU" sz="105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05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05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15621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05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05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184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05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05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7945" marR="6413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05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05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798652350"/>
                  </a:ext>
                </a:extLst>
              </a:tr>
              <a:tr h="192066">
                <a:tc gridSpan="5">
                  <a:txBody>
                    <a:bodyPr/>
                    <a:lstStyle/>
                    <a:p>
                      <a:pPr marL="123825" marR="1143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05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Змістовий</a:t>
                      </a:r>
                      <a:r>
                        <a:rPr lang="uk-UA" sz="1050" b="1" i="1" spc="-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05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модуль</a:t>
                      </a:r>
                      <a:r>
                        <a:rPr lang="uk-UA" sz="1050" b="1" i="1" spc="-2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05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  <a:r>
                        <a:rPr lang="uk-UA" sz="1050" b="1" i="1" spc="-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05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Психологічна</a:t>
                      </a:r>
                      <a:r>
                        <a:rPr lang="uk-UA" sz="1050" b="1" i="1" spc="-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05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характеристика</a:t>
                      </a:r>
                      <a:r>
                        <a:rPr lang="uk-UA" sz="1050" b="1" i="1" spc="-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05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студентства</a:t>
                      </a:r>
                      <a:endParaRPr lang="ru-RU" sz="1050" b="1" i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9719246"/>
                  </a:ext>
                </a:extLst>
              </a:tr>
              <a:tr h="363283">
                <a:tc>
                  <a:txBody>
                    <a:bodyPr/>
                    <a:lstStyle/>
                    <a:p>
                      <a:pPr marL="69850" marR="9017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050" b="0" spc="-2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Тема</a:t>
                      </a:r>
                      <a:r>
                        <a:rPr lang="uk-UA" sz="1050" b="0" spc="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050" b="0" spc="-2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</a:t>
                      </a:r>
                      <a:r>
                        <a:rPr lang="uk-UA" sz="1050" b="0" spc="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050" b="0" spc="-2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Психологічна</a:t>
                      </a:r>
                      <a:r>
                        <a:rPr lang="uk-UA" sz="1050" b="0" spc="-4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050" b="0" spc="-2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характеристика</a:t>
                      </a:r>
                      <a:r>
                        <a:rPr lang="uk-UA" sz="1050" b="0" spc="-4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050" b="0" spc="-2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студентського</a:t>
                      </a:r>
                      <a:r>
                        <a:rPr lang="uk-UA" sz="1050" b="0" spc="-3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050" b="0" spc="-2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віку</a:t>
                      </a:r>
                      <a:endParaRPr lang="ru-RU" sz="105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05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05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05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5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05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5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05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05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925250899"/>
                  </a:ext>
                </a:extLst>
              </a:tr>
              <a:tr h="363283">
                <a:tc>
                  <a:txBody>
                    <a:bodyPr/>
                    <a:lstStyle/>
                    <a:p>
                      <a:pPr marL="69850" marR="9017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050" b="0" spc="-2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Тема</a:t>
                      </a:r>
                      <a:r>
                        <a:rPr lang="uk-UA" sz="1050" b="0" spc="1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050" b="0" spc="-2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</a:t>
                      </a:r>
                      <a:r>
                        <a:rPr lang="uk-UA" sz="105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050" b="0" spc="-2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Психологічні</a:t>
                      </a:r>
                      <a:r>
                        <a:rPr lang="uk-UA" sz="1050" b="0" spc="-8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050" b="0" spc="-2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особливості</a:t>
                      </a:r>
                      <a:r>
                        <a:rPr lang="uk-UA" sz="1050" b="0" spc="-8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050" b="0" spc="-2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студентської</a:t>
                      </a:r>
                      <a:r>
                        <a:rPr lang="uk-UA" sz="1050" b="0" spc="-8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050" b="0" spc="-2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групи</a:t>
                      </a:r>
                      <a:endParaRPr lang="ru-RU" sz="105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05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05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05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5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05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5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05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05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567219986"/>
                  </a:ext>
                </a:extLst>
              </a:tr>
              <a:tr h="192066"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05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Разом</a:t>
                      </a:r>
                      <a:r>
                        <a:rPr lang="uk-UA" sz="1050" b="0" spc="-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05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</a:t>
                      </a:r>
                      <a:r>
                        <a:rPr lang="uk-UA" sz="1050" b="0" spc="-2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05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змістовим</a:t>
                      </a:r>
                      <a:r>
                        <a:rPr lang="uk-UA" sz="1050" b="0" spc="-2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05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модулем 2</a:t>
                      </a:r>
                      <a:endParaRPr lang="ru-RU" sz="105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05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05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05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05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05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05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05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05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30386341"/>
                  </a:ext>
                </a:extLst>
              </a:tr>
              <a:tr h="244651">
                <a:tc gridSpan="5">
                  <a:txBody>
                    <a:bodyPr/>
                    <a:lstStyle/>
                    <a:p>
                      <a:pPr marL="78105" marR="1143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05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Змістовий</a:t>
                      </a:r>
                      <a:r>
                        <a:rPr lang="uk-UA" sz="1050" b="1" i="1" spc="-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05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модуль</a:t>
                      </a:r>
                      <a:r>
                        <a:rPr lang="uk-UA" sz="1050" b="1" i="1" spc="-1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05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  <a:r>
                        <a:rPr lang="uk-UA" sz="1050" b="1" i="1" spc="-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05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Професійне</a:t>
                      </a:r>
                      <a:r>
                        <a:rPr lang="uk-UA" sz="1050" b="1" i="1" spc="-3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05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становлення</a:t>
                      </a:r>
                      <a:r>
                        <a:rPr lang="uk-UA" sz="1050" b="1" i="1" spc="-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05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особистості студента</a:t>
                      </a:r>
                      <a:r>
                        <a:rPr lang="uk-UA" sz="1050" b="1" i="1" spc="-3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05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 процесі фахової підготовки</a:t>
                      </a:r>
                      <a:endParaRPr lang="ru-RU" sz="1050" b="1" i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7301935"/>
                  </a:ext>
                </a:extLst>
              </a:tr>
              <a:tr h="192066">
                <a:tc>
                  <a:txBody>
                    <a:bodyPr/>
                    <a:lstStyle/>
                    <a:p>
                      <a:pPr marL="6985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050" b="0" spc="-1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Тема</a:t>
                      </a:r>
                      <a:r>
                        <a:rPr lang="uk-UA" sz="1050" b="0" spc="-6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050" b="0" spc="-1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</a:t>
                      </a:r>
                      <a:r>
                        <a:rPr lang="uk-UA" sz="1050" b="0" spc="-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050" b="0" spc="-1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Психологічний</a:t>
                      </a:r>
                      <a:r>
                        <a:rPr lang="uk-UA" sz="1050" b="0" spc="2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050" b="0" spc="-1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аналіз</a:t>
                      </a:r>
                      <a:r>
                        <a:rPr lang="uk-UA" sz="1050" b="0" spc="3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050" b="0" spc="-1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учіння</a:t>
                      </a:r>
                      <a:r>
                        <a:rPr lang="uk-UA" sz="1050" b="0" spc="1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050" b="0" spc="-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студентів.</a:t>
                      </a:r>
                      <a:endParaRPr lang="ru-RU" sz="105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05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05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05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5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05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5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05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05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961359362"/>
                  </a:ext>
                </a:extLst>
              </a:tr>
              <a:tr h="544923">
                <a:tc>
                  <a:txBody>
                    <a:bodyPr/>
                    <a:lstStyle/>
                    <a:p>
                      <a:pPr marL="69850" marR="9017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05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Тема</a:t>
                      </a:r>
                      <a:r>
                        <a:rPr lang="en-US" sz="1050" b="0" spc="-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uk-UA" sz="105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</a:t>
                      </a:r>
                      <a:r>
                        <a:rPr lang="en-US" sz="1050" b="0" spc="17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uk-UA" sz="105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Професійне</a:t>
                      </a:r>
                      <a:r>
                        <a:rPr lang="uk-UA" sz="1050" b="0" spc="18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05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становлення</a:t>
                      </a:r>
                      <a:r>
                        <a:rPr lang="uk-UA" sz="1050" b="0" spc="13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05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особистості</a:t>
                      </a:r>
                      <a:r>
                        <a:rPr lang="uk-UA" sz="1050" b="0" spc="14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05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студента як</a:t>
                      </a:r>
                      <a:r>
                        <a:rPr lang="uk-UA" sz="1050" b="0" spc="-2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05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майбутнього</a:t>
                      </a:r>
                      <a:r>
                        <a:rPr lang="uk-UA" sz="1050" b="0" spc="-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05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фахівця</a:t>
                      </a:r>
                      <a:r>
                        <a:rPr lang="uk-UA" sz="1050" b="0" spc="-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05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 вищою</a:t>
                      </a:r>
                      <a:r>
                        <a:rPr lang="uk-UA" sz="1050" b="0" spc="-5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05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освітою.</a:t>
                      </a:r>
                      <a:endParaRPr lang="ru-RU" sz="105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05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05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05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5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05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5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05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05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886858858"/>
                  </a:ext>
                </a:extLst>
              </a:tr>
              <a:tr h="192066">
                <a:tc>
                  <a:txBody>
                    <a:bodyPr/>
                    <a:lstStyle/>
                    <a:p>
                      <a:pPr marL="69850" marR="9017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05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Разом</a:t>
                      </a:r>
                      <a:r>
                        <a:rPr lang="uk-UA" sz="1050" b="0" spc="-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05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</a:t>
                      </a:r>
                      <a:r>
                        <a:rPr lang="uk-UA" sz="1050" b="0" spc="-4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05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змістовим</a:t>
                      </a:r>
                      <a:r>
                        <a:rPr lang="uk-UA" sz="1050" b="0" spc="-2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05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модулем</a:t>
                      </a:r>
                      <a:r>
                        <a:rPr lang="uk-UA" sz="1050" b="0" spc="-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05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05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05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05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05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05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05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05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05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05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706550886"/>
                  </a:ext>
                </a:extLst>
              </a:tr>
              <a:tr h="272224">
                <a:tc gridSpan="5">
                  <a:txBody>
                    <a:bodyPr/>
                    <a:lstStyle/>
                    <a:p>
                      <a:pPr marL="78105" marR="15049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05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Змістовий модуль</a:t>
                      </a:r>
                      <a:r>
                        <a:rPr lang="uk-UA" sz="1050" b="1" i="1" spc="-1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05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</a:t>
                      </a:r>
                      <a:r>
                        <a:rPr lang="uk-UA" sz="1050" b="1" i="1" spc="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05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Психологічний аналіз</a:t>
                      </a:r>
                      <a:r>
                        <a:rPr lang="uk-UA" sz="1050" b="1" i="1" spc="-2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05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діяльності</a:t>
                      </a:r>
                      <a:r>
                        <a:rPr lang="uk-UA" sz="1050" b="1" i="1" spc="-2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05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викладача</a:t>
                      </a:r>
                      <a:r>
                        <a:rPr lang="uk-UA" sz="1050" b="1" i="1" spc="-2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05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закладу вищої освіти</a:t>
                      </a:r>
                      <a:endParaRPr lang="ru-RU" sz="1050" b="1" i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8216526"/>
                  </a:ext>
                </a:extLst>
              </a:tr>
              <a:tr h="363283">
                <a:tc>
                  <a:txBody>
                    <a:bodyPr/>
                    <a:lstStyle/>
                    <a:p>
                      <a:pPr marL="69850" marR="9017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05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Тема</a:t>
                      </a:r>
                      <a:r>
                        <a:rPr lang="uk-UA" sz="1050" b="0" spc="-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uk-UA" sz="105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</a:t>
                      </a:r>
                      <a:r>
                        <a:rPr lang="uk-UA" sz="1050" b="0" spc="-1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uk-UA" sz="105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Психологія особистості</a:t>
                      </a:r>
                      <a:r>
                        <a:rPr lang="uk-UA" sz="1050" b="0" spc="-4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05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</a:t>
                      </a:r>
                      <a:r>
                        <a:rPr lang="uk-UA" sz="1050" b="0" spc="-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05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діяльності</a:t>
                      </a:r>
                      <a:r>
                        <a:rPr lang="uk-UA" sz="1050" b="0" spc="-4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05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викладача ЗВО.</a:t>
                      </a:r>
                      <a:endParaRPr lang="ru-RU" sz="105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05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05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05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5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05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5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05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995195798"/>
                  </a:ext>
                </a:extLst>
              </a:tr>
              <a:tr h="192066">
                <a:tc>
                  <a:txBody>
                    <a:bodyPr/>
                    <a:lstStyle/>
                    <a:p>
                      <a:pPr marL="69850" marR="9017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050" b="0" spc="-2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Тема</a:t>
                      </a:r>
                      <a:r>
                        <a:rPr lang="uk-UA" sz="1050" b="0" spc="1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050" b="0" spc="-2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</a:t>
                      </a:r>
                      <a:r>
                        <a:rPr lang="uk-UA" sz="1050" b="0" spc="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050" b="0" spc="-2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Взаємовідносини</a:t>
                      </a:r>
                      <a:r>
                        <a:rPr lang="uk-UA" sz="1050" b="0" spc="-8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050" b="0" spc="-2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викладачів і</a:t>
                      </a:r>
                      <a:r>
                        <a:rPr lang="uk-UA" sz="1050" b="0" spc="-8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050" b="0" spc="-2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студентів.</a:t>
                      </a:r>
                      <a:endParaRPr lang="ru-RU" sz="105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05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05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05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05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05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05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749270299"/>
                  </a:ext>
                </a:extLst>
              </a:tr>
              <a:tr h="363283">
                <a:tc>
                  <a:txBody>
                    <a:bodyPr/>
                    <a:lstStyle/>
                    <a:p>
                      <a:pPr marL="69850" marR="9017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050" b="0" spc="-2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Тема</a:t>
                      </a:r>
                      <a:r>
                        <a:rPr lang="uk-UA" sz="1050" b="0" spc="1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050" b="0" spc="-2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</a:t>
                      </a:r>
                      <a:r>
                        <a:rPr lang="uk-UA" sz="1050" b="0" spc="-2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050" b="0" spc="-2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Особливості</a:t>
                      </a:r>
                      <a:r>
                        <a:rPr lang="uk-UA" sz="1050" b="0" spc="-8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050" b="0" spc="-2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педагогічного</a:t>
                      </a:r>
                      <a:r>
                        <a:rPr lang="uk-UA" sz="1050" b="0" spc="-3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050" b="0" spc="-2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конфлікту</a:t>
                      </a:r>
                      <a:r>
                        <a:rPr lang="uk-UA" sz="1050" b="0" spc="-8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050" b="0" spc="-2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</a:t>
                      </a:r>
                      <a:r>
                        <a:rPr lang="uk-UA" sz="1050" b="0" spc="-6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050" b="0" spc="-2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умови </a:t>
                      </a:r>
                      <a:r>
                        <a:rPr lang="uk-UA" sz="1050" b="0" spc="-3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його</a:t>
                      </a:r>
                      <a:r>
                        <a:rPr lang="uk-UA" sz="1050" b="0" spc="-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050" b="0" spc="-3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запобігання.</a:t>
                      </a:r>
                      <a:endParaRPr lang="ru-RU" sz="105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05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05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05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05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05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05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533124906"/>
                  </a:ext>
                </a:extLst>
              </a:tr>
              <a:tr h="192066">
                <a:tc>
                  <a:txBody>
                    <a:bodyPr/>
                    <a:lstStyle/>
                    <a:p>
                      <a:pPr marL="69850" marR="9017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05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Разом</a:t>
                      </a:r>
                      <a:r>
                        <a:rPr lang="uk-UA" sz="1050" b="0" spc="-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05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</a:t>
                      </a:r>
                      <a:r>
                        <a:rPr lang="uk-UA" sz="1050" b="0" spc="-4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05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змістовим</a:t>
                      </a:r>
                      <a:r>
                        <a:rPr lang="uk-UA" sz="1050" b="0" spc="-2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05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модулем</a:t>
                      </a:r>
                      <a:r>
                        <a:rPr lang="uk-UA" sz="1050" b="0" spc="-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05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05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05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05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05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05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05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05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05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05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671900744"/>
                  </a:ext>
                </a:extLst>
              </a:tr>
              <a:tr h="192066"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05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Змістовий модуль 5. Підсумковий контроль</a:t>
                      </a:r>
                      <a:endParaRPr lang="ru-RU" sz="105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05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105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05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05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05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105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725968910"/>
                  </a:ext>
                </a:extLst>
              </a:tr>
              <a:tr h="228696">
                <a:tc>
                  <a:txBody>
                    <a:bodyPr/>
                    <a:lstStyle/>
                    <a:p>
                      <a:pPr marL="7810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Усього годин</a:t>
                      </a:r>
                      <a:endParaRPr lang="ru-RU" sz="7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</a:t>
                      </a:r>
                      <a:endParaRPr lang="ru-RU" sz="7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7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7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</a:t>
                      </a:r>
                      <a:endParaRPr lang="ru-RU" sz="7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960940125"/>
                  </a:ext>
                </a:extLst>
              </a:tr>
            </a:tbl>
          </a:graphicData>
        </a:graphic>
      </p:graphicFrame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286512" y="1478280"/>
            <a:ext cx="2834640" cy="2377440"/>
          </a:xfrm>
        </p:spPr>
        <p:txBody>
          <a:bodyPr/>
          <a:lstStyle/>
          <a:p>
            <a:pPr algn="ctr"/>
            <a:r>
              <a:rPr lang="uk-UA" dirty="0" smtClean="0"/>
              <a:t>Структура навчальної дисципліни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2850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амка">
  <a:themeElements>
    <a:clrScheme name="Рамка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Рамка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Рамка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Рамка</Template>
  <TotalTime>12</TotalTime>
  <Words>313</Words>
  <Application>Microsoft Office PowerPoint</Application>
  <PresentationFormat>Широкоэкранный</PresentationFormat>
  <Paragraphs>104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Corbel</vt:lpstr>
      <vt:lpstr>Times New Roman</vt:lpstr>
      <vt:lpstr>Wingdings</vt:lpstr>
      <vt:lpstr>Wingdings 2</vt:lpstr>
      <vt:lpstr>Рамка</vt:lpstr>
      <vt:lpstr>Презентація курсу</vt:lpstr>
      <vt:lpstr>Мета курсу</vt:lpstr>
      <vt:lpstr>Завдання вивчення дисципліни</vt:lpstr>
      <vt:lpstr>Структура навчальної дисципліни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курсу</dc:title>
  <dc:creator>Home-PC</dc:creator>
  <cp:lastModifiedBy>Home-PC</cp:lastModifiedBy>
  <cp:revision>4</cp:revision>
  <dcterms:created xsi:type="dcterms:W3CDTF">2023-02-16T11:53:26Z</dcterms:created>
  <dcterms:modified xsi:type="dcterms:W3CDTF">2023-02-16T12:06:25Z</dcterms:modified>
</cp:coreProperties>
</file>