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особистості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«норма» і «</a:t>
            </a:r>
            <a:r>
              <a:rPr lang="ru-RU" dirty="0" err="1">
                <a:solidFill>
                  <a:schemeClr val="tx1"/>
                </a:solidFill>
              </a:rPr>
              <a:t>порушення</a:t>
            </a:r>
            <a:r>
              <a:rPr lang="ru-RU" dirty="0">
                <a:solidFill>
                  <a:schemeClr val="tx1"/>
                </a:solidFill>
              </a:rPr>
              <a:t>» у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дитини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3253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err="1"/>
              <a:t>Критерії</a:t>
            </a:r>
            <a:r>
              <a:rPr lang="ru-RU" sz="3200" b="1" dirty="0"/>
              <a:t> </a:t>
            </a:r>
            <a:r>
              <a:rPr lang="ru-RU" sz="3200" b="1" dirty="0" err="1"/>
              <a:t>психічного</a:t>
            </a:r>
            <a:r>
              <a:rPr lang="ru-RU" sz="3200" b="1" dirty="0"/>
              <a:t> </a:t>
            </a:r>
            <a:r>
              <a:rPr lang="ru-RU" sz="3200" b="1" dirty="0" err="1"/>
              <a:t>здоров'я</a:t>
            </a:r>
            <a:r>
              <a:rPr lang="ru-RU" sz="3200" b="1" dirty="0"/>
              <a:t>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•	стан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(</a:t>
            </a:r>
            <a:r>
              <a:rPr lang="ru-RU" dirty="0" err="1"/>
              <a:t>образів</a:t>
            </a:r>
            <a:r>
              <a:rPr lang="ru-RU" dirty="0"/>
              <a:t>, думок, </a:t>
            </a:r>
            <a:r>
              <a:rPr lang="ru-RU" dirty="0" err="1"/>
              <a:t>почуттів</a:t>
            </a:r>
            <a:r>
              <a:rPr lang="ru-RU" dirty="0"/>
              <a:t>) </a:t>
            </a:r>
            <a:r>
              <a:rPr lang="ru-RU" dirty="0" err="1"/>
              <a:t>відображуваним</a:t>
            </a:r>
            <a:r>
              <a:rPr lang="ru-RU" dirty="0"/>
              <a:t> </a:t>
            </a:r>
            <a:r>
              <a:rPr lang="ru-RU" dirty="0" err="1"/>
              <a:t>об'єктам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адекватний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й </a:t>
            </a:r>
            <a:r>
              <a:rPr lang="ru-RU" dirty="0" err="1"/>
              <a:t>емоційно-вольової</a:t>
            </a:r>
            <a:r>
              <a:rPr lang="ru-RU" dirty="0"/>
              <a:t> </a:t>
            </a:r>
            <a:r>
              <a:rPr lang="ru-RU" dirty="0" err="1"/>
              <a:t>зрілості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зовнішніх</a:t>
            </a:r>
            <a:r>
              <a:rPr lang="ru-RU" dirty="0"/>
              <a:t> умов;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саморегуляції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розумне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життєвих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в </a:t>
            </a:r>
            <a:r>
              <a:rPr lang="ru-RU" dirty="0" err="1"/>
              <a:t>їхньому</a:t>
            </a:r>
            <a:r>
              <a:rPr lang="ru-RU" dirty="0"/>
              <a:t> </a:t>
            </a:r>
            <a:r>
              <a:rPr lang="ru-RU" dirty="0" err="1"/>
              <a:t>досягненні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86183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/>
              <a:t>Три </a:t>
            </a:r>
            <a:r>
              <a:rPr lang="ru-RU" sz="3600" b="1" dirty="0" err="1"/>
              <a:t>категорії</a:t>
            </a:r>
            <a:r>
              <a:rPr lang="ru-RU" sz="3600" b="1" dirty="0"/>
              <a:t> </a:t>
            </a:r>
            <a:r>
              <a:rPr lang="ru-RU" sz="3600" b="1" dirty="0" err="1" smtClean="0"/>
              <a:t>норми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які</a:t>
            </a:r>
            <a:r>
              <a:rPr lang="ru-RU" sz="3600" b="1" dirty="0" smtClean="0"/>
              <a:t> </a:t>
            </a:r>
            <a:r>
              <a:rPr lang="ru-RU" sz="3600" b="1" dirty="0" err="1"/>
              <a:t>варто</a:t>
            </a:r>
            <a:r>
              <a:rPr lang="ru-RU" sz="3600" b="1" dirty="0"/>
              <a:t> </a:t>
            </a:r>
            <a:r>
              <a:rPr lang="ru-RU" sz="3600" b="1" dirty="0" err="1"/>
              <a:t>враховувати</a:t>
            </a:r>
            <a:r>
              <a:rPr lang="ru-RU" sz="3600" b="1" dirty="0"/>
              <a:t> при </a:t>
            </a:r>
            <a:r>
              <a:rPr lang="ru-RU" sz="3600" b="1" dirty="0" err="1"/>
              <a:t>визначенні</a:t>
            </a:r>
            <a:r>
              <a:rPr lang="ru-RU" sz="3600" b="1" dirty="0"/>
              <a:t> </a:t>
            </a:r>
            <a:r>
              <a:rPr lang="ru-RU" sz="3600" b="1" dirty="0" err="1"/>
              <a:t>норми</a:t>
            </a:r>
            <a:r>
              <a:rPr lang="ru-RU" sz="3600" b="1" dirty="0"/>
              <a:t> </a:t>
            </a:r>
            <a:r>
              <a:rPr lang="ru-RU" sz="3600" b="1" dirty="0" err="1"/>
              <a:t>розвитку</a:t>
            </a:r>
            <a:r>
              <a:rPr lang="ru-RU" sz="3600" b="1" dirty="0"/>
              <a:t> </a:t>
            </a:r>
            <a:r>
              <a:rPr lang="ru-RU" sz="3600" b="1" dirty="0" err="1"/>
              <a:t>дитини</a:t>
            </a:r>
            <a:r>
              <a:rPr lang="ru-RU" sz="3600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рівню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дитина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індивідуальністю</a:t>
            </a:r>
            <a:r>
              <a:rPr lang="ru-RU" dirty="0"/>
              <a:t> (</a:t>
            </a:r>
            <a:r>
              <a:rPr lang="ru-RU" dirty="0" err="1"/>
              <a:t>можливостями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8909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/>
              <a:t>Види</a:t>
            </a:r>
            <a:r>
              <a:rPr lang="ru-RU" sz="3600" b="1" dirty="0"/>
              <a:t> </a:t>
            </a:r>
            <a:r>
              <a:rPr lang="ru-RU" sz="3600" b="1" dirty="0" err="1"/>
              <a:t>відхилень</a:t>
            </a:r>
            <a:r>
              <a:rPr lang="ru-RU" sz="3600" b="1" dirty="0"/>
              <a:t> </a:t>
            </a:r>
            <a:r>
              <a:rPr lang="ru-RU" sz="3600" b="1" dirty="0" err="1"/>
              <a:t>від</a:t>
            </a:r>
            <a:r>
              <a:rPr lang="ru-RU" sz="3600" b="1" dirty="0"/>
              <a:t> </a:t>
            </a:r>
            <a:r>
              <a:rPr lang="ru-RU" sz="3600" b="1" dirty="0" err="1" smtClean="0"/>
              <a:t>норми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Затримка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темпу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більшістю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вікової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виходить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вікової</a:t>
            </a:r>
            <a:r>
              <a:rPr lang="ru-RU" dirty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Порушення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особистісних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в </a:t>
            </a:r>
            <a:r>
              <a:rPr lang="ru-RU" dirty="0" err="1"/>
              <a:t>порушеннях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спілкування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, не </a:t>
            </a:r>
            <a:r>
              <a:rPr lang="ru-RU" dirty="0" err="1"/>
              <a:t>сумісних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соціальними</a:t>
            </a:r>
            <a:r>
              <a:rPr lang="ru-RU" dirty="0"/>
              <a:t> нормами.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63897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err="1"/>
              <a:t>Види</a:t>
            </a:r>
            <a:r>
              <a:rPr lang="ru-RU" sz="3600" b="1" dirty="0"/>
              <a:t> </a:t>
            </a:r>
            <a:r>
              <a:rPr lang="ru-RU" sz="3600" b="1" dirty="0" err="1"/>
              <a:t>відхилень</a:t>
            </a:r>
            <a:r>
              <a:rPr lang="ru-RU" sz="3600" b="1" dirty="0"/>
              <a:t> у </a:t>
            </a:r>
            <a:r>
              <a:rPr lang="ru-RU" sz="3600" b="1" dirty="0" err="1"/>
              <a:t>патології</a:t>
            </a:r>
            <a:r>
              <a:rPr lang="ru-RU" sz="3600" b="1" dirty="0"/>
              <a:t>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(за </a:t>
            </a:r>
            <a:r>
              <a:rPr lang="ru-RU" sz="3600" b="1" dirty="0" err="1" smtClean="0"/>
              <a:t>В.В.Лебединським</a:t>
            </a:r>
            <a:r>
              <a:rPr lang="ru-RU" sz="3600" b="1" dirty="0" smtClean="0"/>
              <a:t>)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Тотальне</a:t>
            </a:r>
            <a:r>
              <a:rPr lang="ru-RU" b="1" dirty="0"/>
              <a:t> </a:t>
            </a:r>
            <a:r>
              <a:rPr lang="ru-RU" b="1" dirty="0" err="1"/>
              <a:t>недорозвинення</a:t>
            </a:r>
            <a:r>
              <a:rPr lang="ru-RU" b="1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для </a:t>
            </a:r>
            <a:r>
              <a:rPr lang="ru-RU" dirty="0" err="1"/>
              <a:t>раннього</a:t>
            </a:r>
            <a:r>
              <a:rPr lang="ru-RU" dirty="0"/>
              <a:t> </a:t>
            </a:r>
            <a:r>
              <a:rPr lang="ru-RU" dirty="0" err="1"/>
              <a:t>дитинства</a:t>
            </a:r>
            <a:r>
              <a:rPr lang="ru-RU" dirty="0"/>
              <a:t>, коли </a:t>
            </a:r>
            <a:r>
              <a:rPr lang="ru-RU" dirty="0" err="1"/>
              <a:t>мозок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незрілий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Затримка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характерне</a:t>
            </a:r>
            <a:r>
              <a:rPr lang="ru-RU" dirty="0"/>
              <a:t> </a:t>
            </a:r>
            <a:r>
              <a:rPr lang="ru-RU" dirty="0" err="1"/>
              <a:t>уповільнення</a:t>
            </a:r>
            <a:r>
              <a:rPr lang="ru-RU" dirty="0"/>
              <a:t> темпу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й </a:t>
            </a:r>
            <a:r>
              <a:rPr lang="ru-RU" dirty="0" err="1"/>
              <a:t>емоційної</a:t>
            </a:r>
            <a:r>
              <a:rPr lang="ru-RU" dirty="0"/>
              <a:t> сфер.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Ушкоджений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2-3 </a:t>
            </a:r>
            <a:r>
              <a:rPr lang="ru-RU" dirty="0" err="1"/>
              <a:t>років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патологічного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мозок</a:t>
            </a:r>
            <a:r>
              <a:rPr lang="ru-RU" dirty="0"/>
              <a:t>, коли велика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мозкових</a:t>
            </a:r>
            <a:r>
              <a:rPr lang="ru-RU" dirty="0"/>
              <a:t> структур сформована,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важкого</a:t>
            </a:r>
            <a:r>
              <a:rPr lang="ru-RU" dirty="0"/>
              <a:t> </a:t>
            </a:r>
            <a:r>
              <a:rPr lang="ru-RU" dirty="0" err="1"/>
              <a:t>регресу</a:t>
            </a:r>
            <a:r>
              <a:rPr lang="ru-RU" dirty="0"/>
              <a:t> </a:t>
            </a:r>
            <a:r>
              <a:rPr lang="ru-RU" dirty="0" err="1"/>
              <a:t>інтелекту</a:t>
            </a:r>
            <a:r>
              <a:rPr lang="ru-RU" dirty="0"/>
              <a:t>, </a:t>
            </a:r>
            <a:r>
              <a:rPr lang="ru-RU" dirty="0" err="1"/>
              <a:t>розладу</a:t>
            </a:r>
            <a:r>
              <a:rPr lang="ru-RU" dirty="0"/>
              <a:t> </a:t>
            </a:r>
            <a:r>
              <a:rPr lang="ru-RU" dirty="0" err="1"/>
              <a:t>емоційно-особистісної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цілеспрямованості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6159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err="1"/>
              <a:t>Види</a:t>
            </a:r>
            <a:r>
              <a:rPr lang="ru-RU" sz="3600" b="1" dirty="0"/>
              <a:t> </a:t>
            </a:r>
            <a:r>
              <a:rPr lang="ru-RU" sz="3600" b="1" dirty="0" err="1"/>
              <a:t>відхилень</a:t>
            </a:r>
            <a:r>
              <a:rPr lang="ru-RU" sz="3600" b="1" dirty="0"/>
              <a:t> у </a:t>
            </a:r>
            <a:r>
              <a:rPr lang="ru-RU" sz="3600" b="1" dirty="0" err="1"/>
              <a:t>патології</a:t>
            </a:r>
            <a:r>
              <a:rPr lang="ru-RU" sz="3600" b="1" dirty="0"/>
              <a:t>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(за </a:t>
            </a:r>
            <a:r>
              <a:rPr lang="ru-RU" sz="3600" b="1" dirty="0" err="1" smtClean="0"/>
              <a:t>В.В.Лебединським</a:t>
            </a:r>
            <a:r>
              <a:rPr lang="ru-RU" sz="3600" b="1" dirty="0" smtClean="0"/>
              <a:t>)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/>
              <a:t>Дефіцитарний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важкі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систем: </a:t>
            </a:r>
            <a:r>
              <a:rPr lang="ru-RU" dirty="0" err="1"/>
              <a:t>зору</a:t>
            </a:r>
            <a:r>
              <a:rPr lang="ru-RU" dirty="0"/>
              <a:t>, слуху, </a:t>
            </a:r>
            <a:r>
              <a:rPr lang="ru-RU" dirty="0" err="1"/>
              <a:t>мови</a:t>
            </a:r>
            <a:r>
              <a:rPr lang="ru-RU" dirty="0"/>
              <a:t>,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 smtClean="0"/>
              <a:t>апарату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Перекручений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у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нормальним</a:t>
            </a:r>
            <a:r>
              <a:rPr lang="ru-RU" dirty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Дисгармонійний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особливістю</a:t>
            </a:r>
            <a:r>
              <a:rPr lang="ru-RU" dirty="0"/>
              <a:t> є </a:t>
            </a:r>
            <a:r>
              <a:rPr lang="ru-RU" dirty="0" err="1"/>
              <a:t>вроджена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рано </a:t>
            </a:r>
            <a:r>
              <a:rPr lang="ru-RU" dirty="0" err="1"/>
              <a:t>набута</a:t>
            </a:r>
            <a:r>
              <a:rPr lang="ru-RU" dirty="0"/>
              <a:t> </a:t>
            </a:r>
            <a:r>
              <a:rPr lang="ru-RU" dirty="0" err="1"/>
              <a:t>диспропорційність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емоційно-вольовій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55168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/>
              <a:t>У </a:t>
            </a:r>
            <a:r>
              <a:rPr lang="ru-RU" sz="3600" b="1" dirty="0" smtClean="0"/>
              <a:t>корекційній </a:t>
            </a:r>
            <a:r>
              <a:rPr lang="ru-RU" sz="3600" b="1" dirty="0" err="1" smtClean="0"/>
              <a:t>педагогіці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розрізняють</a:t>
            </a:r>
            <a:r>
              <a:rPr lang="ru-RU" sz="3600" b="1" dirty="0" smtClean="0"/>
              <a:t> </a:t>
            </a:r>
            <a:r>
              <a:rPr lang="ru-RU" sz="3600" b="1" dirty="0" err="1"/>
              <a:t>такі</a:t>
            </a:r>
            <a:r>
              <a:rPr lang="ru-RU" sz="3600" b="1" dirty="0"/>
              <a:t> </a:t>
            </a:r>
            <a:r>
              <a:rPr lang="ru-RU" sz="3600" b="1" dirty="0" err="1"/>
              <a:t>категорії</a:t>
            </a:r>
            <a:r>
              <a:rPr lang="ru-RU" sz="3600" b="1" dirty="0"/>
              <a:t> </a:t>
            </a:r>
            <a:r>
              <a:rPr lang="ru-RU" sz="3600" b="1" dirty="0" smtClean="0"/>
              <a:t>«</a:t>
            </a:r>
            <a:r>
              <a:rPr lang="ru-RU" sz="3600" b="1" dirty="0" err="1" smtClean="0"/>
              <a:t>аномальних</a:t>
            </a:r>
            <a:r>
              <a:rPr lang="ru-RU" sz="3600" b="1" dirty="0" smtClean="0"/>
              <a:t>» </a:t>
            </a:r>
            <a:r>
              <a:rPr lang="ru-RU" sz="3600" b="1" dirty="0" err="1"/>
              <a:t>дітей</a:t>
            </a:r>
            <a:r>
              <a:rPr lang="ru-RU" sz="3600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розладами</a:t>
            </a:r>
            <a:r>
              <a:rPr lang="ru-RU" dirty="0"/>
              <a:t> слуху (</a:t>
            </a:r>
            <a:r>
              <a:rPr lang="ru-RU" dirty="0" err="1"/>
              <a:t>глухі</a:t>
            </a:r>
            <a:r>
              <a:rPr lang="ru-RU" dirty="0"/>
              <a:t>, </a:t>
            </a:r>
            <a:r>
              <a:rPr lang="ru-RU" dirty="0" err="1"/>
              <a:t>туговухі</a:t>
            </a:r>
            <a:r>
              <a:rPr lang="ru-RU" dirty="0"/>
              <a:t>,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оглухлі</a:t>
            </a:r>
            <a:r>
              <a:rPr lang="ru-RU" dirty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розладами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 (</a:t>
            </a:r>
            <a:r>
              <a:rPr lang="ru-RU" dirty="0" err="1"/>
              <a:t>сліпі</a:t>
            </a:r>
            <a:r>
              <a:rPr lang="ru-RU" dirty="0"/>
              <a:t>, з поганим </a:t>
            </a:r>
            <a:r>
              <a:rPr lang="ru-RU" dirty="0" err="1"/>
              <a:t>зором</a:t>
            </a:r>
            <a:r>
              <a:rPr lang="ru-RU" dirty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інтелектуальними</a:t>
            </a:r>
            <a:r>
              <a:rPr lang="ru-RU" dirty="0"/>
              <a:t> </a:t>
            </a:r>
            <a:r>
              <a:rPr lang="ru-RU" dirty="0" err="1"/>
              <a:t>розладами</a:t>
            </a:r>
            <a:r>
              <a:rPr lang="ru-RU" dirty="0"/>
              <a:t> (</a:t>
            </a:r>
            <a:r>
              <a:rPr lang="ru-RU" dirty="0" err="1"/>
              <a:t>розумова</a:t>
            </a:r>
            <a:r>
              <a:rPr lang="ru-RU" dirty="0"/>
              <a:t> </a:t>
            </a:r>
            <a:r>
              <a:rPr lang="ru-RU" dirty="0" err="1"/>
              <a:t>відсталість</a:t>
            </a:r>
            <a:r>
              <a:rPr lang="ru-RU" dirty="0" smtClean="0"/>
              <a:t>)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важкими</a:t>
            </a:r>
            <a:r>
              <a:rPr lang="ru-RU" dirty="0"/>
              <a:t> </a:t>
            </a:r>
            <a:r>
              <a:rPr lang="ru-RU" dirty="0" err="1"/>
              <a:t>мовленнєвими</a:t>
            </a:r>
            <a:r>
              <a:rPr lang="ru-RU" dirty="0"/>
              <a:t> </a:t>
            </a:r>
            <a:r>
              <a:rPr lang="ru-RU" dirty="0" err="1"/>
              <a:t>розладами</a:t>
            </a:r>
            <a:r>
              <a:rPr lang="ru-RU" dirty="0"/>
              <a:t> (</a:t>
            </a:r>
            <a:r>
              <a:rPr lang="ru-RU" dirty="0" err="1"/>
              <a:t>логопати</a:t>
            </a:r>
            <a:r>
              <a:rPr lang="ru-RU" dirty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комплексними</a:t>
            </a:r>
            <a:r>
              <a:rPr lang="ru-RU" dirty="0"/>
              <a:t> </a:t>
            </a:r>
            <a:r>
              <a:rPr lang="ru-RU" dirty="0" err="1"/>
              <a:t>розладами</a:t>
            </a:r>
            <a:r>
              <a:rPr lang="ru-RU" dirty="0"/>
              <a:t> (</a:t>
            </a:r>
            <a:r>
              <a:rPr lang="ru-RU" dirty="0" err="1"/>
              <a:t>сліпоглухі</a:t>
            </a:r>
            <a:r>
              <a:rPr lang="ru-RU" dirty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порушеннями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 </a:t>
            </a:r>
            <a:r>
              <a:rPr lang="ru-RU" dirty="0" err="1"/>
              <a:t>вираженими</a:t>
            </a:r>
            <a:r>
              <a:rPr lang="ru-RU" dirty="0"/>
              <a:t> </a:t>
            </a:r>
            <a:r>
              <a:rPr lang="ru-RU" dirty="0" err="1"/>
              <a:t>психопатичними</a:t>
            </a:r>
            <a:r>
              <a:rPr lang="ru-RU" dirty="0"/>
              <a:t> формами </a:t>
            </a:r>
            <a:r>
              <a:rPr lang="ru-RU" dirty="0" err="1" smtClean="0"/>
              <a:t>поведінки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11274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Органічні та функціональні «дефекти»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Органічний</a:t>
            </a:r>
            <a:r>
              <a:rPr lang="ru-RU" dirty="0"/>
              <a:t> дефект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недолік</a:t>
            </a:r>
            <a:r>
              <a:rPr lang="ru-RU" dirty="0"/>
              <a:t> </a:t>
            </a:r>
            <a:r>
              <a:rPr lang="ru-RU" dirty="0" err="1"/>
              <a:t>якого-небудь</a:t>
            </a:r>
            <a:r>
              <a:rPr lang="ru-RU" dirty="0"/>
              <a:t> органа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Функціональний</a:t>
            </a:r>
            <a:r>
              <a:rPr lang="ru-RU" b="1" dirty="0"/>
              <a:t> дефект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без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тканини</a:t>
            </a:r>
            <a:r>
              <a:rPr lang="ru-RU" dirty="0"/>
              <a:t> органу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30592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Порушення темпу розвитку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Акселерація</a:t>
            </a:r>
            <a:r>
              <a:rPr lang="ru-RU" dirty="0"/>
              <a:t> як дефект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передчасному</a:t>
            </a:r>
            <a:r>
              <a:rPr lang="ru-RU" dirty="0"/>
              <a:t> </a:t>
            </a:r>
            <a:r>
              <a:rPr lang="ru-RU" dirty="0" err="1"/>
              <a:t>статевому</a:t>
            </a:r>
            <a:r>
              <a:rPr lang="ru-RU" dirty="0"/>
              <a:t> </a:t>
            </a:r>
            <a:r>
              <a:rPr lang="ru-RU" dirty="0" err="1"/>
              <a:t>дозріванні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Ретардація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виявлятися</a:t>
            </a:r>
            <a:r>
              <a:rPr lang="ru-RU" dirty="0"/>
              <a:t> в </a:t>
            </a:r>
            <a:r>
              <a:rPr lang="ru-RU" dirty="0" err="1"/>
              <a:t>затримці</a:t>
            </a:r>
            <a:r>
              <a:rPr lang="ru-RU" dirty="0"/>
              <a:t> </a:t>
            </a:r>
            <a:r>
              <a:rPr lang="ru-RU" dirty="0" err="1"/>
              <a:t>мовленнєвого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емоційно-вольового</a:t>
            </a:r>
            <a:r>
              <a:rPr lang="ru-RU" dirty="0"/>
              <a:t>, </a:t>
            </a:r>
            <a:r>
              <a:rPr lang="ru-RU" dirty="0" err="1"/>
              <a:t>інтелектуального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71438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Складний та ускладнений дефекти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Складний</a:t>
            </a:r>
            <a:r>
              <a:rPr lang="ru-RU" dirty="0"/>
              <a:t> дефект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сполученням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b="1" dirty="0" err="1"/>
              <a:t>ускладненому</a:t>
            </a:r>
            <a:r>
              <a:rPr lang="ru-RU" dirty="0"/>
              <a:t> </a:t>
            </a:r>
            <a:r>
              <a:rPr lang="ru-RU" dirty="0" err="1"/>
              <a:t>дефекті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головного </a:t>
            </a:r>
            <a:r>
              <a:rPr lang="ru-RU" dirty="0" err="1"/>
              <a:t>порушення</a:t>
            </a:r>
            <a:r>
              <a:rPr lang="ru-RU" dirty="0"/>
              <a:t> і тих </a:t>
            </a:r>
            <a:r>
              <a:rPr lang="ru-RU" dirty="0" err="1"/>
              <a:t>розладів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ускладнюють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46726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Причини відхилень у розвитку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Причинами </a:t>
            </a:r>
            <a:r>
              <a:rPr lang="ru-RU" dirty="0" err="1"/>
              <a:t>відхилень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і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несприятливих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розладу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Розрізняють </a:t>
            </a:r>
            <a:r>
              <a:rPr lang="uk-UA" b="1" dirty="0" smtClean="0"/>
              <a:t>вроджені</a:t>
            </a:r>
            <a:r>
              <a:rPr lang="uk-UA" dirty="0" smtClean="0"/>
              <a:t> та набуті </a:t>
            </a:r>
            <a:r>
              <a:rPr lang="uk-UA" b="1" dirty="0" smtClean="0"/>
              <a:t>порушення</a:t>
            </a:r>
            <a:r>
              <a:rPr lang="uk-UA" dirty="0" smtClean="0"/>
              <a:t> розвитку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5609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err="1"/>
              <a:t>Поняття</a:t>
            </a:r>
            <a:r>
              <a:rPr lang="ru-RU" sz="3600" b="1" dirty="0"/>
              <a:t> «норма» і «</a:t>
            </a:r>
            <a:r>
              <a:rPr lang="ru-RU" sz="3600" b="1" dirty="0" err="1"/>
              <a:t>аномалія</a:t>
            </a:r>
            <a:r>
              <a:rPr lang="ru-RU" sz="3600" b="1" dirty="0"/>
              <a:t>» у </a:t>
            </a:r>
            <a:r>
              <a:rPr lang="ru-RU" sz="3600" b="1" dirty="0" err="1"/>
              <a:t>психічному</a:t>
            </a:r>
            <a:r>
              <a:rPr lang="ru-RU" sz="3600" b="1" dirty="0"/>
              <a:t> </a:t>
            </a:r>
            <a:r>
              <a:rPr lang="ru-RU" sz="3600" b="1" dirty="0" err="1"/>
              <a:t>розвитку</a:t>
            </a:r>
            <a:r>
              <a:rPr lang="ru-RU" sz="3600" b="1" dirty="0"/>
              <a:t> </a:t>
            </a:r>
            <a:r>
              <a:rPr lang="ru-RU" sz="3600" b="1" dirty="0" err="1" smtClean="0"/>
              <a:t>дитини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/>
              <a:t>норми</a:t>
            </a:r>
            <a:r>
              <a:rPr lang="ru-RU" dirty="0"/>
              <a:t> у </a:t>
            </a:r>
            <a:r>
              <a:rPr lang="ru-RU" dirty="0" err="1"/>
              <a:t>науці</a:t>
            </a:r>
            <a:r>
              <a:rPr lang="ru-RU" dirty="0"/>
              <a:t> </a:t>
            </a:r>
            <a:r>
              <a:rPr lang="ru-RU" dirty="0" err="1"/>
              <a:t>вживається</a:t>
            </a:r>
            <a:r>
              <a:rPr lang="ru-RU" dirty="0"/>
              <a:t> в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значеннях</a:t>
            </a:r>
            <a:r>
              <a:rPr lang="ru-RU" dirty="0"/>
              <a:t>: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статистична</a:t>
            </a:r>
            <a:r>
              <a:rPr lang="ru-RU" dirty="0" smtClean="0"/>
              <a:t> </a:t>
            </a:r>
            <a:r>
              <a:rPr lang="ru-RU" dirty="0"/>
              <a:t>норма,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функціональна</a:t>
            </a:r>
            <a:r>
              <a:rPr lang="ru-RU" dirty="0" smtClean="0"/>
              <a:t> </a:t>
            </a:r>
            <a:r>
              <a:rPr lang="ru-RU" dirty="0"/>
              <a:t>норма,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ідеальна</a:t>
            </a:r>
            <a:r>
              <a:rPr lang="ru-RU" dirty="0" smtClean="0"/>
              <a:t> </a:t>
            </a:r>
            <a:r>
              <a:rPr lang="ru-RU" dirty="0"/>
              <a:t>норма.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622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Причини відхилень у розвитку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Перша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причин: </a:t>
            </a:r>
            <a:r>
              <a:rPr lang="ru-RU" dirty="0" err="1"/>
              <a:t>патогенні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вагітності</a:t>
            </a:r>
            <a:r>
              <a:rPr lang="ru-RU" dirty="0"/>
              <a:t>, </a:t>
            </a:r>
            <a:r>
              <a:rPr lang="ru-RU" dirty="0" err="1"/>
              <a:t>токсини</a:t>
            </a:r>
            <a:r>
              <a:rPr lang="ru-RU" dirty="0"/>
              <a:t>, </a:t>
            </a:r>
            <a:r>
              <a:rPr lang="ru-RU" dirty="0" err="1"/>
              <a:t>інтоксикації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акушерська</a:t>
            </a:r>
            <a:r>
              <a:rPr lang="ru-RU" dirty="0"/>
              <a:t> </a:t>
            </a:r>
            <a:r>
              <a:rPr lang="ru-RU" dirty="0" err="1" smtClean="0"/>
              <a:t>патологія</a:t>
            </a:r>
            <a:r>
              <a:rPr lang="ru-RU" dirty="0" smtClean="0"/>
              <a:t>,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, </a:t>
            </a:r>
            <a:r>
              <a:rPr lang="ru-RU" dirty="0" err="1"/>
              <a:t>радіоактивне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Друга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вроджених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генетичні</a:t>
            </a:r>
            <a:r>
              <a:rPr lang="ru-RU" dirty="0"/>
              <a:t> </a:t>
            </a:r>
            <a:r>
              <a:rPr lang="ru-RU" dirty="0" err="1"/>
              <a:t>розлади</a:t>
            </a:r>
            <a:r>
              <a:rPr lang="ru-RU" dirty="0"/>
              <a:t> (</a:t>
            </a:r>
            <a:r>
              <a:rPr lang="ru-RU" dirty="0" err="1"/>
              <a:t>геномні</a:t>
            </a:r>
            <a:r>
              <a:rPr lang="ru-RU" dirty="0"/>
              <a:t>, </a:t>
            </a:r>
            <a:r>
              <a:rPr lang="ru-RU" dirty="0" err="1"/>
              <a:t>генні</a:t>
            </a:r>
            <a:r>
              <a:rPr lang="ru-RU" dirty="0"/>
              <a:t>, </a:t>
            </a:r>
            <a:r>
              <a:rPr lang="ru-RU" dirty="0" err="1"/>
              <a:t>хромосомні</a:t>
            </a:r>
            <a:r>
              <a:rPr lang="ru-RU" dirty="0"/>
              <a:t>).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37367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Причини відхилень у розвитку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Набуті</a:t>
            </a:r>
            <a:r>
              <a:rPr lang="ru-RU" dirty="0"/>
              <a:t> </a:t>
            </a:r>
            <a:r>
              <a:rPr lang="ru-RU" b="1" dirty="0" err="1"/>
              <a:t>порушення</a:t>
            </a:r>
            <a:r>
              <a:rPr lang="ru-RU" dirty="0"/>
              <a:t>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перенесених</a:t>
            </a:r>
            <a:r>
              <a:rPr lang="ru-RU" dirty="0"/>
              <a:t> у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дитячому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. До них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інфекційні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r>
              <a:rPr lang="ru-RU" dirty="0" err="1"/>
              <a:t>менінгіти</a:t>
            </a:r>
            <a:r>
              <a:rPr lang="ru-RU" dirty="0"/>
              <a:t>, </a:t>
            </a:r>
            <a:r>
              <a:rPr lang="ru-RU" dirty="0" err="1"/>
              <a:t>енцефаліти</a:t>
            </a:r>
            <a:r>
              <a:rPr lang="ru-RU" dirty="0"/>
              <a:t>, </a:t>
            </a:r>
            <a:r>
              <a:rPr lang="ru-RU" dirty="0" err="1"/>
              <a:t>поліомієліт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79772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Причини відхилень у розвитку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Соціально</a:t>
            </a:r>
            <a:r>
              <a:rPr lang="ru-RU" b="1" dirty="0"/>
              <a:t> </a:t>
            </a:r>
            <a:r>
              <a:rPr lang="ru-RU" b="1" dirty="0" err="1"/>
              <a:t>обумовлені</a:t>
            </a:r>
            <a:r>
              <a:rPr lang="ru-RU" b="1" dirty="0"/>
              <a:t> </a:t>
            </a:r>
            <a:r>
              <a:rPr lang="ru-RU" b="1" dirty="0" err="1"/>
              <a:t>відхилення</a:t>
            </a:r>
            <a:r>
              <a:rPr lang="ru-RU" b="1" dirty="0"/>
              <a:t> </a:t>
            </a:r>
            <a:r>
              <a:rPr lang="ru-RU" b="1" dirty="0" err="1"/>
              <a:t>визначаються</a:t>
            </a:r>
            <a:r>
              <a:rPr lang="ru-RU" b="1" dirty="0"/>
              <a:t> </a:t>
            </a:r>
            <a:r>
              <a:rPr lang="ru-RU" b="1" dirty="0" err="1"/>
              <a:t>депривацією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err="1"/>
              <a:t>Психічна</a:t>
            </a:r>
            <a:r>
              <a:rPr lang="ru-RU" b="1" dirty="0"/>
              <a:t> депривація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психічний</a:t>
            </a:r>
            <a:r>
              <a:rPr lang="ru-RU" dirty="0"/>
              <a:t> стан,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при </a:t>
            </a:r>
            <a:r>
              <a:rPr lang="ru-RU" dirty="0" err="1"/>
              <a:t>незадоволенні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психічної</a:t>
            </a:r>
            <a:r>
              <a:rPr lang="ru-RU" dirty="0"/>
              <a:t> потреби в </a:t>
            </a:r>
            <a:r>
              <a:rPr lang="ru-RU" dirty="0" err="1"/>
              <a:t>достатньому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і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26421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Таким чином,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аномальний</a:t>
            </a:r>
            <a:r>
              <a:rPr lang="ru-RU" dirty="0" smtClean="0"/>
              <a:t> </a:t>
            </a:r>
            <a:r>
              <a:rPr lang="ru-RU" dirty="0" err="1"/>
              <a:t>розвиток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, </a:t>
            </a:r>
            <a:r>
              <a:rPr lang="ru-RU" dirty="0" err="1"/>
              <a:t>порушений</a:t>
            </a:r>
            <a:r>
              <a:rPr lang="ru-RU" dirty="0"/>
              <a:t> </a:t>
            </a:r>
            <a:r>
              <a:rPr lang="ru-RU" dirty="0" smtClean="0"/>
              <a:t>дефектом </a:t>
            </a:r>
            <a:r>
              <a:rPr lang="ru-RU" dirty="0"/>
              <a:t>(</a:t>
            </a:r>
            <a:r>
              <a:rPr lang="ru-RU" dirty="0" err="1"/>
              <a:t>дизонтогенез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b="1" i="1" smtClean="0"/>
          </a:p>
          <a:p>
            <a:pPr marL="0" indent="0">
              <a:buNone/>
            </a:pPr>
            <a:r>
              <a:rPr lang="ru-RU" b="1" i="1" smtClean="0"/>
              <a:t>"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якісно</a:t>
            </a:r>
            <a:r>
              <a:rPr lang="ru-RU" b="1" i="1" dirty="0"/>
              <a:t> </a:t>
            </a:r>
            <a:r>
              <a:rPr lang="ru-RU" b="1" i="1" dirty="0" err="1"/>
              <a:t>своєрідний</a:t>
            </a:r>
            <a:r>
              <a:rPr lang="ru-RU" b="1" i="1" dirty="0"/>
              <a:t> тип </a:t>
            </a:r>
            <a:r>
              <a:rPr lang="ru-RU" b="1" i="1" dirty="0" err="1"/>
              <a:t>розвитку</a:t>
            </a:r>
            <a:r>
              <a:rPr lang="ru-RU" b="1" i="1" dirty="0"/>
              <a:t>" </a:t>
            </a:r>
            <a:r>
              <a:rPr lang="ru-RU" dirty="0"/>
              <a:t>(</a:t>
            </a:r>
            <a:r>
              <a:rPr lang="ru-RU" dirty="0" err="1"/>
              <a:t>Л.С.Виготський</a:t>
            </a:r>
            <a:r>
              <a:rPr lang="ru-RU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279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/>
              <a:t>Статистична</a:t>
            </a:r>
            <a:r>
              <a:rPr lang="ru-RU" sz="3600" b="1" dirty="0"/>
              <a:t> норма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явище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межах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, </a:t>
            </a:r>
            <a:r>
              <a:rPr lang="ru-RU" dirty="0" err="1"/>
              <a:t>вимірюється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та </a:t>
            </a:r>
            <a:r>
              <a:rPr lang="ru-RU" dirty="0" err="1"/>
              <a:t>в</a:t>
            </a:r>
            <a:r>
              <a:rPr lang="ru-RU" dirty="0" err="1" smtClean="0"/>
              <a:t>изначає</a:t>
            </a:r>
            <a:r>
              <a:rPr lang="ru-RU" dirty="0" smtClean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в ряду </a:t>
            </a:r>
            <a:r>
              <a:rPr lang="ru-RU" dirty="0" err="1" smtClean="0"/>
              <a:t>інших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07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/>
              <a:t>Функціональна</a:t>
            </a:r>
            <a:r>
              <a:rPr lang="ru-RU" sz="3600" b="1" dirty="0"/>
              <a:t> </a:t>
            </a:r>
            <a:r>
              <a:rPr lang="ru-RU" sz="3600" b="1" dirty="0" smtClean="0"/>
              <a:t>норма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індивідуальна</a:t>
            </a:r>
            <a:r>
              <a:rPr lang="ru-RU" dirty="0"/>
              <a:t> норма,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можливостях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/>
              <a:t>важливим</a:t>
            </a:r>
            <a:r>
              <a:rPr lang="ru-RU" dirty="0"/>
              <a:t> у </a:t>
            </a:r>
            <a:r>
              <a:rPr lang="ru-RU" dirty="0" err="1"/>
              <a:t>навчально-виховному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даною</a:t>
            </a:r>
            <a:r>
              <a:rPr lang="ru-RU" dirty="0"/>
              <a:t> нормою </a:t>
            </a:r>
            <a:r>
              <a:rPr lang="ru-RU" dirty="0" err="1"/>
              <a:t>зазначається</a:t>
            </a:r>
            <a:r>
              <a:rPr lang="ru-RU" dirty="0"/>
              <a:t> коло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таким чином </a:t>
            </a:r>
            <a:r>
              <a:rPr lang="ru-RU" dirty="0" err="1"/>
              <a:t>прогнозуючи</a:t>
            </a:r>
            <a:r>
              <a:rPr lang="ru-RU" dirty="0"/>
              <a:t> </a:t>
            </a:r>
            <a:r>
              <a:rPr lang="ru-RU" dirty="0" err="1"/>
              <a:t>специфічний</a:t>
            </a:r>
            <a:r>
              <a:rPr lang="ru-RU" dirty="0"/>
              <a:t> шлях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834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/>
              <a:t>Ідеальна</a:t>
            </a:r>
            <a:r>
              <a:rPr lang="ru-RU" sz="3600" dirty="0"/>
              <a:t> </a:t>
            </a:r>
            <a:r>
              <a:rPr lang="ru-RU" sz="3600" b="1" dirty="0" smtClean="0"/>
              <a:t>норма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найкращий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в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/>
              <a:t>норма є </a:t>
            </a:r>
            <a:r>
              <a:rPr lang="ru-RU" dirty="0" err="1"/>
              <a:t>зразком</a:t>
            </a:r>
            <a:r>
              <a:rPr lang="ru-RU" dirty="0"/>
              <a:t>, </a:t>
            </a:r>
            <a:r>
              <a:rPr lang="ru-RU" dirty="0" err="1"/>
              <a:t>ідеалом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, а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</a:t>
            </a:r>
            <a:r>
              <a:rPr lang="ru-RU" dirty="0" err="1"/>
              <a:t>наближення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0308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/>
              <a:t>Аномалія</a:t>
            </a:r>
            <a:r>
              <a:rPr lang="ru-RU" sz="3600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/>
              <a:t>відхилення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, </a:t>
            </a:r>
            <a:r>
              <a:rPr lang="ru-RU" dirty="0" err="1"/>
              <a:t>неправильність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Аномалія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тлі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56448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err="1" smtClean="0"/>
              <a:t>Критерії</a:t>
            </a:r>
            <a:r>
              <a:rPr lang="ru-RU" sz="3600" b="1" dirty="0" smtClean="0"/>
              <a:t> </a:t>
            </a:r>
            <a:r>
              <a:rPr lang="ru-RU" sz="3600" b="1" dirty="0" err="1"/>
              <a:t>норми</a:t>
            </a:r>
            <a:r>
              <a:rPr lang="ru-RU" sz="3600" b="1" dirty="0"/>
              <a:t> - </a:t>
            </a:r>
            <a:r>
              <a:rPr lang="ru-RU" sz="3600" b="1" dirty="0" err="1"/>
              <a:t>аномалії</a:t>
            </a:r>
            <a:r>
              <a:rPr lang="ru-RU" sz="3600" b="1" dirty="0"/>
              <a:t> </a:t>
            </a:r>
            <a:r>
              <a:rPr lang="ru-RU" sz="3600" b="1" dirty="0" smtClean="0"/>
              <a:t>(за М. </a:t>
            </a:r>
            <a:r>
              <a:rPr lang="ru-RU" sz="3600" b="1" dirty="0" err="1" smtClean="0"/>
              <a:t>Раттером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/>
              <a:t>вікових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і </a:t>
            </a:r>
            <a:r>
              <a:rPr lang="ru-RU" dirty="0" err="1"/>
              <a:t>статевої</a:t>
            </a:r>
            <a:r>
              <a:rPr lang="ru-RU" dirty="0"/>
              <a:t> </a:t>
            </a:r>
            <a:r>
              <a:rPr lang="ru-RU" dirty="0" err="1"/>
              <a:t>приналежності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розладу</a:t>
            </a:r>
            <a:r>
              <a:rPr lang="ru-RU" dirty="0"/>
              <a:t>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життєвих</a:t>
            </a:r>
            <a:r>
              <a:rPr lang="ru-RU" dirty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культурного </a:t>
            </a:r>
            <a:r>
              <a:rPr lang="ru-RU" dirty="0" err="1"/>
              <a:t>середовища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і </a:t>
            </a:r>
            <a:r>
              <a:rPr lang="ru-RU" dirty="0" err="1"/>
              <a:t>виховується</a:t>
            </a:r>
            <a:r>
              <a:rPr lang="ru-RU" dirty="0"/>
              <a:t> </a:t>
            </a:r>
            <a:r>
              <a:rPr lang="ru-RU" dirty="0" err="1"/>
              <a:t>дитина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42125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err="1" smtClean="0"/>
              <a:t>Критерії</a:t>
            </a:r>
            <a:r>
              <a:rPr lang="ru-RU" sz="3600" b="1" dirty="0" smtClean="0"/>
              <a:t> </a:t>
            </a:r>
            <a:r>
              <a:rPr lang="ru-RU" sz="3600" b="1" dirty="0" err="1"/>
              <a:t>норми</a:t>
            </a:r>
            <a:r>
              <a:rPr lang="ru-RU" sz="3600" b="1" dirty="0"/>
              <a:t> - </a:t>
            </a:r>
            <a:r>
              <a:rPr lang="ru-RU" sz="3600" b="1" dirty="0" err="1"/>
              <a:t>аномалії</a:t>
            </a:r>
            <a:r>
              <a:rPr lang="ru-RU" sz="3600" b="1" dirty="0"/>
              <a:t> </a:t>
            </a:r>
            <a:r>
              <a:rPr lang="ru-RU" sz="3600" b="1" dirty="0" smtClean="0"/>
              <a:t>(за М. </a:t>
            </a:r>
            <a:r>
              <a:rPr lang="ru-RU" sz="3600" b="1" dirty="0" err="1" smtClean="0"/>
              <a:t>Раттером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важкості</a:t>
            </a:r>
            <a:r>
              <a:rPr lang="ru-RU" dirty="0"/>
              <a:t> і </a:t>
            </a:r>
            <a:r>
              <a:rPr lang="ru-RU" dirty="0" err="1"/>
              <a:t>частоти</a:t>
            </a:r>
            <a:r>
              <a:rPr lang="ru-RU" dirty="0"/>
              <a:t> </a:t>
            </a:r>
            <a:r>
              <a:rPr lang="ru-RU" dirty="0" err="1"/>
              <a:t>симптомів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для </a:t>
            </a:r>
            <a:r>
              <a:rPr lang="ru-RU" dirty="0" err="1"/>
              <a:t>поведінки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ситуаційної</a:t>
            </a:r>
            <a:r>
              <a:rPr lang="ru-RU" dirty="0"/>
              <a:t> </a:t>
            </a:r>
            <a:r>
              <a:rPr lang="ru-RU" dirty="0" err="1"/>
              <a:t>специфічності</a:t>
            </a:r>
            <a:r>
              <a:rPr lang="ru-RU" dirty="0"/>
              <a:t> симптому.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9431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err="1"/>
              <a:t>Психічне</a:t>
            </a:r>
            <a:r>
              <a:rPr lang="ru-RU" sz="3200" b="1" dirty="0"/>
              <a:t> </a:t>
            </a:r>
            <a:r>
              <a:rPr lang="ru-RU" sz="3200" b="1" dirty="0" err="1" smtClean="0"/>
              <a:t>здоров'я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/>
              <a:t>стан </a:t>
            </a:r>
            <a:r>
              <a:rPr lang="ru-RU" dirty="0" err="1"/>
              <a:t>дійсного</a:t>
            </a:r>
            <a:r>
              <a:rPr lang="ru-RU" dirty="0"/>
              <a:t> </a:t>
            </a:r>
            <a:r>
              <a:rPr lang="ru-RU" dirty="0" err="1"/>
              <a:t>благополуччя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відсутністю</a:t>
            </a:r>
            <a:r>
              <a:rPr lang="ru-RU" dirty="0"/>
              <a:t> </a:t>
            </a:r>
            <a:r>
              <a:rPr lang="ru-RU" dirty="0" err="1"/>
              <a:t>хворобливих</a:t>
            </a:r>
            <a:r>
              <a:rPr lang="ru-RU" dirty="0"/>
              <a:t> </a:t>
            </a:r>
            <a:r>
              <a:rPr lang="ru-RU" dirty="0" err="1"/>
              <a:t>психічних</a:t>
            </a:r>
            <a:r>
              <a:rPr lang="ru-RU" dirty="0"/>
              <a:t> </a:t>
            </a:r>
            <a:r>
              <a:rPr lang="ru-RU" dirty="0" err="1"/>
              <a:t>проявів</a:t>
            </a:r>
            <a:r>
              <a:rPr lang="ru-RU" dirty="0"/>
              <a:t> і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адекватну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регуляцію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і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44848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775</Words>
  <Application>Microsoft Office PowerPoint</Application>
  <PresentationFormat>Экран (4:3)</PresentationFormat>
  <Paragraphs>84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Закономірності розвитку особистості</vt:lpstr>
      <vt:lpstr>Поняття «норма» і «аномалія» у психічному розвитку дитини</vt:lpstr>
      <vt:lpstr>Статистична норма </vt:lpstr>
      <vt:lpstr>Функціональна норма </vt:lpstr>
      <vt:lpstr>Ідеальна норма </vt:lpstr>
      <vt:lpstr>Аномалія </vt:lpstr>
      <vt:lpstr>Критерії норми - аномалії (за М. Раттером)</vt:lpstr>
      <vt:lpstr>Критерії норми - аномалії (за М. Раттером)</vt:lpstr>
      <vt:lpstr>Психічне здоров'я</vt:lpstr>
      <vt:lpstr>Критерії психічного здоров'я:</vt:lpstr>
      <vt:lpstr>Три категорії норми, які варто враховувати при визначенні норми розвитку дитини:</vt:lpstr>
      <vt:lpstr>Види відхилень від норми</vt:lpstr>
      <vt:lpstr>Види відхилень у патології  (за В.В.Лебединським) </vt:lpstr>
      <vt:lpstr>Види відхилень у патології  (за В.В.Лебединським) </vt:lpstr>
      <vt:lpstr>У корекційній педагогіці розрізняють такі категорії «аномальних» дітей:</vt:lpstr>
      <vt:lpstr>Органічні та функціональні «дефекти»</vt:lpstr>
      <vt:lpstr>Порушення темпу розвитку</vt:lpstr>
      <vt:lpstr>Складний та ускладнений дефекти</vt:lpstr>
      <vt:lpstr>Причини відхилень у розвитку</vt:lpstr>
      <vt:lpstr>Причини відхилень у розвитку</vt:lpstr>
      <vt:lpstr>Причини відхилень у розвитку</vt:lpstr>
      <vt:lpstr>Причини відхилень у розвитку</vt:lpstr>
      <vt:lpstr>Таким чином,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Закономірності розвитку особистості</dc:title>
  <dc:creator>user</dc:creator>
  <cp:lastModifiedBy>user</cp:lastModifiedBy>
  <cp:revision>9</cp:revision>
  <dcterms:created xsi:type="dcterms:W3CDTF">2020-10-12T07:45:09Z</dcterms:created>
  <dcterms:modified xsi:type="dcterms:W3CDTF">2020-10-12T08:12:54Z</dcterms:modified>
</cp:coreProperties>
</file>