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Instrument Sans Medium"/>
      <p:regular r:id="rId15"/>
    </p:embeddedFont>
    <p:embeddedFont>
      <p:font typeface="Instrument Sans Medium"/>
      <p:regular r:id="rId16"/>
    </p:embeddedFont>
    <p:embeddedFont>
      <p:font typeface="Instrument Sans Medium"/>
      <p:regular r:id="rId17"/>
    </p:embeddedFont>
    <p:embeddedFont>
      <p:font typeface="Instrument Sans Medium"/>
      <p:regular r:id="rId18"/>
    </p:embeddedFont>
    <p:embeddedFont>
      <p:font typeface="Inter"/>
      <p:regular r:id="rId19"/>
    </p:embeddedFont>
    <p:embeddedFont>
      <p:font typeface="Inter"/>
      <p:regular r:id="rId20"/>
    </p:embeddedFont>
    <p:embeddedFont>
      <p:font typeface="Inter"/>
      <p:regular r:id="rId21"/>
    </p:embeddedFont>
    <p:embeddedFont>
      <p:font typeface="Inter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3719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Фізкультурно-спортивні споруди та обладнання: Огляд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036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Ця презентація присвячена огляду фізкультурно-спортивних споруд та обладнання, їхньому значенню для розвитку спорту та здоров'я, а також сучасним тенденціям.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5607"/>
            <a:ext cx="75162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Відкриті спортивні споруди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Стадіони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Стадіони – це великі відкриті споруди, призначені для проведення різноманітних спортивних змагань, зокрема футболу, легкої атлетики, регбі. Вони мають великі трибуни для глядачів, футбольне поле з штучним або натуральним покриттям, а також допоміжні споруди – роздягальні, душові, туалети.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271361"/>
            <a:ext cx="32048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Спортивні майданчики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852505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Спортивні майданчики – це менші за розміром відкриті споруди, призначені для проведення конкретних видів спорту. Вони можуть бути обладнані для волейболу, баскетболу, тенісу, бадмінтону, а також для інших ігор.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066" y="730687"/>
            <a:ext cx="6626662" cy="64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Закриті спортивні споруди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8066" y="1910239"/>
            <a:ext cx="461605" cy="461605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5" name="Text 2"/>
          <p:cNvSpPr/>
          <p:nvPr/>
        </p:nvSpPr>
        <p:spPr>
          <a:xfrm>
            <a:off x="888921" y="1987153"/>
            <a:ext cx="119777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84816" y="1910239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Спортивні зали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84816" y="2353747"/>
            <a:ext cx="3084671" cy="2625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Спортивні зали – це закриті приміщення, обладнані для проведення різних видів спорту. Універсальні зали можуть використовуватися для багатьох видів спорту, тоді як спеціалізовані – для конкретних видів.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674632" y="1910239"/>
            <a:ext cx="461605" cy="461605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9" name="Text 6"/>
          <p:cNvSpPr/>
          <p:nvPr/>
        </p:nvSpPr>
        <p:spPr>
          <a:xfrm>
            <a:off x="4820603" y="1987153"/>
            <a:ext cx="169545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341382" y="1910239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Плавальні басейни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341382" y="2353747"/>
            <a:ext cx="3084671" cy="2953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Плавальні басейни – це закриті або відкриті водойми, призначені для плавання. Існують різні типи басейнів – спортивні, навчальні, оздоровчі. Вони мають різні розміри, глибину, а також системи фільтрації та обігріву води.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18066" y="5742861"/>
            <a:ext cx="461605" cy="461605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13" name="Text 10"/>
          <p:cNvSpPr/>
          <p:nvPr/>
        </p:nvSpPr>
        <p:spPr>
          <a:xfrm>
            <a:off x="860108" y="5819775"/>
            <a:ext cx="177522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384816" y="5742861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Льодові арени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384816" y="6186368"/>
            <a:ext cx="7041118" cy="1312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Льодові арени – це закриті споруди, де проводиться хокей, фігурне катання та інші види спорту на льоду. Вони мають систему охолодження льодового покриття та спеціальні трибуни для глядачів.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6875" y="728067"/>
            <a:ext cx="771024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Спеціалізовані спортивні споруди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6875" y="2315408"/>
            <a:ext cx="3752731" cy="3145988"/>
          </a:xfrm>
          <a:prstGeom prst="roundRect">
            <a:avLst>
              <a:gd name="adj" fmla="val 977"/>
            </a:avLst>
          </a:prstGeom>
          <a:solidFill>
            <a:srgbClr val="434348"/>
          </a:solidFill>
          <a:ln/>
        </p:spPr>
      </p:sp>
      <p:sp>
        <p:nvSpPr>
          <p:cNvPr id="5" name="Text 2"/>
          <p:cNvSpPr/>
          <p:nvPr/>
        </p:nvSpPr>
        <p:spPr>
          <a:xfrm>
            <a:off x="921663" y="2520196"/>
            <a:ext cx="2560320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Велотреки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21663" y="2962989"/>
            <a:ext cx="3343156" cy="2293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Велотреки – це закриті або відкриті споруди, призначені для проведення велоперегонів. Вони мають овальну форму з крутими віражами, що дозволяє велосипедистам розвивати високу швидкість.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4394" y="2315408"/>
            <a:ext cx="3752731" cy="3145988"/>
          </a:xfrm>
          <a:prstGeom prst="roundRect">
            <a:avLst>
              <a:gd name="adj" fmla="val 977"/>
            </a:avLst>
          </a:prstGeom>
          <a:solidFill>
            <a:srgbClr val="434348"/>
          </a:solidFill>
          <a:ln/>
        </p:spPr>
      </p:sp>
      <p:sp>
        <p:nvSpPr>
          <p:cNvPr id="8" name="Text 5"/>
          <p:cNvSpPr/>
          <p:nvPr/>
        </p:nvSpPr>
        <p:spPr>
          <a:xfrm>
            <a:off x="4879181" y="2520196"/>
            <a:ext cx="2560320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Скеледроми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879181" y="2962989"/>
            <a:ext cx="3343156" cy="2293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Скеледроми – це штучні скелі, призначені для тренувань зі скелелазіння. Вони мають різні рівні складності та обладнані спеціальними системами страховки для безпеки спортсменів.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16875" y="5666184"/>
            <a:ext cx="7710249" cy="1835348"/>
          </a:xfrm>
          <a:prstGeom prst="roundRect">
            <a:avLst>
              <a:gd name="adj" fmla="val 1674"/>
            </a:avLst>
          </a:prstGeom>
          <a:solidFill>
            <a:srgbClr val="434348"/>
          </a:solidFill>
          <a:ln/>
        </p:spPr>
      </p:sp>
      <p:sp>
        <p:nvSpPr>
          <p:cNvPr id="11" name="Text 8"/>
          <p:cNvSpPr/>
          <p:nvPr/>
        </p:nvSpPr>
        <p:spPr>
          <a:xfrm>
            <a:off x="921663" y="5870972"/>
            <a:ext cx="2560320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Гольф-клуби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21663" y="6313765"/>
            <a:ext cx="7300674" cy="982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Гольф-клуби – це великі комплекси, які включають гольф-поле, тренувальне поле, а також допоміжні споруди – клубний будинок, ресторан, магазин.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060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9615" y="3511748"/>
            <a:ext cx="8367832" cy="651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00"/>
              </a:lnSpc>
              <a:buNone/>
            </a:pPr>
            <a:r>
              <a:rPr lang="en-US" sz="41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Обладнання для спортивних ігор</a:t>
            </a:r>
            <a:endParaRPr lang="en-US" sz="4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" y="4475917"/>
            <a:ext cx="521137" cy="5211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9615" y="5205532"/>
            <a:ext cx="2976324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Футбольне обладнання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29615" y="5656302"/>
            <a:ext cx="4181951" cy="1667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Футбольне обладнання включає ворота, м'ячі, бутси, одяг та інші аксесуари. Ворота мають стандартні розміри згідно з правилами FIFA, а м'ячі – різні розміри та вагу для різних вікових груп.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224" y="4475917"/>
            <a:ext cx="521137" cy="5211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4224" y="5205532"/>
            <a:ext cx="3348037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Баскетбольне обладнання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5224224" y="5656302"/>
            <a:ext cx="4181951" cy="1667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Баскетбольне обладнання включає щити, кільця, м'ячі, бутси, одяг та інші аксесуари. Щити мають стандартну висоту 3.05 метри, а м'ячі – різні розміри та вагу для різних вікових груп.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834" y="4475917"/>
            <a:ext cx="521137" cy="5211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834" y="5205532"/>
            <a:ext cx="3301603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Волейбольне обладнання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9718834" y="5656302"/>
            <a:ext cx="4181951" cy="1667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Волейбольне обладнання включає сітку, м'ячі, бутси, одяг та інші аксесуари. Сітка має стандартну висоту для чоловіків та жінок, а м'ячі – різні розміри та вагу для різних вікових груп.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6965" y="558284"/>
            <a:ext cx="772287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Обладнання для легкої атлетики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89978" y="2131457"/>
            <a:ext cx="22860" cy="5539740"/>
          </a:xfrm>
          <a:prstGeom prst="roundRect">
            <a:avLst>
              <a:gd name="adj" fmla="val 133219"/>
            </a:avLst>
          </a:prstGeom>
          <a:solidFill>
            <a:srgbClr val="5C5C61"/>
          </a:solidFill>
          <a:ln/>
        </p:spPr>
      </p:sp>
      <p:sp>
        <p:nvSpPr>
          <p:cNvPr id="5" name="Shape 2"/>
          <p:cNvSpPr/>
          <p:nvPr/>
        </p:nvSpPr>
        <p:spPr>
          <a:xfrm>
            <a:off x="6706910" y="2576751"/>
            <a:ext cx="710565" cy="22860"/>
          </a:xfrm>
          <a:prstGeom prst="roundRect">
            <a:avLst>
              <a:gd name="adj" fmla="val 133219"/>
            </a:avLst>
          </a:prstGeom>
          <a:solidFill>
            <a:srgbClr val="5C5C61"/>
          </a:solidFill>
          <a:ln/>
        </p:spPr>
      </p:sp>
      <p:sp>
        <p:nvSpPr>
          <p:cNvPr id="6" name="Shape 3"/>
          <p:cNvSpPr/>
          <p:nvPr/>
        </p:nvSpPr>
        <p:spPr>
          <a:xfrm>
            <a:off x="6273046" y="2359819"/>
            <a:ext cx="456724" cy="456724"/>
          </a:xfrm>
          <a:prstGeom prst="roundRect">
            <a:avLst>
              <a:gd name="adj" fmla="val 6668"/>
            </a:avLst>
          </a:prstGeom>
          <a:solidFill>
            <a:srgbClr val="434348"/>
          </a:solidFill>
          <a:ln/>
        </p:spPr>
      </p:sp>
      <p:sp>
        <p:nvSpPr>
          <p:cNvPr id="7" name="Text 4"/>
          <p:cNvSpPr/>
          <p:nvPr/>
        </p:nvSpPr>
        <p:spPr>
          <a:xfrm>
            <a:off x="6442115" y="2435900"/>
            <a:ext cx="118467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617976" y="2334458"/>
            <a:ext cx="253781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Бігові доріжки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617976" y="2773561"/>
            <a:ext cx="6301859" cy="64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Бігові доріжки – це спеціально обладнані поверхні для бігу, що мають стандартну довжину 400 метрів.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706910" y="4274463"/>
            <a:ext cx="710565" cy="22860"/>
          </a:xfrm>
          <a:prstGeom prst="roundRect">
            <a:avLst>
              <a:gd name="adj" fmla="val 133219"/>
            </a:avLst>
          </a:prstGeom>
          <a:solidFill>
            <a:srgbClr val="5C5C61"/>
          </a:solidFill>
          <a:ln/>
        </p:spPr>
      </p:sp>
      <p:sp>
        <p:nvSpPr>
          <p:cNvPr id="11" name="Shape 8"/>
          <p:cNvSpPr/>
          <p:nvPr/>
        </p:nvSpPr>
        <p:spPr>
          <a:xfrm>
            <a:off x="6273046" y="4057531"/>
            <a:ext cx="456724" cy="456724"/>
          </a:xfrm>
          <a:prstGeom prst="roundRect">
            <a:avLst>
              <a:gd name="adj" fmla="val 6668"/>
            </a:avLst>
          </a:prstGeom>
          <a:solidFill>
            <a:srgbClr val="434348"/>
          </a:solidFill>
          <a:ln/>
        </p:spPr>
      </p:sp>
      <p:sp>
        <p:nvSpPr>
          <p:cNvPr id="12" name="Text 9"/>
          <p:cNvSpPr/>
          <p:nvPr/>
        </p:nvSpPr>
        <p:spPr>
          <a:xfrm>
            <a:off x="6417469" y="4133612"/>
            <a:ext cx="16775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617976" y="4032171"/>
            <a:ext cx="253781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Стрибки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617976" y="4471273"/>
            <a:ext cx="6301859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Стрибки – це складні види легкої атлетики, що вимагають спеціального обладнання, наприклад, планок для стрибків у висоту, ям з піском для стрибків у довжину та потрійним.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706910" y="6296978"/>
            <a:ext cx="710565" cy="22860"/>
          </a:xfrm>
          <a:prstGeom prst="roundRect">
            <a:avLst>
              <a:gd name="adj" fmla="val 133219"/>
            </a:avLst>
          </a:prstGeom>
          <a:solidFill>
            <a:srgbClr val="5C5C61"/>
          </a:solidFill>
          <a:ln/>
        </p:spPr>
      </p:sp>
      <p:sp>
        <p:nvSpPr>
          <p:cNvPr id="16" name="Shape 13"/>
          <p:cNvSpPr/>
          <p:nvPr/>
        </p:nvSpPr>
        <p:spPr>
          <a:xfrm>
            <a:off x="6273046" y="6080046"/>
            <a:ext cx="456724" cy="456724"/>
          </a:xfrm>
          <a:prstGeom prst="roundRect">
            <a:avLst>
              <a:gd name="adj" fmla="val 6668"/>
            </a:avLst>
          </a:prstGeom>
          <a:solidFill>
            <a:srgbClr val="434348"/>
          </a:solidFill>
          <a:ln/>
        </p:spPr>
      </p:sp>
      <p:sp>
        <p:nvSpPr>
          <p:cNvPr id="17" name="Text 14"/>
          <p:cNvSpPr/>
          <p:nvPr/>
        </p:nvSpPr>
        <p:spPr>
          <a:xfrm>
            <a:off x="6413540" y="6156127"/>
            <a:ext cx="17573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617976" y="6054685"/>
            <a:ext cx="253781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Метання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17976" y="6493788"/>
            <a:ext cx="6301859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Метання – це види легкої атлетики, що вимагають спеціального обладнання, наприклад, ядра, диски, молоти, списи.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7201" y="697230"/>
            <a:ext cx="7762399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Вимоги до безпеки та стандартизація</a:t>
            </a:r>
            <a:endParaRPr lang="en-US" sz="38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01" y="2226707"/>
            <a:ext cx="986790" cy="17685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59980" y="2423993"/>
            <a:ext cx="2769275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Нормативні документи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59980" y="2850713"/>
            <a:ext cx="6479619" cy="94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Дотримання норм безпеки та стандартизації – це ключовий фактор при проектуванні та експлуатації фізкультурно-спортивних споруд та обладнання.</a:t>
            </a:r>
            <a:endParaRPr lang="en-US" sz="15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01" y="3995261"/>
            <a:ext cx="986790" cy="17685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59980" y="4192548"/>
            <a:ext cx="6300430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Вимоги до освітлення, вентиляції, пожежної безпеки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59980" y="4619268"/>
            <a:ext cx="6479619" cy="94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Споруди повинні мати належне освітлення, вентиляцію, а також системи протипожежної безпеки для забезпечення безпеки та комфорту спортсменів та глядачів.</a:t>
            </a:r>
            <a:endParaRPr lang="en-US" sz="15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201" y="5763816"/>
            <a:ext cx="986790" cy="17685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59980" y="5961102"/>
            <a:ext cx="467094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Сертифікація спортивного обладнання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59980" y="6387822"/>
            <a:ext cx="6479619" cy="94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Спортивне обладнання має пройти сертифікацію, щоб гарантувати його безпеку та відповідність міжнародним стандартам.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328" y="562094"/>
            <a:ext cx="7713345" cy="1916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Інновації та тенденції в розвитку спортивної інфраструктури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5328" y="2784991"/>
            <a:ext cx="153233" cy="1423154"/>
          </a:xfrm>
          <a:prstGeom prst="roundRect">
            <a:avLst>
              <a:gd name="adj" fmla="val 20010"/>
            </a:avLst>
          </a:prstGeom>
          <a:solidFill>
            <a:srgbClr val="434348"/>
          </a:solidFill>
          <a:ln/>
        </p:spPr>
      </p:sp>
      <p:sp>
        <p:nvSpPr>
          <p:cNvPr id="5" name="Text 2"/>
          <p:cNvSpPr/>
          <p:nvPr/>
        </p:nvSpPr>
        <p:spPr>
          <a:xfrm>
            <a:off x="1175147" y="2784991"/>
            <a:ext cx="2555081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Нові матеріали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175147" y="3226951"/>
            <a:ext cx="7253526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нових матеріалів, таких як штучні покриття, енергоефективні технології, дозволяє створювати більш сучасні, безпечні та екологічні спортивні споруди.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21913" y="4412456"/>
            <a:ext cx="153233" cy="1423154"/>
          </a:xfrm>
          <a:prstGeom prst="roundRect">
            <a:avLst>
              <a:gd name="adj" fmla="val 20010"/>
            </a:avLst>
          </a:prstGeom>
          <a:solidFill>
            <a:srgbClr val="434348"/>
          </a:solidFill>
          <a:ln/>
        </p:spPr>
      </p:sp>
      <p:sp>
        <p:nvSpPr>
          <p:cNvPr id="8" name="Text 5"/>
          <p:cNvSpPr/>
          <p:nvPr/>
        </p:nvSpPr>
        <p:spPr>
          <a:xfrm>
            <a:off x="1481733" y="4412456"/>
            <a:ext cx="2901672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Інтелектуальні системи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481733" y="4854416"/>
            <a:ext cx="6946940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Інтелектуальні спортивні споруди оснащені системами моніторингу, управління та автоматизації, які допомагають підвищити ефективність, безпеку та комфорт.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328499" y="6039922"/>
            <a:ext cx="153233" cy="1423154"/>
          </a:xfrm>
          <a:prstGeom prst="roundRect">
            <a:avLst>
              <a:gd name="adj" fmla="val 20010"/>
            </a:avLst>
          </a:prstGeom>
          <a:solidFill>
            <a:srgbClr val="434348"/>
          </a:solidFill>
          <a:ln/>
        </p:spPr>
      </p:sp>
      <p:sp>
        <p:nvSpPr>
          <p:cNvPr id="11" name="Text 8"/>
          <p:cNvSpPr/>
          <p:nvPr/>
        </p:nvSpPr>
        <p:spPr>
          <a:xfrm>
            <a:off x="1788319" y="6039922"/>
            <a:ext cx="3567232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Приклади успішних проектів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788319" y="6481882"/>
            <a:ext cx="6640354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Існує багато успішних проектів сучасних спортивних споруд в Україні та світі, які демонструють нові тенденції та інновації в галузі спортивної інфраструктури.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2025-02-25T10:35:04Z</dcterms:created>
  <dcterms:modified xsi:type="dcterms:W3CDTF">2025-02-25T10:35:04Z</dcterms:modified>
</cp:coreProperties>
</file>