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17" r:id="rId3"/>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16F"/>
    <a:srgbClr val="EE5CBA"/>
    <a:srgbClr val="F286CB"/>
    <a:srgbClr val="570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56" d="100"/>
          <a:sy n="56" d="100"/>
        </p:scale>
        <p:origin x="67" y="5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99B9A8-4BC7-DE8B-8D73-48D5FFF0829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A67E741A-F625-6610-629B-A7E52F46C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0743D333-F54B-E8F4-52E8-26E1D87BF2DF}"/>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5" name="Нижний колонтитул 4">
            <a:extLst>
              <a:ext uri="{FF2B5EF4-FFF2-40B4-BE49-F238E27FC236}">
                <a16:creationId xmlns:a16="http://schemas.microsoft.com/office/drawing/2014/main" id="{B5B052D2-DC23-1841-EDA9-2209A9F667E1}"/>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6EA7474F-7723-36EA-1549-47C809FADE4B}"/>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426670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E0F7E5-9B30-A58E-9577-0F186A6783E4}"/>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C63DBBC8-4BF9-465B-0552-0FE1B3F5B97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C685FF61-659D-6615-245A-FA4BE7299628}"/>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5" name="Нижний колонтитул 4">
            <a:extLst>
              <a:ext uri="{FF2B5EF4-FFF2-40B4-BE49-F238E27FC236}">
                <a16:creationId xmlns:a16="http://schemas.microsoft.com/office/drawing/2014/main" id="{4C1C8742-9D17-F287-4432-95E36F588107}"/>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D6616C19-4D17-B2B2-D3CA-EBE20947F39B}"/>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1490561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9BBA62D-42BC-6423-B87B-742BA9F80054}"/>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E15292DC-F1A9-243A-B7FE-5FE3BBC62D7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68CD31E2-7989-696F-2DDC-686B0BABBF59}"/>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5" name="Нижний колонтитул 4">
            <a:extLst>
              <a:ext uri="{FF2B5EF4-FFF2-40B4-BE49-F238E27FC236}">
                <a16:creationId xmlns:a16="http://schemas.microsoft.com/office/drawing/2014/main" id="{4B389B31-F6AC-CF2E-03A0-C43FEC87C658}"/>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19732FB6-46FA-C061-CAB4-AA1DB9C3EEBB}"/>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10069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46BEEC-B45C-B9F9-18FA-C0A039BC7E8F}"/>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2D112698-B9A6-F7C9-1C58-EBF59F5F17C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6453BF71-B791-3AD5-6C9B-55FB102B819A}"/>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5" name="Нижний колонтитул 4">
            <a:extLst>
              <a:ext uri="{FF2B5EF4-FFF2-40B4-BE49-F238E27FC236}">
                <a16:creationId xmlns:a16="http://schemas.microsoft.com/office/drawing/2014/main" id="{98053108-898C-0275-17DC-810C1BF4D927}"/>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A7C45DC8-906F-E946-A039-61E634D2F4A3}"/>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242009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27D9F1-134F-6CC6-EBD7-188EFD48FEF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43C0B980-FF04-450E-7604-F461BBBC2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29492B5-6DEF-3E3F-9B25-1648BD1750CE}"/>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5" name="Нижний колонтитул 4">
            <a:extLst>
              <a:ext uri="{FF2B5EF4-FFF2-40B4-BE49-F238E27FC236}">
                <a16:creationId xmlns:a16="http://schemas.microsoft.com/office/drawing/2014/main" id="{E8BE7605-CC72-CE19-32D9-09B442D267C8}"/>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71ED6791-6528-5F99-55EE-5F8F34E2913A}"/>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72386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ED96E0-1242-A741-4DD7-9BCC912A75E9}"/>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BD115455-73D7-0F0E-865A-03A68A556DC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A469DBEC-31B8-8F74-9C5C-3D75B933919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96846343-F738-F1B5-7F86-7B41BEDD016F}"/>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6" name="Нижний колонтитул 5">
            <a:extLst>
              <a:ext uri="{FF2B5EF4-FFF2-40B4-BE49-F238E27FC236}">
                <a16:creationId xmlns:a16="http://schemas.microsoft.com/office/drawing/2014/main" id="{3E51EEBB-6186-F831-CF90-C4DF9F44B6F8}"/>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EE296F2F-76F1-2677-7DC2-F60A020CB7EF}"/>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1742308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B2D068-3C13-5D2E-53FF-6450709DCBF7}"/>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EAAF1983-E6C6-F683-0573-744F049C1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2A2E383-D725-7E50-3608-254E9E59ADF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6A4B3CC0-0B1E-9653-CDDD-0A063EB209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1E906CA-F1E8-CD06-7E9C-D5B1DFBE531D}"/>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B48A3C90-72B0-A9B1-CC49-BA6DE5AF13B5}"/>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8" name="Нижний колонтитул 7">
            <a:extLst>
              <a:ext uri="{FF2B5EF4-FFF2-40B4-BE49-F238E27FC236}">
                <a16:creationId xmlns:a16="http://schemas.microsoft.com/office/drawing/2014/main" id="{A15FE1A6-AFE4-D948-9861-DCC1423C7EE0}"/>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6DCE02D0-899D-6EDC-311F-D6E62409D598}"/>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261304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03CCFD-C9B3-ECEC-1B1C-1703B02BB8E9}"/>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662B194A-2E55-60FC-DD28-EAFA2A6A47EB}"/>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4" name="Нижний колонтитул 3">
            <a:extLst>
              <a:ext uri="{FF2B5EF4-FFF2-40B4-BE49-F238E27FC236}">
                <a16:creationId xmlns:a16="http://schemas.microsoft.com/office/drawing/2014/main" id="{A02CC795-82CE-4C06-D41E-89EDC2CABA4C}"/>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E99E8F90-8E5F-959D-E741-3151383CF06D}"/>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219500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8216F87-0818-9B8A-0DF3-15711222B61E}"/>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3" name="Нижний колонтитул 2">
            <a:extLst>
              <a:ext uri="{FF2B5EF4-FFF2-40B4-BE49-F238E27FC236}">
                <a16:creationId xmlns:a16="http://schemas.microsoft.com/office/drawing/2014/main" id="{972812CA-FEC4-1332-8AA5-F27853970771}"/>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5C3B33DA-3D19-211D-3F5A-461A27FAA5B7}"/>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406061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7D077A-AAE3-1FDE-4FFB-E011C62AE09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A0A2694A-479E-B6BD-4637-A79BB6815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DF4DDD65-A5A6-F1CC-9226-424D172A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B535583-B5E4-E8FD-6539-E152A052564C}"/>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6" name="Нижний колонтитул 5">
            <a:extLst>
              <a:ext uri="{FF2B5EF4-FFF2-40B4-BE49-F238E27FC236}">
                <a16:creationId xmlns:a16="http://schemas.microsoft.com/office/drawing/2014/main" id="{E9A4537D-0B21-1A40-DA27-EDDC78B48160}"/>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5211D349-52D8-EF76-ECA2-D65CA8A9715D}"/>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425983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786C22-5C8A-0378-05F4-F06F3CF3A21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A48D99C4-B71C-5A3D-6D46-1E29389D60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9F35BC2E-5C14-2FDE-0BFA-7F176E156C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0B6787C-04C1-D41F-813B-31C0485195F1}"/>
              </a:ext>
            </a:extLst>
          </p:cNvPr>
          <p:cNvSpPr>
            <a:spLocks noGrp="1"/>
          </p:cNvSpPr>
          <p:nvPr>
            <p:ph type="dt" sz="half" idx="10"/>
          </p:nvPr>
        </p:nvSpPr>
        <p:spPr/>
        <p:txBody>
          <a:bodyPr/>
          <a:lstStyle/>
          <a:p>
            <a:fld id="{27DADB94-6CCD-4C2B-B025-1AF3B4169FB4}" type="datetimeFigureOut">
              <a:rPr lang="ru-UA" smtClean="0"/>
              <a:t>10.12.2025</a:t>
            </a:fld>
            <a:endParaRPr lang="ru-UA"/>
          </a:p>
        </p:txBody>
      </p:sp>
      <p:sp>
        <p:nvSpPr>
          <p:cNvPr id="6" name="Нижний колонтитул 5">
            <a:extLst>
              <a:ext uri="{FF2B5EF4-FFF2-40B4-BE49-F238E27FC236}">
                <a16:creationId xmlns:a16="http://schemas.microsoft.com/office/drawing/2014/main" id="{108D293F-5D99-7BEB-CEE2-E8FAA13D712B}"/>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1C324584-C613-B6A1-79DF-D9AB84E3A7C9}"/>
              </a:ext>
            </a:extLst>
          </p:cNvPr>
          <p:cNvSpPr>
            <a:spLocks noGrp="1"/>
          </p:cNvSpPr>
          <p:nvPr>
            <p:ph type="sldNum" sz="quarter" idx="12"/>
          </p:nvPr>
        </p:nvSpPr>
        <p:spPr/>
        <p:txBody>
          <a:bodyPr/>
          <a:lstStyle/>
          <a:p>
            <a:fld id="{C81B55BC-2C84-4040-B6B0-53A46F5E8607}" type="slidenum">
              <a:rPr lang="ru-UA" smtClean="0"/>
              <a:t>‹#›</a:t>
            </a:fld>
            <a:endParaRPr lang="ru-UA"/>
          </a:p>
        </p:txBody>
      </p:sp>
    </p:spTree>
    <p:extLst>
      <p:ext uri="{BB962C8B-B14F-4D97-AF65-F5344CB8AC3E}">
        <p14:creationId xmlns:p14="http://schemas.microsoft.com/office/powerpoint/2010/main" val="3928935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CEA4DA-DEFE-B2CC-6ED0-5E97BC4FAC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B5186CB5-BE7B-AC45-D51F-FC101BC3F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1387EA62-0612-3E2F-FD2F-A1C9002AE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ADB94-6CCD-4C2B-B025-1AF3B4169FB4}" type="datetimeFigureOut">
              <a:rPr lang="ru-UA" smtClean="0"/>
              <a:t>10.12.2025</a:t>
            </a:fld>
            <a:endParaRPr lang="ru-UA"/>
          </a:p>
        </p:txBody>
      </p:sp>
      <p:sp>
        <p:nvSpPr>
          <p:cNvPr id="5" name="Нижний колонтитул 4">
            <a:extLst>
              <a:ext uri="{FF2B5EF4-FFF2-40B4-BE49-F238E27FC236}">
                <a16:creationId xmlns:a16="http://schemas.microsoft.com/office/drawing/2014/main" id="{A55C7775-889D-48DD-5408-AC707BCB2A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4144ED13-96CD-6B08-69E9-AC94FCA53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B55BC-2C84-4040-B6B0-53A46F5E8607}" type="slidenum">
              <a:rPr lang="ru-UA" smtClean="0"/>
              <a:t>‹#›</a:t>
            </a:fld>
            <a:endParaRPr lang="ru-UA"/>
          </a:p>
        </p:txBody>
      </p:sp>
    </p:spTree>
    <p:extLst>
      <p:ext uri="{BB962C8B-B14F-4D97-AF65-F5344CB8AC3E}">
        <p14:creationId xmlns:p14="http://schemas.microsoft.com/office/powerpoint/2010/main" val="2363386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orman Davies lecture_скороч">
            <a:hlinkClick r:id="" action="ppaction://media"/>
            <a:extLst>
              <a:ext uri="{FF2B5EF4-FFF2-40B4-BE49-F238E27FC236}">
                <a16:creationId xmlns:a16="http://schemas.microsoft.com/office/drawing/2014/main" id="{4A3C2959-41B0-FE3B-26F7-40DF6F3889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68298" y="177039"/>
            <a:ext cx="8385776" cy="4723677"/>
          </a:xfrm>
          <a:prstGeom prst="rect">
            <a:avLst/>
          </a:prstGeom>
        </p:spPr>
      </p:pic>
      <p:sp>
        <p:nvSpPr>
          <p:cNvPr id="6" name="TextBox 5">
            <a:extLst>
              <a:ext uri="{FF2B5EF4-FFF2-40B4-BE49-F238E27FC236}">
                <a16:creationId xmlns:a16="http://schemas.microsoft.com/office/drawing/2014/main" id="{17404C53-27F5-9308-8A8D-EAF549D8625F}"/>
              </a:ext>
            </a:extLst>
          </p:cNvPr>
          <p:cNvSpPr txBox="1"/>
          <p:nvPr/>
        </p:nvSpPr>
        <p:spPr>
          <a:xfrm>
            <a:off x="4374208" y="5268120"/>
            <a:ext cx="7679866" cy="1107996"/>
          </a:xfrm>
          <a:prstGeom prst="rect">
            <a:avLst/>
          </a:prstGeom>
          <a:noFill/>
        </p:spPr>
        <p:txBody>
          <a:bodyPr wrap="square">
            <a:spAutoFit/>
          </a:bodyPr>
          <a:lstStyle/>
          <a:p>
            <a:r>
              <a:rPr lang="en-US" sz="2400" b="1" dirty="0">
                <a:solidFill>
                  <a:srgbClr val="002060"/>
                </a:solidFill>
              </a:rPr>
              <a:t>The Impossible Task of Presenting the Past</a:t>
            </a:r>
            <a:endParaRPr lang="uk-UA" sz="2400" b="1" dirty="0">
              <a:solidFill>
                <a:srgbClr val="002060"/>
              </a:solidFill>
            </a:endParaRPr>
          </a:p>
          <a:p>
            <a:r>
              <a:rPr lang="en-US" sz="2400" dirty="0">
                <a:solidFill>
                  <a:srgbClr val="0070C0"/>
                </a:solidFill>
              </a:rPr>
              <a:t>Lecture given by Professor Norman Davies - 25 June 2018</a:t>
            </a:r>
            <a:endParaRPr lang="uk-UA" sz="2400" dirty="0">
              <a:solidFill>
                <a:srgbClr val="0070C0"/>
              </a:solidFill>
            </a:endParaRPr>
          </a:p>
          <a:p>
            <a:r>
              <a:rPr lang="pl-PL" dirty="0">
                <a:solidFill>
                  <a:srgbClr val="0070C0"/>
                </a:solidFill>
              </a:rPr>
              <a:t>https://www.youtube.com/watch?v=a3WHLhjWAmg</a:t>
            </a:r>
            <a:endParaRPr lang="ru-UA" dirty="0">
              <a:solidFill>
                <a:srgbClr val="0070C0"/>
              </a:solidFill>
            </a:endParaRPr>
          </a:p>
        </p:txBody>
      </p:sp>
      <p:sp>
        <p:nvSpPr>
          <p:cNvPr id="4" name="TextBox 3">
            <a:extLst>
              <a:ext uri="{FF2B5EF4-FFF2-40B4-BE49-F238E27FC236}">
                <a16:creationId xmlns:a16="http://schemas.microsoft.com/office/drawing/2014/main" id="{5892079A-C967-800E-38B6-1A4D036C8D68}"/>
              </a:ext>
            </a:extLst>
          </p:cNvPr>
          <p:cNvSpPr txBox="1"/>
          <p:nvPr/>
        </p:nvSpPr>
        <p:spPr>
          <a:xfrm>
            <a:off x="137926" y="349450"/>
            <a:ext cx="3530372" cy="646331"/>
          </a:xfrm>
          <a:prstGeom prst="rect">
            <a:avLst/>
          </a:prstGeom>
          <a:noFill/>
        </p:spPr>
        <p:txBody>
          <a:bodyPr wrap="square">
            <a:spAutoFit/>
          </a:bodyPr>
          <a:lstStyle/>
          <a:p>
            <a:pPr algn="just">
              <a:buNone/>
            </a:pPr>
            <a:r>
              <a:rPr lang="uk-UA" sz="3600" b="1" noProof="1">
                <a:solidFill>
                  <a:srgbClr val="A3116F"/>
                </a:solidFill>
                <a:effectLst/>
                <a:ea typeface="Times New Roman" panose="02020603050405020304" pitchFamily="18" charset="0"/>
              </a:rPr>
              <a:t>Як ви думаєте?..</a:t>
            </a:r>
          </a:p>
        </p:txBody>
      </p:sp>
      <p:sp>
        <p:nvSpPr>
          <p:cNvPr id="7" name="TextBox 6">
            <a:extLst>
              <a:ext uri="{FF2B5EF4-FFF2-40B4-BE49-F238E27FC236}">
                <a16:creationId xmlns:a16="http://schemas.microsoft.com/office/drawing/2014/main" id="{E58FB4CC-7DAE-AD2F-A721-C085ACBD263C}"/>
              </a:ext>
            </a:extLst>
          </p:cNvPr>
          <p:cNvSpPr txBox="1"/>
          <p:nvPr/>
        </p:nvSpPr>
        <p:spPr>
          <a:xfrm>
            <a:off x="137926" y="1168192"/>
            <a:ext cx="3421190" cy="5016758"/>
          </a:xfrm>
          <a:prstGeom prst="rect">
            <a:avLst/>
          </a:prstGeom>
          <a:noFill/>
        </p:spPr>
        <p:txBody>
          <a:bodyPr wrap="square">
            <a:spAutoFit/>
          </a:bodyPr>
          <a:lstStyle/>
          <a:p>
            <a:r>
              <a:rPr lang="uk-UA" sz="2000" b="1" noProof="1">
                <a:solidFill>
                  <a:srgbClr val="A3116F"/>
                </a:solidFill>
                <a:effectLst/>
                <a:ea typeface="Times New Roman" panose="02020603050405020304" pitchFamily="18" charset="0"/>
              </a:rPr>
              <a:t>Прослухайте фрагмент виступу Нормана Дейвіса і спробуйте дати відповідь на питання:</a:t>
            </a:r>
          </a:p>
          <a:p>
            <a:r>
              <a:rPr lang="uk-UA" sz="2000" noProof="1"/>
              <a:t>1. Чи хочете ви, щоб ваші читачі несли ваші праці з собою, як вони несуть із собою книгу Нормана Дейвіса «Європа. Історія»? </a:t>
            </a:r>
          </a:p>
          <a:p>
            <a:r>
              <a:rPr lang="uk-UA" sz="2000" noProof="1"/>
              <a:t>2. У чому полягає драма історика?</a:t>
            </a:r>
          </a:p>
          <a:p>
            <a:r>
              <a:rPr lang="uk-UA" sz="2000" noProof="1"/>
              <a:t>3. Який головний професійний виклик стоїть перед істориком?</a:t>
            </a:r>
          </a:p>
          <a:p>
            <a:r>
              <a:rPr lang="uk-UA" sz="2000" b="1" noProof="1">
                <a:solidFill>
                  <a:srgbClr val="002060"/>
                </a:solidFill>
              </a:rPr>
              <a:t>Вам допоможе оцифровка на наступній сторінці</a:t>
            </a:r>
          </a:p>
        </p:txBody>
      </p:sp>
    </p:spTree>
    <p:extLst>
      <p:ext uri="{BB962C8B-B14F-4D97-AF65-F5344CB8AC3E}">
        <p14:creationId xmlns:p14="http://schemas.microsoft.com/office/powerpoint/2010/main" val="24003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2D3AC-8C7E-5C7B-2576-6B51251EDAAE}"/>
              </a:ext>
            </a:extLst>
          </p:cNvPr>
          <p:cNvSpPr txBox="1"/>
          <p:nvPr/>
        </p:nvSpPr>
        <p:spPr>
          <a:xfrm>
            <a:off x="409433" y="0"/>
            <a:ext cx="11450471" cy="6740307"/>
          </a:xfrm>
          <a:prstGeom prst="rect">
            <a:avLst/>
          </a:prstGeom>
          <a:noFill/>
        </p:spPr>
        <p:txBody>
          <a:bodyPr wrap="square">
            <a:spAutoFit/>
          </a:bodyPr>
          <a:lstStyle/>
          <a:p>
            <a:pPr algn="just"/>
            <a:r>
              <a:rPr lang="en-US" sz="2400" b="1" dirty="0">
                <a:solidFill>
                  <a:srgbClr val="002060"/>
                </a:solidFill>
              </a:rPr>
              <a:t>Norman Davies:</a:t>
            </a:r>
          </a:p>
          <a:p>
            <a:pPr algn="just"/>
            <a:r>
              <a:rPr lang="en-US" sz="2400" b="1" dirty="0">
                <a:solidFill>
                  <a:srgbClr val="002060"/>
                </a:solidFill>
              </a:rPr>
              <a:t> </a:t>
            </a:r>
            <a:r>
              <a:rPr lang="en-US" sz="2400" dirty="0"/>
              <a:t>…Because the English word “history” not only means the past, but also the study of the past </a:t>
            </a:r>
            <a:r>
              <a:rPr lang="en-US" sz="2400" dirty="0">
                <a:highlight>
                  <a:srgbClr val="00FFFF"/>
                </a:highlight>
              </a:rPr>
              <a:t>and narratives </a:t>
            </a:r>
            <a:r>
              <a:rPr lang="en-US" sz="2400" dirty="0"/>
              <a:t>of the past based on its study. Each of these things is </a:t>
            </a:r>
            <a:r>
              <a:rPr lang="en-US" sz="2400" dirty="0">
                <a:highlight>
                  <a:srgbClr val="00FFFF"/>
                </a:highlight>
              </a:rPr>
              <a:t>radically different</a:t>
            </a:r>
            <a:r>
              <a:rPr lang="en-US" sz="2400" dirty="0"/>
              <a:t>, and my argument today is very dependent on those differences. </a:t>
            </a:r>
          </a:p>
          <a:p>
            <a:pPr algn="just"/>
            <a:endParaRPr lang="en-US" sz="2400" dirty="0"/>
          </a:p>
          <a:p>
            <a:pPr algn="just"/>
            <a:r>
              <a:rPr lang="en-US" sz="2400" dirty="0"/>
              <a:t>History, too, has its severe limitations despite subsuming all other subjects and disciplines within it. Historians have written histories of memory, histories of art history, histories of literature, histories of archaeology, histories of technology, and of course, histories of history writing which we called historiography. History aspires, in fact, to cover </a:t>
            </a:r>
            <a:r>
              <a:rPr lang="en-US" sz="2400" dirty="0">
                <a:highlight>
                  <a:srgbClr val="00FFFF"/>
                </a:highlight>
              </a:rPr>
              <a:t>everything</a:t>
            </a:r>
            <a:r>
              <a:rPr lang="en-US" sz="2400" dirty="0"/>
              <a:t> that ever happened to humankind up to a split second ago. Needless to say, this aspiration is unattainable for one, human actions which took place in three dimensions </a:t>
            </a:r>
            <a:r>
              <a:rPr lang="en-US" sz="2400" dirty="0">
                <a:highlight>
                  <a:srgbClr val="00FFFF"/>
                </a:highlight>
              </a:rPr>
              <a:t>have to be reduced </a:t>
            </a:r>
            <a:r>
              <a:rPr lang="en-US" sz="2400" dirty="0"/>
              <a:t>into a floor of words on A2 dimensional page. For another, the past unfolds in motion, history books are static unless they fall over…</a:t>
            </a:r>
          </a:p>
          <a:p>
            <a:pPr algn="just"/>
            <a:endParaRPr lang="en-US" sz="2400" dirty="0"/>
          </a:p>
          <a:p>
            <a:pPr algn="just"/>
            <a:r>
              <a:rPr lang="en-US" sz="2400" dirty="0"/>
              <a:t>Ultimately, </a:t>
            </a:r>
            <a:r>
              <a:rPr lang="en-US" sz="2400" dirty="0">
                <a:highlight>
                  <a:srgbClr val="00FFFF"/>
                </a:highlight>
              </a:rPr>
              <a:t>the task is always impossible</a:t>
            </a:r>
            <a:r>
              <a:rPr lang="en-US" sz="2400" dirty="0"/>
              <a:t>. That the attempt has to be made. In absolute terms, historians and museum makers alike </a:t>
            </a:r>
            <a:r>
              <a:rPr lang="en-US" sz="2400" dirty="0">
                <a:highlight>
                  <a:srgbClr val="00FFFF"/>
                </a:highlight>
              </a:rPr>
              <a:t>are always condemned to fail</a:t>
            </a:r>
            <a:r>
              <a:rPr lang="en-US" sz="2400" dirty="0"/>
              <a:t>. But they can fail defiantly, going down in a blaze of sensational images, stunning objects, riveting captions, uplifting thoughts and mind changing ideas…</a:t>
            </a:r>
          </a:p>
        </p:txBody>
      </p:sp>
    </p:spTree>
    <p:extLst>
      <p:ext uri="{BB962C8B-B14F-4D97-AF65-F5344CB8AC3E}">
        <p14:creationId xmlns:p14="http://schemas.microsoft.com/office/powerpoint/2010/main" val="319066341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TotalTime>
  <Words>338</Words>
  <Application>Microsoft Office PowerPoint</Application>
  <PresentationFormat>Широкоэкранный</PresentationFormat>
  <Paragraphs>15</Paragraphs>
  <Slides>2</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vt:i4>
      </vt:variant>
    </vt:vector>
  </HeadingPairs>
  <TitlesOfParts>
    <vt:vector size="7" baseType="lpstr">
      <vt:lpstr>Arial</vt:lpstr>
      <vt:lpstr>Calibri</vt:lpstr>
      <vt:lpstr>Calibri Light</vt:lpstr>
      <vt:lpstr>Times New Roman</vt:lpstr>
      <vt:lpstr>Тема Office</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Методологія соціогуманітарних досліджень</dc:title>
  <dc:creator>Sergiy Lyakh</dc:creator>
  <cp:lastModifiedBy>PC</cp:lastModifiedBy>
  <cp:revision>70</cp:revision>
  <dcterms:created xsi:type="dcterms:W3CDTF">2024-02-29T12:25:06Z</dcterms:created>
  <dcterms:modified xsi:type="dcterms:W3CDTF">2025-12-09T23:23:15Z</dcterms:modified>
</cp:coreProperties>
</file>