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24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5946263"/>
            <a:ext cx="2397246" cy="396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3108" y="1415796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164" y="2783333"/>
            <a:ext cx="3759423" cy="336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2974" y="1351025"/>
            <a:ext cx="725805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5946263"/>
            <a:ext cx="2397246" cy="396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27304" y="1856231"/>
            <a:ext cx="8437245" cy="3983990"/>
          </a:xfrm>
          <a:custGeom>
            <a:avLst/>
            <a:gdLst/>
            <a:ahLst/>
            <a:cxnLst/>
            <a:rect l="l" t="t" r="r" b="b"/>
            <a:pathLst>
              <a:path w="8437245" h="3983990">
                <a:moveTo>
                  <a:pt x="8436864" y="487692"/>
                </a:moveTo>
                <a:lnTo>
                  <a:pt x="0" y="487692"/>
                </a:lnTo>
                <a:lnTo>
                  <a:pt x="0" y="3983736"/>
                </a:lnTo>
                <a:lnTo>
                  <a:pt x="8436864" y="3983736"/>
                </a:lnTo>
                <a:lnTo>
                  <a:pt x="8436864" y="487692"/>
                </a:lnTo>
                <a:close/>
              </a:path>
              <a:path w="8437245" h="3983990">
                <a:moveTo>
                  <a:pt x="8436864" y="98298"/>
                </a:moveTo>
                <a:lnTo>
                  <a:pt x="7315200" y="98298"/>
                </a:lnTo>
                <a:lnTo>
                  <a:pt x="7315200" y="0"/>
                </a:lnTo>
                <a:lnTo>
                  <a:pt x="0" y="0"/>
                </a:lnTo>
                <a:lnTo>
                  <a:pt x="0" y="98298"/>
                </a:lnTo>
                <a:lnTo>
                  <a:pt x="0" y="487680"/>
                </a:lnTo>
                <a:lnTo>
                  <a:pt x="8436864" y="487680"/>
                </a:lnTo>
                <a:lnTo>
                  <a:pt x="8436864" y="98298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7303" y="1856231"/>
            <a:ext cx="8437245" cy="3983990"/>
          </a:xfrm>
          <a:custGeom>
            <a:avLst/>
            <a:gdLst/>
            <a:ahLst/>
            <a:cxnLst/>
            <a:rect l="l" t="t" r="r" b="b"/>
            <a:pathLst>
              <a:path w="8437245" h="3983990">
                <a:moveTo>
                  <a:pt x="0" y="3983736"/>
                </a:moveTo>
                <a:lnTo>
                  <a:pt x="8436864" y="3983736"/>
                </a:lnTo>
                <a:lnTo>
                  <a:pt x="8436864" y="0"/>
                </a:lnTo>
                <a:lnTo>
                  <a:pt x="0" y="0"/>
                </a:lnTo>
                <a:lnTo>
                  <a:pt x="0" y="3983736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583" y="5946263"/>
            <a:ext cx="2397246" cy="396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3108" y="1415795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443" y="224485"/>
            <a:ext cx="8389112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366" y="1818639"/>
            <a:ext cx="8243570" cy="388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7654" y="6275704"/>
            <a:ext cx="228600" cy="17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mu.gov.ua/ua/npas/pro-zatverdzhennya-rozpodilu-obsyagu-subvenciyi-z-derzhavnogo-byudzhetu-miscevim-byudzhetam-na-formuvannya-infrastrukturi-obyednanih-teritorialnih-gromad-u-2019-roci?fbclid=IwAR3rNEdJQNxgkLStCqcUn5KH-aPIb4y-EQKcBE7oggcMLPF7-deEI2iLB1Y" TargetMode="External"/><Relationship Id="rId4" Type="http://schemas.openxmlformats.org/officeDocument/2006/relationships/hyperlink" Target="https://www.kmu.gov.ua/ua/npas/pro-vneenciyi-z-derzhavnogo-byudzhetu-miscevim-byudzhetam-na-formuvannya-infrastrukturi-obyednanih-teritorialnih-groma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34" Type="http://schemas.openxmlformats.org/officeDocument/2006/relationships/image" Target="../media/image13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00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09800" y="1524000"/>
            <a:ext cx="5612130" cy="18567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89635">
              <a:lnSpc>
                <a:spcPct val="100000"/>
              </a:lnSpc>
              <a:spcBef>
                <a:spcPts val="110"/>
              </a:spcBef>
            </a:pPr>
            <a:r>
              <a:rPr lang="uk-UA" sz="4000" spc="-5" dirty="0" smtClean="0"/>
              <a:t>8.2</a:t>
            </a:r>
            <a:r>
              <a:rPr sz="4000" spc="-5" dirty="0" smtClean="0"/>
              <a:t>.</a:t>
            </a:r>
            <a:r>
              <a:rPr sz="4000" spc="-50" dirty="0" smtClean="0"/>
              <a:t> </a:t>
            </a:r>
            <a:r>
              <a:rPr sz="4000" dirty="0"/>
              <a:t>БЮДЖЕТНІ </a:t>
            </a:r>
            <a:r>
              <a:rPr sz="4000" spc="-1160" dirty="0"/>
              <a:t> </a:t>
            </a:r>
            <a:r>
              <a:rPr sz="4000" dirty="0"/>
              <a:t>МЕХАНІЗМИ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spc="5" dirty="0"/>
              <a:t>ФІНАНСУВАННЯ</a:t>
            </a:r>
            <a:r>
              <a:rPr sz="4000" spc="-135" dirty="0"/>
              <a:t> </a:t>
            </a:r>
            <a:r>
              <a:rPr sz="4000" dirty="0"/>
              <a:t>МЕР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481" y="509525"/>
            <a:ext cx="2909326" cy="514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5845" y="352171"/>
            <a:ext cx="29762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174576"/>
                </a:solidFill>
              </a:rPr>
              <a:t>МЕТА</a:t>
            </a:r>
            <a:r>
              <a:rPr sz="4200" spc="-95" dirty="0">
                <a:solidFill>
                  <a:srgbClr val="174576"/>
                </a:solidFill>
              </a:rPr>
              <a:t> </a:t>
            </a:r>
            <a:r>
              <a:rPr sz="4200" spc="-5" dirty="0">
                <a:solidFill>
                  <a:srgbClr val="174576"/>
                </a:solidFill>
              </a:rPr>
              <a:t>МЦП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8364981" y="6380186"/>
            <a:ext cx="271780" cy="279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10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1293113"/>
            <a:ext cx="8155305" cy="4582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90500" indent="-344805">
              <a:lnSpc>
                <a:spcPct val="100000"/>
              </a:lnSpc>
              <a:spcBef>
                <a:spcPts val="9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600" b="1" i="1" spc="-5" dirty="0">
                <a:solidFill>
                  <a:srgbClr val="5F5F5F"/>
                </a:solidFill>
                <a:latin typeface="Arial"/>
                <a:cs typeface="Arial"/>
              </a:rPr>
              <a:t>Бажаний</a:t>
            </a:r>
            <a:r>
              <a:rPr sz="2600" b="1" i="1" spc="6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5F5F5F"/>
                </a:solidFill>
                <a:latin typeface="Arial"/>
                <a:cs typeface="Arial"/>
              </a:rPr>
              <a:t>стан</a:t>
            </a:r>
            <a:r>
              <a:rPr sz="2600" b="1" i="1" spc="3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600" b="1" i="1" spc="-5" dirty="0">
                <a:solidFill>
                  <a:srgbClr val="5F5F5F"/>
                </a:solidFill>
                <a:latin typeface="Arial"/>
                <a:cs typeface="Arial"/>
              </a:rPr>
              <a:t>у</a:t>
            </a:r>
            <a:r>
              <a:rPr sz="2600" b="1" i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600" b="1" i="1" spc="-15" dirty="0">
                <a:solidFill>
                  <a:srgbClr val="5F5F5F"/>
                </a:solidFill>
                <a:latin typeface="Arial"/>
                <a:cs typeface="Arial"/>
              </a:rPr>
              <a:t>майбутньому</a:t>
            </a:r>
            <a:r>
              <a:rPr sz="2600" b="1" i="1" spc="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D3D40"/>
                </a:solidFill>
                <a:latin typeface="Arial"/>
                <a:cs typeface="Arial"/>
              </a:rPr>
              <a:t>–</a:t>
            </a:r>
            <a:r>
              <a:rPr sz="2400" b="1" spc="-15" dirty="0">
                <a:solidFill>
                  <a:srgbClr val="3D3D40"/>
                </a:solidFill>
                <a:latin typeface="Arial"/>
                <a:cs typeface="Arial"/>
              </a:rPr>
              <a:t> визначає </a:t>
            </a:r>
            <a:r>
              <a:rPr sz="2400" b="1" spc="-10" dirty="0">
                <a:solidFill>
                  <a:srgbClr val="3D3D40"/>
                </a:solidFill>
                <a:latin typeface="Arial"/>
                <a:cs typeface="Arial"/>
              </a:rPr>
              <a:t> основний</a:t>
            </a:r>
            <a:r>
              <a:rPr sz="2400" b="1" spc="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3D3D40"/>
                </a:solidFill>
                <a:latin typeface="Arial"/>
                <a:cs typeface="Arial"/>
              </a:rPr>
              <a:t>результат,</a:t>
            </a:r>
            <a:r>
              <a:rPr sz="2400" b="1" spc="10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D3D40"/>
                </a:solidFill>
                <a:latin typeface="Arial"/>
                <a:cs typeface="Arial"/>
              </a:rPr>
              <a:t>який</a:t>
            </a:r>
            <a:r>
              <a:rPr sz="2400" b="1" spc="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D3D40"/>
                </a:solidFill>
                <a:latin typeface="Arial"/>
                <a:cs typeface="Arial"/>
              </a:rPr>
              <a:t>необхідно</a:t>
            </a:r>
            <a:r>
              <a:rPr sz="2400" b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3D3D40"/>
                </a:solidFill>
                <a:latin typeface="Arial"/>
                <a:cs typeface="Arial"/>
              </a:rPr>
              <a:t>отримати </a:t>
            </a:r>
            <a:r>
              <a:rPr sz="2400" b="1" spc="-20" dirty="0">
                <a:solidFill>
                  <a:srgbClr val="3D3D40"/>
                </a:solidFill>
                <a:latin typeface="Arial"/>
                <a:cs typeface="Arial"/>
              </a:rPr>
              <a:t> шляхом</a:t>
            </a:r>
            <a:r>
              <a:rPr sz="2400" b="1" spc="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D3D40"/>
                </a:solidFill>
                <a:latin typeface="Arial"/>
                <a:cs typeface="Arial"/>
              </a:rPr>
              <a:t>виконання</a:t>
            </a:r>
            <a:r>
              <a:rPr sz="24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D3D40"/>
                </a:solidFill>
                <a:latin typeface="Arial"/>
                <a:cs typeface="Arial"/>
              </a:rPr>
              <a:t>конкретної</a:t>
            </a:r>
            <a:r>
              <a:rPr sz="24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D40"/>
                </a:solidFill>
                <a:latin typeface="Arial"/>
                <a:cs typeface="Arial"/>
              </a:rPr>
              <a:t>цільової</a:t>
            </a:r>
            <a:r>
              <a:rPr sz="2400" b="1" spc="-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D3D40"/>
                </a:solidFill>
                <a:latin typeface="Arial"/>
                <a:cs typeface="Arial"/>
              </a:rPr>
              <a:t>програми.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23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600" b="1" i="1" spc="5" dirty="0">
                <a:solidFill>
                  <a:srgbClr val="585858"/>
                </a:solidFill>
                <a:latin typeface="Arial"/>
                <a:cs typeface="Arial"/>
              </a:rPr>
              <a:t>Приклади</a:t>
            </a:r>
            <a:r>
              <a:rPr sz="2600" b="1" i="1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15" dirty="0">
                <a:solidFill>
                  <a:srgbClr val="585858"/>
                </a:solidFill>
                <a:latin typeface="Arial"/>
                <a:cs typeface="Arial"/>
              </a:rPr>
              <a:t>формулювання</a:t>
            </a:r>
            <a:r>
              <a:rPr sz="2600" b="1" i="1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585858"/>
                </a:solidFill>
                <a:latin typeface="Arial"/>
                <a:cs typeface="Arial"/>
              </a:rPr>
              <a:t>мети</a:t>
            </a:r>
            <a:r>
              <a:rPr sz="2600" b="1" i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585858"/>
                </a:solidFill>
                <a:latin typeface="Arial"/>
                <a:cs typeface="Arial"/>
              </a:rPr>
              <a:t>МЦП:</a:t>
            </a:r>
            <a:endParaRPr sz="26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855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Реструктуризація</a:t>
            </a:r>
            <a:r>
              <a:rPr sz="22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2-х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комунальних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підприємств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Реконструкція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10 </a:t>
            </a:r>
            <a:r>
              <a:rPr sz="2200" spc="-100" dirty="0">
                <a:solidFill>
                  <a:srgbClr val="3D3D40"/>
                </a:solidFill>
                <a:latin typeface="Microsoft Sans Serif"/>
                <a:cs typeface="Microsoft Sans Serif"/>
              </a:rPr>
              <a:t>км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водопровідних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комунікацій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840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Будівництво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3-х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житлових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будинків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815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Створення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сприятливого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підприємницького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середовища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із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досягненням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питомої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ваги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малого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бізнесу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17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%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840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Підвищення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інвестиційної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привабливості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міста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із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приростом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прямих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інвестицій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25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%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3" y="377952"/>
            <a:ext cx="4953762" cy="1125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079" y="526161"/>
            <a:ext cx="43084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174576"/>
                </a:solidFill>
              </a:rPr>
              <a:t>ЗАВДАННЯ</a:t>
            </a:r>
            <a:r>
              <a:rPr sz="4000" spc="-130" dirty="0">
                <a:solidFill>
                  <a:srgbClr val="174576"/>
                </a:solidFill>
              </a:rPr>
              <a:t> </a:t>
            </a:r>
            <a:r>
              <a:rPr sz="4000" dirty="0">
                <a:solidFill>
                  <a:srgbClr val="174576"/>
                </a:solidFill>
              </a:rPr>
              <a:t>МЦП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364981" y="6380186"/>
            <a:ext cx="271780" cy="279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11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1508582"/>
            <a:ext cx="7957820" cy="43116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6870" marR="5080" indent="-344805">
              <a:lnSpc>
                <a:spcPct val="100200"/>
              </a:lnSpc>
              <a:spcBef>
                <a:spcPts val="8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600" b="1" i="1" spc="-20" dirty="0">
                <a:solidFill>
                  <a:srgbClr val="585858"/>
                </a:solidFill>
                <a:latin typeface="Arial"/>
                <a:cs typeface="Arial"/>
              </a:rPr>
              <a:t>Конкретні</a:t>
            </a:r>
            <a:r>
              <a:rPr sz="2600" b="1" i="1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585858"/>
                </a:solidFill>
                <a:latin typeface="Arial"/>
                <a:cs typeface="Arial"/>
              </a:rPr>
              <a:t>цілі</a:t>
            </a:r>
            <a:r>
              <a:rPr sz="2200" b="1" spc="-10" dirty="0">
                <a:solidFill>
                  <a:srgbClr val="3D3D40"/>
                </a:solidFill>
                <a:latin typeface="Arial"/>
                <a:cs typeface="Arial"/>
              </a:rPr>
              <a:t>,</a:t>
            </a:r>
            <a:r>
              <a:rPr sz="2200" b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яких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необхідно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досягти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у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результаті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виконання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програми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протягом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відповідного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встановленого </a:t>
            </a:r>
            <a:r>
              <a:rPr sz="2200" spc="-5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періоду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оцінка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яких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може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бути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здійснена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допомогою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результативних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показників.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121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600" b="1" i="1" spc="-5" dirty="0">
                <a:solidFill>
                  <a:srgbClr val="585858"/>
                </a:solidFill>
                <a:latin typeface="Arial"/>
                <a:cs typeface="Arial"/>
              </a:rPr>
              <a:t>Вимоги</a:t>
            </a:r>
            <a:r>
              <a:rPr sz="2600" b="1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5" dirty="0">
                <a:solidFill>
                  <a:srgbClr val="585858"/>
                </a:solidFill>
                <a:latin typeface="Arial"/>
                <a:cs typeface="Arial"/>
              </a:rPr>
              <a:t>до</a:t>
            </a:r>
            <a:r>
              <a:rPr sz="2600" b="1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rgbClr val="585858"/>
                </a:solidFill>
                <a:latin typeface="Arial"/>
                <a:cs typeface="Arial"/>
              </a:rPr>
              <a:t>визначення</a:t>
            </a:r>
            <a:r>
              <a:rPr sz="2600" b="1" i="1" spc="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rgbClr val="585858"/>
                </a:solidFill>
                <a:latin typeface="Arial"/>
                <a:cs typeface="Arial"/>
              </a:rPr>
              <a:t>завдань:</a:t>
            </a:r>
            <a:endParaRPr sz="26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860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b="1" i="1" dirty="0">
                <a:solidFill>
                  <a:srgbClr val="3D3D40"/>
                </a:solidFill>
                <a:latin typeface="Arial"/>
                <a:cs typeface="Arial"/>
              </a:rPr>
              <a:t>досяжність</a:t>
            </a:r>
            <a:r>
              <a:rPr sz="2200" b="1" i="1" spc="-5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(бути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потенційно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досяжними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середньостроковій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перспективі)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815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b="1" i="1" spc="5" dirty="0">
                <a:solidFill>
                  <a:srgbClr val="3D3D40"/>
                </a:solidFill>
                <a:latin typeface="Arial"/>
                <a:cs typeface="Arial"/>
              </a:rPr>
              <a:t>вимірність</a:t>
            </a:r>
            <a:r>
              <a:rPr sz="2200" b="1" i="1" spc="-7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(ступінь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досяжності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має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бути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відображена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допомогою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відповідних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кількісних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показників)</a:t>
            </a:r>
            <a:endParaRPr sz="2200">
              <a:latin typeface="Microsoft Sans Serif"/>
              <a:cs typeface="Microsoft Sans Serif"/>
            </a:endParaRPr>
          </a:p>
          <a:p>
            <a:pPr marL="356870" marR="389890" indent="-344805">
              <a:lnSpc>
                <a:spcPct val="100000"/>
              </a:lnSpc>
              <a:spcBef>
                <a:spcPts val="840"/>
              </a:spcBef>
              <a:buClr>
                <a:srgbClr val="000090"/>
              </a:buClr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b="1" i="1" dirty="0">
                <a:solidFill>
                  <a:srgbClr val="3D3D40"/>
                </a:solidFill>
                <a:latin typeface="Arial"/>
                <a:cs typeface="Arial"/>
              </a:rPr>
              <a:t>строковість</a:t>
            </a:r>
            <a:r>
              <a:rPr sz="2200" b="1" i="1" spc="-4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(дотримання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взаємозв’язку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“ціль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80" dirty="0">
                <a:solidFill>
                  <a:srgbClr val="3D3D40"/>
                </a:solidFill>
                <a:latin typeface="Microsoft Sans Serif"/>
                <a:cs typeface="Microsoft Sans Serif"/>
              </a:rPr>
              <a:t>–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строк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80" dirty="0">
                <a:solidFill>
                  <a:srgbClr val="3D3D40"/>
                </a:solidFill>
                <a:latin typeface="Microsoft Sans Serif"/>
                <a:cs typeface="Microsoft Sans Serif"/>
              </a:rPr>
              <a:t>–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етап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реалізації”)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4164" y="431291"/>
            <a:ext cx="4785360" cy="570230"/>
          </a:xfrm>
          <a:custGeom>
            <a:avLst/>
            <a:gdLst/>
            <a:ahLst/>
            <a:cxnLst/>
            <a:rect l="l" t="t" r="r" b="b"/>
            <a:pathLst>
              <a:path w="4785359" h="570230">
                <a:moveTo>
                  <a:pt x="0" y="569976"/>
                </a:moveTo>
                <a:lnTo>
                  <a:pt x="4785360" y="569976"/>
                </a:lnTo>
                <a:lnTo>
                  <a:pt x="4785360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6710" y="409778"/>
            <a:ext cx="4157345" cy="58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95"/>
              </a:spcBef>
            </a:pPr>
            <a:r>
              <a:rPr sz="2000" spc="5" dirty="0">
                <a:solidFill>
                  <a:srgbClr val="1C3992"/>
                </a:solidFill>
                <a:latin typeface="Arial"/>
                <a:cs typeface="Arial"/>
              </a:rPr>
              <a:t>МЦП</a:t>
            </a:r>
            <a:r>
              <a:rPr sz="2000" spc="-65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C3992"/>
                </a:solidFill>
                <a:latin typeface="Arial"/>
                <a:cs typeface="Arial"/>
              </a:rPr>
              <a:t>“Формування</a:t>
            </a:r>
            <a:r>
              <a:rPr sz="2000" spc="10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C3992"/>
                </a:solidFill>
                <a:latin typeface="Arial"/>
                <a:cs typeface="Arial"/>
              </a:rPr>
              <a:t>інвестиційної</a:t>
            </a:r>
            <a:endParaRPr sz="2000">
              <a:latin typeface="Arial"/>
              <a:cs typeface="Arial"/>
            </a:endParaRPr>
          </a:p>
          <a:p>
            <a:pPr marL="69215" algn="ctr">
              <a:lnSpc>
                <a:spcPts val="2220"/>
              </a:lnSpc>
            </a:pPr>
            <a:r>
              <a:rPr sz="2000" spc="-20" dirty="0">
                <a:solidFill>
                  <a:srgbClr val="1C3992"/>
                </a:solidFill>
                <a:latin typeface="Arial"/>
                <a:cs typeface="Arial"/>
              </a:rPr>
              <a:t>привабливості</a:t>
            </a:r>
            <a:r>
              <a:rPr sz="2000" spc="15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C3992"/>
                </a:solidFill>
                <a:latin typeface="Arial"/>
                <a:cs typeface="Arial"/>
              </a:rPr>
              <a:t>міста”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0658" y="1343913"/>
            <a:ext cx="6816090" cy="4886960"/>
            <a:chOff x="1200658" y="1343913"/>
            <a:chExt cx="6816090" cy="4886960"/>
          </a:xfrm>
        </p:grpSpPr>
        <p:sp>
          <p:nvSpPr>
            <p:cNvPr id="5" name="object 5"/>
            <p:cNvSpPr/>
            <p:nvPr/>
          </p:nvSpPr>
          <p:spPr>
            <a:xfrm>
              <a:off x="1357884" y="1357883"/>
              <a:ext cx="6239510" cy="643255"/>
            </a:xfrm>
            <a:custGeom>
              <a:avLst/>
              <a:gdLst/>
              <a:ahLst/>
              <a:cxnLst/>
              <a:rect l="l" t="t" r="r" b="b"/>
              <a:pathLst>
                <a:path w="6239509" h="643255">
                  <a:moveTo>
                    <a:pt x="0" y="643127"/>
                  </a:moveTo>
                  <a:lnTo>
                    <a:pt x="6239255" y="643127"/>
                  </a:lnTo>
                  <a:lnTo>
                    <a:pt x="6239255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7756" y="3717036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70">
                  <a:moveTo>
                    <a:pt x="363474" y="0"/>
                  </a:moveTo>
                  <a:lnTo>
                    <a:pt x="121157" y="0"/>
                  </a:lnTo>
                  <a:lnTo>
                    <a:pt x="121157" y="178307"/>
                  </a:lnTo>
                  <a:lnTo>
                    <a:pt x="0" y="178307"/>
                  </a:lnTo>
                  <a:lnTo>
                    <a:pt x="242316" y="356615"/>
                  </a:lnTo>
                  <a:lnTo>
                    <a:pt x="484631" y="178307"/>
                  </a:lnTo>
                  <a:lnTo>
                    <a:pt x="363474" y="17830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7756" y="3717036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70">
                  <a:moveTo>
                    <a:pt x="0" y="178307"/>
                  </a:moveTo>
                  <a:lnTo>
                    <a:pt x="121157" y="17830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178307"/>
                  </a:lnTo>
                  <a:lnTo>
                    <a:pt x="484631" y="178307"/>
                  </a:lnTo>
                  <a:lnTo>
                    <a:pt x="242316" y="356615"/>
                  </a:lnTo>
                  <a:lnTo>
                    <a:pt x="0" y="178307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3523" y="3573780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39" h="500379">
                  <a:moveTo>
                    <a:pt x="363474" y="0"/>
                  </a:moveTo>
                  <a:lnTo>
                    <a:pt x="121158" y="0"/>
                  </a:lnTo>
                  <a:lnTo>
                    <a:pt x="121158" y="257556"/>
                  </a:lnTo>
                  <a:lnTo>
                    <a:pt x="0" y="257556"/>
                  </a:lnTo>
                  <a:lnTo>
                    <a:pt x="242315" y="499872"/>
                  </a:lnTo>
                  <a:lnTo>
                    <a:pt x="484631" y="257556"/>
                  </a:lnTo>
                  <a:lnTo>
                    <a:pt x="363474" y="257556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3523" y="3573780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39" h="500379">
                  <a:moveTo>
                    <a:pt x="0" y="257556"/>
                  </a:moveTo>
                  <a:lnTo>
                    <a:pt x="121158" y="257556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257556"/>
                  </a:lnTo>
                  <a:lnTo>
                    <a:pt x="484631" y="257556"/>
                  </a:lnTo>
                  <a:lnTo>
                    <a:pt x="242315" y="499872"/>
                  </a:lnTo>
                  <a:lnTo>
                    <a:pt x="0" y="257556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59652" y="3500628"/>
              <a:ext cx="485140" cy="573405"/>
            </a:xfrm>
            <a:custGeom>
              <a:avLst/>
              <a:gdLst/>
              <a:ahLst/>
              <a:cxnLst/>
              <a:rect l="l" t="t" r="r" b="b"/>
              <a:pathLst>
                <a:path w="485140" h="573404">
                  <a:moveTo>
                    <a:pt x="363474" y="0"/>
                  </a:moveTo>
                  <a:lnTo>
                    <a:pt x="121158" y="0"/>
                  </a:lnTo>
                  <a:lnTo>
                    <a:pt x="121158" y="330708"/>
                  </a:lnTo>
                  <a:lnTo>
                    <a:pt x="0" y="330708"/>
                  </a:lnTo>
                  <a:lnTo>
                    <a:pt x="242316" y="573024"/>
                  </a:lnTo>
                  <a:lnTo>
                    <a:pt x="484631" y="330708"/>
                  </a:lnTo>
                  <a:lnTo>
                    <a:pt x="363474" y="330708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59652" y="3500628"/>
              <a:ext cx="485140" cy="573405"/>
            </a:xfrm>
            <a:custGeom>
              <a:avLst/>
              <a:gdLst/>
              <a:ahLst/>
              <a:cxnLst/>
              <a:rect l="l" t="t" r="r" b="b"/>
              <a:pathLst>
                <a:path w="485140" h="573404">
                  <a:moveTo>
                    <a:pt x="0" y="330708"/>
                  </a:moveTo>
                  <a:lnTo>
                    <a:pt x="121158" y="330708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30708"/>
                  </a:lnTo>
                  <a:lnTo>
                    <a:pt x="484631" y="330708"/>
                  </a:lnTo>
                  <a:lnTo>
                    <a:pt x="242316" y="573024"/>
                  </a:lnTo>
                  <a:lnTo>
                    <a:pt x="0" y="330708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4628" y="5786628"/>
              <a:ext cx="6788150" cy="429895"/>
            </a:xfrm>
            <a:custGeom>
              <a:avLst/>
              <a:gdLst/>
              <a:ahLst/>
              <a:cxnLst/>
              <a:rect l="l" t="t" r="r" b="b"/>
              <a:pathLst>
                <a:path w="6788150" h="429895">
                  <a:moveTo>
                    <a:pt x="0" y="71628"/>
                  </a:moveTo>
                  <a:lnTo>
                    <a:pt x="5628" y="43746"/>
                  </a:lnTo>
                  <a:lnTo>
                    <a:pt x="20978" y="20978"/>
                  </a:lnTo>
                  <a:lnTo>
                    <a:pt x="43746" y="5628"/>
                  </a:lnTo>
                  <a:lnTo>
                    <a:pt x="71628" y="0"/>
                  </a:lnTo>
                  <a:lnTo>
                    <a:pt x="6716268" y="0"/>
                  </a:lnTo>
                  <a:lnTo>
                    <a:pt x="6744122" y="5628"/>
                  </a:lnTo>
                  <a:lnTo>
                    <a:pt x="6766893" y="20978"/>
                  </a:lnTo>
                  <a:lnTo>
                    <a:pt x="6782258" y="43746"/>
                  </a:lnTo>
                  <a:lnTo>
                    <a:pt x="6787896" y="71628"/>
                  </a:lnTo>
                  <a:lnTo>
                    <a:pt x="6787896" y="358140"/>
                  </a:lnTo>
                  <a:lnTo>
                    <a:pt x="6782258" y="386021"/>
                  </a:lnTo>
                  <a:lnTo>
                    <a:pt x="6766893" y="408789"/>
                  </a:lnTo>
                  <a:lnTo>
                    <a:pt x="6744122" y="424139"/>
                  </a:lnTo>
                  <a:lnTo>
                    <a:pt x="6716268" y="429768"/>
                  </a:lnTo>
                  <a:lnTo>
                    <a:pt x="71628" y="429768"/>
                  </a:lnTo>
                  <a:lnTo>
                    <a:pt x="43746" y="424139"/>
                  </a:lnTo>
                  <a:lnTo>
                    <a:pt x="20978" y="408789"/>
                  </a:lnTo>
                  <a:lnTo>
                    <a:pt x="5628" y="386021"/>
                  </a:lnTo>
                  <a:lnTo>
                    <a:pt x="0" y="358140"/>
                  </a:lnTo>
                  <a:lnTo>
                    <a:pt x="0" y="71628"/>
                  </a:lnTo>
                  <a:close/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68192" y="5837021"/>
            <a:ext cx="308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3992"/>
                </a:solidFill>
                <a:latin typeface="Arial"/>
                <a:cs typeface="Arial"/>
              </a:rPr>
              <a:t>Показники</a:t>
            </a:r>
            <a:r>
              <a:rPr sz="1800" b="1" spc="-30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C3992"/>
                </a:solidFill>
                <a:latin typeface="Arial"/>
                <a:cs typeface="Arial"/>
              </a:rPr>
              <a:t>виконання</a:t>
            </a:r>
            <a:r>
              <a:rPr sz="1800" b="1" spc="-30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3992"/>
                </a:solidFill>
                <a:latin typeface="Arial"/>
                <a:cs typeface="Arial"/>
              </a:rPr>
              <a:t>МЦП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7883" y="2357627"/>
            <a:ext cx="6431280" cy="1356995"/>
          </a:xfrm>
          <a:custGeom>
            <a:avLst/>
            <a:gdLst/>
            <a:ahLst/>
            <a:cxnLst/>
            <a:rect l="l" t="t" r="r" b="b"/>
            <a:pathLst>
              <a:path w="6431280" h="1356995">
                <a:moveTo>
                  <a:pt x="0" y="231267"/>
                </a:moveTo>
                <a:lnTo>
                  <a:pt x="5536565" y="231267"/>
                </a:lnTo>
                <a:lnTo>
                  <a:pt x="5536565" y="1134237"/>
                </a:lnTo>
                <a:lnTo>
                  <a:pt x="5465590" y="1134313"/>
                </a:lnTo>
                <a:lnTo>
                  <a:pt x="5395828" y="1134542"/>
                </a:lnTo>
                <a:lnTo>
                  <a:pt x="5327257" y="1134918"/>
                </a:lnTo>
                <a:lnTo>
                  <a:pt x="5259857" y="1135440"/>
                </a:lnTo>
                <a:lnTo>
                  <a:pt x="5193607" y="1136103"/>
                </a:lnTo>
                <a:lnTo>
                  <a:pt x="5128484" y="1136904"/>
                </a:lnTo>
                <a:lnTo>
                  <a:pt x="5064468" y="1137840"/>
                </a:lnTo>
                <a:lnTo>
                  <a:pt x="5001537" y="1138908"/>
                </a:lnTo>
                <a:lnTo>
                  <a:pt x="4939670" y="1140104"/>
                </a:lnTo>
                <a:lnTo>
                  <a:pt x="4878846" y="1141424"/>
                </a:lnTo>
                <a:lnTo>
                  <a:pt x="4819043" y="1142866"/>
                </a:lnTo>
                <a:lnTo>
                  <a:pt x="4760241" y="1144427"/>
                </a:lnTo>
                <a:lnTo>
                  <a:pt x="4702417" y="1146102"/>
                </a:lnTo>
                <a:lnTo>
                  <a:pt x="4645551" y="1147888"/>
                </a:lnTo>
                <a:lnTo>
                  <a:pt x="4589622" y="1149783"/>
                </a:lnTo>
                <a:lnTo>
                  <a:pt x="4534607" y="1151783"/>
                </a:lnTo>
                <a:lnTo>
                  <a:pt x="4480486" y="1153884"/>
                </a:lnTo>
                <a:lnTo>
                  <a:pt x="4427238" y="1156083"/>
                </a:lnTo>
                <a:lnTo>
                  <a:pt x="4374841" y="1158377"/>
                </a:lnTo>
                <a:lnTo>
                  <a:pt x="4323274" y="1160762"/>
                </a:lnTo>
                <a:lnTo>
                  <a:pt x="4272515" y="1163236"/>
                </a:lnTo>
                <a:lnTo>
                  <a:pt x="4222544" y="1165794"/>
                </a:lnTo>
                <a:lnTo>
                  <a:pt x="4173339" y="1168434"/>
                </a:lnTo>
                <a:lnTo>
                  <a:pt x="4124878" y="1171152"/>
                </a:lnTo>
                <a:lnTo>
                  <a:pt x="4077142" y="1173945"/>
                </a:lnTo>
                <a:lnTo>
                  <a:pt x="4030107" y="1176809"/>
                </a:lnTo>
                <a:lnTo>
                  <a:pt x="3983753" y="1179741"/>
                </a:lnTo>
                <a:lnTo>
                  <a:pt x="3938060" y="1182738"/>
                </a:lnTo>
                <a:lnTo>
                  <a:pt x="3893004" y="1185797"/>
                </a:lnTo>
                <a:lnTo>
                  <a:pt x="3848565" y="1188913"/>
                </a:lnTo>
                <a:lnTo>
                  <a:pt x="3804723" y="1192084"/>
                </a:lnTo>
                <a:lnTo>
                  <a:pt x="3761455" y="1195307"/>
                </a:lnTo>
                <a:lnTo>
                  <a:pt x="3718740" y="1198578"/>
                </a:lnTo>
                <a:lnTo>
                  <a:pt x="3676557" y="1201893"/>
                </a:lnTo>
                <a:lnTo>
                  <a:pt x="3634885" y="1205250"/>
                </a:lnTo>
                <a:lnTo>
                  <a:pt x="3593702" y="1208645"/>
                </a:lnTo>
                <a:lnTo>
                  <a:pt x="3552987" y="1212075"/>
                </a:lnTo>
                <a:lnTo>
                  <a:pt x="3512719" y="1215536"/>
                </a:lnTo>
                <a:lnTo>
                  <a:pt x="3472877" y="1219025"/>
                </a:lnTo>
                <a:lnTo>
                  <a:pt x="3433439" y="1222539"/>
                </a:lnTo>
                <a:lnTo>
                  <a:pt x="3394384" y="1226074"/>
                </a:lnTo>
                <a:lnTo>
                  <a:pt x="3355691" y="1229627"/>
                </a:lnTo>
                <a:lnTo>
                  <a:pt x="3317338" y="1233195"/>
                </a:lnTo>
                <a:lnTo>
                  <a:pt x="3279304" y="1236774"/>
                </a:lnTo>
                <a:lnTo>
                  <a:pt x="3204109" y="1243954"/>
                </a:lnTo>
                <a:lnTo>
                  <a:pt x="3129935" y="1251138"/>
                </a:lnTo>
                <a:lnTo>
                  <a:pt x="3056612" y="1258302"/>
                </a:lnTo>
                <a:lnTo>
                  <a:pt x="3020217" y="1261867"/>
                </a:lnTo>
                <a:lnTo>
                  <a:pt x="2983970" y="1265417"/>
                </a:lnTo>
                <a:lnTo>
                  <a:pt x="2911838" y="1272458"/>
                </a:lnTo>
                <a:lnTo>
                  <a:pt x="2840047" y="1279397"/>
                </a:lnTo>
                <a:lnTo>
                  <a:pt x="2768425" y="1286208"/>
                </a:lnTo>
                <a:lnTo>
                  <a:pt x="2696803" y="1292864"/>
                </a:lnTo>
                <a:lnTo>
                  <a:pt x="2625010" y="1299339"/>
                </a:lnTo>
                <a:lnTo>
                  <a:pt x="2552877" y="1305605"/>
                </a:lnTo>
                <a:lnTo>
                  <a:pt x="2480232" y="1311637"/>
                </a:lnTo>
                <a:lnTo>
                  <a:pt x="2406906" y="1317407"/>
                </a:lnTo>
                <a:lnTo>
                  <a:pt x="2332728" y="1322888"/>
                </a:lnTo>
                <a:lnTo>
                  <a:pt x="2257529" y="1328055"/>
                </a:lnTo>
                <a:lnTo>
                  <a:pt x="2219493" y="1330512"/>
                </a:lnTo>
                <a:lnTo>
                  <a:pt x="2181137" y="1332880"/>
                </a:lnTo>
                <a:lnTo>
                  <a:pt x="2142441" y="1335156"/>
                </a:lnTo>
                <a:lnTo>
                  <a:pt x="2103383" y="1337336"/>
                </a:lnTo>
                <a:lnTo>
                  <a:pt x="2063942" y="1339418"/>
                </a:lnTo>
                <a:lnTo>
                  <a:pt x="2024096" y="1341398"/>
                </a:lnTo>
                <a:lnTo>
                  <a:pt x="1983825" y="1343272"/>
                </a:lnTo>
                <a:lnTo>
                  <a:pt x="1943107" y="1345037"/>
                </a:lnTo>
                <a:lnTo>
                  <a:pt x="1901920" y="1346690"/>
                </a:lnTo>
                <a:lnTo>
                  <a:pt x="1860244" y="1348228"/>
                </a:lnTo>
                <a:lnTo>
                  <a:pt x="1818057" y="1349647"/>
                </a:lnTo>
                <a:lnTo>
                  <a:pt x="1775338" y="1350944"/>
                </a:lnTo>
                <a:lnTo>
                  <a:pt x="1732065" y="1352115"/>
                </a:lnTo>
                <a:lnTo>
                  <a:pt x="1688218" y="1353157"/>
                </a:lnTo>
                <a:lnTo>
                  <a:pt x="1643774" y="1354068"/>
                </a:lnTo>
                <a:lnTo>
                  <a:pt x="1598714" y="1354842"/>
                </a:lnTo>
                <a:lnTo>
                  <a:pt x="1553015" y="1355478"/>
                </a:lnTo>
                <a:lnTo>
                  <a:pt x="1506656" y="1355972"/>
                </a:lnTo>
                <a:lnTo>
                  <a:pt x="1459616" y="1356320"/>
                </a:lnTo>
                <a:lnTo>
                  <a:pt x="1411873" y="1356520"/>
                </a:lnTo>
                <a:lnTo>
                  <a:pt x="1363407" y="1356567"/>
                </a:lnTo>
                <a:lnTo>
                  <a:pt x="1314196" y="1356459"/>
                </a:lnTo>
                <a:lnTo>
                  <a:pt x="1264218" y="1356191"/>
                </a:lnTo>
                <a:lnTo>
                  <a:pt x="1213453" y="1355762"/>
                </a:lnTo>
                <a:lnTo>
                  <a:pt x="1161880" y="1355167"/>
                </a:lnTo>
                <a:lnTo>
                  <a:pt x="1109476" y="1354403"/>
                </a:lnTo>
                <a:lnTo>
                  <a:pt x="1056221" y="1353467"/>
                </a:lnTo>
                <a:lnTo>
                  <a:pt x="1002093" y="1352356"/>
                </a:lnTo>
                <a:lnTo>
                  <a:pt x="947071" y="1351065"/>
                </a:lnTo>
                <a:lnTo>
                  <a:pt x="891134" y="1349593"/>
                </a:lnTo>
                <a:lnTo>
                  <a:pt x="834261" y="1347935"/>
                </a:lnTo>
                <a:lnTo>
                  <a:pt x="776429" y="1346087"/>
                </a:lnTo>
                <a:lnTo>
                  <a:pt x="717619" y="1344048"/>
                </a:lnTo>
                <a:lnTo>
                  <a:pt x="657808" y="1341813"/>
                </a:lnTo>
                <a:lnTo>
                  <a:pt x="596976" y="1339379"/>
                </a:lnTo>
                <a:lnTo>
                  <a:pt x="535101" y="1336743"/>
                </a:lnTo>
                <a:lnTo>
                  <a:pt x="472161" y="1333901"/>
                </a:lnTo>
                <a:lnTo>
                  <a:pt x="408136" y="1330851"/>
                </a:lnTo>
                <a:lnTo>
                  <a:pt x="343004" y="1327588"/>
                </a:lnTo>
                <a:lnTo>
                  <a:pt x="276745" y="1324109"/>
                </a:lnTo>
                <a:lnTo>
                  <a:pt x="209336" y="1320412"/>
                </a:lnTo>
                <a:lnTo>
                  <a:pt x="140756" y="1316492"/>
                </a:lnTo>
                <a:lnTo>
                  <a:pt x="70984" y="1312347"/>
                </a:lnTo>
                <a:lnTo>
                  <a:pt x="0" y="1307973"/>
                </a:lnTo>
                <a:lnTo>
                  <a:pt x="0" y="231267"/>
                </a:lnTo>
                <a:close/>
              </a:path>
              <a:path w="6431280" h="1356995">
                <a:moveTo>
                  <a:pt x="456184" y="231267"/>
                </a:moveTo>
                <a:lnTo>
                  <a:pt x="456184" y="114173"/>
                </a:lnTo>
                <a:lnTo>
                  <a:pt x="5954902" y="114173"/>
                </a:lnTo>
                <a:lnTo>
                  <a:pt x="5954902" y="1022858"/>
                </a:lnTo>
                <a:lnTo>
                  <a:pt x="5801348" y="1023830"/>
                </a:lnTo>
                <a:lnTo>
                  <a:pt x="5667343" y="1025969"/>
                </a:lnTo>
                <a:lnTo>
                  <a:pt x="5572533" y="1028108"/>
                </a:lnTo>
                <a:lnTo>
                  <a:pt x="5536565" y="1029081"/>
                </a:lnTo>
              </a:path>
              <a:path w="6431280" h="1356995">
                <a:moveTo>
                  <a:pt x="884935" y="114173"/>
                </a:moveTo>
                <a:lnTo>
                  <a:pt x="884935" y="0"/>
                </a:lnTo>
                <a:lnTo>
                  <a:pt x="6431280" y="0"/>
                </a:lnTo>
                <a:lnTo>
                  <a:pt x="6431280" y="905763"/>
                </a:lnTo>
                <a:lnTo>
                  <a:pt x="6256333" y="906498"/>
                </a:lnTo>
                <a:lnTo>
                  <a:pt x="6103746" y="908113"/>
                </a:lnTo>
                <a:lnTo>
                  <a:pt x="5995832" y="909728"/>
                </a:lnTo>
                <a:lnTo>
                  <a:pt x="5954902" y="91046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4107" y="1306852"/>
            <a:ext cx="6228080" cy="23101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2000" b="1" i="1" spc="-25" dirty="0">
                <a:solidFill>
                  <a:srgbClr val="1C3992"/>
                </a:solidFill>
                <a:latin typeface="Arial"/>
                <a:cs typeface="Arial"/>
              </a:rPr>
              <a:t>Мета</a:t>
            </a:r>
            <a:r>
              <a:rPr sz="2000" b="1" i="1" spc="55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–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підвищення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інвестиційної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привабливості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b="1" spc="-15" dirty="0">
                <a:latin typeface="Arial"/>
                <a:cs typeface="Arial"/>
              </a:rPr>
              <a:t>міста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із</a:t>
            </a:r>
            <a:r>
              <a:rPr sz="2000" b="1" spc="-15" dirty="0">
                <a:latin typeface="Arial"/>
                <a:cs typeface="Arial"/>
              </a:rPr>
              <a:t> приростом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прямих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інвестицій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25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85090">
              <a:lnSpc>
                <a:spcPts val="2160"/>
              </a:lnSpc>
              <a:spcBef>
                <a:spcPts val="5"/>
              </a:spcBef>
            </a:pPr>
            <a:r>
              <a:rPr sz="2000" b="1" spc="-10" dirty="0">
                <a:solidFill>
                  <a:srgbClr val="1C3992"/>
                </a:solidFill>
                <a:latin typeface="Arial"/>
                <a:cs typeface="Arial"/>
              </a:rPr>
              <a:t>Завдання</a:t>
            </a:r>
            <a:r>
              <a:rPr sz="2000" b="1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(підпрограми):</a:t>
            </a:r>
            <a:endParaRPr sz="2000">
              <a:latin typeface="Arial"/>
              <a:cs typeface="Arial"/>
            </a:endParaRPr>
          </a:p>
          <a:p>
            <a:pPr marL="380365" indent="-295910">
              <a:lnSpc>
                <a:spcPts val="1920"/>
              </a:lnSpc>
              <a:buAutoNum type="arabicParenR"/>
              <a:tabLst>
                <a:tab pos="381000" algn="l"/>
              </a:tabLst>
            </a:pPr>
            <a:r>
              <a:rPr sz="2000" b="1" spc="-15" dirty="0">
                <a:latin typeface="Arial"/>
                <a:cs typeface="Arial"/>
              </a:rPr>
              <a:t>створення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центрів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високих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технологій</a:t>
            </a:r>
            <a:endParaRPr sz="2000">
              <a:latin typeface="Arial"/>
              <a:cs typeface="Arial"/>
            </a:endParaRPr>
          </a:p>
          <a:p>
            <a:pPr marL="380365" indent="-295910">
              <a:lnSpc>
                <a:spcPts val="1920"/>
              </a:lnSpc>
              <a:buAutoNum type="arabicParenR"/>
              <a:tabLst>
                <a:tab pos="381000" algn="l"/>
              </a:tabLst>
            </a:pPr>
            <a:r>
              <a:rPr sz="2000" b="1" spc="-15" dirty="0">
                <a:latin typeface="Arial"/>
                <a:cs typeface="Arial"/>
              </a:rPr>
              <a:t>модернізація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транспортної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інфраструктури</a:t>
            </a:r>
            <a:endParaRPr sz="2000">
              <a:latin typeface="Arial"/>
              <a:cs typeface="Arial"/>
            </a:endParaRPr>
          </a:p>
          <a:p>
            <a:pPr marL="380365" indent="-295910">
              <a:lnSpc>
                <a:spcPts val="2160"/>
              </a:lnSpc>
              <a:buAutoNum type="arabicParenR"/>
              <a:tabLst>
                <a:tab pos="381000" algn="l"/>
              </a:tabLst>
            </a:pPr>
            <a:r>
              <a:rPr sz="2000" b="1" spc="-15" dirty="0">
                <a:latin typeface="Arial"/>
                <a:cs typeface="Arial"/>
              </a:rPr>
              <a:t>реконструкція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комунікацій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81455" y="4041647"/>
            <a:ext cx="2143760" cy="1302385"/>
            <a:chOff x="981455" y="4041647"/>
            <a:chExt cx="2143760" cy="130238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031" y="4041647"/>
              <a:ext cx="2106930" cy="13022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455" y="4041647"/>
              <a:ext cx="2033777" cy="12717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72895" y="4072127"/>
              <a:ext cx="1999614" cy="1197610"/>
            </a:xfrm>
            <a:custGeom>
              <a:avLst/>
              <a:gdLst/>
              <a:ahLst/>
              <a:cxnLst/>
              <a:rect l="l" t="t" r="r" b="b"/>
              <a:pathLst>
                <a:path w="1999614" h="1197610">
                  <a:moveTo>
                    <a:pt x="1999488" y="0"/>
                  </a:moveTo>
                  <a:lnTo>
                    <a:pt x="0" y="0"/>
                  </a:lnTo>
                  <a:lnTo>
                    <a:pt x="0" y="1132967"/>
                  </a:lnTo>
                  <a:lnTo>
                    <a:pt x="62474" y="1145627"/>
                  </a:lnTo>
                  <a:lnTo>
                    <a:pt x="122350" y="1156763"/>
                  </a:lnTo>
                  <a:lnTo>
                    <a:pt x="179740" y="1166430"/>
                  </a:lnTo>
                  <a:lnTo>
                    <a:pt x="234762" y="1174684"/>
                  </a:lnTo>
                  <a:lnTo>
                    <a:pt x="287531" y="1181579"/>
                  </a:lnTo>
                  <a:lnTo>
                    <a:pt x="338162" y="1187170"/>
                  </a:lnTo>
                  <a:lnTo>
                    <a:pt x="386770" y="1191513"/>
                  </a:lnTo>
                  <a:lnTo>
                    <a:pt x="433473" y="1194661"/>
                  </a:lnTo>
                  <a:lnTo>
                    <a:pt x="478384" y="1196671"/>
                  </a:lnTo>
                  <a:lnTo>
                    <a:pt x="521619" y="1197597"/>
                  </a:lnTo>
                  <a:lnTo>
                    <a:pt x="563295" y="1197495"/>
                  </a:lnTo>
                  <a:lnTo>
                    <a:pt x="603526" y="1196419"/>
                  </a:lnTo>
                  <a:lnTo>
                    <a:pt x="642429" y="1194424"/>
                  </a:lnTo>
                  <a:lnTo>
                    <a:pt x="716709" y="1187899"/>
                  </a:lnTo>
                  <a:lnTo>
                    <a:pt x="787061" y="1178359"/>
                  </a:lnTo>
                  <a:lnTo>
                    <a:pt x="854408" y="1166245"/>
                  </a:lnTo>
                  <a:lnTo>
                    <a:pt x="919676" y="1151996"/>
                  </a:lnTo>
                  <a:lnTo>
                    <a:pt x="983788" y="1136054"/>
                  </a:lnTo>
                  <a:lnTo>
                    <a:pt x="1047669" y="1118858"/>
                  </a:lnTo>
                  <a:lnTo>
                    <a:pt x="1145079" y="1091675"/>
                  </a:lnTo>
                  <a:lnTo>
                    <a:pt x="1212426" y="1073270"/>
                  </a:lnTo>
                  <a:lnTo>
                    <a:pt x="1282778" y="1055151"/>
                  </a:lnTo>
                  <a:lnTo>
                    <a:pt x="1357058" y="1037759"/>
                  </a:lnTo>
                  <a:lnTo>
                    <a:pt x="1395961" y="1029473"/>
                  </a:lnTo>
                  <a:lnTo>
                    <a:pt x="1436192" y="1021533"/>
                  </a:lnTo>
                  <a:lnTo>
                    <a:pt x="1477868" y="1013996"/>
                  </a:lnTo>
                  <a:lnTo>
                    <a:pt x="1521103" y="1006915"/>
                  </a:lnTo>
                  <a:lnTo>
                    <a:pt x="1566014" y="1000346"/>
                  </a:lnTo>
                  <a:lnTo>
                    <a:pt x="1612717" y="994344"/>
                  </a:lnTo>
                  <a:lnTo>
                    <a:pt x="1661325" y="988963"/>
                  </a:lnTo>
                  <a:lnTo>
                    <a:pt x="1711956" y="984260"/>
                  </a:lnTo>
                  <a:lnTo>
                    <a:pt x="1764725" y="980288"/>
                  </a:lnTo>
                  <a:lnTo>
                    <a:pt x="1819747" y="977103"/>
                  </a:lnTo>
                  <a:lnTo>
                    <a:pt x="1877137" y="974760"/>
                  </a:lnTo>
                  <a:lnTo>
                    <a:pt x="1937013" y="973314"/>
                  </a:lnTo>
                  <a:lnTo>
                    <a:pt x="1999488" y="972820"/>
                  </a:lnTo>
                  <a:lnTo>
                    <a:pt x="19994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2895" y="4072127"/>
              <a:ext cx="1999614" cy="1197610"/>
            </a:xfrm>
            <a:custGeom>
              <a:avLst/>
              <a:gdLst/>
              <a:ahLst/>
              <a:cxnLst/>
              <a:rect l="l" t="t" r="r" b="b"/>
              <a:pathLst>
                <a:path w="1999614" h="1197610">
                  <a:moveTo>
                    <a:pt x="0" y="0"/>
                  </a:moveTo>
                  <a:lnTo>
                    <a:pt x="1999488" y="0"/>
                  </a:lnTo>
                  <a:lnTo>
                    <a:pt x="1999488" y="972820"/>
                  </a:lnTo>
                  <a:lnTo>
                    <a:pt x="1937013" y="973314"/>
                  </a:lnTo>
                  <a:lnTo>
                    <a:pt x="1877137" y="974760"/>
                  </a:lnTo>
                  <a:lnTo>
                    <a:pt x="1819747" y="977103"/>
                  </a:lnTo>
                  <a:lnTo>
                    <a:pt x="1764725" y="980288"/>
                  </a:lnTo>
                  <a:lnTo>
                    <a:pt x="1711956" y="984260"/>
                  </a:lnTo>
                  <a:lnTo>
                    <a:pt x="1661325" y="988963"/>
                  </a:lnTo>
                  <a:lnTo>
                    <a:pt x="1612717" y="994344"/>
                  </a:lnTo>
                  <a:lnTo>
                    <a:pt x="1566014" y="1000346"/>
                  </a:lnTo>
                  <a:lnTo>
                    <a:pt x="1521103" y="1006915"/>
                  </a:lnTo>
                  <a:lnTo>
                    <a:pt x="1477868" y="1013996"/>
                  </a:lnTo>
                  <a:lnTo>
                    <a:pt x="1436192" y="1021533"/>
                  </a:lnTo>
                  <a:lnTo>
                    <a:pt x="1395961" y="1029473"/>
                  </a:lnTo>
                  <a:lnTo>
                    <a:pt x="1357058" y="1037759"/>
                  </a:lnTo>
                  <a:lnTo>
                    <a:pt x="1319369" y="1046337"/>
                  </a:lnTo>
                  <a:lnTo>
                    <a:pt x="1247169" y="1064147"/>
                  </a:lnTo>
                  <a:lnTo>
                    <a:pt x="1178435" y="1082464"/>
                  </a:lnTo>
                  <a:lnTo>
                    <a:pt x="1112243" y="1100848"/>
                  </a:lnTo>
                  <a:lnTo>
                    <a:pt x="1079811" y="1109927"/>
                  </a:lnTo>
                  <a:lnTo>
                    <a:pt x="1047669" y="1118858"/>
                  </a:lnTo>
                  <a:lnTo>
                    <a:pt x="983788" y="1136054"/>
                  </a:lnTo>
                  <a:lnTo>
                    <a:pt x="919676" y="1151996"/>
                  </a:lnTo>
                  <a:lnTo>
                    <a:pt x="854408" y="1166245"/>
                  </a:lnTo>
                  <a:lnTo>
                    <a:pt x="787061" y="1178359"/>
                  </a:lnTo>
                  <a:lnTo>
                    <a:pt x="716709" y="1187899"/>
                  </a:lnTo>
                  <a:lnTo>
                    <a:pt x="642429" y="1194424"/>
                  </a:lnTo>
                  <a:lnTo>
                    <a:pt x="603526" y="1196419"/>
                  </a:lnTo>
                  <a:lnTo>
                    <a:pt x="563295" y="1197495"/>
                  </a:lnTo>
                  <a:lnTo>
                    <a:pt x="521619" y="1197597"/>
                  </a:lnTo>
                  <a:lnTo>
                    <a:pt x="478384" y="1196671"/>
                  </a:lnTo>
                  <a:lnTo>
                    <a:pt x="433473" y="1194661"/>
                  </a:lnTo>
                  <a:lnTo>
                    <a:pt x="386770" y="1191513"/>
                  </a:lnTo>
                  <a:lnTo>
                    <a:pt x="338162" y="1187170"/>
                  </a:lnTo>
                  <a:lnTo>
                    <a:pt x="287531" y="1181579"/>
                  </a:lnTo>
                  <a:lnTo>
                    <a:pt x="234762" y="1174684"/>
                  </a:lnTo>
                  <a:lnTo>
                    <a:pt x="179740" y="1166430"/>
                  </a:lnTo>
                  <a:lnTo>
                    <a:pt x="122350" y="1156763"/>
                  </a:lnTo>
                  <a:lnTo>
                    <a:pt x="62474" y="1145627"/>
                  </a:lnTo>
                  <a:lnTo>
                    <a:pt x="0" y="1132967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50721" y="4107256"/>
            <a:ext cx="1696085" cy="76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46050">
              <a:lnSpc>
                <a:spcPct val="85100"/>
              </a:lnSpc>
              <a:spcBef>
                <a:spcPts val="4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Підпрограма</a:t>
            </a:r>
            <a:r>
              <a:rPr sz="18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мета, </a:t>
            </a:r>
            <a:r>
              <a:rPr sz="1800" b="1" spc="-5" dirty="0">
                <a:latin typeface="Calibri"/>
                <a:cs typeface="Calibri"/>
              </a:rPr>
              <a:t>завдання,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заходи,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50721" y="4808677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азники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07664" y="4041647"/>
            <a:ext cx="2146935" cy="1302385"/>
            <a:chOff x="3407664" y="4041647"/>
            <a:chExt cx="2146935" cy="130238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0" y="4041647"/>
              <a:ext cx="2109978" cy="13022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664" y="4056887"/>
              <a:ext cx="2033777" cy="127177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99104" y="4072127"/>
              <a:ext cx="2002789" cy="1197610"/>
            </a:xfrm>
            <a:custGeom>
              <a:avLst/>
              <a:gdLst/>
              <a:ahLst/>
              <a:cxnLst/>
              <a:rect l="l" t="t" r="r" b="b"/>
              <a:pathLst>
                <a:path w="2002789" h="1197610">
                  <a:moveTo>
                    <a:pt x="2002536" y="0"/>
                  </a:moveTo>
                  <a:lnTo>
                    <a:pt x="0" y="0"/>
                  </a:lnTo>
                  <a:lnTo>
                    <a:pt x="0" y="1132967"/>
                  </a:lnTo>
                  <a:lnTo>
                    <a:pt x="62570" y="1145627"/>
                  </a:lnTo>
                  <a:lnTo>
                    <a:pt x="122536" y="1156763"/>
                  </a:lnTo>
                  <a:lnTo>
                    <a:pt x="180014" y="1166430"/>
                  </a:lnTo>
                  <a:lnTo>
                    <a:pt x="235120" y="1174684"/>
                  </a:lnTo>
                  <a:lnTo>
                    <a:pt x="287969" y="1181579"/>
                  </a:lnTo>
                  <a:lnTo>
                    <a:pt x="338677" y="1187170"/>
                  </a:lnTo>
                  <a:lnTo>
                    <a:pt x="387360" y="1191513"/>
                  </a:lnTo>
                  <a:lnTo>
                    <a:pt x="434133" y="1194661"/>
                  </a:lnTo>
                  <a:lnTo>
                    <a:pt x="479113" y="1196671"/>
                  </a:lnTo>
                  <a:lnTo>
                    <a:pt x="522414" y="1197597"/>
                  </a:lnTo>
                  <a:lnTo>
                    <a:pt x="564154" y="1197495"/>
                  </a:lnTo>
                  <a:lnTo>
                    <a:pt x="604446" y="1196419"/>
                  </a:lnTo>
                  <a:lnTo>
                    <a:pt x="643408" y="1194424"/>
                  </a:lnTo>
                  <a:lnTo>
                    <a:pt x="717802" y="1187899"/>
                  </a:lnTo>
                  <a:lnTo>
                    <a:pt x="788261" y="1178359"/>
                  </a:lnTo>
                  <a:lnTo>
                    <a:pt x="855711" y="1166245"/>
                  </a:lnTo>
                  <a:lnTo>
                    <a:pt x="921078" y="1151996"/>
                  </a:lnTo>
                  <a:lnTo>
                    <a:pt x="985287" y="1136054"/>
                  </a:lnTo>
                  <a:lnTo>
                    <a:pt x="1049266" y="1118858"/>
                  </a:lnTo>
                  <a:lnTo>
                    <a:pt x="1146824" y="1091675"/>
                  </a:lnTo>
                  <a:lnTo>
                    <a:pt x="1214274" y="1073270"/>
                  </a:lnTo>
                  <a:lnTo>
                    <a:pt x="1284733" y="1055151"/>
                  </a:lnTo>
                  <a:lnTo>
                    <a:pt x="1359127" y="1037759"/>
                  </a:lnTo>
                  <a:lnTo>
                    <a:pt x="1398089" y="1029473"/>
                  </a:lnTo>
                  <a:lnTo>
                    <a:pt x="1438381" y="1021533"/>
                  </a:lnTo>
                  <a:lnTo>
                    <a:pt x="1480121" y="1013996"/>
                  </a:lnTo>
                  <a:lnTo>
                    <a:pt x="1523422" y="1006915"/>
                  </a:lnTo>
                  <a:lnTo>
                    <a:pt x="1568402" y="1000346"/>
                  </a:lnTo>
                  <a:lnTo>
                    <a:pt x="1615175" y="994344"/>
                  </a:lnTo>
                  <a:lnTo>
                    <a:pt x="1663858" y="988963"/>
                  </a:lnTo>
                  <a:lnTo>
                    <a:pt x="1714566" y="984260"/>
                  </a:lnTo>
                  <a:lnTo>
                    <a:pt x="1767415" y="980288"/>
                  </a:lnTo>
                  <a:lnTo>
                    <a:pt x="1822521" y="977103"/>
                  </a:lnTo>
                  <a:lnTo>
                    <a:pt x="1879999" y="974760"/>
                  </a:lnTo>
                  <a:lnTo>
                    <a:pt x="1939965" y="973314"/>
                  </a:lnTo>
                  <a:lnTo>
                    <a:pt x="2002536" y="972820"/>
                  </a:lnTo>
                  <a:lnTo>
                    <a:pt x="20025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99104" y="4072127"/>
              <a:ext cx="2002789" cy="1197610"/>
            </a:xfrm>
            <a:custGeom>
              <a:avLst/>
              <a:gdLst/>
              <a:ahLst/>
              <a:cxnLst/>
              <a:rect l="l" t="t" r="r" b="b"/>
              <a:pathLst>
                <a:path w="2002789" h="1197610">
                  <a:moveTo>
                    <a:pt x="0" y="0"/>
                  </a:moveTo>
                  <a:lnTo>
                    <a:pt x="2002536" y="0"/>
                  </a:lnTo>
                  <a:lnTo>
                    <a:pt x="2002536" y="972820"/>
                  </a:lnTo>
                  <a:lnTo>
                    <a:pt x="1939965" y="973314"/>
                  </a:lnTo>
                  <a:lnTo>
                    <a:pt x="1879999" y="974760"/>
                  </a:lnTo>
                  <a:lnTo>
                    <a:pt x="1822521" y="977103"/>
                  </a:lnTo>
                  <a:lnTo>
                    <a:pt x="1767415" y="980288"/>
                  </a:lnTo>
                  <a:lnTo>
                    <a:pt x="1714566" y="984260"/>
                  </a:lnTo>
                  <a:lnTo>
                    <a:pt x="1663858" y="988963"/>
                  </a:lnTo>
                  <a:lnTo>
                    <a:pt x="1615175" y="994344"/>
                  </a:lnTo>
                  <a:lnTo>
                    <a:pt x="1568402" y="1000346"/>
                  </a:lnTo>
                  <a:lnTo>
                    <a:pt x="1523422" y="1006915"/>
                  </a:lnTo>
                  <a:lnTo>
                    <a:pt x="1480121" y="1013996"/>
                  </a:lnTo>
                  <a:lnTo>
                    <a:pt x="1438381" y="1021533"/>
                  </a:lnTo>
                  <a:lnTo>
                    <a:pt x="1398089" y="1029473"/>
                  </a:lnTo>
                  <a:lnTo>
                    <a:pt x="1359127" y="1037759"/>
                  </a:lnTo>
                  <a:lnTo>
                    <a:pt x="1321380" y="1046337"/>
                  </a:lnTo>
                  <a:lnTo>
                    <a:pt x="1249070" y="1064147"/>
                  </a:lnTo>
                  <a:lnTo>
                    <a:pt x="1180231" y="1082464"/>
                  </a:lnTo>
                  <a:lnTo>
                    <a:pt x="1113938" y="1100848"/>
                  </a:lnTo>
                  <a:lnTo>
                    <a:pt x="1081457" y="1109927"/>
                  </a:lnTo>
                  <a:lnTo>
                    <a:pt x="1049266" y="1118858"/>
                  </a:lnTo>
                  <a:lnTo>
                    <a:pt x="985287" y="1136054"/>
                  </a:lnTo>
                  <a:lnTo>
                    <a:pt x="921078" y="1151996"/>
                  </a:lnTo>
                  <a:lnTo>
                    <a:pt x="855711" y="1166245"/>
                  </a:lnTo>
                  <a:lnTo>
                    <a:pt x="788261" y="1178359"/>
                  </a:lnTo>
                  <a:lnTo>
                    <a:pt x="717802" y="1187899"/>
                  </a:lnTo>
                  <a:lnTo>
                    <a:pt x="643408" y="1194424"/>
                  </a:lnTo>
                  <a:lnTo>
                    <a:pt x="604446" y="1196419"/>
                  </a:lnTo>
                  <a:lnTo>
                    <a:pt x="564154" y="1197495"/>
                  </a:lnTo>
                  <a:lnTo>
                    <a:pt x="522414" y="1197597"/>
                  </a:lnTo>
                  <a:lnTo>
                    <a:pt x="479113" y="1196671"/>
                  </a:lnTo>
                  <a:lnTo>
                    <a:pt x="434133" y="1194661"/>
                  </a:lnTo>
                  <a:lnTo>
                    <a:pt x="387360" y="1191513"/>
                  </a:lnTo>
                  <a:lnTo>
                    <a:pt x="338677" y="1187170"/>
                  </a:lnTo>
                  <a:lnTo>
                    <a:pt x="287969" y="1181579"/>
                  </a:lnTo>
                  <a:lnTo>
                    <a:pt x="235120" y="1174684"/>
                  </a:lnTo>
                  <a:lnTo>
                    <a:pt x="180014" y="1166430"/>
                  </a:lnTo>
                  <a:lnTo>
                    <a:pt x="122536" y="1156763"/>
                  </a:lnTo>
                  <a:lnTo>
                    <a:pt x="62570" y="1145627"/>
                  </a:lnTo>
                  <a:lnTo>
                    <a:pt x="0" y="1132967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80257" y="4122496"/>
            <a:ext cx="1696085" cy="76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46050">
              <a:lnSpc>
                <a:spcPct val="85100"/>
              </a:lnSpc>
              <a:spcBef>
                <a:spcPts val="4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Підпрограма</a:t>
            </a:r>
            <a:r>
              <a:rPr sz="1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1800" b="1" spc="-10" dirty="0">
                <a:latin typeface="Calibri"/>
                <a:cs typeface="Calibri"/>
              </a:rPr>
              <a:t>: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мета, </a:t>
            </a:r>
            <a:r>
              <a:rPr sz="1800" b="1" spc="-5" dirty="0">
                <a:latin typeface="Calibri"/>
                <a:cs typeface="Calibri"/>
              </a:rPr>
              <a:t>завдання,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заходи,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80257" y="4823917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азники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36920" y="4041647"/>
            <a:ext cx="2146935" cy="1302385"/>
            <a:chOff x="5836920" y="4041647"/>
            <a:chExt cx="2146935" cy="1302385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3496" y="4041647"/>
              <a:ext cx="2109978" cy="130225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6920" y="4056887"/>
              <a:ext cx="2033777" cy="127177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28360" y="4072127"/>
              <a:ext cx="2002789" cy="1197610"/>
            </a:xfrm>
            <a:custGeom>
              <a:avLst/>
              <a:gdLst/>
              <a:ahLst/>
              <a:cxnLst/>
              <a:rect l="l" t="t" r="r" b="b"/>
              <a:pathLst>
                <a:path w="2002790" h="1197610">
                  <a:moveTo>
                    <a:pt x="2002536" y="0"/>
                  </a:moveTo>
                  <a:lnTo>
                    <a:pt x="0" y="0"/>
                  </a:lnTo>
                  <a:lnTo>
                    <a:pt x="0" y="1132967"/>
                  </a:lnTo>
                  <a:lnTo>
                    <a:pt x="62570" y="1145627"/>
                  </a:lnTo>
                  <a:lnTo>
                    <a:pt x="122536" y="1156763"/>
                  </a:lnTo>
                  <a:lnTo>
                    <a:pt x="180014" y="1166430"/>
                  </a:lnTo>
                  <a:lnTo>
                    <a:pt x="235120" y="1174684"/>
                  </a:lnTo>
                  <a:lnTo>
                    <a:pt x="287969" y="1181579"/>
                  </a:lnTo>
                  <a:lnTo>
                    <a:pt x="338677" y="1187170"/>
                  </a:lnTo>
                  <a:lnTo>
                    <a:pt x="387360" y="1191513"/>
                  </a:lnTo>
                  <a:lnTo>
                    <a:pt x="434133" y="1194661"/>
                  </a:lnTo>
                  <a:lnTo>
                    <a:pt x="479113" y="1196671"/>
                  </a:lnTo>
                  <a:lnTo>
                    <a:pt x="522414" y="1197597"/>
                  </a:lnTo>
                  <a:lnTo>
                    <a:pt x="564154" y="1197495"/>
                  </a:lnTo>
                  <a:lnTo>
                    <a:pt x="604446" y="1196419"/>
                  </a:lnTo>
                  <a:lnTo>
                    <a:pt x="643408" y="1194424"/>
                  </a:lnTo>
                  <a:lnTo>
                    <a:pt x="717802" y="1187899"/>
                  </a:lnTo>
                  <a:lnTo>
                    <a:pt x="788261" y="1178359"/>
                  </a:lnTo>
                  <a:lnTo>
                    <a:pt x="855711" y="1166245"/>
                  </a:lnTo>
                  <a:lnTo>
                    <a:pt x="921078" y="1151996"/>
                  </a:lnTo>
                  <a:lnTo>
                    <a:pt x="985287" y="1136054"/>
                  </a:lnTo>
                  <a:lnTo>
                    <a:pt x="1049266" y="1118858"/>
                  </a:lnTo>
                  <a:lnTo>
                    <a:pt x="1146824" y="1091675"/>
                  </a:lnTo>
                  <a:lnTo>
                    <a:pt x="1214274" y="1073270"/>
                  </a:lnTo>
                  <a:lnTo>
                    <a:pt x="1284733" y="1055151"/>
                  </a:lnTo>
                  <a:lnTo>
                    <a:pt x="1359127" y="1037759"/>
                  </a:lnTo>
                  <a:lnTo>
                    <a:pt x="1398089" y="1029473"/>
                  </a:lnTo>
                  <a:lnTo>
                    <a:pt x="1438381" y="1021533"/>
                  </a:lnTo>
                  <a:lnTo>
                    <a:pt x="1480121" y="1013996"/>
                  </a:lnTo>
                  <a:lnTo>
                    <a:pt x="1523422" y="1006915"/>
                  </a:lnTo>
                  <a:lnTo>
                    <a:pt x="1568402" y="1000346"/>
                  </a:lnTo>
                  <a:lnTo>
                    <a:pt x="1615175" y="994344"/>
                  </a:lnTo>
                  <a:lnTo>
                    <a:pt x="1663858" y="988963"/>
                  </a:lnTo>
                  <a:lnTo>
                    <a:pt x="1714566" y="984260"/>
                  </a:lnTo>
                  <a:lnTo>
                    <a:pt x="1767415" y="980288"/>
                  </a:lnTo>
                  <a:lnTo>
                    <a:pt x="1822521" y="977103"/>
                  </a:lnTo>
                  <a:lnTo>
                    <a:pt x="1879999" y="974760"/>
                  </a:lnTo>
                  <a:lnTo>
                    <a:pt x="1939965" y="973314"/>
                  </a:lnTo>
                  <a:lnTo>
                    <a:pt x="2002536" y="972820"/>
                  </a:lnTo>
                  <a:lnTo>
                    <a:pt x="20025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28360" y="4072127"/>
              <a:ext cx="2002789" cy="1197610"/>
            </a:xfrm>
            <a:custGeom>
              <a:avLst/>
              <a:gdLst/>
              <a:ahLst/>
              <a:cxnLst/>
              <a:rect l="l" t="t" r="r" b="b"/>
              <a:pathLst>
                <a:path w="2002790" h="1197610">
                  <a:moveTo>
                    <a:pt x="0" y="0"/>
                  </a:moveTo>
                  <a:lnTo>
                    <a:pt x="2002536" y="0"/>
                  </a:lnTo>
                  <a:lnTo>
                    <a:pt x="2002536" y="972820"/>
                  </a:lnTo>
                  <a:lnTo>
                    <a:pt x="1939965" y="973314"/>
                  </a:lnTo>
                  <a:lnTo>
                    <a:pt x="1879999" y="974760"/>
                  </a:lnTo>
                  <a:lnTo>
                    <a:pt x="1822521" y="977103"/>
                  </a:lnTo>
                  <a:lnTo>
                    <a:pt x="1767415" y="980288"/>
                  </a:lnTo>
                  <a:lnTo>
                    <a:pt x="1714566" y="984260"/>
                  </a:lnTo>
                  <a:lnTo>
                    <a:pt x="1663858" y="988963"/>
                  </a:lnTo>
                  <a:lnTo>
                    <a:pt x="1615175" y="994344"/>
                  </a:lnTo>
                  <a:lnTo>
                    <a:pt x="1568402" y="1000346"/>
                  </a:lnTo>
                  <a:lnTo>
                    <a:pt x="1523422" y="1006915"/>
                  </a:lnTo>
                  <a:lnTo>
                    <a:pt x="1480121" y="1013996"/>
                  </a:lnTo>
                  <a:lnTo>
                    <a:pt x="1438381" y="1021533"/>
                  </a:lnTo>
                  <a:lnTo>
                    <a:pt x="1398089" y="1029473"/>
                  </a:lnTo>
                  <a:lnTo>
                    <a:pt x="1359127" y="1037759"/>
                  </a:lnTo>
                  <a:lnTo>
                    <a:pt x="1321380" y="1046337"/>
                  </a:lnTo>
                  <a:lnTo>
                    <a:pt x="1249070" y="1064147"/>
                  </a:lnTo>
                  <a:lnTo>
                    <a:pt x="1180231" y="1082464"/>
                  </a:lnTo>
                  <a:lnTo>
                    <a:pt x="1113938" y="1100848"/>
                  </a:lnTo>
                  <a:lnTo>
                    <a:pt x="1081457" y="1109927"/>
                  </a:lnTo>
                  <a:lnTo>
                    <a:pt x="1049266" y="1118858"/>
                  </a:lnTo>
                  <a:lnTo>
                    <a:pt x="985287" y="1136054"/>
                  </a:lnTo>
                  <a:lnTo>
                    <a:pt x="921078" y="1151996"/>
                  </a:lnTo>
                  <a:lnTo>
                    <a:pt x="855711" y="1166245"/>
                  </a:lnTo>
                  <a:lnTo>
                    <a:pt x="788261" y="1178359"/>
                  </a:lnTo>
                  <a:lnTo>
                    <a:pt x="717802" y="1187899"/>
                  </a:lnTo>
                  <a:lnTo>
                    <a:pt x="643408" y="1194424"/>
                  </a:lnTo>
                  <a:lnTo>
                    <a:pt x="604446" y="1196419"/>
                  </a:lnTo>
                  <a:lnTo>
                    <a:pt x="564154" y="1197495"/>
                  </a:lnTo>
                  <a:lnTo>
                    <a:pt x="522414" y="1197597"/>
                  </a:lnTo>
                  <a:lnTo>
                    <a:pt x="479113" y="1196671"/>
                  </a:lnTo>
                  <a:lnTo>
                    <a:pt x="434133" y="1194661"/>
                  </a:lnTo>
                  <a:lnTo>
                    <a:pt x="387360" y="1191513"/>
                  </a:lnTo>
                  <a:lnTo>
                    <a:pt x="338677" y="1187170"/>
                  </a:lnTo>
                  <a:lnTo>
                    <a:pt x="287969" y="1181579"/>
                  </a:lnTo>
                  <a:lnTo>
                    <a:pt x="235120" y="1174684"/>
                  </a:lnTo>
                  <a:lnTo>
                    <a:pt x="180014" y="1166430"/>
                  </a:lnTo>
                  <a:lnTo>
                    <a:pt x="122536" y="1156763"/>
                  </a:lnTo>
                  <a:lnTo>
                    <a:pt x="62570" y="1145627"/>
                  </a:lnTo>
                  <a:lnTo>
                    <a:pt x="0" y="1132967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10147" y="4122496"/>
            <a:ext cx="1695450" cy="76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46050">
              <a:lnSpc>
                <a:spcPct val="85100"/>
              </a:lnSpc>
              <a:spcBef>
                <a:spcPts val="4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Підпрограма</a:t>
            </a:r>
            <a:r>
              <a:rPr sz="1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1800" b="1" spc="-5" dirty="0">
                <a:latin typeface="Calibri"/>
                <a:cs typeface="Calibri"/>
              </a:rPr>
              <a:t>: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мета, </a:t>
            </a:r>
            <a:r>
              <a:rPr sz="1800" b="1" spc="-5" dirty="0">
                <a:latin typeface="Calibri"/>
                <a:cs typeface="Calibri"/>
              </a:rPr>
              <a:t>завдання,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заходи,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10147" y="4823917"/>
            <a:ext cx="1083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азники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04872" y="950975"/>
            <a:ext cx="5786120" cy="4920615"/>
            <a:chOff x="2404872" y="950975"/>
            <a:chExt cx="5786120" cy="4920615"/>
          </a:xfrm>
        </p:grpSpPr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5038343"/>
              <a:ext cx="960881" cy="83286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485644" y="5073396"/>
              <a:ext cx="802005" cy="713740"/>
            </a:xfrm>
            <a:custGeom>
              <a:avLst/>
              <a:gdLst/>
              <a:ahLst/>
              <a:cxnLst/>
              <a:rect l="l" t="t" r="r" b="b"/>
              <a:pathLst>
                <a:path w="802004" h="713739">
                  <a:moveTo>
                    <a:pt x="601218" y="0"/>
                  </a:moveTo>
                  <a:lnTo>
                    <a:pt x="200406" y="0"/>
                  </a:lnTo>
                  <a:lnTo>
                    <a:pt x="200406" y="22224"/>
                  </a:lnTo>
                  <a:lnTo>
                    <a:pt x="601218" y="22224"/>
                  </a:lnTo>
                  <a:lnTo>
                    <a:pt x="601218" y="0"/>
                  </a:lnTo>
                  <a:close/>
                </a:path>
                <a:path w="802004" h="713739">
                  <a:moveTo>
                    <a:pt x="601218" y="44576"/>
                  </a:moveTo>
                  <a:lnTo>
                    <a:pt x="200406" y="44576"/>
                  </a:lnTo>
                  <a:lnTo>
                    <a:pt x="200406" y="89153"/>
                  </a:lnTo>
                  <a:lnTo>
                    <a:pt x="601218" y="89153"/>
                  </a:lnTo>
                  <a:lnTo>
                    <a:pt x="601218" y="44576"/>
                  </a:lnTo>
                  <a:close/>
                </a:path>
                <a:path w="802004" h="713739">
                  <a:moveTo>
                    <a:pt x="801623" y="356615"/>
                  </a:moveTo>
                  <a:lnTo>
                    <a:pt x="0" y="356615"/>
                  </a:lnTo>
                  <a:lnTo>
                    <a:pt x="400812" y="713231"/>
                  </a:lnTo>
                  <a:lnTo>
                    <a:pt x="801623" y="356615"/>
                  </a:lnTo>
                  <a:close/>
                </a:path>
                <a:path w="802004" h="713739">
                  <a:moveTo>
                    <a:pt x="601218" y="111378"/>
                  </a:moveTo>
                  <a:lnTo>
                    <a:pt x="200406" y="111378"/>
                  </a:lnTo>
                  <a:lnTo>
                    <a:pt x="200406" y="356615"/>
                  </a:lnTo>
                  <a:lnTo>
                    <a:pt x="601218" y="356615"/>
                  </a:lnTo>
                  <a:lnTo>
                    <a:pt x="601218" y="11137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85644" y="5073396"/>
              <a:ext cx="802005" cy="713740"/>
            </a:xfrm>
            <a:custGeom>
              <a:avLst/>
              <a:gdLst/>
              <a:ahLst/>
              <a:cxnLst/>
              <a:rect l="l" t="t" r="r" b="b"/>
              <a:pathLst>
                <a:path w="802004" h="713739">
                  <a:moveTo>
                    <a:pt x="601218" y="0"/>
                  </a:moveTo>
                  <a:lnTo>
                    <a:pt x="601218" y="22224"/>
                  </a:lnTo>
                  <a:lnTo>
                    <a:pt x="200406" y="22224"/>
                  </a:lnTo>
                  <a:lnTo>
                    <a:pt x="200406" y="0"/>
                  </a:lnTo>
                  <a:lnTo>
                    <a:pt x="601218" y="0"/>
                  </a:lnTo>
                  <a:close/>
                </a:path>
                <a:path w="802004" h="713739">
                  <a:moveTo>
                    <a:pt x="601218" y="44576"/>
                  </a:moveTo>
                  <a:lnTo>
                    <a:pt x="601218" y="89153"/>
                  </a:lnTo>
                  <a:lnTo>
                    <a:pt x="200406" y="89153"/>
                  </a:lnTo>
                  <a:lnTo>
                    <a:pt x="200406" y="44576"/>
                  </a:lnTo>
                  <a:lnTo>
                    <a:pt x="601218" y="44576"/>
                  </a:lnTo>
                  <a:close/>
                </a:path>
                <a:path w="802004" h="713739">
                  <a:moveTo>
                    <a:pt x="601218" y="111378"/>
                  </a:moveTo>
                  <a:lnTo>
                    <a:pt x="601218" y="356615"/>
                  </a:lnTo>
                  <a:lnTo>
                    <a:pt x="801623" y="356615"/>
                  </a:lnTo>
                  <a:lnTo>
                    <a:pt x="400812" y="713231"/>
                  </a:lnTo>
                  <a:lnTo>
                    <a:pt x="0" y="356615"/>
                  </a:lnTo>
                  <a:lnTo>
                    <a:pt x="200406" y="356615"/>
                  </a:lnTo>
                  <a:lnTo>
                    <a:pt x="200406" y="111378"/>
                  </a:lnTo>
                  <a:lnTo>
                    <a:pt x="601218" y="111378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9264" y="5038343"/>
              <a:ext cx="960882" cy="83286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60036" y="5073396"/>
              <a:ext cx="802005" cy="713740"/>
            </a:xfrm>
            <a:custGeom>
              <a:avLst/>
              <a:gdLst/>
              <a:ahLst/>
              <a:cxnLst/>
              <a:rect l="l" t="t" r="r" b="b"/>
              <a:pathLst>
                <a:path w="802004" h="713739">
                  <a:moveTo>
                    <a:pt x="601217" y="0"/>
                  </a:moveTo>
                  <a:lnTo>
                    <a:pt x="200405" y="0"/>
                  </a:lnTo>
                  <a:lnTo>
                    <a:pt x="200405" y="22224"/>
                  </a:lnTo>
                  <a:lnTo>
                    <a:pt x="601217" y="22224"/>
                  </a:lnTo>
                  <a:lnTo>
                    <a:pt x="601217" y="0"/>
                  </a:lnTo>
                  <a:close/>
                </a:path>
                <a:path w="802004" h="713739">
                  <a:moveTo>
                    <a:pt x="601217" y="44576"/>
                  </a:moveTo>
                  <a:lnTo>
                    <a:pt x="200405" y="44576"/>
                  </a:lnTo>
                  <a:lnTo>
                    <a:pt x="200405" y="89153"/>
                  </a:lnTo>
                  <a:lnTo>
                    <a:pt x="601217" y="89153"/>
                  </a:lnTo>
                  <a:lnTo>
                    <a:pt x="601217" y="44576"/>
                  </a:lnTo>
                  <a:close/>
                </a:path>
                <a:path w="802004" h="713739">
                  <a:moveTo>
                    <a:pt x="801624" y="356615"/>
                  </a:moveTo>
                  <a:lnTo>
                    <a:pt x="0" y="356615"/>
                  </a:lnTo>
                  <a:lnTo>
                    <a:pt x="400812" y="713231"/>
                  </a:lnTo>
                  <a:lnTo>
                    <a:pt x="801624" y="356615"/>
                  </a:lnTo>
                  <a:close/>
                </a:path>
                <a:path w="802004" h="713739">
                  <a:moveTo>
                    <a:pt x="601217" y="111378"/>
                  </a:moveTo>
                  <a:lnTo>
                    <a:pt x="200405" y="111378"/>
                  </a:lnTo>
                  <a:lnTo>
                    <a:pt x="200405" y="356615"/>
                  </a:lnTo>
                  <a:lnTo>
                    <a:pt x="601217" y="356615"/>
                  </a:lnTo>
                  <a:lnTo>
                    <a:pt x="601217" y="11137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60036" y="5073396"/>
              <a:ext cx="802005" cy="713740"/>
            </a:xfrm>
            <a:custGeom>
              <a:avLst/>
              <a:gdLst/>
              <a:ahLst/>
              <a:cxnLst/>
              <a:rect l="l" t="t" r="r" b="b"/>
              <a:pathLst>
                <a:path w="802004" h="713739">
                  <a:moveTo>
                    <a:pt x="601217" y="0"/>
                  </a:moveTo>
                  <a:lnTo>
                    <a:pt x="601217" y="22224"/>
                  </a:lnTo>
                  <a:lnTo>
                    <a:pt x="200405" y="22224"/>
                  </a:lnTo>
                  <a:lnTo>
                    <a:pt x="200405" y="0"/>
                  </a:lnTo>
                  <a:lnTo>
                    <a:pt x="601217" y="0"/>
                  </a:lnTo>
                  <a:close/>
                </a:path>
                <a:path w="802004" h="713739">
                  <a:moveTo>
                    <a:pt x="601217" y="44576"/>
                  </a:moveTo>
                  <a:lnTo>
                    <a:pt x="601217" y="89153"/>
                  </a:lnTo>
                  <a:lnTo>
                    <a:pt x="200405" y="89153"/>
                  </a:lnTo>
                  <a:lnTo>
                    <a:pt x="200405" y="44576"/>
                  </a:lnTo>
                  <a:lnTo>
                    <a:pt x="601217" y="44576"/>
                  </a:lnTo>
                  <a:close/>
                </a:path>
                <a:path w="802004" h="713739">
                  <a:moveTo>
                    <a:pt x="601217" y="111378"/>
                  </a:moveTo>
                  <a:lnTo>
                    <a:pt x="601217" y="356615"/>
                  </a:lnTo>
                  <a:lnTo>
                    <a:pt x="801624" y="356615"/>
                  </a:lnTo>
                  <a:lnTo>
                    <a:pt x="400812" y="713231"/>
                  </a:lnTo>
                  <a:lnTo>
                    <a:pt x="0" y="356615"/>
                  </a:lnTo>
                  <a:lnTo>
                    <a:pt x="200405" y="356615"/>
                  </a:lnTo>
                  <a:lnTo>
                    <a:pt x="200405" y="111378"/>
                  </a:lnTo>
                  <a:lnTo>
                    <a:pt x="601217" y="111378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9856" y="5038343"/>
              <a:ext cx="960881" cy="83286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310627" y="5073396"/>
              <a:ext cx="802005" cy="713740"/>
            </a:xfrm>
            <a:custGeom>
              <a:avLst/>
              <a:gdLst/>
              <a:ahLst/>
              <a:cxnLst/>
              <a:rect l="l" t="t" r="r" b="b"/>
              <a:pathLst>
                <a:path w="802004" h="713739">
                  <a:moveTo>
                    <a:pt x="601218" y="0"/>
                  </a:moveTo>
                  <a:lnTo>
                    <a:pt x="200405" y="0"/>
                  </a:lnTo>
                  <a:lnTo>
                    <a:pt x="200405" y="22224"/>
                  </a:lnTo>
                  <a:lnTo>
                    <a:pt x="601218" y="22224"/>
                  </a:lnTo>
                  <a:lnTo>
                    <a:pt x="601218" y="0"/>
                  </a:lnTo>
                  <a:close/>
                </a:path>
                <a:path w="802004" h="713739">
                  <a:moveTo>
                    <a:pt x="601218" y="44576"/>
                  </a:moveTo>
                  <a:lnTo>
                    <a:pt x="200405" y="44576"/>
                  </a:lnTo>
                  <a:lnTo>
                    <a:pt x="200405" y="89153"/>
                  </a:lnTo>
                  <a:lnTo>
                    <a:pt x="601218" y="89153"/>
                  </a:lnTo>
                  <a:lnTo>
                    <a:pt x="601218" y="44576"/>
                  </a:lnTo>
                  <a:close/>
                </a:path>
                <a:path w="802004" h="713739">
                  <a:moveTo>
                    <a:pt x="801624" y="356615"/>
                  </a:moveTo>
                  <a:lnTo>
                    <a:pt x="0" y="356615"/>
                  </a:lnTo>
                  <a:lnTo>
                    <a:pt x="400812" y="713231"/>
                  </a:lnTo>
                  <a:lnTo>
                    <a:pt x="801624" y="356615"/>
                  </a:lnTo>
                  <a:close/>
                </a:path>
                <a:path w="802004" h="713739">
                  <a:moveTo>
                    <a:pt x="601218" y="111378"/>
                  </a:moveTo>
                  <a:lnTo>
                    <a:pt x="200405" y="111378"/>
                  </a:lnTo>
                  <a:lnTo>
                    <a:pt x="200405" y="356615"/>
                  </a:lnTo>
                  <a:lnTo>
                    <a:pt x="601218" y="356615"/>
                  </a:lnTo>
                  <a:lnTo>
                    <a:pt x="601218" y="11137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10627" y="5073396"/>
              <a:ext cx="802005" cy="713740"/>
            </a:xfrm>
            <a:custGeom>
              <a:avLst/>
              <a:gdLst/>
              <a:ahLst/>
              <a:cxnLst/>
              <a:rect l="l" t="t" r="r" b="b"/>
              <a:pathLst>
                <a:path w="802004" h="713739">
                  <a:moveTo>
                    <a:pt x="601218" y="0"/>
                  </a:moveTo>
                  <a:lnTo>
                    <a:pt x="601218" y="22224"/>
                  </a:lnTo>
                  <a:lnTo>
                    <a:pt x="200405" y="22224"/>
                  </a:lnTo>
                  <a:lnTo>
                    <a:pt x="200405" y="0"/>
                  </a:lnTo>
                  <a:lnTo>
                    <a:pt x="601218" y="0"/>
                  </a:lnTo>
                  <a:close/>
                </a:path>
                <a:path w="802004" h="713739">
                  <a:moveTo>
                    <a:pt x="601218" y="44576"/>
                  </a:moveTo>
                  <a:lnTo>
                    <a:pt x="601218" y="89153"/>
                  </a:lnTo>
                  <a:lnTo>
                    <a:pt x="200405" y="89153"/>
                  </a:lnTo>
                  <a:lnTo>
                    <a:pt x="200405" y="44576"/>
                  </a:lnTo>
                  <a:lnTo>
                    <a:pt x="601218" y="44576"/>
                  </a:lnTo>
                  <a:close/>
                </a:path>
                <a:path w="802004" h="713739">
                  <a:moveTo>
                    <a:pt x="601218" y="111378"/>
                  </a:moveTo>
                  <a:lnTo>
                    <a:pt x="601218" y="356615"/>
                  </a:lnTo>
                  <a:lnTo>
                    <a:pt x="801624" y="356615"/>
                  </a:lnTo>
                  <a:lnTo>
                    <a:pt x="400812" y="713231"/>
                  </a:lnTo>
                  <a:lnTo>
                    <a:pt x="0" y="356615"/>
                  </a:lnTo>
                  <a:lnTo>
                    <a:pt x="200405" y="356615"/>
                  </a:lnTo>
                  <a:lnTo>
                    <a:pt x="200405" y="111378"/>
                  </a:lnTo>
                  <a:lnTo>
                    <a:pt x="601218" y="111378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7576" y="1950719"/>
              <a:ext cx="601218" cy="49148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87011" y="2001011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69">
                  <a:moveTo>
                    <a:pt x="484632" y="0"/>
                  </a:moveTo>
                  <a:lnTo>
                    <a:pt x="242315" y="178308"/>
                  </a:lnTo>
                  <a:lnTo>
                    <a:pt x="0" y="0"/>
                  </a:lnTo>
                  <a:lnTo>
                    <a:pt x="0" y="178308"/>
                  </a:lnTo>
                  <a:lnTo>
                    <a:pt x="242315" y="356615"/>
                  </a:lnTo>
                  <a:lnTo>
                    <a:pt x="484632" y="178308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87011" y="2001011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69">
                  <a:moveTo>
                    <a:pt x="484632" y="0"/>
                  </a:moveTo>
                  <a:lnTo>
                    <a:pt x="484632" y="178308"/>
                  </a:lnTo>
                  <a:lnTo>
                    <a:pt x="242315" y="356615"/>
                  </a:lnTo>
                  <a:lnTo>
                    <a:pt x="0" y="178308"/>
                  </a:lnTo>
                  <a:lnTo>
                    <a:pt x="0" y="0"/>
                  </a:lnTo>
                  <a:lnTo>
                    <a:pt x="242315" y="178308"/>
                  </a:lnTo>
                  <a:lnTo>
                    <a:pt x="484632" y="0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3704" y="1950719"/>
              <a:ext cx="601218" cy="49148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073139" y="2001011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40" h="356869">
                  <a:moveTo>
                    <a:pt x="484632" y="0"/>
                  </a:moveTo>
                  <a:lnTo>
                    <a:pt x="242315" y="178308"/>
                  </a:lnTo>
                  <a:lnTo>
                    <a:pt x="0" y="0"/>
                  </a:lnTo>
                  <a:lnTo>
                    <a:pt x="0" y="178308"/>
                  </a:lnTo>
                  <a:lnTo>
                    <a:pt x="242315" y="356615"/>
                  </a:lnTo>
                  <a:lnTo>
                    <a:pt x="484632" y="178308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73139" y="2001011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40" h="356869">
                  <a:moveTo>
                    <a:pt x="484632" y="0"/>
                  </a:moveTo>
                  <a:lnTo>
                    <a:pt x="484632" y="178308"/>
                  </a:lnTo>
                  <a:lnTo>
                    <a:pt x="242315" y="356615"/>
                  </a:lnTo>
                  <a:lnTo>
                    <a:pt x="0" y="178308"/>
                  </a:lnTo>
                  <a:lnTo>
                    <a:pt x="0" y="0"/>
                  </a:lnTo>
                  <a:lnTo>
                    <a:pt x="242315" y="178308"/>
                  </a:lnTo>
                  <a:lnTo>
                    <a:pt x="484632" y="0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4600" y="1950719"/>
              <a:ext cx="601218" cy="49148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574036" y="2001011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69">
                  <a:moveTo>
                    <a:pt x="484631" y="0"/>
                  </a:moveTo>
                  <a:lnTo>
                    <a:pt x="242315" y="178308"/>
                  </a:lnTo>
                  <a:lnTo>
                    <a:pt x="0" y="0"/>
                  </a:lnTo>
                  <a:lnTo>
                    <a:pt x="0" y="178308"/>
                  </a:lnTo>
                  <a:lnTo>
                    <a:pt x="242315" y="356615"/>
                  </a:lnTo>
                  <a:lnTo>
                    <a:pt x="484631" y="178308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74036" y="2001011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69">
                  <a:moveTo>
                    <a:pt x="484631" y="0"/>
                  </a:moveTo>
                  <a:lnTo>
                    <a:pt x="484631" y="178308"/>
                  </a:lnTo>
                  <a:lnTo>
                    <a:pt x="242315" y="356615"/>
                  </a:lnTo>
                  <a:lnTo>
                    <a:pt x="0" y="178308"/>
                  </a:lnTo>
                  <a:lnTo>
                    <a:pt x="0" y="0"/>
                  </a:lnTo>
                  <a:lnTo>
                    <a:pt x="242315" y="178308"/>
                  </a:lnTo>
                  <a:lnTo>
                    <a:pt x="484631" y="0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7472" y="950975"/>
              <a:ext cx="601218" cy="49148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216907" y="1001267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69">
                  <a:moveTo>
                    <a:pt x="484631" y="0"/>
                  </a:moveTo>
                  <a:lnTo>
                    <a:pt x="242315" y="178308"/>
                  </a:lnTo>
                  <a:lnTo>
                    <a:pt x="0" y="0"/>
                  </a:lnTo>
                  <a:lnTo>
                    <a:pt x="0" y="178308"/>
                  </a:lnTo>
                  <a:lnTo>
                    <a:pt x="242315" y="356616"/>
                  </a:lnTo>
                  <a:lnTo>
                    <a:pt x="484631" y="178308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16907" y="1001267"/>
              <a:ext cx="485140" cy="356870"/>
            </a:xfrm>
            <a:custGeom>
              <a:avLst/>
              <a:gdLst/>
              <a:ahLst/>
              <a:cxnLst/>
              <a:rect l="l" t="t" r="r" b="b"/>
              <a:pathLst>
                <a:path w="485139" h="356869">
                  <a:moveTo>
                    <a:pt x="484631" y="0"/>
                  </a:moveTo>
                  <a:lnTo>
                    <a:pt x="484631" y="178308"/>
                  </a:lnTo>
                  <a:lnTo>
                    <a:pt x="242315" y="356616"/>
                  </a:lnTo>
                  <a:lnTo>
                    <a:pt x="0" y="178308"/>
                  </a:lnTo>
                  <a:lnTo>
                    <a:pt x="0" y="0"/>
                  </a:lnTo>
                  <a:lnTo>
                    <a:pt x="242315" y="178308"/>
                  </a:lnTo>
                  <a:lnTo>
                    <a:pt x="484631" y="0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364981" y="6380186"/>
            <a:ext cx="271780" cy="279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12</a:t>
            </a:fld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64981" y="6380186"/>
            <a:ext cx="271780" cy="279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13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953" y="84277"/>
            <a:ext cx="6579870" cy="12090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713990" marR="5080" indent="-2701925">
              <a:lnSpc>
                <a:spcPts val="4270"/>
              </a:lnSpc>
              <a:spcBef>
                <a:spcPts val="885"/>
              </a:spcBef>
            </a:pPr>
            <a:r>
              <a:rPr sz="4200" spc="-10" dirty="0">
                <a:solidFill>
                  <a:srgbClr val="174576"/>
                </a:solidFill>
                <a:latin typeface="Calibri"/>
                <a:cs typeface="Calibri"/>
              </a:rPr>
              <a:t>Показники </a:t>
            </a:r>
            <a:r>
              <a:rPr sz="4200" spc="-25" dirty="0">
                <a:solidFill>
                  <a:srgbClr val="174576"/>
                </a:solidFill>
                <a:latin typeface="Calibri"/>
                <a:cs typeface="Calibri"/>
              </a:rPr>
              <a:t>результативності </a:t>
            </a:r>
            <a:r>
              <a:rPr sz="4200" spc="-940" dirty="0">
                <a:solidFill>
                  <a:srgbClr val="174576"/>
                </a:solidFill>
                <a:latin typeface="Calibri"/>
                <a:cs typeface="Calibri"/>
              </a:rPr>
              <a:t> </a:t>
            </a:r>
            <a:r>
              <a:rPr sz="4200" spc="-5" dirty="0">
                <a:solidFill>
                  <a:srgbClr val="174576"/>
                </a:solidFill>
                <a:latin typeface="Calibri"/>
                <a:cs typeface="Calibri"/>
              </a:rPr>
              <a:t>МЦП</a:t>
            </a:r>
            <a:endParaRPr sz="4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2275" y="1538350"/>
          <a:ext cx="8358505" cy="4260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6447155"/>
              </a:tblGrid>
              <a:tr h="639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Показники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Обсяги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структура</a:t>
                      </a:r>
                      <a:r>
                        <a:rPr sz="1800" b="1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витрат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Показники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i="1" spc="-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продукту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Обсяг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виробленої</a:t>
                      </a:r>
                      <a:r>
                        <a:rPr sz="19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продукції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чи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наданих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послуг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ході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реалізації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виконання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програми,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кількість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користувачів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871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Показники </a:t>
                      </a:r>
                      <a:r>
                        <a:rPr sz="1800" b="1" i="1" spc="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2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i="1" spc="-10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800" b="1" i="1" spc="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i="1" spc="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ив</a:t>
                      </a:r>
                      <a:r>
                        <a:rPr sz="1800" b="1" i="1" spc="-1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i="1" spc="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i="1" spc="-20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і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Витрати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ресурсів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одиницю</a:t>
                      </a:r>
                      <a:r>
                        <a:rPr sz="19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показника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продукту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(економність)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92075" marR="610235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Відношення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максимальної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кількості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вироблених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товарів,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виконаних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робіт,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наданих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послуг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обсягу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фінансових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ресурсів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(продуктивність)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Досягнення визначеного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результату</a:t>
                      </a:r>
                      <a:r>
                        <a:rPr sz="1900" spc="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(результативність)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1038174">
                <a:tc>
                  <a:txBody>
                    <a:bodyPr/>
                    <a:lstStyle/>
                    <a:p>
                      <a:pPr marL="91440" marR="612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i="1" spc="-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i="1" spc="20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i="1" spc="5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i="1" spc="-10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зн</a:t>
                      </a:r>
                      <a:r>
                        <a:rPr sz="1800" b="1" i="1" dirty="0">
                          <a:solidFill>
                            <a:srgbClr val="252573"/>
                          </a:solidFill>
                          <a:latin typeface="Arial"/>
                          <a:cs typeface="Arial"/>
                        </a:rPr>
                        <a:t>ики  якості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Сукупність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властивостей,</a:t>
                      </a:r>
                      <a:r>
                        <a:rPr sz="1900" spc="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які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характеризують</a:t>
                      </a:r>
                      <a:r>
                        <a:rPr sz="1900" spc="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досягнуті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92075" marR="1013460">
                        <a:lnSpc>
                          <a:spcPct val="100000"/>
                        </a:lnSpc>
                      </a:pP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результати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якості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створеного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продукту,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якісного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покращення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становища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343" y="514136"/>
            <a:ext cx="8005445" cy="1156970"/>
            <a:chOff x="658343" y="514136"/>
            <a:chExt cx="800544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343" y="514136"/>
              <a:ext cx="8004870" cy="4280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1368" y="710184"/>
              <a:ext cx="5606033" cy="9608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857" rIns="0" bIns="0" rtlCol="0">
            <a:spAutoFit/>
          </a:bodyPr>
          <a:lstStyle/>
          <a:p>
            <a:pPr marL="1693545" marR="5080" indent="-1426845">
              <a:lnSpc>
                <a:spcPts val="3479"/>
              </a:lnSpc>
              <a:spcBef>
                <a:spcPts val="725"/>
              </a:spcBef>
            </a:pPr>
            <a:r>
              <a:rPr sz="3400" dirty="0">
                <a:solidFill>
                  <a:srgbClr val="1D3DA1"/>
                </a:solidFill>
              </a:rPr>
              <a:t>ОЦІНЮВАННЯ </a:t>
            </a:r>
            <a:r>
              <a:rPr sz="3400" spc="-5" dirty="0">
                <a:solidFill>
                  <a:srgbClr val="1D3DA1"/>
                </a:solidFill>
              </a:rPr>
              <a:t>РЕЗУЛЬТАТИВНОСТІ </a:t>
            </a:r>
            <a:r>
              <a:rPr sz="3400" spc="-985" dirty="0">
                <a:solidFill>
                  <a:srgbClr val="1D3DA1"/>
                </a:solidFill>
              </a:rPr>
              <a:t> </a:t>
            </a:r>
            <a:r>
              <a:rPr sz="3400" dirty="0">
                <a:solidFill>
                  <a:srgbClr val="1D3DA1"/>
                </a:solidFill>
              </a:rPr>
              <a:t>ВПРОВАДЖЕННЯ</a:t>
            </a:r>
            <a:r>
              <a:rPr sz="3400" spc="-35" dirty="0">
                <a:solidFill>
                  <a:srgbClr val="1D3DA1"/>
                </a:solidFill>
              </a:rPr>
              <a:t> </a:t>
            </a:r>
            <a:r>
              <a:rPr sz="3400" dirty="0">
                <a:solidFill>
                  <a:srgbClr val="1D3DA1"/>
                </a:solidFill>
              </a:rPr>
              <a:t>МЦП</a:t>
            </a:r>
            <a:endParaRPr sz="3400"/>
          </a:p>
        </p:txBody>
      </p:sp>
      <p:sp>
        <p:nvSpPr>
          <p:cNvPr id="7" name="object 7"/>
          <p:cNvSpPr txBox="1"/>
          <p:nvPr/>
        </p:nvSpPr>
        <p:spPr>
          <a:xfrm>
            <a:off x="8364981" y="6380186"/>
            <a:ext cx="271780" cy="279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14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1837689"/>
            <a:ext cx="8220709" cy="3951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Wingdings"/>
              <a:buChar char=""/>
              <a:tabLst>
                <a:tab pos="356870" algn="l"/>
                <a:tab pos="357505" algn="l"/>
                <a:tab pos="3693160" algn="l"/>
                <a:tab pos="5774690" algn="l"/>
                <a:tab pos="7294245" algn="l"/>
              </a:tabLst>
            </a:pPr>
            <a:r>
              <a:rPr sz="2200" b="1" dirty="0">
                <a:solidFill>
                  <a:srgbClr val="1D3DA1"/>
                </a:solidFill>
                <a:latin typeface="Arial"/>
                <a:cs typeface="Arial"/>
              </a:rPr>
              <a:t>Моніторинг </a:t>
            </a:r>
            <a:r>
              <a:rPr sz="2200" spc="580" dirty="0">
                <a:solidFill>
                  <a:srgbClr val="3D3D40"/>
                </a:solidFill>
                <a:latin typeface="Microsoft Sans Serif"/>
                <a:cs typeface="Microsoft Sans Serif"/>
              </a:rPr>
              <a:t>–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постійний процес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збору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даних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видатки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та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показники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виконання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програми,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які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досягаються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в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результаті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3D3D40"/>
                </a:solidFill>
                <a:latin typeface="Microsoft Sans Serif"/>
                <a:cs typeface="Microsoft Sans Serif"/>
              </a:rPr>
              <a:t>її</a:t>
            </a:r>
            <a:r>
              <a:rPr sz="2200" spc="8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реалізації,</a:t>
            </a:r>
            <a:r>
              <a:rPr sz="22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своєчасного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виявлення	відхилень,	що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забезпечить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оперативне	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корегування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вирішення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проблем.</a:t>
            </a:r>
            <a:endParaRPr sz="2200">
              <a:latin typeface="Microsoft Sans Serif"/>
              <a:cs typeface="Microsoft Sans Serif"/>
            </a:endParaRPr>
          </a:p>
          <a:p>
            <a:pPr marL="356870" marR="490220" indent="-344805">
              <a:lnSpc>
                <a:spcPct val="100000"/>
              </a:lnSpc>
              <a:spcBef>
                <a:spcPts val="945"/>
              </a:spcBef>
              <a:buClr>
                <a:srgbClr val="001F5F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b="1" spc="-10" dirty="0">
                <a:solidFill>
                  <a:srgbClr val="1D3DA1"/>
                </a:solidFill>
                <a:latin typeface="Arial"/>
                <a:cs typeface="Arial"/>
              </a:rPr>
              <a:t>Контроль</a:t>
            </a:r>
            <a:r>
              <a:rPr sz="2200" b="1" spc="-15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2200" spc="580" dirty="0">
                <a:solidFill>
                  <a:srgbClr val="3D3D40"/>
                </a:solidFill>
                <a:latin typeface="Microsoft Sans Serif"/>
                <a:cs typeface="Microsoft Sans Serif"/>
              </a:rPr>
              <a:t>–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методи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процедури,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які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застосовуються</a:t>
            </a:r>
            <a:r>
              <a:rPr sz="22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отримання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інформації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фінансовий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стан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виконання</a:t>
            </a:r>
            <a:endParaRPr sz="2200">
              <a:latin typeface="Microsoft Sans Serif"/>
              <a:cs typeface="Microsoft Sans Serif"/>
            </a:endParaRPr>
          </a:p>
          <a:p>
            <a:pPr marL="356870" marR="401320" algn="just">
              <a:lnSpc>
                <a:spcPct val="100000"/>
              </a:lnSpc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програми </a:t>
            </a:r>
            <a:r>
              <a:rPr sz="2200" spc="-90" dirty="0">
                <a:solidFill>
                  <a:srgbClr val="3D3D40"/>
                </a:solidFill>
                <a:latin typeface="Microsoft Sans Serif"/>
                <a:cs typeface="Microsoft Sans Serif"/>
              </a:rPr>
              <a:t>з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метою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прийняття рішень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щодо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перерозподілу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 </a:t>
            </a:r>
            <a:r>
              <a:rPr sz="22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між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завданнями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(підпрограмами),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зменшення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або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збільшення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обсягів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асигнувань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виконання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МЦП.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 algn="just">
              <a:lnSpc>
                <a:spcPct val="100000"/>
              </a:lnSpc>
              <a:spcBef>
                <a:spcPts val="915"/>
              </a:spcBef>
              <a:buClr>
                <a:srgbClr val="001F5F"/>
              </a:buClr>
              <a:buFont typeface="Wingdings"/>
              <a:buChar char=""/>
              <a:tabLst>
                <a:tab pos="357505" algn="l"/>
              </a:tabLst>
            </a:pPr>
            <a:r>
              <a:rPr sz="2200" b="1" spc="5" dirty="0">
                <a:solidFill>
                  <a:srgbClr val="1D3DA1"/>
                </a:solidFill>
                <a:latin typeface="Arial"/>
                <a:cs typeface="Arial"/>
              </a:rPr>
              <a:t>Оцінка</a:t>
            </a:r>
            <a:r>
              <a:rPr sz="2200" b="1" spc="-50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2200" spc="580" dirty="0">
                <a:solidFill>
                  <a:srgbClr val="3D3D40"/>
                </a:solidFill>
                <a:latin typeface="Microsoft Sans Serif"/>
                <a:cs typeface="Microsoft Sans Serif"/>
              </a:rPr>
              <a:t>–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аналізу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доречності,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економічності,</a:t>
            </a:r>
            <a:endParaRPr sz="2200">
              <a:latin typeface="Microsoft Sans Serif"/>
              <a:cs typeface="Microsoft Sans Serif"/>
            </a:endParaRPr>
          </a:p>
          <a:p>
            <a:pPr marL="356870" algn="just">
              <a:lnSpc>
                <a:spcPct val="100000"/>
              </a:lnSpc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продуктивності,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результативності</a:t>
            </a:r>
            <a:r>
              <a:rPr sz="22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програм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видів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діяльності.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792" y="706140"/>
            <a:ext cx="4159847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2944" y="590169"/>
            <a:ext cx="41960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ОЦІНЮВАННЯ</a:t>
            </a:r>
            <a:r>
              <a:rPr sz="3200" spc="5" dirty="0"/>
              <a:t> </a:t>
            </a:r>
            <a:r>
              <a:rPr sz="3200" spc="-15" dirty="0"/>
              <a:t>МЦП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943" y="1453896"/>
            <a:ext cx="8559803" cy="4315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71292" y="1532381"/>
            <a:ext cx="2685415" cy="718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66725" marR="5080" indent="-454659">
              <a:lnSpc>
                <a:spcPts val="1780"/>
              </a:lnSpc>
              <a:spcBef>
                <a:spcPts val="2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Оцінка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соціально-економічних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умов,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що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визначили</a:t>
            </a:r>
            <a:endParaRPr sz="1600">
              <a:latin typeface="Calibri"/>
              <a:cs typeface="Calibri"/>
            </a:endParaRPr>
          </a:p>
          <a:p>
            <a:pPr marL="43180">
              <a:lnSpc>
                <a:spcPts val="171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необхідність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реалізації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МЦП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898007" y="2590926"/>
            <a:ext cx="2237105" cy="7188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2540" algn="ctr">
              <a:lnSpc>
                <a:spcPct val="91900"/>
              </a:lnSpc>
              <a:spcBef>
                <a:spcPts val="26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Експертиза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змісту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ресурсного забезпечення </a:t>
            </a:r>
            <a:r>
              <a:rPr sz="1600" spc="-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МЦП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4326" y="3887470"/>
            <a:ext cx="2711450" cy="719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6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Оцінка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впливу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виконання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МЦП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соціо-еколого-економічний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розвиток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міста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7304" y="4967681"/>
            <a:ext cx="2618740" cy="7194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6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Аналіз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результатів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програми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з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витраченими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ході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реалізації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ресурсами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977" y="3996309"/>
            <a:ext cx="2409825" cy="496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5095" marR="5080" indent="-113030">
              <a:lnSpc>
                <a:spcPts val="1780"/>
              </a:lnSpc>
              <a:spcBef>
                <a:spcPts val="28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Експертиза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організаційного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процесу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виконання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МЦП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505" y="2609799"/>
            <a:ext cx="2255520" cy="6921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1905" algn="ctr">
              <a:lnSpc>
                <a:spcPts val="1660"/>
              </a:lnSpc>
              <a:spcBef>
                <a:spcPts val="38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Аналіз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причин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відхилень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реалізації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МЦП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від 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намічених</a:t>
            </a:r>
            <a:r>
              <a:rPr sz="1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спочатку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цілей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21" y="348404"/>
            <a:ext cx="8255000" cy="1015365"/>
            <a:chOff x="449521" y="348404"/>
            <a:chExt cx="8255000" cy="1015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21" y="348404"/>
              <a:ext cx="8254892" cy="355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9295" y="569976"/>
              <a:ext cx="3673602" cy="7932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94610" marR="5080" indent="-252476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УДОСКОНАЛЕННЯ</a:t>
            </a:r>
            <a:r>
              <a:rPr sz="2800" spc="-70" dirty="0"/>
              <a:t> </a:t>
            </a:r>
            <a:r>
              <a:rPr sz="2800" dirty="0"/>
              <a:t>ПРОЦЕСУ</a:t>
            </a:r>
            <a:r>
              <a:rPr sz="2800" spc="-60" dirty="0"/>
              <a:t> </a:t>
            </a:r>
            <a:r>
              <a:rPr sz="2800" dirty="0"/>
              <a:t>ФОРМУВАННЯ</a:t>
            </a:r>
            <a:r>
              <a:rPr sz="2800" spc="-70" dirty="0"/>
              <a:t> </a:t>
            </a:r>
            <a:r>
              <a:rPr sz="2800" spc="5" dirty="0"/>
              <a:t>І </a:t>
            </a:r>
            <a:r>
              <a:rPr sz="2800" spc="-805" dirty="0"/>
              <a:t> </a:t>
            </a:r>
            <a:r>
              <a:rPr sz="2800" dirty="0"/>
              <a:t>РЕАЛІЗАЦІЇ</a:t>
            </a:r>
            <a:r>
              <a:rPr sz="2800" spc="-95" dirty="0"/>
              <a:t> </a:t>
            </a:r>
            <a:r>
              <a:rPr sz="2800" spc="-5" dirty="0"/>
              <a:t>МЦП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789431" y="1115567"/>
            <a:ext cx="7863840" cy="451484"/>
            <a:chOff x="789431" y="1115567"/>
            <a:chExt cx="7863840" cy="451484"/>
          </a:xfrm>
        </p:grpSpPr>
        <p:sp>
          <p:nvSpPr>
            <p:cNvPr id="7" name="object 7"/>
            <p:cNvSpPr/>
            <p:nvPr/>
          </p:nvSpPr>
          <p:spPr>
            <a:xfrm>
              <a:off x="801623" y="1127759"/>
              <a:ext cx="7839709" cy="426720"/>
            </a:xfrm>
            <a:custGeom>
              <a:avLst/>
              <a:gdLst/>
              <a:ahLst/>
              <a:cxnLst/>
              <a:rect l="l" t="t" r="r" b="b"/>
              <a:pathLst>
                <a:path w="7839709" h="426719">
                  <a:moveTo>
                    <a:pt x="7839456" y="0"/>
                  </a:moveTo>
                  <a:lnTo>
                    <a:pt x="365899" y="0"/>
                  </a:lnTo>
                  <a:lnTo>
                    <a:pt x="0" y="213360"/>
                  </a:lnTo>
                  <a:lnTo>
                    <a:pt x="365899" y="426719"/>
                  </a:lnTo>
                  <a:lnTo>
                    <a:pt x="7839456" y="426719"/>
                  </a:lnTo>
                  <a:lnTo>
                    <a:pt x="783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623" y="1127759"/>
              <a:ext cx="7839709" cy="426720"/>
            </a:xfrm>
            <a:custGeom>
              <a:avLst/>
              <a:gdLst/>
              <a:ahLst/>
              <a:cxnLst/>
              <a:rect l="l" t="t" r="r" b="b"/>
              <a:pathLst>
                <a:path w="7839709" h="426719">
                  <a:moveTo>
                    <a:pt x="7839456" y="426719"/>
                  </a:moveTo>
                  <a:lnTo>
                    <a:pt x="365899" y="426719"/>
                  </a:lnTo>
                  <a:lnTo>
                    <a:pt x="0" y="213360"/>
                  </a:lnTo>
                  <a:lnTo>
                    <a:pt x="365899" y="0"/>
                  </a:lnTo>
                  <a:lnTo>
                    <a:pt x="7839456" y="0"/>
                  </a:lnTo>
                  <a:lnTo>
                    <a:pt x="7839456" y="426719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01623" y="1633727"/>
            <a:ext cx="7839709" cy="500380"/>
          </a:xfrm>
          <a:custGeom>
            <a:avLst/>
            <a:gdLst/>
            <a:ahLst/>
            <a:cxnLst/>
            <a:rect l="l" t="t" r="r" b="b"/>
            <a:pathLst>
              <a:path w="7839709" h="500380">
                <a:moveTo>
                  <a:pt x="7839456" y="499872"/>
                </a:moveTo>
                <a:lnTo>
                  <a:pt x="365899" y="499872"/>
                </a:lnTo>
                <a:lnTo>
                  <a:pt x="0" y="249936"/>
                </a:lnTo>
                <a:lnTo>
                  <a:pt x="365899" y="0"/>
                </a:lnTo>
                <a:lnTo>
                  <a:pt x="7839456" y="0"/>
                </a:lnTo>
                <a:lnTo>
                  <a:pt x="7839456" y="499872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623" y="2282951"/>
            <a:ext cx="7839709" cy="497205"/>
          </a:xfrm>
          <a:custGeom>
            <a:avLst/>
            <a:gdLst/>
            <a:ahLst/>
            <a:cxnLst/>
            <a:rect l="l" t="t" r="r" b="b"/>
            <a:pathLst>
              <a:path w="7839709" h="497205">
                <a:moveTo>
                  <a:pt x="7839456" y="496824"/>
                </a:moveTo>
                <a:lnTo>
                  <a:pt x="365899" y="496824"/>
                </a:lnTo>
                <a:lnTo>
                  <a:pt x="0" y="248412"/>
                </a:lnTo>
                <a:lnTo>
                  <a:pt x="365899" y="0"/>
                </a:lnTo>
                <a:lnTo>
                  <a:pt x="7839456" y="0"/>
                </a:lnTo>
                <a:lnTo>
                  <a:pt x="7839456" y="496824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623" y="2932176"/>
            <a:ext cx="7839709" cy="500380"/>
          </a:xfrm>
          <a:custGeom>
            <a:avLst/>
            <a:gdLst/>
            <a:ahLst/>
            <a:cxnLst/>
            <a:rect l="l" t="t" r="r" b="b"/>
            <a:pathLst>
              <a:path w="7839709" h="500379">
                <a:moveTo>
                  <a:pt x="7839456" y="499872"/>
                </a:moveTo>
                <a:lnTo>
                  <a:pt x="365899" y="499872"/>
                </a:lnTo>
                <a:lnTo>
                  <a:pt x="0" y="249936"/>
                </a:lnTo>
                <a:lnTo>
                  <a:pt x="365899" y="0"/>
                </a:lnTo>
                <a:lnTo>
                  <a:pt x="7839456" y="0"/>
                </a:lnTo>
                <a:lnTo>
                  <a:pt x="7839456" y="499872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623" y="3581400"/>
            <a:ext cx="7839709" cy="500380"/>
          </a:xfrm>
          <a:custGeom>
            <a:avLst/>
            <a:gdLst/>
            <a:ahLst/>
            <a:cxnLst/>
            <a:rect l="l" t="t" r="r" b="b"/>
            <a:pathLst>
              <a:path w="7839709" h="500379">
                <a:moveTo>
                  <a:pt x="7839456" y="499872"/>
                </a:moveTo>
                <a:lnTo>
                  <a:pt x="365899" y="499872"/>
                </a:lnTo>
                <a:lnTo>
                  <a:pt x="0" y="249936"/>
                </a:lnTo>
                <a:lnTo>
                  <a:pt x="365899" y="0"/>
                </a:lnTo>
                <a:lnTo>
                  <a:pt x="7839456" y="0"/>
                </a:lnTo>
                <a:lnTo>
                  <a:pt x="7839456" y="499872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83336" y="4187952"/>
            <a:ext cx="7870190" cy="1758950"/>
            <a:chOff x="783336" y="4187952"/>
            <a:chExt cx="7870190" cy="1758950"/>
          </a:xfrm>
        </p:grpSpPr>
        <p:sp>
          <p:nvSpPr>
            <p:cNvPr id="14" name="object 14"/>
            <p:cNvSpPr/>
            <p:nvPr/>
          </p:nvSpPr>
          <p:spPr>
            <a:xfrm>
              <a:off x="795528" y="4200144"/>
              <a:ext cx="7846059" cy="1179830"/>
            </a:xfrm>
            <a:custGeom>
              <a:avLst/>
              <a:gdLst/>
              <a:ahLst/>
              <a:cxnLst/>
              <a:rect l="l" t="t" r="r" b="b"/>
              <a:pathLst>
                <a:path w="7846059" h="1179829">
                  <a:moveTo>
                    <a:pt x="7842504" y="499871"/>
                  </a:moveTo>
                  <a:lnTo>
                    <a:pt x="366039" y="499871"/>
                  </a:lnTo>
                  <a:lnTo>
                    <a:pt x="0" y="249935"/>
                  </a:lnTo>
                  <a:lnTo>
                    <a:pt x="366039" y="0"/>
                  </a:lnTo>
                  <a:lnTo>
                    <a:pt x="7842504" y="0"/>
                  </a:lnTo>
                  <a:lnTo>
                    <a:pt x="7842504" y="499871"/>
                  </a:lnTo>
                  <a:close/>
                </a:path>
                <a:path w="7846059" h="1179829">
                  <a:moveTo>
                    <a:pt x="7845552" y="1179575"/>
                  </a:moveTo>
                  <a:lnTo>
                    <a:pt x="371995" y="1179575"/>
                  </a:lnTo>
                  <a:lnTo>
                    <a:pt x="6095" y="854963"/>
                  </a:lnTo>
                  <a:lnTo>
                    <a:pt x="371995" y="530351"/>
                  </a:lnTo>
                  <a:lnTo>
                    <a:pt x="7845552" y="530351"/>
                  </a:lnTo>
                  <a:lnTo>
                    <a:pt x="7845552" y="1179575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4023" y="5434584"/>
              <a:ext cx="7687309" cy="500380"/>
            </a:xfrm>
            <a:custGeom>
              <a:avLst/>
              <a:gdLst/>
              <a:ahLst/>
              <a:cxnLst/>
              <a:rect l="l" t="t" r="r" b="b"/>
              <a:pathLst>
                <a:path w="7687309" h="500379">
                  <a:moveTo>
                    <a:pt x="7687056" y="0"/>
                  </a:moveTo>
                  <a:lnTo>
                    <a:pt x="358775" y="0"/>
                  </a:lnTo>
                  <a:lnTo>
                    <a:pt x="0" y="249935"/>
                  </a:lnTo>
                  <a:lnTo>
                    <a:pt x="358775" y="499871"/>
                  </a:lnTo>
                  <a:lnTo>
                    <a:pt x="7687056" y="499871"/>
                  </a:lnTo>
                  <a:lnTo>
                    <a:pt x="7687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4023" y="5434584"/>
              <a:ext cx="7687309" cy="500380"/>
            </a:xfrm>
            <a:custGeom>
              <a:avLst/>
              <a:gdLst/>
              <a:ahLst/>
              <a:cxnLst/>
              <a:rect l="l" t="t" r="r" b="b"/>
              <a:pathLst>
                <a:path w="7687309" h="500379">
                  <a:moveTo>
                    <a:pt x="7687056" y="499871"/>
                  </a:moveTo>
                  <a:lnTo>
                    <a:pt x="358775" y="499871"/>
                  </a:lnTo>
                  <a:lnTo>
                    <a:pt x="0" y="249935"/>
                  </a:lnTo>
                  <a:lnTo>
                    <a:pt x="358775" y="0"/>
                  </a:lnTo>
                  <a:lnTo>
                    <a:pt x="7687056" y="0"/>
                  </a:lnTo>
                  <a:lnTo>
                    <a:pt x="7687056" y="499871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72362" y="1011936"/>
            <a:ext cx="7263765" cy="491744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800" b="1" i="1" spc="-10" dirty="0">
                <a:solidFill>
                  <a:srgbClr val="585858"/>
                </a:solidFill>
                <a:latin typeface="Calibri"/>
                <a:cs typeface="Calibri"/>
              </a:rPr>
              <a:t>Положення</a:t>
            </a:r>
            <a:r>
              <a:rPr sz="1800" b="1" i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Calibri"/>
                <a:cs typeface="Calibri"/>
              </a:rPr>
              <a:t>про</a:t>
            </a:r>
            <a:r>
              <a:rPr sz="1800" b="1" i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Calibri"/>
                <a:cs typeface="Calibri"/>
              </a:rPr>
              <a:t>МЦП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ts val="1885"/>
              </a:lnSpc>
              <a:spcBef>
                <a:spcPts val="1185"/>
              </a:spcBef>
            </a:pPr>
            <a:r>
              <a:rPr sz="1800" b="1" spc="-20" dirty="0">
                <a:latin typeface="Calibri"/>
                <a:cs typeface="Calibri"/>
              </a:rPr>
              <a:t>Узгодження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показників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виконання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заходів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МЦП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зі</a:t>
            </a:r>
            <a:r>
              <a:rPr sz="1800" b="1" spc="-5" dirty="0">
                <a:latin typeface="Calibri"/>
                <a:cs typeface="Calibri"/>
              </a:rPr>
              <a:t> Стратегією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та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Планом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</a:pPr>
            <a:r>
              <a:rPr sz="1800" b="1" spc="-15" dirty="0">
                <a:latin typeface="Calibri"/>
                <a:cs typeface="Calibri"/>
              </a:rPr>
              <a:t>заходів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10" dirty="0">
                <a:latin typeface="Calibri"/>
                <a:cs typeface="Calibri"/>
              </a:rPr>
              <a:t> її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впровадження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Ведення </a:t>
            </a:r>
            <a:r>
              <a:rPr sz="1600" b="1" spc="-20" dirty="0">
                <a:latin typeface="Arial"/>
                <a:cs typeface="Arial"/>
              </a:rPr>
              <a:t>Реєстру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МЦП,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затверджених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міською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радою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85725" marR="1579245">
              <a:lnSpc>
                <a:spcPts val="1939"/>
              </a:lnSpc>
            </a:pPr>
            <a:r>
              <a:rPr sz="1800" b="1" dirty="0">
                <a:latin typeface="Calibri"/>
                <a:cs typeface="Calibri"/>
              </a:rPr>
              <a:t>Визначення</a:t>
            </a:r>
            <a:r>
              <a:rPr sz="1800" b="1" spc="-10" dirty="0">
                <a:latin typeface="Calibri"/>
                <a:cs typeface="Calibri"/>
              </a:rPr>
              <a:t> кількісних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та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якісних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показників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оцінки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результативності</a:t>
            </a:r>
            <a:r>
              <a:rPr sz="1800" b="1" spc="-5" dirty="0">
                <a:latin typeface="Calibri"/>
                <a:cs typeface="Calibri"/>
              </a:rPr>
              <a:t> МЦП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стадії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її розробки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81915" indent="317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Урахування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взаємозв’язків</a:t>
            </a:r>
            <a:r>
              <a:rPr sz="1800" b="1" dirty="0">
                <a:latin typeface="Calibri"/>
                <a:cs typeface="Calibri"/>
              </a:rPr>
              <a:t> у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структурі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виконавчих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органів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міської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ради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81915" marR="137160">
              <a:lnSpc>
                <a:spcPts val="1939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Реалістичне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оцінювання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ресурсних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можливостей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міського </a:t>
            </a:r>
            <a:r>
              <a:rPr sz="1800" b="1" spc="-15" dirty="0">
                <a:latin typeface="Calibri"/>
                <a:cs typeface="Calibri"/>
              </a:rPr>
              <a:t>бюджету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та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інших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осіб,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зацікавлених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реалізації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МЦП</a:t>
            </a:r>
            <a:endParaRPr sz="1800">
              <a:latin typeface="Calibri"/>
              <a:cs typeface="Calibri"/>
            </a:endParaRPr>
          </a:p>
          <a:p>
            <a:pPr marL="85725" marR="626745">
              <a:lnSpc>
                <a:spcPct val="90100"/>
              </a:lnSpc>
              <a:spcBef>
                <a:spcPts val="60"/>
              </a:spcBef>
            </a:pPr>
            <a:r>
              <a:rPr sz="1700" b="1" dirty="0">
                <a:latin typeface="Calibri"/>
                <a:cs typeface="Calibri"/>
              </a:rPr>
              <a:t>При </a:t>
            </a:r>
            <a:r>
              <a:rPr sz="1700" b="1" spc="-5" dirty="0">
                <a:latin typeface="Calibri"/>
                <a:cs typeface="Calibri"/>
              </a:rPr>
              <a:t>розробці </a:t>
            </a:r>
            <a:r>
              <a:rPr sz="1700" b="1" dirty="0">
                <a:latin typeface="Calibri"/>
                <a:cs typeface="Calibri"/>
              </a:rPr>
              <a:t>МЦП планування залучення з </a:t>
            </a:r>
            <a:r>
              <a:rPr sz="1700" b="1" spc="-15" dirty="0">
                <a:latin typeface="Calibri"/>
                <a:cs typeface="Calibri"/>
              </a:rPr>
              <a:t>державного </a:t>
            </a:r>
            <a:r>
              <a:rPr sz="1700" b="1" dirty="0">
                <a:latin typeface="Calibri"/>
                <a:cs typeface="Calibri"/>
              </a:rPr>
              <a:t>та </a:t>
            </a:r>
            <a:r>
              <a:rPr sz="1700" b="1" spc="-10" dirty="0">
                <a:latin typeface="Calibri"/>
                <a:cs typeface="Calibri"/>
              </a:rPr>
              <a:t>обласного </a:t>
            </a:r>
            <a:r>
              <a:rPr sz="1700" b="1" spc="-37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бюджетів </a:t>
            </a:r>
            <a:r>
              <a:rPr sz="1700" b="1" dirty="0">
                <a:latin typeface="Calibri"/>
                <a:cs typeface="Calibri"/>
              </a:rPr>
              <a:t>трансфертів на фінансування </a:t>
            </a:r>
            <a:r>
              <a:rPr sz="1700" b="1" spc="-15" dirty="0">
                <a:latin typeface="Calibri"/>
                <a:cs typeface="Calibri"/>
              </a:rPr>
              <a:t>заходів, </a:t>
            </a:r>
            <a:r>
              <a:rPr sz="1700" b="1" spc="-10" dirty="0">
                <a:latin typeface="Calibri"/>
                <a:cs typeface="Calibri"/>
              </a:rPr>
              <a:t>що </a:t>
            </a:r>
            <a:r>
              <a:rPr sz="1700" b="1" spc="-5" dirty="0">
                <a:latin typeface="Calibri"/>
                <a:cs typeface="Calibri"/>
              </a:rPr>
              <a:t>відповідають </a:t>
            </a:r>
            <a:r>
              <a:rPr sz="1700" b="1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державним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і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регіональним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цільовим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програмам</a:t>
            </a:r>
            <a:endParaRPr sz="1700">
              <a:latin typeface="Calibri"/>
              <a:cs typeface="Calibri"/>
            </a:endParaRPr>
          </a:p>
          <a:p>
            <a:pPr marL="164465">
              <a:lnSpc>
                <a:spcPts val="2039"/>
              </a:lnSpc>
              <a:spcBef>
                <a:spcPts val="35"/>
              </a:spcBef>
            </a:pPr>
            <a:r>
              <a:rPr sz="1800" b="1" spc="-10" dirty="0">
                <a:latin typeface="Calibri"/>
                <a:cs typeface="Calibri"/>
              </a:rPr>
              <a:t>Затвердження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звітів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результати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оцінювання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виконання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МЦП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64465">
              <a:lnSpc>
                <a:spcPts val="2039"/>
              </a:lnSpc>
            </a:pPr>
            <a:r>
              <a:rPr sz="1800" b="1" spc="-10" dirty="0">
                <a:latin typeface="Calibri"/>
                <a:cs typeface="Calibri"/>
              </a:rPr>
              <a:t>сесії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міської </a:t>
            </a:r>
            <a:r>
              <a:rPr sz="1800" b="1" spc="-5" dirty="0">
                <a:latin typeface="Calibri"/>
                <a:cs typeface="Calibri"/>
              </a:rPr>
              <a:t>ради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та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їх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опублікування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2089" y="380349"/>
            <a:ext cx="4628515" cy="1239520"/>
            <a:chOff x="2272089" y="380349"/>
            <a:chExt cx="4628515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089" y="380349"/>
              <a:ext cx="4628105" cy="482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1343" y="713231"/>
              <a:ext cx="4429506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250440" marR="5080" indent="-368935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СУБВЕНЦІЇ:</a:t>
            </a:r>
            <a:r>
              <a:rPr sz="3200" spc="15" dirty="0"/>
              <a:t> </a:t>
            </a:r>
            <a:r>
              <a:rPr sz="3200" spc="-15" dirty="0"/>
              <a:t>ОСНОВНІ </a:t>
            </a:r>
            <a:r>
              <a:rPr sz="3200" spc="-925" dirty="0"/>
              <a:t> </a:t>
            </a:r>
            <a:r>
              <a:rPr sz="3200" spc="-10" dirty="0"/>
              <a:t>ХАРАКТЕРИСТИКИ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3037" y="1551050"/>
          <a:ext cx="8714740" cy="4392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415"/>
                <a:gridCol w="7299325"/>
              </a:tblGrid>
              <a:tr h="80733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Сутність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Міжбюджетні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трансферти на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певну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мету.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Порядок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використання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визначає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орган, який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прийняв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рішення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надання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субвенції.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14626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Особливості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Строго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цільове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призначення.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Є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необов’язковими,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безоплатними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і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безповоротними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(підлягають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поверненню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неповному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межах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 marR="248285">
                        <a:lnSpc>
                          <a:spcPct val="114599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невикористаної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суми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або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нецільовому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використанні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межах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повної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суми).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4150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Функція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Microsoft Sans Serif"/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Фінансування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видаткових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зобов’язань,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що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виникають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виконанні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делегованих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повноважень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ОМС;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icrosoft Sans Serif"/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Реалізація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пріоритетних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напрямів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державної,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регіональної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місцевої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економічної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соціальної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політики.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70751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Спосіб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визначення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Відповідність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встановленим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критеріям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та/або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основі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формули.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908" y="0"/>
            <a:ext cx="6882177" cy="65273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3108" y="1411477"/>
            <a:ext cx="8193405" cy="7620"/>
          </a:xfrm>
          <a:custGeom>
            <a:avLst/>
            <a:gdLst/>
            <a:ahLst/>
            <a:cxnLst/>
            <a:rect l="l" t="t" r="r" b="b"/>
            <a:pathLst>
              <a:path w="8193405" h="7619">
                <a:moveTo>
                  <a:pt x="0" y="7620"/>
                </a:moveTo>
                <a:lnTo>
                  <a:pt x="8193024" y="7620"/>
                </a:lnTo>
              </a:path>
              <a:path w="8193405" h="7619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8636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1932431"/>
            <a:ext cx="8101965" cy="3728085"/>
          </a:xfrm>
          <a:custGeom>
            <a:avLst/>
            <a:gdLst/>
            <a:ahLst/>
            <a:cxnLst/>
            <a:rect l="l" t="t" r="r" b="b"/>
            <a:pathLst>
              <a:path w="8101965" h="3728085">
                <a:moveTo>
                  <a:pt x="8101584" y="0"/>
                </a:moveTo>
                <a:lnTo>
                  <a:pt x="0" y="0"/>
                </a:lnTo>
                <a:lnTo>
                  <a:pt x="0" y="216408"/>
                </a:lnTo>
                <a:lnTo>
                  <a:pt x="0" y="283718"/>
                </a:lnTo>
                <a:lnTo>
                  <a:pt x="0" y="3727704"/>
                </a:lnTo>
                <a:lnTo>
                  <a:pt x="8101584" y="3727704"/>
                </a:lnTo>
                <a:lnTo>
                  <a:pt x="8101584" y="283718"/>
                </a:lnTo>
                <a:lnTo>
                  <a:pt x="8101584" y="216408"/>
                </a:lnTo>
                <a:lnTo>
                  <a:pt x="8101584" y="0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2156587"/>
            <a:ext cx="29470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libri"/>
                <a:cs typeface="Calibri"/>
              </a:rPr>
              <a:t>Спрямованість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субвенції </a:t>
            </a:r>
            <a:r>
              <a:rPr sz="1800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2458339"/>
            <a:ext cx="254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забезпечення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досягнення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2732354"/>
            <a:ext cx="3063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конкретних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цілей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МЕР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25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libri"/>
                <a:cs typeface="Calibri"/>
              </a:rPr>
              <a:t>Дієвий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механізм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державної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фінансової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підтримки розвитку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3833621"/>
            <a:ext cx="3390900" cy="1668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91135" algn="just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ambria Math"/>
                <a:cs typeface="Cambria Math"/>
              </a:rPr>
              <a:t>∎ </a:t>
            </a:r>
            <a:r>
              <a:rPr sz="1800" spc="-5" dirty="0">
                <a:latin typeface="Calibri"/>
                <a:cs typeface="Calibri"/>
              </a:rPr>
              <a:t>Різноманітність </a:t>
            </a:r>
            <a:r>
              <a:rPr sz="1800" spc="-10" dirty="0">
                <a:latin typeface="Calibri"/>
                <a:cs typeface="Calibri"/>
              </a:rPr>
              <a:t>передбачених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законодавством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видів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субвенцій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відповідно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потреб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МЕР.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99500"/>
              </a:lnSpc>
              <a:spcBef>
                <a:spcPts val="35"/>
              </a:spcBef>
            </a:pPr>
            <a:r>
              <a:rPr sz="1800" dirty="0">
                <a:latin typeface="Cambria Math"/>
                <a:cs typeface="Cambria Math"/>
              </a:rPr>
              <a:t>∎ </a:t>
            </a:r>
            <a:r>
              <a:rPr sz="1800" spc="-5" dirty="0">
                <a:latin typeface="Calibri"/>
                <a:cs typeface="Calibri"/>
              </a:rPr>
              <a:t>Можливість поєднання ресурсів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завдяки взаємній зацікавленості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результатах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7608" y="2210562"/>
            <a:ext cx="3456304" cy="6019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4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libri"/>
                <a:cs typeface="Calibri"/>
              </a:rPr>
              <a:t>Цільовий</a:t>
            </a:r>
            <a:r>
              <a:rPr sz="1800" spc="-10" dirty="0">
                <a:latin typeface="Calibri"/>
                <a:cs typeface="Calibri"/>
              </a:rPr>
              <a:t> характер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субвенцій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 </a:t>
            </a:r>
            <a:r>
              <a:rPr sz="1800" dirty="0">
                <a:latin typeface="Calibri"/>
                <a:cs typeface="Calibri"/>
              </a:rPr>
              <a:t> обов’язковість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їх повернення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разі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7608" y="2786888"/>
            <a:ext cx="320865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неповного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використання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коштів.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libri"/>
                <a:cs typeface="Calibri"/>
              </a:rPr>
              <a:t>Конкурсність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відбору проектів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7608" y="3335223"/>
            <a:ext cx="3434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надання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державної </a:t>
            </a:r>
            <a:r>
              <a:rPr sz="1800" dirty="0">
                <a:latin typeface="Calibri"/>
                <a:cs typeface="Calibri"/>
              </a:rPr>
              <a:t>фінансової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7739" y="3556254"/>
            <a:ext cx="489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територіальних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громад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їх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об'днань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2700" spc="-7" baseline="-12345" dirty="0">
                <a:latin typeface="Calibri"/>
                <a:cs typeface="Calibri"/>
              </a:rPr>
              <a:t>підтримки.</a:t>
            </a:r>
            <a:endParaRPr sz="2700" baseline="-12345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7608" y="3887470"/>
            <a:ext cx="3523615" cy="16694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20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libri"/>
                <a:cs typeface="Calibri"/>
              </a:rPr>
              <a:t>Обмеженість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субвенцій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обсягами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коштів,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затвердженими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spc="-15" dirty="0">
                <a:latin typeface="Calibri"/>
                <a:cs typeface="Calibri"/>
              </a:rPr>
              <a:t>держбюджеті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відповідний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рік.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25"/>
              </a:spcBef>
            </a:pPr>
            <a:r>
              <a:rPr sz="1800" dirty="0">
                <a:latin typeface="Cambria Math"/>
                <a:cs typeface="Cambria Math"/>
              </a:rPr>
              <a:t>∎ </a:t>
            </a:r>
            <a:r>
              <a:rPr sz="1800" dirty="0">
                <a:latin typeface="Calibri"/>
                <a:cs typeface="Calibri"/>
              </a:rPr>
              <a:t>Обов’язковість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звітності,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що</a:t>
            </a:r>
            <a:endParaRPr sz="1800">
              <a:latin typeface="Calibri"/>
              <a:cs typeface="Calibri"/>
            </a:endParaRPr>
          </a:p>
          <a:p>
            <a:pPr marL="12700" marR="92075">
              <a:lnSpc>
                <a:spcPts val="2160"/>
              </a:lnSpc>
              <a:spcBef>
                <a:spcPts val="60"/>
              </a:spcBef>
            </a:pPr>
            <a:r>
              <a:rPr sz="1800" spc="-15" dirty="0">
                <a:latin typeface="Calibri"/>
                <a:cs typeface="Calibri"/>
              </a:rPr>
              <a:t>підтверджує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цільове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використання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себвенцій.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3255" y="502341"/>
            <a:ext cx="8486140" cy="4920615"/>
            <a:chOff x="143255" y="502341"/>
            <a:chExt cx="8486140" cy="4920615"/>
          </a:xfrm>
        </p:grpSpPr>
        <p:sp>
          <p:nvSpPr>
            <p:cNvPr id="15" name="object 15"/>
            <p:cNvSpPr/>
            <p:nvPr/>
          </p:nvSpPr>
          <p:spPr>
            <a:xfrm>
              <a:off x="155448" y="1414779"/>
              <a:ext cx="1161415" cy="1182370"/>
            </a:xfrm>
            <a:custGeom>
              <a:avLst/>
              <a:gdLst/>
              <a:ahLst/>
              <a:cxnLst/>
              <a:rect l="l" t="t" r="r" b="b"/>
              <a:pathLst>
                <a:path w="1161415" h="1182370">
                  <a:moveTo>
                    <a:pt x="1161288" y="381000"/>
                  </a:moveTo>
                  <a:lnTo>
                    <a:pt x="780275" y="381000"/>
                  </a:lnTo>
                  <a:lnTo>
                    <a:pt x="780275" y="0"/>
                  </a:lnTo>
                  <a:lnTo>
                    <a:pt x="381012" y="0"/>
                  </a:lnTo>
                  <a:lnTo>
                    <a:pt x="381012" y="381000"/>
                  </a:lnTo>
                  <a:lnTo>
                    <a:pt x="0" y="381000"/>
                  </a:lnTo>
                  <a:lnTo>
                    <a:pt x="0" y="801370"/>
                  </a:lnTo>
                  <a:lnTo>
                    <a:pt x="381012" y="801370"/>
                  </a:lnTo>
                  <a:lnTo>
                    <a:pt x="381012" y="1182370"/>
                  </a:lnTo>
                  <a:lnTo>
                    <a:pt x="780275" y="1182370"/>
                  </a:lnTo>
                  <a:lnTo>
                    <a:pt x="780275" y="801370"/>
                  </a:lnTo>
                  <a:lnTo>
                    <a:pt x="1161288" y="801370"/>
                  </a:lnTo>
                  <a:lnTo>
                    <a:pt x="1161288" y="3810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447" y="1414272"/>
              <a:ext cx="1161415" cy="1183005"/>
            </a:xfrm>
            <a:custGeom>
              <a:avLst/>
              <a:gdLst/>
              <a:ahLst/>
              <a:cxnLst/>
              <a:rect l="l" t="t" r="r" b="b"/>
              <a:pathLst>
                <a:path w="1161415" h="1183005">
                  <a:moveTo>
                    <a:pt x="0" y="381000"/>
                  </a:moveTo>
                  <a:lnTo>
                    <a:pt x="381012" y="381000"/>
                  </a:lnTo>
                  <a:lnTo>
                    <a:pt x="381012" y="0"/>
                  </a:lnTo>
                  <a:lnTo>
                    <a:pt x="780275" y="0"/>
                  </a:lnTo>
                  <a:lnTo>
                    <a:pt x="780275" y="381000"/>
                  </a:lnTo>
                  <a:lnTo>
                    <a:pt x="1161288" y="381000"/>
                  </a:lnTo>
                  <a:lnTo>
                    <a:pt x="1161288" y="801624"/>
                  </a:lnTo>
                  <a:lnTo>
                    <a:pt x="780275" y="801624"/>
                  </a:lnTo>
                  <a:lnTo>
                    <a:pt x="780275" y="1182624"/>
                  </a:lnTo>
                  <a:lnTo>
                    <a:pt x="381012" y="1182624"/>
                  </a:lnTo>
                  <a:lnTo>
                    <a:pt x="381012" y="801624"/>
                  </a:lnTo>
                  <a:lnTo>
                    <a:pt x="0" y="801624"/>
                  </a:lnTo>
                  <a:lnTo>
                    <a:pt x="0" y="381000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7703" y="1694688"/>
              <a:ext cx="1079500" cy="454659"/>
            </a:xfrm>
            <a:custGeom>
              <a:avLst/>
              <a:gdLst/>
              <a:ahLst/>
              <a:cxnLst/>
              <a:rect l="l" t="t" r="r" b="b"/>
              <a:pathLst>
                <a:path w="1079500" h="454660">
                  <a:moveTo>
                    <a:pt x="1078992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1078992" y="454151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37703" y="1694688"/>
              <a:ext cx="1079500" cy="454659"/>
            </a:xfrm>
            <a:custGeom>
              <a:avLst/>
              <a:gdLst/>
              <a:ahLst/>
              <a:cxnLst/>
              <a:rect l="l" t="t" r="r" b="b"/>
              <a:pathLst>
                <a:path w="1079500" h="454660">
                  <a:moveTo>
                    <a:pt x="0" y="454151"/>
                  </a:moveTo>
                  <a:lnTo>
                    <a:pt x="1078992" y="454151"/>
                  </a:lnTo>
                  <a:lnTo>
                    <a:pt x="1078992" y="0"/>
                  </a:lnTo>
                  <a:lnTo>
                    <a:pt x="0" y="0"/>
                  </a:lnTo>
                  <a:lnTo>
                    <a:pt x="0" y="454151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5255" y="2377440"/>
              <a:ext cx="0" cy="3045460"/>
            </a:xfrm>
            <a:custGeom>
              <a:avLst/>
              <a:gdLst/>
              <a:ahLst/>
              <a:cxnLst/>
              <a:rect l="l" t="t" r="r" b="b"/>
              <a:pathLst>
                <a:path h="3045460">
                  <a:moveTo>
                    <a:pt x="0" y="0"/>
                  </a:moveTo>
                  <a:lnTo>
                    <a:pt x="0" y="3044952"/>
                  </a:lnTo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395" y="502341"/>
              <a:ext cx="4539322" cy="3555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8311" y="728471"/>
              <a:ext cx="2655569" cy="793241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167" rIns="0" bIns="0" rtlCol="0">
            <a:spAutoFit/>
          </a:bodyPr>
          <a:lstStyle/>
          <a:p>
            <a:pPr marL="3104515" marR="5080" indent="-119253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ПЕРЕВАГИ/ОБМЕЖЕННЯ </a:t>
            </a:r>
            <a:r>
              <a:rPr sz="2800" spc="-810" dirty="0"/>
              <a:t> </a:t>
            </a:r>
            <a:r>
              <a:rPr sz="2800" spc="-5" dirty="0"/>
              <a:t>СУБВЕНЦІЙ</a:t>
            </a:r>
            <a:endParaRPr sz="280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1484375"/>
            <a:ext cx="3386454" cy="1222375"/>
          </a:xfrm>
          <a:custGeom>
            <a:avLst/>
            <a:gdLst/>
            <a:ahLst/>
            <a:cxnLst/>
            <a:rect l="l" t="t" r="r" b="b"/>
            <a:pathLst>
              <a:path w="3386454" h="1222375">
                <a:moveTo>
                  <a:pt x="3217037" y="0"/>
                </a:moveTo>
                <a:lnTo>
                  <a:pt x="169316" y="0"/>
                </a:lnTo>
                <a:lnTo>
                  <a:pt x="115799" y="6232"/>
                </a:lnTo>
                <a:lnTo>
                  <a:pt x="69320" y="23583"/>
                </a:lnTo>
                <a:lnTo>
                  <a:pt x="32668" y="50035"/>
                </a:lnTo>
                <a:lnTo>
                  <a:pt x="8631" y="83572"/>
                </a:lnTo>
                <a:lnTo>
                  <a:pt x="0" y="122174"/>
                </a:lnTo>
                <a:lnTo>
                  <a:pt x="0" y="1100074"/>
                </a:lnTo>
                <a:lnTo>
                  <a:pt x="8631" y="1138675"/>
                </a:lnTo>
                <a:lnTo>
                  <a:pt x="32668" y="1172212"/>
                </a:lnTo>
                <a:lnTo>
                  <a:pt x="69320" y="1198664"/>
                </a:lnTo>
                <a:lnTo>
                  <a:pt x="115799" y="1216015"/>
                </a:lnTo>
                <a:lnTo>
                  <a:pt x="169316" y="1222248"/>
                </a:lnTo>
                <a:lnTo>
                  <a:pt x="3217037" y="1222248"/>
                </a:lnTo>
                <a:lnTo>
                  <a:pt x="3270536" y="1216015"/>
                </a:lnTo>
                <a:lnTo>
                  <a:pt x="3317007" y="1198664"/>
                </a:lnTo>
                <a:lnTo>
                  <a:pt x="3353657" y="1172212"/>
                </a:lnTo>
                <a:lnTo>
                  <a:pt x="3377695" y="1138675"/>
                </a:lnTo>
                <a:lnTo>
                  <a:pt x="3386328" y="1100074"/>
                </a:lnTo>
                <a:lnTo>
                  <a:pt x="3386328" y="122174"/>
                </a:lnTo>
                <a:lnTo>
                  <a:pt x="3377695" y="83572"/>
                </a:lnTo>
                <a:lnTo>
                  <a:pt x="3353657" y="50035"/>
                </a:lnTo>
                <a:lnTo>
                  <a:pt x="3317007" y="23583"/>
                </a:lnTo>
                <a:lnTo>
                  <a:pt x="3270536" y="6232"/>
                </a:lnTo>
                <a:lnTo>
                  <a:pt x="321703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39" y="1900808"/>
            <a:ext cx="2853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Місцеві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цільові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програми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3313" y="2694241"/>
            <a:ext cx="4843780" cy="3194685"/>
            <a:chOff x="603313" y="2694241"/>
            <a:chExt cx="4843780" cy="3194685"/>
          </a:xfrm>
        </p:grpSpPr>
        <p:sp>
          <p:nvSpPr>
            <p:cNvPr id="5" name="object 5"/>
            <p:cNvSpPr/>
            <p:nvPr/>
          </p:nvSpPr>
          <p:spPr>
            <a:xfrm>
              <a:off x="615696" y="2706624"/>
              <a:ext cx="235585" cy="882015"/>
            </a:xfrm>
            <a:custGeom>
              <a:avLst/>
              <a:gdLst/>
              <a:ahLst/>
              <a:cxnLst/>
              <a:rect l="l" t="t" r="r" b="b"/>
              <a:pathLst>
                <a:path w="235584" h="882014">
                  <a:moveTo>
                    <a:pt x="0" y="0"/>
                  </a:moveTo>
                  <a:lnTo>
                    <a:pt x="0" y="881506"/>
                  </a:lnTo>
                  <a:lnTo>
                    <a:pt x="235076" y="881506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7616" y="2871216"/>
              <a:ext cx="4697095" cy="3005455"/>
            </a:xfrm>
            <a:custGeom>
              <a:avLst/>
              <a:gdLst/>
              <a:ahLst/>
              <a:cxnLst/>
              <a:rect l="l" t="t" r="r" b="b"/>
              <a:pathLst>
                <a:path w="4697095" h="3005454">
                  <a:moveTo>
                    <a:pt x="4403344" y="0"/>
                  </a:moveTo>
                  <a:lnTo>
                    <a:pt x="293560" y="0"/>
                  </a:lnTo>
                  <a:lnTo>
                    <a:pt x="245943" y="3931"/>
                  </a:lnTo>
                  <a:lnTo>
                    <a:pt x="200772" y="15315"/>
                  </a:lnTo>
                  <a:lnTo>
                    <a:pt x="158652" y="33532"/>
                  </a:lnTo>
                  <a:lnTo>
                    <a:pt x="120187" y="57964"/>
                  </a:lnTo>
                  <a:lnTo>
                    <a:pt x="85982" y="87995"/>
                  </a:lnTo>
                  <a:lnTo>
                    <a:pt x="56640" y="123005"/>
                  </a:lnTo>
                  <a:lnTo>
                    <a:pt x="32766" y="162376"/>
                  </a:lnTo>
                  <a:lnTo>
                    <a:pt x="14965" y="205492"/>
                  </a:lnTo>
                  <a:lnTo>
                    <a:pt x="3842" y="251733"/>
                  </a:lnTo>
                  <a:lnTo>
                    <a:pt x="0" y="300482"/>
                  </a:lnTo>
                  <a:lnTo>
                    <a:pt x="0" y="2704846"/>
                  </a:lnTo>
                  <a:lnTo>
                    <a:pt x="3842" y="2753579"/>
                  </a:lnTo>
                  <a:lnTo>
                    <a:pt x="14965" y="2799811"/>
                  </a:lnTo>
                  <a:lnTo>
                    <a:pt x="32766" y="2842923"/>
                  </a:lnTo>
                  <a:lnTo>
                    <a:pt x="56640" y="2882295"/>
                  </a:lnTo>
                  <a:lnTo>
                    <a:pt x="85982" y="2917309"/>
                  </a:lnTo>
                  <a:lnTo>
                    <a:pt x="120187" y="2947344"/>
                  </a:lnTo>
                  <a:lnTo>
                    <a:pt x="158652" y="2971783"/>
                  </a:lnTo>
                  <a:lnTo>
                    <a:pt x="200772" y="2990006"/>
                  </a:lnTo>
                  <a:lnTo>
                    <a:pt x="245943" y="3001394"/>
                  </a:lnTo>
                  <a:lnTo>
                    <a:pt x="293560" y="3005328"/>
                  </a:lnTo>
                  <a:lnTo>
                    <a:pt x="4403344" y="3005328"/>
                  </a:lnTo>
                  <a:lnTo>
                    <a:pt x="4450974" y="3001394"/>
                  </a:lnTo>
                  <a:lnTo>
                    <a:pt x="4496157" y="2990006"/>
                  </a:lnTo>
                  <a:lnTo>
                    <a:pt x="4538287" y="2971783"/>
                  </a:lnTo>
                  <a:lnTo>
                    <a:pt x="4576760" y="2947344"/>
                  </a:lnTo>
                  <a:lnTo>
                    <a:pt x="4610973" y="2917309"/>
                  </a:lnTo>
                  <a:lnTo>
                    <a:pt x="4640319" y="2882295"/>
                  </a:lnTo>
                  <a:lnTo>
                    <a:pt x="4664197" y="2842923"/>
                  </a:lnTo>
                  <a:lnTo>
                    <a:pt x="4682000" y="2799811"/>
                  </a:lnTo>
                  <a:lnTo>
                    <a:pt x="4693125" y="2753579"/>
                  </a:lnTo>
                  <a:lnTo>
                    <a:pt x="4696968" y="2704846"/>
                  </a:lnTo>
                  <a:lnTo>
                    <a:pt x="4696968" y="300482"/>
                  </a:lnTo>
                  <a:lnTo>
                    <a:pt x="4693125" y="251733"/>
                  </a:lnTo>
                  <a:lnTo>
                    <a:pt x="4682000" y="205492"/>
                  </a:lnTo>
                  <a:lnTo>
                    <a:pt x="4664197" y="162376"/>
                  </a:lnTo>
                  <a:lnTo>
                    <a:pt x="4640319" y="123005"/>
                  </a:lnTo>
                  <a:lnTo>
                    <a:pt x="4610973" y="87995"/>
                  </a:lnTo>
                  <a:lnTo>
                    <a:pt x="4576760" y="57964"/>
                  </a:lnTo>
                  <a:lnTo>
                    <a:pt x="4538287" y="33532"/>
                  </a:lnTo>
                  <a:lnTo>
                    <a:pt x="4496157" y="15315"/>
                  </a:lnTo>
                  <a:lnTo>
                    <a:pt x="4450974" y="3931"/>
                  </a:lnTo>
                  <a:lnTo>
                    <a:pt x="44033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7616" y="2871216"/>
              <a:ext cx="4697095" cy="3005455"/>
            </a:xfrm>
            <a:custGeom>
              <a:avLst/>
              <a:gdLst/>
              <a:ahLst/>
              <a:cxnLst/>
              <a:rect l="l" t="t" r="r" b="b"/>
              <a:pathLst>
                <a:path w="4697095" h="3005454">
                  <a:moveTo>
                    <a:pt x="0" y="300482"/>
                  </a:moveTo>
                  <a:lnTo>
                    <a:pt x="3842" y="251733"/>
                  </a:lnTo>
                  <a:lnTo>
                    <a:pt x="14965" y="205492"/>
                  </a:lnTo>
                  <a:lnTo>
                    <a:pt x="32766" y="162376"/>
                  </a:lnTo>
                  <a:lnTo>
                    <a:pt x="56640" y="123005"/>
                  </a:lnTo>
                  <a:lnTo>
                    <a:pt x="85982" y="87995"/>
                  </a:lnTo>
                  <a:lnTo>
                    <a:pt x="120187" y="57964"/>
                  </a:lnTo>
                  <a:lnTo>
                    <a:pt x="158652" y="33532"/>
                  </a:lnTo>
                  <a:lnTo>
                    <a:pt x="200772" y="15315"/>
                  </a:lnTo>
                  <a:lnTo>
                    <a:pt x="245943" y="3931"/>
                  </a:lnTo>
                  <a:lnTo>
                    <a:pt x="293560" y="0"/>
                  </a:lnTo>
                  <a:lnTo>
                    <a:pt x="4403344" y="0"/>
                  </a:lnTo>
                  <a:lnTo>
                    <a:pt x="4450974" y="3931"/>
                  </a:lnTo>
                  <a:lnTo>
                    <a:pt x="4496157" y="15315"/>
                  </a:lnTo>
                  <a:lnTo>
                    <a:pt x="4538287" y="33532"/>
                  </a:lnTo>
                  <a:lnTo>
                    <a:pt x="4576760" y="57964"/>
                  </a:lnTo>
                  <a:lnTo>
                    <a:pt x="4610973" y="87995"/>
                  </a:lnTo>
                  <a:lnTo>
                    <a:pt x="4640319" y="123005"/>
                  </a:lnTo>
                  <a:lnTo>
                    <a:pt x="4664197" y="162376"/>
                  </a:lnTo>
                  <a:lnTo>
                    <a:pt x="4682000" y="205492"/>
                  </a:lnTo>
                  <a:lnTo>
                    <a:pt x="4693125" y="251733"/>
                  </a:lnTo>
                  <a:lnTo>
                    <a:pt x="4696968" y="300482"/>
                  </a:lnTo>
                  <a:lnTo>
                    <a:pt x="4696968" y="2704846"/>
                  </a:lnTo>
                  <a:lnTo>
                    <a:pt x="4693125" y="2753579"/>
                  </a:lnTo>
                  <a:lnTo>
                    <a:pt x="4682000" y="2799811"/>
                  </a:lnTo>
                  <a:lnTo>
                    <a:pt x="4664197" y="2842923"/>
                  </a:lnTo>
                  <a:lnTo>
                    <a:pt x="4640319" y="2882295"/>
                  </a:lnTo>
                  <a:lnTo>
                    <a:pt x="4610973" y="2917309"/>
                  </a:lnTo>
                  <a:lnTo>
                    <a:pt x="4576760" y="2947344"/>
                  </a:lnTo>
                  <a:lnTo>
                    <a:pt x="4538287" y="2971783"/>
                  </a:lnTo>
                  <a:lnTo>
                    <a:pt x="4496157" y="2990006"/>
                  </a:lnTo>
                  <a:lnTo>
                    <a:pt x="4450974" y="3001394"/>
                  </a:lnTo>
                  <a:lnTo>
                    <a:pt x="4403344" y="3005328"/>
                  </a:lnTo>
                  <a:lnTo>
                    <a:pt x="293560" y="3005328"/>
                  </a:lnTo>
                  <a:lnTo>
                    <a:pt x="245943" y="3001394"/>
                  </a:lnTo>
                  <a:lnTo>
                    <a:pt x="200772" y="2990006"/>
                  </a:lnTo>
                  <a:lnTo>
                    <a:pt x="158652" y="2971783"/>
                  </a:lnTo>
                  <a:lnTo>
                    <a:pt x="120187" y="2947344"/>
                  </a:lnTo>
                  <a:lnTo>
                    <a:pt x="85982" y="2917309"/>
                  </a:lnTo>
                  <a:lnTo>
                    <a:pt x="56640" y="2882295"/>
                  </a:lnTo>
                  <a:lnTo>
                    <a:pt x="32766" y="2842923"/>
                  </a:lnTo>
                  <a:lnTo>
                    <a:pt x="14965" y="2799811"/>
                  </a:lnTo>
                  <a:lnTo>
                    <a:pt x="3842" y="2753579"/>
                  </a:lnTo>
                  <a:lnTo>
                    <a:pt x="0" y="2704846"/>
                  </a:lnTo>
                  <a:lnTo>
                    <a:pt x="0" y="300482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7562" y="2838958"/>
            <a:ext cx="432244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Сукупність</a:t>
            </a:r>
            <a:r>
              <a:rPr sz="1800" dirty="0">
                <a:latin typeface="Calibri"/>
                <a:cs typeface="Calibri"/>
              </a:rPr>
              <a:t> взаємопов’язаних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завдань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і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заходів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узгоджених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 </a:t>
            </a:r>
            <a:r>
              <a:rPr sz="1800" spc="-5" dirty="0">
                <a:latin typeface="Calibri"/>
                <a:cs typeface="Calibri"/>
              </a:rPr>
              <a:t>строками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виконання</a:t>
            </a:r>
            <a:endParaRPr sz="1800">
              <a:latin typeface="Calibri"/>
              <a:cs typeface="Calibri"/>
            </a:endParaRPr>
          </a:p>
          <a:p>
            <a:pPr marL="12700" marR="246379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ресурсним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забезпеченням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усіма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виконавцями,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послідовна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реалізація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яких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здійснюється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-5" dirty="0">
                <a:latin typeface="Calibri"/>
                <a:cs typeface="Calibri"/>
              </a:rPr>
              <a:t>використанням коштів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місцевих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 </a:t>
            </a:r>
            <a:r>
              <a:rPr sz="1800" spc="-10" dirty="0">
                <a:latin typeface="Calibri"/>
                <a:cs typeface="Calibri"/>
              </a:rPr>
              <a:t>державного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бюджетів,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інших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залучених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коштів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спрямована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розв’язання суперечностей розвитку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території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цілому </a:t>
            </a:r>
            <a:r>
              <a:rPr sz="1800" dirty="0">
                <a:latin typeface="Calibri"/>
                <a:cs typeface="Calibri"/>
              </a:rPr>
              <a:t>або окремих </a:t>
            </a:r>
            <a:r>
              <a:rPr sz="1800" spc="-5" dirty="0">
                <a:latin typeface="Calibri"/>
                <a:cs typeface="Calibri"/>
              </a:rPr>
              <a:t>галузей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місцевої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економіки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соціально-культурної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сфери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1744" y="1484375"/>
            <a:ext cx="3465829" cy="1222375"/>
          </a:xfrm>
          <a:custGeom>
            <a:avLst/>
            <a:gdLst/>
            <a:ahLst/>
            <a:cxnLst/>
            <a:rect l="l" t="t" r="r" b="b"/>
            <a:pathLst>
              <a:path w="3465829" h="1222375">
                <a:moveTo>
                  <a:pt x="3292348" y="0"/>
                </a:moveTo>
                <a:lnTo>
                  <a:pt x="173227" y="0"/>
                </a:lnTo>
                <a:lnTo>
                  <a:pt x="118489" y="6232"/>
                </a:lnTo>
                <a:lnTo>
                  <a:pt x="70939" y="23583"/>
                </a:lnTo>
                <a:lnTo>
                  <a:pt x="33434" y="50035"/>
                </a:lnTo>
                <a:lnTo>
                  <a:pt x="8835" y="83572"/>
                </a:lnTo>
                <a:lnTo>
                  <a:pt x="0" y="122174"/>
                </a:lnTo>
                <a:lnTo>
                  <a:pt x="0" y="1100074"/>
                </a:lnTo>
                <a:lnTo>
                  <a:pt x="8835" y="1138675"/>
                </a:lnTo>
                <a:lnTo>
                  <a:pt x="33434" y="1172212"/>
                </a:lnTo>
                <a:lnTo>
                  <a:pt x="70939" y="1198664"/>
                </a:lnTo>
                <a:lnTo>
                  <a:pt x="118489" y="1216015"/>
                </a:lnTo>
                <a:lnTo>
                  <a:pt x="173227" y="1222248"/>
                </a:lnTo>
                <a:lnTo>
                  <a:pt x="3292348" y="1222248"/>
                </a:lnTo>
                <a:lnTo>
                  <a:pt x="3347086" y="1216015"/>
                </a:lnTo>
                <a:lnTo>
                  <a:pt x="3394636" y="1198664"/>
                </a:lnTo>
                <a:lnTo>
                  <a:pt x="3432141" y="1172212"/>
                </a:lnTo>
                <a:lnTo>
                  <a:pt x="3456740" y="1138675"/>
                </a:lnTo>
                <a:lnTo>
                  <a:pt x="3465576" y="1100074"/>
                </a:lnTo>
                <a:lnTo>
                  <a:pt x="3465576" y="122174"/>
                </a:lnTo>
                <a:lnTo>
                  <a:pt x="3456740" y="83572"/>
                </a:lnTo>
                <a:lnTo>
                  <a:pt x="3432141" y="50035"/>
                </a:lnTo>
                <a:lnTo>
                  <a:pt x="3394636" y="23583"/>
                </a:lnTo>
                <a:lnTo>
                  <a:pt x="3347086" y="6232"/>
                </a:lnTo>
                <a:lnTo>
                  <a:pt x="3292348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72782" y="1900808"/>
            <a:ext cx="10687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бвенц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ї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59361" y="2694241"/>
            <a:ext cx="3469004" cy="2186305"/>
            <a:chOff x="5559361" y="2694241"/>
            <a:chExt cx="3469004" cy="2186305"/>
          </a:xfrm>
        </p:grpSpPr>
        <p:sp>
          <p:nvSpPr>
            <p:cNvPr id="12" name="object 12"/>
            <p:cNvSpPr/>
            <p:nvPr/>
          </p:nvSpPr>
          <p:spPr>
            <a:xfrm>
              <a:off x="6830567" y="2706624"/>
              <a:ext cx="235585" cy="882015"/>
            </a:xfrm>
            <a:custGeom>
              <a:avLst/>
              <a:gdLst/>
              <a:ahLst/>
              <a:cxnLst/>
              <a:rect l="l" t="t" r="r" b="b"/>
              <a:pathLst>
                <a:path w="235584" h="882014">
                  <a:moveTo>
                    <a:pt x="0" y="0"/>
                  </a:moveTo>
                  <a:lnTo>
                    <a:pt x="0" y="881506"/>
                  </a:lnTo>
                  <a:lnTo>
                    <a:pt x="235076" y="881506"/>
                  </a:lnTo>
                </a:path>
              </a:pathLst>
            </a:custGeom>
            <a:ln w="24383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1743" y="2959608"/>
              <a:ext cx="3444240" cy="1908175"/>
            </a:xfrm>
            <a:custGeom>
              <a:avLst/>
              <a:gdLst/>
              <a:ahLst/>
              <a:cxnLst/>
              <a:rect l="l" t="t" r="r" b="b"/>
              <a:pathLst>
                <a:path w="3444240" h="1908175">
                  <a:moveTo>
                    <a:pt x="3228975" y="0"/>
                  </a:moveTo>
                  <a:lnTo>
                    <a:pt x="215264" y="0"/>
                  </a:lnTo>
                  <a:lnTo>
                    <a:pt x="165911" y="5041"/>
                  </a:lnTo>
                  <a:lnTo>
                    <a:pt x="120603" y="19400"/>
                  </a:lnTo>
                  <a:lnTo>
                    <a:pt x="80634" y="41927"/>
                  </a:lnTo>
                  <a:lnTo>
                    <a:pt x="47296" y="71475"/>
                  </a:lnTo>
                  <a:lnTo>
                    <a:pt x="21882" y="106894"/>
                  </a:lnTo>
                  <a:lnTo>
                    <a:pt x="5686" y="147037"/>
                  </a:lnTo>
                  <a:lnTo>
                    <a:pt x="0" y="190753"/>
                  </a:lnTo>
                  <a:lnTo>
                    <a:pt x="0" y="1717293"/>
                  </a:lnTo>
                  <a:lnTo>
                    <a:pt x="5686" y="1761010"/>
                  </a:lnTo>
                  <a:lnTo>
                    <a:pt x="21882" y="1801153"/>
                  </a:lnTo>
                  <a:lnTo>
                    <a:pt x="47296" y="1836572"/>
                  </a:lnTo>
                  <a:lnTo>
                    <a:pt x="80634" y="1866120"/>
                  </a:lnTo>
                  <a:lnTo>
                    <a:pt x="120603" y="1888647"/>
                  </a:lnTo>
                  <a:lnTo>
                    <a:pt x="165911" y="1903006"/>
                  </a:lnTo>
                  <a:lnTo>
                    <a:pt x="215264" y="1908047"/>
                  </a:lnTo>
                  <a:lnTo>
                    <a:pt x="3228975" y="1908047"/>
                  </a:lnTo>
                  <a:lnTo>
                    <a:pt x="3278328" y="1903006"/>
                  </a:lnTo>
                  <a:lnTo>
                    <a:pt x="3323636" y="1888647"/>
                  </a:lnTo>
                  <a:lnTo>
                    <a:pt x="3363605" y="1866120"/>
                  </a:lnTo>
                  <a:lnTo>
                    <a:pt x="3396943" y="1836572"/>
                  </a:lnTo>
                  <a:lnTo>
                    <a:pt x="3422357" y="1801153"/>
                  </a:lnTo>
                  <a:lnTo>
                    <a:pt x="3438553" y="1761010"/>
                  </a:lnTo>
                  <a:lnTo>
                    <a:pt x="3444239" y="1717293"/>
                  </a:lnTo>
                  <a:lnTo>
                    <a:pt x="3444239" y="190753"/>
                  </a:lnTo>
                  <a:lnTo>
                    <a:pt x="3438553" y="147037"/>
                  </a:lnTo>
                  <a:lnTo>
                    <a:pt x="3422357" y="106894"/>
                  </a:lnTo>
                  <a:lnTo>
                    <a:pt x="3396943" y="71475"/>
                  </a:lnTo>
                  <a:lnTo>
                    <a:pt x="3363605" y="41927"/>
                  </a:lnTo>
                  <a:lnTo>
                    <a:pt x="3323636" y="19400"/>
                  </a:lnTo>
                  <a:lnTo>
                    <a:pt x="3278328" y="5041"/>
                  </a:lnTo>
                  <a:lnTo>
                    <a:pt x="32289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1743" y="2959608"/>
              <a:ext cx="3444240" cy="1908175"/>
            </a:xfrm>
            <a:custGeom>
              <a:avLst/>
              <a:gdLst/>
              <a:ahLst/>
              <a:cxnLst/>
              <a:rect l="l" t="t" r="r" b="b"/>
              <a:pathLst>
                <a:path w="3444240" h="1908175">
                  <a:moveTo>
                    <a:pt x="0" y="190753"/>
                  </a:moveTo>
                  <a:lnTo>
                    <a:pt x="5686" y="147037"/>
                  </a:lnTo>
                  <a:lnTo>
                    <a:pt x="21882" y="106894"/>
                  </a:lnTo>
                  <a:lnTo>
                    <a:pt x="47296" y="71475"/>
                  </a:lnTo>
                  <a:lnTo>
                    <a:pt x="80634" y="41927"/>
                  </a:lnTo>
                  <a:lnTo>
                    <a:pt x="120603" y="19400"/>
                  </a:lnTo>
                  <a:lnTo>
                    <a:pt x="165911" y="5041"/>
                  </a:lnTo>
                  <a:lnTo>
                    <a:pt x="215264" y="0"/>
                  </a:lnTo>
                  <a:lnTo>
                    <a:pt x="3228975" y="0"/>
                  </a:lnTo>
                  <a:lnTo>
                    <a:pt x="3278328" y="5041"/>
                  </a:lnTo>
                  <a:lnTo>
                    <a:pt x="3323636" y="19400"/>
                  </a:lnTo>
                  <a:lnTo>
                    <a:pt x="3363605" y="41927"/>
                  </a:lnTo>
                  <a:lnTo>
                    <a:pt x="3396943" y="71475"/>
                  </a:lnTo>
                  <a:lnTo>
                    <a:pt x="3422357" y="106894"/>
                  </a:lnTo>
                  <a:lnTo>
                    <a:pt x="3438553" y="147037"/>
                  </a:lnTo>
                  <a:lnTo>
                    <a:pt x="3444239" y="190753"/>
                  </a:lnTo>
                  <a:lnTo>
                    <a:pt x="3444239" y="1717293"/>
                  </a:lnTo>
                  <a:lnTo>
                    <a:pt x="3438553" y="1761010"/>
                  </a:lnTo>
                  <a:lnTo>
                    <a:pt x="3422357" y="1801153"/>
                  </a:lnTo>
                  <a:lnTo>
                    <a:pt x="3396943" y="1836572"/>
                  </a:lnTo>
                  <a:lnTo>
                    <a:pt x="3363605" y="1866120"/>
                  </a:lnTo>
                  <a:lnTo>
                    <a:pt x="3323636" y="1888647"/>
                  </a:lnTo>
                  <a:lnTo>
                    <a:pt x="3278328" y="1903006"/>
                  </a:lnTo>
                  <a:lnTo>
                    <a:pt x="3228975" y="1908047"/>
                  </a:lnTo>
                  <a:lnTo>
                    <a:pt x="215264" y="1908047"/>
                  </a:lnTo>
                  <a:lnTo>
                    <a:pt x="165911" y="1903006"/>
                  </a:lnTo>
                  <a:lnTo>
                    <a:pt x="120603" y="1888647"/>
                  </a:lnTo>
                  <a:lnTo>
                    <a:pt x="80634" y="1866120"/>
                  </a:lnTo>
                  <a:lnTo>
                    <a:pt x="47296" y="1836572"/>
                  </a:lnTo>
                  <a:lnTo>
                    <a:pt x="21882" y="1801153"/>
                  </a:lnTo>
                  <a:lnTo>
                    <a:pt x="5686" y="1761010"/>
                  </a:lnTo>
                  <a:lnTo>
                    <a:pt x="0" y="1717293"/>
                  </a:lnTo>
                  <a:lnTo>
                    <a:pt x="0" y="190753"/>
                  </a:lnTo>
                  <a:close/>
                </a:path>
              </a:pathLst>
            </a:custGeom>
            <a:ln w="24384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97473" y="3120390"/>
            <a:ext cx="272224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Форма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грошової </a:t>
            </a:r>
            <a:r>
              <a:rPr sz="1800" b="1" spc="-5" dirty="0">
                <a:latin typeface="Calibri"/>
                <a:cs typeface="Calibri"/>
              </a:rPr>
              <a:t>допомоги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місцевим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бюджетам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7473" y="3613861"/>
            <a:ext cx="283464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національного чи іншого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місцевого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(регіонального)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20" dirty="0">
                <a:latin typeface="Calibri"/>
                <a:cs typeface="Calibri"/>
              </a:rPr>
              <a:t>бюджету,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яка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має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конкретне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b="1" spc="-10" dirty="0">
                <a:latin typeface="Calibri"/>
                <a:cs typeface="Calibri"/>
              </a:rPr>
              <a:t>цільове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призначення.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32754" y="324025"/>
            <a:ext cx="6336665" cy="1301750"/>
            <a:chOff x="1732754" y="324025"/>
            <a:chExt cx="6336665" cy="130175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54" y="324025"/>
              <a:ext cx="6336111" cy="4561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5663" y="612647"/>
              <a:ext cx="4505705" cy="1012698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3970" marR="5080" indent="-122872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74576"/>
                </a:solidFill>
              </a:rPr>
              <a:t>БЮДЖЕТНІ</a:t>
            </a:r>
            <a:r>
              <a:rPr sz="3600" spc="-85" dirty="0">
                <a:solidFill>
                  <a:srgbClr val="174576"/>
                </a:solidFill>
              </a:rPr>
              <a:t> </a:t>
            </a:r>
            <a:r>
              <a:rPr sz="3600" dirty="0">
                <a:solidFill>
                  <a:srgbClr val="174576"/>
                </a:solidFill>
              </a:rPr>
              <a:t>ІНСТРУМЕНТИ </a:t>
            </a:r>
            <a:r>
              <a:rPr sz="3600" spc="-1035" dirty="0">
                <a:solidFill>
                  <a:srgbClr val="174576"/>
                </a:solidFill>
              </a:rPr>
              <a:t> </a:t>
            </a:r>
            <a:r>
              <a:rPr sz="3600" dirty="0">
                <a:solidFill>
                  <a:srgbClr val="174576"/>
                </a:solidFill>
              </a:rPr>
              <a:t>ФІНАНСУВАННЯ</a:t>
            </a:r>
            <a:endParaRPr sz="3600"/>
          </a:p>
        </p:txBody>
      </p:sp>
      <p:sp>
        <p:nvSpPr>
          <p:cNvPr id="21" name="object 21"/>
          <p:cNvSpPr txBox="1"/>
          <p:nvPr/>
        </p:nvSpPr>
        <p:spPr>
          <a:xfrm>
            <a:off x="8487918" y="6363411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Microsoft Sans Serif"/>
                <a:cs typeface="Microsoft Sans Serif"/>
              </a:rPr>
              <a:t>2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2187" y="380349"/>
            <a:ext cx="6937375" cy="1239520"/>
            <a:chOff x="1132187" y="380349"/>
            <a:chExt cx="6937375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187" y="380349"/>
              <a:ext cx="6936818" cy="482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247" y="713231"/>
              <a:ext cx="5200650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863725" marR="5080" indent="-1141095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ВИДИ</a:t>
            </a:r>
            <a:r>
              <a:rPr sz="3200" spc="20" dirty="0"/>
              <a:t> </a:t>
            </a:r>
            <a:r>
              <a:rPr sz="3200" spc="-10" dirty="0"/>
              <a:t>ДЕРЖАВНИХ</a:t>
            </a:r>
            <a:r>
              <a:rPr sz="3200" spc="55" dirty="0"/>
              <a:t> </a:t>
            </a:r>
            <a:r>
              <a:rPr sz="3200" spc="-10" dirty="0"/>
              <a:t>СУБВЕНЦІЇ</a:t>
            </a:r>
            <a:r>
              <a:rPr sz="3200" spc="65" dirty="0"/>
              <a:t> </a:t>
            </a:r>
            <a:r>
              <a:rPr sz="3200" spc="-5" dirty="0"/>
              <a:t>У </a:t>
            </a:r>
            <a:r>
              <a:rPr sz="3200" spc="-925" dirty="0"/>
              <a:t> </a:t>
            </a:r>
            <a:r>
              <a:rPr sz="3200" spc="-10" dirty="0"/>
              <a:t>СФЕРІ</a:t>
            </a:r>
            <a:r>
              <a:rPr sz="3200" spc="25" dirty="0"/>
              <a:t> </a:t>
            </a:r>
            <a:r>
              <a:rPr sz="3200" spc="-10" dirty="0"/>
              <a:t>МЕР</a:t>
            </a:r>
            <a:r>
              <a:rPr sz="3200" dirty="0"/>
              <a:t> </a:t>
            </a:r>
            <a:r>
              <a:rPr sz="3200" spc="-10" dirty="0"/>
              <a:t>В</a:t>
            </a:r>
            <a:r>
              <a:rPr sz="3200" spc="10" dirty="0"/>
              <a:t> </a:t>
            </a:r>
            <a:r>
              <a:rPr sz="3200" spc="-10" dirty="0"/>
              <a:t>УКРАЇНІ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527304" y="1545336"/>
            <a:ext cx="8364220" cy="4419600"/>
            <a:chOff x="527304" y="1545336"/>
            <a:chExt cx="8364220" cy="4419600"/>
          </a:xfrm>
        </p:grpSpPr>
        <p:sp>
          <p:nvSpPr>
            <p:cNvPr id="7" name="object 7"/>
            <p:cNvSpPr/>
            <p:nvPr/>
          </p:nvSpPr>
          <p:spPr>
            <a:xfrm>
              <a:off x="539496" y="1557528"/>
              <a:ext cx="6428740" cy="722630"/>
            </a:xfrm>
            <a:custGeom>
              <a:avLst/>
              <a:gdLst/>
              <a:ahLst/>
              <a:cxnLst/>
              <a:rect l="l" t="t" r="r" b="b"/>
              <a:pathLst>
                <a:path w="6428740" h="722630">
                  <a:moveTo>
                    <a:pt x="6133210" y="0"/>
                  </a:moveTo>
                  <a:lnTo>
                    <a:pt x="295071" y="0"/>
                  </a:lnTo>
                  <a:lnTo>
                    <a:pt x="227413" y="3176"/>
                  </a:lnTo>
                  <a:lnTo>
                    <a:pt x="165305" y="12227"/>
                  </a:lnTo>
                  <a:lnTo>
                    <a:pt x="110518" y="26432"/>
                  </a:lnTo>
                  <a:lnTo>
                    <a:pt x="64823" y="45071"/>
                  </a:lnTo>
                  <a:lnTo>
                    <a:pt x="29990" y="67424"/>
                  </a:lnTo>
                  <a:lnTo>
                    <a:pt x="0" y="120396"/>
                  </a:lnTo>
                  <a:lnTo>
                    <a:pt x="0" y="601980"/>
                  </a:lnTo>
                  <a:lnTo>
                    <a:pt x="29990" y="654951"/>
                  </a:lnTo>
                  <a:lnTo>
                    <a:pt x="64823" y="677304"/>
                  </a:lnTo>
                  <a:lnTo>
                    <a:pt x="110518" y="695943"/>
                  </a:lnTo>
                  <a:lnTo>
                    <a:pt x="165305" y="710148"/>
                  </a:lnTo>
                  <a:lnTo>
                    <a:pt x="227413" y="719199"/>
                  </a:lnTo>
                  <a:lnTo>
                    <a:pt x="295071" y="722376"/>
                  </a:lnTo>
                  <a:lnTo>
                    <a:pt x="6133210" y="722376"/>
                  </a:lnTo>
                  <a:lnTo>
                    <a:pt x="6200858" y="719199"/>
                  </a:lnTo>
                  <a:lnTo>
                    <a:pt x="6262956" y="710148"/>
                  </a:lnTo>
                  <a:lnTo>
                    <a:pt x="6317733" y="695943"/>
                  </a:lnTo>
                  <a:lnTo>
                    <a:pt x="6363420" y="677304"/>
                  </a:lnTo>
                  <a:lnTo>
                    <a:pt x="6398246" y="654951"/>
                  </a:lnTo>
                  <a:lnTo>
                    <a:pt x="6428232" y="601980"/>
                  </a:lnTo>
                  <a:lnTo>
                    <a:pt x="6428232" y="120396"/>
                  </a:lnTo>
                  <a:lnTo>
                    <a:pt x="6398246" y="67424"/>
                  </a:lnTo>
                  <a:lnTo>
                    <a:pt x="6363420" y="45071"/>
                  </a:lnTo>
                  <a:lnTo>
                    <a:pt x="6317733" y="26432"/>
                  </a:lnTo>
                  <a:lnTo>
                    <a:pt x="6262956" y="12227"/>
                  </a:lnTo>
                  <a:lnTo>
                    <a:pt x="6200858" y="3176"/>
                  </a:lnTo>
                  <a:lnTo>
                    <a:pt x="613321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6" y="1557528"/>
              <a:ext cx="6428740" cy="722630"/>
            </a:xfrm>
            <a:custGeom>
              <a:avLst/>
              <a:gdLst/>
              <a:ahLst/>
              <a:cxnLst/>
              <a:rect l="l" t="t" r="r" b="b"/>
              <a:pathLst>
                <a:path w="6428740" h="722630">
                  <a:moveTo>
                    <a:pt x="0" y="120396"/>
                  </a:moveTo>
                  <a:lnTo>
                    <a:pt x="29990" y="67424"/>
                  </a:lnTo>
                  <a:lnTo>
                    <a:pt x="64823" y="45071"/>
                  </a:lnTo>
                  <a:lnTo>
                    <a:pt x="110518" y="26432"/>
                  </a:lnTo>
                  <a:lnTo>
                    <a:pt x="165305" y="12227"/>
                  </a:lnTo>
                  <a:lnTo>
                    <a:pt x="227413" y="3176"/>
                  </a:lnTo>
                  <a:lnTo>
                    <a:pt x="295071" y="0"/>
                  </a:lnTo>
                  <a:lnTo>
                    <a:pt x="6133210" y="0"/>
                  </a:lnTo>
                  <a:lnTo>
                    <a:pt x="6200858" y="3176"/>
                  </a:lnTo>
                  <a:lnTo>
                    <a:pt x="6262956" y="12227"/>
                  </a:lnTo>
                  <a:lnTo>
                    <a:pt x="6317733" y="26432"/>
                  </a:lnTo>
                  <a:lnTo>
                    <a:pt x="6363420" y="45071"/>
                  </a:lnTo>
                  <a:lnTo>
                    <a:pt x="6398246" y="67424"/>
                  </a:lnTo>
                  <a:lnTo>
                    <a:pt x="6428232" y="120396"/>
                  </a:lnTo>
                  <a:lnTo>
                    <a:pt x="6428232" y="601980"/>
                  </a:lnTo>
                  <a:lnTo>
                    <a:pt x="6398246" y="654951"/>
                  </a:lnTo>
                  <a:lnTo>
                    <a:pt x="6363420" y="677304"/>
                  </a:lnTo>
                  <a:lnTo>
                    <a:pt x="6317733" y="695943"/>
                  </a:lnTo>
                  <a:lnTo>
                    <a:pt x="6262956" y="710148"/>
                  </a:lnTo>
                  <a:lnTo>
                    <a:pt x="6200858" y="719199"/>
                  </a:lnTo>
                  <a:lnTo>
                    <a:pt x="6133210" y="722376"/>
                  </a:lnTo>
                  <a:lnTo>
                    <a:pt x="295071" y="722376"/>
                  </a:lnTo>
                  <a:lnTo>
                    <a:pt x="227413" y="719199"/>
                  </a:lnTo>
                  <a:lnTo>
                    <a:pt x="165305" y="710148"/>
                  </a:lnTo>
                  <a:lnTo>
                    <a:pt x="110518" y="695943"/>
                  </a:lnTo>
                  <a:lnTo>
                    <a:pt x="64823" y="677304"/>
                  </a:lnTo>
                  <a:lnTo>
                    <a:pt x="29990" y="654951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9784" y="2276855"/>
              <a:ext cx="6047740" cy="753110"/>
            </a:xfrm>
            <a:custGeom>
              <a:avLst/>
              <a:gdLst/>
              <a:ahLst/>
              <a:cxnLst/>
              <a:rect l="l" t="t" r="r" b="b"/>
              <a:pathLst>
                <a:path w="6047740" h="753110">
                  <a:moveTo>
                    <a:pt x="5769610" y="0"/>
                  </a:moveTo>
                  <a:lnTo>
                    <a:pt x="277622" y="0"/>
                  </a:lnTo>
                  <a:lnTo>
                    <a:pt x="213977" y="3311"/>
                  </a:lnTo>
                  <a:lnTo>
                    <a:pt x="155547" y="12745"/>
                  </a:lnTo>
                  <a:lnTo>
                    <a:pt x="103999" y="27551"/>
                  </a:lnTo>
                  <a:lnTo>
                    <a:pt x="61002" y="46978"/>
                  </a:lnTo>
                  <a:lnTo>
                    <a:pt x="28224" y="70275"/>
                  </a:lnTo>
                  <a:lnTo>
                    <a:pt x="0" y="125476"/>
                  </a:lnTo>
                  <a:lnTo>
                    <a:pt x="0" y="627380"/>
                  </a:lnTo>
                  <a:lnTo>
                    <a:pt x="28224" y="682580"/>
                  </a:lnTo>
                  <a:lnTo>
                    <a:pt x="61002" y="705877"/>
                  </a:lnTo>
                  <a:lnTo>
                    <a:pt x="103999" y="725304"/>
                  </a:lnTo>
                  <a:lnTo>
                    <a:pt x="155547" y="740110"/>
                  </a:lnTo>
                  <a:lnTo>
                    <a:pt x="213977" y="749544"/>
                  </a:lnTo>
                  <a:lnTo>
                    <a:pt x="277622" y="752856"/>
                  </a:lnTo>
                  <a:lnTo>
                    <a:pt x="5769610" y="752856"/>
                  </a:lnTo>
                  <a:lnTo>
                    <a:pt x="5833254" y="749544"/>
                  </a:lnTo>
                  <a:lnTo>
                    <a:pt x="5891684" y="740110"/>
                  </a:lnTo>
                  <a:lnTo>
                    <a:pt x="5943232" y="725304"/>
                  </a:lnTo>
                  <a:lnTo>
                    <a:pt x="5986229" y="705877"/>
                  </a:lnTo>
                  <a:lnTo>
                    <a:pt x="6019007" y="682580"/>
                  </a:lnTo>
                  <a:lnTo>
                    <a:pt x="6047232" y="627380"/>
                  </a:lnTo>
                  <a:lnTo>
                    <a:pt x="6047232" y="125476"/>
                  </a:lnTo>
                  <a:lnTo>
                    <a:pt x="6019007" y="70275"/>
                  </a:lnTo>
                  <a:lnTo>
                    <a:pt x="5986229" y="46978"/>
                  </a:lnTo>
                  <a:lnTo>
                    <a:pt x="5943232" y="27551"/>
                  </a:lnTo>
                  <a:lnTo>
                    <a:pt x="5891684" y="12745"/>
                  </a:lnTo>
                  <a:lnTo>
                    <a:pt x="5833254" y="3311"/>
                  </a:lnTo>
                  <a:lnTo>
                    <a:pt x="576961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9784" y="2276855"/>
              <a:ext cx="6047740" cy="753110"/>
            </a:xfrm>
            <a:custGeom>
              <a:avLst/>
              <a:gdLst/>
              <a:ahLst/>
              <a:cxnLst/>
              <a:rect l="l" t="t" r="r" b="b"/>
              <a:pathLst>
                <a:path w="6047740" h="753110">
                  <a:moveTo>
                    <a:pt x="0" y="125476"/>
                  </a:moveTo>
                  <a:lnTo>
                    <a:pt x="28224" y="70275"/>
                  </a:lnTo>
                  <a:lnTo>
                    <a:pt x="61002" y="46978"/>
                  </a:lnTo>
                  <a:lnTo>
                    <a:pt x="103999" y="27551"/>
                  </a:lnTo>
                  <a:lnTo>
                    <a:pt x="155547" y="12745"/>
                  </a:lnTo>
                  <a:lnTo>
                    <a:pt x="213977" y="3311"/>
                  </a:lnTo>
                  <a:lnTo>
                    <a:pt x="277622" y="0"/>
                  </a:lnTo>
                  <a:lnTo>
                    <a:pt x="5769610" y="0"/>
                  </a:lnTo>
                  <a:lnTo>
                    <a:pt x="5833254" y="3311"/>
                  </a:lnTo>
                  <a:lnTo>
                    <a:pt x="5891684" y="12745"/>
                  </a:lnTo>
                  <a:lnTo>
                    <a:pt x="5943232" y="27551"/>
                  </a:lnTo>
                  <a:lnTo>
                    <a:pt x="5986229" y="46978"/>
                  </a:lnTo>
                  <a:lnTo>
                    <a:pt x="6019007" y="70275"/>
                  </a:lnTo>
                  <a:lnTo>
                    <a:pt x="6047232" y="125476"/>
                  </a:lnTo>
                  <a:lnTo>
                    <a:pt x="6047232" y="627380"/>
                  </a:lnTo>
                  <a:lnTo>
                    <a:pt x="6019007" y="682580"/>
                  </a:lnTo>
                  <a:lnTo>
                    <a:pt x="5986229" y="705877"/>
                  </a:lnTo>
                  <a:lnTo>
                    <a:pt x="5943232" y="725304"/>
                  </a:lnTo>
                  <a:lnTo>
                    <a:pt x="5891684" y="740110"/>
                  </a:lnTo>
                  <a:lnTo>
                    <a:pt x="5833254" y="749544"/>
                  </a:lnTo>
                  <a:lnTo>
                    <a:pt x="5769610" y="752856"/>
                  </a:lnTo>
                  <a:lnTo>
                    <a:pt x="277622" y="752856"/>
                  </a:lnTo>
                  <a:lnTo>
                    <a:pt x="213977" y="749544"/>
                  </a:lnTo>
                  <a:lnTo>
                    <a:pt x="155547" y="740110"/>
                  </a:lnTo>
                  <a:lnTo>
                    <a:pt x="103999" y="725304"/>
                  </a:lnTo>
                  <a:lnTo>
                    <a:pt x="61002" y="705877"/>
                  </a:lnTo>
                  <a:lnTo>
                    <a:pt x="28224" y="682580"/>
                  </a:lnTo>
                  <a:lnTo>
                    <a:pt x="0" y="627380"/>
                  </a:lnTo>
                  <a:lnTo>
                    <a:pt x="0" y="125476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6776" y="3069336"/>
              <a:ext cx="6126480" cy="792480"/>
            </a:xfrm>
            <a:custGeom>
              <a:avLst/>
              <a:gdLst/>
              <a:ahLst/>
              <a:cxnLst/>
              <a:rect l="l" t="t" r="r" b="b"/>
              <a:pathLst>
                <a:path w="6126480" h="792479">
                  <a:moveTo>
                    <a:pt x="5845302" y="0"/>
                  </a:moveTo>
                  <a:lnTo>
                    <a:pt x="281178" y="0"/>
                  </a:lnTo>
                  <a:lnTo>
                    <a:pt x="216696" y="3490"/>
                  </a:lnTo>
                  <a:lnTo>
                    <a:pt x="157509" y="13433"/>
                  </a:lnTo>
                  <a:lnTo>
                    <a:pt x="105302" y="29031"/>
                  </a:lnTo>
                  <a:lnTo>
                    <a:pt x="61761" y="49490"/>
                  </a:lnTo>
                  <a:lnTo>
                    <a:pt x="28573" y="74015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28573" y="718464"/>
                  </a:lnTo>
                  <a:lnTo>
                    <a:pt x="61761" y="742989"/>
                  </a:lnTo>
                  <a:lnTo>
                    <a:pt x="105302" y="763448"/>
                  </a:lnTo>
                  <a:lnTo>
                    <a:pt x="157509" y="779046"/>
                  </a:lnTo>
                  <a:lnTo>
                    <a:pt x="216696" y="788989"/>
                  </a:lnTo>
                  <a:lnTo>
                    <a:pt x="281178" y="792480"/>
                  </a:lnTo>
                  <a:lnTo>
                    <a:pt x="5845302" y="792480"/>
                  </a:lnTo>
                  <a:lnTo>
                    <a:pt x="5909783" y="788989"/>
                  </a:lnTo>
                  <a:lnTo>
                    <a:pt x="5968970" y="779046"/>
                  </a:lnTo>
                  <a:lnTo>
                    <a:pt x="6021177" y="763448"/>
                  </a:lnTo>
                  <a:lnTo>
                    <a:pt x="6064718" y="742989"/>
                  </a:lnTo>
                  <a:lnTo>
                    <a:pt x="6097906" y="718464"/>
                  </a:lnTo>
                  <a:lnTo>
                    <a:pt x="6126480" y="660400"/>
                  </a:lnTo>
                  <a:lnTo>
                    <a:pt x="6126480" y="132079"/>
                  </a:lnTo>
                  <a:lnTo>
                    <a:pt x="6097906" y="74015"/>
                  </a:lnTo>
                  <a:lnTo>
                    <a:pt x="6064718" y="49490"/>
                  </a:lnTo>
                  <a:lnTo>
                    <a:pt x="6021177" y="29031"/>
                  </a:lnTo>
                  <a:lnTo>
                    <a:pt x="5968970" y="13433"/>
                  </a:lnTo>
                  <a:lnTo>
                    <a:pt x="5909783" y="3490"/>
                  </a:lnTo>
                  <a:lnTo>
                    <a:pt x="584530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4559" y="3877056"/>
              <a:ext cx="6285230" cy="1280160"/>
            </a:xfrm>
            <a:custGeom>
              <a:avLst/>
              <a:gdLst/>
              <a:ahLst/>
              <a:cxnLst/>
              <a:rect l="l" t="t" r="r" b="b"/>
              <a:pathLst>
                <a:path w="6285230" h="1280160">
                  <a:moveTo>
                    <a:pt x="5996432" y="0"/>
                  </a:moveTo>
                  <a:lnTo>
                    <a:pt x="288544" y="0"/>
                  </a:lnTo>
                  <a:lnTo>
                    <a:pt x="236670" y="3436"/>
                  </a:lnTo>
                  <a:lnTo>
                    <a:pt x="187850" y="13345"/>
                  </a:lnTo>
                  <a:lnTo>
                    <a:pt x="142898" y="29125"/>
                  </a:lnTo>
                  <a:lnTo>
                    <a:pt x="102627" y="50172"/>
                  </a:lnTo>
                  <a:lnTo>
                    <a:pt x="67853" y="75886"/>
                  </a:lnTo>
                  <a:lnTo>
                    <a:pt x="39388" y="105664"/>
                  </a:lnTo>
                  <a:lnTo>
                    <a:pt x="18048" y="138903"/>
                  </a:lnTo>
                  <a:lnTo>
                    <a:pt x="4647" y="175002"/>
                  </a:lnTo>
                  <a:lnTo>
                    <a:pt x="0" y="213360"/>
                  </a:lnTo>
                  <a:lnTo>
                    <a:pt x="0" y="1066800"/>
                  </a:lnTo>
                  <a:lnTo>
                    <a:pt x="4647" y="1105157"/>
                  </a:lnTo>
                  <a:lnTo>
                    <a:pt x="18048" y="1141256"/>
                  </a:lnTo>
                  <a:lnTo>
                    <a:pt x="39388" y="1174496"/>
                  </a:lnTo>
                  <a:lnTo>
                    <a:pt x="67853" y="1204273"/>
                  </a:lnTo>
                  <a:lnTo>
                    <a:pt x="102627" y="1229987"/>
                  </a:lnTo>
                  <a:lnTo>
                    <a:pt x="142898" y="1251034"/>
                  </a:lnTo>
                  <a:lnTo>
                    <a:pt x="187850" y="1266814"/>
                  </a:lnTo>
                  <a:lnTo>
                    <a:pt x="236670" y="1276723"/>
                  </a:lnTo>
                  <a:lnTo>
                    <a:pt x="288544" y="1280160"/>
                  </a:lnTo>
                  <a:lnTo>
                    <a:pt x="5996432" y="1280160"/>
                  </a:lnTo>
                  <a:lnTo>
                    <a:pt x="6048305" y="1276723"/>
                  </a:lnTo>
                  <a:lnTo>
                    <a:pt x="6097125" y="1266814"/>
                  </a:lnTo>
                  <a:lnTo>
                    <a:pt x="6142077" y="1251034"/>
                  </a:lnTo>
                  <a:lnTo>
                    <a:pt x="6182348" y="1229987"/>
                  </a:lnTo>
                  <a:lnTo>
                    <a:pt x="6217122" y="1204273"/>
                  </a:lnTo>
                  <a:lnTo>
                    <a:pt x="6245587" y="1174496"/>
                  </a:lnTo>
                  <a:lnTo>
                    <a:pt x="6266927" y="1141256"/>
                  </a:lnTo>
                  <a:lnTo>
                    <a:pt x="6280328" y="1105157"/>
                  </a:lnTo>
                  <a:lnTo>
                    <a:pt x="6284975" y="1066800"/>
                  </a:lnTo>
                  <a:lnTo>
                    <a:pt x="6284975" y="213360"/>
                  </a:lnTo>
                  <a:lnTo>
                    <a:pt x="6280328" y="175002"/>
                  </a:lnTo>
                  <a:lnTo>
                    <a:pt x="6266927" y="138903"/>
                  </a:lnTo>
                  <a:lnTo>
                    <a:pt x="6245587" y="105664"/>
                  </a:lnTo>
                  <a:lnTo>
                    <a:pt x="6217122" y="75886"/>
                  </a:lnTo>
                  <a:lnTo>
                    <a:pt x="6182348" y="50172"/>
                  </a:lnTo>
                  <a:lnTo>
                    <a:pt x="6142077" y="29125"/>
                  </a:lnTo>
                  <a:lnTo>
                    <a:pt x="6097125" y="13345"/>
                  </a:lnTo>
                  <a:lnTo>
                    <a:pt x="6048305" y="3436"/>
                  </a:lnTo>
                  <a:lnTo>
                    <a:pt x="599643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2343" y="5160264"/>
              <a:ext cx="6126480" cy="792480"/>
            </a:xfrm>
            <a:custGeom>
              <a:avLst/>
              <a:gdLst/>
              <a:ahLst/>
              <a:cxnLst/>
              <a:rect l="l" t="t" r="r" b="b"/>
              <a:pathLst>
                <a:path w="6126480" h="792479">
                  <a:moveTo>
                    <a:pt x="5845302" y="0"/>
                  </a:moveTo>
                  <a:lnTo>
                    <a:pt x="281178" y="0"/>
                  </a:lnTo>
                  <a:lnTo>
                    <a:pt x="216696" y="3490"/>
                  </a:lnTo>
                  <a:lnTo>
                    <a:pt x="157509" y="13433"/>
                  </a:lnTo>
                  <a:lnTo>
                    <a:pt x="105302" y="29031"/>
                  </a:lnTo>
                  <a:lnTo>
                    <a:pt x="61761" y="49490"/>
                  </a:lnTo>
                  <a:lnTo>
                    <a:pt x="28573" y="74015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28573" y="718486"/>
                  </a:lnTo>
                  <a:lnTo>
                    <a:pt x="61761" y="743010"/>
                  </a:lnTo>
                  <a:lnTo>
                    <a:pt x="105302" y="763464"/>
                  </a:lnTo>
                  <a:lnTo>
                    <a:pt x="157509" y="779055"/>
                  </a:lnTo>
                  <a:lnTo>
                    <a:pt x="216696" y="788991"/>
                  </a:lnTo>
                  <a:lnTo>
                    <a:pt x="281178" y="792480"/>
                  </a:lnTo>
                  <a:lnTo>
                    <a:pt x="5845302" y="792480"/>
                  </a:lnTo>
                  <a:lnTo>
                    <a:pt x="5909783" y="788991"/>
                  </a:lnTo>
                  <a:lnTo>
                    <a:pt x="5968970" y="779055"/>
                  </a:lnTo>
                  <a:lnTo>
                    <a:pt x="6021177" y="763464"/>
                  </a:lnTo>
                  <a:lnTo>
                    <a:pt x="6064718" y="743010"/>
                  </a:lnTo>
                  <a:lnTo>
                    <a:pt x="6097906" y="718486"/>
                  </a:lnTo>
                  <a:lnTo>
                    <a:pt x="6126480" y="660400"/>
                  </a:lnTo>
                  <a:lnTo>
                    <a:pt x="6126480" y="132080"/>
                  </a:lnTo>
                  <a:lnTo>
                    <a:pt x="6097906" y="74015"/>
                  </a:lnTo>
                  <a:lnTo>
                    <a:pt x="6064718" y="49490"/>
                  </a:lnTo>
                  <a:lnTo>
                    <a:pt x="6021177" y="29031"/>
                  </a:lnTo>
                  <a:lnTo>
                    <a:pt x="5968970" y="13433"/>
                  </a:lnTo>
                  <a:lnTo>
                    <a:pt x="5909783" y="3490"/>
                  </a:lnTo>
                  <a:lnTo>
                    <a:pt x="584530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52343" y="5160264"/>
              <a:ext cx="6126480" cy="792480"/>
            </a:xfrm>
            <a:custGeom>
              <a:avLst/>
              <a:gdLst/>
              <a:ahLst/>
              <a:cxnLst/>
              <a:rect l="l" t="t" r="r" b="b"/>
              <a:pathLst>
                <a:path w="6126480" h="792479">
                  <a:moveTo>
                    <a:pt x="0" y="132080"/>
                  </a:moveTo>
                  <a:lnTo>
                    <a:pt x="28573" y="74015"/>
                  </a:lnTo>
                  <a:lnTo>
                    <a:pt x="61761" y="49490"/>
                  </a:lnTo>
                  <a:lnTo>
                    <a:pt x="105302" y="29031"/>
                  </a:lnTo>
                  <a:lnTo>
                    <a:pt x="157509" y="13433"/>
                  </a:lnTo>
                  <a:lnTo>
                    <a:pt x="216696" y="3490"/>
                  </a:lnTo>
                  <a:lnTo>
                    <a:pt x="281178" y="0"/>
                  </a:lnTo>
                  <a:lnTo>
                    <a:pt x="5845302" y="0"/>
                  </a:lnTo>
                  <a:lnTo>
                    <a:pt x="5909783" y="3490"/>
                  </a:lnTo>
                  <a:lnTo>
                    <a:pt x="5968970" y="13433"/>
                  </a:lnTo>
                  <a:lnTo>
                    <a:pt x="6021177" y="29031"/>
                  </a:lnTo>
                  <a:lnTo>
                    <a:pt x="6064718" y="49490"/>
                  </a:lnTo>
                  <a:lnTo>
                    <a:pt x="6097906" y="74015"/>
                  </a:lnTo>
                  <a:lnTo>
                    <a:pt x="6126480" y="132080"/>
                  </a:lnTo>
                  <a:lnTo>
                    <a:pt x="6126480" y="660400"/>
                  </a:lnTo>
                  <a:lnTo>
                    <a:pt x="6097906" y="718486"/>
                  </a:lnTo>
                  <a:lnTo>
                    <a:pt x="6064718" y="743010"/>
                  </a:lnTo>
                  <a:lnTo>
                    <a:pt x="6021177" y="763464"/>
                  </a:lnTo>
                  <a:lnTo>
                    <a:pt x="5968970" y="779055"/>
                  </a:lnTo>
                  <a:lnTo>
                    <a:pt x="5909783" y="788991"/>
                  </a:lnTo>
                  <a:lnTo>
                    <a:pt x="5845302" y="792480"/>
                  </a:lnTo>
                  <a:lnTo>
                    <a:pt x="281178" y="792480"/>
                  </a:lnTo>
                  <a:lnTo>
                    <a:pt x="216696" y="788991"/>
                  </a:lnTo>
                  <a:lnTo>
                    <a:pt x="157509" y="779055"/>
                  </a:lnTo>
                  <a:lnTo>
                    <a:pt x="105302" y="763464"/>
                  </a:lnTo>
                  <a:lnTo>
                    <a:pt x="61761" y="743010"/>
                  </a:lnTo>
                  <a:lnTo>
                    <a:pt x="28573" y="718486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3198" y="1741423"/>
            <a:ext cx="7461884" cy="406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Субвенції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Державного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фонду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регіонального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розвитку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773430" algn="ctr">
              <a:lnSpc>
                <a:spcPct val="100000"/>
              </a:lnSpc>
              <a:spcBef>
                <a:spcPts val="1425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формування</a:t>
            </a:r>
            <a:r>
              <a:rPr sz="18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інфраструктури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ОТГ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R="748030" algn="ctr">
              <a:lnSpc>
                <a:spcPct val="100000"/>
              </a:lnSpc>
            </a:pP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 виконання</a:t>
            </a:r>
            <a:r>
              <a:rPr sz="16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інвестиційних</a:t>
            </a:r>
            <a:r>
              <a:rPr sz="16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5" dirty="0">
                <a:solidFill>
                  <a:srgbClr val="FFFFFF"/>
                </a:solidFill>
                <a:latin typeface="Arial"/>
                <a:cs typeface="Arial"/>
              </a:rPr>
              <a:t>програм</a:t>
            </a:r>
            <a:r>
              <a:rPr sz="16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(проектів)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574165" marR="356235" algn="ctr">
              <a:lnSpc>
                <a:spcPct val="90000"/>
              </a:lnSpc>
              <a:spcBef>
                <a:spcPts val="118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 фінансове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забезпечення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будівництва,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реконструкції,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ремонту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і утримання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автомобільних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доріг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загального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користування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місцевого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значення,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вулиць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доріг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комунальної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власності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населених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пунктах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399790" marR="5080" indent="-1223010">
              <a:lnSpc>
                <a:spcPts val="1939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здійснення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заходів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соціально-економічного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розвитку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окремих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територій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82087" y="0"/>
            <a:ext cx="7790815" cy="1146810"/>
            <a:chOff x="882087" y="0"/>
            <a:chExt cx="7790815" cy="1146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087" y="135866"/>
              <a:ext cx="2616540" cy="2989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8311" y="0"/>
              <a:ext cx="625601" cy="7200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0711" y="0"/>
              <a:ext cx="5261610" cy="7200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552" y="353568"/>
              <a:ext cx="2655570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2873" y="28778"/>
            <a:ext cx="749363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56205" marR="5080" indent="-264414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НОРМАТИВНО-ПРАВОВЕ РЕГУЛЮВАННЯ </a:t>
            </a:r>
            <a:r>
              <a:rPr sz="2800" spc="-810" dirty="0"/>
              <a:t> </a:t>
            </a:r>
            <a:r>
              <a:rPr sz="2800" dirty="0"/>
              <a:t>СУБВЕНЦІЙ</a:t>
            </a:r>
            <a:endParaRPr sz="2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4625" y="1263713"/>
          <a:ext cx="8569325" cy="4492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175"/>
                <a:gridCol w="2089150"/>
              </a:tblGrid>
              <a:tr h="398018">
                <a:tc>
                  <a:txBody>
                    <a:bodyPr/>
                    <a:lstStyle/>
                    <a:p>
                      <a:pPr marL="135890" algn="ctr">
                        <a:lnSpc>
                          <a:spcPts val="2200"/>
                        </a:lnSpc>
                      </a:pPr>
                      <a:r>
                        <a:rPr sz="19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шу</a:t>
                      </a:r>
                      <a:r>
                        <a:rPr sz="19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ts val="2200"/>
                        </a:lnSpc>
                      </a:pP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solidFill>
                      <a:srgbClr val="C0504D"/>
                    </a:solidFill>
                  </a:tcPr>
                </a:tc>
              </a:tr>
              <a:tr h="607123">
                <a:tc>
                  <a:txBody>
                    <a:bodyPr/>
                    <a:lstStyle/>
                    <a:p>
                      <a:pPr marL="68580">
                        <a:lnSpc>
                          <a:spcPts val="1545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БК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України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від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08.07.2010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№2456-VI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(ст.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ст.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24-1,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97,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103-1,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2160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105)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ts val="1785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загальні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рамки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605663">
                <a:tc>
                  <a:txBody>
                    <a:bodyPr/>
                    <a:lstStyle/>
                    <a:p>
                      <a:pPr marL="68580">
                        <a:lnSpc>
                          <a:spcPts val="1585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ЗУ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«Про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засади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державної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регіональної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політики»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від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2160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05.02.2015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№156-VIII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(ст.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20,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21,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22)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825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загальні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рамки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 marL="68580">
                        <a:lnSpc>
                          <a:spcPts val="1585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ЗУ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«Про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добровільне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об’єднання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територіальних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громад»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216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від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05.02.2015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№157-VIII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(ст.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10)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825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питання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1090802">
                <a:tc>
                  <a:txBody>
                    <a:bodyPr/>
                    <a:lstStyle/>
                    <a:p>
                      <a:pPr marL="68580">
                        <a:lnSpc>
                          <a:spcPts val="1590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Постанова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КМУ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«Деякі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питання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надання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субвенції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 marR="204470">
                        <a:lnSpc>
                          <a:spcPct val="79000"/>
                        </a:lnSpc>
                        <a:spcBef>
                          <a:spcPts val="265"/>
                        </a:spcBef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державного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бюджету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місцевим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бюджетам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формування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інфраструктури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об’єднаних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територіальних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громад»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від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16.03.2016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№200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83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питання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614553">
                <a:tc>
                  <a:txBody>
                    <a:bodyPr/>
                    <a:lstStyle/>
                    <a:p>
                      <a:pPr marL="68580">
                        <a:lnSpc>
                          <a:spcPts val="1595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Постанова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КМУ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«Деякі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питання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державного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фонду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2160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регіонального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розвитку»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від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18.03.2015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№196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ts val="1830"/>
                        </a:lnSpc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комплексно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596645">
                <a:tc>
                  <a:txBody>
                    <a:bodyPr/>
                    <a:lstStyle/>
                    <a:p>
                      <a:pPr marL="68580">
                        <a:lnSpc>
                          <a:spcPts val="1595"/>
                        </a:lnSpc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Постанова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КМУ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«Деякі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питання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фінансування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програм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та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216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проектів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регіонального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розвитку»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від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16.11.2016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№827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ts val="1835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питання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60989"/>
            <a:ext cx="8753475" cy="66302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9014"/>
            <a:ext cx="9144000" cy="67489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4041" y="396749"/>
            <a:ext cx="6315075" cy="1152525"/>
            <a:chOff x="1504041" y="396749"/>
            <a:chExt cx="6315075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041" y="396749"/>
              <a:ext cx="6315064" cy="3960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7775" y="643128"/>
              <a:ext cx="5301233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897380" marR="5080" indent="-78359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СУБВЕНЦІЯ</a:t>
            </a:r>
            <a:r>
              <a:rPr sz="3200" spc="10" dirty="0"/>
              <a:t> </a:t>
            </a:r>
            <a:r>
              <a:rPr sz="3200" spc="-10" dirty="0"/>
              <a:t>НА</a:t>
            </a:r>
            <a:r>
              <a:rPr sz="3200" spc="-20" dirty="0"/>
              <a:t> </a:t>
            </a:r>
            <a:r>
              <a:rPr sz="3200" spc="-10" dirty="0"/>
              <a:t>ФОРМУВАННЯ </a:t>
            </a:r>
            <a:r>
              <a:rPr sz="3200" spc="-919" dirty="0"/>
              <a:t> </a:t>
            </a:r>
            <a:r>
              <a:rPr sz="3200" spc="-10" dirty="0"/>
              <a:t>ІНФРАСТРУКТУРИ</a:t>
            </a:r>
            <a:r>
              <a:rPr sz="3200" spc="95" dirty="0"/>
              <a:t> </a:t>
            </a:r>
            <a:r>
              <a:rPr sz="3200" spc="-15" dirty="0"/>
              <a:t>ОТГ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229091" y="1476112"/>
            <a:ext cx="8882380" cy="2131060"/>
            <a:chOff x="229091" y="1476112"/>
            <a:chExt cx="8882380" cy="2131060"/>
          </a:xfrm>
        </p:grpSpPr>
        <p:sp>
          <p:nvSpPr>
            <p:cNvPr id="7" name="object 7"/>
            <p:cNvSpPr/>
            <p:nvPr/>
          </p:nvSpPr>
          <p:spPr>
            <a:xfrm>
              <a:off x="249360" y="2414567"/>
              <a:ext cx="8841740" cy="201295"/>
            </a:xfrm>
            <a:custGeom>
              <a:avLst/>
              <a:gdLst/>
              <a:ahLst/>
              <a:cxnLst/>
              <a:rect l="l" t="t" r="r" b="b"/>
              <a:pathLst>
                <a:path w="8841740" h="201294">
                  <a:moveTo>
                    <a:pt x="0" y="201066"/>
                  </a:moveTo>
                  <a:lnTo>
                    <a:pt x="8841670" y="201066"/>
                  </a:lnTo>
                  <a:lnTo>
                    <a:pt x="8841670" y="0"/>
                  </a:lnTo>
                  <a:lnTo>
                    <a:pt x="0" y="0"/>
                  </a:lnTo>
                  <a:lnTo>
                    <a:pt x="0" y="201066"/>
                  </a:lnTo>
                  <a:close/>
                </a:path>
              </a:pathLst>
            </a:custGeom>
            <a:ln w="4053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156" y="1496368"/>
              <a:ext cx="8426450" cy="1003300"/>
            </a:xfrm>
            <a:custGeom>
              <a:avLst/>
              <a:gdLst/>
              <a:ahLst/>
              <a:cxnLst/>
              <a:rect l="l" t="t" r="r" b="b"/>
              <a:pathLst>
                <a:path w="8426450" h="1003300">
                  <a:moveTo>
                    <a:pt x="8267119" y="0"/>
                  </a:moveTo>
                  <a:lnTo>
                    <a:pt x="158695" y="0"/>
                  </a:lnTo>
                  <a:lnTo>
                    <a:pt x="116505" y="5968"/>
                  </a:lnTo>
                  <a:lnTo>
                    <a:pt x="78596" y="22814"/>
                  </a:lnTo>
                  <a:lnTo>
                    <a:pt x="46478" y="48950"/>
                  </a:lnTo>
                  <a:lnTo>
                    <a:pt x="21665" y="82788"/>
                  </a:lnTo>
                  <a:lnTo>
                    <a:pt x="5668" y="122741"/>
                  </a:lnTo>
                  <a:lnTo>
                    <a:pt x="0" y="167220"/>
                  </a:lnTo>
                  <a:lnTo>
                    <a:pt x="0" y="835902"/>
                  </a:lnTo>
                  <a:lnTo>
                    <a:pt x="5668" y="880296"/>
                  </a:lnTo>
                  <a:lnTo>
                    <a:pt x="21665" y="920192"/>
                  </a:lnTo>
                  <a:lnTo>
                    <a:pt x="46478" y="953995"/>
                  </a:lnTo>
                  <a:lnTo>
                    <a:pt x="78596" y="980113"/>
                  </a:lnTo>
                  <a:lnTo>
                    <a:pt x="116505" y="996953"/>
                  </a:lnTo>
                  <a:lnTo>
                    <a:pt x="158695" y="1002920"/>
                  </a:lnTo>
                  <a:lnTo>
                    <a:pt x="8267119" y="1002920"/>
                  </a:lnTo>
                  <a:lnTo>
                    <a:pt x="8309346" y="996953"/>
                  </a:lnTo>
                  <a:lnTo>
                    <a:pt x="8347276" y="980113"/>
                  </a:lnTo>
                  <a:lnTo>
                    <a:pt x="8379401" y="953995"/>
                  </a:lnTo>
                  <a:lnTo>
                    <a:pt x="8404213" y="920192"/>
                  </a:lnTo>
                  <a:lnTo>
                    <a:pt x="8420206" y="880296"/>
                  </a:lnTo>
                  <a:lnTo>
                    <a:pt x="8425872" y="835902"/>
                  </a:lnTo>
                  <a:lnTo>
                    <a:pt x="8425872" y="167220"/>
                  </a:lnTo>
                  <a:lnTo>
                    <a:pt x="8420206" y="122741"/>
                  </a:lnTo>
                  <a:lnTo>
                    <a:pt x="8404213" y="82788"/>
                  </a:lnTo>
                  <a:lnTo>
                    <a:pt x="8379401" y="48950"/>
                  </a:lnTo>
                  <a:lnTo>
                    <a:pt x="8347276" y="22814"/>
                  </a:lnTo>
                  <a:lnTo>
                    <a:pt x="8309346" y="5968"/>
                  </a:lnTo>
                  <a:lnTo>
                    <a:pt x="8267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156" y="1496368"/>
              <a:ext cx="8426450" cy="1003300"/>
            </a:xfrm>
            <a:custGeom>
              <a:avLst/>
              <a:gdLst/>
              <a:ahLst/>
              <a:cxnLst/>
              <a:rect l="l" t="t" r="r" b="b"/>
              <a:pathLst>
                <a:path w="8426450" h="1003300">
                  <a:moveTo>
                    <a:pt x="0" y="167220"/>
                  </a:moveTo>
                  <a:lnTo>
                    <a:pt x="5668" y="122741"/>
                  </a:lnTo>
                  <a:lnTo>
                    <a:pt x="21665" y="82788"/>
                  </a:lnTo>
                  <a:lnTo>
                    <a:pt x="46478" y="48950"/>
                  </a:lnTo>
                  <a:lnTo>
                    <a:pt x="78596" y="22814"/>
                  </a:lnTo>
                  <a:lnTo>
                    <a:pt x="116505" y="5968"/>
                  </a:lnTo>
                  <a:lnTo>
                    <a:pt x="158695" y="0"/>
                  </a:lnTo>
                  <a:lnTo>
                    <a:pt x="8267119" y="0"/>
                  </a:lnTo>
                  <a:lnTo>
                    <a:pt x="8309346" y="5968"/>
                  </a:lnTo>
                  <a:lnTo>
                    <a:pt x="8347276" y="22814"/>
                  </a:lnTo>
                  <a:lnTo>
                    <a:pt x="8379401" y="48950"/>
                  </a:lnTo>
                  <a:lnTo>
                    <a:pt x="8404213" y="82788"/>
                  </a:lnTo>
                  <a:lnTo>
                    <a:pt x="8420206" y="122741"/>
                  </a:lnTo>
                  <a:lnTo>
                    <a:pt x="8425872" y="167220"/>
                  </a:lnTo>
                  <a:lnTo>
                    <a:pt x="8425872" y="835902"/>
                  </a:lnTo>
                  <a:lnTo>
                    <a:pt x="8420206" y="880296"/>
                  </a:lnTo>
                  <a:lnTo>
                    <a:pt x="8404213" y="920192"/>
                  </a:lnTo>
                  <a:lnTo>
                    <a:pt x="8379401" y="953995"/>
                  </a:lnTo>
                  <a:lnTo>
                    <a:pt x="8347276" y="980113"/>
                  </a:lnTo>
                  <a:lnTo>
                    <a:pt x="8309346" y="996953"/>
                  </a:lnTo>
                  <a:lnTo>
                    <a:pt x="8267119" y="1002920"/>
                  </a:lnTo>
                  <a:lnTo>
                    <a:pt x="158695" y="1002920"/>
                  </a:lnTo>
                  <a:lnTo>
                    <a:pt x="116505" y="996953"/>
                  </a:lnTo>
                  <a:lnTo>
                    <a:pt x="78596" y="980113"/>
                  </a:lnTo>
                  <a:lnTo>
                    <a:pt x="46478" y="953995"/>
                  </a:lnTo>
                  <a:lnTo>
                    <a:pt x="21665" y="920192"/>
                  </a:lnTo>
                  <a:lnTo>
                    <a:pt x="5668" y="880296"/>
                  </a:lnTo>
                  <a:lnTo>
                    <a:pt x="0" y="835902"/>
                  </a:lnTo>
                  <a:lnTo>
                    <a:pt x="0" y="167220"/>
                  </a:lnTo>
                  <a:close/>
                </a:path>
              </a:pathLst>
            </a:custGeom>
            <a:ln w="405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360" y="3385665"/>
              <a:ext cx="8841740" cy="201295"/>
            </a:xfrm>
            <a:custGeom>
              <a:avLst/>
              <a:gdLst/>
              <a:ahLst/>
              <a:cxnLst/>
              <a:rect l="l" t="t" r="r" b="b"/>
              <a:pathLst>
                <a:path w="8841740" h="201295">
                  <a:moveTo>
                    <a:pt x="0" y="201066"/>
                  </a:moveTo>
                  <a:lnTo>
                    <a:pt x="8841670" y="201066"/>
                  </a:lnTo>
                  <a:lnTo>
                    <a:pt x="8841670" y="0"/>
                  </a:lnTo>
                  <a:lnTo>
                    <a:pt x="0" y="0"/>
                  </a:lnTo>
                  <a:lnTo>
                    <a:pt x="0" y="201066"/>
                  </a:lnTo>
                  <a:close/>
                </a:path>
              </a:pathLst>
            </a:custGeom>
            <a:ln w="4053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156" y="2667118"/>
              <a:ext cx="8426450" cy="845185"/>
            </a:xfrm>
            <a:custGeom>
              <a:avLst/>
              <a:gdLst/>
              <a:ahLst/>
              <a:cxnLst/>
              <a:rect l="l" t="t" r="r" b="b"/>
              <a:pathLst>
                <a:path w="8426450" h="845185">
                  <a:moveTo>
                    <a:pt x="8292135" y="0"/>
                  </a:moveTo>
                  <a:lnTo>
                    <a:pt x="133679" y="0"/>
                  </a:lnTo>
                  <a:lnTo>
                    <a:pt x="91424" y="7176"/>
                  </a:lnTo>
                  <a:lnTo>
                    <a:pt x="54727" y="27157"/>
                  </a:lnTo>
                  <a:lnTo>
                    <a:pt x="25790" y="57616"/>
                  </a:lnTo>
                  <a:lnTo>
                    <a:pt x="6814" y="96228"/>
                  </a:lnTo>
                  <a:lnTo>
                    <a:pt x="0" y="140668"/>
                  </a:lnTo>
                  <a:lnTo>
                    <a:pt x="0" y="703949"/>
                  </a:lnTo>
                  <a:lnTo>
                    <a:pt x="6814" y="748488"/>
                  </a:lnTo>
                  <a:lnTo>
                    <a:pt x="25790" y="787160"/>
                  </a:lnTo>
                  <a:lnTo>
                    <a:pt x="54727" y="817650"/>
                  </a:lnTo>
                  <a:lnTo>
                    <a:pt x="91424" y="837642"/>
                  </a:lnTo>
                  <a:lnTo>
                    <a:pt x="133679" y="844820"/>
                  </a:lnTo>
                  <a:lnTo>
                    <a:pt x="8292135" y="844820"/>
                  </a:lnTo>
                  <a:lnTo>
                    <a:pt x="8334418" y="837642"/>
                  </a:lnTo>
                  <a:lnTo>
                    <a:pt x="8371132" y="817650"/>
                  </a:lnTo>
                  <a:lnTo>
                    <a:pt x="8400077" y="787160"/>
                  </a:lnTo>
                  <a:lnTo>
                    <a:pt x="8419057" y="748488"/>
                  </a:lnTo>
                  <a:lnTo>
                    <a:pt x="8425872" y="703949"/>
                  </a:lnTo>
                  <a:lnTo>
                    <a:pt x="8425872" y="140668"/>
                  </a:lnTo>
                  <a:lnTo>
                    <a:pt x="8419057" y="96228"/>
                  </a:lnTo>
                  <a:lnTo>
                    <a:pt x="8400077" y="57616"/>
                  </a:lnTo>
                  <a:lnTo>
                    <a:pt x="8371132" y="27157"/>
                  </a:lnTo>
                  <a:lnTo>
                    <a:pt x="8334418" y="7176"/>
                  </a:lnTo>
                  <a:lnTo>
                    <a:pt x="82921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5156" y="2667118"/>
              <a:ext cx="8426450" cy="845185"/>
            </a:xfrm>
            <a:custGeom>
              <a:avLst/>
              <a:gdLst/>
              <a:ahLst/>
              <a:cxnLst/>
              <a:rect l="l" t="t" r="r" b="b"/>
              <a:pathLst>
                <a:path w="8426450" h="845185">
                  <a:moveTo>
                    <a:pt x="0" y="140668"/>
                  </a:moveTo>
                  <a:lnTo>
                    <a:pt x="6814" y="96228"/>
                  </a:lnTo>
                  <a:lnTo>
                    <a:pt x="25790" y="57616"/>
                  </a:lnTo>
                  <a:lnTo>
                    <a:pt x="54727" y="27157"/>
                  </a:lnTo>
                  <a:lnTo>
                    <a:pt x="91424" y="7176"/>
                  </a:lnTo>
                  <a:lnTo>
                    <a:pt x="133679" y="0"/>
                  </a:lnTo>
                  <a:lnTo>
                    <a:pt x="8292135" y="0"/>
                  </a:lnTo>
                  <a:lnTo>
                    <a:pt x="8334418" y="7176"/>
                  </a:lnTo>
                  <a:lnTo>
                    <a:pt x="8371132" y="27157"/>
                  </a:lnTo>
                  <a:lnTo>
                    <a:pt x="8400077" y="57616"/>
                  </a:lnTo>
                  <a:lnTo>
                    <a:pt x="8419057" y="96228"/>
                  </a:lnTo>
                  <a:lnTo>
                    <a:pt x="8425872" y="140668"/>
                  </a:lnTo>
                  <a:lnTo>
                    <a:pt x="8425872" y="703949"/>
                  </a:lnTo>
                  <a:lnTo>
                    <a:pt x="8419057" y="748488"/>
                  </a:lnTo>
                  <a:lnTo>
                    <a:pt x="8400077" y="787160"/>
                  </a:lnTo>
                  <a:lnTo>
                    <a:pt x="8371132" y="817650"/>
                  </a:lnTo>
                  <a:lnTo>
                    <a:pt x="8334418" y="837642"/>
                  </a:lnTo>
                  <a:lnTo>
                    <a:pt x="8292135" y="844820"/>
                  </a:lnTo>
                  <a:lnTo>
                    <a:pt x="133679" y="844820"/>
                  </a:lnTo>
                  <a:lnTo>
                    <a:pt x="91424" y="837642"/>
                  </a:lnTo>
                  <a:lnTo>
                    <a:pt x="54727" y="817650"/>
                  </a:lnTo>
                  <a:lnTo>
                    <a:pt x="25790" y="787160"/>
                  </a:lnTo>
                  <a:lnTo>
                    <a:pt x="6814" y="748488"/>
                  </a:lnTo>
                  <a:lnTo>
                    <a:pt x="0" y="703949"/>
                  </a:lnTo>
                  <a:lnTo>
                    <a:pt x="0" y="140668"/>
                  </a:lnTo>
                  <a:close/>
                </a:path>
              </a:pathLst>
            </a:custGeom>
            <a:ln w="40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9091" y="3686869"/>
            <a:ext cx="8882380" cy="2736215"/>
            <a:chOff x="229091" y="3686869"/>
            <a:chExt cx="8882380" cy="2736215"/>
          </a:xfrm>
        </p:grpSpPr>
        <p:sp>
          <p:nvSpPr>
            <p:cNvPr id="14" name="object 14"/>
            <p:cNvSpPr/>
            <p:nvPr/>
          </p:nvSpPr>
          <p:spPr>
            <a:xfrm>
              <a:off x="249360" y="4240215"/>
              <a:ext cx="8841740" cy="201295"/>
            </a:xfrm>
            <a:custGeom>
              <a:avLst/>
              <a:gdLst/>
              <a:ahLst/>
              <a:cxnLst/>
              <a:rect l="l" t="t" r="r" b="b"/>
              <a:pathLst>
                <a:path w="8841740" h="201295">
                  <a:moveTo>
                    <a:pt x="0" y="201066"/>
                  </a:moveTo>
                  <a:lnTo>
                    <a:pt x="8841670" y="201066"/>
                  </a:lnTo>
                  <a:lnTo>
                    <a:pt x="8841670" y="0"/>
                  </a:lnTo>
                  <a:lnTo>
                    <a:pt x="0" y="0"/>
                  </a:lnTo>
                  <a:lnTo>
                    <a:pt x="0" y="201066"/>
                  </a:lnTo>
                  <a:close/>
                </a:path>
              </a:pathLst>
            </a:custGeom>
            <a:ln w="4053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156" y="3707131"/>
              <a:ext cx="8426450" cy="728345"/>
            </a:xfrm>
            <a:custGeom>
              <a:avLst/>
              <a:gdLst/>
              <a:ahLst/>
              <a:cxnLst/>
              <a:rect l="l" t="t" r="r" b="b"/>
              <a:pathLst>
                <a:path w="8426450" h="728345">
                  <a:moveTo>
                    <a:pt x="8310608" y="0"/>
                  </a:moveTo>
                  <a:lnTo>
                    <a:pt x="115225" y="0"/>
                  </a:lnTo>
                  <a:lnTo>
                    <a:pt x="70375" y="9536"/>
                  </a:lnTo>
                  <a:lnTo>
                    <a:pt x="33749" y="35547"/>
                  </a:lnTo>
                  <a:lnTo>
                    <a:pt x="9055" y="74137"/>
                  </a:lnTo>
                  <a:lnTo>
                    <a:pt x="0" y="121412"/>
                  </a:lnTo>
                  <a:lnTo>
                    <a:pt x="0" y="606860"/>
                  </a:lnTo>
                  <a:lnTo>
                    <a:pt x="9055" y="654049"/>
                  </a:lnTo>
                  <a:lnTo>
                    <a:pt x="33749" y="692649"/>
                  </a:lnTo>
                  <a:lnTo>
                    <a:pt x="70375" y="718708"/>
                  </a:lnTo>
                  <a:lnTo>
                    <a:pt x="115225" y="728272"/>
                  </a:lnTo>
                  <a:lnTo>
                    <a:pt x="8310608" y="728272"/>
                  </a:lnTo>
                  <a:lnTo>
                    <a:pt x="8355489" y="718708"/>
                  </a:lnTo>
                  <a:lnTo>
                    <a:pt x="8392125" y="692649"/>
                  </a:lnTo>
                  <a:lnTo>
                    <a:pt x="8416819" y="654049"/>
                  </a:lnTo>
                  <a:lnTo>
                    <a:pt x="8425872" y="606860"/>
                  </a:lnTo>
                  <a:lnTo>
                    <a:pt x="8425872" y="121412"/>
                  </a:lnTo>
                  <a:lnTo>
                    <a:pt x="8416819" y="74137"/>
                  </a:lnTo>
                  <a:lnTo>
                    <a:pt x="8392125" y="35547"/>
                  </a:lnTo>
                  <a:lnTo>
                    <a:pt x="8355489" y="9536"/>
                  </a:lnTo>
                  <a:lnTo>
                    <a:pt x="83106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156" y="3707131"/>
              <a:ext cx="8426450" cy="728345"/>
            </a:xfrm>
            <a:custGeom>
              <a:avLst/>
              <a:gdLst/>
              <a:ahLst/>
              <a:cxnLst/>
              <a:rect l="l" t="t" r="r" b="b"/>
              <a:pathLst>
                <a:path w="8426450" h="728345">
                  <a:moveTo>
                    <a:pt x="0" y="121412"/>
                  </a:moveTo>
                  <a:lnTo>
                    <a:pt x="9055" y="74137"/>
                  </a:lnTo>
                  <a:lnTo>
                    <a:pt x="33749" y="35547"/>
                  </a:lnTo>
                  <a:lnTo>
                    <a:pt x="70375" y="9536"/>
                  </a:lnTo>
                  <a:lnTo>
                    <a:pt x="115225" y="0"/>
                  </a:lnTo>
                  <a:lnTo>
                    <a:pt x="8310608" y="0"/>
                  </a:lnTo>
                  <a:lnTo>
                    <a:pt x="8355489" y="9536"/>
                  </a:lnTo>
                  <a:lnTo>
                    <a:pt x="8392125" y="35547"/>
                  </a:lnTo>
                  <a:lnTo>
                    <a:pt x="8416819" y="74137"/>
                  </a:lnTo>
                  <a:lnTo>
                    <a:pt x="8425872" y="121412"/>
                  </a:lnTo>
                  <a:lnTo>
                    <a:pt x="8425872" y="606860"/>
                  </a:lnTo>
                  <a:lnTo>
                    <a:pt x="8416819" y="654049"/>
                  </a:lnTo>
                  <a:lnTo>
                    <a:pt x="8392125" y="692649"/>
                  </a:lnTo>
                  <a:lnTo>
                    <a:pt x="8355489" y="718708"/>
                  </a:lnTo>
                  <a:lnTo>
                    <a:pt x="8310608" y="728272"/>
                  </a:lnTo>
                  <a:lnTo>
                    <a:pt x="115225" y="728272"/>
                  </a:lnTo>
                  <a:lnTo>
                    <a:pt x="70375" y="718708"/>
                  </a:lnTo>
                  <a:lnTo>
                    <a:pt x="33749" y="692649"/>
                  </a:lnTo>
                  <a:lnTo>
                    <a:pt x="9055" y="654049"/>
                  </a:lnTo>
                  <a:lnTo>
                    <a:pt x="0" y="606860"/>
                  </a:lnTo>
                  <a:lnTo>
                    <a:pt x="0" y="121412"/>
                  </a:lnTo>
                  <a:close/>
                </a:path>
              </a:pathLst>
            </a:custGeom>
            <a:ln w="40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360" y="5220840"/>
              <a:ext cx="8841740" cy="201295"/>
            </a:xfrm>
            <a:custGeom>
              <a:avLst/>
              <a:gdLst/>
              <a:ahLst/>
              <a:cxnLst/>
              <a:rect l="l" t="t" r="r" b="b"/>
              <a:pathLst>
                <a:path w="8841740" h="201295">
                  <a:moveTo>
                    <a:pt x="0" y="201066"/>
                  </a:moveTo>
                  <a:lnTo>
                    <a:pt x="8841670" y="201066"/>
                  </a:lnTo>
                  <a:lnTo>
                    <a:pt x="8841670" y="0"/>
                  </a:lnTo>
                  <a:lnTo>
                    <a:pt x="0" y="0"/>
                  </a:lnTo>
                  <a:lnTo>
                    <a:pt x="0" y="201066"/>
                  </a:lnTo>
                  <a:close/>
                </a:path>
              </a:pathLst>
            </a:custGeom>
            <a:ln w="4053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526" y="4512021"/>
              <a:ext cx="8418830" cy="854710"/>
            </a:xfrm>
            <a:custGeom>
              <a:avLst/>
              <a:gdLst/>
              <a:ahLst/>
              <a:cxnLst/>
              <a:rect l="l" t="t" r="r" b="b"/>
              <a:pathLst>
                <a:path w="8418830" h="854710">
                  <a:moveTo>
                    <a:pt x="8283418" y="0"/>
                  </a:moveTo>
                  <a:lnTo>
                    <a:pt x="135142" y="0"/>
                  </a:lnTo>
                  <a:lnTo>
                    <a:pt x="92424" y="7258"/>
                  </a:lnTo>
                  <a:lnTo>
                    <a:pt x="55326" y="27470"/>
                  </a:lnTo>
                  <a:lnTo>
                    <a:pt x="26072" y="58290"/>
                  </a:lnTo>
                  <a:lnTo>
                    <a:pt x="6889" y="97372"/>
                  </a:lnTo>
                  <a:lnTo>
                    <a:pt x="0" y="142370"/>
                  </a:lnTo>
                  <a:lnTo>
                    <a:pt x="0" y="711793"/>
                  </a:lnTo>
                  <a:lnTo>
                    <a:pt x="6889" y="756792"/>
                  </a:lnTo>
                  <a:lnTo>
                    <a:pt x="26072" y="795874"/>
                  </a:lnTo>
                  <a:lnTo>
                    <a:pt x="55326" y="826694"/>
                  </a:lnTo>
                  <a:lnTo>
                    <a:pt x="92424" y="846906"/>
                  </a:lnTo>
                  <a:lnTo>
                    <a:pt x="135142" y="854164"/>
                  </a:lnTo>
                  <a:lnTo>
                    <a:pt x="8283418" y="854164"/>
                  </a:lnTo>
                  <a:lnTo>
                    <a:pt x="8326137" y="846906"/>
                  </a:lnTo>
                  <a:lnTo>
                    <a:pt x="8363221" y="826694"/>
                  </a:lnTo>
                  <a:lnTo>
                    <a:pt x="8392455" y="795874"/>
                  </a:lnTo>
                  <a:lnTo>
                    <a:pt x="8411621" y="756792"/>
                  </a:lnTo>
                  <a:lnTo>
                    <a:pt x="8418502" y="711793"/>
                  </a:lnTo>
                  <a:lnTo>
                    <a:pt x="8418502" y="142370"/>
                  </a:lnTo>
                  <a:lnTo>
                    <a:pt x="8411621" y="97372"/>
                  </a:lnTo>
                  <a:lnTo>
                    <a:pt x="8392455" y="58290"/>
                  </a:lnTo>
                  <a:lnTo>
                    <a:pt x="8363221" y="27470"/>
                  </a:lnTo>
                  <a:lnTo>
                    <a:pt x="8326137" y="7258"/>
                  </a:lnTo>
                  <a:lnTo>
                    <a:pt x="82834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2526" y="4512021"/>
              <a:ext cx="8418830" cy="854710"/>
            </a:xfrm>
            <a:custGeom>
              <a:avLst/>
              <a:gdLst/>
              <a:ahLst/>
              <a:cxnLst/>
              <a:rect l="l" t="t" r="r" b="b"/>
              <a:pathLst>
                <a:path w="8418830" h="854710">
                  <a:moveTo>
                    <a:pt x="0" y="142370"/>
                  </a:moveTo>
                  <a:lnTo>
                    <a:pt x="6889" y="97372"/>
                  </a:lnTo>
                  <a:lnTo>
                    <a:pt x="26072" y="58290"/>
                  </a:lnTo>
                  <a:lnTo>
                    <a:pt x="55326" y="27470"/>
                  </a:lnTo>
                  <a:lnTo>
                    <a:pt x="92424" y="7258"/>
                  </a:lnTo>
                  <a:lnTo>
                    <a:pt x="135142" y="0"/>
                  </a:lnTo>
                  <a:lnTo>
                    <a:pt x="8283418" y="0"/>
                  </a:lnTo>
                  <a:lnTo>
                    <a:pt x="8326137" y="7258"/>
                  </a:lnTo>
                  <a:lnTo>
                    <a:pt x="8363221" y="27470"/>
                  </a:lnTo>
                  <a:lnTo>
                    <a:pt x="8392455" y="58290"/>
                  </a:lnTo>
                  <a:lnTo>
                    <a:pt x="8411621" y="97372"/>
                  </a:lnTo>
                  <a:lnTo>
                    <a:pt x="8418502" y="142370"/>
                  </a:lnTo>
                  <a:lnTo>
                    <a:pt x="8418502" y="711793"/>
                  </a:lnTo>
                  <a:lnTo>
                    <a:pt x="8411621" y="756792"/>
                  </a:lnTo>
                  <a:lnTo>
                    <a:pt x="8392455" y="795874"/>
                  </a:lnTo>
                  <a:lnTo>
                    <a:pt x="8363221" y="826694"/>
                  </a:lnTo>
                  <a:lnTo>
                    <a:pt x="8326137" y="846906"/>
                  </a:lnTo>
                  <a:lnTo>
                    <a:pt x="8283418" y="854164"/>
                  </a:lnTo>
                  <a:lnTo>
                    <a:pt x="135142" y="854164"/>
                  </a:lnTo>
                  <a:lnTo>
                    <a:pt x="92424" y="846906"/>
                  </a:lnTo>
                  <a:lnTo>
                    <a:pt x="55326" y="826694"/>
                  </a:lnTo>
                  <a:lnTo>
                    <a:pt x="26072" y="795874"/>
                  </a:lnTo>
                  <a:lnTo>
                    <a:pt x="6889" y="756792"/>
                  </a:lnTo>
                  <a:lnTo>
                    <a:pt x="0" y="711793"/>
                  </a:lnTo>
                  <a:lnTo>
                    <a:pt x="0" y="142370"/>
                  </a:lnTo>
                  <a:close/>
                </a:path>
              </a:pathLst>
            </a:custGeom>
            <a:ln w="40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360" y="6201385"/>
              <a:ext cx="8841740" cy="201295"/>
            </a:xfrm>
            <a:custGeom>
              <a:avLst/>
              <a:gdLst/>
              <a:ahLst/>
              <a:cxnLst/>
              <a:rect l="l" t="t" r="r" b="b"/>
              <a:pathLst>
                <a:path w="8841740" h="201295">
                  <a:moveTo>
                    <a:pt x="8841670" y="0"/>
                  </a:moveTo>
                  <a:lnTo>
                    <a:pt x="0" y="0"/>
                  </a:lnTo>
                  <a:lnTo>
                    <a:pt x="0" y="201066"/>
                  </a:lnTo>
                  <a:lnTo>
                    <a:pt x="8841670" y="201066"/>
                  </a:lnTo>
                  <a:lnTo>
                    <a:pt x="88416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360" y="6201385"/>
              <a:ext cx="8841740" cy="201295"/>
            </a:xfrm>
            <a:custGeom>
              <a:avLst/>
              <a:gdLst/>
              <a:ahLst/>
              <a:cxnLst/>
              <a:rect l="l" t="t" r="r" b="b"/>
              <a:pathLst>
                <a:path w="8841740" h="201295">
                  <a:moveTo>
                    <a:pt x="0" y="201066"/>
                  </a:moveTo>
                  <a:lnTo>
                    <a:pt x="8841670" y="201066"/>
                  </a:lnTo>
                  <a:lnTo>
                    <a:pt x="8841670" y="0"/>
                  </a:lnTo>
                  <a:lnTo>
                    <a:pt x="0" y="0"/>
                  </a:lnTo>
                  <a:lnTo>
                    <a:pt x="0" y="201066"/>
                  </a:lnTo>
                  <a:close/>
                </a:path>
              </a:pathLst>
            </a:custGeom>
            <a:ln w="4053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5156" y="5478802"/>
              <a:ext cx="8426450" cy="854710"/>
            </a:xfrm>
            <a:custGeom>
              <a:avLst/>
              <a:gdLst/>
              <a:ahLst/>
              <a:cxnLst/>
              <a:rect l="l" t="t" r="r" b="b"/>
              <a:pathLst>
                <a:path w="8426450" h="854710">
                  <a:moveTo>
                    <a:pt x="8290788" y="0"/>
                  </a:moveTo>
                  <a:lnTo>
                    <a:pt x="135142" y="0"/>
                  </a:lnTo>
                  <a:lnTo>
                    <a:pt x="92424" y="7258"/>
                  </a:lnTo>
                  <a:lnTo>
                    <a:pt x="55326" y="27470"/>
                  </a:lnTo>
                  <a:lnTo>
                    <a:pt x="26072" y="58290"/>
                  </a:lnTo>
                  <a:lnTo>
                    <a:pt x="6889" y="97372"/>
                  </a:lnTo>
                  <a:lnTo>
                    <a:pt x="0" y="142370"/>
                  </a:lnTo>
                  <a:lnTo>
                    <a:pt x="0" y="711814"/>
                  </a:lnTo>
                  <a:lnTo>
                    <a:pt x="6889" y="756810"/>
                  </a:lnTo>
                  <a:lnTo>
                    <a:pt x="26072" y="795889"/>
                  </a:lnTo>
                  <a:lnTo>
                    <a:pt x="55326" y="826705"/>
                  </a:lnTo>
                  <a:lnTo>
                    <a:pt x="92424" y="846913"/>
                  </a:lnTo>
                  <a:lnTo>
                    <a:pt x="135142" y="854170"/>
                  </a:lnTo>
                  <a:lnTo>
                    <a:pt x="8290788" y="854170"/>
                  </a:lnTo>
                  <a:lnTo>
                    <a:pt x="8333507" y="846913"/>
                  </a:lnTo>
                  <a:lnTo>
                    <a:pt x="8370591" y="826705"/>
                  </a:lnTo>
                  <a:lnTo>
                    <a:pt x="8399825" y="795889"/>
                  </a:lnTo>
                  <a:lnTo>
                    <a:pt x="8418991" y="756810"/>
                  </a:lnTo>
                  <a:lnTo>
                    <a:pt x="8425872" y="711814"/>
                  </a:lnTo>
                  <a:lnTo>
                    <a:pt x="8425872" y="142370"/>
                  </a:lnTo>
                  <a:lnTo>
                    <a:pt x="8418991" y="97372"/>
                  </a:lnTo>
                  <a:lnTo>
                    <a:pt x="8399825" y="58290"/>
                  </a:lnTo>
                  <a:lnTo>
                    <a:pt x="8370591" y="27470"/>
                  </a:lnTo>
                  <a:lnTo>
                    <a:pt x="8333507" y="7258"/>
                  </a:lnTo>
                  <a:lnTo>
                    <a:pt x="82907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5156" y="5478802"/>
              <a:ext cx="8426450" cy="854710"/>
            </a:xfrm>
            <a:custGeom>
              <a:avLst/>
              <a:gdLst/>
              <a:ahLst/>
              <a:cxnLst/>
              <a:rect l="l" t="t" r="r" b="b"/>
              <a:pathLst>
                <a:path w="8426450" h="854710">
                  <a:moveTo>
                    <a:pt x="0" y="142370"/>
                  </a:moveTo>
                  <a:lnTo>
                    <a:pt x="6889" y="97372"/>
                  </a:lnTo>
                  <a:lnTo>
                    <a:pt x="26072" y="58290"/>
                  </a:lnTo>
                  <a:lnTo>
                    <a:pt x="55326" y="27470"/>
                  </a:lnTo>
                  <a:lnTo>
                    <a:pt x="92424" y="7258"/>
                  </a:lnTo>
                  <a:lnTo>
                    <a:pt x="135142" y="0"/>
                  </a:lnTo>
                  <a:lnTo>
                    <a:pt x="8290788" y="0"/>
                  </a:lnTo>
                  <a:lnTo>
                    <a:pt x="8333507" y="7258"/>
                  </a:lnTo>
                  <a:lnTo>
                    <a:pt x="8370591" y="27470"/>
                  </a:lnTo>
                  <a:lnTo>
                    <a:pt x="8399825" y="58290"/>
                  </a:lnTo>
                  <a:lnTo>
                    <a:pt x="8418991" y="97372"/>
                  </a:lnTo>
                  <a:lnTo>
                    <a:pt x="8425872" y="142370"/>
                  </a:lnTo>
                  <a:lnTo>
                    <a:pt x="8425872" y="711814"/>
                  </a:lnTo>
                  <a:lnTo>
                    <a:pt x="8418991" y="756810"/>
                  </a:lnTo>
                  <a:lnTo>
                    <a:pt x="8399825" y="795889"/>
                  </a:lnTo>
                  <a:lnTo>
                    <a:pt x="8370591" y="826705"/>
                  </a:lnTo>
                  <a:lnTo>
                    <a:pt x="8333507" y="846913"/>
                  </a:lnTo>
                  <a:lnTo>
                    <a:pt x="8290788" y="854170"/>
                  </a:lnTo>
                  <a:lnTo>
                    <a:pt x="135142" y="854170"/>
                  </a:lnTo>
                  <a:lnTo>
                    <a:pt x="92424" y="846913"/>
                  </a:lnTo>
                  <a:lnTo>
                    <a:pt x="55326" y="826705"/>
                  </a:lnTo>
                  <a:lnTo>
                    <a:pt x="26072" y="795889"/>
                  </a:lnTo>
                  <a:lnTo>
                    <a:pt x="6889" y="756810"/>
                  </a:lnTo>
                  <a:lnTo>
                    <a:pt x="0" y="711814"/>
                  </a:lnTo>
                  <a:lnTo>
                    <a:pt x="0" y="142370"/>
                  </a:lnTo>
                  <a:close/>
                </a:path>
              </a:pathLst>
            </a:custGeom>
            <a:ln w="40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0277" y="1597986"/>
            <a:ext cx="7839709" cy="45516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 marR="129539">
              <a:lnSpc>
                <a:spcPct val="86800"/>
              </a:lnSpc>
              <a:spcBef>
                <a:spcPts val="390"/>
              </a:spcBef>
            </a:pP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Перелік проектів,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55" dirty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фінансуються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рахунок</a:t>
            </a:r>
            <a:r>
              <a:rPr sz="17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субвенції,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формується</a:t>
            </a:r>
            <a:r>
              <a:rPr sz="17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виконавчими </a:t>
            </a:r>
            <a:r>
              <a:rPr sz="1750" b="1" spc="-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комітетами</a:t>
            </a:r>
            <a:r>
              <a:rPr sz="175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міських,</a:t>
            </a:r>
            <a:r>
              <a:rPr sz="17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селищних,</a:t>
            </a:r>
            <a:r>
              <a:rPr sz="17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сільських</a:t>
            </a:r>
            <a:r>
              <a:rPr sz="17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рад</a:t>
            </a:r>
            <a:r>
              <a:rPr sz="17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затверджується</a:t>
            </a:r>
            <a:r>
              <a:rPr sz="17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відповідними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міськими,</a:t>
            </a:r>
            <a:r>
              <a:rPr sz="175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селищними,</a:t>
            </a:r>
            <a:r>
              <a:rPr sz="17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сільськими</a:t>
            </a:r>
            <a:r>
              <a:rPr sz="175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радами.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7780">
              <a:lnSpc>
                <a:spcPts val="1960"/>
              </a:lnSpc>
            </a:pP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Виконавчі</a:t>
            </a:r>
            <a:r>
              <a:rPr sz="175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комітети</a:t>
            </a: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подають</a:t>
            </a:r>
            <a:r>
              <a:rPr sz="17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перелік</a:t>
            </a:r>
            <a:r>
              <a:rPr sz="17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своїх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проектів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разом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7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проектними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заявками</a:t>
            </a:r>
            <a:endParaRPr sz="1750">
              <a:latin typeface="Times New Roman"/>
              <a:cs typeface="Times New Roman"/>
            </a:endParaRPr>
          </a:p>
          <a:p>
            <a:pPr marL="17780">
              <a:lnSpc>
                <a:spcPts val="1820"/>
              </a:lnSpc>
            </a:pP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облдержадміністраціям</a:t>
            </a:r>
            <a:r>
              <a:rPr sz="17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надання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 (протягом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7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робочих</a:t>
            </a:r>
            <a:r>
              <a:rPr sz="17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днів)</a:t>
            </a:r>
            <a:r>
              <a:rPr sz="17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висновку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щодо</a:t>
            </a:r>
            <a:endParaRPr sz="1750">
              <a:latin typeface="Times New Roman"/>
              <a:cs typeface="Times New Roman"/>
            </a:endParaRPr>
          </a:p>
          <a:p>
            <a:pPr marL="17780">
              <a:lnSpc>
                <a:spcPts val="1960"/>
              </a:lnSpc>
            </a:pP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відповідності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поданих</a:t>
            </a:r>
            <a:r>
              <a:rPr sz="17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проектних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заявок</a:t>
            </a:r>
            <a:r>
              <a:rPr sz="1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плану</a:t>
            </a:r>
            <a:r>
              <a:rPr sz="17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соціально-економічного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 розвитку</a:t>
            </a:r>
            <a:r>
              <a:rPr sz="17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ОТГ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1960"/>
              </a:lnSpc>
              <a:spcBef>
                <a:spcPts val="5"/>
              </a:spcBef>
            </a:pP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Після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отримання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висновку</a:t>
            </a:r>
            <a:r>
              <a:rPr sz="17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від</a:t>
            </a:r>
            <a:r>
              <a:rPr sz="17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облдержадміністрацій,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виконавчі</a:t>
            </a:r>
            <a:r>
              <a:rPr sz="17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комітети</a:t>
            </a:r>
            <a:r>
              <a:rPr sz="17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міських,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1960"/>
              </a:lnSpc>
            </a:pP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селищних,</a:t>
            </a:r>
            <a:r>
              <a:rPr sz="17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сільських</a:t>
            </a:r>
            <a:r>
              <a:rPr sz="17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рад</a:t>
            </a:r>
            <a:r>
              <a:rPr sz="17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подають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свої</a:t>
            </a:r>
            <a:r>
              <a:rPr sz="17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проекти</a:t>
            </a:r>
            <a:r>
              <a:rPr sz="17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7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розгляд</a:t>
            </a:r>
            <a:r>
              <a:rPr sz="17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комісії</a:t>
            </a:r>
            <a:r>
              <a:rPr sz="17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7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Мінрегіоні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6034" marR="391795">
              <a:lnSpc>
                <a:spcPts val="1820"/>
              </a:lnSpc>
            </a:pP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Комісія </a:t>
            </a:r>
            <a:r>
              <a:rPr sz="17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Мінрегіоні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погоджує </a:t>
            </a:r>
            <a:r>
              <a:rPr sz="17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протягом 5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днів </a:t>
            </a:r>
            <a:r>
              <a:rPr sz="17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перелік проектів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або надає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зауваження</a:t>
            </a:r>
            <a:r>
              <a:rPr sz="17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щодо</a:t>
            </a:r>
            <a:r>
              <a:rPr sz="17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необхідності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доопрацювання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проектів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виконавчими</a:t>
            </a:r>
            <a:r>
              <a:rPr sz="1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комітетами </a:t>
            </a:r>
            <a:r>
              <a:rPr sz="1750" spc="-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мі</a:t>
            </a:r>
            <a:r>
              <a:rPr sz="1750" spc="-3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5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селищн</a:t>
            </a:r>
            <a:r>
              <a:rPr sz="1750" spc="-5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750" spc="-30" dirty="0">
                <a:solidFill>
                  <a:srgbClr val="FFFFFF"/>
                </a:solidFill>
                <a:latin typeface="Times New Roman"/>
                <a:cs typeface="Times New Roman"/>
              </a:rPr>
              <a:t>х,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льс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75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рад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8415">
              <a:lnSpc>
                <a:spcPts val="1960"/>
              </a:lnSpc>
            </a:pP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Виконавчі</a:t>
            </a:r>
            <a:r>
              <a:rPr sz="17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комітети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затверджують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перелік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проектів</a:t>
            </a:r>
            <a:r>
              <a:rPr sz="175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7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50" dirty="0">
                <a:solidFill>
                  <a:srgbClr val="FFFFFF"/>
                </a:solidFill>
                <a:latin typeface="Times New Roman"/>
                <a:cs typeface="Times New Roman"/>
              </a:rPr>
              <a:t>оприлюднюють</a:t>
            </a:r>
            <a:r>
              <a:rPr sz="17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місцевих</a:t>
            </a:r>
            <a:endParaRPr sz="1750">
              <a:latin typeface="Times New Roman"/>
              <a:cs typeface="Times New Roman"/>
            </a:endParaRPr>
          </a:p>
          <a:p>
            <a:pPr marL="18415">
              <a:lnSpc>
                <a:spcPts val="1960"/>
              </a:lnSpc>
            </a:pP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ЗМІ</a:t>
            </a:r>
            <a:r>
              <a:rPr sz="17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або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5" dirty="0">
                <a:solidFill>
                  <a:srgbClr val="FFFFFF"/>
                </a:solidFill>
                <a:latin typeface="Times New Roman"/>
                <a:cs typeface="Times New Roman"/>
              </a:rPr>
              <a:t>офіційних</a:t>
            </a:r>
            <a:r>
              <a:rPr sz="175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веб-сайтах</a:t>
            </a:r>
            <a:r>
              <a:rPr sz="17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40" dirty="0">
                <a:solidFill>
                  <a:srgbClr val="FFFFFF"/>
                </a:solidFill>
                <a:latin typeface="Times New Roman"/>
                <a:cs typeface="Times New Roman"/>
              </a:rPr>
              <a:t>відповідних</a:t>
            </a:r>
            <a:r>
              <a:rPr sz="175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55" dirty="0">
                <a:solidFill>
                  <a:srgbClr val="FFFFFF"/>
                </a:solidFill>
                <a:latin typeface="Times New Roman"/>
                <a:cs typeface="Times New Roman"/>
              </a:rPr>
              <a:t>ОМС</a:t>
            </a:r>
            <a:r>
              <a:rPr sz="17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0814" y="362516"/>
            <a:ext cx="5728335" cy="1049655"/>
            <a:chOff x="2180814" y="362516"/>
            <a:chExt cx="5728335" cy="1049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0814" y="362516"/>
              <a:ext cx="5728026" cy="365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6895" y="594359"/>
              <a:ext cx="4911089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6205" y="255854"/>
            <a:ext cx="576897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1195" marR="5080" indent="-659130">
              <a:lnSpc>
                <a:spcPct val="100000"/>
              </a:lnSpc>
              <a:spcBef>
                <a:spcPts val="105"/>
              </a:spcBef>
              <a:tabLst>
                <a:tab pos="4377055" algn="l"/>
              </a:tabLst>
            </a:pPr>
            <a:r>
              <a:rPr sz="2900" spc="-5" dirty="0"/>
              <a:t>СУБВЕНЦІЯ </a:t>
            </a:r>
            <a:r>
              <a:rPr sz="2900" spc="-10" dirty="0"/>
              <a:t>НА </a:t>
            </a:r>
            <a:r>
              <a:rPr sz="2900" spc="-5" dirty="0"/>
              <a:t>ФОРМУВАННЯ </a:t>
            </a:r>
            <a:r>
              <a:rPr sz="2900" spc="-835" dirty="0"/>
              <a:t> </a:t>
            </a:r>
            <a:r>
              <a:rPr sz="2900" dirty="0"/>
              <a:t>ІНФРАСТРУКТУРИ	</a:t>
            </a:r>
            <a:r>
              <a:rPr sz="2900" spc="-5" dirty="0"/>
              <a:t>ОТГ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258267" y="1310716"/>
            <a:ext cx="8812530" cy="465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2010" indent="-345440">
              <a:lnSpc>
                <a:spcPct val="100000"/>
              </a:lnSpc>
              <a:spcBef>
                <a:spcPts val="95"/>
              </a:spcBef>
              <a:buClr>
                <a:srgbClr val="678B93"/>
              </a:buClr>
              <a:buFont typeface="Wingdings"/>
              <a:buChar char=""/>
              <a:tabLst>
                <a:tab pos="841375" algn="l"/>
                <a:tab pos="842644" algn="l"/>
                <a:tab pos="2176145" algn="l"/>
              </a:tabLst>
            </a:pPr>
            <a:r>
              <a:rPr sz="1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4"/>
              </a:rPr>
              <a:t>Постанова</a:t>
            </a:r>
            <a:r>
              <a:rPr sz="1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Кабінету</a:t>
            </a:r>
            <a:r>
              <a:rPr sz="1900" b="1" spc="5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Міністрів</a:t>
            </a:r>
            <a:r>
              <a:rPr sz="1900" b="1" spc="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3D3D40"/>
                </a:solidFill>
                <a:latin typeface="Arial"/>
                <a:cs typeface="Arial"/>
              </a:rPr>
              <a:t>України</a:t>
            </a:r>
            <a:r>
              <a:rPr sz="1900" b="1" spc="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від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27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березня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2019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р.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140" dirty="0">
                <a:solidFill>
                  <a:srgbClr val="3D3D40"/>
                </a:solidFill>
                <a:latin typeface="Microsoft Sans Serif"/>
                <a:cs typeface="Microsoft Sans Serif"/>
              </a:rPr>
              <a:t>№</a:t>
            </a:r>
            <a:r>
              <a:rPr sz="19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256</a:t>
            </a:r>
            <a:endParaRPr sz="1900">
              <a:latin typeface="Microsoft Sans Serif"/>
              <a:cs typeface="Microsoft Sans Serif"/>
            </a:endParaRPr>
          </a:p>
          <a:p>
            <a:pPr marL="356870" marR="1169035" indent="-344805">
              <a:lnSpc>
                <a:spcPts val="1820"/>
              </a:lnSpc>
              <a:spcBef>
                <a:spcPts val="450"/>
              </a:spcBef>
              <a:buClr>
                <a:srgbClr val="678B93"/>
              </a:buClr>
              <a:buFont typeface="Microsoft Sans Serif"/>
              <a:buChar char="-"/>
              <a:tabLst>
                <a:tab pos="356870" algn="l"/>
                <a:tab pos="357505" algn="l"/>
              </a:tabLst>
            </a:pPr>
            <a:r>
              <a:rPr sz="1900" b="1" spc="-20" dirty="0">
                <a:solidFill>
                  <a:srgbClr val="3D3D40"/>
                </a:solidFill>
                <a:latin typeface="Arial"/>
                <a:cs typeface="Arial"/>
              </a:rPr>
              <a:t>зміни</a:t>
            </a:r>
            <a:r>
              <a:rPr sz="1900" b="1" spc="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до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 Порядку</a:t>
            </a:r>
            <a:r>
              <a:rPr sz="1900" b="1" spc="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3D3D40"/>
                </a:solidFill>
                <a:latin typeface="Arial"/>
                <a:cs typeface="Arial"/>
              </a:rPr>
              <a:t>та</a:t>
            </a:r>
            <a:r>
              <a:rPr sz="1900" b="1" spc="4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3D3D40"/>
                </a:solidFill>
                <a:latin typeface="Arial"/>
                <a:cs typeface="Arial"/>
              </a:rPr>
              <a:t>умов</a:t>
            </a:r>
            <a:r>
              <a:rPr sz="1900" b="1" spc="6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надання</a:t>
            </a:r>
            <a:r>
              <a:rPr sz="1900" b="1" spc="3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субвенції</a:t>
            </a:r>
            <a:r>
              <a:rPr sz="1900" b="1" spc="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3D3D40"/>
                </a:solidFill>
                <a:latin typeface="Arial"/>
                <a:cs typeface="Arial"/>
              </a:rPr>
              <a:t>на </a:t>
            </a:r>
            <a:r>
              <a:rPr sz="1900" b="1" spc="-20" dirty="0">
                <a:solidFill>
                  <a:srgbClr val="3D3D40"/>
                </a:solidFill>
                <a:latin typeface="Arial"/>
                <a:cs typeface="Arial"/>
              </a:rPr>
              <a:t>формування </a:t>
            </a:r>
            <a:r>
              <a:rPr sz="1900" b="1" spc="-509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інфраструктури</a:t>
            </a:r>
            <a:r>
              <a:rPr sz="1900" b="1" spc="1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ОТГ</a:t>
            </a:r>
            <a:endParaRPr sz="1900">
              <a:latin typeface="Arial"/>
              <a:cs typeface="Arial"/>
            </a:endParaRPr>
          </a:p>
          <a:p>
            <a:pPr marL="2856865">
              <a:lnSpc>
                <a:spcPct val="100000"/>
              </a:lnSpc>
              <a:spcBef>
                <a:spcPts val="1280"/>
              </a:spcBef>
            </a:pPr>
            <a:r>
              <a:rPr sz="2200" b="1" spc="-30" dirty="0">
                <a:solidFill>
                  <a:srgbClr val="3D3D40"/>
                </a:solidFill>
                <a:latin typeface="Arial"/>
                <a:cs typeface="Arial"/>
              </a:rPr>
              <a:t>Vi</a:t>
            </a:r>
            <a:r>
              <a:rPr sz="2200" b="1" spc="-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D3D40"/>
                </a:solidFill>
                <a:latin typeface="Arial"/>
                <a:cs typeface="Arial"/>
              </a:rPr>
              <a:t>=</a:t>
            </a:r>
            <a:r>
              <a:rPr sz="2200" b="1" spc="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3D3D40"/>
                </a:solidFill>
                <a:latin typeface="Arial"/>
                <a:cs typeface="Arial"/>
              </a:rPr>
              <a:t>Vo</a:t>
            </a:r>
            <a:r>
              <a:rPr sz="2200" b="1" spc="-2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D3D40"/>
                </a:solidFill>
                <a:latin typeface="Arial"/>
                <a:cs typeface="Arial"/>
              </a:rPr>
              <a:t>х</a:t>
            </a:r>
            <a:r>
              <a:rPr sz="2200" b="1" spc="-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3D3D40"/>
                </a:solidFill>
                <a:latin typeface="Arial"/>
                <a:cs typeface="Arial"/>
              </a:rPr>
              <a:t>(Xi/X</a:t>
            </a:r>
            <a:r>
              <a:rPr sz="2200" b="1" spc="-5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D3D40"/>
                </a:solidFill>
                <a:latin typeface="Arial"/>
                <a:cs typeface="Arial"/>
              </a:rPr>
              <a:t>+</a:t>
            </a:r>
            <a:r>
              <a:rPr sz="2200" b="1" spc="-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D3D40"/>
                </a:solidFill>
                <a:latin typeface="Arial"/>
                <a:cs typeface="Arial"/>
              </a:rPr>
              <a:t>Yi/Y)/2,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5"/>
              </a:spcBef>
              <a:tabLst>
                <a:tab pos="6491605" algn="l"/>
              </a:tabLst>
            </a:pPr>
            <a:r>
              <a:rPr sz="18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де</a:t>
            </a:r>
            <a:r>
              <a:rPr sz="18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Vi</a:t>
            </a:r>
            <a:r>
              <a:rPr sz="18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3D3D40"/>
                </a:solidFill>
                <a:latin typeface="Microsoft Sans Serif"/>
                <a:cs typeface="Microsoft Sans Serif"/>
              </a:rPr>
              <a:t>—</a:t>
            </a:r>
            <a:r>
              <a:rPr sz="18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обсяг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субвенції</a:t>
            </a:r>
            <a:r>
              <a:rPr sz="18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об’єднаної</a:t>
            </a:r>
            <a:r>
              <a:rPr sz="18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D3D40"/>
                </a:solidFill>
                <a:latin typeface="Microsoft Sans Serif"/>
                <a:cs typeface="Microsoft Sans Serif"/>
              </a:rPr>
              <a:t>територіальної</a:t>
            </a:r>
            <a:r>
              <a:rPr sz="18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громади;	</a:t>
            </a:r>
            <a:r>
              <a:rPr sz="18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Vo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3D3D40"/>
                </a:solidFill>
                <a:latin typeface="Microsoft Sans Serif"/>
                <a:cs typeface="Microsoft Sans Serif"/>
              </a:rPr>
              <a:t>—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загальний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обсяг</a:t>
            </a:r>
            <a:r>
              <a:rPr sz="18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субвенції;</a:t>
            </a:r>
            <a:endParaRPr sz="1800">
              <a:latin typeface="Microsoft Sans Serif"/>
              <a:cs typeface="Microsoft Sans Serif"/>
            </a:endParaRPr>
          </a:p>
          <a:p>
            <a:pPr marL="12700" marR="104775">
              <a:lnSpc>
                <a:spcPct val="80000"/>
              </a:lnSpc>
              <a:spcBef>
                <a:spcPts val="220"/>
              </a:spcBef>
              <a:tabLst>
                <a:tab pos="4500245" algn="l"/>
              </a:tabLst>
            </a:pP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Xi</a:t>
            </a:r>
            <a:r>
              <a:rPr sz="18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3D3D40"/>
                </a:solidFill>
                <a:latin typeface="Microsoft Sans Serif"/>
                <a:cs typeface="Microsoft Sans Serif"/>
              </a:rPr>
              <a:t>—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кількість</a:t>
            </a:r>
            <a:r>
              <a:rPr sz="18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сільського</a:t>
            </a: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населення</a:t>
            </a:r>
            <a:r>
              <a:rPr sz="18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ОТГ;	</a:t>
            </a:r>
            <a:r>
              <a:rPr sz="1800" dirty="0">
                <a:solidFill>
                  <a:srgbClr val="3D3D40"/>
                </a:solidFill>
                <a:latin typeface="Microsoft Sans Serif"/>
                <a:cs typeface="Microsoft Sans Serif"/>
              </a:rPr>
              <a:t>X</a:t>
            </a:r>
            <a:r>
              <a:rPr sz="18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3D3D40"/>
                </a:solidFill>
                <a:latin typeface="Microsoft Sans Serif"/>
                <a:cs typeface="Microsoft Sans Serif"/>
              </a:rPr>
              <a:t>—</a:t>
            </a:r>
            <a:r>
              <a:rPr sz="18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кількість</a:t>
            </a:r>
            <a:r>
              <a:rPr sz="18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сільського</a:t>
            </a:r>
            <a:r>
              <a:rPr sz="18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населення</a:t>
            </a:r>
            <a:r>
              <a:rPr sz="18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всіх </a:t>
            </a:r>
            <a:r>
              <a:rPr sz="1800" spc="-4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ОТГ;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60"/>
              </a:lnSpc>
            </a:pPr>
            <a:r>
              <a:rPr sz="18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Yi</a:t>
            </a:r>
            <a:r>
              <a:rPr sz="18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3D3D40"/>
                </a:solidFill>
                <a:latin typeface="Microsoft Sans Serif"/>
                <a:cs typeface="Microsoft Sans Serif"/>
              </a:rPr>
              <a:t>—</a:t>
            </a:r>
            <a:r>
              <a:rPr sz="18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площа</a:t>
            </a:r>
            <a:r>
              <a:rPr sz="18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D3D40"/>
                </a:solidFill>
                <a:latin typeface="Microsoft Sans Serif"/>
                <a:cs typeface="Microsoft Sans Serif"/>
              </a:rPr>
              <a:t>території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ОТГ;</a:t>
            </a:r>
            <a:r>
              <a:rPr sz="18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D3D40"/>
                </a:solidFill>
                <a:latin typeface="Microsoft Sans Serif"/>
                <a:cs typeface="Microsoft Sans Serif"/>
              </a:rPr>
              <a:t>Y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3D3D40"/>
                </a:solidFill>
                <a:latin typeface="Microsoft Sans Serif"/>
                <a:cs typeface="Microsoft Sans Serif"/>
              </a:rPr>
              <a:t>—</a:t>
            </a:r>
            <a:r>
              <a:rPr sz="18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площа</a:t>
            </a:r>
            <a:r>
              <a:rPr sz="18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територій</a:t>
            </a:r>
            <a:r>
              <a:rPr sz="18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усіх</a:t>
            </a:r>
            <a:r>
              <a:rPr sz="18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3D3D40"/>
                </a:solidFill>
                <a:latin typeface="Microsoft Sans Serif"/>
                <a:cs typeface="Microsoft Sans Serif"/>
              </a:rPr>
              <a:t>ОТГ.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805">
              <a:lnSpc>
                <a:spcPts val="2050"/>
              </a:lnSpc>
              <a:buClr>
                <a:srgbClr val="678B93"/>
              </a:buClr>
              <a:buFont typeface="Microsoft Sans Serif"/>
              <a:buChar char="-"/>
              <a:tabLst>
                <a:tab pos="356870" algn="l"/>
                <a:tab pos="357505" algn="l"/>
              </a:tabLst>
            </a:pP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з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 врахування</a:t>
            </a:r>
            <a:r>
              <a:rPr sz="1900" b="1" spc="6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3D3D40"/>
                </a:solidFill>
                <a:latin typeface="Arial"/>
                <a:cs typeface="Arial"/>
              </a:rPr>
              <a:t>потреб</a:t>
            </a:r>
            <a:r>
              <a:rPr sz="1900" b="1" spc="5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різних</a:t>
            </a:r>
            <a:r>
              <a:rPr sz="1900" b="1" spc="2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соціальних</a:t>
            </a:r>
            <a:r>
              <a:rPr sz="1900" b="1" spc="-25" dirty="0">
                <a:solidFill>
                  <a:srgbClr val="3D3D40"/>
                </a:solidFill>
                <a:latin typeface="Arial"/>
                <a:cs typeface="Arial"/>
              </a:rPr>
              <a:t> груп</a:t>
            </a:r>
            <a:r>
              <a:rPr sz="1900" b="1" spc="7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3D3D40"/>
                </a:solidFill>
                <a:latin typeface="Arial"/>
                <a:cs typeface="Arial"/>
              </a:rPr>
              <a:t>та</a:t>
            </a:r>
            <a:r>
              <a:rPr sz="1900" b="1" spc="2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рівних</a:t>
            </a:r>
            <a:r>
              <a:rPr sz="1900" b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прав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і</a:t>
            </a:r>
            <a:endParaRPr sz="1900">
              <a:latin typeface="Arial"/>
              <a:cs typeface="Arial"/>
            </a:endParaRPr>
          </a:p>
          <a:p>
            <a:pPr marL="356870">
              <a:lnSpc>
                <a:spcPts val="2050"/>
              </a:lnSpc>
            </a:pPr>
            <a:r>
              <a:rPr sz="1900" b="1" spc="-20" dirty="0">
                <a:solidFill>
                  <a:srgbClr val="3D3D40"/>
                </a:solidFill>
                <a:latin typeface="Arial"/>
                <a:cs typeface="Arial"/>
              </a:rPr>
              <a:t>можливостей</a:t>
            </a:r>
            <a:r>
              <a:rPr sz="1900" b="1" spc="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жінок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і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 чоловіків!</a:t>
            </a:r>
            <a:endParaRPr sz="19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678B93"/>
              </a:buClr>
              <a:buFont typeface="Microsoft Sans Serif"/>
              <a:buChar char="-"/>
              <a:tabLst>
                <a:tab pos="356870" algn="l"/>
                <a:tab pos="357505" algn="l"/>
                <a:tab pos="3174365" algn="l"/>
                <a:tab pos="7125334" algn="l"/>
              </a:tabLst>
            </a:pP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змінено</a:t>
            </a:r>
            <a:r>
              <a:rPr sz="1900" b="1" spc="2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3D3D40"/>
                </a:solidFill>
                <a:latin typeface="Arial"/>
                <a:cs typeface="Arial"/>
              </a:rPr>
              <a:t>форму</a:t>
            </a:r>
            <a:r>
              <a:rPr sz="1900" b="1" spc="5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заявки	</a:t>
            </a:r>
            <a:r>
              <a:rPr sz="1900" b="1" dirty="0">
                <a:solidFill>
                  <a:srgbClr val="3D3D40"/>
                </a:solidFill>
                <a:latin typeface="Arial"/>
                <a:cs typeface="Arial"/>
              </a:rPr>
              <a:t>(наказ</a:t>
            </a:r>
            <a:r>
              <a:rPr sz="1900" b="1" spc="5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Мінрегіону</a:t>
            </a:r>
            <a:r>
              <a:rPr sz="1900" b="1" spc="3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від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13.06.2018	№</a:t>
            </a:r>
            <a:r>
              <a:rPr sz="1900" b="1" spc="-4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138)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ts val="2055"/>
              </a:lnSpc>
              <a:spcBef>
                <a:spcPts val="1800"/>
              </a:spcBef>
            </a:pPr>
            <a:r>
              <a:rPr sz="1900" b="1" dirty="0">
                <a:solidFill>
                  <a:srgbClr val="3D3D40"/>
                </a:solidFill>
                <a:latin typeface="Arial"/>
                <a:cs typeface="Arial"/>
              </a:rPr>
              <a:t>До</a:t>
            </a:r>
            <a:r>
              <a:rPr sz="1900" b="1" spc="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24</a:t>
            </a:r>
            <a:r>
              <a:rPr sz="1900" b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червня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ОТГ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подати</a:t>
            </a:r>
            <a:r>
              <a:rPr sz="1900" b="1" spc="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перелік</a:t>
            </a:r>
            <a:r>
              <a:rPr sz="1900" b="1" spc="3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проектів</a:t>
            </a:r>
            <a:r>
              <a:rPr sz="1900" b="1" spc="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на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3D3D40"/>
                </a:solidFill>
                <a:latin typeface="Arial"/>
                <a:cs typeface="Arial"/>
              </a:rPr>
              <a:t>усю</a:t>
            </a:r>
            <a:r>
              <a:rPr sz="1900" b="1" spc="5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3D3D40"/>
                </a:solidFill>
                <a:latin typeface="Arial"/>
                <a:cs typeface="Arial"/>
              </a:rPr>
              <a:t>суму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ts val="2055"/>
              </a:lnSpc>
            </a:pP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інфраструктурної</a:t>
            </a:r>
            <a:r>
              <a:rPr sz="1900" b="1" spc="1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субвенції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!</a:t>
            </a:r>
            <a:endParaRPr sz="19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</a:pPr>
            <a:r>
              <a:rPr sz="1500" b="1" spc="-5" dirty="0">
                <a:solidFill>
                  <a:srgbClr val="3D3D40"/>
                </a:solidFill>
                <a:latin typeface="Arial"/>
                <a:cs typeface="Arial"/>
              </a:rPr>
              <a:t>(</a:t>
            </a:r>
            <a:r>
              <a:rPr sz="1800" b="1" i="1" spc="-5" dirty="0">
                <a:solidFill>
                  <a:srgbClr val="3D3D40"/>
                </a:solidFill>
                <a:latin typeface="Arial"/>
                <a:cs typeface="Arial"/>
              </a:rPr>
              <a:t>Розпорядження</a:t>
            </a:r>
            <a:r>
              <a:rPr sz="1800" b="1" i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3D3D40"/>
                </a:solidFill>
                <a:latin typeface="Arial"/>
                <a:cs typeface="Arial"/>
              </a:rPr>
              <a:t>Кабінету</a:t>
            </a:r>
            <a:r>
              <a:rPr sz="1800" b="1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D3D40"/>
                </a:solidFill>
                <a:latin typeface="Arial"/>
                <a:cs typeface="Arial"/>
              </a:rPr>
              <a:t>Міністрів</a:t>
            </a:r>
            <a:r>
              <a:rPr sz="1800" b="1" i="1" spc="2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3D3D40"/>
                </a:solidFill>
                <a:latin typeface="Arial"/>
                <a:cs typeface="Arial"/>
              </a:rPr>
              <a:t>України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3D3D40"/>
                </a:solidFill>
                <a:latin typeface="Arial"/>
                <a:cs typeface="Arial"/>
              </a:rPr>
              <a:t>від</a:t>
            </a:r>
            <a:r>
              <a:rPr sz="1800" b="1" i="1" spc="-2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D3D40"/>
                </a:solidFill>
                <a:latin typeface="Arial"/>
                <a:cs typeface="Arial"/>
              </a:rPr>
              <a:t>24.04.2019</a:t>
            </a:r>
            <a:r>
              <a:rPr sz="1800" b="1" i="1" spc="-6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№</a:t>
            </a:r>
            <a:r>
              <a:rPr sz="1800" b="1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208</a:t>
            </a:r>
            <a:r>
              <a:rPr sz="1800" b="1" i="1" u="heavy" dirty="0">
                <a:solidFill>
                  <a:srgbClr val="3D3D4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4608" y="31653"/>
            <a:ext cx="7517130" cy="1350010"/>
            <a:chOff x="1054608" y="31653"/>
            <a:chExt cx="7517130" cy="1350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10" y="31653"/>
              <a:ext cx="6426111" cy="379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" y="286511"/>
              <a:ext cx="7517130" cy="7139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8336" y="667512"/>
              <a:ext cx="4149090" cy="71399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5209" y="0"/>
            <a:ext cx="701167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СУБВЕНЦІЇ</a:t>
            </a:r>
            <a:r>
              <a:rPr sz="2500" spc="35" dirty="0"/>
              <a:t> </a:t>
            </a:r>
            <a:r>
              <a:rPr sz="2500" spc="-5" dirty="0"/>
              <a:t>З</a:t>
            </a:r>
            <a:r>
              <a:rPr sz="2500" dirty="0"/>
              <a:t> </a:t>
            </a:r>
            <a:r>
              <a:rPr sz="2500" spc="-10" dirty="0"/>
              <a:t>ДЕРЖАВНОГО</a:t>
            </a:r>
            <a:r>
              <a:rPr sz="2500" spc="30" dirty="0"/>
              <a:t> </a:t>
            </a:r>
            <a:r>
              <a:rPr sz="2500" spc="-5" dirty="0"/>
              <a:t>БЮДЖЕТУ </a:t>
            </a:r>
            <a:r>
              <a:rPr sz="2500" dirty="0"/>
              <a:t> </a:t>
            </a:r>
            <a:r>
              <a:rPr sz="2500" spc="-10" dirty="0"/>
              <a:t>МІСЦЕВИМ</a:t>
            </a:r>
            <a:r>
              <a:rPr sz="2500" spc="25" dirty="0"/>
              <a:t> </a:t>
            </a:r>
            <a:r>
              <a:rPr sz="2500" spc="-10" dirty="0"/>
              <a:t>БЮДЖЕТАМ</a:t>
            </a:r>
            <a:r>
              <a:rPr sz="2500" dirty="0"/>
              <a:t> </a:t>
            </a:r>
            <a:r>
              <a:rPr sz="2500" spc="-15" dirty="0"/>
              <a:t>НА</a:t>
            </a:r>
            <a:r>
              <a:rPr sz="2500" spc="20" dirty="0"/>
              <a:t> </a:t>
            </a:r>
            <a:r>
              <a:rPr sz="2500" spc="-10" dirty="0"/>
              <a:t>ФОРМУВАННЯ </a:t>
            </a:r>
            <a:r>
              <a:rPr sz="2500" spc="-720" dirty="0"/>
              <a:t> </a:t>
            </a:r>
            <a:r>
              <a:rPr sz="2500" spc="-10" dirty="0"/>
              <a:t>ІНФРАСТРУКТУРИ</a:t>
            </a:r>
            <a:r>
              <a:rPr sz="2500" spc="35" dirty="0"/>
              <a:t> </a:t>
            </a:r>
            <a:r>
              <a:rPr sz="2500" spc="-5" dirty="0"/>
              <a:t>ОТГ</a:t>
            </a:r>
            <a:endParaRPr sz="2500"/>
          </a:p>
        </p:txBody>
      </p:sp>
      <p:sp>
        <p:nvSpPr>
          <p:cNvPr id="7" name="object 7"/>
          <p:cNvSpPr txBox="1"/>
          <p:nvPr/>
        </p:nvSpPr>
        <p:spPr>
          <a:xfrm>
            <a:off x="437794" y="1440561"/>
            <a:ext cx="8397875" cy="448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1900" i="1" spc="-10" dirty="0">
                <a:solidFill>
                  <a:srgbClr val="3D3D40"/>
                </a:solidFill>
                <a:latin typeface="Arial"/>
                <a:cs typeface="Arial"/>
              </a:rPr>
              <a:t>удосконалено</a:t>
            </a:r>
            <a:r>
              <a:rPr sz="1900" i="1" spc="7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5" dirty="0">
                <a:solidFill>
                  <a:srgbClr val="3D3D40"/>
                </a:solidFill>
                <a:latin typeface="Arial"/>
                <a:cs typeface="Arial"/>
              </a:rPr>
              <a:t>порядок</a:t>
            </a:r>
            <a:r>
              <a:rPr sz="1900" i="1" spc="4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5" dirty="0">
                <a:solidFill>
                  <a:srgbClr val="3D3D40"/>
                </a:solidFill>
                <a:latin typeface="Arial"/>
                <a:cs typeface="Arial"/>
              </a:rPr>
              <a:t>та</a:t>
            </a:r>
            <a:r>
              <a:rPr sz="19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3D3D40"/>
                </a:solidFill>
                <a:latin typeface="Arial"/>
                <a:cs typeface="Arial"/>
              </a:rPr>
              <a:t>умови</a:t>
            </a:r>
            <a:r>
              <a:rPr sz="1900" i="1" spc="3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3D3D40"/>
                </a:solidFill>
                <a:latin typeface="Arial"/>
                <a:cs typeface="Arial"/>
              </a:rPr>
              <a:t>надання</a:t>
            </a:r>
            <a:r>
              <a:rPr sz="1900" i="1" spc="5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20" dirty="0">
                <a:solidFill>
                  <a:srgbClr val="3D3D40"/>
                </a:solidFill>
                <a:latin typeface="Arial"/>
                <a:cs typeface="Arial"/>
              </a:rPr>
              <a:t>вказаної</a:t>
            </a:r>
            <a:r>
              <a:rPr sz="1900" i="1" spc="6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3D3D40"/>
                </a:solidFill>
                <a:latin typeface="Arial"/>
                <a:cs typeface="Arial"/>
              </a:rPr>
              <a:t>субвенції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i="1" spc="-5" dirty="0">
                <a:solidFill>
                  <a:srgbClr val="3D3D40"/>
                </a:solidFill>
                <a:latin typeface="Arial"/>
                <a:cs typeface="Arial"/>
              </a:rPr>
              <a:t>шляхом</a:t>
            </a:r>
            <a:r>
              <a:rPr sz="1900" i="1" spc="-10" dirty="0">
                <a:solidFill>
                  <a:srgbClr val="3D3D40"/>
                </a:solidFill>
                <a:latin typeface="Arial"/>
                <a:cs typeface="Arial"/>
              </a:rPr>
              <a:t> розширення</a:t>
            </a:r>
            <a:r>
              <a:rPr sz="1900" i="1" spc="3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5" dirty="0">
                <a:solidFill>
                  <a:srgbClr val="3D3D40"/>
                </a:solidFill>
                <a:latin typeface="Arial"/>
                <a:cs typeface="Arial"/>
              </a:rPr>
              <a:t>напрямів</a:t>
            </a:r>
            <a:r>
              <a:rPr sz="1900" i="1" spc="6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3D3D40"/>
                </a:solidFill>
                <a:latin typeface="Arial"/>
                <a:cs typeface="Arial"/>
              </a:rPr>
              <a:t>її</a:t>
            </a:r>
            <a:r>
              <a:rPr sz="1900" i="1" spc="-2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3D3D40"/>
                </a:solidFill>
                <a:latin typeface="Arial"/>
                <a:cs typeface="Arial"/>
              </a:rPr>
              <a:t>використання,</a:t>
            </a:r>
            <a:r>
              <a:rPr sz="1900" i="1" spc="7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3D3D40"/>
                </a:solidFill>
                <a:latin typeface="Arial"/>
                <a:cs typeface="Arial"/>
              </a:rPr>
              <a:t>зокрема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:</a:t>
            </a:r>
            <a:endParaRPr sz="19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розроблення</a:t>
            </a:r>
            <a:r>
              <a:rPr sz="1900" spc="9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проектної,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містобудівної</a:t>
            </a:r>
            <a:r>
              <a:rPr sz="1900" spc="1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3D3D40"/>
                </a:solidFill>
                <a:latin typeface="Microsoft Sans Serif"/>
                <a:cs typeface="Microsoft Sans Serif"/>
              </a:rPr>
              <a:t>планувальної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документації;</a:t>
            </a:r>
            <a:endParaRPr sz="19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підвищення</a:t>
            </a:r>
            <a:r>
              <a:rPr sz="19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якості</a:t>
            </a:r>
            <a:r>
              <a:rPr sz="19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надання</a:t>
            </a:r>
            <a:r>
              <a:rPr sz="19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адміністративних</a:t>
            </a:r>
            <a:r>
              <a:rPr sz="1900" spc="9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послуг;</a:t>
            </a:r>
            <a:endParaRPr sz="19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створення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сучасних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систем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організації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управління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громадою;</a:t>
            </a:r>
            <a:endParaRPr sz="19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реконструкцію,</a:t>
            </a:r>
            <a:r>
              <a:rPr sz="19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переобладнання,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перепрофілювання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будівель</a:t>
            </a:r>
            <a:endParaRPr sz="19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бюджетних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установ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ОТГ;</a:t>
            </a:r>
            <a:endParaRPr sz="19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будівництво,</a:t>
            </a:r>
            <a:r>
              <a:rPr sz="1900" spc="8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реконструкцію,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капітальний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ремонт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вулиць,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доріг,</a:t>
            </a:r>
            <a:r>
              <a:rPr sz="19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мостів,</a:t>
            </a:r>
            <a:endParaRPr sz="19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переходів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комунальної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власності;</a:t>
            </a:r>
            <a:endParaRPr sz="1900">
              <a:latin typeface="Microsoft Sans Serif"/>
              <a:cs typeface="Microsoft Sans Serif"/>
            </a:endParaRPr>
          </a:p>
          <a:p>
            <a:pPr marL="356870" marR="323215" indent="-344805">
              <a:lnSpc>
                <a:spcPct val="100000"/>
              </a:lnSpc>
              <a:spcBef>
                <a:spcPts val="45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закупівлю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транспортних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засобів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</a:t>
            </a:r>
            <a:r>
              <a:rPr sz="19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підвезення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дітей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</a:t>
            </a:r>
            <a:r>
              <a:rPr sz="19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навчальних </a:t>
            </a:r>
            <a:r>
              <a:rPr sz="1900" spc="-484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закладів,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транспортних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засобів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спеціального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призначення;</a:t>
            </a:r>
            <a:endParaRPr sz="1900">
              <a:latin typeface="Microsoft Sans Serif"/>
              <a:cs typeface="Microsoft Sans Serif"/>
            </a:endParaRPr>
          </a:p>
          <a:p>
            <a:pPr marL="356870" marR="117475" indent="-344805">
              <a:lnSpc>
                <a:spcPct val="100000"/>
              </a:lnSpc>
              <a:spcBef>
                <a:spcPts val="459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здійснення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інших</a:t>
            </a:r>
            <a:r>
              <a:rPr sz="19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заходів</a:t>
            </a:r>
            <a:r>
              <a:rPr sz="1900" spc="8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щодо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об’єктів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комунальної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форми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власності,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які</a:t>
            </a:r>
            <a:r>
              <a:rPr sz="19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є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важливими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посилення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спроможності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ОТГ,</a:t>
            </a:r>
            <a:r>
              <a:rPr sz="19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забезпечення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належного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рівня</a:t>
            </a:r>
            <a:r>
              <a:rPr sz="19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безпеки</a:t>
            </a:r>
            <a:r>
              <a:rPr sz="1900" spc="7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цивільного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захисту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тощо.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617" y="275463"/>
            <a:ext cx="7371715" cy="1087755"/>
            <a:chOff x="935617" y="275463"/>
            <a:chExt cx="7371715" cy="1087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617" y="275463"/>
              <a:ext cx="7371110" cy="4285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887" y="569976"/>
              <a:ext cx="2655569" cy="7932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41345" marR="5080" indent="-260731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РЕКОМЕНДАЦІЇ</a:t>
            </a:r>
            <a:r>
              <a:rPr sz="2800" spc="-40" dirty="0"/>
              <a:t> </a:t>
            </a:r>
            <a:r>
              <a:rPr sz="2800" spc="-5" dirty="0"/>
              <a:t>ЩОДО</a:t>
            </a:r>
            <a:r>
              <a:rPr sz="2800" spc="-110" dirty="0"/>
              <a:t> </a:t>
            </a:r>
            <a:r>
              <a:rPr sz="2800" dirty="0"/>
              <a:t>ВИКОРИСТАННЯ </a:t>
            </a:r>
            <a:r>
              <a:rPr sz="2800" spc="-805" dirty="0"/>
              <a:t> </a:t>
            </a:r>
            <a:r>
              <a:rPr sz="2800" spc="-5" dirty="0"/>
              <a:t>СУБВЕНЦІЙ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79831" y="1414272"/>
            <a:ext cx="8857615" cy="521334"/>
          </a:xfrm>
          <a:custGeom>
            <a:avLst/>
            <a:gdLst/>
            <a:ahLst/>
            <a:cxnLst/>
            <a:rect l="l" t="t" r="r" b="b"/>
            <a:pathLst>
              <a:path w="8857615" h="521335">
                <a:moveTo>
                  <a:pt x="8857488" y="521207"/>
                </a:moveTo>
                <a:lnTo>
                  <a:pt x="413410" y="521207"/>
                </a:lnTo>
                <a:lnTo>
                  <a:pt x="0" y="260603"/>
                </a:lnTo>
                <a:lnTo>
                  <a:pt x="413410" y="0"/>
                </a:lnTo>
                <a:lnTo>
                  <a:pt x="8857488" y="0"/>
                </a:lnTo>
                <a:lnTo>
                  <a:pt x="8857488" y="521207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31" y="2008632"/>
            <a:ext cx="8857615" cy="680085"/>
          </a:xfrm>
          <a:custGeom>
            <a:avLst/>
            <a:gdLst/>
            <a:ahLst/>
            <a:cxnLst/>
            <a:rect l="l" t="t" r="r" b="b"/>
            <a:pathLst>
              <a:path w="8857615" h="680085">
                <a:moveTo>
                  <a:pt x="8857488" y="679703"/>
                </a:moveTo>
                <a:lnTo>
                  <a:pt x="413410" y="679703"/>
                </a:lnTo>
                <a:lnTo>
                  <a:pt x="0" y="339851"/>
                </a:lnTo>
                <a:lnTo>
                  <a:pt x="413410" y="0"/>
                </a:lnTo>
                <a:lnTo>
                  <a:pt x="8857488" y="0"/>
                </a:lnTo>
                <a:lnTo>
                  <a:pt x="8857488" y="679703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831" y="2773679"/>
            <a:ext cx="8857615" cy="524510"/>
          </a:xfrm>
          <a:custGeom>
            <a:avLst/>
            <a:gdLst/>
            <a:ahLst/>
            <a:cxnLst/>
            <a:rect l="l" t="t" r="r" b="b"/>
            <a:pathLst>
              <a:path w="8857615" h="524510">
                <a:moveTo>
                  <a:pt x="8857488" y="524256"/>
                </a:moveTo>
                <a:lnTo>
                  <a:pt x="413410" y="524256"/>
                </a:lnTo>
                <a:lnTo>
                  <a:pt x="0" y="262128"/>
                </a:lnTo>
                <a:lnTo>
                  <a:pt x="413410" y="0"/>
                </a:lnTo>
                <a:lnTo>
                  <a:pt x="8857488" y="0"/>
                </a:lnTo>
                <a:lnTo>
                  <a:pt x="8857488" y="524256"/>
                </a:lnTo>
                <a:close/>
              </a:path>
            </a:pathLst>
          </a:custGeom>
          <a:ln w="24383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67639" y="3364991"/>
            <a:ext cx="8882380" cy="1308100"/>
            <a:chOff x="167639" y="3364991"/>
            <a:chExt cx="8882380" cy="1308100"/>
          </a:xfrm>
        </p:grpSpPr>
        <p:sp>
          <p:nvSpPr>
            <p:cNvPr id="10" name="object 10"/>
            <p:cNvSpPr/>
            <p:nvPr/>
          </p:nvSpPr>
          <p:spPr>
            <a:xfrm>
              <a:off x="179831" y="3377183"/>
              <a:ext cx="8857615" cy="759460"/>
            </a:xfrm>
            <a:custGeom>
              <a:avLst/>
              <a:gdLst/>
              <a:ahLst/>
              <a:cxnLst/>
              <a:rect l="l" t="t" r="r" b="b"/>
              <a:pathLst>
                <a:path w="8857615" h="759460">
                  <a:moveTo>
                    <a:pt x="8857488" y="758951"/>
                  </a:moveTo>
                  <a:lnTo>
                    <a:pt x="413410" y="758951"/>
                  </a:lnTo>
                  <a:lnTo>
                    <a:pt x="0" y="379475"/>
                  </a:lnTo>
                  <a:lnTo>
                    <a:pt x="413410" y="0"/>
                  </a:lnTo>
                  <a:lnTo>
                    <a:pt x="8857488" y="0"/>
                  </a:lnTo>
                  <a:lnTo>
                    <a:pt x="8857488" y="758951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831" y="4136135"/>
              <a:ext cx="8857615" cy="524510"/>
            </a:xfrm>
            <a:custGeom>
              <a:avLst/>
              <a:gdLst/>
              <a:ahLst/>
              <a:cxnLst/>
              <a:rect l="l" t="t" r="r" b="b"/>
              <a:pathLst>
                <a:path w="8857615" h="524510">
                  <a:moveTo>
                    <a:pt x="8857488" y="0"/>
                  </a:moveTo>
                  <a:lnTo>
                    <a:pt x="413410" y="0"/>
                  </a:lnTo>
                  <a:lnTo>
                    <a:pt x="0" y="262127"/>
                  </a:lnTo>
                  <a:lnTo>
                    <a:pt x="413410" y="524256"/>
                  </a:lnTo>
                  <a:lnTo>
                    <a:pt x="8857488" y="524256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831" y="4136135"/>
              <a:ext cx="8857615" cy="524510"/>
            </a:xfrm>
            <a:custGeom>
              <a:avLst/>
              <a:gdLst/>
              <a:ahLst/>
              <a:cxnLst/>
              <a:rect l="l" t="t" r="r" b="b"/>
              <a:pathLst>
                <a:path w="8857615" h="524510">
                  <a:moveTo>
                    <a:pt x="8857488" y="524256"/>
                  </a:moveTo>
                  <a:lnTo>
                    <a:pt x="413410" y="524256"/>
                  </a:lnTo>
                  <a:lnTo>
                    <a:pt x="0" y="262127"/>
                  </a:lnTo>
                  <a:lnTo>
                    <a:pt x="413410" y="0"/>
                  </a:lnTo>
                  <a:lnTo>
                    <a:pt x="8857488" y="0"/>
                  </a:lnTo>
                  <a:lnTo>
                    <a:pt x="8857488" y="524256"/>
                  </a:lnTo>
                  <a:close/>
                </a:path>
              </a:pathLst>
            </a:custGeom>
            <a:ln w="24383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9831" y="4815840"/>
            <a:ext cx="8857615" cy="524510"/>
          </a:xfrm>
          <a:custGeom>
            <a:avLst/>
            <a:gdLst/>
            <a:ahLst/>
            <a:cxnLst/>
            <a:rect l="l" t="t" r="r" b="b"/>
            <a:pathLst>
              <a:path w="8857615" h="524510">
                <a:moveTo>
                  <a:pt x="8857488" y="524256"/>
                </a:moveTo>
                <a:lnTo>
                  <a:pt x="413410" y="524256"/>
                </a:lnTo>
                <a:lnTo>
                  <a:pt x="0" y="262128"/>
                </a:lnTo>
                <a:lnTo>
                  <a:pt x="413410" y="0"/>
                </a:lnTo>
                <a:lnTo>
                  <a:pt x="8857488" y="0"/>
                </a:lnTo>
                <a:lnTo>
                  <a:pt x="8857488" y="524256"/>
                </a:lnTo>
                <a:close/>
              </a:path>
            </a:pathLst>
          </a:custGeom>
          <a:ln w="24383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67639" y="5486400"/>
            <a:ext cx="8882380" cy="548640"/>
            <a:chOff x="167639" y="5486400"/>
            <a:chExt cx="8882380" cy="548640"/>
          </a:xfrm>
        </p:grpSpPr>
        <p:sp>
          <p:nvSpPr>
            <p:cNvPr id="15" name="object 15"/>
            <p:cNvSpPr/>
            <p:nvPr/>
          </p:nvSpPr>
          <p:spPr>
            <a:xfrm>
              <a:off x="179831" y="5498591"/>
              <a:ext cx="8857615" cy="524510"/>
            </a:xfrm>
            <a:custGeom>
              <a:avLst/>
              <a:gdLst/>
              <a:ahLst/>
              <a:cxnLst/>
              <a:rect l="l" t="t" r="r" b="b"/>
              <a:pathLst>
                <a:path w="8857615" h="524510">
                  <a:moveTo>
                    <a:pt x="8857488" y="0"/>
                  </a:moveTo>
                  <a:lnTo>
                    <a:pt x="413410" y="0"/>
                  </a:lnTo>
                  <a:lnTo>
                    <a:pt x="0" y="262128"/>
                  </a:lnTo>
                  <a:lnTo>
                    <a:pt x="413410" y="524256"/>
                  </a:lnTo>
                  <a:lnTo>
                    <a:pt x="8857488" y="524256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831" y="5498591"/>
              <a:ext cx="8857615" cy="524510"/>
            </a:xfrm>
            <a:custGeom>
              <a:avLst/>
              <a:gdLst/>
              <a:ahLst/>
              <a:cxnLst/>
              <a:rect l="l" t="t" r="r" b="b"/>
              <a:pathLst>
                <a:path w="8857615" h="524510">
                  <a:moveTo>
                    <a:pt x="8857488" y="524256"/>
                  </a:moveTo>
                  <a:lnTo>
                    <a:pt x="413410" y="524256"/>
                  </a:lnTo>
                  <a:lnTo>
                    <a:pt x="0" y="262128"/>
                  </a:lnTo>
                  <a:lnTo>
                    <a:pt x="413410" y="0"/>
                  </a:lnTo>
                  <a:lnTo>
                    <a:pt x="8857488" y="0"/>
                  </a:lnTo>
                  <a:lnTo>
                    <a:pt x="8857488" y="524256"/>
                  </a:lnTo>
                  <a:close/>
                </a:path>
              </a:pathLst>
            </a:custGeom>
            <a:ln w="24383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4636" y="1390014"/>
            <a:ext cx="8071484" cy="4590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5"/>
              </a:spcBef>
            </a:pPr>
            <a:r>
              <a:rPr sz="1700" b="1" spc="-10" dirty="0">
                <a:latin typeface="Calibri"/>
                <a:cs typeface="Calibri"/>
              </a:rPr>
              <a:t>Розробляти</a:t>
            </a:r>
            <a:r>
              <a:rPr sz="1700" b="1" spc="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інвестиційні</a:t>
            </a:r>
            <a:r>
              <a:rPr sz="1700" b="1" spc="-7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проекти</a:t>
            </a:r>
            <a:r>
              <a:rPr sz="1700" b="1" dirty="0">
                <a:latin typeface="Calibri"/>
                <a:cs typeface="Calibri"/>
              </a:rPr>
              <a:t> направлені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на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створення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матеріальної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основи</a:t>
            </a:r>
            <a:r>
              <a:rPr sz="1700" b="1" spc="-10" dirty="0">
                <a:latin typeface="Calibri"/>
                <a:cs typeface="Calibri"/>
              </a:rPr>
              <a:t> для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30"/>
              </a:lnSpc>
            </a:pPr>
            <a:r>
              <a:rPr sz="1700" b="1" dirty="0">
                <a:latin typeface="Calibri"/>
                <a:cs typeface="Calibri"/>
              </a:rPr>
              <a:t>ефективного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функціонування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економіки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громади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690"/>
              </a:spcBef>
            </a:pPr>
            <a:r>
              <a:rPr sz="1600" b="1" dirty="0">
                <a:latin typeface="Calibri"/>
                <a:cs typeface="Calibri"/>
              </a:rPr>
              <a:t>Покращити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комунікацію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зі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всіма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потенційними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учасниками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формування</a:t>
            </a:r>
            <a:r>
              <a:rPr sz="1600" b="1" spc="2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і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реалізації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20"/>
              </a:spcBef>
            </a:pPr>
            <a:r>
              <a:rPr sz="1600" b="1" dirty="0">
                <a:latin typeface="Calibri"/>
                <a:cs typeface="Calibri"/>
              </a:rPr>
              <a:t>проектів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шляхом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проведення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стратегічних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нарад,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формування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проектних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груп,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залучення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експертів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для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оцінки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впливу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проектів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на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МЕР</a:t>
            </a:r>
            <a:endParaRPr sz="1600">
              <a:latin typeface="Calibri"/>
              <a:cs typeface="Calibri"/>
            </a:endParaRPr>
          </a:p>
          <a:p>
            <a:pPr marL="12700" marR="568325">
              <a:lnSpc>
                <a:spcPts val="1730"/>
              </a:lnSpc>
              <a:spcBef>
                <a:spcPts val="1095"/>
              </a:spcBef>
            </a:pPr>
            <a:r>
              <a:rPr sz="1600" b="1" dirty="0">
                <a:latin typeface="Calibri"/>
                <a:cs typeface="Calibri"/>
              </a:rPr>
              <a:t>При</a:t>
            </a:r>
            <a:r>
              <a:rPr sz="1600" b="1" spc="-5" dirty="0">
                <a:latin typeface="Calibri"/>
                <a:cs typeface="Calibri"/>
              </a:rPr>
              <a:t> підготовці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проекту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реально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оцінювати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можливості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співфінансування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проекту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та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подальшого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утримання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створених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об’єктів </a:t>
            </a:r>
            <a:r>
              <a:rPr sz="1600" b="1" spc="5" dirty="0">
                <a:latin typeface="Calibri"/>
                <a:cs typeface="Calibri"/>
              </a:rPr>
              <a:t>за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рахунок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місцевого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бюджету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1125"/>
              </a:spcBef>
            </a:pPr>
            <a:r>
              <a:rPr sz="1600" b="1" spc="-5" dirty="0">
                <a:latin typeface="Calibri"/>
                <a:cs typeface="Calibri"/>
              </a:rPr>
              <a:t>Посилити відповідальність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ГРК  </a:t>
            </a:r>
            <a:r>
              <a:rPr sz="1600" b="1" spc="5" dirty="0">
                <a:latin typeface="Calibri"/>
                <a:cs typeface="Calibri"/>
              </a:rPr>
              <a:t>за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здійснення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контролю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на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об’єктах,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що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фінансуються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за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5" dirty="0">
                <a:latin typeface="Calibri"/>
                <a:cs typeface="Calibri"/>
              </a:rPr>
              <a:t>рахунок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субвенцій: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затвердження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титулів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будов,</a:t>
            </a:r>
            <a:r>
              <a:rPr sz="1600" b="1" dirty="0">
                <a:latin typeface="Calibri"/>
                <a:cs typeface="Calibri"/>
              </a:rPr>
              <a:t> оформлення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дозвільної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та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ПКД,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latin typeface="Calibri"/>
                <a:cs typeface="Calibri"/>
              </a:rPr>
              <a:t>проведення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процедур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закупівель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540"/>
              </a:spcBef>
            </a:pPr>
            <a:r>
              <a:rPr sz="1600" b="1" dirty="0">
                <a:latin typeface="Calibri"/>
                <a:cs typeface="Calibri"/>
              </a:rPr>
              <a:t>Забезпечувати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повноту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освоєння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коштів </a:t>
            </a:r>
            <a:r>
              <a:rPr sz="1600" b="1" dirty="0">
                <a:latin typeface="Calibri"/>
                <a:cs typeface="Calibri"/>
              </a:rPr>
              <a:t>субвенцій,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а </a:t>
            </a:r>
            <a:r>
              <a:rPr sz="1600" b="1" spc="-10" dirty="0">
                <a:latin typeface="Calibri"/>
                <a:cs typeface="Calibri"/>
              </a:rPr>
              <a:t>також </a:t>
            </a:r>
            <a:r>
              <a:rPr sz="1600" b="1" dirty="0">
                <a:latin typeface="Calibri"/>
                <a:cs typeface="Calibri"/>
              </a:rPr>
              <a:t>своєчасне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введення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spc="-5" dirty="0">
                <a:latin typeface="Calibri"/>
                <a:cs typeface="Calibri"/>
              </a:rPr>
              <a:t>експлуатацію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завершених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об’єктів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12700" marR="705485">
              <a:lnSpc>
                <a:spcPts val="173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Розмістити </a:t>
            </a:r>
            <a:r>
              <a:rPr sz="1600" b="1" spc="5" dirty="0">
                <a:latin typeface="Calibri"/>
                <a:cs typeface="Calibri"/>
              </a:rPr>
              <a:t>на </a:t>
            </a:r>
            <a:r>
              <a:rPr sz="1600" b="1" spc="-5" dirty="0">
                <a:latin typeface="Calibri"/>
                <a:cs typeface="Calibri"/>
              </a:rPr>
              <a:t>сайті міста </a:t>
            </a:r>
            <a:r>
              <a:rPr sz="1600" b="1" dirty="0">
                <a:latin typeface="Calibri"/>
                <a:cs typeface="Calibri"/>
              </a:rPr>
              <a:t>інформацію </a:t>
            </a:r>
            <a:r>
              <a:rPr sz="1600" b="1" spc="-25" dirty="0">
                <a:latin typeface="Calibri"/>
                <a:cs typeface="Calibri"/>
              </a:rPr>
              <a:t>щодо </a:t>
            </a:r>
            <a:r>
              <a:rPr sz="1600" b="1" spc="5" dirty="0">
                <a:latin typeface="Calibri"/>
                <a:cs typeface="Calibri"/>
              </a:rPr>
              <a:t>умов </a:t>
            </a:r>
            <a:r>
              <a:rPr sz="1600" b="1" dirty="0">
                <a:latin typeface="Calibri"/>
                <a:cs typeface="Calibri"/>
              </a:rPr>
              <a:t>конкурсу проектів </a:t>
            </a:r>
            <a:r>
              <a:rPr sz="1600" b="1" spc="-15" dirty="0">
                <a:latin typeface="Calibri"/>
                <a:cs typeface="Calibri"/>
              </a:rPr>
              <a:t>ДФРР </a:t>
            </a:r>
            <a:r>
              <a:rPr sz="1600" b="1" spc="-5" dirty="0">
                <a:latin typeface="Calibri"/>
                <a:cs typeface="Calibri"/>
              </a:rPr>
              <a:t>та інших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субвенцій;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критерії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оцінки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проектів;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підготовлені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пропозиції;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результати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реалізаці</a:t>
            </a:r>
            <a:r>
              <a:rPr sz="1600" spc="5" dirty="0">
                <a:latin typeface="Calibri"/>
                <a:cs typeface="Calibri"/>
              </a:rPr>
              <a:t>ї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5"/>
              </a:spcBef>
            </a:pPr>
            <a:r>
              <a:rPr sz="1600" b="1" dirty="0">
                <a:latin typeface="Calibri"/>
                <a:cs typeface="Calibri"/>
              </a:rPr>
              <a:t>Забезпечити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участь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співробітників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тренінгах,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семінарах,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навчаннях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написання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latin typeface="Calibri"/>
                <a:cs typeface="Calibri"/>
              </a:rPr>
              <a:t>управління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проектами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7283" y="2665856"/>
            <a:ext cx="37839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860038"/>
                </a:solidFill>
                <a:latin typeface="Tahoma"/>
                <a:cs typeface="Tahoma"/>
              </a:rPr>
              <a:t>ГРУПОВА </a:t>
            </a:r>
            <a:r>
              <a:rPr sz="3200" b="1" spc="-20" dirty="0">
                <a:solidFill>
                  <a:srgbClr val="860038"/>
                </a:solidFill>
                <a:latin typeface="Tahoma"/>
                <a:cs typeface="Tahoma"/>
              </a:rPr>
              <a:t>РОБОТА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Оцінка </a:t>
            </a:r>
            <a:r>
              <a:rPr spc="-5" dirty="0"/>
              <a:t>проектів</a:t>
            </a:r>
            <a:r>
              <a:rPr spc="10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dirty="0"/>
              <a:t>фінансування</a:t>
            </a:r>
            <a:r>
              <a:rPr spc="-15" dirty="0"/>
              <a:t> </a:t>
            </a:r>
            <a:r>
              <a:rPr spc="-5" dirty="0"/>
              <a:t>з</a:t>
            </a:r>
            <a:r>
              <a:rPr spc="-15" dirty="0"/>
              <a:t> </a:t>
            </a:r>
            <a:r>
              <a:rPr spc="-30" dirty="0"/>
              <a:t>ДФРР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915" y="371243"/>
            <a:ext cx="7894320" cy="1248410"/>
            <a:chOff x="633915" y="371243"/>
            <a:chExt cx="7894320" cy="1248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915" y="371243"/>
              <a:ext cx="7893732" cy="491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" y="713231"/>
              <a:ext cx="7221474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854075" marR="5080" indent="-597535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ДЕРЖАВНИЙ </a:t>
            </a:r>
            <a:r>
              <a:rPr sz="3200" spc="-5" dirty="0"/>
              <a:t>ФОНД </a:t>
            </a:r>
            <a:r>
              <a:rPr sz="3200" spc="-10" dirty="0"/>
              <a:t>РЕГІОНАЛЬНОГО </a:t>
            </a:r>
            <a:r>
              <a:rPr sz="3200" spc="-925" dirty="0"/>
              <a:t> </a:t>
            </a:r>
            <a:r>
              <a:rPr sz="3200" spc="-10" dirty="0"/>
              <a:t>РОЗВИТКУ:</a:t>
            </a:r>
            <a:r>
              <a:rPr sz="3200" spc="75" dirty="0"/>
              <a:t> </a:t>
            </a:r>
            <a:r>
              <a:rPr sz="3200" spc="-10" dirty="0"/>
              <a:t>НОРМАТИВНА</a:t>
            </a:r>
            <a:r>
              <a:rPr sz="3200" spc="85" dirty="0"/>
              <a:t> </a:t>
            </a:r>
            <a:r>
              <a:rPr sz="3200" spc="-15" dirty="0"/>
              <a:t>БАЗА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58267" y="1437512"/>
            <a:ext cx="8632825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05"/>
              </a:spcBef>
              <a:buClr>
                <a:srgbClr val="678B93"/>
              </a:buClr>
              <a:buFont typeface="Wingdings"/>
              <a:buChar char=""/>
              <a:tabLst>
                <a:tab pos="280670" algn="l"/>
                <a:tab pos="281305" algn="l"/>
              </a:tabLst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Бюджетний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кодекс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України;</a:t>
            </a:r>
            <a:endParaRPr sz="220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buClr>
                <a:srgbClr val="678B93"/>
              </a:buClr>
              <a:buFont typeface="Wingdings"/>
              <a:buChar char=""/>
              <a:tabLst>
                <a:tab pos="280670" algn="l"/>
                <a:tab pos="281305" algn="l"/>
              </a:tabLst>
            </a:pP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Закон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України</a:t>
            </a:r>
            <a:r>
              <a:rPr sz="22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«Про</a:t>
            </a:r>
            <a:r>
              <a:rPr sz="22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засади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державної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регіональної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політики»;</a:t>
            </a:r>
            <a:endParaRPr sz="220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5"/>
              </a:spcBef>
              <a:buClr>
                <a:srgbClr val="678B93"/>
              </a:buClr>
              <a:buFont typeface="Wingdings"/>
              <a:buChar char=""/>
              <a:tabLst>
                <a:tab pos="280670" algn="l"/>
                <a:tab pos="281305" algn="l"/>
                <a:tab pos="1716405" algn="l"/>
                <a:tab pos="3015615" algn="l"/>
                <a:tab pos="4957445" algn="l"/>
                <a:tab pos="6219825" algn="l"/>
                <a:tab pos="7336155" algn="l"/>
                <a:tab pos="7778115" algn="l"/>
              </a:tabLst>
            </a:pPr>
            <a:r>
              <a:rPr sz="2200" spc="-220" dirty="0">
                <a:solidFill>
                  <a:srgbClr val="3D3D40"/>
                </a:solidFill>
                <a:latin typeface="Microsoft Sans Serif"/>
                <a:cs typeface="Microsoft Sans Serif"/>
              </a:rPr>
              <a:t>Д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е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80" dirty="0">
                <a:solidFill>
                  <a:srgbClr val="3D3D40"/>
                </a:solidFill>
                <a:latin typeface="Microsoft Sans Serif"/>
                <a:cs typeface="Microsoft Sans Serif"/>
              </a:rPr>
              <a:t>ж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авн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а	ст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ег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я	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ег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она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л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ь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но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г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о	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озв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и</a:t>
            </a:r>
            <a:r>
              <a:rPr sz="2200" spc="-65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к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у	</a:t>
            </a:r>
            <a:r>
              <a:rPr sz="2200" spc="-114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кр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75" dirty="0">
                <a:solidFill>
                  <a:srgbClr val="3D3D40"/>
                </a:solidFill>
                <a:latin typeface="Microsoft Sans Serif"/>
                <a:cs typeface="Microsoft Sans Serif"/>
              </a:rPr>
              <a:t>ї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и	на	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о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д</a:t>
            </a:r>
            <a:endParaRPr sz="2200">
              <a:latin typeface="Microsoft Sans Serif"/>
              <a:cs typeface="Microsoft Sans Serif"/>
            </a:endParaRPr>
          </a:p>
          <a:p>
            <a:pPr marL="280670">
              <a:lnSpc>
                <a:spcPct val="100000"/>
              </a:lnSpc>
            </a:pP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2020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року;</a:t>
            </a:r>
            <a:endParaRPr sz="220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buClr>
                <a:srgbClr val="678B93"/>
              </a:buClr>
              <a:buFont typeface="Wingdings"/>
              <a:buChar char=""/>
              <a:tabLst>
                <a:tab pos="280670" algn="l"/>
                <a:tab pos="281305" algn="l"/>
              </a:tabLst>
            </a:pP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Постанови</a:t>
            </a:r>
            <a:r>
              <a:rPr sz="2200" spc="10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Кабінету</a:t>
            </a:r>
            <a:r>
              <a:rPr sz="2200" spc="1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Міністрів</a:t>
            </a:r>
            <a:r>
              <a:rPr sz="2200" spc="1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України</a:t>
            </a:r>
            <a:r>
              <a:rPr sz="2200" spc="1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«Питання</a:t>
            </a:r>
            <a:r>
              <a:rPr sz="2200" spc="1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2200" spc="1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endParaRPr sz="2200">
              <a:latin typeface="Microsoft Sans Serif"/>
              <a:cs typeface="Microsoft Sans Serif"/>
            </a:endParaRPr>
          </a:p>
          <a:p>
            <a:pPr marL="280670">
              <a:lnSpc>
                <a:spcPct val="100000"/>
              </a:lnSpc>
            </a:pP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розвитку»;</a:t>
            </a:r>
            <a:endParaRPr sz="2200">
              <a:latin typeface="Microsoft Sans Serif"/>
              <a:cs typeface="Microsoft Sans Serif"/>
            </a:endParaRPr>
          </a:p>
          <a:p>
            <a:pPr marL="280670" indent="-268605">
              <a:lnSpc>
                <a:spcPct val="100000"/>
              </a:lnSpc>
              <a:spcBef>
                <a:spcPts val="5"/>
              </a:spcBef>
              <a:buClr>
                <a:srgbClr val="678B93"/>
              </a:buClr>
              <a:buFont typeface="Wingdings"/>
              <a:buChar char=""/>
              <a:tabLst>
                <a:tab pos="280670" algn="l"/>
                <a:tab pos="281305" algn="l"/>
                <a:tab pos="2036445" algn="l"/>
                <a:tab pos="3512820" algn="l"/>
                <a:tab pos="5018405" algn="l"/>
                <a:tab pos="6372225" algn="l"/>
                <a:tab pos="7570470" algn="l"/>
              </a:tabLst>
            </a:pP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П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о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с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ано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а	</a:t>
            </a:r>
            <a:r>
              <a:rPr sz="2200" spc="-180" dirty="0">
                <a:solidFill>
                  <a:srgbClr val="3D3D40"/>
                </a:solidFill>
                <a:latin typeface="Microsoft Sans Serif"/>
                <a:cs typeface="Microsoft Sans Serif"/>
              </a:rPr>
              <a:t>К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б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</a:t>
            </a:r>
            <a:r>
              <a:rPr sz="2200" spc="-75" dirty="0">
                <a:solidFill>
                  <a:srgbClr val="3D3D40"/>
                </a:solidFill>
                <a:latin typeface="Microsoft Sans Serif"/>
                <a:cs typeface="Microsoft Sans Serif"/>
              </a:rPr>
              <a:t>е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у	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М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ніс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	</a:t>
            </a:r>
            <a:r>
              <a:rPr sz="2200" spc="-120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r>
              <a:rPr sz="2200" spc="-145" dirty="0">
                <a:solidFill>
                  <a:srgbClr val="3D3D40"/>
                </a:solidFill>
                <a:latin typeface="Microsoft Sans Serif"/>
                <a:cs typeface="Microsoft Sans Serif"/>
              </a:rPr>
              <a:t>к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ї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	</a:t>
            </a:r>
            <a:r>
              <a:rPr sz="2200" spc="-95" dirty="0">
                <a:solidFill>
                  <a:srgbClr val="3D3D40"/>
                </a:solidFill>
                <a:latin typeface="Microsoft Sans Serif"/>
                <a:cs typeface="Microsoft Sans Serif"/>
              </a:rPr>
              <a:t>«</a:t>
            </a:r>
            <a:r>
              <a:rPr sz="2200" spc="-135" dirty="0">
                <a:solidFill>
                  <a:srgbClr val="3D3D40"/>
                </a:solidFill>
                <a:latin typeface="Microsoft Sans Serif"/>
                <a:cs typeface="Microsoft Sans Serif"/>
              </a:rPr>
              <a:t>Д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еяк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	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и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н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ня</a:t>
            </a:r>
            <a:endParaRPr sz="2200">
              <a:latin typeface="Microsoft Sans Serif"/>
              <a:cs typeface="Microsoft Sans Serif"/>
            </a:endParaRPr>
          </a:p>
          <a:p>
            <a:pPr marL="280670">
              <a:lnSpc>
                <a:spcPct val="100000"/>
              </a:lnSpc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розвитку»;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4121023"/>
            <a:ext cx="63557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05"/>
              </a:spcBef>
              <a:buClr>
                <a:srgbClr val="678B93"/>
              </a:buClr>
              <a:buFont typeface="Wingdings"/>
              <a:buChar char=""/>
              <a:tabLst>
                <a:tab pos="280670" algn="l"/>
                <a:tab pos="281305" algn="l"/>
                <a:tab pos="1265555" algn="l"/>
                <a:tab pos="3134360" algn="l"/>
                <a:tab pos="5161915" algn="l"/>
              </a:tabLst>
            </a:pP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</a:t>
            </a:r>
            <a:r>
              <a:rPr sz="2200" spc="-75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ка</a:t>
            </a:r>
            <a:r>
              <a:rPr sz="2200" spc="-90" dirty="0">
                <a:solidFill>
                  <a:srgbClr val="3D3D40"/>
                </a:solidFill>
                <a:latin typeface="Microsoft Sans Serif"/>
                <a:cs typeface="Microsoft Sans Serif"/>
              </a:rPr>
              <a:t>з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	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М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ніс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е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ст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а	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е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г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она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л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ь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но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г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о	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озв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и</a:t>
            </a:r>
            <a:r>
              <a:rPr sz="2200" spc="-65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к</a:t>
            </a:r>
            <a:r>
              <a:rPr sz="2200" spc="-245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7454" y="4121023"/>
            <a:ext cx="20777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6889" algn="l"/>
              </a:tabLst>
            </a:pP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б</a:t>
            </a:r>
            <a:r>
              <a:rPr sz="2200" spc="-95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д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н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и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ц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т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а	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491" y="4455998"/>
            <a:ext cx="30092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житлово-комунального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491" y="4455998"/>
            <a:ext cx="506222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господарства</a:t>
            </a:r>
            <a:endParaRPr sz="2200">
              <a:latin typeface="Microsoft Sans Serif"/>
              <a:cs typeface="Microsoft Sans Serif"/>
            </a:endParaRPr>
          </a:p>
          <a:p>
            <a:pPr marR="53975" algn="r">
              <a:lnSpc>
                <a:spcPct val="100000"/>
              </a:lnSpc>
              <a:tabLst>
                <a:tab pos="1191895" algn="l"/>
                <a:tab pos="1853564" algn="l"/>
                <a:tab pos="3216275" algn="l"/>
              </a:tabLst>
            </a:pP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оцінки	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	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відбору	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інвестиційних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3655" y="4455998"/>
            <a:ext cx="154241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«Питання</a:t>
            </a:r>
            <a:endParaRPr sz="2200">
              <a:latin typeface="Microsoft Sans Serif"/>
              <a:cs typeface="Microsoft Sans Serif"/>
            </a:endParaRPr>
          </a:p>
          <a:p>
            <a:pPr marL="21590">
              <a:lnSpc>
                <a:spcPct val="100000"/>
              </a:lnSpc>
              <a:tabLst>
                <a:tab pos="1466215" algn="l"/>
              </a:tabLst>
            </a:pP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</a:t>
            </a:r>
            <a:r>
              <a:rPr sz="22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о</a:t>
            </a:r>
            <a:r>
              <a:rPr sz="22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г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р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а</a:t>
            </a:r>
            <a:r>
              <a:rPr sz="22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м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	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7058" y="4455998"/>
            <a:ext cx="143256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підготовки,</a:t>
            </a:r>
            <a:endParaRPr sz="22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проектів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491" y="5126812"/>
            <a:ext cx="835914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</a:t>
            </a:r>
            <a:r>
              <a:rPr sz="2200" spc="1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розвитку,</a:t>
            </a:r>
            <a:r>
              <a:rPr sz="2200" spc="204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що</a:t>
            </a:r>
            <a:r>
              <a:rPr sz="2200" spc="1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можуть</a:t>
            </a:r>
            <a:r>
              <a:rPr sz="2200" spc="18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реалізовуватися</a:t>
            </a:r>
            <a:r>
              <a:rPr sz="2200" spc="19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r>
              <a:rPr sz="2200" spc="1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розвитку».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974" y="883919"/>
            <a:ext cx="5956935" cy="2172970"/>
            <a:chOff x="665974" y="883919"/>
            <a:chExt cx="5956935" cy="2172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4300" y="2202168"/>
              <a:ext cx="4158248" cy="8542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00883" y="2217419"/>
              <a:ext cx="4087495" cy="783590"/>
            </a:xfrm>
            <a:custGeom>
              <a:avLst/>
              <a:gdLst/>
              <a:ahLst/>
              <a:cxnLst/>
              <a:rect l="l" t="t" r="r" b="b"/>
              <a:pathLst>
                <a:path w="4087495" h="783589">
                  <a:moveTo>
                    <a:pt x="3956812" y="0"/>
                  </a:moveTo>
                  <a:lnTo>
                    <a:pt x="130556" y="0"/>
                  </a:lnTo>
                  <a:lnTo>
                    <a:pt x="79724" y="10255"/>
                  </a:lnTo>
                  <a:lnTo>
                    <a:pt x="38227" y="38226"/>
                  </a:lnTo>
                  <a:lnTo>
                    <a:pt x="10255" y="79724"/>
                  </a:lnTo>
                  <a:lnTo>
                    <a:pt x="0" y="130555"/>
                  </a:lnTo>
                  <a:lnTo>
                    <a:pt x="0" y="652779"/>
                  </a:lnTo>
                  <a:lnTo>
                    <a:pt x="10255" y="703611"/>
                  </a:lnTo>
                  <a:lnTo>
                    <a:pt x="38226" y="745108"/>
                  </a:lnTo>
                  <a:lnTo>
                    <a:pt x="79724" y="773080"/>
                  </a:lnTo>
                  <a:lnTo>
                    <a:pt x="130556" y="783335"/>
                  </a:lnTo>
                  <a:lnTo>
                    <a:pt x="3956812" y="783335"/>
                  </a:lnTo>
                  <a:lnTo>
                    <a:pt x="4007643" y="773080"/>
                  </a:lnTo>
                  <a:lnTo>
                    <a:pt x="4049141" y="745108"/>
                  </a:lnTo>
                  <a:lnTo>
                    <a:pt x="4077112" y="703611"/>
                  </a:lnTo>
                  <a:lnTo>
                    <a:pt x="4087368" y="652779"/>
                  </a:lnTo>
                  <a:lnTo>
                    <a:pt x="4087368" y="130555"/>
                  </a:lnTo>
                  <a:lnTo>
                    <a:pt x="4077112" y="79724"/>
                  </a:lnTo>
                  <a:lnTo>
                    <a:pt x="4049141" y="38226"/>
                  </a:lnTo>
                  <a:lnTo>
                    <a:pt x="4007643" y="10255"/>
                  </a:lnTo>
                  <a:lnTo>
                    <a:pt x="3956812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0883" y="2217419"/>
              <a:ext cx="4087495" cy="783590"/>
            </a:xfrm>
            <a:custGeom>
              <a:avLst/>
              <a:gdLst/>
              <a:ahLst/>
              <a:cxnLst/>
              <a:rect l="l" t="t" r="r" b="b"/>
              <a:pathLst>
                <a:path w="4087495" h="783589">
                  <a:moveTo>
                    <a:pt x="0" y="130555"/>
                  </a:moveTo>
                  <a:lnTo>
                    <a:pt x="10255" y="79724"/>
                  </a:lnTo>
                  <a:lnTo>
                    <a:pt x="38227" y="38226"/>
                  </a:lnTo>
                  <a:lnTo>
                    <a:pt x="79724" y="10255"/>
                  </a:lnTo>
                  <a:lnTo>
                    <a:pt x="130556" y="0"/>
                  </a:lnTo>
                  <a:lnTo>
                    <a:pt x="3956812" y="0"/>
                  </a:lnTo>
                  <a:lnTo>
                    <a:pt x="4007643" y="10255"/>
                  </a:lnTo>
                  <a:lnTo>
                    <a:pt x="4049141" y="38226"/>
                  </a:lnTo>
                  <a:lnTo>
                    <a:pt x="4077112" y="79724"/>
                  </a:lnTo>
                  <a:lnTo>
                    <a:pt x="4087368" y="130555"/>
                  </a:lnTo>
                  <a:lnTo>
                    <a:pt x="4087368" y="652779"/>
                  </a:lnTo>
                  <a:lnTo>
                    <a:pt x="4077112" y="703611"/>
                  </a:lnTo>
                  <a:lnTo>
                    <a:pt x="4049141" y="745108"/>
                  </a:lnTo>
                  <a:lnTo>
                    <a:pt x="4007643" y="773080"/>
                  </a:lnTo>
                  <a:lnTo>
                    <a:pt x="3956812" y="783335"/>
                  </a:lnTo>
                  <a:lnTo>
                    <a:pt x="130556" y="783335"/>
                  </a:lnTo>
                  <a:lnTo>
                    <a:pt x="79724" y="773080"/>
                  </a:lnTo>
                  <a:lnTo>
                    <a:pt x="38226" y="745108"/>
                  </a:lnTo>
                  <a:lnTo>
                    <a:pt x="10255" y="703611"/>
                  </a:lnTo>
                  <a:lnTo>
                    <a:pt x="0" y="652779"/>
                  </a:lnTo>
                  <a:lnTo>
                    <a:pt x="0" y="130555"/>
                  </a:lnTo>
                  <a:close/>
                </a:path>
              </a:pathLst>
            </a:custGeom>
            <a:ln w="9144">
              <a:solidFill>
                <a:srgbClr val="2929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74" y="918901"/>
              <a:ext cx="2356892" cy="7141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883919"/>
              <a:ext cx="1917954" cy="84505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02563" y="931163"/>
            <a:ext cx="2286000" cy="643255"/>
          </a:xfrm>
          <a:prstGeom prst="rect">
            <a:avLst/>
          </a:prstGeom>
          <a:solidFill>
            <a:srgbClr val="C5D9F0"/>
          </a:solidFill>
          <a:ln w="9144">
            <a:solidFill>
              <a:srgbClr val="25257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305"/>
              </a:spcBef>
            </a:pP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Міжбюджетні</a:t>
            </a:r>
            <a:endParaRPr sz="1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трансферти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84790" y="562308"/>
            <a:ext cx="2357120" cy="1124585"/>
            <a:chOff x="3384790" y="562308"/>
            <a:chExt cx="2357120" cy="11245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4790" y="562308"/>
              <a:ext cx="2356892" cy="1070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9999" y="569975"/>
              <a:ext cx="1564386" cy="11163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21379" y="574547"/>
              <a:ext cx="2286000" cy="1000125"/>
            </a:xfrm>
            <a:custGeom>
              <a:avLst/>
              <a:gdLst/>
              <a:ahLst/>
              <a:cxnLst/>
              <a:rect l="l" t="t" r="r" b="b"/>
              <a:pathLst>
                <a:path w="2286000" h="1000125">
                  <a:moveTo>
                    <a:pt x="0" y="999743"/>
                  </a:moveTo>
                  <a:lnTo>
                    <a:pt x="2286000" y="999743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999743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94403" y="676085"/>
            <a:ext cx="113665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89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Кошти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м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це</a:t>
            </a:r>
            <a:r>
              <a:rPr sz="1800" b="1" spc="-30" dirty="0">
                <a:solidFill>
                  <a:srgbClr val="252573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252573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  <a:p>
            <a:pPr marL="11430" algn="ctr">
              <a:lnSpc>
                <a:spcPct val="100000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бюджету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21894" y="883919"/>
            <a:ext cx="2357120" cy="845185"/>
            <a:chOff x="6121894" y="883919"/>
            <a:chExt cx="2357120" cy="8451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1894" y="918901"/>
              <a:ext cx="2356892" cy="714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7752" y="883919"/>
              <a:ext cx="1860042" cy="84505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58484" y="931163"/>
              <a:ext cx="2286000" cy="643255"/>
            </a:xfrm>
            <a:custGeom>
              <a:avLst/>
              <a:gdLst/>
              <a:ahLst/>
              <a:cxnLst/>
              <a:rect l="l" t="t" r="r" b="b"/>
              <a:pathLst>
                <a:path w="2286000" h="643255">
                  <a:moveTo>
                    <a:pt x="22860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2286000" y="643127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8484" y="931163"/>
              <a:ext cx="2286000" cy="643255"/>
            </a:xfrm>
            <a:custGeom>
              <a:avLst/>
              <a:gdLst/>
              <a:ahLst/>
              <a:cxnLst/>
              <a:rect l="l" t="t" r="r" b="b"/>
              <a:pathLst>
                <a:path w="2286000" h="643255">
                  <a:moveTo>
                    <a:pt x="0" y="643127"/>
                  </a:moveTo>
                  <a:lnTo>
                    <a:pt x="2286000" y="643127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70091" y="957148"/>
            <a:ext cx="14598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Спонсорські</a:t>
            </a:r>
            <a:endParaRPr sz="18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внески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88335" y="3631673"/>
            <a:ext cx="3710304" cy="1688464"/>
            <a:chOff x="2688335" y="3631673"/>
            <a:chExt cx="3710304" cy="1688464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5577" y="3631673"/>
              <a:ext cx="3643127" cy="16436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88335" y="3651504"/>
              <a:ext cx="3710178" cy="16680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72155" y="3643884"/>
              <a:ext cx="3572510" cy="1572895"/>
            </a:xfrm>
            <a:custGeom>
              <a:avLst/>
              <a:gdLst/>
              <a:ahLst/>
              <a:cxnLst/>
              <a:rect l="l" t="t" r="r" b="b"/>
              <a:pathLst>
                <a:path w="3572510" h="1572895">
                  <a:moveTo>
                    <a:pt x="0" y="1572768"/>
                  </a:moveTo>
                  <a:lnTo>
                    <a:pt x="3572255" y="1572768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157276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864230" y="3760661"/>
            <a:ext cx="3353435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algn="ctr">
              <a:lnSpc>
                <a:spcPts val="1989"/>
              </a:lnSpc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Власні</a:t>
            </a:r>
            <a:r>
              <a:rPr sz="1800" b="1" spc="-3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ресурси</a:t>
            </a:r>
            <a:r>
              <a:rPr sz="1800" b="1" spc="3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суб’єктів</a:t>
            </a:r>
            <a:endParaRPr sz="1800">
              <a:latin typeface="Arial"/>
              <a:cs typeface="Arial"/>
            </a:endParaRPr>
          </a:p>
          <a:p>
            <a:pPr marL="36830" algn="ctr">
              <a:lnSpc>
                <a:spcPct val="100000"/>
              </a:lnSpc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економіки: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1D3DA1"/>
                </a:solidFill>
                <a:latin typeface="Microsoft Sans Serif"/>
                <a:cs typeface="Microsoft Sans Serif"/>
              </a:rPr>
              <a:t>•</a:t>
            </a:r>
            <a:r>
              <a:rPr sz="1800" spc="10" dirty="0">
                <a:solidFill>
                  <a:srgbClr val="1D3DA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нерозподілений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прибуток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1D3DA1"/>
                </a:solidFill>
                <a:latin typeface="Microsoft Sans Serif"/>
                <a:cs typeface="Microsoft Sans Serif"/>
              </a:rPr>
              <a:t>•</a:t>
            </a:r>
            <a:r>
              <a:rPr sz="1800" spc="-10" dirty="0">
                <a:solidFill>
                  <a:srgbClr val="1D3DA1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акціонерний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капітал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D3DA1"/>
                </a:solidFill>
                <a:latin typeface="Microsoft Sans Serif"/>
                <a:cs typeface="Microsoft Sans Serif"/>
              </a:rPr>
              <a:t>•</a:t>
            </a:r>
            <a:r>
              <a:rPr sz="1800" spc="15" dirty="0">
                <a:solidFill>
                  <a:srgbClr val="1D3DA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Arial"/>
                <a:cs typeface="Arial"/>
              </a:rPr>
              <a:t>амортизаційні</a:t>
            </a:r>
            <a:r>
              <a:rPr sz="1800" b="1" spc="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відрахування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2127" y="3561583"/>
            <a:ext cx="2439670" cy="2143760"/>
            <a:chOff x="262127" y="3561583"/>
            <a:chExt cx="2439670" cy="214376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310" y="3561583"/>
              <a:ext cx="2356892" cy="21435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127" y="3831336"/>
              <a:ext cx="2439162" cy="16649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2899" y="3573780"/>
              <a:ext cx="2286000" cy="2072639"/>
            </a:xfrm>
            <a:custGeom>
              <a:avLst/>
              <a:gdLst/>
              <a:ahLst/>
              <a:cxnLst/>
              <a:rect l="l" t="t" r="r" b="b"/>
              <a:pathLst>
                <a:path w="2286000" h="2072639">
                  <a:moveTo>
                    <a:pt x="2286000" y="0"/>
                  </a:moveTo>
                  <a:lnTo>
                    <a:pt x="0" y="0"/>
                  </a:lnTo>
                  <a:lnTo>
                    <a:pt x="0" y="2072640"/>
                  </a:lnTo>
                  <a:lnTo>
                    <a:pt x="2286000" y="207264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899" y="3573780"/>
              <a:ext cx="2286000" cy="2072639"/>
            </a:xfrm>
            <a:custGeom>
              <a:avLst/>
              <a:gdLst/>
              <a:ahLst/>
              <a:cxnLst/>
              <a:rect l="l" t="t" r="r" b="b"/>
              <a:pathLst>
                <a:path w="2286000" h="2072639">
                  <a:moveTo>
                    <a:pt x="0" y="2072640"/>
                  </a:moveTo>
                  <a:lnTo>
                    <a:pt x="2286000" y="207264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072640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5617" y="3939223"/>
            <a:ext cx="2077085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Кошти</a:t>
            </a:r>
            <a:r>
              <a:rPr sz="1800" b="1" spc="4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фінансово-</a:t>
            </a:r>
            <a:endParaRPr sz="1800">
              <a:latin typeface="Arial"/>
              <a:cs typeface="Arial"/>
            </a:endParaRPr>
          </a:p>
          <a:p>
            <a:pPr marL="121920" marR="115570" algn="ctr">
              <a:lnSpc>
                <a:spcPct val="100000"/>
              </a:lnSpc>
            </a:pP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кредитних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r>
              <a:rPr sz="1800" b="1" spc="8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під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гарантії</a:t>
            </a:r>
            <a:r>
              <a:rPr sz="1800" b="1" spc="3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ВР</a:t>
            </a:r>
            <a:r>
              <a:rPr sz="1800" b="1" spc="-4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АРК, </a:t>
            </a:r>
            <a:r>
              <a:rPr sz="1800" b="1" spc="-484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місцевих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рад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26694" y="3561582"/>
            <a:ext cx="2357120" cy="2070735"/>
            <a:chOff x="6426694" y="3561582"/>
            <a:chExt cx="2357120" cy="207073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6694" y="3561582"/>
              <a:ext cx="2356892" cy="207036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63284" y="3573779"/>
              <a:ext cx="2286000" cy="1999614"/>
            </a:xfrm>
            <a:custGeom>
              <a:avLst/>
              <a:gdLst/>
              <a:ahLst/>
              <a:cxnLst/>
              <a:rect l="l" t="t" r="r" b="b"/>
              <a:pathLst>
                <a:path w="2286000" h="1999614">
                  <a:moveTo>
                    <a:pt x="2286000" y="0"/>
                  </a:moveTo>
                  <a:lnTo>
                    <a:pt x="0" y="0"/>
                  </a:lnTo>
                  <a:lnTo>
                    <a:pt x="0" y="1999488"/>
                  </a:lnTo>
                  <a:lnTo>
                    <a:pt x="2286000" y="1999488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63284" y="3573779"/>
              <a:ext cx="2286000" cy="1999614"/>
            </a:xfrm>
            <a:custGeom>
              <a:avLst/>
              <a:gdLst/>
              <a:ahLst/>
              <a:cxnLst/>
              <a:rect l="l" t="t" r="r" b="b"/>
              <a:pathLst>
                <a:path w="2286000" h="1999614">
                  <a:moveTo>
                    <a:pt x="0" y="1999488"/>
                  </a:moveTo>
                  <a:lnTo>
                    <a:pt x="2286000" y="199948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61936" y="4040696"/>
            <a:ext cx="1489710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1989"/>
              </a:lnSpc>
            </a:pP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Ресурси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м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1800" b="1" spc="20" dirty="0">
                <a:solidFill>
                  <a:srgbClr val="252573"/>
                </a:solidFill>
                <a:latin typeface="Arial"/>
                <a:cs typeface="Arial"/>
              </a:rPr>
              <a:t>ж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их  фінансових 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28672" y="1505711"/>
            <a:ext cx="4545330" cy="4509135"/>
            <a:chOff x="2328672" y="1505711"/>
            <a:chExt cx="4545330" cy="450913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7472" y="1545335"/>
              <a:ext cx="540258" cy="78409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13860" y="1574291"/>
              <a:ext cx="429895" cy="676910"/>
            </a:xfrm>
            <a:custGeom>
              <a:avLst/>
              <a:gdLst/>
              <a:ahLst/>
              <a:cxnLst/>
              <a:rect l="l" t="t" r="r" b="b"/>
              <a:pathLst>
                <a:path w="429895" h="676910">
                  <a:moveTo>
                    <a:pt x="214884" y="0"/>
                  </a:moveTo>
                  <a:lnTo>
                    <a:pt x="0" y="215137"/>
                  </a:lnTo>
                  <a:lnTo>
                    <a:pt x="107441" y="215137"/>
                  </a:lnTo>
                  <a:lnTo>
                    <a:pt x="107441" y="676656"/>
                  </a:lnTo>
                  <a:lnTo>
                    <a:pt x="214884" y="569087"/>
                  </a:lnTo>
                  <a:lnTo>
                    <a:pt x="322325" y="676656"/>
                  </a:lnTo>
                  <a:lnTo>
                    <a:pt x="322325" y="215137"/>
                  </a:lnTo>
                  <a:lnTo>
                    <a:pt x="429767" y="215137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252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13860" y="1574291"/>
              <a:ext cx="429895" cy="676910"/>
            </a:xfrm>
            <a:custGeom>
              <a:avLst/>
              <a:gdLst/>
              <a:ahLst/>
              <a:cxnLst/>
              <a:rect l="l" t="t" r="r" b="b"/>
              <a:pathLst>
                <a:path w="429895" h="676910">
                  <a:moveTo>
                    <a:pt x="107441" y="676656"/>
                  </a:moveTo>
                  <a:lnTo>
                    <a:pt x="107441" y="215137"/>
                  </a:lnTo>
                  <a:lnTo>
                    <a:pt x="0" y="215137"/>
                  </a:lnTo>
                  <a:lnTo>
                    <a:pt x="214884" y="0"/>
                  </a:lnTo>
                  <a:lnTo>
                    <a:pt x="429767" y="215137"/>
                  </a:lnTo>
                  <a:lnTo>
                    <a:pt x="322325" y="215137"/>
                  </a:lnTo>
                  <a:lnTo>
                    <a:pt x="322325" y="676656"/>
                  </a:lnTo>
                  <a:lnTo>
                    <a:pt x="214884" y="569087"/>
                  </a:lnTo>
                  <a:lnTo>
                    <a:pt x="107441" y="676656"/>
                  </a:lnTo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1863" y="5190744"/>
              <a:ext cx="3670554" cy="74142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2863" y="5169408"/>
              <a:ext cx="2908554" cy="84505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72155" y="5814059"/>
              <a:ext cx="3572510" cy="45720"/>
            </a:xfrm>
            <a:custGeom>
              <a:avLst/>
              <a:gdLst/>
              <a:ahLst/>
              <a:cxnLst/>
              <a:rect l="l" t="t" r="r" b="b"/>
              <a:pathLst>
                <a:path w="3572510" h="45720">
                  <a:moveTo>
                    <a:pt x="0" y="45719"/>
                  </a:moveTo>
                  <a:lnTo>
                    <a:pt x="3572255" y="45719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72155" y="5216652"/>
              <a:ext cx="3572510" cy="643255"/>
            </a:xfrm>
            <a:custGeom>
              <a:avLst/>
              <a:gdLst/>
              <a:ahLst/>
              <a:cxnLst/>
              <a:rect l="l" t="t" r="r" b="b"/>
              <a:pathLst>
                <a:path w="3572510" h="643254">
                  <a:moveTo>
                    <a:pt x="0" y="643128"/>
                  </a:moveTo>
                  <a:lnTo>
                    <a:pt x="3572255" y="643128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3776" y="2883408"/>
              <a:ext cx="509777" cy="78409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60164" y="2918459"/>
              <a:ext cx="399415" cy="676910"/>
            </a:xfrm>
            <a:custGeom>
              <a:avLst/>
              <a:gdLst/>
              <a:ahLst/>
              <a:cxnLst/>
              <a:rect l="l" t="t" r="r" b="b"/>
              <a:pathLst>
                <a:path w="399414" h="676910">
                  <a:moveTo>
                    <a:pt x="299465" y="0"/>
                  </a:moveTo>
                  <a:lnTo>
                    <a:pt x="199644" y="99822"/>
                  </a:lnTo>
                  <a:lnTo>
                    <a:pt x="99822" y="0"/>
                  </a:lnTo>
                  <a:lnTo>
                    <a:pt x="99822" y="476885"/>
                  </a:lnTo>
                  <a:lnTo>
                    <a:pt x="0" y="476885"/>
                  </a:lnTo>
                  <a:lnTo>
                    <a:pt x="199644" y="676655"/>
                  </a:lnTo>
                  <a:lnTo>
                    <a:pt x="399288" y="476885"/>
                  </a:lnTo>
                  <a:lnTo>
                    <a:pt x="299465" y="476885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252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60164" y="2918459"/>
              <a:ext cx="399415" cy="676910"/>
            </a:xfrm>
            <a:custGeom>
              <a:avLst/>
              <a:gdLst/>
              <a:ahLst/>
              <a:cxnLst/>
              <a:rect l="l" t="t" r="r" b="b"/>
              <a:pathLst>
                <a:path w="399414" h="676910">
                  <a:moveTo>
                    <a:pt x="299465" y="0"/>
                  </a:moveTo>
                  <a:lnTo>
                    <a:pt x="299465" y="476885"/>
                  </a:lnTo>
                  <a:lnTo>
                    <a:pt x="399288" y="476885"/>
                  </a:lnTo>
                  <a:lnTo>
                    <a:pt x="199644" y="676655"/>
                  </a:lnTo>
                  <a:lnTo>
                    <a:pt x="0" y="476885"/>
                  </a:lnTo>
                  <a:lnTo>
                    <a:pt x="99822" y="476885"/>
                  </a:lnTo>
                  <a:lnTo>
                    <a:pt x="99822" y="0"/>
                  </a:lnTo>
                  <a:lnTo>
                    <a:pt x="199644" y="99822"/>
                  </a:lnTo>
                  <a:lnTo>
                    <a:pt x="299465" y="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60007" y="1505711"/>
              <a:ext cx="518921" cy="80238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214618" y="1535556"/>
              <a:ext cx="412750" cy="695325"/>
            </a:xfrm>
            <a:custGeom>
              <a:avLst/>
              <a:gdLst/>
              <a:ahLst/>
              <a:cxnLst/>
              <a:rect l="l" t="t" r="r" b="b"/>
              <a:pathLst>
                <a:path w="412750" h="695325">
                  <a:moveTo>
                    <a:pt x="280670" y="0"/>
                  </a:moveTo>
                  <a:lnTo>
                    <a:pt x="45593" y="131444"/>
                  </a:lnTo>
                  <a:lnTo>
                    <a:pt x="137287" y="157225"/>
                  </a:lnTo>
                  <a:lnTo>
                    <a:pt x="0" y="643127"/>
                  </a:lnTo>
                  <a:lnTo>
                    <a:pt x="117602" y="577468"/>
                  </a:lnTo>
                  <a:lnTo>
                    <a:pt x="183261" y="694943"/>
                  </a:lnTo>
                  <a:lnTo>
                    <a:pt x="320548" y="209041"/>
                  </a:lnTo>
                  <a:lnTo>
                    <a:pt x="412241" y="234950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252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14618" y="1535556"/>
              <a:ext cx="412750" cy="695325"/>
            </a:xfrm>
            <a:custGeom>
              <a:avLst/>
              <a:gdLst/>
              <a:ahLst/>
              <a:cxnLst/>
              <a:rect l="l" t="t" r="r" b="b"/>
              <a:pathLst>
                <a:path w="412750" h="695325">
                  <a:moveTo>
                    <a:pt x="0" y="643127"/>
                  </a:moveTo>
                  <a:lnTo>
                    <a:pt x="137287" y="157225"/>
                  </a:lnTo>
                  <a:lnTo>
                    <a:pt x="45593" y="131444"/>
                  </a:lnTo>
                  <a:lnTo>
                    <a:pt x="280670" y="0"/>
                  </a:lnTo>
                  <a:lnTo>
                    <a:pt x="412241" y="234950"/>
                  </a:lnTo>
                  <a:lnTo>
                    <a:pt x="320548" y="209041"/>
                  </a:lnTo>
                  <a:lnTo>
                    <a:pt x="183261" y="694943"/>
                  </a:lnTo>
                  <a:lnTo>
                    <a:pt x="117602" y="577468"/>
                  </a:lnTo>
                  <a:lnTo>
                    <a:pt x="0" y="643127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38400" y="1572767"/>
              <a:ext cx="479285" cy="80238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493772" y="1601596"/>
              <a:ext cx="372110" cy="693420"/>
            </a:xfrm>
            <a:custGeom>
              <a:avLst/>
              <a:gdLst/>
              <a:ahLst/>
              <a:cxnLst/>
              <a:rect l="l" t="t" r="r" b="b"/>
              <a:pathLst>
                <a:path w="372110" h="693419">
                  <a:moveTo>
                    <a:pt x="128396" y="0"/>
                  </a:moveTo>
                  <a:lnTo>
                    <a:pt x="0" y="208533"/>
                  </a:lnTo>
                  <a:lnTo>
                    <a:pt x="84200" y="188594"/>
                  </a:lnTo>
                  <a:lnTo>
                    <a:pt x="203707" y="693419"/>
                  </a:lnTo>
                  <a:lnTo>
                    <a:pt x="267842" y="589152"/>
                  </a:lnTo>
                  <a:lnTo>
                    <a:pt x="372109" y="653541"/>
                  </a:lnTo>
                  <a:lnTo>
                    <a:pt x="252602" y="148716"/>
                  </a:lnTo>
                  <a:lnTo>
                    <a:pt x="336803" y="128777"/>
                  </a:lnTo>
                  <a:lnTo>
                    <a:pt x="128396" y="0"/>
                  </a:lnTo>
                  <a:close/>
                </a:path>
              </a:pathLst>
            </a:custGeom>
            <a:solidFill>
              <a:srgbClr val="252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93772" y="1601596"/>
              <a:ext cx="372110" cy="693420"/>
            </a:xfrm>
            <a:custGeom>
              <a:avLst/>
              <a:gdLst/>
              <a:ahLst/>
              <a:cxnLst/>
              <a:rect l="l" t="t" r="r" b="b"/>
              <a:pathLst>
                <a:path w="372110" h="693419">
                  <a:moveTo>
                    <a:pt x="203707" y="693419"/>
                  </a:moveTo>
                  <a:lnTo>
                    <a:pt x="84200" y="188594"/>
                  </a:lnTo>
                  <a:lnTo>
                    <a:pt x="0" y="208533"/>
                  </a:lnTo>
                  <a:lnTo>
                    <a:pt x="128396" y="0"/>
                  </a:lnTo>
                  <a:lnTo>
                    <a:pt x="336803" y="128777"/>
                  </a:lnTo>
                  <a:lnTo>
                    <a:pt x="252602" y="148716"/>
                  </a:lnTo>
                  <a:lnTo>
                    <a:pt x="372109" y="653541"/>
                  </a:lnTo>
                  <a:lnTo>
                    <a:pt x="267842" y="589152"/>
                  </a:lnTo>
                  <a:lnTo>
                    <a:pt x="203707" y="693419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33743" y="2919983"/>
              <a:ext cx="540257" cy="76580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388607" y="2955797"/>
              <a:ext cx="433070" cy="655955"/>
            </a:xfrm>
            <a:custGeom>
              <a:avLst/>
              <a:gdLst/>
              <a:ahLst/>
              <a:cxnLst/>
              <a:rect l="l" t="t" r="r" b="b"/>
              <a:pathLst>
                <a:path w="433070" h="655954">
                  <a:moveTo>
                    <a:pt x="187960" y="0"/>
                  </a:moveTo>
                  <a:lnTo>
                    <a:pt x="123951" y="120396"/>
                  </a:lnTo>
                  <a:lnTo>
                    <a:pt x="0" y="63500"/>
                  </a:lnTo>
                  <a:lnTo>
                    <a:pt x="151130" y="510413"/>
                  </a:lnTo>
                  <a:lnTo>
                    <a:pt x="57150" y="542163"/>
                  </a:lnTo>
                  <a:lnTo>
                    <a:pt x="305053" y="655827"/>
                  </a:lnTo>
                  <a:lnTo>
                    <a:pt x="433069" y="415036"/>
                  </a:lnTo>
                  <a:lnTo>
                    <a:pt x="339089" y="446913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252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88607" y="2955797"/>
              <a:ext cx="433070" cy="655955"/>
            </a:xfrm>
            <a:custGeom>
              <a:avLst/>
              <a:gdLst/>
              <a:ahLst/>
              <a:cxnLst/>
              <a:rect l="l" t="t" r="r" b="b"/>
              <a:pathLst>
                <a:path w="433070" h="655954">
                  <a:moveTo>
                    <a:pt x="187960" y="0"/>
                  </a:moveTo>
                  <a:lnTo>
                    <a:pt x="339089" y="446913"/>
                  </a:lnTo>
                  <a:lnTo>
                    <a:pt x="433069" y="415036"/>
                  </a:lnTo>
                  <a:lnTo>
                    <a:pt x="305053" y="655827"/>
                  </a:lnTo>
                  <a:lnTo>
                    <a:pt x="57150" y="542163"/>
                  </a:lnTo>
                  <a:lnTo>
                    <a:pt x="151130" y="510413"/>
                  </a:lnTo>
                  <a:lnTo>
                    <a:pt x="0" y="63500"/>
                  </a:lnTo>
                  <a:lnTo>
                    <a:pt x="123951" y="120396"/>
                  </a:lnTo>
                  <a:lnTo>
                    <a:pt x="187960" y="0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28672" y="2907791"/>
              <a:ext cx="515861" cy="74752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384171" y="2943351"/>
              <a:ext cx="408305" cy="640080"/>
            </a:xfrm>
            <a:custGeom>
              <a:avLst/>
              <a:gdLst/>
              <a:ahLst/>
              <a:cxnLst/>
              <a:rect l="l" t="t" r="r" b="b"/>
              <a:pathLst>
                <a:path w="408305" h="640079">
                  <a:moveTo>
                    <a:pt x="223901" y="0"/>
                  </a:moveTo>
                  <a:lnTo>
                    <a:pt x="92075" y="426974"/>
                  </a:lnTo>
                  <a:lnTo>
                    <a:pt x="0" y="398525"/>
                  </a:lnTo>
                  <a:lnTo>
                    <a:pt x="127381" y="639699"/>
                  </a:lnTo>
                  <a:lnTo>
                    <a:pt x="368554" y="512318"/>
                  </a:lnTo>
                  <a:lnTo>
                    <a:pt x="276479" y="483870"/>
                  </a:lnTo>
                  <a:lnTo>
                    <a:pt x="408178" y="56769"/>
                  </a:lnTo>
                  <a:lnTo>
                    <a:pt x="287655" y="120523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2525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84171" y="2943351"/>
              <a:ext cx="408305" cy="640080"/>
            </a:xfrm>
            <a:custGeom>
              <a:avLst/>
              <a:gdLst/>
              <a:ahLst/>
              <a:cxnLst/>
              <a:rect l="l" t="t" r="r" b="b"/>
              <a:pathLst>
                <a:path w="408305" h="640079">
                  <a:moveTo>
                    <a:pt x="408178" y="56769"/>
                  </a:moveTo>
                  <a:lnTo>
                    <a:pt x="276479" y="483870"/>
                  </a:lnTo>
                  <a:lnTo>
                    <a:pt x="368554" y="512318"/>
                  </a:lnTo>
                  <a:lnTo>
                    <a:pt x="127381" y="639699"/>
                  </a:lnTo>
                  <a:lnTo>
                    <a:pt x="0" y="398525"/>
                  </a:lnTo>
                  <a:lnTo>
                    <a:pt x="92075" y="426974"/>
                  </a:lnTo>
                  <a:lnTo>
                    <a:pt x="223901" y="0"/>
                  </a:lnTo>
                  <a:lnTo>
                    <a:pt x="287655" y="120523"/>
                  </a:lnTo>
                  <a:lnTo>
                    <a:pt x="408178" y="56769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21863" y="3584447"/>
              <a:ext cx="3670554" cy="166801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88336" y="3617976"/>
              <a:ext cx="3710178" cy="1664970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864230" y="3725333"/>
            <a:ext cx="3353435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algn="ctr">
              <a:lnSpc>
                <a:spcPts val="1989"/>
              </a:lnSpc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Власні</a:t>
            </a:r>
            <a:r>
              <a:rPr sz="1800" b="1" spc="-3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ресурси</a:t>
            </a:r>
            <a:r>
              <a:rPr sz="1800" b="1" spc="3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суб’єктів</a:t>
            </a:r>
            <a:endParaRPr sz="180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економіки: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1D3DA1"/>
                </a:solidFill>
                <a:latin typeface="Microsoft Sans Serif"/>
                <a:cs typeface="Microsoft Sans Serif"/>
              </a:rPr>
              <a:t>•</a:t>
            </a:r>
            <a:r>
              <a:rPr sz="1800" spc="10" dirty="0">
                <a:solidFill>
                  <a:srgbClr val="1D3DA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нерозподілений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прибуток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D3DA1"/>
                </a:solidFill>
                <a:latin typeface="Microsoft Sans Serif"/>
                <a:cs typeface="Microsoft Sans Serif"/>
              </a:rPr>
              <a:t>•</a:t>
            </a:r>
            <a:r>
              <a:rPr sz="1800" spc="-10" dirty="0">
                <a:solidFill>
                  <a:srgbClr val="1D3DA1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акціонерний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капітал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1D3DA1"/>
                </a:solidFill>
                <a:latin typeface="Microsoft Sans Serif"/>
                <a:cs typeface="Microsoft Sans Serif"/>
              </a:rPr>
              <a:t>•</a:t>
            </a:r>
            <a:r>
              <a:rPr sz="1800" spc="15" dirty="0">
                <a:solidFill>
                  <a:srgbClr val="1D3DA1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Arial"/>
                <a:cs typeface="Arial"/>
              </a:rPr>
              <a:t>амортизаційні</a:t>
            </a:r>
            <a:r>
              <a:rPr sz="1800" b="1" spc="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відрахування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62127" y="3511296"/>
            <a:ext cx="2439670" cy="2171065"/>
            <a:chOff x="262127" y="3511296"/>
            <a:chExt cx="2439670" cy="2171065"/>
          </a:xfrm>
        </p:grpSpPr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2607" y="3511296"/>
              <a:ext cx="2384298" cy="217093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2127" y="3794760"/>
              <a:ext cx="2439162" cy="1668017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445617" y="3903536"/>
            <a:ext cx="2077085" cy="135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Кошти</a:t>
            </a:r>
            <a:r>
              <a:rPr sz="1800" b="1" spc="4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фінансово-</a:t>
            </a:r>
            <a:endParaRPr sz="1800">
              <a:latin typeface="Arial"/>
              <a:cs typeface="Arial"/>
            </a:endParaRPr>
          </a:p>
          <a:p>
            <a:pPr marL="121920" marR="116205" indent="635" algn="ctr">
              <a:lnSpc>
                <a:spcPct val="100000"/>
              </a:lnSpc>
            </a:pP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кредитних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r>
              <a:rPr sz="1800" b="1" spc="8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під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гарантії</a:t>
            </a:r>
            <a:r>
              <a:rPr sz="1800" b="1" spc="3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ВР</a:t>
            </a:r>
            <a:r>
              <a:rPr sz="1800" b="1" spc="-4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АРК, </a:t>
            </a:r>
            <a:r>
              <a:rPr sz="1800" b="1" spc="-484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місцевих</a:t>
            </a: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рад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412991" y="3511296"/>
            <a:ext cx="2384298" cy="2097785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6861936" y="4003844"/>
            <a:ext cx="1489710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1989"/>
              </a:lnSpc>
            </a:pP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Ресурси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м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1800" b="1" spc="20" dirty="0">
                <a:solidFill>
                  <a:srgbClr val="252573"/>
                </a:solidFill>
                <a:latin typeface="Arial"/>
                <a:cs typeface="Arial"/>
              </a:rPr>
              <a:t>ж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их  фінансових 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85490" y="5244402"/>
            <a:ext cx="254508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ts val="1989"/>
              </a:lnSpc>
            </a:pPr>
            <a:r>
              <a:rPr sz="2700" b="1" spc="-869" baseline="-9259" dirty="0">
                <a:solidFill>
                  <a:srgbClr val="252573"/>
                </a:solidFill>
                <a:latin typeface="Arial"/>
                <a:cs typeface="Arial"/>
              </a:rPr>
              <a:t>К</a:t>
            </a:r>
            <a:r>
              <a:rPr sz="1800" b="1" spc="-580" dirty="0">
                <a:solidFill>
                  <a:srgbClr val="252573"/>
                </a:solidFill>
                <a:latin typeface="Arial"/>
                <a:cs typeface="Arial"/>
              </a:rPr>
              <a:t>К</a:t>
            </a:r>
            <a:r>
              <a:rPr sz="2700" b="1" spc="-869" baseline="-9259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b="1" spc="-580" dirty="0">
                <a:solidFill>
                  <a:srgbClr val="252573"/>
                </a:solidFill>
                <a:latin typeface="Arial"/>
                <a:cs typeface="Arial"/>
              </a:rPr>
              <a:t>ош</a:t>
            </a:r>
            <a:r>
              <a:rPr sz="2700" b="1" spc="-869" baseline="-9259" dirty="0">
                <a:solidFill>
                  <a:srgbClr val="252573"/>
                </a:solidFill>
                <a:latin typeface="Arial"/>
                <a:cs typeface="Arial"/>
              </a:rPr>
              <a:t>ш</a:t>
            </a:r>
            <a:r>
              <a:rPr sz="1800" b="1" spc="-580" dirty="0">
                <a:solidFill>
                  <a:srgbClr val="252573"/>
                </a:solidFill>
                <a:latin typeface="Arial"/>
                <a:cs typeface="Arial"/>
              </a:rPr>
              <a:t>т</a:t>
            </a:r>
            <a:r>
              <a:rPr sz="2700" b="1" spc="-869" baseline="-9259" dirty="0">
                <a:solidFill>
                  <a:srgbClr val="252573"/>
                </a:solidFill>
                <a:latin typeface="Arial"/>
                <a:cs typeface="Arial"/>
              </a:rPr>
              <a:t>ти</a:t>
            </a:r>
            <a:r>
              <a:rPr sz="1800" b="1" spc="-580" dirty="0">
                <a:solidFill>
                  <a:srgbClr val="252573"/>
                </a:solidFill>
                <a:latin typeface="Arial"/>
                <a:cs typeface="Arial"/>
              </a:rPr>
              <a:t>и </a:t>
            </a:r>
            <a:r>
              <a:rPr sz="1800" b="1" spc="-49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нед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нед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е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е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р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р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ж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ж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вн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вн</a:t>
            </a:r>
            <a:r>
              <a:rPr sz="2700" b="1" spc="-682" baseline="-9259" dirty="0">
                <a:solidFill>
                  <a:srgbClr val="252573"/>
                </a:solidFill>
                <a:latin typeface="Arial"/>
                <a:cs typeface="Arial"/>
              </a:rPr>
              <a:t>их</a:t>
            </a:r>
            <a:r>
              <a:rPr sz="1800" b="1" spc="-455" dirty="0">
                <a:solidFill>
                  <a:srgbClr val="252573"/>
                </a:solidFill>
                <a:latin typeface="Arial"/>
                <a:cs typeface="Arial"/>
              </a:rPr>
              <a:t>их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700" b="1" baseline="-9259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2700" b="1" spc="-3307" baseline="-9259" dirty="0">
                <a:solidFill>
                  <a:srgbClr val="252573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р</a:t>
            </a:r>
            <a:r>
              <a:rPr sz="2700" b="1" spc="-1125" baseline="-9259" dirty="0">
                <a:solidFill>
                  <a:srgbClr val="252573"/>
                </a:solidFill>
                <a:latin typeface="Arial"/>
                <a:cs typeface="Arial"/>
              </a:rPr>
              <a:t>г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г</a:t>
            </a:r>
            <a:r>
              <a:rPr sz="1800" b="1" spc="-1005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2700" b="1" baseline="-9259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2700" b="1" spc="-1635" baseline="-9259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2700" b="1" baseline="-9259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2700" b="1" spc="-2100" baseline="-9259" dirty="0">
                <a:solidFill>
                  <a:srgbClr val="252573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1800" b="1" spc="-30" dirty="0">
                <a:solidFill>
                  <a:srgbClr val="252573"/>
                </a:solidFill>
                <a:latin typeface="Arial"/>
                <a:cs typeface="Arial"/>
              </a:rPr>
              <a:t>з</a:t>
            </a:r>
            <a:r>
              <a:rPr sz="2700" b="1" spc="-1507" baseline="-9259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2700" b="1" baseline="-9259" dirty="0">
                <a:solidFill>
                  <a:srgbClr val="252573"/>
                </a:solidFill>
                <a:latin typeface="Arial"/>
                <a:cs typeface="Arial"/>
              </a:rPr>
              <a:t>ці</a:t>
            </a:r>
            <a:r>
              <a:rPr sz="2700" b="1" spc="-4079" baseline="-9259" dirty="0">
                <a:solidFill>
                  <a:srgbClr val="252573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цій</a:t>
            </a:r>
            <a:r>
              <a:rPr sz="1800" b="1" spc="1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885" dirty="0">
                <a:solidFill>
                  <a:srgbClr val="252573"/>
                </a:solidFill>
                <a:latin typeface="Arial"/>
                <a:cs typeface="Arial"/>
              </a:rPr>
              <a:t>т</a:t>
            </a:r>
            <a:r>
              <a:rPr sz="2700" b="1" spc="-104" baseline="-9259" dirty="0">
                <a:solidFill>
                  <a:srgbClr val="252573"/>
                </a:solidFill>
                <a:latin typeface="Arial"/>
                <a:cs typeface="Arial"/>
              </a:rPr>
              <a:t>т</a:t>
            </a:r>
            <a:r>
              <a:rPr sz="1800" b="1" spc="-1000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2700" b="1" baseline="-9259" dirty="0">
                <a:solidFill>
                  <a:srgbClr val="252573"/>
                </a:solidFill>
                <a:latin typeface="Arial"/>
                <a:cs typeface="Arial"/>
              </a:rPr>
              <a:t>а </a:t>
            </a:r>
            <a:r>
              <a:rPr sz="2700" b="1" spc="112" baseline="-9259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630" dirty="0">
                <a:solidFill>
                  <a:srgbClr val="252573"/>
                </a:solidFill>
                <a:latin typeface="Arial"/>
                <a:cs typeface="Arial"/>
              </a:rPr>
              <a:t>у</a:t>
            </a:r>
            <a:r>
              <a:rPr sz="2700" b="1" spc="-944" baseline="-9259" dirty="0">
                <a:solidFill>
                  <a:srgbClr val="252573"/>
                </a:solidFill>
                <a:latin typeface="Arial"/>
                <a:cs typeface="Arial"/>
              </a:rPr>
              <a:t>у</a:t>
            </a:r>
            <a:r>
              <a:rPr sz="1800" b="1" spc="-630" dirty="0">
                <a:solidFill>
                  <a:srgbClr val="252573"/>
                </a:solidFill>
                <a:latin typeface="Arial"/>
                <a:cs typeface="Arial"/>
              </a:rPr>
              <a:t>с</a:t>
            </a:r>
            <a:r>
              <a:rPr sz="2700" b="1" spc="-944" baseline="-9259" dirty="0">
                <a:solidFill>
                  <a:srgbClr val="252573"/>
                </a:solidFill>
                <a:latin typeface="Arial"/>
                <a:cs typeface="Arial"/>
              </a:rPr>
              <a:t>с</a:t>
            </a:r>
            <a:r>
              <a:rPr sz="1800" b="1" spc="-630" dirty="0">
                <a:solidFill>
                  <a:srgbClr val="252573"/>
                </a:solidFill>
                <a:latin typeface="Arial"/>
                <a:cs typeface="Arial"/>
              </a:rPr>
              <a:t>т</a:t>
            </a:r>
            <a:r>
              <a:rPr sz="2700" b="1" spc="-944" baseline="-9259" dirty="0">
                <a:solidFill>
                  <a:srgbClr val="252573"/>
                </a:solidFill>
                <a:latin typeface="Arial"/>
                <a:cs typeface="Arial"/>
              </a:rPr>
              <a:t>т</a:t>
            </a:r>
            <a:r>
              <a:rPr sz="1800" b="1" spc="-630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2700" b="1" spc="-944" baseline="-9259" dirty="0">
                <a:solidFill>
                  <a:srgbClr val="252573"/>
                </a:solidFill>
                <a:latin typeface="Arial"/>
                <a:cs typeface="Arial"/>
              </a:rPr>
              <a:t>а</a:t>
            </a:r>
            <a:r>
              <a:rPr sz="1800" b="1" spc="-63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2700" b="1" spc="-944" baseline="-9259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spc="-630" dirty="0">
                <a:solidFill>
                  <a:srgbClr val="252573"/>
                </a:solidFill>
                <a:latin typeface="Arial"/>
                <a:cs typeface="Arial"/>
              </a:rPr>
              <a:t>ов</a:t>
            </a:r>
            <a:r>
              <a:rPr sz="2700" b="1" spc="-944" baseline="-9259" dirty="0">
                <a:solidFill>
                  <a:srgbClr val="252573"/>
                </a:solidFill>
                <a:latin typeface="Arial"/>
                <a:cs typeface="Arial"/>
              </a:rPr>
              <a:t>ов</a:t>
            </a:r>
            <a:endParaRPr sz="2700" baseline="-9259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721864" y="5135879"/>
            <a:ext cx="3670935" cy="842010"/>
            <a:chOff x="2721864" y="5135879"/>
            <a:chExt cx="3670935" cy="842010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1864" y="5154167"/>
              <a:ext cx="3670554" cy="74142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2864" y="5135879"/>
              <a:ext cx="2908554" cy="84201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772156" y="5814059"/>
              <a:ext cx="3572510" cy="9525"/>
            </a:xfrm>
            <a:custGeom>
              <a:avLst/>
              <a:gdLst/>
              <a:ahLst/>
              <a:cxnLst/>
              <a:rect l="l" t="t" r="r" b="b"/>
              <a:pathLst>
                <a:path w="3572510" h="9525">
                  <a:moveTo>
                    <a:pt x="0" y="9143"/>
                  </a:moveTo>
                  <a:lnTo>
                    <a:pt x="3572255" y="9143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9143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72156" y="5180075"/>
              <a:ext cx="3572510" cy="643255"/>
            </a:xfrm>
            <a:custGeom>
              <a:avLst/>
              <a:gdLst/>
              <a:ahLst/>
              <a:cxnLst/>
              <a:rect l="l" t="t" r="r" b="b"/>
              <a:pathLst>
                <a:path w="3572510" h="643254">
                  <a:moveTo>
                    <a:pt x="0" y="643128"/>
                  </a:moveTo>
                  <a:lnTo>
                    <a:pt x="3572255" y="643128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2450592" y="2176272"/>
            <a:ext cx="4185920" cy="1252728"/>
            <a:chOff x="2450592" y="2176272"/>
            <a:chExt cx="4185920" cy="885190"/>
          </a:xfrm>
        </p:grpSpPr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50592" y="2176272"/>
              <a:ext cx="4185665" cy="88468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500884" y="2205228"/>
              <a:ext cx="4087495" cy="786765"/>
            </a:xfrm>
            <a:custGeom>
              <a:avLst/>
              <a:gdLst/>
              <a:ahLst/>
              <a:cxnLst/>
              <a:rect l="l" t="t" r="r" b="b"/>
              <a:pathLst>
                <a:path w="4087495" h="786764">
                  <a:moveTo>
                    <a:pt x="3956304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4" y="786384"/>
                  </a:lnTo>
                  <a:lnTo>
                    <a:pt x="3956304" y="786384"/>
                  </a:lnTo>
                  <a:lnTo>
                    <a:pt x="4007322" y="776085"/>
                  </a:lnTo>
                  <a:lnTo>
                    <a:pt x="4048982" y="747998"/>
                  </a:lnTo>
                  <a:lnTo>
                    <a:pt x="4077069" y="706338"/>
                  </a:lnTo>
                  <a:lnTo>
                    <a:pt x="4087368" y="655320"/>
                  </a:lnTo>
                  <a:lnTo>
                    <a:pt x="4087368" y="131063"/>
                  </a:lnTo>
                  <a:lnTo>
                    <a:pt x="4077069" y="80045"/>
                  </a:lnTo>
                  <a:lnTo>
                    <a:pt x="4048982" y="38385"/>
                  </a:lnTo>
                  <a:lnTo>
                    <a:pt x="4007322" y="10298"/>
                  </a:lnTo>
                  <a:lnTo>
                    <a:pt x="39563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0884" y="2205228"/>
              <a:ext cx="4087495" cy="786765"/>
            </a:xfrm>
            <a:custGeom>
              <a:avLst/>
              <a:gdLst/>
              <a:ahLst/>
              <a:cxnLst/>
              <a:rect l="l" t="t" r="r" b="b"/>
              <a:pathLst>
                <a:path w="408749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4" y="0"/>
                  </a:lnTo>
                  <a:lnTo>
                    <a:pt x="3956304" y="0"/>
                  </a:lnTo>
                  <a:lnTo>
                    <a:pt x="4007322" y="10298"/>
                  </a:lnTo>
                  <a:lnTo>
                    <a:pt x="4048982" y="38385"/>
                  </a:lnTo>
                  <a:lnTo>
                    <a:pt x="4077069" y="80045"/>
                  </a:lnTo>
                  <a:lnTo>
                    <a:pt x="4087368" y="131063"/>
                  </a:lnTo>
                  <a:lnTo>
                    <a:pt x="4087368" y="655320"/>
                  </a:lnTo>
                  <a:lnTo>
                    <a:pt x="4077069" y="706338"/>
                  </a:lnTo>
                  <a:lnTo>
                    <a:pt x="4048982" y="747998"/>
                  </a:lnTo>
                  <a:lnTo>
                    <a:pt x="4007322" y="776085"/>
                  </a:lnTo>
                  <a:lnTo>
                    <a:pt x="3956304" y="786384"/>
                  </a:lnTo>
                  <a:lnTo>
                    <a:pt x="131064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9144">
              <a:solidFill>
                <a:srgbClr val="2929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371088" y="536448"/>
            <a:ext cx="2384425" cy="1141095"/>
            <a:chOff x="3371088" y="536448"/>
            <a:chExt cx="2384425" cy="1141095"/>
          </a:xfrm>
        </p:grpSpPr>
        <p:pic>
          <p:nvPicPr>
            <p:cNvPr id="80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71088" y="536448"/>
              <a:ext cx="2384298" cy="110108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10000" y="557784"/>
              <a:ext cx="1564386" cy="111937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421380" y="562356"/>
              <a:ext cx="2286000" cy="1003300"/>
            </a:xfrm>
            <a:custGeom>
              <a:avLst/>
              <a:gdLst/>
              <a:ahLst/>
              <a:cxnLst/>
              <a:rect l="l" t="t" r="r" b="b"/>
              <a:pathLst>
                <a:path w="2286000" h="1003300">
                  <a:moveTo>
                    <a:pt x="2286000" y="0"/>
                  </a:moveTo>
                  <a:lnTo>
                    <a:pt x="0" y="0"/>
                  </a:lnTo>
                  <a:lnTo>
                    <a:pt x="0" y="1002791"/>
                  </a:lnTo>
                  <a:lnTo>
                    <a:pt x="2286000" y="10027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21380" y="562356"/>
              <a:ext cx="2286000" cy="1003300"/>
            </a:xfrm>
            <a:custGeom>
              <a:avLst/>
              <a:gdLst/>
              <a:ahLst/>
              <a:cxnLst/>
              <a:rect l="l" t="t" r="r" b="b"/>
              <a:pathLst>
                <a:path w="2286000" h="1003300">
                  <a:moveTo>
                    <a:pt x="0" y="1002791"/>
                  </a:moveTo>
                  <a:lnTo>
                    <a:pt x="2286000" y="10027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002791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3425952" y="632205"/>
            <a:ext cx="2277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564515" indent="508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52573"/>
                </a:solidFill>
                <a:latin typeface="Arial"/>
                <a:cs typeface="Arial"/>
              </a:rPr>
              <a:t>Кошти </a:t>
            </a:r>
            <a:r>
              <a:rPr sz="1800" spc="-1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52573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1800" spc="5" dirty="0">
                <a:solidFill>
                  <a:srgbClr val="252573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252573"/>
                </a:solidFill>
                <a:latin typeface="Arial"/>
                <a:cs typeface="Arial"/>
              </a:rPr>
              <a:t>це</a:t>
            </a:r>
            <a:r>
              <a:rPr sz="1800" spc="-25" dirty="0">
                <a:solidFill>
                  <a:srgbClr val="252573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spc="-30" dirty="0">
                <a:solidFill>
                  <a:srgbClr val="252573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252573"/>
                </a:solidFill>
                <a:latin typeface="Arial"/>
                <a:cs typeface="Arial"/>
              </a:rPr>
              <a:t>о  </a:t>
            </a:r>
            <a:r>
              <a:rPr sz="1800" spc="-15" dirty="0">
                <a:solidFill>
                  <a:srgbClr val="252573"/>
                </a:solidFill>
                <a:latin typeface="Arial"/>
                <a:cs typeface="Arial"/>
              </a:rPr>
              <a:t>бюджету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2688335" y="3572255"/>
            <a:ext cx="3710304" cy="1701800"/>
            <a:chOff x="2688335" y="3572255"/>
            <a:chExt cx="3710304" cy="1701800"/>
          </a:xfrm>
        </p:grpSpPr>
        <p:pic>
          <p:nvPicPr>
            <p:cNvPr id="86" name="object 8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21863" y="3572255"/>
              <a:ext cx="3670554" cy="167106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88335" y="3605783"/>
              <a:ext cx="3710178" cy="166801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772155" y="3598163"/>
              <a:ext cx="3572510" cy="1572895"/>
            </a:xfrm>
            <a:custGeom>
              <a:avLst/>
              <a:gdLst/>
              <a:ahLst/>
              <a:cxnLst/>
              <a:rect l="l" t="t" r="r" b="b"/>
              <a:pathLst>
                <a:path w="3572510" h="1572895">
                  <a:moveTo>
                    <a:pt x="3572255" y="0"/>
                  </a:moveTo>
                  <a:lnTo>
                    <a:pt x="0" y="0"/>
                  </a:lnTo>
                  <a:lnTo>
                    <a:pt x="0" y="1572768"/>
                  </a:lnTo>
                  <a:lnTo>
                    <a:pt x="3572255" y="1572768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72155" y="3598163"/>
              <a:ext cx="3572510" cy="1572895"/>
            </a:xfrm>
            <a:custGeom>
              <a:avLst/>
              <a:gdLst/>
              <a:ahLst/>
              <a:cxnLst/>
              <a:rect l="l" t="t" r="r" b="b"/>
              <a:pathLst>
                <a:path w="3572510" h="1572895">
                  <a:moveTo>
                    <a:pt x="0" y="1572768"/>
                  </a:moveTo>
                  <a:lnTo>
                    <a:pt x="3572255" y="1572768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157276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2776727" y="3680205"/>
            <a:ext cx="35636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Власні</a:t>
            </a:r>
            <a:r>
              <a:rPr sz="1800" b="1" spc="-3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ресурси</a:t>
            </a:r>
            <a:r>
              <a:rPr sz="1800" b="1" spc="3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суб’єктів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економіки:</a:t>
            </a:r>
            <a:endParaRPr sz="1800">
              <a:latin typeface="Arial"/>
              <a:cs typeface="Arial"/>
            </a:endParaRPr>
          </a:p>
          <a:p>
            <a:pPr marL="230504" indent="-144145">
              <a:lnSpc>
                <a:spcPct val="100000"/>
              </a:lnSpc>
              <a:buClr>
                <a:srgbClr val="1D3DA1"/>
              </a:buClr>
              <a:buFont typeface="Microsoft Sans Serif"/>
              <a:buChar char="•"/>
              <a:tabLst>
                <a:tab pos="231140" algn="l"/>
              </a:tabLst>
            </a:pP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нерозподілений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прибуток</a:t>
            </a:r>
            <a:endParaRPr sz="1800">
              <a:latin typeface="Arial"/>
              <a:cs typeface="Arial"/>
            </a:endParaRPr>
          </a:p>
          <a:p>
            <a:pPr marL="230504" indent="-144145">
              <a:lnSpc>
                <a:spcPct val="100000"/>
              </a:lnSpc>
              <a:buClr>
                <a:srgbClr val="1D3DA1"/>
              </a:buClr>
              <a:buFont typeface="Microsoft Sans Serif"/>
              <a:buChar char="•"/>
              <a:tabLst>
                <a:tab pos="231140" algn="l"/>
              </a:tabLst>
            </a:pP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акціонерний</a:t>
            </a:r>
            <a:r>
              <a:rPr sz="18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капітал</a:t>
            </a:r>
            <a:endParaRPr sz="1800">
              <a:latin typeface="Arial"/>
              <a:cs typeface="Arial"/>
            </a:endParaRPr>
          </a:p>
          <a:p>
            <a:pPr marL="230504" indent="-144145">
              <a:lnSpc>
                <a:spcPct val="100000"/>
              </a:lnSpc>
              <a:buClr>
                <a:srgbClr val="1D3DA1"/>
              </a:buClr>
              <a:buFont typeface="Microsoft Sans Serif"/>
              <a:buChar char="•"/>
              <a:tabLst>
                <a:tab pos="231140" algn="l"/>
              </a:tabLst>
            </a:pPr>
            <a:r>
              <a:rPr sz="1800" b="1" spc="-15" dirty="0">
                <a:solidFill>
                  <a:srgbClr val="585858"/>
                </a:solidFill>
                <a:latin typeface="Arial"/>
                <a:cs typeface="Arial"/>
              </a:rPr>
              <a:t>амортизаційні</a:t>
            </a:r>
            <a:r>
              <a:rPr sz="1800" b="1" spc="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відрахування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62127" y="3502152"/>
            <a:ext cx="2439670" cy="2167890"/>
            <a:chOff x="262127" y="3502152"/>
            <a:chExt cx="2439670" cy="2167890"/>
          </a:xfrm>
        </p:grpSpPr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2607" y="3502152"/>
              <a:ext cx="2384298" cy="216789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2127" y="3785616"/>
              <a:ext cx="2439162" cy="166497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42899" y="3528060"/>
              <a:ext cx="2286000" cy="2070100"/>
            </a:xfrm>
            <a:custGeom>
              <a:avLst/>
              <a:gdLst/>
              <a:ahLst/>
              <a:cxnLst/>
              <a:rect l="l" t="t" r="r" b="b"/>
              <a:pathLst>
                <a:path w="2286000" h="2070100">
                  <a:moveTo>
                    <a:pt x="2286000" y="0"/>
                  </a:moveTo>
                  <a:lnTo>
                    <a:pt x="0" y="0"/>
                  </a:lnTo>
                  <a:lnTo>
                    <a:pt x="0" y="2069591"/>
                  </a:lnTo>
                  <a:lnTo>
                    <a:pt x="2286000" y="20695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6FC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899" y="3528060"/>
              <a:ext cx="2286000" cy="2070100"/>
            </a:xfrm>
            <a:custGeom>
              <a:avLst/>
              <a:gdLst/>
              <a:ahLst/>
              <a:cxnLst/>
              <a:rect l="l" t="t" r="r" b="b"/>
              <a:pathLst>
                <a:path w="2286000" h="2070100">
                  <a:moveTo>
                    <a:pt x="0" y="2069591"/>
                  </a:moveTo>
                  <a:lnTo>
                    <a:pt x="2286000" y="20695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069591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32917" y="3858895"/>
            <a:ext cx="21024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Кошти</a:t>
            </a:r>
            <a:r>
              <a:rPr sz="1800" b="1" spc="1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фінансово- </a:t>
            </a:r>
            <a:r>
              <a:rPr sz="1800" b="1" spc="-484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кредитних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r>
              <a:rPr sz="1800" b="1" spc="8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під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гарантії</a:t>
            </a:r>
            <a:r>
              <a:rPr sz="1800" b="1" spc="6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ВР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АРК, </a:t>
            </a: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 місцевих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рад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412991" y="3502152"/>
            <a:ext cx="2384425" cy="2098040"/>
            <a:chOff x="6412991" y="3502152"/>
            <a:chExt cx="2384425" cy="2098040"/>
          </a:xfrm>
        </p:grpSpPr>
        <p:pic>
          <p:nvPicPr>
            <p:cNvPr id="98" name="object 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12991" y="3502152"/>
              <a:ext cx="2384298" cy="209778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78167" y="3886200"/>
              <a:ext cx="1914905" cy="139065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463283" y="3528060"/>
              <a:ext cx="2286000" cy="1999614"/>
            </a:xfrm>
            <a:custGeom>
              <a:avLst/>
              <a:gdLst/>
              <a:ahLst/>
              <a:cxnLst/>
              <a:rect l="l" t="t" r="r" b="b"/>
              <a:pathLst>
                <a:path w="2286000" h="1999614">
                  <a:moveTo>
                    <a:pt x="2286000" y="0"/>
                  </a:moveTo>
                  <a:lnTo>
                    <a:pt x="0" y="0"/>
                  </a:lnTo>
                  <a:lnTo>
                    <a:pt x="0" y="1999488"/>
                  </a:lnTo>
                  <a:lnTo>
                    <a:pt x="2286000" y="1999488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CEADA">
                <a:alpha val="9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463283" y="3528060"/>
              <a:ext cx="2286000" cy="1999614"/>
            </a:xfrm>
            <a:custGeom>
              <a:avLst/>
              <a:gdLst/>
              <a:ahLst/>
              <a:cxnLst/>
              <a:rect l="l" t="t" r="r" b="b"/>
              <a:pathLst>
                <a:path w="2286000" h="1999614">
                  <a:moveTo>
                    <a:pt x="0" y="1999488"/>
                  </a:moveTo>
                  <a:lnTo>
                    <a:pt x="2286000" y="199948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99948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6849236" y="3960367"/>
            <a:ext cx="1515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Ресурси 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м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і</a:t>
            </a:r>
            <a:r>
              <a:rPr sz="1800" b="1" spc="20" dirty="0">
                <a:solidFill>
                  <a:srgbClr val="252573"/>
                </a:solidFill>
                <a:latin typeface="Arial"/>
                <a:cs typeface="Arial"/>
              </a:rPr>
              <a:t>ж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ар</a:t>
            </a:r>
            <a:r>
              <a:rPr sz="1800" b="1" spc="-20" dirty="0">
                <a:solidFill>
                  <a:srgbClr val="252573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252573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их  фінансових </a:t>
            </a:r>
            <a:r>
              <a:rPr sz="1800" b="1" spc="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2721864" y="5123688"/>
            <a:ext cx="3670935" cy="1429512"/>
            <a:chOff x="2721864" y="5123688"/>
            <a:chExt cx="3670935" cy="845185"/>
          </a:xfrm>
        </p:grpSpPr>
        <p:pic>
          <p:nvPicPr>
            <p:cNvPr id="104" name="object 10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1864" y="5145024"/>
              <a:ext cx="3670554" cy="74142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02864" y="5123688"/>
              <a:ext cx="2908554" cy="84505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772156" y="5170932"/>
              <a:ext cx="3572510" cy="643255"/>
            </a:xfrm>
            <a:custGeom>
              <a:avLst/>
              <a:gdLst/>
              <a:ahLst/>
              <a:cxnLst/>
              <a:rect l="l" t="t" r="r" b="b"/>
              <a:pathLst>
                <a:path w="3572510" h="643254">
                  <a:moveTo>
                    <a:pt x="3572255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3572255" y="643128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72156" y="5170932"/>
              <a:ext cx="3572510" cy="643255"/>
            </a:xfrm>
            <a:custGeom>
              <a:avLst/>
              <a:gdLst/>
              <a:ahLst/>
              <a:cxnLst/>
              <a:rect l="l" t="t" r="r" b="b"/>
              <a:pathLst>
                <a:path w="3572510" h="643254">
                  <a:moveTo>
                    <a:pt x="0" y="643128"/>
                  </a:moveTo>
                  <a:lnTo>
                    <a:pt x="3572255" y="643128"/>
                  </a:lnTo>
                  <a:lnTo>
                    <a:pt x="3572255" y="0"/>
                  </a:lnTo>
                  <a:lnTo>
                    <a:pt x="0" y="0"/>
                  </a:lnTo>
                  <a:lnTo>
                    <a:pt x="0" y="643128"/>
                  </a:lnTo>
                  <a:close/>
                </a:path>
              </a:pathLst>
            </a:custGeom>
            <a:ln w="9144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2776727" y="5199633"/>
            <a:ext cx="3563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Кошти</a:t>
            </a:r>
            <a:r>
              <a:rPr sz="1800" b="1" spc="5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573"/>
                </a:solidFill>
                <a:latin typeface="Arial"/>
                <a:cs typeface="Arial"/>
              </a:rPr>
              <a:t>недержавних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252573"/>
                </a:solidFill>
                <a:latin typeface="Arial"/>
                <a:cs typeface="Arial"/>
              </a:rPr>
              <a:t>організацій</a:t>
            </a:r>
            <a:r>
              <a:rPr sz="1800" b="1" spc="-15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252573"/>
                </a:solidFill>
                <a:latin typeface="Arial"/>
                <a:cs typeface="Arial"/>
              </a:rPr>
              <a:t>та</a:t>
            </a:r>
            <a:r>
              <a:rPr sz="1800" b="1" spc="60" dirty="0">
                <a:solidFill>
                  <a:srgbClr val="252573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52573"/>
                </a:solidFill>
                <a:latin typeface="Arial"/>
                <a:cs typeface="Arial"/>
              </a:rPr>
              <a:t>установ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84"/>
          <p:cNvSpPr txBox="1">
            <a:spLocks/>
          </p:cNvSpPr>
          <p:nvPr/>
        </p:nvSpPr>
        <p:spPr>
          <a:xfrm>
            <a:off x="3100231" y="2434187"/>
            <a:ext cx="28814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86003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568325" marR="564515" indent="5080" algn="ctr">
              <a:spcBef>
                <a:spcPts val="100"/>
              </a:spcBef>
            </a:pPr>
            <a:r>
              <a:rPr lang="ru-RU" sz="1800" spc="-15" dirty="0" err="1" smtClean="0">
                <a:solidFill>
                  <a:schemeClr val="bg1"/>
                </a:solidFill>
                <a:latin typeface="Arial"/>
                <a:cs typeface="Arial"/>
              </a:rPr>
              <a:t>Джерела</a:t>
            </a:r>
            <a:r>
              <a:rPr lang="ru-RU" sz="1800" spc="-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800" spc="-15" dirty="0" err="1" smtClean="0">
                <a:solidFill>
                  <a:schemeClr val="bg1"/>
                </a:solidFill>
                <a:latin typeface="Arial"/>
                <a:cs typeface="Arial"/>
              </a:rPr>
              <a:t>фінансування</a:t>
            </a:r>
            <a:r>
              <a:rPr lang="ru-RU" sz="1800" spc="-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57555" y="-24765"/>
            <a:ext cx="8522970" cy="187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1490" marR="482600" algn="ctr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НАКАЗ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МІНРЕГІОНУ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«ПИТАННЯ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ПІДГОТОВКИ,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ОЦІНКИ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ТА </a:t>
            </a:r>
            <a:r>
              <a:rPr sz="20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ВІДБОРУ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ІНВЕСТИЦІЙНИХ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ПРОГРАМ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І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ПРОЕКТІВ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РЕГІОНАЛЬНОГО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РОЗВИТКУ,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ЩО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МОЖУТЬ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РЕАЛІЗОВУВАТИСЯ</a:t>
            </a:r>
            <a:r>
              <a:rPr sz="2000" b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endParaRPr sz="2000" dirty="0">
              <a:latin typeface="Times New Roman"/>
              <a:cs typeface="Times New Roman"/>
            </a:endParaRPr>
          </a:p>
          <a:p>
            <a:pPr marL="6985" algn="ctr">
              <a:spcBef>
                <a:spcPts val="5"/>
              </a:spcBef>
            </a:pP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РАХУНОК</a:t>
            </a:r>
            <a:r>
              <a:rPr sz="20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КОШТІВ</a:t>
            </a:r>
            <a:r>
              <a:rPr sz="20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ДЕРЖАВНОГО</a:t>
            </a:r>
            <a:r>
              <a:rPr sz="20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ФОНДУ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РЕГІОНАЛЬНОГО</a:t>
            </a:r>
            <a:r>
              <a:rPr lang="ru-RU"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РОЗВИТКУ»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1365580"/>
            <a:ext cx="20732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i="1" spc="-5" dirty="0">
                <a:solidFill>
                  <a:srgbClr val="3D3D40"/>
                </a:solidFill>
                <a:latin typeface="Arial"/>
                <a:cs typeface="Arial"/>
              </a:rPr>
              <a:t>Затверджено: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0827" y="2024252"/>
            <a:ext cx="8601710" cy="21590"/>
          </a:xfrm>
          <a:custGeom>
            <a:avLst/>
            <a:gdLst/>
            <a:ahLst/>
            <a:cxnLst/>
            <a:rect l="l" t="t" r="r" b="b"/>
            <a:pathLst>
              <a:path w="8601710" h="21589">
                <a:moveTo>
                  <a:pt x="8601519" y="0"/>
                </a:moveTo>
                <a:lnTo>
                  <a:pt x="0" y="0"/>
                </a:lnTo>
                <a:lnTo>
                  <a:pt x="0" y="21336"/>
                </a:lnTo>
                <a:lnTo>
                  <a:pt x="8601519" y="21336"/>
                </a:lnTo>
                <a:lnTo>
                  <a:pt x="8601519" y="0"/>
                </a:lnTo>
                <a:close/>
              </a:path>
            </a:pathLst>
          </a:custGeom>
          <a:solidFill>
            <a:srgbClr val="3D3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827" y="3014852"/>
            <a:ext cx="8601710" cy="21590"/>
          </a:xfrm>
          <a:custGeom>
            <a:avLst/>
            <a:gdLst/>
            <a:ahLst/>
            <a:cxnLst/>
            <a:rect l="l" t="t" r="r" b="b"/>
            <a:pathLst>
              <a:path w="8601710" h="21589">
                <a:moveTo>
                  <a:pt x="8601519" y="0"/>
                </a:moveTo>
                <a:lnTo>
                  <a:pt x="0" y="0"/>
                </a:lnTo>
                <a:lnTo>
                  <a:pt x="0" y="21209"/>
                </a:lnTo>
                <a:lnTo>
                  <a:pt x="8601519" y="21209"/>
                </a:lnTo>
                <a:lnTo>
                  <a:pt x="8601519" y="0"/>
                </a:lnTo>
                <a:close/>
              </a:path>
            </a:pathLst>
          </a:custGeom>
          <a:solidFill>
            <a:srgbClr val="3D3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827" y="4005453"/>
            <a:ext cx="8601710" cy="21590"/>
          </a:xfrm>
          <a:custGeom>
            <a:avLst/>
            <a:gdLst/>
            <a:ahLst/>
            <a:cxnLst/>
            <a:rect l="l" t="t" r="r" b="b"/>
            <a:pathLst>
              <a:path w="8601710" h="21589">
                <a:moveTo>
                  <a:pt x="8601519" y="0"/>
                </a:moveTo>
                <a:lnTo>
                  <a:pt x="0" y="0"/>
                </a:lnTo>
                <a:lnTo>
                  <a:pt x="0" y="21336"/>
                </a:lnTo>
                <a:lnTo>
                  <a:pt x="8601519" y="21336"/>
                </a:lnTo>
                <a:lnTo>
                  <a:pt x="8601519" y="0"/>
                </a:lnTo>
                <a:close/>
              </a:path>
            </a:pathLst>
          </a:custGeom>
          <a:solidFill>
            <a:srgbClr val="3D3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827" y="4340733"/>
            <a:ext cx="8601710" cy="21590"/>
          </a:xfrm>
          <a:custGeom>
            <a:avLst/>
            <a:gdLst/>
            <a:ahLst/>
            <a:cxnLst/>
            <a:rect l="l" t="t" r="r" b="b"/>
            <a:pathLst>
              <a:path w="8601710" h="21589">
                <a:moveTo>
                  <a:pt x="8601519" y="0"/>
                </a:moveTo>
                <a:lnTo>
                  <a:pt x="0" y="0"/>
                </a:lnTo>
                <a:lnTo>
                  <a:pt x="0" y="21336"/>
                </a:lnTo>
                <a:lnTo>
                  <a:pt x="8601519" y="21336"/>
                </a:lnTo>
                <a:lnTo>
                  <a:pt x="8601519" y="0"/>
                </a:lnTo>
                <a:close/>
              </a:path>
            </a:pathLst>
          </a:custGeom>
          <a:solidFill>
            <a:srgbClr val="3D3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827" y="5331333"/>
            <a:ext cx="8601710" cy="21590"/>
          </a:xfrm>
          <a:custGeom>
            <a:avLst/>
            <a:gdLst/>
            <a:ahLst/>
            <a:cxnLst/>
            <a:rect l="l" t="t" r="r" b="b"/>
            <a:pathLst>
              <a:path w="8601710" h="21589">
                <a:moveTo>
                  <a:pt x="8601519" y="0"/>
                </a:moveTo>
                <a:lnTo>
                  <a:pt x="0" y="0"/>
                </a:lnTo>
                <a:lnTo>
                  <a:pt x="0" y="21335"/>
                </a:lnTo>
                <a:lnTo>
                  <a:pt x="8601519" y="21335"/>
                </a:lnTo>
                <a:lnTo>
                  <a:pt x="8601519" y="0"/>
                </a:lnTo>
                <a:close/>
              </a:path>
            </a:pathLst>
          </a:custGeom>
          <a:solidFill>
            <a:srgbClr val="3D3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8267" y="1701545"/>
            <a:ext cx="8634730" cy="432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Форму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інвестиційної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програми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і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проекту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регіонального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u="heavy" spc="-2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розвитку</a:t>
            </a:r>
            <a:r>
              <a:rPr sz="2200" i="1" spc="-20" dirty="0">
                <a:solidFill>
                  <a:srgbClr val="3D3D40"/>
                </a:solidFill>
                <a:latin typeface="Arial"/>
                <a:cs typeface="Arial"/>
              </a:rPr>
              <a:t>,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що 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може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реалізовуватися 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 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 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державного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</a:t>
            </a:r>
            <a:r>
              <a:rPr sz="21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регіонального</a:t>
            </a:r>
            <a:r>
              <a:rPr sz="21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розвитку;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Форму </a:t>
            </a:r>
            <a:r>
              <a:rPr sz="2200" i="1" spc="-15" dirty="0">
                <a:solidFill>
                  <a:srgbClr val="3D3D40"/>
                </a:solidFill>
                <a:latin typeface="Arial"/>
                <a:cs typeface="Arial"/>
              </a:rPr>
              <a:t>технічного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завдання 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на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інвестиційну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програму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і проект 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u="heavy" spc="-1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регіонального</a:t>
            </a:r>
            <a:r>
              <a:rPr sz="2200" i="1" u="heavy" spc="-5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 </a:t>
            </a:r>
            <a:r>
              <a:rPr sz="2200" i="1" u="heavy" spc="-2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розвитку</a:t>
            </a:r>
            <a:r>
              <a:rPr sz="2200" i="1" spc="-20" dirty="0">
                <a:solidFill>
                  <a:srgbClr val="3D3D40"/>
                </a:solidFill>
                <a:latin typeface="Arial"/>
                <a:cs typeface="Arial"/>
              </a:rPr>
              <a:t>,</a:t>
            </a:r>
            <a:r>
              <a:rPr sz="2200" i="1" spc="-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що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може</a:t>
            </a:r>
            <a:r>
              <a:rPr sz="21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реалізовуватися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r>
              <a:rPr sz="21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 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21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</a:t>
            </a:r>
            <a:r>
              <a:rPr sz="21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розвитку;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200" i="1" spc="-15" dirty="0">
                <a:solidFill>
                  <a:srgbClr val="3D3D40"/>
                </a:solidFill>
                <a:latin typeface="Arial"/>
                <a:cs typeface="Arial"/>
              </a:rPr>
              <a:t>Перелік</a:t>
            </a:r>
            <a:r>
              <a:rPr sz="2200" i="1" spc="58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документів,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які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 подаються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Мінрегіону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для</a:t>
            </a:r>
            <a:r>
              <a:rPr sz="2200" i="1" spc="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оцінки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 відповідності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вимогам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законодавства інвестиційних 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програм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і 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u="heavy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проектів</a:t>
            </a:r>
            <a:r>
              <a:rPr sz="2200" i="1" u="heavy" spc="5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 </a:t>
            </a:r>
            <a:r>
              <a:rPr sz="2200" i="1" u="heavy" spc="-1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регіонального</a:t>
            </a:r>
            <a:r>
              <a:rPr sz="2200" i="1" u="heavy" spc="-5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 </a:t>
            </a:r>
            <a:r>
              <a:rPr sz="2200" i="1" u="heavy" spc="-2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розвитку</a:t>
            </a:r>
            <a:r>
              <a:rPr sz="2200" i="1" spc="-20" dirty="0">
                <a:solidFill>
                  <a:srgbClr val="3D3D40"/>
                </a:solidFill>
                <a:latin typeface="Arial"/>
                <a:cs typeface="Arial"/>
              </a:rPr>
              <a:t>,</a:t>
            </a:r>
            <a:r>
              <a:rPr sz="2200" i="1" spc="-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що</a:t>
            </a:r>
            <a:r>
              <a:rPr sz="21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можуть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реалізуватися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 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коштів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державного</a:t>
            </a:r>
            <a:r>
              <a:rPr sz="2100" spc="-7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 </a:t>
            </a:r>
            <a:r>
              <a:rPr sz="21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</a:t>
            </a:r>
            <a:r>
              <a:rPr sz="2100" spc="-8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розвитку;</a:t>
            </a:r>
            <a:endParaRPr sz="2100" dirty="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Форма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 з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оцінювання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3D3D40"/>
                </a:solidFill>
                <a:latin typeface="Arial"/>
                <a:cs typeface="Arial"/>
              </a:rPr>
              <a:t>інвестиційних</a:t>
            </a:r>
            <a:r>
              <a:rPr sz="2200" i="1" spc="-5" dirty="0">
                <a:solidFill>
                  <a:srgbClr val="3D3D40"/>
                </a:solidFill>
                <a:latin typeface="Arial"/>
                <a:cs typeface="Arial"/>
              </a:rPr>
              <a:t> програм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 і</a:t>
            </a:r>
            <a:r>
              <a:rPr sz="2200" i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3D3D40"/>
                </a:solidFill>
                <a:latin typeface="Arial"/>
                <a:cs typeface="Arial"/>
              </a:rPr>
              <a:t>проектів </a:t>
            </a:r>
            <a:r>
              <a:rPr sz="2200" i="1" spc="-60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200" i="1" u="heavy" spc="-1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регіонального</a:t>
            </a:r>
            <a:r>
              <a:rPr sz="2200" i="1" u="heavy" spc="-5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 </a:t>
            </a:r>
            <a:r>
              <a:rPr sz="2200" i="1" u="heavy" spc="-20" dirty="0">
                <a:solidFill>
                  <a:srgbClr val="3D3D40"/>
                </a:solidFill>
                <a:uFill>
                  <a:solidFill>
                    <a:srgbClr val="3D3D40"/>
                  </a:solidFill>
                </a:uFill>
                <a:latin typeface="Arial"/>
                <a:cs typeface="Arial"/>
              </a:rPr>
              <a:t>розвитку</a:t>
            </a:r>
            <a:r>
              <a:rPr sz="2200" i="1" spc="-20" dirty="0">
                <a:solidFill>
                  <a:srgbClr val="3D3D40"/>
                </a:solidFill>
                <a:latin typeface="Arial"/>
                <a:cs typeface="Arial"/>
              </a:rPr>
              <a:t>,</a:t>
            </a:r>
            <a:r>
              <a:rPr sz="2200" i="1" spc="-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що</a:t>
            </a:r>
            <a:r>
              <a:rPr sz="21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можуть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реалізовуватися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r>
              <a:rPr sz="21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 </a:t>
            </a:r>
            <a:r>
              <a:rPr sz="2100" spc="-5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державного</a:t>
            </a:r>
            <a:r>
              <a:rPr sz="21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фонду</a:t>
            </a:r>
            <a:r>
              <a:rPr sz="21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регіонального</a:t>
            </a:r>
            <a:r>
              <a:rPr sz="21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1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розвитку.</a:t>
            </a:r>
            <a:endParaRPr sz="2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ПІДГОТОВКА</a:t>
            </a:r>
            <a:r>
              <a:rPr spc="15" dirty="0"/>
              <a:t> </a:t>
            </a:r>
            <a:r>
              <a:rPr spc="-5" dirty="0"/>
              <a:t>ПРОЕКТІВ</a:t>
            </a:r>
            <a:r>
              <a:rPr spc="5" dirty="0"/>
              <a:t> </a:t>
            </a:r>
            <a:r>
              <a:rPr spc="-5" dirty="0"/>
              <a:t>РЕГІОНАЛЬНОГО</a:t>
            </a:r>
            <a:r>
              <a:rPr dirty="0"/>
              <a:t> </a:t>
            </a:r>
            <a:r>
              <a:rPr spc="-5" dirty="0"/>
              <a:t>РОЗВИТКУ </a:t>
            </a:r>
            <a:r>
              <a:rPr spc="-685" dirty="0"/>
              <a:t> </a:t>
            </a:r>
            <a:r>
              <a:rPr dirty="0"/>
              <a:t>ЗА </a:t>
            </a:r>
            <a:r>
              <a:rPr spc="-10" dirty="0"/>
              <a:t>РАХУНОК </a:t>
            </a:r>
            <a:r>
              <a:rPr spc="-5" dirty="0"/>
              <a:t>ДЕРЖАВНОГО </a:t>
            </a:r>
            <a:r>
              <a:rPr dirty="0"/>
              <a:t>ФОНДУ </a:t>
            </a:r>
            <a:r>
              <a:rPr spc="-5" dirty="0"/>
              <a:t>РЕГІОНАЛЬНОГО </a:t>
            </a:r>
            <a:r>
              <a:rPr spc="-690" dirty="0"/>
              <a:t> </a:t>
            </a:r>
            <a:r>
              <a:rPr dirty="0"/>
              <a:t>РОЗВИТКУ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585087"/>
            <a:ext cx="8324850" cy="3868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Microsoft Sans Serif"/>
                <a:cs typeface="Microsoft Sans Serif"/>
              </a:rPr>
              <a:t>Обсяг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коштів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110" dirty="0">
                <a:latin typeface="Microsoft Sans Serif"/>
                <a:cs typeface="Microsoft Sans Serif"/>
              </a:rPr>
              <a:t>ДФРР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затверджується</a:t>
            </a:r>
            <a:r>
              <a:rPr sz="2000" spc="9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законом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Державний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000" spc="-30" dirty="0">
                <a:latin typeface="Microsoft Sans Serif"/>
                <a:cs typeface="Microsoft Sans Serif"/>
              </a:rPr>
              <a:t>України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відповідний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бюджетний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період.</a:t>
            </a:r>
            <a:endParaRPr sz="2000">
              <a:latin typeface="Microsoft Sans Serif"/>
              <a:cs typeface="Microsoft Sans Serif"/>
            </a:endParaRPr>
          </a:p>
          <a:p>
            <a:pPr marL="12700" marR="134620" algn="just">
              <a:lnSpc>
                <a:spcPct val="100000"/>
              </a:lnSpc>
            </a:pPr>
            <a:r>
              <a:rPr sz="2000" spc="-20" dirty="0">
                <a:latin typeface="Microsoft Sans Serif"/>
                <a:cs typeface="Microsoft Sans Serif"/>
              </a:rPr>
              <a:t>Індикативний </a:t>
            </a:r>
            <a:r>
              <a:rPr sz="2000" spc="-25" dirty="0">
                <a:latin typeface="Microsoft Sans Serif"/>
                <a:cs typeface="Microsoft Sans Serif"/>
              </a:rPr>
              <a:t>прогнозний </a:t>
            </a:r>
            <a:r>
              <a:rPr sz="2000" spc="-15" dirty="0">
                <a:latin typeface="Microsoft Sans Serif"/>
                <a:cs typeface="Microsoft Sans Serif"/>
              </a:rPr>
              <a:t>обсяг </a:t>
            </a:r>
            <a:r>
              <a:rPr sz="2000" spc="-25" dirty="0">
                <a:latin typeface="Microsoft Sans Serif"/>
                <a:cs typeface="Microsoft Sans Serif"/>
              </a:rPr>
              <a:t>коштів </a:t>
            </a:r>
            <a:r>
              <a:rPr sz="2000" spc="-110" dirty="0">
                <a:latin typeface="Microsoft Sans Serif"/>
                <a:cs typeface="Microsoft Sans Serif"/>
              </a:rPr>
              <a:t>ДФРР </a:t>
            </a:r>
            <a:r>
              <a:rPr sz="2000" spc="-20" dirty="0">
                <a:latin typeface="Microsoft Sans Serif"/>
                <a:cs typeface="Microsoft Sans Serif"/>
              </a:rPr>
              <a:t>визначається </a:t>
            </a:r>
            <a:r>
              <a:rPr sz="2000" spc="-5" dirty="0">
                <a:latin typeface="Microsoft Sans Serif"/>
                <a:cs typeface="Microsoft Sans Serif"/>
              </a:rPr>
              <a:t>у </a:t>
            </a:r>
            <a:r>
              <a:rPr sz="2000" spc="-30" dirty="0">
                <a:latin typeface="Microsoft Sans Serif"/>
                <a:cs typeface="Microsoft Sans Serif"/>
              </a:rPr>
              <a:t>прогнозі 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Держбюджету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України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наступні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за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плановим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два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бюджетні </a:t>
            </a:r>
            <a:r>
              <a:rPr sz="2000" spc="-25" dirty="0">
                <a:latin typeface="Microsoft Sans Serif"/>
                <a:cs typeface="Microsoft Sans Serif"/>
              </a:rPr>
              <a:t> періоди.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45" dirty="0">
                <a:latin typeface="Microsoft Sans Serif"/>
                <a:cs typeface="Microsoft Sans Serif"/>
              </a:rPr>
              <a:t>Розподіл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коштів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ДФРР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здійснюється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з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дотриманням</a:t>
            </a:r>
            <a:r>
              <a:rPr sz="2000" spc="9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критеріїв:</a:t>
            </a:r>
            <a:endParaRPr sz="2000">
              <a:latin typeface="Microsoft Sans Serif"/>
              <a:cs typeface="Microsoft Sans Serif"/>
            </a:endParaRPr>
          </a:p>
          <a:p>
            <a:pPr marL="12700" marR="130810" algn="just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80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%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відповідно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до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чисельності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населення,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яке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проживає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у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конкретному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регіоні;</a:t>
            </a:r>
            <a:endParaRPr sz="2000">
              <a:latin typeface="Microsoft Sans Serif"/>
              <a:cs typeface="Microsoft Sans Serif"/>
            </a:endParaRPr>
          </a:p>
          <a:p>
            <a:pPr marL="12700" marR="135255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20 % </a:t>
            </a:r>
            <a:r>
              <a:rPr sz="2000" spc="-5" dirty="0">
                <a:latin typeface="Microsoft Sans Serif"/>
                <a:cs typeface="Microsoft Sans Serif"/>
              </a:rPr>
              <a:t>- </a:t>
            </a:r>
            <a:r>
              <a:rPr sz="2000" spc="-10" dirty="0">
                <a:latin typeface="Microsoft Sans Serif"/>
                <a:cs typeface="Microsoft Sans Serif"/>
              </a:rPr>
              <a:t>відповідно </a:t>
            </a:r>
            <a:r>
              <a:rPr sz="2000" dirty="0">
                <a:latin typeface="Microsoft Sans Serif"/>
                <a:cs typeface="Microsoft Sans Serif"/>
              </a:rPr>
              <a:t>до </a:t>
            </a:r>
            <a:r>
              <a:rPr sz="2000" spc="-40" dirty="0">
                <a:latin typeface="Microsoft Sans Serif"/>
                <a:cs typeface="Microsoft Sans Serif"/>
              </a:rPr>
              <a:t>показника </a:t>
            </a:r>
            <a:r>
              <a:rPr sz="2000" spc="-20" dirty="0">
                <a:latin typeface="Microsoft Sans Serif"/>
                <a:cs typeface="Microsoft Sans Serif"/>
              </a:rPr>
              <a:t>валового </a:t>
            </a:r>
            <a:r>
              <a:rPr sz="2000" spc="-15" dirty="0">
                <a:latin typeface="Microsoft Sans Serif"/>
                <a:cs typeface="Microsoft Sans Serif"/>
              </a:rPr>
              <a:t>регіонального </a:t>
            </a:r>
            <a:r>
              <a:rPr sz="2000" spc="-25" dirty="0">
                <a:latin typeface="Microsoft Sans Serif"/>
                <a:cs typeface="Microsoft Sans Serif"/>
              </a:rPr>
              <a:t>продукту </a:t>
            </a:r>
            <a:r>
              <a:rPr sz="2000" spc="-5" dirty="0">
                <a:latin typeface="Microsoft Sans Serif"/>
                <a:cs typeface="Microsoft Sans Serif"/>
              </a:rPr>
              <a:t>в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розрахунку </a:t>
            </a:r>
            <a:r>
              <a:rPr sz="2000" spc="-10" dirty="0">
                <a:latin typeface="Microsoft Sans Serif"/>
                <a:cs typeface="Microsoft Sans Serif"/>
              </a:rPr>
              <a:t>на </a:t>
            </a:r>
            <a:r>
              <a:rPr sz="2000" spc="-15" dirty="0">
                <a:latin typeface="Microsoft Sans Serif"/>
                <a:cs typeface="Microsoft Sans Serif"/>
              </a:rPr>
              <a:t>одну </a:t>
            </a:r>
            <a:r>
              <a:rPr sz="2000" spc="-5" dirty="0">
                <a:latin typeface="Microsoft Sans Serif"/>
                <a:cs typeface="Microsoft Sans Serif"/>
              </a:rPr>
              <a:t>особу </a:t>
            </a:r>
            <a:r>
              <a:rPr sz="2000" i="1" spc="-5" dirty="0">
                <a:latin typeface="Arial"/>
                <a:cs typeface="Arial"/>
              </a:rPr>
              <a:t>(для регіонів, у </a:t>
            </a:r>
            <a:r>
              <a:rPr sz="2000" i="1" spc="-10" dirty="0">
                <a:latin typeface="Arial"/>
                <a:cs typeface="Arial"/>
              </a:rPr>
              <a:t>яких цей показник менше 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75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i="1" spc="-10" dirty="0">
                <a:latin typeface="Arial"/>
                <a:cs typeface="Arial"/>
              </a:rPr>
              <a:t>%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середнього</a:t>
            </a:r>
            <a:r>
              <a:rPr sz="2000" i="1" spc="2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показника</a:t>
            </a:r>
            <a:r>
              <a:rPr sz="2000" i="1" spc="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по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Україні).</a:t>
            </a:r>
            <a:endParaRPr sz="2000">
              <a:latin typeface="Arial"/>
              <a:cs typeface="Arial"/>
            </a:endParaRPr>
          </a:p>
          <a:p>
            <a:pPr marL="2618740">
              <a:lnSpc>
                <a:spcPct val="100000"/>
              </a:lnSpc>
              <a:spcBef>
                <a:spcPts val="975"/>
              </a:spcBef>
            </a:pPr>
            <a:r>
              <a:rPr sz="2400" i="1" spc="-15" dirty="0">
                <a:latin typeface="Arial"/>
                <a:cs typeface="Arial"/>
              </a:rPr>
              <a:t>(ст.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24-1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Бюджетного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кодексу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України)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981" y="277368"/>
            <a:ext cx="8722995" cy="850265"/>
            <a:chOff x="284981" y="277368"/>
            <a:chExt cx="8722995" cy="850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1" y="1016116"/>
              <a:ext cx="8431542" cy="1112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6992" y="1024127"/>
              <a:ext cx="8369934" cy="48895"/>
            </a:xfrm>
            <a:custGeom>
              <a:avLst/>
              <a:gdLst/>
              <a:ahLst/>
              <a:cxnLst/>
              <a:rect l="l" t="t" r="r" b="b"/>
              <a:pathLst>
                <a:path w="8369934" h="48894">
                  <a:moveTo>
                    <a:pt x="8369808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8369808" y="48767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5" y="277368"/>
              <a:ext cx="8102346" cy="7932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33054" y="6237528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5974" y="378028"/>
            <a:ext cx="76530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УМОВИ ФІНАНСУВАННЯ</a:t>
            </a:r>
            <a:r>
              <a:rPr sz="2800" spc="-50" dirty="0"/>
              <a:t> </a:t>
            </a:r>
            <a:r>
              <a:rPr sz="2800" dirty="0"/>
              <a:t>ПРОЕКТІВ</a:t>
            </a:r>
            <a:r>
              <a:rPr sz="2800" spc="-65" dirty="0"/>
              <a:t> </a:t>
            </a:r>
            <a:r>
              <a:rPr sz="2800" spc="5" dirty="0"/>
              <a:t>ДФРР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161544" y="3279647"/>
            <a:ext cx="2694940" cy="759460"/>
            <a:chOff x="161544" y="3279647"/>
            <a:chExt cx="2694940" cy="7594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3540" y="3541775"/>
              <a:ext cx="76200" cy="1746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0688" y="3288791"/>
              <a:ext cx="2676525" cy="741045"/>
            </a:xfrm>
            <a:custGeom>
              <a:avLst/>
              <a:gdLst/>
              <a:ahLst/>
              <a:cxnLst/>
              <a:rect l="l" t="t" r="r" b="b"/>
              <a:pathLst>
                <a:path w="2676525" h="741045">
                  <a:moveTo>
                    <a:pt x="2552700" y="0"/>
                  </a:moveTo>
                  <a:lnTo>
                    <a:pt x="123444" y="0"/>
                  </a:lnTo>
                  <a:lnTo>
                    <a:pt x="75395" y="9697"/>
                  </a:lnTo>
                  <a:lnTo>
                    <a:pt x="36156" y="36147"/>
                  </a:lnTo>
                  <a:lnTo>
                    <a:pt x="9701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701" y="665279"/>
                  </a:lnTo>
                  <a:lnTo>
                    <a:pt x="36156" y="704516"/>
                  </a:lnTo>
                  <a:lnTo>
                    <a:pt x="75395" y="730966"/>
                  </a:lnTo>
                  <a:lnTo>
                    <a:pt x="123444" y="740664"/>
                  </a:lnTo>
                  <a:lnTo>
                    <a:pt x="2552700" y="740664"/>
                  </a:lnTo>
                  <a:lnTo>
                    <a:pt x="2600759" y="730966"/>
                  </a:lnTo>
                  <a:lnTo>
                    <a:pt x="2639996" y="704516"/>
                  </a:lnTo>
                  <a:lnTo>
                    <a:pt x="2666446" y="665279"/>
                  </a:lnTo>
                  <a:lnTo>
                    <a:pt x="2676144" y="617220"/>
                  </a:lnTo>
                  <a:lnTo>
                    <a:pt x="2676144" y="123444"/>
                  </a:lnTo>
                  <a:lnTo>
                    <a:pt x="2666446" y="75384"/>
                  </a:lnTo>
                  <a:lnTo>
                    <a:pt x="2639996" y="36147"/>
                  </a:lnTo>
                  <a:lnTo>
                    <a:pt x="2600759" y="9697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688" y="3288791"/>
              <a:ext cx="2676525" cy="741045"/>
            </a:xfrm>
            <a:custGeom>
              <a:avLst/>
              <a:gdLst/>
              <a:ahLst/>
              <a:cxnLst/>
              <a:rect l="l" t="t" r="r" b="b"/>
              <a:pathLst>
                <a:path w="2676525" h="741045">
                  <a:moveTo>
                    <a:pt x="0" y="123444"/>
                  </a:moveTo>
                  <a:lnTo>
                    <a:pt x="9701" y="75384"/>
                  </a:lnTo>
                  <a:lnTo>
                    <a:pt x="36156" y="36147"/>
                  </a:lnTo>
                  <a:lnTo>
                    <a:pt x="75395" y="9697"/>
                  </a:lnTo>
                  <a:lnTo>
                    <a:pt x="123444" y="0"/>
                  </a:lnTo>
                  <a:lnTo>
                    <a:pt x="2552700" y="0"/>
                  </a:lnTo>
                  <a:lnTo>
                    <a:pt x="2600759" y="9697"/>
                  </a:lnTo>
                  <a:lnTo>
                    <a:pt x="2639996" y="36147"/>
                  </a:lnTo>
                  <a:lnTo>
                    <a:pt x="2666446" y="75384"/>
                  </a:lnTo>
                  <a:lnTo>
                    <a:pt x="2676144" y="123444"/>
                  </a:lnTo>
                  <a:lnTo>
                    <a:pt x="2676144" y="617220"/>
                  </a:lnTo>
                  <a:lnTo>
                    <a:pt x="2666446" y="665279"/>
                  </a:lnTo>
                  <a:lnTo>
                    <a:pt x="2639996" y="704516"/>
                  </a:lnTo>
                  <a:lnTo>
                    <a:pt x="2600759" y="730966"/>
                  </a:lnTo>
                  <a:lnTo>
                    <a:pt x="2552700" y="740664"/>
                  </a:lnTo>
                  <a:lnTo>
                    <a:pt x="123444" y="740664"/>
                  </a:lnTo>
                  <a:lnTo>
                    <a:pt x="75395" y="730966"/>
                  </a:lnTo>
                  <a:lnTo>
                    <a:pt x="36156" y="704516"/>
                  </a:lnTo>
                  <a:lnTo>
                    <a:pt x="9701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78472" y="4264088"/>
            <a:ext cx="8089900" cy="1339215"/>
            <a:chOff x="478472" y="4264088"/>
            <a:chExt cx="8089900" cy="1339215"/>
          </a:xfrm>
        </p:grpSpPr>
        <p:sp>
          <p:nvSpPr>
            <p:cNvPr id="13" name="object 13"/>
            <p:cNvSpPr/>
            <p:nvPr/>
          </p:nvSpPr>
          <p:spPr>
            <a:xfrm>
              <a:off x="1043940" y="4725924"/>
              <a:ext cx="7273925" cy="0"/>
            </a:xfrm>
            <a:custGeom>
              <a:avLst/>
              <a:gdLst/>
              <a:ahLst/>
              <a:cxnLst/>
              <a:rect l="l" t="t" r="r" b="b"/>
              <a:pathLst>
                <a:path w="7273925">
                  <a:moveTo>
                    <a:pt x="0" y="0"/>
                  </a:moveTo>
                  <a:lnTo>
                    <a:pt x="7273925" y="0"/>
                  </a:lnTo>
                </a:path>
              </a:pathLst>
            </a:custGeom>
            <a:ln w="39624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679" y="4273296"/>
              <a:ext cx="8071484" cy="439420"/>
            </a:xfrm>
            <a:custGeom>
              <a:avLst/>
              <a:gdLst/>
              <a:ahLst/>
              <a:cxnLst/>
              <a:rect l="l" t="t" r="r" b="b"/>
              <a:pathLst>
                <a:path w="8071484" h="439420">
                  <a:moveTo>
                    <a:pt x="7997952" y="0"/>
                  </a:moveTo>
                  <a:lnTo>
                    <a:pt x="73151" y="0"/>
                  </a:lnTo>
                  <a:lnTo>
                    <a:pt x="44678" y="5750"/>
                  </a:lnTo>
                  <a:lnTo>
                    <a:pt x="21426" y="21431"/>
                  </a:lnTo>
                  <a:lnTo>
                    <a:pt x="5748" y="44684"/>
                  </a:lnTo>
                  <a:lnTo>
                    <a:pt x="0" y="73151"/>
                  </a:lnTo>
                  <a:lnTo>
                    <a:pt x="0" y="365759"/>
                  </a:lnTo>
                  <a:lnTo>
                    <a:pt x="5748" y="394227"/>
                  </a:lnTo>
                  <a:lnTo>
                    <a:pt x="21426" y="417480"/>
                  </a:lnTo>
                  <a:lnTo>
                    <a:pt x="44678" y="433161"/>
                  </a:lnTo>
                  <a:lnTo>
                    <a:pt x="73151" y="438911"/>
                  </a:lnTo>
                  <a:lnTo>
                    <a:pt x="7997952" y="438911"/>
                  </a:lnTo>
                  <a:lnTo>
                    <a:pt x="8026419" y="433161"/>
                  </a:lnTo>
                  <a:lnTo>
                    <a:pt x="8049672" y="417480"/>
                  </a:lnTo>
                  <a:lnTo>
                    <a:pt x="8065353" y="394227"/>
                  </a:lnTo>
                  <a:lnTo>
                    <a:pt x="8071104" y="365759"/>
                  </a:lnTo>
                  <a:lnTo>
                    <a:pt x="8071104" y="73151"/>
                  </a:lnTo>
                  <a:lnTo>
                    <a:pt x="8065353" y="44684"/>
                  </a:lnTo>
                  <a:lnTo>
                    <a:pt x="8049672" y="21431"/>
                  </a:lnTo>
                  <a:lnTo>
                    <a:pt x="8026419" y="5750"/>
                  </a:lnTo>
                  <a:lnTo>
                    <a:pt x="799795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679" y="4273296"/>
              <a:ext cx="8071484" cy="439420"/>
            </a:xfrm>
            <a:custGeom>
              <a:avLst/>
              <a:gdLst/>
              <a:ahLst/>
              <a:cxnLst/>
              <a:rect l="l" t="t" r="r" b="b"/>
              <a:pathLst>
                <a:path w="8071484" h="439420">
                  <a:moveTo>
                    <a:pt x="0" y="73151"/>
                  </a:moveTo>
                  <a:lnTo>
                    <a:pt x="5748" y="44684"/>
                  </a:lnTo>
                  <a:lnTo>
                    <a:pt x="21426" y="21431"/>
                  </a:lnTo>
                  <a:lnTo>
                    <a:pt x="44678" y="5750"/>
                  </a:lnTo>
                  <a:lnTo>
                    <a:pt x="73151" y="0"/>
                  </a:lnTo>
                  <a:lnTo>
                    <a:pt x="7997952" y="0"/>
                  </a:lnTo>
                  <a:lnTo>
                    <a:pt x="8026419" y="5750"/>
                  </a:lnTo>
                  <a:lnTo>
                    <a:pt x="8049672" y="21431"/>
                  </a:lnTo>
                  <a:lnTo>
                    <a:pt x="8065353" y="44684"/>
                  </a:lnTo>
                  <a:lnTo>
                    <a:pt x="8071104" y="73151"/>
                  </a:lnTo>
                  <a:lnTo>
                    <a:pt x="8071104" y="365759"/>
                  </a:lnTo>
                  <a:lnTo>
                    <a:pt x="8065353" y="394227"/>
                  </a:lnTo>
                  <a:lnTo>
                    <a:pt x="8049672" y="417480"/>
                  </a:lnTo>
                  <a:lnTo>
                    <a:pt x="8026419" y="433161"/>
                  </a:lnTo>
                  <a:lnTo>
                    <a:pt x="7997952" y="438911"/>
                  </a:lnTo>
                  <a:lnTo>
                    <a:pt x="73151" y="438911"/>
                  </a:lnTo>
                  <a:lnTo>
                    <a:pt x="44678" y="433161"/>
                  </a:lnTo>
                  <a:lnTo>
                    <a:pt x="21426" y="417480"/>
                  </a:lnTo>
                  <a:lnTo>
                    <a:pt x="5748" y="394227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5251" y="5428488"/>
              <a:ext cx="76200" cy="1746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428" y="5410200"/>
              <a:ext cx="76200" cy="17614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916935" y="3279647"/>
            <a:ext cx="3048000" cy="759460"/>
            <a:chOff x="2916935" y="3279647"/>
            <a:chExt cx="3048000" cy="75946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7491" y="3541775"/>
              <a:ext cx="76200" cy="1746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26079" y="3288791"/>
              <a:ext cx="3030220" cy="741045"/>
            </a:xfrm>
            <a:custGeom>
              <a:avLst/>
              <a:gdLst/>
              <a:ahLst/>
              <a:cxnLst/>
              <a:rect l="l" t="t" r="r" b="b"/>
              <a:pathLst>
                <a:path w="3030220" h="741045">
                  <a:moveTo>
                    <a:pt x="2906268" y="0"/>
                  </a:moveTo>
                  <a:lnTo>
                    <a:pt x="123443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697" y="665279"/>
                  </a:lnTo>
                  <a:lnTo>
                    <a:pt x="36147" y="704516"/>
                  </a:lnTo>
                  <a:lnTo>
                    <a:pt x="75384" y="730966"/>
                  </a:lnTo>
                  <a:lnTo>
                    <a:pt x="123443" y="740664"/>
                  </a:lnTo>
                  <a:lnTo>
                    <a:pt x="2906268" y="740664"/>
                  </a:lnTo>
                  <a:lnTo>
                    <a:pt x="2954327" y="730966"/>
                  </a:lnTo>
                  <a:lnTo>
                    <a:pt x="2993564" y="704516"/>
                  </a:lnTo>
                  <a:lnTo>
                    <a:pt x="3020014" y="665279"/>
                  </a:lnTo>
                  <a:lnTo>
                    <a:pt x="3029711" y="617220"/>
                  </a:lnTo>
                  <a:lnTo>
                    <a:pt x="3029711" y="123444"/>
                  </a:lnTo>
                  <a:lnTo>
                    <a:pt x="3020014" y="75384"/>
                  </a:lnTo>
                  <a:lnTo>
                    <a:pt x="2993564" y="36147"/>
                  </a:lnTo>
                  <a:lnTo>
                    <a:pt x="2954327" y="9697"/>
                  </a:lnTo>
                  <a:lnTo>
                    <a:pt x="2906268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6079" y="3288791"/>
              <a:ext cx="3030220" cy="741045"/>
            </a:xfrm>
            <a:custGeom>
              <a:avLst/>
              <a:gdLst/>
              <a:ahLst/>
              <a:cxnLst/>
              <a:rect l="l" t="t" r="r" b="b"/>
              <a:pathLst>
                <a:path w="3030220" h="741045">
                  <a:moveTo>
                    <a:pt x="0" y="123444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2906268" y="0"/>
                  </a:lnTo>
                  <a:lnTo>
                    <a:pt x="2954327" y="9697"/>
                  </a:lnTo>
                  <a:lnTo>
                    <a:pt x="2993564" y="36147"/>
                  </a:lnTo>
                  <a:lnTo>
                    <a:pt x="3020014" y="75384"/>
                  </a:lnTo>
                  <a:lnTo>
                    <a:pt x="3029711" y="123444"/>
                  </a:lnTo>
                  <a:lnTo>
                    <a:pt x="3029711" y="617220"/>
                  </a:lnTo>
                  <a:lnTo>
                    <a:pt x="3020014" y="665279"/>
                  </a:lnTo>
                  <a:lnTo>
                    <a:pt x="2993564" y="704516"/>
                  </a:lnTo>
                  <a:lnTo>
                    <a:pt x="2954327" y="730966"/>
                  </a:lnTo>
                  <a:lnTo>
                    <a:pt x="2906268" y="740664"/>
                  </a:lnTo>
                  <a:lnTo>
                    <a:pt x="123443" y="740664"/>
                  </a:lnTo>
                  <a:lnTo>
                    <a:pt x="75384" y="730966"/>
                  </a:lnTo>
                  <a:lnTo>
                    <a:pt x="36147" y="704516"/>
                  </a:lnTo>
                  <a:lnTo>
                    <a:pt x="9697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050279" y="3288791"/>
            <a:ext cx="2877820" cy="774700"/>
            <a:chOff x="6050279" y="3288791"/>
            <a:chExt cx="2877820" cy="77470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7515" y="3526535"/>
              <a:ext cx="76200" cy="17614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9423" y="3297935"/>
              <a:ext cx="2859405" cy="756285"/>
            </a:xfrm>
            <a:custGeom>
              <a:avLst/>
              <a:gdLst/>
              <a:ahLst/>
              <a:cxnLst/>
              <a:rect l="l" t="t" r="r" b="b"/>
              <a:pathLst>
                <a:path w="2859404" h="756285">
                  <a:moveTo>
                    <a:pt x="2733040" y="0"/>
                  </a:moveTo>
                  <a:lnTo>
                    <a:pt x="125984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4"/>
                  </a:lnTo>
                  <a:lnTo>
                    <a:pt x="0" y="629919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4" y="755903"/>
                  </a:lnTo>
                  <a:lnTo>
                    <a:pt x="2733040" y="755903"/>
                  </a:lnTo>
                  <a:lnTo>
                    <a:pt x="2782085" y="746005"/>
                  </a:lnTo>
                  <a:lnTo>
                    <a:pt x="2822130" y="719010"/>
                  </a:lnTo>
                  <a:lnTo>
                    <a:pt x="2849125" y="678965"/>
                  </a:lnTo>
                  <a:lnTo>
                    <a:pt x="2859024" y="629919"/>
                  </a:lnTo>
                  <a:lnTo>
                    <a:pt x="2859024" y="125984"/>
                  </a:lnTo>
                  <a:lnTo>
                    <a:pt x="2849125" y="76938"/>
                  </a:lnTo>
                  <a:lnTo>
                    <a:pt x="2822130" y="36893"/>
                  </a:lnTo>
                  <a:lnTo>
                    <a:pt x="2782085" y="9898"/>
                  </a:lnTo>
                  <a:lnTo>
                    <a:pt x="273304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59423" y="3297935"/>
              <a:ext cx="2859405" cy="756285"/>
            </a:xfrm>
            <a:custGeom>
              <a:avLst/>
              <a:gdLst/>
              <a:ahLst/>
              <a:cxnLst/>
              <a:rect l="l" t="t" r="r" b="b"/>
              <a:pathLst>
                <a:path w="2859404" h="756285">
                  <a:moveTo>
                    <a:pt x="0" y="125984"/>
                  </a:moveTo>
                  <a:lnTo>
                    <a:pt x="9898" y="76938"/>
                  </a:lnTo>
                  <a:lnTo>
                    <a:pt x="36893" y="36893"/>
                  </a:lnTo>
                  <a:lnTo>
                    <a:pt x="76938" y="9898"/>
                  </a:lnTo>
                  <a:lnTo>
                    <a:pt x="125984" y="0"/>
                  </a:lnTo>
                  <a:lnTo>
                    <a:pt x="2733040" y="0"/>
                  </a:lnTo>
                  <a:lnTo>
                    <a:pt x="2782085" y="9898"/>
                  </a:lnTo>
                  <a:lnTo>
                    <a:pt x="2822130" y="36893"/>
                  </a:lnTo>
                  <a:lnTo>
                    <a:pt x="2849125" y="76938"/>
                  </a:lnTo>
                  <a:lnTo>
                    <a:pt x="2859024" y="125984"/>
                  </a:lnTo>
                  <a:lnTo>
                    <a:pt x="2859024" y="629919"/>
                  </a:lnTo>
                  <a:lnTo>
                    <a:pt x="2849125" y="678965"/>
                  </a:lnTo>
                  <a:lnTo>
                    <a:pt x="2822130" y="719010"/>
                  </a:lnTo>
                  <a:lnTo>
                    <a:pt x="2782085" y="746005"/>
                  </a:lnTo>
                  <a:lnTo>
                    <a:pt x="2733040" y="755903"/>
                  </a:lnTo>
                  <a:lnTo>
                    <a:pt x="125984" y="755903"/>
                  </a:lnTo>
                  <a:lnTo>
                    <a:pt x="76938" y="746005"/>
                  </a:lnTo>
                  <a:lnTo>
                    <a:pt x="36893" y="719010"/>
                  </a:lnTo>
                  <a:lnTo>
                    <a:pt x="9898" y="678965"/>
                  </a:lnTo>
                  <a:lnTo>
                    <a:pt x="0" y="629919"/>
                  </a:lnTo>
                  <a:lnTo>
                    <a:pt x="0" y="125984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61544" y="4849367"/>
            <a:ext cx="2014855" cy="966469"/>
            <a:chOff x="161544" y="4849367"/>
            <a:chExt cx="2014855" cy="966469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804" y="5410199"/>
              <a:ext cx="76200" cy="17614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0688" y="4858511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39" h="948054">
                  <a:moveTo>
                    <a:pt x="1838452" y="0"/>
                  </a:moveTo>
                  <a:lnTo>
                    <a:pt x="157988" y="0"/>
                  </a:lnTo>
                  <a:lnTo>
                    <a:pt x="108048" y="8054"/>
                  </a:lnTo>
                  <a:lnTo>
                    <a:pt x="64679" y="30484"/>
                  </a:lnTo>
                  <a:lnTo>
                    <a:pt x="30480" y="64684"/>
                  </a:lnTo>
                  <a:lnTo>
                    <a:pt x="8053" y="108053"/>
                  </a:lnTo>
                  <a:lnTo>
                    <a:pt x="0" y="157987"/>
                  </a:lnTo>
                  <a:lnTo>
                    <a:pt x="0" y="789901"/>
                  </a:lnTo>
                  <a:lnTo>
                    <a:pt x="8053" y="839836"/>
                  </a:lnTo>
                  <a:lnTo>
                    <a:pt x="30480" y="883205"/>
                  </a:lnTo>
                  <a:lnTo>
                    <a:pt x="64679" y="917405"/>
                  </a:lnTo>
                  <a:lnTo>
                    <a:pt x="108048" y="939835"/>
                  </a:lnTo>
                  <a:lnTo>
                    <a:pt x="157988" y="947889"/>
                  </a:lnTo>
                  <a:lnTo>
                    <a:pt x="1838452" y="947889"/>
                  </a:lnTo>
                  <a:lnTo>
                    <a:pt x="1888386" y="939835"/>
                  </a:lnTo>
                  <a:lnTo>
                    <a:pt x="1931755" y="917405"/>
                  </a:lnTo>
                  <a:lnTo>
                    <a:pt x="1965955" y="883205"/>
                  </a:lnTo>
                  <a:lnTo>
                    <a:pt x="1988385" y="839836"/>
                  </a:lnTo>
                  <a:lnTo>
                    <a:pt x="1996439" y="789901"/>
                  </a:lnTo>
                  <a:lnTo>
                    <a:pt x="1996439" y="157987"/>
                  </a:lnTo>
                  <a:lnTo>
                    <a:pt x="1988385" y="108053"/>
                  </a:lnTo>
                  <a:lnTo>
                    <a:pt x="1965955" y="64684"/>
                  </a:lnTo>
                  <a:lnTo>
                    <a:pt x="1931755" y="30484"/>
                  </a:lnTo>
                  <a:lnTo>
                    <a:pt x="1888386" y="8054"/>
                  </a:lnTo>
                  <a:lnTo>
                    <a:pt x="183845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688" y="4858511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39" h="948054">
                  <a:moveTo>
                    <a:pt x="0" y="157987"/>
                  </a:moveTo>
                  <a:lnTo>
                    <a:pt x="8053" y="108053"/>
                  </a:lnTo>
                  <a:lnTo>
                    <a:pt x="30480" y="64684"/>
                  </a:lnTo>
                  <a:lnTo>
                    <a:pt x="64679" y="30484"/>
                  </a:lnTo>
                  <a:lnTo>
                    <a:pt x="108048" y="8054"/>
                  </a:lnTo>
                  <a:lnTo>
                    <a:pt x="157988" y="0"/>
                  </a:lnTo>
                  <a:lnTo>
                    <a:pt x="1838452" y="0"/>
                  </a:lnTo>
                  <a:lnTo>
                    <a:pt x="1888386" y="8054"/>
                  </a:lnTo>
                  <a:lnTo>
                    <a:pt x="1931755" y="30484"/>
                  </a:lnTo>
                  <a:lnTo>
                    <a:pt x="1965955" y="64684"/>
                  </a:lnTo>
                  <a:lnTo>
                    <a:pt x="1988385" y="108053"/>
                  </a:lnTo>
                  <a:lnTo>
                    <a:pt x="1996439" y="157987"/>
                  </a:lnTo>
                  <a:lnTo>
                    <a:pt x="1996439" y="789901"/>
                  </a:lnTo>
                  <a:lnTo>
                    <a:pt x="1988385" y="839836"/>
                  </a:lnTo>
                  <a:lnTo>
                    <a:pt x="1965955" y="883205"/>
                  </a:lnTo>
                  <a:lnTo>
                    <a:pt x="1931755" y="917405"/>
                  </a:lnTo>
                  <a:lnTo>
                    <a:pt x="1888386" y="939835"/>
                  </a:lnTo>
                  <a:lnTo>
                    <a:pt x="1838452" y="947889"/>
                  </a:lnTo>
                  <a:lnTo>
                    <a:pt x="157988" y="947889"/>
                  </a:lnTo>
                  <a:lnTo>
                    <a:pt x="108048" y="939835"/>
                  </a:lnTo>
                  <a:lnTo>
                    <a:pt x="64679" y="917405"/>
                  </a:lnTo>
                  <a:lnTo>
                    <a:pt x="30480" y="883205"/>
                  </a:lnTo>
                  <a:lnTo>
                    <a:pt x="8053" y="839836"/>
                  </a:lnTo>
                  <a:lnTo>
                    <a:pt x="0" y="789901"/>
                  </a:lnTo>
                  <a:lnTo>
                    <a:pt x="0" y="157987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157920" y="1191704"/>
            <a:ext cx="4871085" cy="558165"/>
            <a:chOff x="2157920" y="1191704"/>
            <a:chExt cx="4871085" cy="558165"/>
          </a:xfrm>
        </p:grpSpPr>
        <p:sp>
          <p:nvSpPr>
            <p:cNvPr id="31" name="object 31"/>
            <p:cNvSpPr/>
            <p:nvPr/>
          </p:nvSpPr>
          <p:spPr>
            <a:xfrm>
              <a:off x="2167127" y="1200911"/>
              <a:ext cx="4852670" cy="539750"/>
            </a:xfrm>
            <a:custGeom>
              <a:avLst/>
              <a:gdLst/>
              <a:ahLst/>
              <a:cxnLst/>
              <a:rect l="l" t="t" r="r" b="b"/>
              <a:pathLst>
                <a:path w="4852670" h="539750">
                  <a:moveTo>
                    <a:pt x="476250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6"/>
                  </a:lnTo>
                  <a:lnTo>
                    <a:pt x="4762500" y="539496"/>
                  </a:lnTo>
                  <a:lnTo>
                    <a:pt x="4797498" y="532429"/>
                  </a:lnTo>
                  <a:lnTo>
                    <a:pt x="4826079" y="513159"/>
                  </a:lnTo>
                  <a:lnTo>
                    <a:pt x="4845349" y="484578"/>
                  </a:lnTo>
                  <a:lnTo>
                    <a:pt x="4852416" y="449579"/>
                  </a:lnTo>
                  <a:lnTo>
                    <a:pt x="4852416" y="89915"/>
                  </a:lnTo>
                  <a:lnTo>
                    <a:pt x="4845349" y="54917"/>
                  </a:lnTo>
                  <a:lnTo>
                    <a:pt x="4826079" y="26336"/>
                  </a:lnTo>
                  <a:lnTo>
                    <a:pt x="4797498" y="7066"/>
                  </a:lnTo>
                  <a:lnTo>
                    <a:pt x="476250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67127" y="1200911"/>
              <a:ext cx="4852670" cy="539750"/>
            </a:xfrm>
            <a:custGeom>
              <a:avLst/>
              <a:gdLst/>
              <a:ahLst/>
              <a:cxnLst/>
              <a:rect l="l" t="t" r="r" b="b"/>
              <a:pathLst>
                <a:path w="485267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4762500" y="0"/>
                  </a:lnTo>
                  <a:lnTo>
                    <a:pt x="4797498" y="7066"/>
                  </a:lnTo>
                  <a:lnTo>
                    <a:pt x="4826079" y="26336"/>
                  </a:lnTo>
                  <a:lnTo>
                    <a:pt x="4845349" y="54917"/>
                  </a:lnTo>
                  <a:lnTo>
                    <a:pt x="4852416" y="89915"/>
                  </a:lnTo>
                  <a:lnTo>
                    <a:pt x="4852416" y="449579"/>
                  </a:lnTo>
                  <a:lnTo>
                    <a:pt x="4845349" y="484578"/>
                  </a:lnTo>
                  <a:lnTo>
                    <a:pt x="4826079" y="513159"/>
                  </a:lnTo>
                  <a:lnTo>
                    <a:pt x="4797498" y="532429"/>
                  </a:lnTo>
                  <a:lnTo>
                    <a:pt x="4762500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18287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02382" y="1135760"/>
            <a:ext cx="357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ЗАЯВНИКАМИ</a:t>
            </a:r>
            <a:r>
              <a:rPr sz="24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ПРОЕКТІВ</a:t>
            </a:r>
            <a:r>
              <a:rPr sz="24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Є: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58542" y="1504568"/>
            <a:ext cx="40716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(власники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державних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та </a:t>
            </a:r>
            <a:r>
              <a:rPr sz="1600" spc="-5" dirty="0">
                <a:latin typeface="Calibri"/>
                <a:cs typeface="Calibri"/>
              </a:rPr>
              <a:t>комунальних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об'єктів)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6991" y="1850135"/>
            <a:ext cx="3840479" cy="548640"/>
          </a:xfrm>
          <a:custGeom>
            <a:avLst/>
            <a:gdLst/>
            <a:ahLst/>
            <a:cxnLst/>
            <a:rect l="l" t="t" r="r" b="b"/>
            <a:pathLst>
              <a:path w="3840479" h="548639">
                <a:moveTo>
                  <a:pt x="3749040" y="0"/>
                </a:moveTo>
                <a:lnTo>
                  <a:pt x="91439" y="0"/>
                </a:lnTo>
                <a:lnTo>
                  <a:pt x="55849" y="7179"/>
                </a:lnTo>
                <a:lnTo>
                  <a:pt x="26784" y="26765"/>
                </a:lnTo>
                <a:lnTo>
                  <a:pt x="7186" y="55828"/>
                </a:lnTo>
                <a:lnTo>
                  <a:pt x="0" y="91439"/>
                </a:lnTo>
                <a:lnTo>
                  <a:pt x="0" y="457200"/>
                </a:lnTo>
                <a:lnTo>
                  <a:pt x="7186" y="492811"/>
                </a:lnTo>
                <a:lnTo>
                  <a:pt x="26784" y="521874"/>
                </a:lnTo>
                <a:lnTo>
                  <a:pt x="55849" y="541460"/>
                </a:lnTo>
                <a:lnTo>
                  <a:pt x="91439" y="548639"/>
                </a:lnTo>
                <a:lnTo>
                  <a:pt x="3749040" y="548639"/>
                </a:lnTo>
                <a:lnTo>
                  <a:pt x="3784651" y="541460"/>
                </a:lnTo>
                <a:lnTo>
                  <a:pt x="3813714" y="521874"/>
                </a:lnTo>
                <a:lnTo>
                  <a:pt x="3833300" y="492811"/>
                </a:lnTo>
                <a:lnTo>
                  <a:pt x="3840480" y="457200"/>
                </a:lnTo>
                <a:lnTo>
                  <a:pt x="3840480" y="91439"/>
                </a:lnTo>
                <a:lnTo>
                  <a:pt x="3833300" y="55828"/>
                </a:lnTo>
                <a:lnTo>
                  <a:pt x="3813714" y="26765"/>
                </a:lnTo>
                <a:lnTo>
                  <a:pt x="3784651" y="7179"/>
                </a:lnTo>
                <a:lnTo>
                  <a:pt x="374904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0141" y="1883790"/>
            <a:ext cx="37547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МІСЦЕВІ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І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ЦЕНТРАЛЬНІ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ОРГАНИ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826769" algn="l"/>
                <a:tab pos="3728720" algn="l"/>
              </a:tabLst>
            </a:pPr>
            <a:r>
              <a:rPr sz="1800" u="heavy" dirty="0">
                <a:solidFill>
                  <a:srgbClr val="006FC0"/>
                </a:solidFill>
                <a:uFill>
                  <a:solidFill>
                    <a:srgbClr val="548ED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15" dirty="0">
                <a:solidFill>
                  <a:srgbClr val="006FC0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ВИКОНАВЧОЇ </a:t>
            </a:r>
            <a:r>
              <a:rPr sz="1800" b="1" u="heavy" spc="-10" dirty="0">
                <a:solidFill>
                  <a:srgbClr val="006FC0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ВЛАДИ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49952" y="1847088"/>
            <a:ext cx="3770629" cy="551815"/>
          </a:xfrm>
          <a:custGeom>
            <a:avLst/>
            <a:gdLst/>
            <a:ahLst/>
            <a:cxnLst/>
            <a:rect l="l" t="t" r="r" b="b"/>
            <a:pathLst>
              <a:path w="3770629" h="551814">
                <a:moveTo>
                  <a:pt x="3678428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3678428" y="551688"/>
                </a:lnTo>
                <a:lnTo>
                  <a:pt x="3714226" y="544464"/>
                </a:lnTo>
                <a:lnTo>
                  <a:pt x="3743452" y="524763"/>
                </a:lnTo>
                <a:lnTo>
                  <a:pt x="3763152" y="495538"/>
                </a:lnTo>
                <a:lnTo>
                  <a:pt x="3770376" y="459739"/>
                </a:lnTo>
                <a:lnTo>
                  <a:pt x="3770376" y="91948"/>
                </a:lnTo>
                <a:lnTo>
                  <a:pt x="3763152" y="56149"/>
                </a:lnTo>
                <a:lnTo>
                  <a:pt x="3743452" y="26924"/>
                </a:lnTo>
                <a:lnTo>
                  <a:pt x="3714226" y="7223"/>
                </a:lnTo>
                <a:lnTo>
                  <a:pt x="367842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993401" y="1882597"/>
            <a:ext cx="3683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ОРГАНИ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МІСЦЕВОГО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854710" algn="l"/>
                <a:tab pos="3657600" algn="l"/>
              </a:tabLst>
            </a:pPr>
            <a:r>
              <a:rPr sz="1800" u="heavy" dirty="0">
                <a:solidFill>
                  <a:srgbClr val="006FC0"/>
                </a:solidFill>
                <a:uFill>
                  <a:solidFill>
                    <a:srgbClr val="548ED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10" dirty="0">
                <a:solidFill>
                  <a:srgbClr val="006FC0"/>
                </a:solidFill>
                <a:uFill>
                  <a:solidFill>
                    <a:srgbClr val="548ED4"/>
                  </a:solidFill>
                </a:uFill>
                <a:latin typeface="Calibri"/>
                <a:cs typeface="Calibri"/>
              </a:rPr>
              <a:t>САМОВРЯДУВАННЯ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57472" y="1735073"/>
            <a:ext cx="795020" cy="243840"/>
          </a:xfrm>
          <a:custGeom>
            <a:avLst/>
            <a:gdLst/>
            <a:ahLst/>
            <a:cxnLst/>
            <a:rect l="l" t="t" r="r" b="b"/>
            <a:pathLst>
              <a:path w="795020" h="243839">
                <a:moveTo>
                  <a:pt x="371729" y="10668"/>
                </a:moveTo>
                <a:lnTo>
                  <a:pt x="364871" y="0"/>
                </a:lnTo>
                <a:lnTo>
                  <a:pt x="60591" y="196799"/>
                </a:lnTo>
                <a:lnTo>
                  <a:pt x="43307" y="170053"/>
                </a:lnTo>
                <a:lnTo>
                  <a:pt x="0" y="243459"/>
                </a:lnTo>
                <a:lnTo>
                  <a:pt x="84709" y="234061"/>
                </a:lnTo>
                <a:lnTo>
                  <a:pt x="71970" y="214376"/>
                </a:lnTo>
                <a:lnTo>
                  <a:pt x="67487" y="207441"/>
                </a:lnTo>
                <a:lnTo>
                  <a:pt x="371729" y="10668"/>
                </a:lnTo>
                <a:close/>
              </a:path>
              <a:path w="795020" h="243839">
                <a:moveTo>
                  <a:pt x="794639" y="243459"/>
                </a:moveTo>
                <a:lnTo>
                  <a:pt x="777506" y="213614"/>
                </a:lnTo>
                <a:lnTo>
                  <a:pt x="752221" y="169545"/>
                </a:lnTo>
                <a:lnTo>
                  <a:pt x="734631" y="196037"/>
                </a:lnTo>
                <a:lnTo>
                  <a:pt x="439420" y="0"/>
                </a:lnTo>
                <a:lnTo>
                  <a:pt x="432308" y="10668"/>
                </a:lnTo>
                <a:lnTo>
                  <a:pt x="727633" y="206578"/>
                </a:lnTo>
                <a:lnTo>
                  <a:pt x="710057" y="233045"/>
                </a:lnTo>
                <a:lnTo>
                  <a:pt x="794639" y="24345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508760" y="2645664"/>
            <a:ext cx="6525895" cy="515620"/>
            <a:chOff x="1508760" y="2645664"/>
            <a:chExt cx="6525895" cy="515620"/>
          </a:xfrm>
        </p:grpSpPr>
        <p:sp>
          <p:nvSpPr>
            <p:cNvPr id="41" name="object 41"/>
            <p:cNvSpPr/>
            <p:nvPr/>
          </p:nvSpPr>
          <p:spPr>
            <a:xfrm>
              <a:off x="1517904" y="2654808"/>
              <a:ext cx="6507480" cy="497205"/>
            </a:xfrm>
            <a:custGeom>
              <a:avLst/>
              <a:gdLst/>
              <a:ahLst/>
              <a:cxnLst/>
              <a:rect l="l" t="t" r="r" b="b"/>
              <a:pathLst>
                <a:path w="6507480" h="497205">
                  <a:moveTo>
                    <a:pt x="6424676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7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6" y="472566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6424676" y="496824"/>
                  </a:lnTo>
                  <a:lnTo>
                    <a:pt x="6456902" y="490315"/>
                  </a:lnTo>
                  <a:lnTo>
                    <a:pt x="6483222" y="472566"/>
                  </a:lnTo>
                  <a:lnTo>
                    <a:pt x="6500971" y="446246"/>
                  </a:lnTo>
                  <a:lnTo>
                    <a:pt x="6507480" y="414019"/>
                  </a:lnTo>
                  <a:lnTo>
                    <a:pt x="6507480" y="82803"/>
                  </a:lnTo>
                  <a:lnTo>
                    <a:pt x="6500971" y="50577"/>
                  </a:lnTo>
                  <a:lnTo>
                    <a:pt x="6483223" y="24256"/>
                  </a:lnTo>
                  <a:lnTo>
                    <a:pt x="6456902" y="6508"/>
                  </a:lnTo>
                  <a:lnTo>
                    <a:pt x="6424676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7904" y="2654808"/>
              <a:ext cx="6507480" cy="497205"/>
            </a:xfrm>
            <a:custGeom>
              <a:avLst/>
              <a:gdLst/>
              <a:ahLst/>
              <a:cxnLst/>
              <a:rect l="l" t="t" r="r" b="b"/>
              <a:pathLst>
                <a:path w="6507480" h="497205">
                  <a:moveTo>
                    <a:pt x="0" y="82803"/>
                  </a:moveTo>
                  <a:lnTo>
                    <a:pt x="6508" y="50577"/>
                  </a:lnTo>
                  <a:lnTo>
                    <a:pt x="24257" y="24256"/>
                  </a:lnTo>
                  <a:lnTo>
                    <a:pt x="50577" y="6508"/>
                  </a:lnTo>
                  <a:lnTo>
                    <a:pt x="82804" y="0"/>
                  </a:lnTo>
                  <a:lnTo>
                    <a:pt x="6424676" y="0"/>
                  </a:lnTo>
                  <a:lnTo>
                    <a:pt x="6456902" y="6508"/>
                  </a:lnTo>
                  <a:lnTo>
                    <a:pt x="6483223" y="24256"/>
                  </a:lnTo>
                  <a:lnTo>
                    <a:pt x="6500971" y="50577"/>
                  </a:lnTo>
                  <a:lnTo>
                    <a:pt x="6507480" y="82803"/>
                  </a:lnTo>
                  <a:lnTo>
                    <a:pt x="6507480" y="414019"/>
                  </a:lnTo>
                  <a:lnTo>
                    <a:pt x="6500971" y="446246"/>
                  </a:lnTo>
                  <a:lnTo>
                    <a:pt x="6483222" y="472566"/>
                  </a:lnTo>
                  <a:lnTo>
                    <a:pt x="6456902" y="490315"/>
                  </a:lnTo>
                  <a:lnTo>
                    <a:pt x="6424676" y="496824"/>
                  </a:lnTo>
                  <a:lnTo>
                    <a:pt x="82804" y="496824"/>
                  </a:lnTo>
                  <a:lnTo>
                    <a:pt x="50577" y="490315"/>
                  </a:lnTo>
                  <a:lnTo>
                    <a:pt x="24256" y="472566"/>
                  </a:lnTo>
                  <a:lnTo>
                    <a:pt x="6508" y="446246"/>
                  </a:lnTo>
                  <a:lnTo>
                    <a:pt x="0" y="414019"/>
                  </a:lnTo>
                  <a:lnTo>
                    <a:pt x="0" y="82803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582038" y="2691765"/>
            <a:ext cx="637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ПРОЕКТИ</a:t>
            </a:r>
            <a:r>
              <a:rPr sz="2400" b="1" u="heavy" spc="-3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МАЮТЬ</a:t>
            </a:r>
            <a:r>
              <a:rPr sz="2400" b="1" u="heavy" spc="-3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ВІДПОВІДАТИ</a:t>
            </a:r>
            <a:r>
              <a:rPr sz="2400" b="1" u="heavy" spc="-3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ОДНІЙ</a:t>
            </a:r>
            <a:r>
              <a:rPr sz="2400" b="1" u="heavy" spc="-3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З</a:t>
            </a:r>
            <a:r>
              <a:rPr sz="2400" b="1" u="heavy" spc="-1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Calibri"/>
                <a:cs typeface="Calibri"/>
              </a:rPr>
              <a:t>УМОВ: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1030" y="3266313"/>
            <a:ext cx="217297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5F497A"/>
                </a:solidFill>
                <a:latin typeface="Calibri"/>
                <a:cs typeface="Calibri"/>
              </a:rPr>
              <a:t>СТРАТЕГІЯМ 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РОЗВИТКУ 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 РЕГІОНУ</a:t>
            </a:r>
            <a:r>
              <a:rPr sz="1600" b="1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5F497A"/>
                </a:solidFill>
                <a:latin typeface="Calibri"/>
                <a:cs typeface="Calibri"/>
              </a:rPr>
              <a:t>ТА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 ПЛАНАМ 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5F497A"/>
                </a:solidFill>
                <a:latin typeface="Calibri"/>
                <a:cs typeface="Calibri"/>
              </a:rPr>
              <a:t>ЗАХОДІВ 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З</a:t>
            </a:r>
            <a:r>
              <a:rPr sz="1600" b="1" spc="-1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ЇХ</a:t>
            </a:r>
            <a:r>
              <a:rPr sz="1600" b="1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РЕАЛІЗАЦІЇ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98870" y="3405632"/>
            <a:ext cx="258381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ПРОЕКТИ</a:t>
            </a:r>
            <a:r>
              <a:rPr sz="1600" b="1" spc="27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СПІВРОБІТНИЦТВА</a:t>
            </a:r>
            <a:endParaRPr sz="16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ЕРИ</a:t>
            </a:r>
            <a:r>
              <a:rPr sz="1600" b="1" spc="-5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І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ЛЬ</a:t>
            </a:r>
            <a:r>
              <a:rPr sz="1600" b="1" spc="-10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Х</a:t>
            </a:r>
            <a:r>
              <a:rPr sz="1600" b="1" spc="-7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Г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МА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Д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63951" y="3266313"/>
            <a:ext cx="255206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2517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ПІДТРИМКА 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ДОБРОВІЛЬНО</a:t>
            </a:r>
            <a:r>
              <a:rPr sz="1600" b="1" spc="-8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ОБ’ЄДНАНИХ </a:t>
            </a:r>
            <a:r>
              <a:rPr sz="1600" b="1" spc="-3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ЕРИ</a:t>
            </a:r>
            <a:r>
              <a:rPr sz="1600" b="1" spc="-5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І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1600" b="1" dirty="0">
                <a:solidFill>
                  <a:srgbClr val="5F497A"/>
                </a:solidFill>
                <a:latin typeface="Calibri"/>
                <a:cs typeface="Calibri"/>
              </a:rPr>
              <a:t>ЛЬ</a:t>
            </a:r>
            <a:r>
              <a:rPr sz="1600" b="1" spc="-10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Х</a:t>
            </a:r>
            <a:r>
              <a:rPr sz="1600" b="1" spc="-7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Г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16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5F497A"/>
                </a:solidFill>
                <a:latin typeface="Calibri"/>
                <a:cs typeface="Calibri"/>
              </a:rPr>
              <a:t>МА</a:t>
            </a:r>
            <a:r>
              <a:rPr sz="1600" b="1" spc="5" dirty="0">
                <a:solidFill>
                  <a:srgbClr val="5F497A"/>
                </a:solidFill>
                <a:latin typeface="Calibri"/>
                <a:cs typeface="Calibri"/>
              </a:rPr>
              <a:t>Д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1906" y="4281678"/>
            <a:ext cx="78968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КРИТЕРІЇ ВІДБОРУ</a:t>
            </a:r>
            <a:r>
              <a:rPr sz="24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ПРОЕКТІВ РЕГІОНАЛЬНИМИ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КОМІСІЯМИ: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7728" y="4894579"/>
            <a:ext cx="1905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F6128"/>
                </a:solidFill>
                <a:latin typeface="Calibri"/>
                <a:cs typeface="Calibri"/>
              </a:rPr>
              <a:t>календарний план </a:t>
            </a:r>
            <a:r>
              <a:rPr sz="1800" b="1" spc="-39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Calibri"/>
                <a:cs typeface="Calibri"/>
              </a:rPr>
              <a:t>реалізації </a:t>
            </a: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проектів </a:t>
            </a:r>
            <a:r>
              <a:rPr sz="1800" b="1" spc="-40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1-3 роки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334704" y="4712208"/>
            <a:ext cx="2014855" cy="1103630"/>
            <a:chOff x="2334704" y="4712208"/>
            <a:chExt cx="2014855" cy="110363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2508" y="4712208"/>
              <a:ext cx="76200" cy="14605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343912" y="4858512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39" h="948054">
                  <a:moveTo>
                    <a:pt x="1838452" y="0"/>
                  </a:moveTo>
                  <a:lnTo>
                    <a:pt x="157987" y="0"/>
                  </a:lnTo>
                  <a:lnTo>
                    <a:pt x="108053" y="8054"/>
                  </a:lnTo>
                  <a:lnTo>
                    <a:pt x="64684" y="30484"/>
                  </a:lnTo>
                  <a:lnTo>
                    <a:pt x="30484" y="64684"/>
                  </a:lnTo>
                  <a:lnTo>
                    <a:pt x="8054" y="108053"/>
                  </a:lnTo>
                  <a:lnTo>
                    <a:pt x="0" y="157987"/>
                  </a:lnTo>
                  <a:lnTo>
                    <a:pt x="0" y="789901"/>
                  </a:lnTo>
                  <a:lnTo>
                    <a:pt x="8054" y="839836"/>
                  </a:lnTo>
                  <a:lnTo>
                    <a:pt x="30484" y="883205"/>
                  </a:lnTo>
                  <a:lnTo>
                    <a:pt x="64684" y="917405"/>
                  </a:lnTo>
                  <a:lnTo>
                    <a:pt x="108053" y="939835"/>
                  </a:lnTo>
                  <a:lnTo>
                    <a:pt x="157987" y="947889"/>
                  </a:lnTo>
                  <a:lnTo>
                    <a:pt x="1838452" y="947889"/>
                  </a:lnTo>
                  <a:lnTo>
                    <a:pt x="1888386" y="939835"/>
                  </a:lnTo>
                  <a:lnTo>
                    <a:pt x="1931755" y="917405"/>
                  </a:lnTo>
                  <a:lnTo>
                    <a:pt x="1965955" y="883205"/>
                  </a:lnTo>
                  <a:lnTo>
                    <a:pt x="1988385" y="839836"/>
                  </a:lnTo>
                  <a:lnTo>
                    <a:pt x="1996439" y="789901"/>
                  </a:lnTo>
                  <a:lnTo>
                    <a:pt x="1996439" y="157987"/>
                  </a:lnTo>
                  <a:lnTo>
                    <a:pt x="1988385" y="108053"/>
                  </a:lnTo>
                  <a:lnTo>
                    <a:pt x="1965955" y="64684"/>
                  </a:lnTo>
                  <a:lnTo>
                    <a:pt x="1931755" y="30484"/>
                  </a:lnTo>
                  <a:lnTo>
                    <a:pt x="1888386" y="8054"/>
                  </a:lnTo>
                  <a:lnTo>
                    <a:pt x="183845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43912" y="4858512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39" h="948054">
                  <a:moveTo>
                    <a:pt x="0" y="157987"/>
                  </a:moveTo>
                  <a:lnTo>
                    <a:pt x="8054" y="108053"/>
                  </a:lnTo>
                  <a:lnTo>
                    <a:pt x="30484" y="64684"/>
                  </a:lnTo>
                  <a:lnTo>
                    <a:pt x="64684" y="30484"/>
                  </a:lnTo>
                  <a:lnTo>
                    <a:pt x="108053" y="8054"/>
                  </a:lnTo>
                  <a:lnTo>
                    <a:pt x="157987" y="0"/>
                  </a:lnTo>
                  <a:lnTo>
                    <a:pt x="1838452" y="0"/>
                  </a:lnTo>
                  <a:lnTo>
                    <a:pt x="1888386" y="8054"/>
                  </a:lnTo>
                  <a:lnTo>
                    <a:pt x="1931755" y="30484"/>
                  </a:lnTo>
                  <a:lnTo>
                    <a:pt x="1965955" y="64684"/>
                  </a:lnTo>
                  <a:lnTo>
                    <a:pt x="1988385" y="108053"/>
                  </a:lnTo>
                  <a:lnTo>
                    <a:pt x="1996439" y="157987"/>
                  </a:lnTo>
                  <a:lnTo>
                    <a:pt x="1996439" y="789901"/>
                  </a:lnTo>
                  <a:lnTo>
                    <a:pt x="1988385" y="839836"/>
                  </a:lnTo>
                  <a:lnTo>
                    <a:pt x="1965955" y="883205"/>
                  </a:lnTo>
                  <a:lnTo>
                    <a:pt x="1931755" y="917405"/>
                  </a:lnTo>
                  <a:lnTo>
                    <a:pt x="1888386" y="939835"/>
                  </a:lnTo>
                  <a:lnTo>
                    <a:pt x="1838452" y="947889"/>
                  </a:lnTo>
                  <a:lnTo>
                    <a:pt x="157987" y="947889"/>
                  </a:lnTo>
                  <a:lnTo>
                    <a:pt x="108053" y="939835"/>
                  </a:lnTo>
                  <a:lnTo>
                    <a:pt x="64684" y="917405"/>
                  </a:lnTo>
                  <a:lnTo>
                    <a:pt x="30484" y="883205"/>
                  </a:lnTo>
                  <a:lnTo>
                    <a:pt x="8054" y="839836"/>
                  </a:lnTo>
                  <a:lnTo>
                    <a:pt x="0" y="789901"/>
                  </a:lnTo>
                  <a:lnTo>
                    <a:pt x="0" y="157987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378201" y="4783328"/>
            <a:ext cx="192849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F6128"/>
                </a:solidFill>
                <a:latin typeface="Calibri"/>
                <a:cs typeface="Calibri"/>
              </a:rPr>
              <a:t>співфінансування</a:t>
            </a:r>
            <a:r>
              <a:rPr sz="1800" b="1" spc="-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F6128"/>
                </a:solidFill>
                <a:latin typeface="Calibri"/>
                <a:cs typeface="Calibri"/>
              </a:rPr>
              <a:t>з </a:t>
            </a:r>
            <a:r>
              <a:rPr sz="1800" b="1" spc="-39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місцевих </a:t>
            </a:r>
            <a:r>
              <a:rPr sz="1800" b="1" spc="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F6128"/>
                </a:solidFill>
                <a:latin typeface="Calibri"/>
                <a:cs typeface="Calibri"/>
              </a:rPr>
              <a:t>бюджетів</a:t>
            </a:r>
            <a:endParaRPr sz="1800">
              <a:latin typeface="Calibri"/>
              <a:cs typeface="Calibri"/>
            </a:endParaRPr>
          </a:p>
          <a:p>
            <a:pPr marL="47625" algn="ctr">
              <a:lnSpc>
                <a:spcPts val="1714"/>
              </a:lnSpc>
            </a:pPr>
            <a:r>
              <a:rPr sz="1600" b="1" dirty="0">
                <a:solidFill>
                  <a:srgbClr val="4F6128"/>
                </a:solidFill>
                <a:latin typeface="Calibri"/>
                <a:cs typeface="Calibri"/>
              </a:rPr>
              <a:t>≥</a:t>
            </a:r>
            <a:r>
              <a:rPr sz="1600" b="1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F6128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504880" y="4849304"/>
            <a:ext cx="2014855" cy="966469"/>
            <a:chOff x="4504880" y="4849304"/>
            <a:chExt cx="2014855" cy="966469"/>
          </a:xfrm>
        </p:grpSpPr>
        <p:sp>
          <p:nvSpPr>
            <p:cNvPr id="55" name="object 55"/>
            <p:cNvSpPr/>
            <p:nvPr/>
          </p:nvSpPr>
          <p:spPr>
            <a:xfrm>
              <a:off x="4514087" y="4858511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40" h="948054">
                  <a:moveTo>
                    <a:pt x="1838452" y="0"/>
                  </a:moveTo>
                  <a:lnTo>
                    <a:pt x="157987" y="0"/>
                  </a:lnTo>
                  <a:lnTo>
                    <a:pt x="108053" y="8054"/>
                  </a:lnTo>
                  <a:lnTo>
                    <a:pt x="64684" y="30484"/>
                  </a:lnTo>
                  <a:lnTo>
                    <a:pt x="30484" y="64684"/>
                  </a:lnTo>
                  <a:lnTo>
                    <a:pt x="8054" y="108053"/>
                  </a:lnTo>
                  <a:lnTo>
                    <a:pt x="0" y="157987"/>
                  </a:lnTo>
                  <a:lnTo>
                    <a:pt x="0" y="789901"/>
                  </a:lnTo>
                  <a:lnTo>
                    <a:pt x="8054" y="839836"/>
                  </a:lnTo>
                  <a:lnTo>
                    <a:pt x="30484" y="883205"/>
                  </a:lnTo>
                  <a:lnTo>
                    <a:pt x="64684" y="917405"/>
                  </a:lnTo>
                  <a:lnTo>
                    <a:pt x="108053" y="939835"/>
                  </a:lnTo>
                  <a:lnTo>
                    <a:pt x="157987" y="947889"/>
                  </a:lnTo>
                  <a:lnTo>
                    <a:pt x="1838452" y="947889"/>
                  </a:lnTo>
                  <a:lnTo>
                    <a:pt x="1888386" y="939835"/>
                  </a:lnTo>
                  <a:lnTo>
                    <a:pt x="1931755" y="917405"/>
                  </a:lnTo>
                  <a:lnTo>
                    <a:pt x="1965955" y="883205"/>
                  </a:lnTo>
                  <a:lnTo>
                    <a:pt x="1988385" y="839836"/>
                  </a:lnTo>
                  <a:lnTo>
                    <a:pt x="1996439" y="789901"/>
                  </a:lnTo>
                  <a:lnTo>
                    <a:pt x="1996439" y="157987"/>
                  </a:lnTo>
                  <a:lnTo>
                    <a:pt x="1988385" y="108053"/>
                  </a:lnTo>
                  <a:lnTo>
                    <a:pt x="1965955" y="64684"/>
                  </a:lnTo>
                  <a:lnTo>
                    <a:pt x="1931755" y="30484"/>
                  </a:lnTo>
                  <a:lnTo>
                    <a:pt x="1888386" y="8054"/>
                  </a:lnTo>
                  <a:lnTo>
                    <a:pt x="183845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14087" y="4858511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40" h="948054">
                  <a:moveTo>
                    <a:pt x="0" y="157987"/>
                  </a:moveTo>
                  <a:lnTo>
                    <a:pt x="8054" y="108053"/>
                  </a:lnTo>
                  <a:lnTo>
                    <a:pt x="30484" y="64684"/>
                  </a:lnTo>
                  <a:lnTo>
                    <a:pt x="64684" y="30484"/>
                  </a:lnTo>
                  <a:lnTo>
                    <a:pt x="108053" y="8054"/>
                  </a:lnTo>
                  <a:lnTo>
                    <a:pt x="157987" y="0"/>
                  </a:lnTo>
                  <a:lnTo>
                    <a:pt x="1838452" y="0"/>
                  </a:lnTo>
                  <a:lnTo>
                    <a:pt x="1888386" y="8054"/>
                  </a:lnTo>
                  <a:lnTo>
                    <a:pt x="1931755" y="30484"/>
                  </a:lnTo>
                  <a:lnTo>
                    <a:pt x="1965955" y="64684"/>
                  </a:lnTo>
                  <a:lnTo>
                    <a:pt x="1988385" y="108053"/>
                  </a:lnTo>
                  <a:lnTo>
                    <a:pt x="1996439" y="157987"/>
                  </a:lnTo>
                  <a:lnTo>
                    <a:pt x="1996439" y="789901"/>
                  </a:lnTo>
                  <a:lnTo>
                    <a:pt x="1988385" y="839836"/>
                  </a:lnTo>
                  <a:lnTo>
                    <a:pt x="1965955" y="883205"/>
                  </a:lnTo>
                  <a:lnTo>
                    <a:pt x="1931755" y="917405"/>
                  </a:lnTo>
                  <a:lnTo>
                    <a:pt x="1888386" y="939835"/>
                  </a:lnTo>
                  <a:lnTo>
                    <a:pt x="1838452" y="947889"/>
                  </a:lnTo>
                  <a:lnTo>
                    <a:pt x="157987" y="947889"/>
                  </a:lnTo>
                  <a:lnTo>
                    <a:pt x="108053" y="939835"/>
                  </a:lnTo>
                  <a:lnTo>
                    <a:pt x="64684" y="917405"/>
                  </a:lnTo>
                  <a:lnTo>
                    <a:pt x="30484" y="883205"/>
                  </a:lnTo>
                  <a:lnTo>
                    <a:pt x="8054" y="839836"/>
                  </a:lnTo>
                  <a:lnTo>
                    <a:pt x="0" y="789901"/>
                  </a:lnTo>
                  <a:lnTo>
                    <a:pt x="0" y="157987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605273" y="4822393"/>
            <a:ext cx="1814830" cy="981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6830" marR="29845" algn="ctr">
              <a:lnSpc>
                <a:spcPts val="1989"/>
              </a:lnSpc>
              <a:spcBef>
                <a:spcPts val="310"/>
              </a:spcBef>
            </a:pP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подальше</a:t>
            </a:r>
            <a:r>
              <a:rPr sz="1800" b="1" spc="-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власне </a:t>
            </a:r>
            <a:r>
              <a:rPr sz="1800" b="1" spc="-39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Calibri"/>
                <a:cs typeface="Calibri"/>
              </a:rPr>
              <a:t>фінансування</a:t>
            </a:r>
            <a:r>
              <a:rPr sz="1800" b="1" spc="1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F6128"/>
                </a:solidFill>
                <a:latin typeface="Calibri"/>
                <a:cs typeface="Calibri"/>
              </a:rPr>
              <a:t>⁄ </a:t>
            </a:r>
            <a:r>
              <a:rPr sz="1800" b="1" spc="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F6128"/>
                </a:solidFill>
                <a:latin typeface="Calibri"/>
                <a:cs typeface="Calibri"/>
              </a:rPr>
              <a:t>утримання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solidFill>
                  <a:srgbClr val="4F6128"/>
                </a:solidFill>
                <a:latin typeface="Calibri"/>
                <a:cs typeface="Calibri"/>
              </a:rPr>
              <a:t>(за </a:t>
            </a:r>
            <a:r>
              <a:rPr sz="1100" dirty="0">
                <a:solidFill>
                  <a:srgbClr val="4F6128"/>
                </a:solidFill>
                <a:latin typeface="Calibri"/>
                <a:cs typeface="Calibri"/>
              </a:rPr>
              <a:t>кошти</a:t>
            </a:r>
            <a:r>
              <a:rPr sz="1100" spc="-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F6128"/>
                </a:solidFill>
                <a:latin typeface="Calibri"/>
                <a:cs typeface="Calibri"/>
              </a:rPr>
              <a:t>місцевих</a:t>
            </a:r>
            <a:r>
              <a:rPr sz="1100" spc="-2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F6128"/>
                </a:solidFill>
                <a:latin typeface="Calibri"/>
                <a:cs typeface="Calibri"/>
              </a:rPr>
              <a:t>бюджетів)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678168" y="4849367"/>
            <a:ext cx="2014855" cy="966469"/>
            <a:chOff x="6678168" y="4849367"/>
            <a:chExt cx="2014855" cy="966469"/>
          </a:xfrm>
        </p:grpSpPr>
        <p:sp>
          <p:nvSpPr>
            <p:cNvPr id="59" name="object 59"/>
            <p:cNvSpPr/>
            <p:nvPr/>
          </p:nvSpPr>
          <p:spPr>
            <a:xfrm>
              <a:off x="6687312" y="4858511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40" h="948054">
                  <a:moveTo>
                    <a:pt x="1838452" y="0"/>
                  </a:moveTo>
                  <a:lnTo>
                    <a:pt x="157988" y="0"/>
                  </a:lnTo>
                  <a:lnTo>
                    <a:pt x="108053" y="8054"/>
                  </a:lnTo>
                  <a:lnTo>
                    <a:pt x="64684" y="30484"/>
                  </a:lnTo>
                  <a:lnTo>
                    <a:pt x="30484" y="64684"/>
                  </a:lnTo>
                  <a:lnTo>
                    <a:pt x="8054" y="108053"/>
                  </a:lnTo>
                  <a:lnTo>
                    <a:pt x="0" y="157987"/>
                  </a:lnTo>
                  <a:lnTo>
                    <a:pt x="0" y="789901"/>
                  </a:lnTo>
                  <a:lnTo>
                    <a:pt x="8054" y="839836"/>
                  </a:lnTo>
                  <a:lnTo>
                    <a:pt x="30484" y="883205"/>
                  </a:lnTo>
                  <a:lnTo>
                    <a:pt x="64684" y="917405"/>
                  </a:lnTo>
                  <a:lnTo>
                    <a:pt x="108053" y="939835"/>
                  </a:lnTo>
                  <a:lnTo>
                    <a:pt x="157988" y="947889"/>
                  </a:lnTo>
                  <a:lnTo>
                    <a:pt x="1838452" y="947889"/>
                  </a:lnTo>
                  <a:lnTo>
                    <a:pt x="1888386" y="939835"/>
                  </a:lnTo>
                  <a:lnTo>
                    <a:pt x="1931755" y="917405"/>
                  </a:lnTo>
                  <a:lnTo>
                    <a:pt x="1965955" y="883205"/>
                  </a:lnTo>
                  <a:lnTo>
                    <a:pt x="1988385" y="839836"/>
                  </a:lnTo>
                  <a:lnTo>
                    <a:pt x="1996440" y="789901"/>
                  </a:lnTo>
                  <a:lnTo>
                    <a:pt x="1996440" y="157987"/>
                  </a:lnTo>
                  <a:lnTo>
                    <a:pt x="1988385" y="108053"/>
                  </a:lnTo>
                  <a:lnTo>
                    <a:pt x="1965955" y="64684"/>
                  </a:lnTo>
                  <a:lnTo>
                    <a:pt x="1931755" y="30484"/>
                  </a:lnTo>
                  <a:lnTo>
                    <a:pt x="1888386" y="8054"/>
                  </a:lnTo>
                  <a:lnTo>
                    <a:pt x="183845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87312" y="4858511"/>
              <a:ext cx="1996439" cy="948055"/>
            </a:xfrm>
            <a:custGeom>
              <a:avLst/>
              <a:gdLst/>
              <a:ahLst/>
              <a:cxnLst/>
              <a:rect l="l" t="t" r="r" b="b"/>
              <a:pathLst>
                <a:path w="1996440" h="948054">
                  <a:moveTo>
                    <a:pt x="0" y="157987"/>
                  </a:moveTo>
                  <a:lnTo>
                    <a:pt x="8054" y="108053"/>
                  </a:lnTo>
                  <a:lnTo>
                    <a:pt x="30484" y="64684"/>
                  </a:lnTo>
                  <a:lnTo>
                    <a:pt x="64684" y="30484"/>
                  </a:lnTo>
                  <a:lnTo>
                    <a:pt x="108053" y="8054"/>
                  </a:lnTo>
                  <a:lnTo>
                    <a:pt x="157988" y="0"/>
                  </a:lnTo>
                  <a:lnTo>
                    <a:pt x="1838452" y="0"/>
                  </a:lnTo>
                  <a:lnTo>
                    <a:pt x="1888386" y="8054"/>
                  </a:lnTo>
                  <a:lnTo>
                    <a:pt x="1931755" y="30484"/>
                  </a:lnTo>
                  <a:lnTo>
                    <a:pt x="1965955" y="64684"/>
                  </a:lnTo>
                  <a:lnTo>
                    <a:pt x="1988385" y="108053"/>
                  </a:lnTo>
                  <a:lnTo>
                    <a:pt x="1996440" y="157987"/>
                  </a:lnTo>
                  <a:lnTo>
                    <a:pt x="1996440" y="789901"/>
                  </a:lnTo>
                  <a:lnTo>
                    <a:pt x="1988385" y="839836"/>
                  </a:lnTo>
                  <a:lnTo>
                    <a:pt x="1965955" y="883205"/>
                  </a:lnTo>
                  <a:lnTo>
                    <a:pt x="1931755" y="917405"/>
                  </a:lnTo>
                  <a:lnTo>
                    <a:pt x="1888386" y="939835"/>
                  </a:lnTo>
                  <a:lnTo>
                    <a:pt x="1838452" y="947889"/>
                  </a:lnTo>
                  <a:lnTo>
                    <a:pt x="157988" y="947889"/>
                  </a:lnTo>
                  <a:lnTo>
                    <a:pt x="108053" y="939835"/>
                  </a:lnTo>
                  <a:lnTo>
                    <a:pt x="64684" y="917405"/>
                  </a:lnTo>
                  <a:lnTo>
                    <a:pt x="30484" y="883205"/>
                  </a:lnTo>
                  <a:lnTo>
                    <a:pt x="8054" y="839836"/>
                  </a:lnTo>
                  <a:lnTo>
                    <a:pt x="0" y="789901"/>
                  </a:lnTo>
                  <a:lnTo>
                    <a:pt x="0" y="157987"/>
                  </a:lnTo>
                  <a:close/>
                </a:path>
              </a:pathLst>
            </a:custGeom>
            <a:ln w="18288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869430" y="4947920"/>
            <a:ext cx="1633855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119380" indent="2286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проектна </a:t>
            </a:r>
            <a:r>
              <a:rPr sz="1800" b="1" spc="-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4F6128"/>
                </a:solidFill>
                <a:latin typeface="Calibri"/>
                <a:cs typeface="Calibri"/>
              </a:rPr>
              <a:t>д</a:t>
            </a: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4F6128"/>
                </a:solidFill>
                <a:latin typeface="Calibri"/>
                <a:cs typeface="Calibri"/>
              </a:rPr>
              <a:t>к</a:t>
            </a:r>
            <a:r>
              <a:rPr sz="1800" b="1" spc="5" dirty="0">
                <a:solidFill>
                  <a:srgbClr val="4F6128"/>
                </a:solidFill>
                <a:latin typeface="Calibri"/>
                <a:cs typeface="Calibri"/>
              </a:rPr>
              <a:t>у</a:t>
            </a:r>
            <a:r>
              <a:rPr sz="1800" b="1" spc="10" dirty="0">
                <a:solidFill>
                  <a:srgbClr val="4F6128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4F6128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4F6128"/>
                </a:solidFill>
                <a:latin typeface="Calibri"/>
                <a:cs typeface="Calibri"/>
              </a:rPr>
              <a:t>нта</a:t>
            </a:r>
            <a:r>
              <a:rPr sz="1800" b="1" spc="-10" dirty="0">
                <a:solidFill>
                  <a:srgbClr val="4F6128"/>
                </a:solidFill>
                <a:latin typeface="Calibri"/>
                <a:cs typeface="Calibri"/>
              </a:rPr>
              <a:t>ц</a:t>
            </a:r>
            <a:r>
              <a:rPr sz="1800" b="1" spc="-15" dirty="0">
                <a:solidFill>
                  <a:srgbClr val="4F6128"/>
                </a:solidFill>
                <a:latin typeface="Calibri"/>
                <a:cs typeface="Calibri"/>
              </a:rPr>
              <a:t>і</a:t>
            </a:r>
            <a:r>
              <a:rPr sz="1800" b="1" dirty="0">
                <a:solidFill>
                  <a:srgbClr val="4F6128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spc="-5" dirty="0">
                <a:solidFill>
                  <a:srgbClr val="4F6128"/>
                </a:solidFill>
                <a:latin typeface="Calibri"/>
                <a:cs typeface="Calibri"/>
              </a:rPr>
              <a:t>(для</a:t>
            </a:r>
            <a:r>
              <a:rPr sz="1100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F6128"/>
                </a:solidFill>
                <a:latin typeface="Calibri"/>
                <a:cs typeface="Calibri"/>
              </a:rPr>
              <a:t>проектів</a:t>
            </a:r>
            <a:r>
              <a:rPr sz="1100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F6128"/>
                </a:solidFill>
                <a:latin typeface="Calibri"/>
                <a:cs typeface="Calibri"/>
              </a:rPr>
              <a:t>будівництва)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65107" y="6708140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3108" y="1415796"/>
            <a:ext cx="4302760" cy="0"/>
          </a:xfrm>
          <a:custGeom>
            <a:avLst/>
            <a:gdLst/>
            <a:ahLst/>
            <a:cxnLst/>
            <a:rect l="l" t="t" r="r" b="b"/>
            <a:pathLst>
              <a:path w="4302760">
                <a:moveTo>
                  <a:pt x="0" y="0"/>
                </a:moveTo>
                <a:lnTo>
                  <a:pt x="430225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9488" y="1415796"/>
            <a:ext cx="2867025" cy="0"/>
          </a:xfrm>
          <a:custGeom>
            <a:avLst/>
            <a:gdLst/>
            <a:ahLst/>
            <a:cxnLst/>
            <a:rect l="l" t="t" r="r" b="b"/>
            <a:pathLst>
              <a:path w="2867025">
                <a:moveTo>
                  <a:pt x="0" y="0"/>
                </a:moveTo>
                <a:lnTo>
                  <a:pt x="286664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5847" y="482516"/>
            <a:ext cx="4403972" cy="3510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9591" y="378028"/>
            <a:ext cx="44367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ПІДГОТОВКА</a:t>
            </a:r>
            <a:r>
              <a:rPr sz="2800" spc="-110" dirty="0"/>
              <a:t> </a:t>
            </a:r>
            <a:r>
              <a:rPr sz="2800" dirty="0"/>
              <a:t>ПРОЕКТІВ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358133" y="1043711"/>
            <a:ext cx="8721725" cy="2387600"/>
            <a:chOff x="358133" y="1043711"/>
            <a:chExt cx="8721725" cy="23876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33" y="1043711"/>
              <a:ext cx="8431542" cy="1078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0144" y="1051559"/>
              <a:ext cx="8369934" cy="45720"/>
            </a:xfrm>
            <a:custGeom>
              <a:avLst/>
              <a:gdLst/>
              <a:ahLst/>
              <a:cxnLst/>
              <a:rect l="l" t="t" r="r" b="b"/>
              <a:pathLst>
                <a:path w="8369934" h="45719">
                  <a:moveTo>
                    <a:pt x="836980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369808" y="45720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0222" y="2199107"/>
              <a:ext cx="1729037" cy="12322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640" y="2386583"/>
              <a:ext cx="1610105" cy="9273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02068" y="2229611"/>
              <a:ext cx="1628139" cy="1130935"/>
            </a:xfrm>
            <a:custGeom>
              <a:avLst/>
              <a:gdLst/>
              <a:ahLst/>
              <a:cxnLst/>
              <a:rect l="l" t="t" r="r" b="b"/>
              <a:pathLst>
                <a:path w="1628140" h="1130935">
                  <a:moveTo>
                    <a:pt x="1439163" y="0"/>
                  </a:moveTo>
                  <a:lnTo>
                    <a:pt x="188467" y="0"/>
                  </a:lnTo>
                  <a:lnTo>
                    <a:pt x="138347" y="6728"/>
                  </a:lnTo>
                  <a:lnTo>
                    <a:pt x="93321" y="25719"/>
                  </a:lnTo>
                  <a:lnTo>
                    <a:pt x="55181" y="55181"/>
                  </a:lnTo>
                  <a:lnTo>
                    <a:pt x="25719" y="93321"/>
                  </a:lnTo>
                  <a:lnTo>
                    <a:pt x="6728" y="138347"/>
                  </a:lnTo>
                  <a:lnTo>
                    <a:pt x="0" y="188467"/>
                  </a:lnTo>
                  <a:lnTo>
                    <a:pt x="0" y="942339"/>
                  </a:lnTo>
                  <a:lnTo>
                    <a:pt x="6728" y="992460"/>
                  </a:lnTo>
                  <a:lnTo>
                    <a:pt x="25719" y="1037486"/>
                  </a:lnTo>
                  <a:lnTo>
                    <a:pt x="55181" y="1075626"/>
                  </a:lnTo>
                  <a:lnTo>
                    <a:pt x="93321" y="1105088"/>
                  </a:lnTo>
                  <a:lnTo>
                    <a:pt x="138347" y="1124079"/>
                  </a:lnTo>
                  <a:lnTo>
                    <a:pt x="188467" y="1130808"/>
                  </a:lnTo>
                  <a:lnTo>
                    <a:pt x="1439163" y="1130808"/>
                  </a:lnTo>
                  <a:lnTo>
                    <a:pt x="1489284" y="1124079"/>
                  </a:lnTo>
                  <a:lnTo>
                    <a:pt x="1534310" y="1105088"/>
                  </a:lnTo>
                  <a:lnTo>
                    <a:pt x="1572450" y="1075626"/>
                  </a:lnTo>
                  <a:lnTo>
                    <a:pt x="1601912" y="1037486"/>
                  </a:lnTo>
                  <a:lnTo>
                    <a:pt x="1620903" y="992460"/>
                  </a:lnTo>
                  <a:lnTo>
                    <a:pt x="1627631" y="942339"/>
                  </a:lnTo>
                  <a:lnTo>
                    <a:pt x="1627631" y="188467"/>
                  </a:lnTo>
                  <a:lnTo>
                    <a:pt x="1620903" y="138347"/>
                  </a:lnTo>
                  <a:lnTo>
                    <a:pt x="1601912" y="93321"/>
                  </a:lnTo>
                  <a:lnTo>
                    <a:pt x="1572450" y="55181"/>
                  </a:lnTo>
                  <a:lnTo>
                    <a:pt x="1534310" y="25719"/>
                  </a:lnTo>
                  <a:lnTo>
                    <a:pt x="1489284" y="6728"/>
                  </a:lnTo>
                  <a:lnTo>
                    <a:pt x="143916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2068" y="2229611"/>
              <a:ext cx="1628139" cy="1130935"/>
            </a:xfrm>
            <a:custGeom>
              <a:avLst/>
              <a:gdLst/>
              <a:ahLst/>
              <a:cxnLst/>
              <a:rect l="l" t="t" r="r" b="b"/>
              <a:pathLst>
                <a:path w="1628140" h="1130935">
                  <a:moveTo>
                    <a:pt x="0" y="188467"/>
                  </a:moveTo>
                  <a:lnTo>
                    <a:pt x="6728" y="138347"/>
                  </a:lnTo>
                  <a:lnTo>
                    <a:pt x="25719" y="93321"/>
                  </a:lnTo>
                  <a:lnTo>
                    <a:pt x="55181" y="55181"/>
                  </a:lnTo>
                  <a:lnTo>
                    <a:pt x="93321" y="25719"/>
                  </a:lnTo>
                  <a:lnTo>
                    <a:pt x="138347" y="6728"/>
                  </a:lnTo>
                  <a:lnTo>
                    <a:pt x="188467" y="0"/>
                  </a:lnTo>
                  <a:lnTo>
                    <a:pt x="1439163" y="0"/>
                  </a:lnTo>
                  <a:lnTo>
                    <a:pt x="1489284" y="6728"/>
                  </a:lnTo>
                  <a:lnTo>
                    <a:pt x="1534310" y="25719"/>
                  </a:lnTo>
                  <a:lnTo>
                    <a:pt x="1572450" y="55181"/>
                  </a:lnTo>
                  <a:lnTo>
                    <a:pt x="1601912" y="93321"/>
                  </a:lnTo>
                  <a:lnTo>
                    <a:pt x="1620903" y="138347"/>
                  </a:lnTo>
                  <a:lnTo>
                    <a:pt x="1627631" y="188467"/>
                  </a:lnTo>
                  <a:lnTo>
                    <a:pt x="1627631" y="942339"/>
                  </a:lnTo>
                  <a:lnTo>
                    <a:pt x="1620903" y="992460"/>
                  </a:lnTo>
                  <a:lnTo>
                    <a:pt x="1601912" y="1037486"/>
                  </a:lnTo>
                  <a:lnTo>
                    <a:pt x="1572450" y="1075626"/>
                  </a:lnTo>
                  <a:lnTo>
                    <a:pt x="1534310" y="1105088"/>
                  </a:lnTo>
                  <a:lnTo>
                    <a:pt x="1489284" y="1124079"/>
                  </a:lnTo>
                  <a:lnTo>
                    <a:pt x="1439163" y="1130808"/>
                  </a:lnTo>
                  <a:lnTo>
                    <a:pt x="188467" y="1130808"/>
                  </a:lnTo>
                  <a:lnTo>
                    <a:pt x="138347" y="1124079"/>
                  </a:lnTo>
                  <a:lnTo>
                    <a:pt x="93321" y="1105088"/>
                  </a:lnTo>
                  <a:lnTo>
                    <a:pt x="55181" y="1075626"/>
                  </a:lnTo>
                  <a:lnTo>
                    <a:pt x="25719" y="1037486"/>
                  </a:lnTo>
                  <a:lnTo>
                    <a:pt x="6728" y="992460"/>
                  </a:lnTo>
                  <a:lnTo>
                    <a:pt x="0" y="942339"/>
                  </a:lnTo>
                  <a:lnTo>
                    <a:pt x="0" y="188467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95743" y="2460447"/>
            <a:ext cx="124206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latin typeface="Calibri"/>
                <a:cs typeface="Calibri"/>
              </a:rPr>
              <a:t>КОНКРЕТНІ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ОБ’ЄКТИ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7633" y="1130617"/>
            <a:ext cx="6539230" cy="1955164"/>
            <a:chOff x="877633" y="1130617"/>
            <a:chExt cx="6539230" cy="1955164"/>
          </a:xfrm>
        </p:grpSpPr>
        <p:sp>
          <p:nvSpPr>
            <p:cNvPr id="16" name="object 16"/>
            <p:cNvSpPr/>
            <p:nvPr/>
          </p:nvSpPr>
          <p:spPr>
            <a:xfrm>
              <a:off x="882396" y="1135380"/>
              <a:ext cx="1371600" cy="710565"/>
            </a:xfrm>
            <a:custGeom>
              <a:avLst/>
              <a:gdLst/>
              <a:ahLst/>
              <a:cxnLst/>
              <a:rect l="l" t="t" r="r" b="b"/>
              <a:pathLst>
                <a:path w="1371600" h="710564">
                  <a:moveTo>
                    <a:pt x="685800" y="0"/>
                  </a:moveTo>
                  <a:lnTo>
                    <a:pt x="623378" y="1451"/>
                  </a:lnTo>
                  <a:lnTo>
                    <a:pt x="562527" y="5721"/>
                  </a:lnTo>
                  <a:lnTo>
                    <a:pt x="503488" y="12685"/>
                  </a:lnTo>
                  <a:lnTo>
                    <a:pt x="446504" y="22218"/>
                  </a:lnTo>
                  <a:lnTo>
                    <a:pt x="391815" y="34193"/>
                  </a:lnTo>
                  <a:lnTo>
                    <a:pt x="339665" y="48485"/>
                  </a:lnTo>
                  <a:lnTo>
                    <a:pt x="290296" y="64970"/>
                  </a:lnTo>
                  <a:lnTo>
                    <a:pt x="243949" y="83521"/>
                  </a:lnTo>
                  <a:lnTo>
                    <a:pt x="200867" y="104013"/>
                  </a:lnTo>
                  <a:lnTo>
                    <a:pt x="161293" y="126320"/>
                  </a:lnTo>
                  <a:lnTo>
                    <a:pt x="125467" y="150318"/>
                  </a:lnTo>
                  <a:lnTo>
                    <a:pt x="93632" y="175880"/>
                  </a:lnTo>
                  <a:lnTo>
                    <a:pt x="66031" y="202882"/>
                  </a:lnTo>
                  <a:lnTo>
                    <a:pt x="24497" y="260702"/>
                  </a:lnTo>
                  <a:lnTo>
                    <a:pt x="2802" y="322774"/>
                  </a:lnTo>
                  <a:lnTo>
                    <a:pt x="0" y="355092"/>
                  </a:lnTo>
                  <a:lnTo>
                    <a:pt x="2802" y="387409"/>
                  </a:lnTo>
                  <a:lnTo>
                    <a:pt x="24497" y="449481"/>
                  </a:lnTo>
                  <a:lnTo>
                    <a:pt x="66031" y="507301"/>
                  </a:lnTo>
                  <a:lnTo>
                    <a:pt x="93632" y="534303"/>
                  </a:lnTo>
                  <a:lnTo>
                    <a:pt x="125467" y="559865"/>
                  </a:lnTo>
                  <a:lnTo>
                    <a:pt x="161293" y="583863"/>
                  </a:lnTo>
                  <a:lnTo>
                    <a:pt x="200867" y="606170"/>
                  </a:lnTo>
                  <a:lnTo>
                    <a:pt x="243949" y="626662"/>
                  </a:lnTo>
                  <a:lnTo>
                    <a:pt x="290296" y="645213"/>
                  </a:lnTo>
                  <a:lnTo>
                    <a:pt x="339665" y="661698"/>
                  </a:lnTo>
                  <a:lnTo>
                    <a:pt x="391815" y="675990"/>
                  </a:lnTo>
                  <a:lnTo>
                    <a:pt x="446504" y="687965"/>
                  </a:lnTo>
                  <a:lnTo>
                    <a:pt x="503488" y="697498"/>
                  </a:lnTo>
                  <a:lnTo>
                    <a:pt x="562527" y="704462"/>
                  </a:lnTo>
                  <a:lnTo>
                    <a:pt x="623378" y="708732"/>
                  </a:lnTo>
                  <a:lnTo>
                    <a:pt x="685800" y="710184"/>
                  </a:lnTo>
                  <a:lnTo>
                    <a:pt x="748215" y="708732"/>
                  </a:lnTo>
                  <a:lnTo>
                    <a:pt x="809062" y="704462"/>
                  </a:lnTo>
                  <a:lnTo>
                    <a:pt x="868097" y="697498"/>
                  </a:lnTo>
                  <a:lnTo>
                    <a:pt x="925080" y="687965"/>
                  </a:lnTo>
                  <a:lnTo>
                    <a:pt x="979767" y="675990"/>
                  </a:lnTo>
                  <a:lnTo>
                    <a:pt x="1031917" y="661698"/>
                  </a:lnTo>
                  <a:lnTo>
                    <a:pt x="1081287" y="645213"/>
                  </a:lnTo>
                  <a:lnTo>
                    <a:pt x="1127634" y="626662"/>
                  </a:lnTo>
                  <a:lnTo>
                    <a:pt x="1170717" y="606171"/>
                  </a:lnTo>
                  <a:lnTo>
                    <a:pt x="1210294" y="583863"/>
                  </a:lnTo>
                  <a:lnTo>
                    <a:pt x="1246122" y="559865"/>
                  </a:lnTo>
                  <a:lnTo>
                    <a:pt x="1277958" y="534303"/>
                  </a:lnTo>
                  <a:lnTo>
                    <a:pt x="1305561" y="507301"/>
                  </a:lnTo>
                  <a:lnTo>
                    <a:pt x="1347099" y="449481"/>
                  </a:lnTo>
                  <a:lnTo>
                    <a:pt x="1368796" y="387409"/>
                  </a:lnTo>
                  <a:lnTo>
                    <a:pt x="1371599" y="355092"/>
                  </a:lnTo>
                  <a:lnTo>
                    <a:pt x="1368796" y="322774"/>
                  </a:lnTo>
                  <a:lnTo>
                    <a:pt x="1347099" y="260702"/>
                  </a:lnTo>
                  <a:lnTo>
                    <a:pt x="1305561" y="202882"/>
                  </a:lnTo>
                  <a:lnTo>
                    <a:pt x="1277958" y="175880"/>
                  </a:lnTo>
                  <a:lnTo>
                    <a:pt x="1246122" y="150318"/>
                  </a:lnTo>
                  <a:lnTo>
                    <a:pt x="1210294" y="126320"/>
                  </a:lnTo>
                  <a:lnTo>
                    <a:pt x="1170717" y="104013"/>
                  </a:lnTo>
                  <a:lnTo>
                    <a:pt x="1127634" y="83521"/>
                  </a:lnTo>
                  <a:lnTo>
                    <a:pt x="1081287" y="64970"/>
                  </a:lnTo>
                  <a:lnTo>
                    <a:pt x="1031917" y="48485"/>
                  </a:lnTo>
                  <a:lnTo>
                    <a:pt x="979767" y="34193"/>
                  </a:lnTo>
                  <a:lnTo>
                    <a:pt x="925080" y="22218"/>
                  </a:lnTo>
                  <a:lnTo>
                    <a:pt x="868097" y="12685"/>
                  </a:lnTo>
                  <a:lnTo>
                    <a:pt x="809062" y="5721"/>
                  </a:lnTo>
                  <a:lnTo>
                    <a:pt x="748215" y="145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2396" y="1135380"/>
              <a:ext cx="1371600" cy="710565"/>
            </a:xfrm>
            <a:custGeom>
              <a:avLst/>
              <a:gdLst/>
              <a:ahLst/>
              <a:cxnLst/>
              <a:rect l="l" t="t" r="r" b="b"/>
              <a:pathLst>
                <a:path w="1371600" h="710564">
                  <a:moveTo>
                    <a:pt x="0" y="355092"/>
                  </a:moveTo>
                  <a:lnTo>
                    <a:pt x="11049" y="291270"/>
                  </a:lnTo>
                  <a:lnTo>
                    <a:pt x="42905" y="231198"/>
                  </a:lnTo>
                  <a:lnTo>
                    <a:pt x="93632" y="175880"/>
                  </a:lnTo>
                  <a:lnTo>
                    <a:pt x="125467" y="150318"/>
                  </a:lnTo>
                  <a:lnTo>
                    <a:pt x="161293" y="126320"/>
                  </a:lnTo>
                  <a:lnTo>
                    <a:pt x="200867" y="104013"/>
                  </a:lnTo>
                  <a:lnTo>
                    <a:pt x="243949" y="83521"/>
                  </a:lnTo>
                  <a:lnTo>
                    <a:pt x="290296" y="64970"/>
                  </a:lnTo>
                  <a:lnTo>
                    <a:pt x="339665" y="48485"/>
                  </a:lnTo>
                  <a:lnTo>
                    <a:pt x="391815" y="34193"/>
                  </a:lnTo>
                  <a:lnTo>
                    <a:pt x="446504" y="22218"/>
                  </a:lnTo>
                  <a:lnTo>
                    <a:pt x="503488" y="12685"/>
                  </a:lnTo>
                  <a:lnTo>
                    <a:pt x="562527" y="5721"/>
                  </a:lnTo>
                  <a:lnTo>
                    <a:pt x="623378" y="1451"/>
                  </a:lnTo>
                  <a:lnTo>
                    <a:pt x="685800" y="0"/>
                  </a:lnTo>
                  <a:lnTo>
                    <a:pt x="748215" y="1451"/>
                  </a:lnTo>
                  <a:lnTo>
                    <a:pt x="809062" y="5721"/>
                  </a:lnTo>
                  <a:lnTo>
                    <a:pt x="868097" y="12685"/>
                  </a:lnTo>
                  <a:lnTo>
                    <a:pt x="925080" y="22218"/>
                  </a:lnTo>
                  <a:lnTo>
                    <a:pt x="979767" y="34193"/>
                  </a:lnTo>
                  <a:lnTo>
                    <a:pt x="1031917" y="48485"/>
                  </a:lnTo>
                  <a:lnTo>
                    <a:pt x="1081287" y="64970"/>
                  </a:lnTo>
                  <a:lnTo>
                    <a:pt x="1127634" y="83521"/>
                  </a:lnTo>
                  <a:lnTo>
                    <a:pt x="1170717" y="104013"/>
                  </a:lnTo>
                  <a:lnTo>
                    <a:pt x="1210294" y="126320"/>
                  </a:lnTo>
                  <a:lnTo>
                    <a:pt x="1246122" y="150318"/>
                  </a:lnTo>
                  <a:lnTo>
                    <a:pt x="1277958" y="175880"/>
                  </a:lnTo>
                  <a:lnTo>
                    <a:pt x="1305561" y="202882"/>
                  </a:lnTo>
                  <a:lnTo>
                    <a:pt x="1347099" y="260702"/>
                  </a:lnTo>
                  <a:lnTo>
                    <a:pt x="1368796" y="322774"/>
                  </a:lnTo>
                  <a:lnTo>
                    <a:pt x="1371599" y="355092"/>
                  </a:lnTo>
                  <a:lnTo>
                    <a:pt x="1368796" y="387409"/>
                  </a:lnTo>
                  <a:lnTo>
                    <a:pt x="1347099" y="449481"/>
                  </a:lnTo>
                  <a:lnTo>
                    <a:pt x="1305561" y="507301"/>
                  </a:lnTo>
                  <a:lnTo>
                    <a:pt x="1277958" y="534303"/>
                  </a:lnTo>
                  <a:lnTo>
                    <a:pt x="1246122" y="559865"/>
                  </a:lnTo>
                  <a:lnTo>
                    <a:pt x="1210294" y="583863"/>
                  </a:lnTo>
                  <a:lnTo>
                    <a:pt x="1170717" y="606171"/>
                  </a:lnTo>
                  <a:lnTo>
                    <a:pt x="1127634" y="626662"/>
                  </a:lnTo>
                  <a:lnTo>
                    <a:pt x="1081287" y="645213"/>
                  </a:lnTo>
                  <a:lnTo>
                    <a:pt x="1031917" y="661698"/>
                  </a:lnTo>
                  <a:lnTo>
                    <a:pt x="979767" y="675990"/>
                  </a:lnTo>
                  <a:lnTo>
                    <a:pt x="925080" y="687965"/>
                  </a:lnTo>
                  <a:lnTo>
                    <a:pt x="868097" y="697498"/>
                  </a:lnTo>
                  <a:lnTo>
                    <a:pt x="809062" y="704462"/>
                  </a:lnTo>
                  <a:lnTo>
                    <a:pt x="748215" y="708732"/>
                  </a:lnTo>
                  <a:lnTo>
                    <a:pt x="685800" y="710184"/>
                  </a:lnTo>
                  <a:lnTo>
                    <a:pt x="623378" y="708732"/>
                  </a:lnTo>
                  <a:lnTo>
                    <a:pt x="562527" y="704462"/>
                  </a:lnTo>
                  <a:lnTo>
                    <a:pt x="503488" y="697498"/>
                  </a:lnTo>
                  <a:lnTo>
                    <a:pt x="446504" y="687965"/>
                  </a:lnTo>
                  <a:lnTo>
                    <a:pt x="391815" y="675990"/>
                  </a:lnTo>
                  <a:lnTo>
                    <a:pt x="339665" y="661698"/>
                  </a:lnTo>
                  <a:lnTo>
                    <a:pt x="290296" y="645213"/>
                  </a:lnTo>
                  <a:lnTo>
                    <a:pt x="243949" y="626662"/>
                  </a:lnTo>
                  <a:lnTo>
                    <a:pt x="200867" y="606170"/>
                  </a:lnTo>
                  <a:lnTo>
                    <a:pt x="161293" y="583863"/>
                  </a:lnTo>
                  <a:lnTo>
                    <a:pt x="125467" y="559865"/>
                  </a:lnTo>
                  <a:lnTo>
                    <a:pt x="93632" y="534303"/>
                  </a:lnTo>
                  <a:lnTo>
                    <a:pt x="66031" y="507301"/>
                  </a:lnTo>
                  <a:lnTo>
                    <a:pt x="24497" y="449481"/>
                  </a:lnTo>
                  <a:lnTo>
                    <a:pt x="2802" y="387409"/>
                  </a:lnTo>
                  <a:lnTo>
                    <a:pt x="0" y="355092"/>
                  </a:lnTo>
                  <a:close/>
                </a:path>
              </a:pathLst>
            </a:custGeom>
            <a:ln w="9143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1216" y="2350008"/>
              <a:ext cx="735329" cy="73532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46493" y="2400300"/>
              <a:ext cx="607060" cy="597535"/>
            </a:xfrm>
            <a:custGeom>
              <a:avLst/>
              <a:gdLst/>
              <a:ahLst/>
              <a:cxnLst/>
              <a:rect l="l" t="t" r="r" b="b"/>
              <a:pathLst>
                <a:path w="607059" h="597535">
                  <a:moveTo>
                    <a:pt x="337438" y="0"/>
                  </a:moveTo>
                  <a:lnTo>
                    <a:pt x="289686" y="131317"/>
                  </a:lnTo>
                  <a:lnTo>
                    <a:pt x="0" y="131317"/>
                  </a:lnTo>
                  <a:lnTo>
                    <a:pt x="0" y="271779"/>
                  </a:lnTo>
                  <a:lnTo>
                    <a:pt x="238505" y="271779"/>
                  </a:lnTo>
                  <a:lnTo>
                    <a:pt x="218948" y="325627"/>
                  </a:lnTo>
                  <a:lnTo>
                    <a:pt x="0" y="325627"/>
                  </a:lnTo>
                  <a:lnTo>
                    <a:pt x="0" y="466089"/>
                  </a:lnTo>
                  <a:lnTo>
                    <a:pt x="167894" y="466089"/>
                  </a:lnTo>
                  <a:lnTo>
                    <a:pt x="137540" y="549401"/>
                  </a:lnTo>
                  <a:lnTo>
                    <a:pt x="269621" y="597408"/>
                  </a:lnTo>
                  <a:lnTo>
                    <a:pt x="317373" y="466089"/>
                  </a:lnTo>
                  <a:lnTo>
                    <a:pt x="607059" y="466089"/>
                  </a:lnTo>
                  <a:lnTo>
                    <a:pt x="607059" y="325627"/>
                  </a:lnTo>
                  <a:lnTo>
                    <a:pt x="368553" y="325627"/>
                  </a:lnTo>
                  <a:lnTo>
                    <a:pt x="388111" y="271779"/>
                  </a:lnTo>
                  <a:lnTo>
                    <a:pt x="607059" y="271779"/>
                  </a:lnTo>
                  <a:lnTo>
                    <a:pt x="607059" y="131317"/>
                  </a:lnTo>
                  <a:lnTo>
                    <a:pt x="439165" y="131317"/>
                  </a:lnTo>
                  <a:lnTo>
                    <a:pt x="469519" y="48005"/>
                  </a:lnTo>
                  <a:lnTo>
                    <a:pt x="337438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6493" y="2400300"/>
              <a:ext cx="607060" cy="597535"/>
            </a:xfrm>
            <a:custGeom>
              <a:avLst/>
              <a:gdLst/>
              <a:ahLst/>
              <a:cxnLst/>
              <a:rect l="l" t="t" r="r" b="b"/>
              <a:pathLst>
                <a:path w="607059" h="597535">
                  <a:moveTo>
                    <a:pt x="0" y="131317"/>
                  </a:moveTo>
                  <a:lnTo>
                    <a:pt x="289686" y="131317"/>
                  </a:lnTo>
                  <a:lnTo>
                    <a:pt x="337438" y="0"/>
                  </a:lnTo>
                  <a:lnTo>
                    <a:pt x="469519" y="48005"/>
                  </a:lnTo>
                  <a:lnTo>
                    <a:pt x="439165" y="131317"/>
                  </a:lnTo>
                  <a:lnTo>
                    <a:pt x="607059" y="131317"/>
                  </a:lnTo>
                  <a:lnTo>
                    <a:pt x="607059" y="271779"/>
                  </a:lnTo>
                  <a:lnTo>
                    <a:pt x="388111" y="271779"/>
                  </a:lnTo>
                  <a:lnTo>
                    <a:pt x="368553" y="325627"/>
                  </a:lnTo>
                  <a:lnTo>
                    <a:pt x="607059" y="325627"/>
                  </a:lnTo>
                  <a:lnTo>
                    <a:pt x="607059" y="466089"/>
                  </a:lnTo>
                  <a:lnTo>
                    <a:pt x="317373" y="466089"/>
                  </a:lnTo>
                  <a:lnTo>
                    <a:pt x="269621" y="597408"/>
                  </a:lnTo>
                  <a:lnTo>
                    <a:pt x="137540" y="549401"/>
                  </a:lnTo>
                  <a:lnTo>
                    <a:pt x="167894" y="466089"/>
                  </a:lnTo>
                  <a:lnTo>
                    <a:pt x="0" y="466089"/>
                  </a:lnTo>
                  <a:lnTo>
                    <a:pt x="0" y="325627"/>
                  </a:lnTo>
                  <a:lnTo>
                    <a:pt x="218948" y="325627"/>
                  </a:lnTo>
                  <a:lnTo>
                    <a:pt x="238505" y="271779"/>
                  </a:lnTo>
                  <a:lnTo>
                    <a:pt x="0" y="271779"/>
                  </a:lnTo>
                  <a:lnTo>
                    <a:pt x="0" y="131317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23899" y="1256156"/>
            <a:ext cx="9194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1F487C"/>
                </a:solidFill>
                <a:latin typeface="Arial"/>
                <a:cs typeface="Arial"/>
              </a:rPr>
              <a:t>Громада</a:t>
            </a:r>
            <a:r>
              <a:rPr sz="14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7907" y="1469517"/>
            <a:ext cx="7912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Проект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34449" y="1133665"/>
            <a:ext cx="1369060" cy="704850"/>
            <a:chOff x="2834449" y="1133665"/>
            <a:chExt cx="1369060" cy="704850"/>
          </a:xfrm>
        </p:grpSpPr>
        <p:sp>
          <p:nvSpPr>
            <p:cNvPr id="24" name="object 24"/>
            <p:cNvSpPr/>
            <p:nvPr/>
          </p:nvSpPr>
          <p:spPr>
            <a:xfrm>
              <a:off x="2839211" y="1138427"/>
              <a:ext cx="1359535" cy="695325"/>
            </a:xfrm>
            <a:custGeom>
              <a:avLst/>
              <a:gdLst/>
              <a:ahLst/>
              <a:cxnLst/>
              <a:rect l="l" t="t" r="r" b="b"/>
              <a:pathLst>
                <a:path w="1359535" h="695325">
                  <a:moveTo>
                    <a:pt x="679703" y="0"/>
                  </a:moveTo>
                  <a:lnTo>
                    <a:pt x="617833" y="1420"/>
                  </a:lnTo>
                  <a:lnTo>
                    <a:pt x="557520" y="5598"/>
                  </a:lnTo>
                  <a:lnTo>
                    <a:pt x="499004" y="12412"/>
                  </a:lnTo>
                  <a:lnTo>
                    <a:pt x="442524" y="21739"/>
                  </a:lnTo>
                  <a:lnTo>
                    <a:pt x="388321" y="33456"/>
                  </a:lnTo>
                  <a:lnTo>
                    <a:pt x="336634" y="47441"/>
                  </a:lnTo>
                  <a:lnTo>
                    <a:pt x="287704" y="63571"/>
                  </a:lnTo>
                  <a:lnTo>
                    <a:pt x="241770" y="81723"/>
                  </a:lnTo>
                  <a:lnTo>
                    <a:pt x="199072" y="101774"/>
                  </a:lnTo>
                  <a:lnTo>
                    <a:pt x="159850" y="123602"/>
                  </a:lnTo>
                  <a:lnTo>
                    <a:pt x="124344" y="147085"/>
                  </a:lnTo>
                  <a:lnTo>
                    <a:pt x="92794" y="172099"/>
                  </a:lnTo>
                  <a:lnTo>
                    <a:pt x="42521" y="226230"/>
                  </a:lnTo>
                  <a:lnTo>
                    <a:pt x="10950" y="285015"/>
                  </a:lnTo>
                  <a:lnTo>
                    <a:pt x="0" y="347472"/>
                  </a:lnTo>
                  <a:lnTo>
                    <a:pt x="2777" y="379098"/>
                  </a:lnTo>
                  <a:lnTo>
                    <a:pt x="24278" y="439841"/>
                  </a:lnTo>
                  <a:lnTo>
                    <a:pt x="65440" y="496422"/>
                  </a:lnTo>
                  <a:lnTo>
                    <a:pt x="124344" y="547858"/>
                  </a:lnTo>
                  <a:lnTo>
                    <a:pt x="159850" y="571341"/>
                  </a:lnTo>
                  <a:lnTo>
                    <a:pt x="199072" y="593169"/>
                  </a:lnTo>
                  <a:lnTo>
                    <a:pt x="241770" y="613220"/>
                  </a:lnTo>
                  <a:lnTo>
                    <a:pt x="287704" y="631372"/>
                  </a:lnTo>
                  <a:lnTo>
                    <a:pt x="336634" y="647502"/>
                  </a:lnTo>
                  <a:lnTo>
                    <a:pt x="388321" y="661487"/>
                  </a:lnTo>
                  <a:lnTo>
                    <a:pt x="442524" y="673204"/>
                  </a:lnTo>
                  <a:lnTo>
                    <a:pt x="499004" y="682531"/>
                  </a:lnTo>
                  <a:lnTo>
                    <a:pt x="557520" y="689345"/>
                  </a:lnTo>
                  <a:lnTo>
                    <a:pt x="617833" y="693523"/>
                  </a:lnTo>
                  <a:lnTo>
                    <a:pt x="679703" y="694944"/>
                  </a:lnTo>
                  <a:lnTo>
                    <a:pt x="741574" y="693523"/>
                  </a:lnTo>
                  <a:lnTo>
                    <a:pt x="801887" y="689345"/>
                  </a:lnTo>
                  <a:lnTo>
                    <a:pt x="860403" y="682531"/>
                  </a:lnTo>
                  <a:lnTo>
                    <a:pt x="916883" y="673204"/>
                  </a:lnTo>
                  <a:lnTo>
                    <a:pt x="971086" y="661487"/>
                  </a:lnTo>
                  <a:lnTo>
                    <a:pt x="1022773" y="647502"/>
                  </a:lnTo>
                  <a:lnTo>
                    <a:pt x="1071703" y="631372"/>
                  </a:lnTo>
                  <a:lnTo>
                    <a:pt x="1117637" y="613220"/>
                  </a:lnTo>
                  <a:lnTo>
                    <a:pt x="1160335" y="593169"/>
                  </a:lnTo>
                  <a:lnTo>
                    <a:pt x="1199557" y="571341"/>
                  </a:lnTo>
                  <a:lnTo>
                    <a:pt x="1235063" y="547858"/>
                  </a:lnTo>
                  <a:lnTo>
                    <a:pt x="1266613" y="522844"/>
                  </a:lnTo>
                  <a:lnTo>
                    <a:pt x="1316886" y="468713"/>
                  </a:lnTo>
                  <a:lnTo>
                    <a:pt x="1348457" y="409928"/>
                  </a:lnTo>
                  <a:lnTo>
                    <a:pt x="1359408" y="347472"/>
                  </a:lnTo>
                  <a:lnTo>
                    <a:pt x="1356630" y="315845"/>
                  </a:lnTo>
                  <a:lnTo>
                    <a:pt x="1335129" y="255102"/>
                  </a:lnTo>
                  <a:lnTo>
                    <a:pt x="1293967" y="198521"/>
                  </a:lnTo>
                  <a:lnTo>
                    <a:pt x="1235063" y="147085"/>
                  </a:lnTo>
                  <a:lnTo>
                    <a:pt x="1199557" y="123602"/>
                  </a:lnTo>
                  <a:lnTo>
                    <a:pt x="1160335" y="101774"/>
                  </a:lnTo>
                  <a:lnTo>
                    <a:pt x="1117637" y="81723"/>
                  </a:lnTo>
                  <a:lnTo>
                    <a:pt x="1071703" y="63571"/>
                  </a:lnTo>
                  <a:lnTo>
                    <a:pt x="1022773" y="47441"/>
                  </a:lnTo>
                  <a:lnTo>
                    <a:pt x="971086" y="33456"/>
                  </a:lnTo>
                  <a:lnTo>
                    <a:pt x="916883" y="21739"/>
                  </a:lnTo>
                  <a:lnTo>
                    <a:pt x="860403" y="12412"/>
                  </a:lnTo>
                  <a:lnTo>
                    <a:pt x="801887" y="5598"/>
                  </a:lnTo>
                  <a:lnTo>
                    <a:pt x="741574" y="1420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39211" y="1138427"/>
              <a:ext cx="1359535" cy="695325"/>
            </a:xfrm>
            <a:custGeom>
              <a:avLst/>
              <a:gdLst/>
              <a:ahLst/>
              <a:cxnLst/>
              <a:rect l="l" t="t" r="r" b="b"/>
              <a:pathLst>
                <a:path w="1359535" h="695325">
                  <a:moveTo>
                    <a:pt x="0" y="347472"/>
                  </a:moveTo>
                  <a:lnTo>
                    <a:pt x="10950" y="285015"/>
                  </a:lnTo>
                  <a:lnTo>
                    <a:pt x="42521" y="226230"/>
                  </a:lnTo>
                  <a:lnTo>
                    <a:pt x="92794" y="172099"/>
                  </a:lnTo>
                  <a:lnTo>
                    <a:pt x="124344" y="147085"/>
                  </a:lnTo>
                  <a:lnTo>
                    <a:pt x="159850" y="123602"/>
                  </a:lnTo>
                  <a:lnTo>
                    <a:pt x="199072" y="101774"/>
                  </a:lnTo>
                  <a:lnTo>
                    <a:pt x="241770" y="81723"/>
                  </a:lnTo>
                  <a:lnTo>
                    <a:pt x="287704" y="63571"/>
                  </a:lnTo>
                  <a:lnTo>
                    <a:pt x="336634" y="47441"/>
                  </a:lnTo>
                  <a:lnTo>
                    <a:pt x="388321" y="33456"/>
                  </a:lnTo>
                  <a:lnTo>
                    <a:pt x="442524" y="21739"/>
                  </a:lnTo>
                  <a:lnTo>
                    <a:pt x="499004" y="12412"/>
                  </a:lnTo>
                  <a:lnTo>
                    <a:pt x="557520" y="5598"/>
                  </a:lnTo>
                  <a:lnTo>
                    <a:pt x="617833" y="1420"/>
                  </a:lnTo>
                  <a:lnTo>
                    <a:pt x="679703" y="0"/>
                  </a:lnTo>
                  <a:lnTo>
                    <a:pt x="741574" y="1420"/>
                  </a:lnTo>
                  <a:lnTo>
                    <a:pt x="801887" y="5598"/>
                  </a:lnTo>
                  <a:lnTo>
                    <a:pt x="860403" y="12412"/>
                  </a:lnTo>
                  <a:lnTo>
                    <a:pt x="916883" y="21739"/>
                  </a:lnTo>
                  <a:lnTo>
                    <a:pt x="971086" y="33456"/>
                  </a:lnTo>
                  <a:lnTo>
                    <a:pt x="1022773" y="47441"/>
                  </a:lnTo>
                  <a:lnTo>
                    <a:pt x="1071703" y="63571"/>
                  </a:lnTo>
                  <a:lnTo>
                    <a:pt x="1117637" y="81723"/>
                  </a:lnTo>
                  <a:lnTo>
                    <a:pt x="1160335" y="101774"/>
                  </a:lnTo>
                  <a:lnTo>
                    <a:pt x="1199557" y="123602"/>
                  </a:lnTo>
                  <a:lnTo>
                    <a:pt x="1235063" y="147085"/>
                  </a:lnTo>
                  <a:lnTo>
                    <a:pt x="1266613" y="172099"/>
                  </a:lnTo>
                  <a:lnTo>
                    <a:pt x="1316886" y="226230"/>
                  </a:lnTo>
                  <a:lnTo>
                    <a:pt x="1348457" y="285015"/>
                  </a:lnTo>
                  <a:lnTo>
                    <a:pt x="1359408" y="347472"/>
                  </a:lnTo>
                  <a:lnTo>
                    <a:pt x="1356630" y="379098"/>
                  </a:lnTo>
                  <a:lnTo>
                    <a:pt x="1335129" y="439841"/>
                  </a:lnTo>
                  <a:lnTo>
                    <a:pt x="1293967" y="496422"/>
                  </a:lnTo>
                  <a:lnTo>
                    <a:pt x="1235063" y="547858"/>
                  </a:lnTo>
                  <a:lnTo>
                    <a:pt x="1199557" y="571341"/>
                  </a:lnTo>
                  <a:lnTo>
                    <a:pt x="1160335" y="593169"/>
                  </a:lnTo>
                  <a:lnTo>
                    <a:pt x="1117637" y="613220"/>
                  </a:lnTo>
                  <a:lnTo>
                    <a:pt x="1071703" y="631372"/>
                  </a:lnTo>
                  <a:lnTo>
                    <a:pt x="1022773" y="647502"/>
                  </a:lnTo>
                  <a:lnTo>
                    <a:pt x="971086" y="661487"/>
                  </a:lnTo>
                  <a:lnTo>
                    <a:pt x="916883" y="673204"/>
                  </a:lnTo>
                  <a:lnTo>
                    <a:pt x="860403" y="682531"/>
                  </a:lnTo>
                  <a:lnTo>
                    <a:pt x="801887" y="689345"/>
                  </a:lnTo>
                  <a:lnTo>
                    <a:pt x="741574" y="693523"/>
                  </a:lnTo>
                  <a:lnTo>
                    <a:pt x="679703" y="694944"/>
                  </a:lnTo>
                  <a:lnTo>
                    <a:pt x="617833" y="693523"/>
                  </a:lnTo>
                  <a:lnTo>
                    <a:pt x="557520" y="689345"/>
                  </a:lnTo>
                  <a:lnTo>
                    <a:pt x="499004" y="682531"/>
                  </a:lnTo>
                  <a:lnTo>
                    <a:pt x="442524" y="673204"/>
                  </a:lnTo>
                  <a:lnTo>
                    <a:pt x="388321" y="661487"/>
                  </a:lnTo>
                  <a:lnTo>
                    <a:pt x="336634" y="647502"/>
                  </a:lnTo>
                  <a:lnTo>
                    <a:pt x="287704" y="631372"/>
                  </a:lnTo>
                  <a:lnTo>
                    <a:pt x="241770" y="613220"/>
                  </a:lnTo>
                  <a:lnTo>
                    <a:pt x="199072" y="593169"/>
                  </a:lnTo>
                  <a:lnTo>
                    <a:pt x="159850" y="571341"/>
                  </a:lnTo>
                  <a:lnTo>
                    <a:pt x="124344" y="547858"/>
                  </a:lnTo>
                  <a:lnTo>
                    <a:pt x="92794" y="522844"/>
                  </a:lnTo>
                  <a:lnTo>
                    <a:pt x="42521" y="468713"/>
                  </a:lnTo>
                  <a:lnTo>
                    <a:pt x="10950" y="409928"/>
                  </a:lnTo>
                  <a:lnTo>
                    <a:pt x="0" y="347472"/>
                  </a:lnTo>
                  <a:close/>
                </a:path>
              </a:pathLst>
            </a:custGeom>
            <a:ln w="914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31998" y="1227581"/>
            <a:ext cx="9194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1F487C"/>
                </a:solidFill>
                <a:latin typeface="Arial"/>
                <a:cs typeface="Arial"/>
              </a:rPr>
              <a:t>Громада</a:t>
            </a:r>
            <a:r>
              <a:rPr sz="14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7342" y="1440637"/>
            <a:ext cx="79121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Проект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11433" y="1155001"/>
            <a:ext cx="1372235" cy="686435"/>
            <a:chOff x="4611433" y="1155001"/>
            <a:chExt cx="1372235" cy="686435"/>
          </a:xfrm>
        </p:grpSpPr>
        <p:sp>
          <p:nvSpPr>
            <p:cNvPr id="29" name="object 29"/>
            <p:cNvSpPr/>
            <p:nvPr/>
          </p:nvSpPr>
          <p:spPr>
            <a:xfrm>
              <a:off x="4616196" y="1159763"/>
              <a:ext cx="1362710" cy="676910"/>
            </a:xfrm>
            <a:custGeom>
              <a:avLst/>
              <a:gdLst/>
              <a:ahLst/>
              <a:cxnLst/>
              <a:rect l="l" t="t" r="r" b="b"/>
              <a:pathLst>
                <a:path w="1362710" h="676910">
                  <a:moveTo>
                    <a:pt x="681227" y="0"/>
                  </a:moveTo>
                  <a:lnTo>
                    <a:pt x="619230" y="1382"/>
                  </a:lnTo>
                  <a:lnTo>
                    <a:pt x="558791" y="5452"/>
                  </a:lnTo>
                  <a:lnTo>
                    <a:pt x="500150" y="12087"/>
                  </a:lnTo>
                  <a:lnTo>
                    <a:pt x="443548" y="21170"/>
                  </a:lnTo>
                  <a:lnTo>
                    <a:pt x="389226" y="32581"/>
                  </a:lnTo>
                  <a:lnTo>
                    <a:pt x="337424" y="46199"/>
                  </a:lnTo>
                  <a:lnTo>
                    <a:pt x="288384" y="61906"/>
                  </a:lnTo>
                  <a:lnTo>
                    <a:pt x="242345" y="79582"/>
                  </a:lnTo>
                  <a:lnTo>
                    <a:pt x="199548" y="99107"/>
                  </a:lnTo>
                  <a:lnTo>
                    <a:pt x="160235" y="120362"/>
                  </a:lnTo>
                  <a:lnTo>
                    <a:pt x="124645" y="143227"/>
                  </a:lnTo>
                  <a:lnTo>
                    <a:pt x="93020" y="167583"/>
                  </a:lnTo>
                  <a:lnTo>
                    <a:pt x="42626" y="220289"/>
                  </a:lnTo>
                  <a:lnTo>
                    <a:pt x="10977" y="277522"/>
                  </a:lnTo>
                  <a:lnTo>
                    <a:pt x="0" y="338327"/>
                  </a:lnTo>
                  <a:lnTo>
                    <a:pt x="2784" y="369117"/>
                  </a:lnTo>
                  <a:lnTo>
                    <a:pt x="24338" y="428256"/>
                  </a:lnTo>
                  <a:lnTo>
                    <a:pt x="65600" y="483345"/>
                  </a:lnTo>
                  <a:lnTo>
                    <a:pt x="124645" y="533428"/>
                  </a:lnTo>
                  <a:lnTo>
                    <a:pt x="160235" y="556293"/>
                  </a:lnTo>
                  <a:lnTo>
                    <a:pt x="199548" y="577548"/>
                  </a:lnTo>
                  <a:lnTo>
                    <a:pt x="242345" y="597073"/>
                  </a:lnTo>
                  <a:lnTo>
                    <a:pt x="288384" y="614749"/>
                  </a:lnTo>
                  <a:lnTo>
                    <a:pt x="337424" y="630456"/>
                  </a:lnTo>
                  <a:lnTo>
                    <a:pt x="389226" y="644074"/>
                  </a:lnTo>
                  <a:lnTo>
                    <a:pt x="443548" y="655485"/>
                  </a:lnTo>
                  <a:lnTo>
                    <a:pt x="500150" y="664568"/>
                  </a:lnTo>
                  <a:lnTo>
                    <a:pt x="558791" y="671203"/>
                  </a:lnTo>
                  <a:lnTo>
                    <a:pt x="619230" y="675273"/>
                  </a:lnTo>
                  <a:lnTo>
                    <a:pt x="681227" y="676656"/>
                  </a:lnTo>
                  <a:lnTo>
                    <a:pt x="743225" y="675273"/>
                  </a:lnTo>
                  <a:lnTo>
                    <a:pt x="803664" y="671203"/>
                  </a:lnTo>
                  <a:lnTo>
                    <a:pt x="862305" y="664568"/>
                  </a:lnTo>
                  <a:lnTo>
                    <a:pt x="918907" y="655485"/>
                  </a:lnTo>
                  <a:lnTo>
                    <a:pt x="973229" y="644074"/>
                  </a:lnTo>
                  <a:lnTo>
                    <a:pt x="1025031" y="630456"/>
                  </a:lnTo>
                  <a:lnTo>
                    <a:pt x="1074071" y="614749"/>
                  </a:lnTo>
                  <a:lnTo>
                    <a:pt x="1120110" y="597073"/>
                  </a:lnTo>
                  <a:lnTo>
                    <a:pt x="1162907" y="577548"/>
                  </a:lnTo>
                  <a:lnTo>
                    <a:pt x="1202220" y="556293"/>
                  </a:lnTo>
                  <a:lnTo>
                    <a:pt x="1237810" y="533428"/>
                  </a:lnTo>
                  <a:lnTo>
                    <a:pt x="1269435" y="509072"/>
                  </a:lnTo>
                  <a:lnTo>
                    <a:pt x="1319829" y="456366"/>
                  </a:lnTo>
                  <a:lnTo>
                    <a:pt x="1351478" y="399133"/>
                  </a:lnTo>
                  <a:lnTo>
                    <a:pt x="1362455" y="338327"/>
                  </a:lnTo>
                  <a:lnTo>
                    <a:pt x="1359671" y="307538"/>
                  </a:lnTo>
                  <a:lnTo>
                    <a:pt x="1338117" y="248399"/>
                  </a:lnTo>
                  <a:lnTo>
                    <a:pt x="1296855" y="193310"/>
                  </a:lnTo>
                  <a:lnTo>
                    <a:pt x="1237810" y="143227"/>
                  </a:lnTo>
                  <a:lnTo>
                    <a:pt x="1202220" y="120362"/>
                  </a:lnTo>
                  <a:lnTo>
                    <a:pt x="1162907" y="99107"/>
                  </a:lnTo>
                  <a:lnTo>
                    <a:pt x="1120110" y="79582"/>
                  </a:lnTo>
                  <a:lnTo>
                    <a:pt x="1074071" y="61906"/>
                  </a:lnTo>
                  <a:lnTo>
                    <a:pt x="1025031" y="46199"/>
                  </a:lnTo>
                  <a:lnTo>
                    <a:pt x="973229" y="32581"/>
                  </a:lnTo>
                  <a:lnTo>
                    <a:pt x="918907" y="21170"/>
                  </a:lnTo>
                  <a:lnTo>
                    <a:pt x="862305" y="12087"/>
                  </a:lnTo>
                  <a:lnTo>
                    <a:pt x="803664" y="5452"/>
                  </a:lnTo>
                  <a:lnTo>
                    <a:pt x="743225" y="1382"/>
                  </a:lnTo>
                  <a:lnTo>
                    <a:pt x="681227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16196" y="1159763"/>
              <a:ext cx="1362710" cy="676910"/>
            </a:xfrm>
            <a:custGeom>
              <a:avLst/>
              <a:gdLst/>
              <a:ahLst/>
              <a:cxnLst/>
              <a:rect l="l" t="t" r="r" b="b"/>
              <a:pathLst>
                <a:path w="1362710" h="676910">
                  <a:moveTo>
                    <a:pt x="0" y="338327"/>
                  </a:moveTo>
                  <a:lnTo>
                    <a:pt x="10977" y="277522"/>
                  </a:lnTo>
                  <a:lnTo>
                    <a:pt x="42626" y="220289"/>
                  </a:lnTo>
                  <a:lnTo>
                    <a:pt x="93020" y="167583"/>
                  </a:lnTo>
                  <a:lnTo>
                    <a:pt x="124645" y="143227"/>
                  </a:lnTo>
                  <a:lnTo>
                    <a:pt x="160235" y="120362"/>
                  </a:lnTo>
                  <a:lnTo>
                    <a:pt x="199548" y="99107"/>
                  </a:lnTo>
                  <a:lnTo>
                    <a:pt x="242345" y="79582"/>
                  </a:lnTo>
                  <a:lnTo>
                    <a:pt x="288384" y="61906"/>
                  </a:lnTo>
                  <a:lnTo>
                    <a:pt x="337424" y="46199"/>
                  </a:lnTo>
                  <a:lnTo>
                    <a:pt x="389226" y="32581"/>
                  </a:lnTo>
                  <a:lnTo>
                    <a:pt x="443548" y="21170"/>
                  </a:lnTo>
                  <a:lnTo>
                    <a:pt x="500150" y="12087"/>
                  </a:lnTo>
                  <a:lnTo>
                    <a:pt x="558791" y="5452"/>
                  </a:lnTo>
                  <a:lnTo>
                    <a:pt x="619230" y="1382"/>
                  </a:lnTo>
                  <a:lnTo>
                    <a:pt x="681227" y="0"/>
                  </a:lnTo>
                  <a:lnTo>
                    <a:pt x="743225" y="1382"/>
                  </a:lnTo>
                  <a:lnTo>
                    <a:pt x="803664" y="5452"/>
                  </a:lnTo>
                  <a:lnTo>
                    <a:pt x="862305" y="12087"/>
                  </a:lnTo>
                  <a:lnTo>
                    <a:pt x="918907" y="21170"/>
                  </a:lnTo>
                  <a:lnTo>
                    <a:pt x="973229" y="32581"/>
                  </a:lnTo>
                  <a:lnTo>
                    <a:pt x="1025031" y="46199"/>
                  </a:lnTo>
                  <a:lnTo>
                    <a:pt x="1074071" y="61906"/>
                  </a:lnTo>
                  <a:lnTo>
                    <a:pt x="1120110" y="79582"/>
                  </a:lnTo>
                  <a:lnTo>
                    <a:pt x="1162907" y="99107"/>
                  </a:lnTo>
                  <a:lnTo>
                    <a:pt x="1202220" y="120362"/>
                  </a:lnTo>
                  <a:lnTo>
                    <a:pt x="1237810" y="143227"/>
                  </a:lnTo>
                  <a:lnTo>
                    <a:pt x="1269435" y="167583"/>
                  </a:lnTo>
                  <a:lnTo>
                    <a:pt x="1319829" y="220289"/>
                  </a:lnTo>
                  <a:lnTo>
                    <a:pt x="1351478" y="277522"/>
                  </a:lnTo>
                  <a:lnTo>
                    <a:pt x="1362455" y="338327"/>
                  </a:lnTo>
                  <a:lnTo>
                    <a:pt x="1359671" y="369117"/>
                  </a:lnTo>
                  <a:lnTo>
                    <a:pt x="1338117" y="428256"/>
                  </a:lnTo>
                  <a:lnTo>
                    <a:pt x="1296855" y="483345"/>
                  </a:lnTo>
                  <a:lnTo>
                    <a:pt x="1237810" y="533428"/>
                  </a:lnTo>
                  <a:lnTo>
                    <a:pt x="1202220" y="556293"/>
                  </a:lnTo>
                  <a:lnTo>
                    <a:pt x="1162907" y="577548"/>
                  </a:lnTo>
                  <a:lnTo>
                    <a:pt x="1120110" y="597073"/>
                  </a:lnTo>
                  <a:lnTo>
                    <a:pt x="1074071" y="614749"/>
                  </a:lnTo>
                  <a:lnTo>
                    <a:pt x="1025031" y="630456"/>
                  </a:lnTo>
                  <a:lnTo>
                    <a:pt x="973229" y="644074"/>
                  </a:lnTo>
                  <a:lnTo>
                    <a:pt x="918907" y="655485"/>
                  </a:lnTo>
                  <a:lnTo>
                    <a:pt x="862305" y="664568"/>
                  </a:lnTo>
                  <a:lnTo>
                    <a:pt x="803664" y="671203"/>
                  </a:lnTo>
                  <a:lnTo>
                    <a:pt x="743225" y="675273"/>
                  </a:lnTo>
                  <a:lnTo>
                    <a:pt x="681227" y="676656"/>
                  </a:lnTo>
                  <a:lnTo>
                    <a:pt x="619230" y="675273"/>
                  </a:lnTo>
                  <a:lnTo>
                    <a:pt x="558791" y="671203"/>
                  </a:lnTo>
                  <a:lnTo>
                    <a:pt x="500150" y="664568"/>
                  </a:lnTo>
                  <a:lnTo>
                    <a:pt x="443548" y="655485"/>
                  </a:lnTo>
                  <a:lnTo>
                    <a:pt x="389226" y="644074"/>
                  </a:lnTo>
                  <a:lnTo>
                    <a:pt x="337424" y="630456"/>
                  </a:lnTo>
                  <a:lnTo>
                    <a:pt x="288384" y="614749"/>
                  </a:lnTo>
                  <a:lnTo>
                    <a:pt x="242345" y="597073"/>
                  </a:lnTo>
                  <a:lnTo>
                    <a:pt x="199548" y="577548"/>
                  </a:lnTo>
                  <a:lnTo>
                    <a:pt x="160235" y="556293"/>
                  </a:lnTo>
                  <a:lnTo>
                    <a:pt x="124645" y="533428"/>
                  </a:lnTo>
                  <a:lnTo>
                    <a:pt x="93020" y="509072"/>
                  </a:lnTo>
                  <a:lnTo>
                    <a:pt x="42626" y="456366"/>
                  </a:lnTo>
                  <a:lnTo>
                    <a:pt x="10977" y="399133"/>
                  </a:lnTo>
                  <a:lnTo>
                    <a:pt x="0" y="338327"/>
                  </a:lnTo>
                  <a:close/>
                </a:path>
              </a:pathLst>
            </a:custGeom>
            <a:ln w="9143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85360" y="1249679"/>
              <a:ext cx="1024255" cy="524510"/>
            </a:xfrm>
            <a:custGeom>
              <a:avLst/>
              <a:gdLst/>
              <a:ahLst/>
              <a:cxnLst/>
              <a:rect l="l" t="t" r="r" b="b"/>
              <a:pathLst>
                <a:path w="1024254" h="524510">
                  <a:moveTo>
                    <a:pt x="1024127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024127" y="524256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16855" y="1281125"/>
            <a:ext cx="919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1F487C"/>
                </a:solidFill>
                <a:latin typeface="Arial"/>
                <a:cs typeface="Arial"/>
              </a:rPr>
              <a:t>Громада</a:t>
            </a:r>
            <a:r>
              <a:rPr sz="14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</a:pP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Проект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473761" y="1145857"/>
            <a:ext cx="1360170" cy="725805"/>
            <a:chOff x="6473761" y="1145857"/>
            <a:chExt cx="1360170" cy="725805"/>
          </a:xfrm>
        </p:grpSpPr>
        <p:sp>
          <p:nvSpPr>
            <p:cNvPr id="34" name="object 34"/>
            <p:cNvSpPr/>
            <p:nvPr/>
          </p:nvSpPr>
          <p:spPr>
            <a:xfrm>
              <a:off x="6478523" y="1150619"/>
              <a:ext cx="1350645" cy="716280"/>
            </a:xfrm>
            <a:custGeom>
              <a:avLst/>
              <a:gdLst/>
              <a:ahLst/>
              <a:cxnLst/>
              <a:rect l="l" t="t" r="r" b="b"/>
              <a:pathLst>
                <a:path w="1350645" h="716280">
                  <a:moveTo>
                    <a:pt x="675131" y="0"/>
                  </a:moveTo>
                  <a:lnTo>
                    <a:pt x="613680" y="1464"/>
                  </a:lnTo>
                  <a:lnTo>
                    <a:pt x="553774" y="5771"/>
                  </a:lnTo>
                  <a:lnTo>
                    <a:pt x="495652" y="12797"/>
                  </a:lnTo>
                  <a:lnTo>
                    <a:pt x="439553" y="22412"/>
                  </a:lnTo>
                  <a:lnTo>
                    <a:pt x="385715" y="34492"/>
                  </a:lnTo>
                  <a:lnTo>
                    <a:pt x="334376" y="48909"/>
                  </a:lnTo>
                  <a:lnTo>
                    <a:pt x="285775" y="65536"/>
                  </a:lnTo>
                  <a:lnTo>
                    <a:pt x="240150" y="84248"/>
                  </a:lnTo>
                  <a:lnTo>
                    <a:pt x="197739" y="104917"/>
                  </a:lnTo>
                  <a:lnTo>
                    <a:pt x="158780" y="127418"/>
                  </a:lnTo>
                  <a:lnTo>
                    <a:pt x="123512" y="151622"/>
                  </a:lnTo>
                  <a:lnTo>
                    <a:pt x="92173" y="177404"/>
                  </a:lnTo>
                  <a:lnTo>
                    <a:pt x="65002" y="204638"/>
                  </a:lnTo>
                  <a:lnTo>
                    <a:pt x="24115" y="262951"/>
                  </a:lnTo>
                  <a:lnTo>
                    <a:pt x="2758" y="325550"/>
                  </a:lnTo>
                  <a:lnTo>
                    <a:pt x="0" y="358139"/>
                  </a:lnTo>
                  <a:lnTo>
                    <a:pt x="2758" y="390729"/>
                  </a:lnTo>
                  <a:lnTo>
                    <a:pt x="24115" y="453328"/>
                  </a:lnTo>
                  <a:lnTo>
                    <a:pt x="65002" y="511641"/>
                  </a:lnTo>
                  <a:lnTo>
                    <a:pt x="92173" y="538875"/>
                  </a:lnTo>
                  <a:lnTo>
                    <a:pt x="123512" y="564657"/>
                  </a:lnTo>
                  <a:lnTo>
                    <a:pt x="158780" y="588861"/>
                  </a:lnTo>
                  <a:lnTo>
                    <a:pt x="197739" y="611362"/>
                  </a:lnTo>
                  <a:lnTo>
                    <a:pt x="240150" y="632031"/>
                  </a:lnTo>
                  <a:lnTo>
                    <a:pt x="285775" y="650743"/>
                  </a:lnTo>
                  <a:lnTo>
                    <a:pt x="334376" y="667370"/>
                  </a:lnTo>
                  <a:lnTo>
                    <a:pt x="385715" y="681787"/>
                  </a:lnTo>
                  <a:lnTo>
                    <a:pt x="439553" y="693867"/>
                  </a:lnTo>
                  <a:lnTo>
                    <a:pt x="495652" y="703482"/>
                  </a:lnTo>
                  <a:lnTo>
                    <a:pt x="553774" y="710508"/>
                  </a:lnTo>
                  <a:lnTo>
                    <a:pt x="613680" y="714815"/>
                  </a:lnTo>
                  <a:lnTo>
                    <a:pt x="675131" y="716279"/>
                  </a:lnTo>
                  <a:lnTo>
                    <a:pt x="736583" y="714815"/>
                  </a:lnTo>
                  <a:lnTo>
                    <a:pt x="796489" y="710508"/>
                  </a:lnTo>
                  <a:lnTo>
                    <a:pt x="854611" y="703482"/>
                  </a:lnTo>
                  <a:lnTo>
                    <a:pt x="910710" y="693867"/>
                  </a:lnTo>
                  <a:lnTo>
                    <a:pt x="964548" y="681787"/>
                  </a:lnTo>
                  <a:lnTo>
                    <a:pt x="1015887" y="667370"/>
                  </a:lnTo>
                  <a:lnTo>
                    <a:pt x="1064488" y="650743"/>
                  </a:lnTo>
                  <a:lnTo>
                    <a:pt x="1110113" y="632031"/>
                  </a:lnTo>
                  <a:lnTo>
                    <a:pt x="1152524" y="611362"/>
                  </a:lnTo>
                  <a:lnTo>
                    <a:pt x="1191483" y="588861"/>
                  </a:lnTo>
                  <a:lnTo>
                    <a:pt x="1226751" y="564657"/>
                  </a:lnTo>
                  <a:lnTo>
                    <a:pt x="1258090" y="538875"/>
                  </a:lnTo>
                  <a:lnTo>
                    <a:pt x="1285261" y="511641"/>
                  </a:lnTo>
                  <a:lnTo>
                    <a:pt x="1326148" y="453328"/>
                  </a:lnTo>
                  <a:lnTo>
                    <a:pt x="1347505" y="390729"/>
                  </a:lnTo>
                  <a:lnTo>
                    <a:pt x="1350264" y="358139"/>
                  </a:lnTo>
                  <a:lnTo>
                    <a:pt x="1347505" y="325550"/>
                  </a:lnTo>
                  <a:lnTo>
                    <a:pt x="1326148" y="262951"/>
                  </a:lnTo>
                  <a:lnTo>
                    <a:pt x="1285261" y="204638"/>
                  </a:lnTo>
                  <a:lnTo>
                    <a:pt x="1258090" y="177404"/>
                  </a:lnTo>
                  <a:lnTo>
                    <a:pt x="1226751" y="151622"/>
                  </a:lnTo>
                  <a:lnTo>
                    <a:pt x="1191483" y="127418"/>
                  </a:lnTo>
                  <a:lnTo>
                    <a:pt x="1152524" y="104917"/>
                  </a:lnTo>
                  <a:lnTo>
                    <a:pt x="1110113" y="84248"/>
                  </a:lnTo>
                  <a:lnTo>
                    <a:pt x="1064488" y="65536"/>
                  </a:lnTo>
                  <a:lnTo>
                    <a:pt x="1015887" y="48909"/>
                  </a:lnTo>
                  <a:lnTo>
                    <a:pt x="964548" y="34492"/>
                  </a:lnTo>
                  <a:lnTo>
                    <a:pt x="910710" y="22412"/>
                  </a:lnTo>
                  <a:lnTo>
                    <a:pt x="854611" y="12797"/>
                  </a:lnTo>
                  <a:lnTo>
                    <a:pt x="796489" y="5771"/>
                  </a:lnTo>
                  <a:lnTo>
                    <a:pt x="736583" y="1464"/>
                  </a:lnTo>
                  <a:lnTo>
                    <a:pt x="675131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78523" y="1150619"/>
              <a:ext cx="1350645" cy="716280"/>
            </a:xfrm>
            <a:custGeom>
              <a:avLst/>
              <a:gdLst/>
              <a:ahLst/>
              <a:cxnLst/>
              <a:rect l="l" t="t" r="r" b="b"/>
              <a:pathLst>
                <a:path w="1350645" h="716280">
                  <a:moveTo>
                    <a:pt x="0" y="358139"/>
                  </a:moveTo>
                  <a:lnTo>
                    <a:pt x="10877" y="293778"/>
                  </a:lnTo>
                  <a:lnTo>
                    <a:pt x="42237" y="233196"/>
                  </a:lnTo>
                  <a:lnTo>
                    <a:pt x="92173" y="177404"/>
                  </a:lnTo>
                  <a:lnTo>
                    <a:pt x="123512" y="151622"/>
                  </a:lnTo>
                  <a:lnTo>
                    <a:pt x="158780" y="127418"/>
                  </a:lnTo>
                  <a:lnTo>
                    <a:pt x="197739" y="104917"/>
                  </a:lnTo>
                  <a:lnTo>
                    <a:pt x="240150" y="84248"/>
                  </a:lnTo>
                  <a:lnTo>
                    <a:pt x="285775" y="65536"/>
                  </a:lnTo>
                  <a:lnTo>
                    <a:pt x="334376" y="48909"/>
                  </a:lnTo>
                  <a:lnTo>
                    <a:pt x="385715" y="34492"/>
                  </a:lnTo>
                  <a:lnTo>
                    <a:pt x="439553" y="22412"/>
                  </a:lnTo>
                  <a:lnTo>
                    <a:pt x="495652" y="12797"/>
                  </a:lnTo>
                  <a:lnTo>
                    <a:pt x="553774" y="5771"/>
                  </a:lnTo>
                  <a:lnTo>
                    <a:pt x="613680" y="1464"/>
                  </a:lnTo>
                  <a:lnTo>
                    <a:pt x="675131" y="0"/>
                  </a:lnTo>
                  <a:lnTo>
                    <a:pt x="736583" y="1464"/>
                  </a:lnTo>
                  <a:lnTo>
                    <a:pt x="796489" y="5771"/>
                  </a:lnTo>
                  <a:lnTo>
                    <a:pt x="854611" y="12797"/>
                  </a:lnTo>
                  <a:lnTo>
                    <a:pt x="910710" y="22412"/>
                  </a:lnTo>
                  <a:lnTo>
                    <a:pt x="964548" y="34492"/>
                  </a:lnTo>
                  <a:lnTo>
                    <a:pt x="1015887" y="48909"/>
                  </a:lnTo>
                  <a:lnTo>
                    <a:pt x="1064488" y="65536"/>
                  </a:lnTo>
                  <a:lnTo>
                    <a:pt x="1110113" y="84248"/>
                  </a:lnTo>
                  <a:lnTo>
                    <a:pt x="1152524" y="104917"/>
                  </a:lnTo>
                  <a:lnTo>
                    <a:pt x="1191483" y="127418"/>
                  </a:lnTo>
                  <a:lnTo>
                    <a:pt x="1226751" y="151622"/>
                  </a:lnTo>
                  <a:lnTo>
                    <a:pt x="1258090" y="177404"/>
                  </a:lnTo>
                  <a:lnTo>
                    <a:pt x="1285261" y="204638"/>
                  </a:lnTo>
                  <a:lnTo>
                    <a:pt x="1326148" y="262951"/>
                  </a:lnTo>
                  <a:lnTo>
                    <a:pt x="1347505" y="325550"/>
                  </a:lnTo>
                  <a:lnTo>
                    <a:pt x="1350264" y="358139"/>
                  </a:lnTo>
                  <a:lnTo>
                    <a:pt x="1347505" y="390729"/>
                  </a:lnTo>
                  <a:lnTo>
                    <a:pt x="1326148" y="453328"/>
                  </a:lnTo>
                  <a:lnTo>
                    <a:pt x="1285261" y="511641"/>
                  </a:lnTo>
                  <a:lnTo>
                    <a:pt x="1258090" y="538875"/>
                  </a:lnTo>
                  <a:lnTo>
                    <a:pt x="1226751" y="564657"/>
                  </a:lnTo>
                  <a:lnTo>
                    <a:pt x="1191483" y="588861"/>
                  </a:lnTo>
                  <a:lnTo>
                    <a:pt x="1152524" y="611362"/>
                  </a:lnTo>
                  <a:lnTo>
                    <a:pt x="1110113" y="632031"/>
                  </a:lnTo>
                  <a:lnTo>
                    <a:pt x="1064488" y="650743"/>
                  </a:lnTo>
                  <a:lnTo>
                    <a:pt x="1015887" y="667370"/>
                  </a:lnTo>
                  <a:lnTo>
                    <a:pt x="964548" y="681787"/>
                  </a:lnTo>
                  <a:lnTo>
                    <a:pt x="910710" y="693867"/>
                  </a:lnTo>
                  <a:lnTo>
                    <a:pt x="854611" y="703482"/>
                  </a:lnTo>
                  <a:lnTo>
                    <a:pt x="796489" y="710508"/>
                  </a:lnTo>
                  <a:lnTo>
                    <a:pt x="736583" y="714815"/>
                  </a:lnTo>
                  <a:lnTo>
                    <a:pt x="675131" y="716279"/>
                  </a:lnTo>
                  <a:lnTo>
                    <a:pt x="613680" y="714815"/>
                  </a:lnTo>
                  <a:lnTo>
                    <a:pt x="553774" y="710508"/>
                  </a:lnTo>
                  <a:lnTo>
                    <a:pt x="495652" y="703482"/>
                  </a:lnTo>
                  <a:lnTo>
                    <a:pt x="439553" y="693867"/>
                  </a:lnTo>
                  <a:lnTo>
                    <a:pt x="385715" y="681787"/>
                  </a:lnTo>
                  <a:lnTo>
                    <a:pt x="334376" y="667370"/>
                  </a:lnTo>
                  <a:lnTo>
                    <a:pt x="285775" y="650743"/>
                  </a:lnTo>
                  <a:lnTo>
                    <a:pt x="240150" y="632031"/>
                  </a:lnTo>
                  <a:lnTo>
                    <a:pt x="197739" y="611362"/>
                  </a:lnTo>
                  <a:lnTo>
                    <a:pt x="158780" y="588861"/>
                  </a:lnTo>
                  <a:lnTo>
                    <a:pt x="123512" y="564657"/>
                  </a:lnTo>
                  <a:lnTo>
                    <a:pt x="92173" y="538875"/>
                  </a:lnTo>
                  <a:lnTo>
                    <a:pt x="65002" y="511641"/>
                  </a:lnTo>
                  <a:lnTo>
                    <a:pt x="24115" y="453328"/>
                  </a:lnTo>
                  <a:lnTo>
                    <a:pt x="2758" y="390729"/>
                  </a:lnTo>
                  <a:lnTo>
                    <a:pt x="0" y="358139"/>
                  </a:lnTo>
                  <a:close/>
                </a:path>
              </a:pathLst>
            </a:custGeom>
            <a:ln w="914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22542" y="1294256"/>
            <a:ext cx="9194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solidFill>
                  <a:srgbClr val="1F487C"/>
                </a:solidFill>
                <a:latin typeface="Arial"/>
                <a:cs typeface="Arial"/>
              </a:rPr>
              <a:t>Громада</a:t>
            </a:r>
            <a:r>
              <a:rPr sz="14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07885" y="1507312"/>
            <a:ext cx="79121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Проект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48" y="2077205"/>
            <a:ext cx="1851025" cy="1713864"/>
            <a:chOff x="4548" y="2077205"/>
            <a:chExt cx="1851025" cy="1713864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8" y="2077205"/>
              <a:ext cx="1850994" cy="17137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5" y="2337815"/>
              <a:ext cx="1817370" cy="14485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0292" y="2107691"/>
              <a:ext cx="1755775" cy="1612900"/>
            </a:xfrm>
            <a:custGeom>
              <a:avLst/>
              <a:gdLst/>
              <a:ahLst/>
              <a:cxnLst/>
              <a:rect l="l" t="t" r="r" b="b"/>
              <a:pathLst>
                <a:path w="1755775" h="1612900">
                  <a:moveTo>
                    <a:pt x="1486916" y="0"/>
                  </a:moveTo>
                  <a:lnTo>
                    <a:pt x="268732" y="0"/>
                  </a:lnTo>
                  <a:lnTo>
                    <a:pt x="220428" y="4328"/>
                  </a:lnTo>
                  <a:lnTo>
                    <a:pt x="174964" y="16807"/>
                  </a:lnTo>
                  <a:lnTo>
                    <a:pt x="133099" y="36679"/>
                  </a:lnTo>
                  <a:lnTo>
                    <a:pt x="95593" y="63187"/>
                  </a:lnTo>
                  <a:lnTo>
                    <a:pt x="63203" y="95572"/>
                  </a:lnTo>
                  <a:lnTo>
                    <a:pt x="36690" y="133077"/>
                  </a:lnTo>
                  <a:lnTo>
                    <a:pt x="16813" y="174943"/>
                  </a:lnTo>
                  <a:lnTo>
                    <a:pt x="4329" y="220414"/>
                  </a:lnTo>
                  <a:lnTo>
                    <a:pt x="0" y="268732"/>
                  </a:lnTo>
                  <a:lnTo>
                    <a:pt x="0" y="1343660"/>
                  </a:lnTo>
                  <a:lnTo>
                    <a:pt x="4329" y="1391977"/>
                  </a:lnTo>
                  <a:lnTo>
                    <a:pt x="16813" y="1437448"/>
                  </a:lnTo>
                  <a:lnTo>
                    <a:pt x="36690" y="1479314"/>
                  </a:lnTo>
                  <a:lnTo>
                    <a:pt x="63203" y="1516819"/>
                  </a:lnTo>
                  <a:lnTo>
                    <a:pt x="95593" y="1549204"/>
                  </a:lnTo>
                  <a:lnTo>
                    <a:pt x="133099" y="1575712"/>
                  </a:lnTo>
                  <a:lnTo>
                    <a:pt x="174964" y="1595584"/>
                  </a:lnTo>
                  <a:lnTo>
                    <a:pt x="220428" y="1608063"/>
                  </a:lnTo>
                  <a:lnTo>
                    <a:pt x="268732" y="1612392"/>
                  </a:lnTo>
                  <a:lnTo>
                    <a:pt x="1486916" y="1612392"/>
                  </a:lnTo>
                  <a:lnTo>
                    <a:pt x="1535233" y="1608063"/>
                  </a:lnTo>
                  <a:lnTo>
                    <a:pt x="1580704" y="1595584"/>
                  </a:lnTo>
                  <a:lnTo>
                    <a:pt x="1622570" y="1575712"/>
                  </a:lnTo>
                  <a:lnTo>
                    <a:pt x="1660075" y="1549204"/>
                  </a:lnTo>
                  <a:lnTo>
                    <a:pt x="1692460" y="1516819"/>
                  </a:lnTo>
                  <a:lnTo>
                    <a:pt x="1718968" y="1479314"/>
                  </a:lnTo>
                  <a:lnTo>
                    <a:pt x="1738840" y="1437448"/>
                  </a:lnTo>
                  <a:lnTo>
                    <a:pt x="1751319" y="1391977"/>
                  </a:lnTo>
                  <a:lnTo>
                    <a:pt x="1755647" y="1343660"/>
                  </a:lnTo>
                  <a:lnTo>
                    <a:pt x="1755647" y="268732"/>
                  </a:lnTo>
                  <a:lnTo>
                    <a:pt x="1751319" y="220414"/>
                  </a:lnTo>
                  <a:lnTo>
                    <a:pt x="1738840" y="174943"/>
                  </a:lnTo>
                  <a:lnTo>
                    <a:pt x="1718968" y="133077"/>
                  </a:lnTo>
                  <a:lnTo>
                    <a:pt x="1692460" y="95572"/>
                  </a:lnTo>
                  <a:lnTo>
                    <a:pt x="1660075" y="63187"/>
                  </a:lnTo>
                  <a:lnTo>
                    <a:pt x="1622570" y="36679"/>
                  </a:lnTo>
                  <a:lnTo>
                    <a:pt x="1580704" y="16807"/>
                  </a:lnTo>
                  <a:lnTo>
                    <a:pt x="1535233" y="4328"/>
                  </a:lnTo>
                  <a:lnTo>
                    <a:pt x="1486916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292" y="2107691"/>
              <a:ext cx="1755775" cy="1612900"/>
            </a:xfrm>
            <a:custGeom>
              <a:avLst/>
              <a:gdLst/>
              <a:ahLst/>
              <a:cxnLst/>
              <a:rect l="l" t="t" r="r" b="b"/>
              <a:pathLst>
                <a:path w="1755775" h="1612900">
                  <a:moveTo>
                    <a:pt x="0" y="268732"/>
                  </a:moveTo>
                  <a:lnTo>
                    <a:pt x="4329" y="220414"/>
                  </a:lnTo>
                  <a:lnTo>
                    <a:pt x="16813" y="174943"/>
                  </a:lnTo>
                  <a:lnTo>
                    <a:pt x="36690" y="133077"/>
                  </a:lnTo>
                  <a:lnTo>
                    <a:pt x="63203" y="95572"/>
                  </a:lnTo>
                  <a:lnTo>
                    <a:pt x="95593" y="63187"/>
                  </a:lnTo>
                  <a:lnTo>
                    <a:pt x="133099" y="36679"/>
                  </a:lnTo>
                  <a:lnTo>
                    <a:pt x="174964" y="16807"/>
                  </a:lnTo>
                  <a:lnTo>
                    <a:pt x="220428" y="4328"/>
                  </a:lnTo>
                  <a:lnTo>
                    <a:pt x="268732" y="0"/>
                  </a:lnTo>
                  <a:lnTo>
                    <a:pt x="1486916" y="0"/>
                  </a:lnTo>
                  <a:lnTo>
                    <a:pt x="1535233" y="4328"/>
                  </a:lnTo>
                  <a:lnTo>
                    <a:pt x="1580704" y="16807"/>
                  </a:lnTo>
                  <a:lnTo>
                    <a:pt x="1622570" y="36679"/>
                  </a:lnTo>
                  <a:lnTo>
                    <a:pt x="1660075" y="63187"/>
                  </a:lnTo>
                  <a:lnTo>
                    <a:pt x="1692460" y="95572"/>
                  </a:lnTo>
                  <a:lnTo>
                    <a:pt x="1718968" y="133077"/>
                  </a:lnTo>
                  <a:lnTo>
                    <a:pt x="1738840" y="174943"/>
                  </a:lnTo>
                  <a:lnTo>
                    <a:pt x="1751319" y="220414"/>
                  </a:lnTo>
                  <a:lnTo>
                    <a:pt x="1755647" y="268732"/>
                  </a:lnTo>
                  <a:lnTo>
                    <a:pt x="1755647" y="1343660"/>
                  </a:lnTo>
                  <a:lnTo>
                    <a:pt x="1751319" y="1391977"/>
                  </a:lnTo>
                  <a:lnTo>
                    <a:pt x="1738840" y="1437448"/>
                  </a:lnTo>
                  <a:lnTo>
                    <a:pt x="1718968" y="1479314"/>
                  </a:lnTo>
                  <a:lnTo>
                    <a:pt x="1692460" y="1516819"/>
                  </a:lnTo>
                  <a:lnTo>
                    <a:pt x="1660075" y="1549204"/>
                  </a:lnTo>
                  <a:lnTo>
                    <a:pt x="1622570" y="1575712"/>
                  </a:lnTo>
                  <a:lnTo>
                    <a:pt x="1580704" y="1595584"/>
                  </a:lnTo>
                  <a:lnTo>
                    <a:pt x="1535233" y="1608063"/>
                  </a:lnTo>
                  <a:lnTo>
                    <a:pt x="1486916" y="1612392"/>
                  </a:lnTo>
                  <a:lnTo>
                    <a:pt x="268732" y="1612392"/>
                  </a:lnTo>
                  <a:lnTo>
                    <a:pt x="220428" y="1608063"/>
                  </a:lnTo>
                  <a:lnTo>
                    <a:pt x="174964" y="1595584"/>
                  </a:lnTo>
                  <a:lnTo>
                    <a:pt x="133099" y="1575712"/>
                  </a:lnTo>
                  <a:lnTo>
                    <a:pt x="95593" y="1549204"/>
                  </a:lnTo>
                  <a:lnTo>
                    <a:pt x="63203" y="1516819"/>
                  </a:lnTo>
                  <a:lnTo>
                    <a:pt x="36690" y="1479314"/>
                  </a:lnTo>
                  <a:lnTo>
                    <a:pt x="16813" y="1437448"/>
                  </a:lnTo>
                  <a:lnTo>
                    <a:pt x="4329" y="1391977"/>
                  </a:lnTo>
                  <a:lnTo>
                    <a:pt x="0" y="1343660"/>
                  </a:lnTo>
                  <a:lnTo>
                    <a:pt x="0" y="268732"/>
                  </a:lnTo>
                  <a:close/>
                </a:path>
              </a:pathLst>
            </a:custGeom>
            <a:ln w="39623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601" y="2397328"/>
            <a:ext cx="1467485" cy="12204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КОНКУРСНИЙ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ІДБІР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ПР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Е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5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ІВ 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РЕАЛІЗАЦІЮ</a:t>
            </a:r>
            <a:endParaRPr sz="16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ТЕХНІЧНОГО</a:t>
            </a:r>
            <a:endParaRPr sz="16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30"/>
              </a:spcBef>
            </a:pPr>
            <a:r>
              <a:rPr sz="1400" b="1" spc="-5" dirty="0">
                <a:latin typeface="Calibri"/>
                <a:cs typeface="Calibri"/>
              </a:rPr>
              <a:t>ЗАВДАННЯ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01929" y="2008632"/>
            <a:ext cx="6277610" cy="1592580"/>
            <a:chOff x="501929" y="2008632"/>
            <a:chExt cx="6277610" cy="1592580"/>
          </a:xfrm>
        </p:grpSpPr>
        <p:sp>
          <p:nvSpPr>
            <p:cNvPr id="45" name="object 45"/>
            <p:cNvSpPr/>
            <p:nvPr/>
          </p:nvSpPr>
          <p:spPr>
            <a:xfrm>
              <a:off x="501929" y="3588893"/>
              <a:ext cx="844550" cy="12700"/>
            </a:xfrm>
            <a:custGeom>
              <a:avLst/>
              <a:gdLst/>
              <a:ahLst/>
              <a:cxnLst/>
              <a:rect l="l" t="t" r="r" b="b"/>
              <a:pathLst>
                <a:path w="844550" h="12700">
                  <a:moveTo>
                    <a:pt x="84427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44270" y="12192"/>
                  </a:lnTo>
                  <a:lnTo>
                    <a:pt x="844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0407" y="2609088"/>
              <a:ext cx="598169" cy="41833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805940" y="2653284"/>
              <a:ext cx="469900" cy="289560"/>
            </a:xfrm>
            <a:custGeom>
              <a:avLst/>
              <a:gdLst/>
              <a:ahLst/>
              <a:cxnLst/>
              <a:rect l="l" t="t" r="r" b="b"/>
              <a:pathLst>
                <a:path w="469900" h="289560">
                  <a:moveTo>
                    <a:pt x="144780" y="0"/>
                  </a:moveTo>
                  <a:lnTo>
                    <a:pt x="0" y="144779"/>
                  </a:lnTo>
                  <a:lnTo>
                    <a:pt x="144780" y="289560"/>
                  </a:lnTo>
                  <a:lnTo>
                    <a:pt x="144780" y="217169"/>
                  </a:lnTo>
                  <a:lnTo>
                    <a:pt x="469392" y="217169"/>
                  </a:lnTo>
                  <a:lnTo>
                    <a:pt x="469392" y="72389"/>
                  </a:lnTo>
                  <a:lnTo>
                    <a:pt x="144780" y="72389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05940" y="2653284"/>
              <a:ext cx="469900" cy="289560"/>
            </a:xfrm>
            <a:custGeom>
              <a:avLst/>
              <a:gdLst/>
              <a:ahLst/>
              <a:cxnLst/>
              <a:rect l="l" t="t" r="r" b="b"/>
              <a:pathLst>
                <a:path w="469900" h="289560">
                  <a:moveTo>
                    <a:pt x="0" y="144779"/>
                  </a:moveTo>
                  <a:lnTo>
                    <a:pt x="144780" y="0"/>
                  </a:lnTo>
                  <a:lnTo>
                    <a:pt x="144780" y="72389"/>
                  </a:lnTo>
                  <a:lnTo>
                    <a:pt x="469392" y="72389"/>
                  </a:lnTo>
                  <a:lnTo>
                    <a:pt x="469392" y="217169"/>
                  </a:lnTo>
                  <a:lnTo>
                    <a:pt x="144780" y="217169"/>
                  </a:lnTo>
                  <a:lnTo>
                    <a:pt x="144780" y="289560"/>
                  </a:lnTo>
                  <a:lnTo>
                    <a:pt x="0" y="144779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4183" y="2063496"/>
              <a:ext cx="4545330" cy="123520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6895" y="2008632"/>
              <a:ext cx="3816857" cy="138455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299715" y="2107692"/>
              <a:ext cx="4417060" cy="1106805"/>
            </a:xfrm>
            <a:custGeom>
              <a:avLst/>
              <a:gdLst/>
              <a:ahLst/>
              <a:cxnLst/>
              <a:rect l="l" t="t" r="r" b="b"/>
              <a:pathLst>
                <a:path w="4417059" h="1106805">
                  <a:moveTo>
                    <a:pt x="4232148" y="0"/>
                  </a:moveTo>
                  <a:lnTo>
                    <a:pt x="184403" y="0"/>
                  </a:lnTo>
                  <a:lnTo>
                    <a:pt x="135378" y="6586"/>
                  </a:lnTo>
                  <a:lnTo>
                    <a:pt x="91327" y="25174"/>
                  </a:lnTo>
                  <a:lnTo>
                    <a:pt x="54006" y="54006"/>
                  </a:lnTo>
                  <a:lnTo>
                    <a:pt x="25174" y="91327"/>
                  </a:lnTo>
                  <a:lnTo>
                    <a:pt x="6586" y="135378"/>
                  </a:lnTo>
                  <a:lnTo>
                    <a:pt x="0" y="184404"/>
                  </a:lnTo>
                  <a:lnTo>
                    <a:pt x="0" y="922020"/>
                  </a:lnTo>
                  <a:lnTo>
                    <a:pt x="6586" y="971045"/>
                  </a:lnTo>
                  <a:lnTo>
                    <a:pt x="25174" y="1015096"/>
                  </a:lnTo>
                  <a:lnTo>
                    <a:pt x="54006" y="1052417"/>
                  </a:lnTo>
                  <a:lnTo>
                    <a:pt x="91327" y="1081249"/>
                  </a:lnTo>
                  <a:lnTo>
                    <a:pt x="135378" y="1099837"/>
                  </a:lnTo>
                  <a:lnTo>
                    <a:pt x="184403" y="1106424"/>
                  </a:lnTo>
                  <a:lnTo>
                    <a:pt x="4232148" y="1106424"/>
                  </a:lnTo>
                  <a:lnTo>
                    <a:pt x="4281173" y="1099837"/>
                  </a:lnTo>
                  <a:lnTo>
                    <a:pt x="4325224" y="1081249"/>
                  </a:lnTo>
                  <a:lnTo>
                    <a:pt x="4362545" y="1052417"/>
                  </a:lnTo>
                  <a:lnTo>
                    <a:pt x="4391377" y="1015096"/>
                  </a:lnTo>
                  <a:lnTo>
                    <a:pt x="4409965" y="971045"/>
                  </a:lnTo>
                  <a:lnTo>
                    <a:pt x="4416552" y="922020"/>
                  </a:lnTo>
                  <a:lnTo>
                    <a:pt x="4416552" y="184404"/>
                  </a:lnTo>
                  <a:lnTo>
                    <a:pt x="4409965" y="135378"/>
                  </a:lnTo>
                  <a:lnTo>
                    <a:pt x="4391377" y="91327"/>
                  </a:lnTo>
                  <a:lnTo>
                    <a:pt x="4362545" y="54006"/>
                  </a:lnTo>
                  <a:lnTo>
                    <a:pt x="4325224" y="25174"/>
                  </a:lnTo>
                  <a:lnTo>
                    <a:pt x="4281173" y="6586"/>
                  </a:lnTo>
                  <a:lnTo>
                    <a:pt x="4232148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9715" y="2107692"/>
              <a:ext cx="4417060" cy="1106805"/>
            </a:xfrm>
            <a:custGeom>
              <a:avLst/>
              <a:gdLst/>
              <a:ahLst/>
              <a:cxnLst/>
              <a:rect l="l" t="t" r="r" b="b"/>
              <a:pathLst>
                <a:path w="4417059" h="1106805">
                  <a:moveTo>
                    <a:pt x="0" y="184404"/>
                  </a:moveTo>
                  <a:lnTo>
                    <a:pt x="6586" y="135378"/>
                  </a:lnTo>
                  <a:lnTo>
                    <a:pt x="25174" y="91327"/>
                  </a:lnTo>
                  <a:lnTo>
                    <a:pt x="54006" y="54006"/>
                  </a:lnTo>
                  <a:lnTo>
                    <a:pt x="91327" y="25174"/>
                  </a:lnTo>
                  <a:lnTo>
                    <a:pt x="135378" y="6586"/>
                  </a:lnTo>
                  <a:lnTo>
                    <a:pt x="184403" y="0"/>
                  </a:lnTo>
                  <a:lnTo>
                    <a:pt x="4232148" y="0"/>
                  </a:lnTo>
                  <a:lnTo>
                    <a:pt x="4281173" y="6586"/>
                  </a:lnTo>
                  <a:lnTo>
                    <a:pt x="4325224" y="25174"/>
                  </a:lnTo>
                  <a:lnTo>
                    <a:pt x="4362545" y="54006"/>
                  </a:lnTo>
                  <a:lnTo>
                    <a:pt x="4391377" y="91327"/>
                  </a:lnTo>
                  <a:lnTo>
                    <a:pt x="4409965" y="135378"/>
                  </a:lnTo>
                  <a:lnTo>
                    <a:pt x="4416552" y="184404"/>
                  </a:lnTo>
                  <a:lnTo>
                    <a:pt x="4416552" y="922020"/>
                  </a:lnTo>
                  <a:lnTo>
                    <a:pt x="4409965" y="971045"/>
                  </a:lnTo>
                  <a:lnTo>
                    <a:pt x="4391377" y="1015096"/>
                  </a:lnTo>
                  <a:lnTo>
                    <a:pt x="4362545" y="1052417"/>
                  </a:lnTo>
                  <a:lnTo>
                    <a:pt x="4325224" y="1081249"/>
                  </a:lnTo>
                  <a:lnTo>
                    <a:pt x="4281173" y="1099837"/>
                  </a:lnTo>
                  <a:lnTo>
                    <a:pt x="4232148" y="1106424"/>
                  </a:lnTo>
                  <a:lnTo>
                    <a:pt x="184403" y="1106424"/>
                  </a:lnTo>
                  <a:lnTo>
                    <a:pt x="135378" y="1099837"/>
                  </a:lnTo>
                  <a:lnTo>
                    <a:pt x="91327" y="1081249"/>
                  </a:lnTo>
                  <a:lnTo>
                    <a:pt x="54006" y="1052417"/>
                  </a:lnTo>
                  <a:lnTo>
                    <a:pt x="25174" y="1015096"/>
                  </a:lnTo>
                  <a:lnTo>
                    <a:pt x="6586" y="971045"/>
                  </a:lnTo>
                  <a:lnTo>
                    <a:pt x="0" y="922020"/>
                  </a:lnTo>
                  <a:lnTo>
                    <a:pt x="0" y="184404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51582" y="2083130"/>
            <a:ext cx="3507104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ТЕХНІЧНІ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ЗАВДАННЯ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ДЛЯ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ПРОЕКТІВ</a:t>
            </a:r>
            <a:r>
              <a:rPr sz="20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ДФРР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(здійснення</a:t>
            </a:r>
            <a:r>
              <a:rPr sz="1600" b="1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комплексу</a:t>
            </a:r>
            <a:r>
              <a:rPr sz="1600" b="1" spc="-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заходів</a:t>
            </a:r>
            <a:r>
              <a:rPr sz="16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щодо…) </a:t>
            </a:r>
            <a:r>
              <a:rPr sz="1600" b="1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(створення</a:t>
            </a:r>
            <a:r>
              <a:rPr sz="1600" b="1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умов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для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…)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48270" y="1667827"/>
            <a:ext cx="8380095" cy="3732529"/>
            <a:chOff x="748270" y="1667827"/>
            <a:chExt cx="8380095" cy="3732529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3585" y="3691110"/>
              <a:ext cx="348683" cy="43818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073907" y="3726179"/>
              <a:ext cx="210820" cy="332740"/>
            </a:xfrm>
            <a:custGeom>
              <a:avLst/>
              <a:gdLst/>
              <a:ahLst/>
              <a:cxnLst/>
              <a:rect l="l" t="t" r="r" b="b"/>
              <a:pathLst>
                <a:path w="210820" h="332739">
                  <a:moveTo>
                    <a:pt x="105156" y="0"/>
                  </a:moveTo>
                  <a:lnTo>
                    <a:pt x="0" y="105156"/>
                  </a:lnTo>
                  <a:lnTo>
                    <a:pt x="52578" y="105156"/>
                  </a:lnTo>
                  <a:lnTo>
                    <a:pt x="52578" y="332232"/>
                  </a:lnTo>
                  <a:lnTo>
                    <a:pt x="157734" y="332232"/>
                  </a:lnTo>
                  <a:lnTo>
                    <a:pt x="157734" y="105156"/>
                  </a:lnTo>
                  <a:lnTo>
                    <a:pt x="210312" y="105156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73907" y="3726179"/>
              <a:ext cx="210820" cy="332740"/>
            </a:xfrm>
            <a:custGeom>
              <a:avLst/>
              <a:gdLst/>
              <a:ahLst/>
              <a:cxnLst/>
              <a:rect l="l" t="t" r="r" b="b"/>
              <a:pathLst>
                <a:path w="210820" h="332739">
                  <a:moveTo>
                    <a:pt x="0" y="105156"/>
                  </a:moveTo>
                  <a:lnTo>
                    <a:pt x="105156" y="0"/>
                  </a:lnTo>
                  <a:lnTo>
                    <a:pt x="210312" y="105156"/>
                  </a:lnTo>
                  <a:lnTo>
                    <a:pt x="157734" y="105156"/>
                  </a:lnTo>
                  <a:lnTo>
                    <a:pt x="157734" y="332232"/>
                  </a:lnTo>
                  <a:lnTo>
                    <a:pt x="52578" y="332232"/>
                  </a:lnTo>
                  <a:lnTo>
                    <a:pt x="52578" y="105156"/>
                  </a:lnTo>
                  <a:lnTo>
                    <a:pt x="0" y="105156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1455" y="3690961"/>
              <a:ext cx="345451" cy="41709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631691" y="3726179"/>
              <a:ext cx="207645" cy="311150"/>
            </a:xfrm>
            <a:custGeom>
              <a:avLst/>
              <a:gdLst/>
              <a:ahLst/>
              <a:cxnLst/>
              <a:rect l="l" t="t" r="r" b="b"/>
              <a:pathLst>
                <a:path w="207645" h="311150">
                  <a:moveTo>
                    <a:pt x="103632" y="0"/>
                  </a:moveTo>
                  <a:lnTo>
                    <a:pt x="0" y="103632"/>
                  </a:lnTo>
                  <a:lnTo>
                    <a:pt x="51816" y="103632"/>
                  </a:lnTo>
                  <a:lnTo>
                    <a:pt x="51816" y="310896"/>
                  </a:lnTo>
                  <a:lnTo>
                    <a:pt x="155448" y="310896"/>
                  </a:lnTo>
                  <a:lnTo>
                    <a:pt x="155448" y="103632"/>
                  </a:lnTo>
                  <a:lnTo>
                    <a:pt x="207263" y="103632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31691" y="3726179"/>
              <a:ext cx="207645" cy="311150"/>
            </a:xfrm>
            <a:custGeom>
              <a:avLst/>
              <a:gdLst/>
              <a:ahLst/>
              <a:cxnLst/>
              <a:rect l="l" t="t" r="r" b="b"/>
              <a:pathLst>
                <a:path w="207645" h="311150">
                  <a:moveTo>
                    <a:pt x="0" y="103632"/>
                  </a:moveTo>
                  <a:lnTo>
                    <a:pt x="103632" y="0"/>
                  </a:lnTo>
                  <a:lnTo>
                    <a:pt x="207263" y="103632"/>
                  </a:lnTo>
                  <a:lnTo>
                    <a:pt x="155448" y="103632"/>
                  </a:lnTo>
                  <a:lnTo>
                    <a:pt x="155448" y="310896"/>
                  </a:lnTo>
                  <a:lnTo>
                    <a:pt x="51816" y="310896"/>
                  </a:lnTo>
                  <a:lnTo>
                    <a:pt x="51816" y="103632"/>
                  </a:lnTo>
                  <a:lnTo>
                    <a:pt x="0" y="103632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8631" y="3681820"/>
              <a:ext cx="345451" cy="42623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658868" y="3717035"/>
              <a:ext cx="207645" cy="320040"/>
            </a:xfrm>
            <a:custGeom>
              <a:avLst/>
              <a:gdLst/>
              <a:ahLst/>
              <a:cxnLst/>
              <a:rect l="l" t="t" r="r" b="b"/>
              <a:pathLst>
                <a:path w="207645" h="320039">
                  <a:moveTo>
                    <a:pt x="103632" y="0"/>
                  </a:moveTo>
                  <a:lnTo>
                    <a:pt x="0" y="103631"/>
                  </a:lnTo>
                  <a:lnTo>
                    <a:pt x="51816" y="103631"/>
                  </a:lnTo>
                  <a:lnTo>
                    <a:pt x="51816" y="320039"/>
                  </a:lnTo>
                  <a:lnTo>
                    <a:pt x="155448" y="320039"/>
                  </a:lnTo>
                  <a:lnTo>
                    <a:pt x="155448" y="103631"/>
                  </a:lnTo>
                  <a:lnTo>
                    <a:pt x="207264" y="103631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58868" y="3717035"/>
              <a:ext cx="207645" cy="320040"/>
            </a:xfrm>
            <a:custGeom>
              <a:avLst/>
              <a:gdLst/>
              <a:ahLst/>
              <a:cxnLst/>
              <a:rect l="l" t="t" r="r" b="b"/>
              <a:pathLst>
                <a:path w="207645" h="320039">
                  <a:moveTo>
                    <a:pt x="0" y="103631"/>
                  </a:moveTo>
                  <a:lnTo>
                    <a:pt x="103632" y="0"/>
                  </a:lnTo>
                  <a:lnTo>
                    <a:pt x="207264" y="103631"/>
                  </a:lnTo>
                  <a:lnTo>
                    <a:pt x="155448" y="103631"/>
                  </a:lnTo>
                  <a:lnTo>
                    <a:pt x="155448" y="320039"/>
                  </a:lnTo>
                  <a:lnTo>
                    <a:pt x="51816" y="320039"/>
                  </a:lnTo>
                  <a:lnTo>
                    <a:pt x="51816" y="103631"/>
                  </a:lnTo>
                  <a:lnTo>
                    <a:pt x="0" y="103631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5679" y="3669705"/>
              <a:ext cx="345451" cy="45049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85915" y="3704844"/>
              <a:ext cx="207645" cy="344805"/>
            </a:xfrm>
            <a:custGeom>
              <a:avLst/>
              <a:gdLst/>
              <a:ahLst/>
              <a:cxnLst/>
              <a:rect l="l" t="t" r="r" b="b"/>
              <a:pathLst>
                <a:path w="207645" h="344804">
                  <a:moveTo>
                    <a:pt x="103632" y="0"/>
                  </a:moveTo>
                  <a:lnTo>
                    <a:pt x="0" y="103631"/>
                  </a:lnTo>
                  <a:lnTo>
                    <a:pt x="51816" y="103631"/>
                  </a:lnTo>
                  <a:lnTo>
                    <a:pt x="51816" y="344423"/>
                  </a:lnTo>
                  <a:lnTo>
                    <a:pt x="155448" y="344423"/>
                  </a:lnTo>
                  <a:lnTo>
                    <a:pt x="155448" y="103631"/>
                  </a:lnTo>
                  <a:lnTo>
                    <a:pt x="207263" y="103631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5915" y="3704844"/>
              <a:ext cx="207645" cy="344805"/>
            </a:xfrm>
            <a:custGeom>
              <a:avLst/>
              <a:gdLst/>
              <a:ahLst/>
              <a:cxnLst/>
              <a:rect l="l" t="t" r="r" b="b"/>
              <a:pathLst>
                <a:path w="207645" h="344804">
                  <a:moveTo>
                    <a:pt x="0" y="103631"/>
                  </a:moveTo>
                  <a:lnTo>
                    <a:pt x="103632" y="0"/>
                  </a:lnTo>
                  <a:lnTo>
                    <a:pt x="207263" y="103631"/>
                  </a:lnTo>
                  <a:lnTo>
                    <a:pt x="155448" y="103631"/>
                  </a:lnTo>
                  <a:lnTo>
                    <a:pt x="155448" y="344423"/>
                  </a:lnTo>
                  <a:lnTo>
                    <a:pt x="51816" y="344423"/>
                  </a:lnTo>
                  <a:lnTo>
                    <a:pt x="51816" y="103631"/>
                  </a:lnTo>
                  <a:lnTo>
                    <a:pt x="0" y="103631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8479" y="3660564"/>
              <a:ext cx="345451" cy="46877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728715" y="3695700"/>
              <a:ext cx="207645" cy="363220"/>
            </a:xfrm>
            <a:custGeom>
              <a:avLst/>
              <a:gdLst/>
              <a:ahLst/>
              <a:cxnLst/>
              <a:rect l="l" t="t" r="r" b="b"/>
              <a:pathLst>
                <a:path w="207645" h="363220">
                  <a:moveTo>
                    <a:pt x="103632" y="0"/>
                  </a:moveTo>
                  <a:lnTo>
                    <a:pt x="0" y="103631"/>
                  </a:lnTo>
                  <a:lnTo>
                    <a:pt x="51816" y="103631"/>
                  </a:lnTo>
                  <a:lnTo>
                    <a:pt x="51816" y="362712"/>
                  </a:lnTo>
                  <a:lnTo>
                    <a:pt x="155448" y="362712"/>
                  </a:lnTo>
                  <a:lnTo>
                    <a:pt x="155448" y="103631"/>
                  </a:lnTo>
                  <a:lnTo>
                    <a:pt x="207263" y="103631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28715" y="3695700"/>
              <a:ext cx="207645" cy="363220"/>
            </a:xfrm>
            <a:custGeom>
              <a:avLst/>
              <a:gdLst/>
              <a:ahLst/>
              <a:cxnLst/>
              <a:rect l="l" t="t" r="r" b="b"/>
              <a:pathLst>
                <a:path w="207645" h="363220">
                  <a:moveTo>
                    <a:pt x="0" y="103631"/>
                  </a:moveTo>
                  <a:lnTo>
                    <a:pt x="103632" y="0"/>
                  </a:lnTo>
                  <a:lnTo>
                    <a:pt x="207263" y="103631"/>
                  </a:lnTo>
                  <a:lnTo>
                    <a:pt x="155448" y="103631"/>
                  </a:lnTo>
                  <a:lnTo>
                    <a:pt x="155448" y="362712"/>
                  </a:lnTo>
                  <a:lnTo>
                    <a:pt x="51816" y="362712"/>
                  </a:lnTo>
                  <a:lnTo>
                    <a:pt x="51816" y="103631"/>
                  </a:lnTo>
                  <a:lnTo>
                    <a:pt x="0" y="103631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406140" y="1848611"/>
              <a:ext cx="216535" cy="363220"/>
            </a:xfrm>
            <a:custGeom>
              <a:avLst/>
              <a:gdLst/>
              <a:ahLst/>
              <a:cxnLst/>
              <a:rect l="l" t="t" r="r" b="b"/>
              <a:pathLst>
                <a:path w="216535" h="363219">
                  <a:moveTo>
                    <a:pt x="162306" y="0"/>
                  </a:moveTo>
                  <a:lnTo>
                    <a:pt x="54101" y="0"/>
                  </a:lnTo>
                  <a:lnTo>
                    <a:pt x="54101" y="254508"/>
                  </a:lnTo>
                  <a:lnTo>
                    <a:pt x="0" y="254508"/>
                  </a:lnTo>
                  <a:lnTo>
                    <a:pt x="108204" y="362712"/>
                  </a:lnTo>
                  <a:lnTo>
                    <a:pt x="216408" y="254508"/>
                  </a:lnTo>
                  <a:lnTo>
                    <a:pt x="162306" y="254508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06140" y="1848611"/>
              <a:ext cx="216535" cy="363220"/>
            </a:xfrm>
            <a:custGeom>
              <a:avLst/>
              <a:gdLst/>
              <a:ahLst/>
              <a:cxnLst/>
              <a:rect l="l" t="t" r="r" b="b"/>
              <a:pathLst>
                <a:path w="216535" h="363219">
                  <a:moveTo>
                    <a:pt x="0" y="254508"/>
                  </a:moveTo>
                  <a:lnTo>
                    <a:pt x="54101" y="254508"/>
                  </a:lnTo>
                  <a:lnTo>
                    <a:pt x="54101" y="0"/>
                  </a:lnTo>
                  <a:lnTo>
                    <a:pt x="162306" y="0"/>
                  </a:lnTo>
                  <a:lnTo>
                    <a:pt x="162306" y="254508"/>
                  </a:lnTo>
                  <a:lnTo>
                    <a:pt x="216408" y="254508"/>
                  </a:lnTo>
                  <a:lnTo>
                    <a:pt x="108204" y="362712"/>
                  </a:lnTo>
                  <a:lnTo>
                    <a:pt x="0" y="254508"/>
                  </a:lnTo>
                  <a:close/>
                </a:path>
              </a:pathLst>
            </a:custGeom>
            <a:ln w="914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155691" y="1857755"/>
              <a:ext cx="219710" cy="363220"/>
            </a:xfrm>
            <a:custGeom>
              <a:avLst/>
              <a:gdLst/>
              <a:ahLst/>
              <a:cxnLst/>
              <a:rect l="l" t="t" r="r" b="b"/>
              <a:pathLst>
                <a:path w="219710" h="363219">
                  <a:moveTo>
                    <a:pt x="164592" y="0"/>
                  </a:moveTo>
                  <a:lnTo>
                    <a:pt x="54863" y="0"/>
                  </a:lnTo>
                  <a:lnTo>
                    <a:pt x="54863" y="252984"/>
                  </a:lnTo>
                  <a:lnTo>
                    <a:pt x="0" y="252984"/>
                  </a:lnTo>
                  <a:lnTo>
                    <a:pt x="109728" y="362712"/>
                  </a:lnTo>
                  <a:lnTo>
                    <a:pt x="219456" y="252984"/>
                  </a:lnTo>
                  <a:lnTo>
                    <a:pt x="164592" y="252984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155691" y="1857755"/>
              <a:ext cx="219710" cy="363220"/>
            </a:xfrm>
            <a:custGeom>
              <a:avLst/>
              <a:gdLst/>
              <a:ahLst/>
              <a:cxnLst/>
              <a:rect l="l" t="t" r="r" b="b"/>
              <a:pathLst>
                <a:path w="219710" h="363219">
                  <a:moveTo>
                    <a:pt x="0" y="252984"/>
                  </a:moveTo>
                  <a:lnTo>
                    <a:pt x="54863" y="252984"/>
                  </a:lnTo>
                  <a:lnTo>
                    <a:pt x="54863" y="0"/>
                  </a:lnTo>
                  <a:lnTo>
                    <a:pt x="164592" y="0"/>
                  </a:lnTo>
                  <a:lnTo>
                    <a:pt x="164592" y="252984"/>
                  </a:lnTo>
                  <a:lnTo>
                    <a:pt x="219456" y="252984"/>
                  </a:lnTo>
                  <a:lnTo>
                    <a:pt x="109728" y="362712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21019" y="1672589"/>
              <a:ext cx="508000" cy="526415"/>
            </a:xfrm>
            <a:custGeom>
              <a:avLst/>
              <a:gdLst/>
              <a:ahLst/>
              <a:cxnLst/>
              <a:rect l="l" t="t" r="r" b="b"/>
              <a:pathLst>
                <a:path w="508000" h="526414">
                  <a:moveTo>
                    <a:pt x="409955" y="0"/>
                  </a:moveTo>
                  <a:lnTo>
                    <a:pt x="49021" y="382015"/>
                  </a:lnTo>
                  <a:lnTo>
                    <a:pt x="0" y="335661"/>
                  </a:lnTo>
                  <a:lnTo>
                    <a:pt x="5333" y="526414"/>
                  </a:lnTo>
                  <a:lnTo>
                    <a:pt x="196087" y="520954"/>
                  </a:lnTo>
                  <a:lnTo>
                    <a:pt x="147065" y="474599"/>
                  </a:lnTo>
                  <a:lnTo>
                    <a:pt x="508000" y="92710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21019" y="1672589"/>
              <a:ext cx="508000" cy="526415"/>
            </a:xfrm>
            <a:custGeom>
              <a:avLst/>
              <a:gdLst/>
              <a:ahLst/>
              <a:cxnLst/>
              <a:rect l="l" t="t" r="r" b="b"/>
              <a:pathLst>
                <a:path w="508000" h="526414">
                  <a:moveTo>
                    <a:pt x="0" y="335661"/>
                  </a:moveTo>
                  <a:lnTo>
                    <a:pt x="49021" y="382015"/>
                  </a:lnTo>
                  <a:lnTo>
                    <a:pt x="409955" y="0"/>
                  </a:lnTo>
                  <a:lnTo>
                    <a:pt x="508000" y="92710"/>
                  </a:lnTo>
                  <a:lnTo>
                    <a:pt x="147065" y="474599"/>
                  </a:lnTo>
                  <a:lnTo>
                    <a:pt x="196087" y="520954"/>
                  </a:lnTo>
                  <a:lnTo>
                    <a:pt x="5333" y="526414"/>
                  </a:lnTo>
                  <a:lnTo>
                    <a:pt x="0" y="335661"/>
                  </a:lnTo>
                  <a:close/>
                </a:path>
              </a:pathLst>
            </a:custGeom>
            <a:ln w="9525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19376" y="1681860"/>
              <a:ext cx="493395" cy="483870"/>
            </a:xfrm>
            <a:custGeom>
              <a:avLst/>
              <a:gdLst/>
              <a:ahLst/>
              <a:cxnLst/>
              <a:rect l="l" t="t" r="r" b="b"/>
              <a:pathLst>
                <a:path w="493394" h="483869">
                  <a:moveTo>
                    <a:pt x="92710" y="0"/>
                  </a:moveTo>
                  <a:lnTo>
                    <a:pt x="0" y="95758"/>
                  </a:lnTo>
                  <a:lnTo>
                    <a:pt x="351155" y="435990"/>
                  </a:lnTo>
                  <a:lnTo>
                    <a:pt x="304673" y="483869"/>
                  </a:lnTo>
                  <a:lnTo>
                    <a:pt x="493268" y="480949"/>
                  </a:lnTo>
                  <a:lnTo>
                    <a:pt x="490347" y="292353"/>
                  </a:lnTo>
                  <a:lnTo>
                    <a:pt x="443865" y="340233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19376" y="1681860"/>
              <a:ext cx="493395" cy="483870"/>
            </a:xfrm>
            <a:custGeom>
              <a:avLst/>
              <a:gdLst/>
              <a:ahLst/>
              <a:cxnLst/>
              <a:rect l="l" t="t" r="r" b="b"/>
              <a:pathLst>
                <a:path w="493394" h="483869">
                  <a:moveTo>
                    <a:pt x="304673" y="483869"/>
                  </a:moveTo>
                  <a:lnTo>
                    <a:pt x="351155" y="435990"/>
                  </a:lnTo>
                  <a:lnTo>
                    <a:pt x="0" y="95758"/>
                  </a:lnTo>
                  <a:lnTo>
                    <a:pt x="92710" y="0"/>
                  </a:lnTo>
                  <a:lnTo>
                    <a:pt x="443865" y="340233"/>
                  </a:lnTo>
                  <a:lnTo>
                    <a:pt x="490347" y="292353"/>
                  </a:lnTo>
                  <a:lnTo>
                    <a:pt x="493268" y="480949"/>
                  </a:lnTo>
                  <a:lnTo>
                    <a:pt x="304673" y="483869"/>
                  </a:lnTo>
                  <a:close/>
                </a:path>
              </a:pathLst>
            </a:custGeom>
            <a:ln w="9525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3913" y="3690961"/>
              <a:ext cx="348683" cy="41709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174235" y="3726179"/>
              <a:ext cx="210820" cy="311150"/>
            </a:xfrm>
            <a:custGeom>
              <a:avLst/>
              <a:gdLst/>
              <a:ahLst/>
              <a:cxnLst/>
              <a:rect l="l" t="t" r="r" b="b"/>
              <a:pathLst>
                <a:path w="210820" h="311150">
                  <a:moveTo>
                    <a:pt x="105155" y="0"/>
                  </a:moveTo>
                  <a:lnTo>
                    <a:pt x="0" y="105156"/>
                  </a:lnTo>
                  <a:lnTo>
                    <a:pt x="52577" y="105156"/>
                  </a:lnTo>
                  <a:lnTo>
                    <a:pt x="52577" y="310896"/>
                  </a:lnTo>
                  <a:lnTo>
                    <a:pt x="157734" y="310896"/>
                  </a:lnTo>
                  <a:lnTo>
                    <a:pt x="157734" y="105156"/>
                  </a:lnTo>
                  <a:lnTo>
                    <a:pt x="210312" y="105156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74235" y="3726179"/>
              <a:ext cx="210820" cy="311150"/>
            </a:xfrm>
            <a:custGeom>
              <a:avLst/>
              <a:gdLst/>
              <a:ahLst/>
              <a:cxnLst/>
              <a:rect l="l" t="t" r="r" b="b"/>
              <a:pathLst>
                <a:path w="210820" h="311150">
                  <a:moveTo>
                    <a:pt x="0" y="105156"/>
                  </a:moveTo>
                  <a:lnTo>
                    <a:pt x="105155" y="0"/>
                  </a:lnTo>
                  <a:lnTo>
                    <a:pt x="210312" y="105156"/>
                  </a:lnTo>
                  <a:lnTo>
                    <a:pt x="157734" y="105156"/>
                  </a:lnTo>
                  <a:lnTo>
                    <a:pt x="157734" y="310896"/>
                  </a:lnTo>
                  <a:lnTo>
                    <a:pt x="52577" y="310896"/>
                  </a:lnTo>
                  <a:lnTo>
                    <a:pt x="52577" y="105156"/>
                  </a:lnTo>
                  <a:lnTo>
                    <a:pt x="0" y="105156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07791" y="3136391"/>
              <a:ext cx="375678" cy="39090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00756" y="3189731"/>
              <a:ext cx="192024" cy="25298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000756" y="3189731"/>
              <a:ext cx="192405" cy="253365"/>
            </a:xfrm>
            <a:custGeom>
              <a:avLst/>
              <a:gdLst/>
              <a:ahLst/>
              <a:cxnLst/>
              <a:rect l="l" t="t" r="r" b="b"/>
              <a:pathLst>
                <a:path w="192405" h="253364">
                  <a:moveTo>
                    <a:pt x="0" y="96012"/>
                  </a:moveTo>
                  <a:lnTo>
                    <a:pt x="96012" y="0"/>
                  </a:lnTo>
                  <a:lnTo>
                    <a:pt x="192024" y="96012"/>
                  </a:lnTo>
                  <a:lnTo>
                    <a:pt x="144018" y="96012"/>
                  </a:lnTo>
                  <a:lnTo>
                    <a:pt x="144018" y="252983"/>
                  </a:lnTo>
                  <a:lnTo>
                    <a:pt x="48006" y="252983"/>
                  </a:lnTo>
                  <a:lnTo>
                    <a:pt x="48006" y="96012"/>
                  </a:lnTo>
                  <a:lnTo>
                    <a:pt x="0" y="96012"/>
                  </a:lnTo>
                  <a:close/>
                </a:path>
              </a:pathLst>
            </a:custGeom>
            <a:ln w="396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8270" y="4465276"/>
              <a:ext cx="753644" cy="93504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02576" y="4490466"/>
              <a:ext cx="650875" cy="414020"/>
            </a:xfrm>
            <a:custGeom>
              <a:avLst/>
              <a:gdLst/>
              <a:ahLst/>
              <a:cxnLst/>
              <a:rect l="l" t="t" r="r" b="b"/>
              <a:pathLst>
                <a:path w="650875" h="414020">
                  <a:moveTo>
                    <a:pt x="537273" y="0"/>
                  </a:moveTo>
                  <a:lnTo>
                    <a:pt x="521779" y="71119"/>
                  </a:lnTo>
                  <a:lnTo>
                    <a:pt x="458326" y="68179"/>
                  </a:lnTo>
                  <a:lnTo>
                    <a:pt x="397644" y="69347"/>
                  </a:lnTo>
                  <a:lnTo>
                    <a:pt x="340133" y="74461"/>
                  </a:lnTo>
                  <a:lnTo>
                    <a:pt x="286192" y="83359"/>
                  </a:lnTo>
                  <a:lnTo>
                    <a:pt x="236219" y="95877"/>
                  </a:lnTo>
                  <a:lnTo>
                    <a:pt x="190612" y="111855"/>
                  </a:lnTo>
                  <a:lnTo>
                    <a:pt x="149771" y="131129"/>
                  </a:lnTo>
                  <a:lnTo>
                    <a:pt x="114094" y="153538"/>
                  </a:lnTo>
                  <a:lnTo>
                    <a:pt x="83980" y="178919"/>
                  </a:lnTo>
                  <a:lnTo>
                    <a:pt x="42034" y="237948"/>
                  </a:lnTo>
                  <a:lnTo>
                    <a:pt x="0" y="413638"/>
                  </a:lnTo>
                  <a:lnTo>
                    <a:pt x="11031" y="380312"/>
                  </a:lnTo>
                  <a:lnTo>
                    <a:pt x="28822" y="349468"/>
                  </a:lnTo>
                  <a:lnTo>
                    <a:pt x="83088" y="295877"/>
                  </a:lnTo>
                  <a:lnTo>
                    <a:pt x="118766" y="273457"/>
                  </a:lnTo>
                  <a:lnTo>
                    <a:pt x="159608" y="254174"/>
                  </a:lnTo>
                  <a:lnTo>
                    <a:pt x="205217" y="238190"/>
                  </a:lnTo>
                  <a:lnTo>
                    <a:pt x="255192" y="225669"/>
                  </a:lnTo>
                  <a:lnTo>
                    <a:pt x="309136" y="216775"/>
                  </a:lnTo>
                  <a:lnTo>
                    <a:pt x="366650" y="211670"/>
                  </a:lnTo>
                  <a:lnTo>
                    <a:pt x="427334" y="210520"/>
                  </a:lnTo>
                  <a:lnTo>
                    <a:pt x="490791" y="213486"/>
                  </a:lnTo>
                  <a:lnTo>
                    <a:pt x="475297" y="284606"/>
                  </a:lnTo>
                  <a:lnTo>
                    <a:pt x="650684" y="163702"/>
                  </a:lnTo>
                  <a:lnTo>
                    <a:pt x="53727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8770" y="4836413"/>
              <a:ext cx="538480" cy="494665"/>
            </a:xfrm>
            <a:custGeom>
              <a:avLst/>
              <a:gdLst/>
              <a:ahLst/>
              <a:cxnLst/>
              <a:rect l="l" t="t" r="r" b="b"/>
              <a:pathLst>
                <a:path w="538480" h="494664">
                  <a:moveTo>
                    <a:pt x="35251" y="0"/>
                  </a:moveTo>
                  <a:lnTo>
                    <a:pt x="15609" y="32702"/>
                  </a:lnTo>
                  <a:lnTo>
                    <a:pt x="0" y="99273"/>
                  </a:lnTo>
                  <a:lnTo>
                    <a:pt x="2075" y="131204"/>
                  </a:lnTo>
                  <a:lnTo>
                    <a:pt x="22861" y="195248"/>
                  </a:lnTo>
                  <a:lnTo>
                    <a:pt x="64139" y="258105"/>
                  </a:lnTo>
                  <a:lnTo>
                    <a:pt x="91830" y="288551"/>
                  </a:lnTo>
                  <a:lnTo>
                    <a:pt x="123884" y="318055"/>
                  </a:lnTo>
                  <a:lnTo>
                    <a:pt x="160049" y="346403"/>
                  </a:lnTo>
                  <a:lnTo>
                    <a:pt x="200072" y="373380"/>
                  </a:lnTo>
                  <a:lnTo>
                    <a:pt x="243699" y="398770"/>
                  </a:lnTo>
                  <a:lnTo>
                    <a:pt x="290677" y="422360"/>
                  </a:lnTo>
                  <a:lnTo>
                    <a:pt x="340754" y="443933"/>
                  </a:lnTo>
                  <a:lnTo>
                    <a:pt x="393676" y="463276"/>
                  </a:lnTo>
                  <a:lnTo>
                    <a:pt x="449190" y="480174"/>
                  </a:lnTo>
                  <a:lnTo>
                    <a:pt x="507043" y="494411"/>
                  </a:lnTo>
                  <a:lnTo>
                    <a:pt x="538158" y="352171"/>
                  </a:lnTo>
                  <a:lnTo>
                    <a:pt x="478518" y="337424"/>
                  </a:lnTo>
                  <a:lnTo>
                    <a:pt x="421164" y="319775"/>
                  </a:lnTo>
                  <a:lnTo>
                    <a:pt x="366423" y="299454"/>
                  </a:lnTo>
                  <a:lnTo>
                    <a:pt x="314627" y="276690"/>
                  </a:lnTo>
                  <a:lnTo>
                    <a:pt x="266103" y="251716"/>
                  </a:lnTo>
                  <a:lnTo>
                    <a:pt x="221182" y="224761"/>
                  </a:lnTo>
                  <a:lnTo>
                    <a:pt x="180192" y="196057"/>
                  </a:lnTo>
                  <a:lnTo>
                    <a:pt x="143463" y="165833"/>
                  </a:lnTo>
                  <a:lnTo>
                    <a:pt x="111323" y="134321"/>
                  </a:lnTo>
                  <a:lnTo>
                    <a:pt x="84103" y="101750"/>
                  </a:lnTo>
                  <a:lnTo>
                    <a:pt x="62132" y="68353"/>
                  </a:lnTo>
                  <a:lnTo>
                    <a:pt x="45738" y="34359"/>
                  </a:lnTo>
                  <a:lnTo>
                    <a:pt x="35251" y="0"/>
                  </a:lnTo>
                  <a:close/>
                </a:path>
              </a:pathLst>
            </a:custGeom>
            <a:solidFill>
              <a:srgbClr val="CAB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8770" y="4490466"/>
              <a:ext cx="654685" cy="840740"/>
            </a:xfrm>
            <a:custGeom>
              <a:avLst/>
              <a:gdLst/>
              <a:ahLst/>
              <a:cxnLst/>
              <a:rect l="l" t="t" r="r" b="b"/>
              <a:pathLst>
                <a:path w="654685" h="840739">
                  <a:moveTo>
                    <a:pt x="35251" y="345947"/>
                  </a:moveTo>
                  <a:lnTo>
                    <a:pt x="62132" y="414301"/>
                  </a:lnTo>
                  <a:lnTo>
                    <a:pt x="84103" y="447698"/>
                  </a:lnTo>
                  <a:lnTo>
                    <a:pt x="111323" y="480269"/>
                  </a:lnTo>
                  <a:lnTo>
                    <a:pt x="143463" y="511781"/>
                  </a:lnTo>
                  <a:lnTo>
                    <a:pt x="180192" y="542005"/>
                  </a:lnTo>
                  <a:lnTo>
                    <a:pt x="221182" y="570709"/>
                  </a:lnTo>
                  <a:lnTo>
                    <a:pt x="266103" y="597664"/>
                  </a:lnTo>
                  <a:lnTo>
                    <a:pt x="314627" y="622638"/>
                  </a:lnTo>
                  <a:lnTo>
                    <a:pt x="366423" y="645402"/>
                  </a:lnTo>
                  <a:lnTo>
                    <a:pt x="421164" y="665723"/>
                  </a:lnTo>
                  <a:lnTo>
                    <a:pt x="478518" y="683372"/>
                  </a:lnTo>
                  <a:lnTo>
                    <a:pt x="538158" y="698118"/>
                  </a:lnTo>
                  <a:lnTo>
                    <a:pt x="507043" y="840358"/>
                  </a:lnTo>
                  <a:lnTo>
                    <a:pt x="449190" y="826122"/>
                  </a:lnTo>
                  <a:lnTo>
                    <a:pt x="393676" y="809224"/>
                  </a:lnTo>
                  <a:lnTo>
                    <a:pt x="340754" y="789881"/>
                  </a:lnTo>
                  <a:lnTo>
                    <a:pt x="290677" y="768308"/>
                  </a:lnTo>
                  <a:lnTo>
                    <a:pt x="243699" y="744718"/>
                  </a:lnTo>
                  <a:lnTo>
                    <a:pt x="200072" y="719328"/>
                  </a:lnTo>
                  <a:lnTo>
                    <a:pt x="160049" y="692351"/>
                  </a:lnTo>
                  <a:lnTo>
                    <a:pt x="123884" y="664003"/>
                  </a:lnTo>
                  <a:lnTo>
                    <a:pt x="91830" y="634499"/>
                  </a:lnTo>
                  <a:lnTo>
                    <a:pt x="64139" y="604053"/>
                  </a:lnTo>
                  <a:lnTo>
                    <a:pt x="41065" y="572880"/>
                  </a:lnTo>
                  <a:lnTo>
                    <a:pt x="9780" y="509215"/>
                  </a:lnTo>
                  <a:lnTo>
                    <a:pt x="0" y="445221"/>
                  </a:lnTo>
                  <a:lnTo>
                    <a:pt x="3806" y="413638"/>
                  </a:lnTo>
                  <a:lnTo>
                    <a:pt x="34807" y="271271"/>
                  </a:lnTo>
                  <a:lnTo>
                    <a:pt x="63633" y="207109"/>
                  </a:lnTo>
                  <a:lnTo>
                    <a:pt x="117900" y="153538"/>
                  </a:lnTo>
                  <a:lnTo>
                    <a:pt x="153577" y="131129"/>
                  </a:lnTo>
                  <a:lnTo>
                    <a:pt x="194419" y="111855"/>
                  </a:lnTo>
                  <a:lnTo>
                    <a:pt x="240025" y="95877"/>
                  </a:lnTo>
                  <a:lnTo>
                    <a:pt x="289998" y="83359"/>
                  </a:lnTo>
                  <a:lnTo>
                    <a:pt x="343940" y="74461"/>
                  </a:lnTo>
                  <a:lnTo>
                    <a:pt x="401451" y="69347"/>
                  </a:lnTo>
                  <a:lnTo>
                    <a:pt x="462132" y="68179"/>
                  </a:lnTo>
                  <a:lnTo>
                    <a:pt x="525585" y="71119"/>
                  </a:lnTo>
                  <a:lnTo>
                    <a:pt x="541079" y="0"/>
                  </a:lnTo>
                  <a:lnTo>
                    <a:pt x="654490" y="163702"/>
                  </a:lnTo>
                  <a:lnTo>
                    <a:pt x="479103" y="284606"/>
                  </a:lnTo>
                  <a:lnTo>
                    <a:pt x="494597" y="213486"/>
                  </a:lnTo>
                  <a:lnTo>
                    <a:pt x="431141" y="210520"/>
                  </a:lnTo>
                  <a:lnTo>
                    <a:pt x="370456" y="211670"/>
                  </a:lnTo>
                  <a:lnTo>
                    <a:pt x="312943" y="216775"/>
                  </a:lnTo>
                  <a:lnTo>
                    <a:pt x="258999" y="225669"/>
                  </a:lnTo>
                  <a:lnTo>
                    <a:pt x="209023" y="238190"/>
                  </a:lnTo>
                  <a:lnTo>
                    <a:pt x="163415" y="254174"/>
                  </a:lnTo>
                  <a:lnTo>
                    <a:pt x="122572" y="273457"/>
                  </a:lnTo>
                  <a:lnTo>
                    <a:pt x="86894" y="295877"/>
                  </a:lnTo>
                  <a:lnTo>
                    <a:pt x="56780" y="321268"/>
                  </a:lnTo>
                  <a:lnTo>
                    <a:pt x="14837" y="380312"/>
                  </a:lnTo>
                  <a:lnTo>
                    <a:pt x="3806" y="413638"/>
                  </a:lnTo>
                </a:path>
              </a:pathLst>
            </a:custGeom>
            <a:ln w="38100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7280" y="3547872"/>
              <a:ext cx="741426" cy="88772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177175" y="3592575"/>
              <a:ext cx="598805" cy="290830"/>
            </a:xfrm>
            <a:custGeom>
              <a:avLst/>
              <a:gdLst/>
              <a:ahLst/>
              <a:cxnLst/>
              <a:rect l="l" t="t" r="r" b="b"/>
              <a:pathLst>
                <a:path w="598805" h="290829">
                  <a:moveTo>
                    <a:pt x="529196" y="0"/>
                  </a:moveTo>
                  <a:lnTo>
                    <a:pt x="504812" y="57023"/>
                  </a:lnTo>
                  <a:lnTo>
                    <a:pt x="446901" y="44614"/>
                  </a:lnTo>
                  <a:lnTo>
                    <a:pt x="390838" y="37232"/>
                  </a:lnTo>
                  <a:lnTo>
                    <a:pt x="337104" y="34751"/>
                  </a:lnTo>
                  <a:lnTo>
                    <a:pt x="286179" y="37044"/>
                  </a:lnTo>
                  <a:lnTo>
                    <a:pt x="238544" y="43988"/>
                  </a:lnTo>
                  <a:lnTo>
                    <a:pt x="194680" y="55456"/>
                  </a:lnTo>
                  <a:lnTo>
                    <a:pt x="155069" y="71323"/>
                  </a:lnTo>
                  <a:lnTo>
                    <a:pt x="120192" y="91464"/>
                  </a:lnTo>
                  <a:lnTo>
                    <a:pt x="90528" y="115753"/>
                  </a:lnTo>
                  <a:lnTo>
                    <a:pt x="48768" y="176275"/>
                  </a:lnTo>
                  <a:lnTo>
                    <a:pt x="0" y="290449"/>
                  </a:lnTo>
                  <a:lnTo>
                    <a:pt x="17803" y="258270"/>
                  </a:lnTo>
                  <a:lnTo>
                    <a:pt x="41779" y="229984"/>
                  </a:lnTo>
                  <a:lnTo>
                    <a:pt x="71446" y="205715"/>
                  </a:lnTo>
                  <a:lnTo>
                    <a:pt x="106324" y="185591"/>
                  </a:lnTo>
                  <a:lnTo>
                    <a:pt x="145933" y="169736"/>
                  </a:lnTo>
                  <a:lnTo>
                    <a:pt x="189793" y="158276"/>
                  </a:lnTo>
                  <a:lnTo>
                    <a:pt x="237423" y="151338"/>
                  </a:lnTo>
                  <a:lnTo>
                    <a:pt x="288344" y="149048"/>
                  </a:lnTo>
                  <a:lnTo>
                    <a:pt x="342074" y="151531"/>
                  </a:lnTo>
                  <a:lnTo>
                    <a:pt x="398134" y="158914"/>
                  </a:lnTo>
                  <a:lnTo>
                    <a:pt x="456044" y="171323"/>
                  </a:lnTo>
                  <a:lnTo>
                    <a:pt x="431660" y="228473"/>
                  </a:lnTo>
                  <a:lnTo>
                    <a:pt x="598411" y="154305"/>
                  </a:lnTo>
                  <a:lnTo>
                    <a:pt x="5291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62402" y="3830192"/>
              <a:ext cx="403860" cy="522605"/>
            </a:xfrm>
            <a:custGeom>
              <a:avLst/>
              <a:gdLst/>
              <a:ahLst/>
              <a:cxnLst/>
              <a:rect l="l" t="t" r="r" b="b"/>
              <a:pathLst>
                <a:path w="403859" h="522604">
                  <a:moveTo>
                    <a:pt x="49177" y="0"/>
                  </a:moveTo>
                  <a:lnTo>
                    <a:pt x="21539" y="38736"/>
                  </a:lnTo>
                  <a:lnTo>
                    <a:pt x="4194" y="86136"/>
                  </a:lnTo>
                  <a:lnTo>
                    <a:pt x="0" y="120881"/>
                  </a:lnTo>
                  <a:lnTo>
                    <a:pt x="1933" y="156715"/>
                  </a:lnTo>
                  <a:lnTo>
                    <a:pt x="23165" y="230244"/>
                  </a:lnTo>
                  <a:lnTo>
                    <a:pt x="41953" y="267236"/>
                  </a:lnTo>
                  <a:lnTo>
                    <a:pt x="65850" y="303911"/>
                  </a:lnTo>
                  <a:lnTo>
                    <a:pt x="94600" y="339917"/>
                  </a:lnTo>
                  <a:lnTo>
                    <a:pt x="127949" y="374903"/>
                  </a:lnTo>
                  <a:lnTo>
                    <a:pt x="165640" y="408517"/>
                  </a:lnTo>
                  <a:lnTo>
                    <a:pt x="207420" y="440407"/>
                  </a:lnTo>
                  <a:lnTo>
                    <a:pt x="253033" y="470223"/>
                  </a:lnTo>
                  <a:lnTo>
                    <a:pt x="302224" y="497612"/>
                  </a:lnTo>
                  <a:lnTo>
                    <a:pt x="354739" y="522223"/>
                  </a:lnTo>
                  <a:lnTo>
                    <a:pt x="403507" y="407923"/>
                  </a:lnTo>
                  <a:lnTo>
                    <a:pt x="351034" y="383339"/>
                  </a:lnTo>
                  <a:lnTo>
                    <a:pt x="301707" y="355861"/>
                  </a:lnTo>
                  <a:lnTo>
                    <a:pt x="255833" y="325844"/>
                  </a:lnTo>
                  <a:lnTo>
                    <a:pt x="213721" y="293642"/>
                  </a:lnTo>
                  <a:lnTo>
                    <a:pt x="175678" y="259612"/>
                  </a:lnTo>
                  <a:lnTo>
                    <a:pt x="142012" y="224107"/>
                  </a:lnTo>
                  <a:lnTo>
                    <a:pt x="113031" y="187483"/>
                  </a:lnTo>
                  <a:lnTo>
                    <a:pt x="89043" y="150095"/>
                  </a:lnTo>
                  <a:lnTo>
                    <a:pt x="70356" y="112297"/>
                  </a:lnTo>
                  <a:lnTo>
                    <a:pt x="57277" y="74446"/>
                  </a:lnTo>
                  <a:lnTo>
                    <a:pt x="50115" y="36895"/>
                  </a:lnTo>
                  <a:lnTo>
                    <a:pt x="4917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62402" y="3592575"/>
              <a:ext cx="613410" cy="760095"/>
            </a:xfrm>
            <a:custGeom>
              <a:avLst/>
              <a:gdLst/>
              <a:ahLst/>
              <a:cxnLst/>
              <a:rect l="l" t="t" r="r" b="b"/>
              <a:pathLst>
                <a:path w="613410" h="760095">
                  <a:moveTo>
                    <a:pt x="49177" y="237617"/>
                  </a:moveTo>
                  <a:lnTo>
                    <a:pt x="57277" y="312063"/>
                  </a:lnTo>
                  <a:lnTo>
                    <a:pt x="70356" y="349914"/>
                  </a:lnTo>
                  <a:lnTo>
                    <a:pt x="89043" y="387712"/>
                  </a:lnTo>
                  <a:lnTo>
                    <a:pt x="113031" y="425100"/>
                  </a:lnTo>
                  <a:lnTo>
                    <a:pt x="142012" y="461724"/>
                  </a:lnTo>
                  <a:lnTo>
                    <a:pt x="175678" y="497229"/>
                  </a:lnTo>
                  <a:lnTo>
                    <a:pt x="213721" y="531259"/>
                  </a:lnTo>
                  <a:lnTo>
                    <a:pt x="255833" y="563461"/>
                  </a:lnTo>
                  <a:lnTo>
                    <a:pt x="301707" y="593478"/>
                  </a:lnTo>
                  <a:lnTo>
                    <a:pt x="351034" y="620956"/>
                  </a:lnTo>
                  <a:lnTo>
                    <a:pt x="403507" y="645541"/>
                  </a:lnTo>
                  <a:lnTo>
                    <a:pt x="354739" y="759841"/>
                  </a:lnTo>
                  <a:lnTo>
                    <a:pt x="302224" y="735229"/>
                  </a:lnTo>
                  <a:lnTo>
                    <a:pt x="253033" y="707840"/>
                  </a:lnTo>
                  <a:lnTo>
                    <a:pt x="207420" y="678024"/>
                  </a:lnTo>
                  <a:lnTo>
                    <a:pt x="165640" y="646134"/>
                  </a:lnTo>
                  <a:lnTo>
                    <a:pt x="127949" y="612520"/>
                  </a:lnTo>
                  <a:lnTo>
                    <a:pt x="94600" y="577534"/>
                  </a:lnTo>
                  <a:lnTo>
                    <a:pt x="65850" y="541528"/>
                  </a:lnTo>
                  <a:lnTo>
                    <a:pt x="41953" y="504853"/>
                  </a:lnTo>
                  <a:lnTo>
                    <a:pt x="23165" y="467861"/>
                  </a:lnTo>
                  <a:lnTo>
                    <a:pt x="9740" y="430903"/>
                  </a:lnTo>
                  <a:lnTo>
                    <a:pt x="0" y="358498"/>
                  </a:lnTo>
                  <a:lnTo>
                    <a:pt x="4194" y="323753"/>
                  </a:lnTo>
                  <a:lnTo>
                    <a:pt x="63540" y="176275"/>
                  </a:lnTo>
                  <a:lnTo>
                    <a:pt x="105301" y="115753"/>
                  </a:lnTo>
                  <a:lnTo>
                    <a:pt x="134965" y="91464"/>
                  </a:lnTo>
                  <a:lnTo>
                    <a:pt x="169842" y="71323"/>
                  </a:lnTo>
                  <a:lnTo>
                    <a:pt x="209453" y="55456"/>
                  </a:lnTo>
                  <a:lnTo>
                    <a:pt x="253317" y="43988"/>
                  </a:lnTo>
                  <a:lnTo>
                    <a:pt x="300951" y="37044"/>
                  </a:lnTo>
                  <a:lnTo>
                    <a:pt x="351877" y="34751"/>
                  </a:lnTo>
                  <a:lnTo>
                    <a:pt x="405611" y="37232"/>
                  </a:lnTo>
                  <a:lnTo>
                    <a:pt x="461674" y="44614"/>
                  </a:lnTo>
                  <a:lnTo>
                    <a:pt x="519585" y="57023"/>
                  </a:lnTo>
                  <a:lnTo>
                    <a:pt x="543969" y="0"/>
                  </a:lnTo>
                  <a:lnTo>
                    <a:pt x="613184" y="154305"/>
                  </a:lnTo>
                  <a:lnTo>
                    <a:pt x="446433" y="228473"/>
                  </a:lnTo>
                  <a:lnTo>
                    <a:pt x="470817" y="171323"/>
                  </a:lnTo>
                  <a:lnTo>
                    <a:pt x="412907" y="158914"/>
                  </a:lnTo>
                  <a:lnTo>
                    <a:pt x="356847" y="151531"/>
                  </a:lnTo>
                  <a:lnTo>
                    <a:pt x="303117" y="149048"/>
                  </a:lnTo>
                  <a:lnTo>
                    <a:pt x="252196" y="151338"/>
                  </a:lnTo>
                  <a:lnTo>
                    <a:pt x="204566" y="158276"/>
                  </a:lnTo>
                  <a:lnTo>
                    <a:pt x="160706" y="169736"/>
                  </a:lnTo>
                  <a:lnTo>
                    <a:pt x="121097" y="185591"/>
                  </a:lnTo>
                  <a:lnTo>
                    <a:pt x="86219" y="205715"/>
                  </a:lnTo>
                  <a:lnTo>
                    <a:pt x="56552" y="229984"/>
                  </a:lnTo>
                  <a:lnTo>
                    <a:pt x="32576" y="258270"/>
                  </a:lnTo>
                  <a:lnTo>
                    <a:pt x="14772" y="29044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75850" y="4489689"/>
              <a:ext cx="752187" cy="90452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423529" y="4514850"/>
              <a:ext cx="604520" cy="253365"/>
            </a:xfrm>
            <a:custGeom>
              <a:avLst/>
              <a:gdLst/>
              <a:ahLst/>
              <a:cxnLst/>
              <a:rect l="l" t="t" r="r" b="b"/>
              <a:pathLst>
                <a:path w="604520" h="253364">
                  <a:moveTo>
                    <a:pt x="74295" y="0"/>
                  </a:moveTo>
                  <a:lnTo>
                    <a:pt x="0" y="165735"/>
                  </a:lnTo>
                  <a:lnTo>
                    <a:pt x="179070" y="245237"/>
                  </a:lnTo>
                  <a:lnTo>
                    <a:pt x="152780" y="183895"/>
                  </a:lnTo>
                  <a:lnTo>
                    <a:pt x="209694" y="171414"/>
                  </a:lnTo>
                  <a:lnTo>
                    <a:pt x="265158" y="163416"/>
                  </a:lnTo>
                  <a:lnTo>
                    <a:pt x="318737" y="159834"/>
                  </a:lnTo>
                  <a:lnTo>
                    <a:pt x="369995" y="160603"/>
                  </a:lnTo>
                  <a:lnTo>
                    <a:pt x="418496" y="165655"/>
                  </a:lnTo>
                  <a:lnTo>
                    <a:pt x="463805" y="174925"/>
                  </a:lnTo>
                  <a:lnTo>
                    <a:pt x="505484" y="188347"/>
                  </a:lnTo>
                  <a:lnTo>
                    <a:pt x="543099" y="205853"/>
                  </a:lnTo>
                  <a:lnTo>
                    <a:pt x="576214" y="227379"/>
                  </a:lnTo>
                  <a:lnTo>
                    <a:pt x="604393" y="252856"/>
                  </a:lnTo>
                  <a:lnTo>
                    <a:pt x="599027" y="216433"/>
                  </a:lnTo>
                  <a:lnTo>
                    <a:pt x="570233" y="152586"/>
                  </a:lnTo>
                  <a:lnTo>
                    <a:pt x="519735" y="101643"/>
                  </a:lnTo>
                  <a:lnTo>
                    <a:pt x="487240" y="81350"/>
                  </a:lnTo>
                  <a:lnTo>
                    <a:pt x="450389" y="64690"/>
                  </a:lnTo>
                  <a:lnTo>
                    <a:pt x="409540" y="51800"/>
                  </a:lnTo>
                  <a:lnTo>
                    <a:pt x="365049" y="42814"/>
                  </a:lnTo>
                  <a:lnTo>
                    <a:pt x="317273" y="37869"/>
                  </a:lnTo>
                  <a:lnTo>
                    <a:pt x="266568" y="37101"/>
                  </a:lnTo>
                  <a:lnTo>
                    <a:pt x="213293" y="40645"/>
                  </a:lnTo>
                  <a:lnTo>
                    <a:pt x="157804" y="48637"/>
                  </a:lnTo>
                  <a:lnTo>
                    <a:pt x="100456" y="61213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646794" y="4701666"/>
              <a:ext cx="433705" cy="624205"/>
            </a:xfrm>
            <a:custGeom>
              <a:avLst/>
              <a:gdLst/>
              <a:ahLst/>
              <a:cxnLst/>
              <a:rect l="l" t="t" r="r" b="b"/>
              <a:pathLst>
                <a:path w="433704" h="624204">
                  <a:moveTo>
                    <a:pt x="365886" y="0"/>
                  </a:moveTo>
                  <a:lnTo>
                    <a:pt x="376588" y="33050"/>
                  </a:lnTo>
                  <a:lnTo>
                    <a:pt x="381309" y="67481"/>
                  </a:lnTo>
                  <a:lnTo>
                    <a:pt x="380272" y="102986"/>
                  </a:lnTo>
                  <a:lnTo>
                    <a:pt x="361818" y="175998"/>
                  </a:lnTo>
                  <a:lnTo>
                    <a:pt x="344847" y="212892"/>
                  </a:lnTo>
                  <a:lnTo>
                    <a:pt x="323012" y="249637"/>
                  </a:lnTo>
                  <a:lnTo>
                    <a:pt x="296535" y="285927"/>
                  </a:lnTo>
                  <a:lnTo>
                    <a:pt x="265641" y="321457"/>
                  </a:lnTo>
                  <a:lnTo>
                    <a:pt x="230552" y="355919"/>
                  </a:lnTo>
                  <a:lnTo>
                    <a:pt x="191491" y="389009"/>
                  </a:lnTo>
                  <a:lnTo>
                    <a:pt x="148682" y="420420"/>
                  </a:lnTo>
                  <a:lnTo>
                    <a:pt x="102348" y="449847"/>
                  </a:lnTo>
                  <a:lnTo>
                    <a:pt x="52713" y="476983"/>
                  </a:lnTo>
                  <a:lnTo>
                    <a:pt x="0" y="501522"/>
                  </a:lnTo>
                  <a:lnTo>
                    <a:pt x="52324" y="624204"/>
                  </a:lnTo>
                  <a:lnTo>
                    <a:pt x="105059" y="599665"/>
                  </a:lnTo>
                  <a:lnTo>
                    <a:pt x="154710" y="572529"/>
                  </a:lnTo>
                  <a:lnTo>
                    <a:pt x="201055" y="543102"/>
                  </a:lnTo>
                  <a:lnTo>
                    <a:pt x="243869" y="511691"/>
                  </a:lnTo>
                  <a:lnTo>
                    <a:pt x="282932" y="478601"/>
                  </a:lnTo>
                  <a:lnTo>
                    <a:pt x="318020" y="444139"/>
                  </a:lnTo>
                  <a:lnTo>
                    <a:pt x="348910" y="408609"/>
                  </a:lnTo>
                  <a:lnTo>
                    <a:pt x="375380" y="372319"/>
                  </a:lnTo>
                  <a:lnTo>
                    <a:pt x="397208" y="335574"/>
                  </a:lnTo>
                  <a:lnTo>
                    <a:pt x="414170" y="298680"/>
                  </a:lnTo>
                  <a:lnTo>
                    <a:pt x="426044" y="261943"/>
                  </a:lnTo>
                  <a:lnTo>
                    <a:pt x="433639" y="190163"/>
                  </a:lnTo>
                  <a:lnTo>
                    <a:pt x="428914" y="155732"/>
                  </a:lnTo>
                  <a:lnTo>
                    <a:pt x="418210" y="122681"/>
                  </a:lnTo>
                  <a:lnTo>
                    <a:pt x="365886" y="0"/>
                  </a:lnTo>
                  <a:close/>
                </a:path>
              </a:pathLst>
            </a:custGeom>
            <a:solidFill>
              <a:srgbClr val="CAB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23529" y="4514850"/>
              <a:ext cx="657225" cy="811530"/>
            </a:xfrm>
            <a:custGeom>
              <a:avLst/>
              <a:gdLst/>
              <a:ahLst/>
              <a:cxnLst/>
              <a:rect l="l" t="t" r="r" b="b"/>
              <a:pathLst>
                <a:path w="657225" h="811529">
                  <a:moveTo>
                    <a:pt x="604393" y="252856"/>
                  </a:moveTo>
                  <a:lnTo>
                    <a:pt x="543099" y="205853"/>
                  </a:lnTo>
                  <a:lnTo>
                    <a:pt x="505484" y="188347"/>
                  </a:lnTo>
                  <a:lnTo>
                    <a:pt x="463805" y="174925"/>
                  </a:lnTo>
                  <a:lnTo>
                    <a:pt x="418496" y="165655"/>
                  </a:lnTo>
                  <a:lnTo>
                    <a:pt x="369995" y="160603"/>
                  </a:lnTo>
                  <a:lnTo>
                    <a:pt x="318737" y="159834"/>
                  </a:lnTo>
                  <a:lnTo>
                    <a:pt x="265158" y="163416"/>
                  </a:lnTo>
                  <a:lnTo>
                    <a:pt x="209694" y="171414"/>
                  </a:lnTo>
                  <a:lnTo>
                    <a:pt x="152780" y="183895"/>
                  </a:lnTo>
                  <a:lnTo>
                    <a:pt x="179070" y="245237"/>
                  </a:lnTo>
                  <a:lnTo>
                    <a:pt x="0" y="165735"/>
                  </a:lnTo>
                  <a:lnTo>
                    <a:pt x="74295" y="0"/>
                  </a:lnTo>
                  <a:lnTo>
                    <a:pt x="100456" y="61213"/>
                  </a:lnTo>
                  <a:lnTo>
                    <a:pt x="157461" y="48711"/>
                  </a:lnTo>
                  <a:lnTo>
                    <a:pt x="212830" y="40725"/>
                  </a:lnTo>
                  <a:lnTo>
                    <a:pt x="266166" y="37155"/>
                  </a:lnTo>
                  <a:lnTo>
                    <a:pt x="317071" y="37897"/>
                  </a:lnTo>
                  <a:lnTo>
                    <a:pt x="365150" y="42850"/>
                  </a:lnTo>
                  <a:lnTo>
                    <a:pt x="410003" y="51911"/>
                  </a:lnTo>
                  <a:lnTo>
                    <a:pt x="451234" y="64977"/>
                  </a:lnTo>
                  <a:lnTo>
                    <a:pt x="488446" y="81947"/>
                  </a:lnTo>
                  <a:lnTo>
                    <a:pt x="521241" y="102719"/>
                  </a:lnTo>
                  <a:lnTo>
                    <a:pt x="571992" y="155256"/>
                  </a:lnTo>
                  <a:lnTo>
                    <a:pt x="641476" y="309499"/>
                  </a:lnTo>
                  <a:lnTo>
                    <a:pt x="656905" y="376980"/>
                  </a:lnTo>
                  <a:lnTo>
                    <a:pt x="655874" y="412485"/>
                  </a:lnTo>
                  <a:lnTo>
                    <a:pt x="637436" y="485497"/>
                  </a:lnTo>
                  <a:lnTo>
                    <a:pt x="620474" y="522391"/>
                  </a:lnTo>
                  <a:lnTo>
                    <a:pt x="598646" y="559136"/>
                  </a:lnTo>
                  <a:lnTo>
                    <a:pt x="572176" y="595426"/>
                  </a:lnTo>
                  <a:lnTo>
                    <a:pt x="541286" y="630956"/>
                  </a:lnTo>
                  <a:lnTo>
                    <a:pt x="506198" y="665418"/>
                  </a:lnTo>
                  <a:lnTo>
                    <a:pt x="467135" y="698508"/>
                  </a:lnTo>
                  <a:lnTo>
                    <a:pt x="424321" y="729919"/>
                  </a:lnTo>
                  <a:lnTo>
                    <a:pt x="377976" y="759346"/>
                  </a:lnTo>
                  <a:lnTo>
                    <a:pt x="328325" y="786482"/>
                  </a:lnTo>
                  <a:lnTo>
                    <a:pt x="275590" y="811022"/>
                  </a:lnTo>
                  <a:lnTo>
                    <a:pt x="223266" y="688339"/>
                  </a:lnTo>
                  <a:lnTo>
                    <a:pt x="275979" y="663800"/>
                  </a:lnTo>
                  <a:lnTo>
                    <a:pt x="325614" y="636664"/>
                  </a:lnTo>
                  <a:lnTo>
                    <a:pt x="371948" y="607237"/>
                  </a:lnTo>
                  <a:lnTo>
                    <a:pt x="414757" y="575826"/>
                  </a:lnTo>
                  <a:lnTo>
                    <a:pt x="453818" y="542736"/>
                  </a:lnTo>
                  <a:lnTo>
                    <a:pt x="488907" y="508274"/>
                  </a:lnTo>
                  <a:lnTo>
                    <a:pt x="519801" y="472744"/>
                  </a:lnTo>
                  <a:lnTo>
                    <a:pt x="546278" y="436454"/>
                  </a:lnTo>
                  <a:lnTo>
                    <a:pt x="568113" y="399709"/>
                  </a:lnTo>
                  <a:lnTo>
                    <a:pt x="585084" y="362815"/>
                  </a:lnTo>
                  <a:lnTo>
                    <a:pt x="596967" y="326078"/>
                  </a:lnTo>
                  <a:lnTo>
                    <a:pt x="604575" y="254298"/>
                  </a:lnTo>
                  <a:lnTo>
                    <a:pt x="599854" y="219867"/>
                  </a:lnTo>
                  <a:lnTo>
                    <a:pt x="589152" y="186817"/>
                  </a:lnTo>
                </a:path>
              </a:pathLst>
            </a:custGeom>
            <a:ln w="38100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94815" y="3576815"/>
              <a:ext cx="746153" cy="79479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041131" y="3608356"/>
              <a:ext cx="585470" cy="238125"/>
            </a:xfrm>
            <a:custGeom>
              <a:avLst/>
              <a:gdLst/>
              <a:ahLst/>
              <a:cxnLst/>
              <a:rect l="l" t="t" r="r" b="b"/>
              <a:pathLst>
                <a:path w="585470" h="238125">
                  <a:moveTo>
                    <a:pt x="370895" y="0"/>
                  </a:moveTo>
                  <a:lnTo>
                    <a:pt x="320922" y="1916"/>
                  </a:lnTo>
                  <a:lnTo>
                    <a:pt x="267349" y="8804"/>
                  </a:lnTo>
                  <a:lnTo>
                    <a:pt x="210638" y="20749"/>
                  </a:lnTo>
                  <a:lnTo>
                    <a:pt x="151254" y="37841"/>
                  </a:lnTo>
                  <a:lnTo>
                    <a:pt x="89662" y="60165"/>
                  </a:lnTo>
                  <a:lnTo>
                    <a:pt x="57023" y="983"/>
                  </a:lnTo>
                  <a:lnTo>
                    <a:pt x="0" y="177513"/>
                  </a:lnTo>
                  <a:lnTo>
                    <a:pt x="187960" y="237838"/>
                  </a:lnTo>
                  <a:lnTo>
                    <a:pt x="155194" y="178529"/>
                  </a:lnTo>
                  <a:lnTo>
                    <a:pt x="213729" y="157245"/>
                  </a:lnTo>
                  <a:lnTo>
                    <a:pt x="270794" y="140569"/>
                  </a:lnTo>
                  <a:lnTo>
                    <a:pt x="325867" y="128529"/>
                  </a:lnTo>
                  <a:lnTo>
                    <a:pt x="378429" y="121152"/>
                  </a:lnTo>
                  <a:lnTo>
                    <a:pt x="427959" y="118465"/>
                  </a:lnTo>
                  <a:lnTo>
                    <a:pt x="473935" y="120495"/>
                  </a:lnTo>
                  <a:lnTo>
                    <a:pt x="515838" y="127270"/>
                  </a:lnTo>
                  <a:lnTo>
                    <a:pt x="553148" y="138816"/>
                  </a:lnTo>
                  <a:lnTo>
                    <a:pt x="585343" y="155161"/>
                  </a:lnTo>
                  <a:lnTo>
                    <a:pt x="580886" y="118425"/>
                  </a:lnTo>
                  <a:lnTo>
                    <a:pt x="550496" y="61920"/>
                  </a:lnTo>
                  <a:lnTo>
                    <a:pt x="494564" y="23201"/>
                  </a:lnTo>
                  <a:lnTo>
                    <a:pt x="458180" y="10729"/>
                  </a:lnTo>
                  <a:lnTo>
                    <a:pt x="416802" y="2966"/>
                  </a:lnTo>
                  <a:lnTo>
                    <a:pt x="3708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63381" y="3695445"/>
              <a:ext cx="428625" cy="611505"/>
            </a:xfrm>
            <a:custGeom>
              <a:avLst/>
              <a:gdLst/>
              <a:ahLst/>
              <a:cxnLst/>
              <a:rect l="l" t="t" r="r" b="b"/>
              <a:pathLst>
                <a:path w="428625" h="611504">
                  <a:moveTo>
                    <a:pt x="346328" y="0"/>
                  </a:moveTo>
                  <a:lnTo>
                    <a:pt x="358000" y="28684"/>
                  </a:lnTo>
                  <a:lnTo>
                    <a:pt x="363034" y="59845"/>
                  </a:lnTo>
                  <a:lnTo>
                    <a:pt x="361689" y="93114"/>
                  </a:lnTo>
                  <a:lnTo>
                    <a:pt x="340899" y="164499"/>
                  </a:lnTo>
                  <a:lnTo>
                    <a:pt x="321972" y="201877"/>
                  </a:lnTo>
                  <a:lnTo>
                    <a:pt x="297703" y="239887"/>
                  </a:lnTo>
                  <a:lnTo>
                    <a:pt x="268351" y="278158"/>
                  </a:lnTo>
                  <a:lnTo>
                    <a:pt x="234175" y="316324"/>
                  </a:lnTo>
                  <a:lnTo>
                    <a:pt x="195434" y="354013"/>
                  </a:lnTo>
                  <a:lnTo>
                    <a:pt x="152386" y="390858"/>
                  </a:lnTo>
                  <a:lnTo>
                    <a:pt x="105292" y="426488"/>
                  </a:lnTo>
                  <a:lnTo>
                    <a:pt x="54410" y="460536"/>
                  </a:lnTo>
                  <a:lnTo>
                    <a:pt x="0" y="492632"/>
                  </a:lnTo>
                  <a:lnTo>
                    <a:pt x="65532" y="611123"/>
                  </a:lnTo>
                  <a:lnTo>
                    <a:pt x="119919" y="579026"/>
                  </a:lnTo>
                  <a:lnTo>
                    <a:pt x="170784" y="544973"/>
                  </a:lnTo>
                  <a:lnTo>
                    <a:pt x="217867" y="509335"/>
                  </a:lnTo>
                  <a:lnTo>
                    <a:pt x="260907" y="472482"/>
                  </a:lnTo>
                  <a:lnTo>
                    <a:pt x="299645" y="434783"/>
                  </a:lnTo>
                  <a:lnTo>
                    <a:pt x="333820" y="396609"/>
                  </a:lnTo>
                  <a:lnTo>
                    <a:pt x="363172" y="358330"/>
                  </a:lnTo>
                  <a:lnTo>
                    <a:pt x="387441" y="320315"/>
                  </a:lnTo>
                  <a:lnTo>
                    <a:pt x="406366" y="282934"/>
                  </a:lnTo>
                  <a:lnTo>
                    <a:pt x="419687" y="246558"/>
                  </a:lnTo>
                  <a:lnTo>
                    <a:pt x="428479" y="178296"/>
                  </a:lnTo>
                  <a:lnTo>
                    <a:pt x="423428" y="147152"/>
                  </a:lnTo>
                  <a:lnTo>
                    <a:pt x="411734" y="118490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041131" y="3608378"/>
              <a:ext cx="650875" cy="698500"/>
            </a:xfrm>
            <a:custGeom>
              <a:avLst/>
              <a:gdLst/>
              <a:ahLst/>
              <a:cxnLst/>
              <a:rect l="l" t="t" r="r" b="b"/>
              <a:pathLst>
                <a:path w="650875" h="698500">
                  <a:moveTo>
                    <a:pt x="585343" y="155139"/>
                  </a:moveTo>
                  <a:lnTo>
                    <a:pt x="553148" y="138794"/>
                  </a:lnTo>
                  <a:lnTo>
                    <a:pt x="515838" y="127247"/>
                  </a:lnTo>
                  <a:lnTo>
                    <a:pt x="473935" y="120472"/>
                  </a:lnTo>
                  <a:lnTo>
                    <a:pt x="427959" y="118442"/>
                  </a:lnTo>
                  <a:lnTo>
                    <a:pt x="378429" y="121129"/>
                  </a:lnTo>
                  <a:lnTo>
                    <a:pt x="325867" y="128506"/>
                  </a:lnTo>
                  <a:lnTo>
                    <a:pt x="270794" y="140546"/>
                  </a:lnTo>
                  <a:lnTo>
                    <a:pt x="213729" y="157222"/>
                  </a:lnTo>
                  <a:lnTo>
                    <a:pt x="155194" y="178507"/>
                  </a:lnTo>
                  <a:lnTo>
                    <a:pt x="187960" y="237816"/>
                  </a:lnTo>
                  <a:lnTo>
                    <a:pt x="0" y="177491"/>
                  </a:lnTo>
                  <a:lnTo>
                    <a:pt x="57023" y="961"/>
                  </a:lnTo>
                  <a:lnTo>
                    <a:pt x="89662" y="60143"/>
                  </a:lnTo>
                  <a:lnTo>
                    <a:pt x="149942" y="38276"/>
                  </a:lnTo>
                  <a:lnTo>
                    <a:pt x="208389" y="21357"/>
                  </a:lnTo>
                  <a:lnTo>
                    <a:pt x="264498" y="9356"/>
                  </a:lnTo>
                  <a:lnTo>
                    <a:pt x="317762" y="2246"/>
                  </a:lnTo>
                  <a:lnTo>
                    <a:pt x="367678" y="0"/>
                  </a:lnTo>
                  <a:lnTo>
                    <a:pt x="413741" y="2587"/>
                  </a:lnTo>
                  <a:lnTo>
                    <a:pt x="455445" y="9982"/>
                  </a:lnTo>
                  <a:lnTo>
                    <a:pt x="492286" y="22155"/>
                  </a:lnTo>
                  <a:lnTo>
                    <a:pt x="549358" y="60726"/>
                  </a:lnTo>
                  <a:lnTo>
                    <a:pt x="633984" y="205558"/>
                  </a:lnTo>
                  <a:lnTo>
                    <a:pt x="650729" y="265364"/>
                  </a:lnTo>
                  <a:lnTo>
                    <a:pt x="649395" y="298622"/>
                  </a:lnTo>
                  <a:lnTo>
                    <a:pt x="628616" y="370001"/>
                  </a:lnTo>
                  <a:lnTo>
                    <a:pt x="609691" y="407382"/>
                  </a:lnTo>
                  <a:lnTo>
                    <a:pt x="585422" y="445397"/>
                  </a:lnTo>
                  <a:lnTo>
                    <a:pt x="556070" y="483677"/>
                  </a:lnTo>
                  <a:lnTo>
                    <a:pt x="521895" y="521850"/>
                  </a:lnTo>
                  <a:lnTo>
                    <a:pt x="483157" y="559549"/>
                  </a:lnTo>
                  <a:lnTo>
                    <a:pt x="440117" y="596402"/>
                  </a:lnTo>
                  <a:lnTo>
                    <a:pt x="393034" y="632040"/>
                  </a:lnTo>
                  <a:lnTo>
                    <a:pt x="342169" y="666093"/>
                  </a:lnTo>
                  <a:lnTo>
                    <a:pt x="287782" y="698191"/>
                  </a:lnTo>
                  <a:lnTo>
                    <a:pt x="222250" y="579700"/>
                  </a:lnTo>
                  <a:lnTo>
                    <a:pt x="276660" y="547604"/>
                  </a:lnTo>
                  <a:lnTo>
                    <a:pt x="327542" y="513556"/>
                  </a:lnTo>
                  <a:lnTo>
                    <a:pt x="374636" y="477925"/>
                  </a:lnTo>
                  <a:lnTo>
                    <a:pt x="417684" y="441080"/>
                  </a:lnTo>
                  <a:lnTo>
                    <a:pt x="456425" y="403391"/>
                  </a:lnTo>
                  <a:lnTo>
                    <a:pt x="490601" y="365226"/>
                  </a:lnTo>
                  <a:lnTo>
                    <a:pt x="519953" y="326954"/>
                  </a:lnTo>
                  <a:lnTo>
                    <a:pt x="544222" y="288945"/>
                  </a:lnTo>
                  <a:lnTo>
                    <a:pt x="563149" y="251567"/>
                  </a:lnTo>
                  <a:lnTo>
                    <a:pt x="576474" y="215189"/>
                  </a:lnTo>
                  <a:lnTo>
                    <a:pt x="585284" y="146913"/>
                  </a:lnTo>
                  <a:lnTo>
                    <a:pt x="580250" y="115751"/>
                  </a:lnTo>
                  <a:lnTo>
                    <a:pt x="568578" y="8706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5648" y="3429000"/>
              <a:ext cx="6313170" cy="73837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49423" y="3343655"/>
              <a:ext cx="5319522" cy="95478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21180" y="3473195"/>
              <a:ext cx="6184900" cy="609600"/>
            </a:xfrm>
            <a:custGeom>
              <a:avLst/>
              <a:gdLst/>
              <a:ahLst/>
              <a:cxnLst/>
              <a:rect l="l" t="t" r="r" b="b"/>
              <a:pathLst>
                <a:path w="6184900" h="609600">
                  <a:moveTo>
                    <a:pt x="6082792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7999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599"/>
                  </a:lnTo>
                  <a:lnTo>
                    <a:pt x="6082792" y="609599"/>
                  </a:lnTo>
                  <a:lnTo>
                    <a:pt x="6122348" y="601618"/>
                  </a:lnTo>
                  <a:lnTo>
                    <a:pt x="6154642" y="579850"/>
                  </a:lnTo>
                  <a:lnTo>
                    <a:pt x="6176410" y="547556"/>
                  </a:lnTo>
                  <a:lnTo>
                    <a:pt x="6184392" y="507999"/>
                  </a:lnTo>
                  <a:lnTo>
                    <a:pt x="6184392" y="101600"/>
                  </a:lnTo>
                  <a:lnTo>
                    <a:pt x="6176410" y="62043"/>
                  </a:lnTo>
                  <a:lnTo>
                    <a:pt x="6154642" y="29749"/>
                  </a:lnTo>
                  <a:lnTo>
                    <a:pt x="6122348" y="7981"/>
                  </a:lnTo>
                  <a:lnTo>
                    <a:pt x="608279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21180" y="3473195"/>
              <a:ext cx="6184900" cy="609600"/>
            </a:xfrm>
            <a:custGeom>
              <a:avLst/>
              <a:gdLst/>
              <a:ahLst/>
              <a:cxnLst/>
              <a:rect l="l" t="t" r="r" b="b"/>
              <a:pathLst>
                <a:path w="61849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6082792" y="0"/>
                  </a:lnTo>
                  <a:lnTo>
                    <a:pt x="6122348" y="7981"/>
                  </a:lnTo>
                  <a:lnTo>
                    <a:pt x="6154642" y="29749"/>
                  </a:lnTo>
                  <a:lnTo>
                    <a:pt x="6176410" y="62043"/>
                  </a:lnTo>
                  <a:lnTo>
                    <a:pt x="6184392" y="101600"/>
                  </a:lnTo>
                  <a:lnTo>
                    <a:pt x="6184392" y="507999"/>
                  </a:lnTo>
                  <a:lnTo>
                    <a:pt x="6176410" y="547556"/>
                  </a:lnTo>
                  <a:lnTo>
                    <a:pt x="6154642" y="579850"/>
                  </a:lnTo>
                  <a:lnTo>
                    <a:pt x="6122348" y="601618"/>
                  </a:lnTo>
                  <a:lnTo>
                    <a:pt x="6082792" y="609599"/>
                  </a:lnTo>
                  <a:lnTo>
                    <a:pt x="101600" y="609599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7999"/>
                  </a:lnTo>
                  <a:lnTo>
                    <a:pt x="0" y="101600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2421127" y="3427221"/>
            <a:ext cx="498094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ПЛАНИ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ЗАХОДІВ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РЕАЛІЗАЦІІ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РЕГІОНАЛЬНИХ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СТРАТЕГІЙ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РОЗВИТКУ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252727" y="4093464"/>
            <a:ext cx="7468870" cy="1689735"/>
            <a:chOff x="1252727" y="4093464"/>
            <a:chExt cx="7468870" cy="1689735"/>
          </a:xfrm>
        </p:grpSpPr>
        <p:pic>
          <p:nvPicPr>
            <p:cNvPr id="106" name="object 10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81327" y="4157472"/>
              <a:ext cx="6916674" cy="78714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61232" y="4093464"/>
              <a:ext cx="2405634" cy="95478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546859" y="4201668"/>
              <a:ext cx="6788150" cy="658495"/>
            </a:xfrm>
            <a:custGeom>
              <a:avLst/>
              <a:gdLst/>
              <a:ahLst/>
              <a:cxnLst/>
              <a:rect l="l" t="t" r="r" b="b"/>
              <a:pathLst>
                <a:path w="6788150" h="658495">
                  <a:moveTo>
                    <a:pt x="6678168" y="0"/>
                  </a:moveTo>
                  <a:lnTo>
                    <a:pt x="109728" y="0"/>
                  </a:lnTo>
                  <a:lnTo>
                    <a:pt x="67026" y="8626"/>
                  </a:lnTo>
                  <a:lnTo>
                    <a:pt x="32146" y="32146"/>
                  </a:lnTo>
                  <a:lnTo>
                    <a:pt x="8626" y="67026"/>
                  </a:lnTo>
                  <a:lnTo>
                    <a:pt x="0" y="109727"/>
                  </a:lnTo>
                  <a:lnTo>
                    <a:pt x="0" y="548639"/>
                  </a:lnTo>
                  <a:lnTo>
                    <a:pt x="8626" y="591341"/>
                  </a:lnTo>
                  <a:lnTo>
                    <a:pt x="32146" y="626221"/>
                  </a:lnTo>
                  <a:lnTo>
                    <a:pt x="67026" y="649741"/>
                  </a:lnTo>
                  <a:lnTo>
                    <a:pt x="109728" y="658367"/>
                  </a:lnTo>
                  <a:lnTo>
                    <a:pt x="6678168" y="658367"/>
                  </a:lnTo>
                  <a:lnTo>
                    <a:pt x="6720869" y="649741"/>
                  </a:lnTo>
                  <a:lnTo>
                    <a:pt x="6755749" y="626221"/>
                  </a:lnTo>
                  <a:lnTo>
                    <a:pt x="6779269" y="591341"/>
                  </a:lnTo>
                  <a:lnTo>
                    <a:pt x="6787896" y="548639"/>
                  </a:lnTo>
                  <a:lnTo>
                    <a:pt x="6787896" y="109727"/>
                  </a:lnTo>
                  <a:lnTo>
                    <a:pt x="6779269" y="67026"/>
                  </a:lnTo>
                  <a:lnTo>
                    <a:pt x="6755749" y="32146"/>
                  </a:lnTo>
                  <a:lnTo>
                    <a:pt x="6720869" y="8626"/>
                  </a:lnTo>
                  <a:lnTo>
                    <a:pt x="667816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46859" y="4201668"/>
              <a:ext cx="6788150" cy="658495"/>
            </a:xfrm>
            <a:custGeom>
              <a:avLst/>
              <a:gdLst/>
              <a:ahLst/>
              <a:cxnLst/>
              <a:rect l="l" t="t" r="r" b="b"/>
              <a:pathLst>
                <a:path w="6788150" h="658495">
                  <a:moveTo>
                    <a:pt x="0" y="109727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8" y="0"/>
                  </a:lnTo>
                  <a:lnTo>
                    <a:pt x="6678168" y="0"/>
                  </a:lnTo>
                  <a:lnTo>
                    <a:pt x="6720869" y="8626"/>
                  </a:lnTo>
                  <a:lnTo>
                    <a:pt x="6755749" y="32146"/>
                  </a:lnTo>
                  <a:lnTo>
                    <a:pt x="6779269" y="67026"/>
                  </a:lnTo>
                  <a:lnTo>
                    <a:pt x="6787896" y="109727"/>
                  </a:lnTo>
                  <a:lnTo>
                    <a:pt x="6787896" y="548639"/>
                  </a:lnTo>
                  <a:lnTo>
                    <a:pt x="6779269" y="591341"/>
                  </a:lnTo>
                  <a:lnTo>
                    <a:pt x="6755749" y="626221"/>
                  </a:lnTo>
                  <a:lnTo>
                    <a:pt x="6720869" y="649741"/>
                  </a:lnTo>
                  <a:lnTo>
                    <a:pt x="6678168" y="658367"/>
                  </a:lnTo>
                  <a:lnTo>
                    <a:pt x="109728" y="658367"/>
                  </a:lnTo>
                  <a:lnTo>
                    <a:pt x="67026" y="649741"/>
                  </a:lnTo>
                  <a:lnTo>
                    <a:pt x="32146" y="626221"/>
                  </a:lnTo>
                  <a:lnTo>
                    <a:pt x="8626" y="591341"/>
                  </a:lnTo>
                  <a:lnTo>
                    <a:pt x="0" y="548639"/>
                  </a:lnTo>
                  <a:lnTo>
                    <a:pt x="0" y="109727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52727" y="4888992"/>
              <a:ext cx="7468361" cy="78714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71927" y="4828032"/>
              <a:ext cx="5026914" cy="95478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318259" y="4933188"/>
              <a:ext cx="7339965" cy="658495"/>
            </a:xfrm>
            <a:custGeom>
              <a:avLst/>
              <a:gdLst/>
              <a:ahLst/>
              <a:cxnLst/>
              <a:rect l="l" t="t" r="r" b="b"/>
              <a:pathLst>
                <a:path w="7339965" h="658495">
                  <a:moveTo>
                    <a:pt x="7229856" y="0"/>
                  </a:moveTo>
                  <a:lnTo>
                    <a:pt x="109728" y="0"/>
                  </a:lnTo>
                  <a:lnTo>
                    <a:pt x="67026" y="8626"/>
                  </a:lnTo>
                  <a:lnTo>
                    <a:pt x="32146" y="32146"/>
                  </a:lnTo>
                  <a:lnTo>
                    <a:pt x="8626" y="67026"/>
                  </a:lnTo>
                  <a:lnTo>
                    <a:pt x="0" y="109728"/>
                  </a:lnTo>
                  <a:lnTo>
                    <a:pt x="0" y="548640"/>
                  </a:lnTo>
                  <a:lnTo>
                    <a:pt x="8626" y="591341"/>
                  </a:lnTo>
                  <a:lnTo>
                    <a:pt x="32146" y="626221"/>
                  </a:lnTo>
                  <a:lnTo>
                    <a:pt x="67026" y="649741"/>
                  </a:lnTo>
                  <a:lnTo>
                    <a:pt x="109728" y="658368"/>
                  </a:lnTo>
                  <a:lnTo>
                    <a:pt x="7229856" y="658368"/>
                  </a:lnTo>
                  <a:lnTo>
                    <a:pt x="7272557" y="649741"/>
                  </a:lnTo>
                  <a:lnTo>
                    <a:pt x="7307437" y="626221"/>
                  </a:lnTo>
                  <a:lnTo>
                    <a:pt x="7330957" y="591341"/>
                  </a:lnTo>
                  <a:lnTo>
                    <a:pt x="7339584" y="548640"/>
                  </a:lnTo>
                  <a:lnTo>
                    <a:pt x="7339584" y="109728"/>
                  </a:lnTo>
                  <a:lnTo>
                    <a:pt x="7330957" y="67026"/>
                  </a:lnTo>
                  <a:lnTo>
                    <a:pt x="7307437" y="32146"/>
                  </a:lnTo>
                  <a:lnTo>
                    <a:pt x="7272557" y="8626"/>
                  </a:lnTo>
                  <a:lnTo>
                    <a:pt x="7229856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18259" y="4933188"/>
              <a:ext cx="7339965" cy="658495"/>
            </a:xfrm>
            <a:custGeom>
              <a:avLst/>
              <a:gdLst/>
              <a:ahLst/>
              <a:cxnLst/>
              <a:rect l="l" t="t" r="r" b="b"/>
              <a:pathLst>
                <a:path w="7339965" h="658495">
                  <a:moveTo>
                    <a:pt x="0" y="109728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8" y="0"/>
                  </a:lnTo>
                  <a:lnTo>
                    <a:pt x="7229856" y="0"/>
                  </a:lnTo>
                  <a:lnTo>
                    <a:pt x="7272557" y="8626"/>
                  </a:lnTo>
                  <a:lnTo>
                    <a:pt x="7307437" y="32146"/>
                  </a:lnTo>
                  <a:lnTo>
                    <a:pt x="7330957" y="67026"/>
                  </a:lnTo>
                  <a:lnTo>
                    <a:pt x="7339584" y="109728"/>
                  </a:lnTo>
                  <a:lnTo>
                    <a:pt x="7339584" y="548640"/>
                  </a:lnTo>
                  <a:lnTo>
                    <a:pt x="7330957" y="591341"/>
                  </a:lnTo>
                  <a:lnTo>
                    <a:pt x="7307437" y="626221"/>
                  </a:lnTo>
                  <a:lnTo>
                    <a:pt x="7272557" y="649741"/>
                  </a:lnTo>
                  <a:lnTo>
                    <a:pt x="7229856" y="658368"/>
                  </a:lnTo>
                  <a:lnTo>
                    <a:pt x="109728" y="658368"/>
                  </a:lnTo>
                  <a:lnTo>
                    <a:pt x="67026" y="649741"/>
                  </a:lnTo>
                  <a:lnTo>
                    <a:pt x="32146" y="626221"/>
                  </a:lnTo>
                  <a:lnTo>
                    <a:pt x="8626" y="591341"/>
                  </a:lnTo>
                  <a:lnTo>
                    <a:pt x="0" y="548640"/>
                  </a:lnTo>
                  <a:lnTo>
                    <a:pt x="0" y="109728"/>
                  </a:lnTo>
                  <a:close/>
                </a:path>
              </a:pathLst>
            </a:custGeom>
            <a:ln w="39624">
              <a:solidFill>
                <a:srgbClr val="1D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2642742" y="4180078"/>
            <a:ext cx="4688205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10665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РЕГІОНАЛЬНІ</a:t>
            </a:r>
            <a:endParaRPr sz="2400">
              <a:latin typeface="Calibri"/>
              <a:cs typeface="Calibri"/>
            </a:endParaRPr>
          </a:p>
          <a:p>
            <a:pPr marR="84455" algn="ctr">
              <a:lnSpc>
                <a:spcPct val="100000"/>
              </a:lnSpc>
              <a:spcBef>
                <a:spcPts val="20"/>
              </a:spcBef>
            </a:pP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СТРАТЕГІЇ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РОЗВИТКУ</a:t>
            </a:r>
            <a:endParaRPr sz="1800">
              <a:latin typeface="Calibri"/>
              <a:cs typeface="Calibri"/>
            </a:endParaRPr>
          </a:p>
          <a:p>
            <a:pPr marR="1584960" algn="r">
              <a:lnSpc>
                <a:spcPct val="100000"/>
              </a:lnSpc>
              <a:spcBef>
                <a:spcPts val="705"/>
              </a:spcBef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ДЕРЖАВНА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СТРАТЕГІЯ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РЕГІОНАЛЬНОГО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РОЗВИТКУ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УКРАЇНИ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395471" y="3133331"/>
            <a:ext cx="3253104" cy="431165"/>
            <a:chOff x="3395471" y="3133331"/>
            <a:chExt cx="3253104" cy="431165"/>
          </a:xfrm>
        </p:grpSpPr>
        <p:pic>
          <p:nvPicPr>
            <p:cNvPr id="116" name="object 1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52287" y="3151619"/>
              <a:ext cx="375678" cy="38482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45251" y="3204971"/>
              <a:ext cx="192024" cy="24688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445251" y="3204971"/>
              <a:ext cx="192405" cy="247015"/>
            </a:xfrm>
            <a:custGeom>
              <a:avLst/>
              <a:gdLst/>
              <a:ahLst/>
              <a:cxnLst/>
              <a:rect l="l" t="t" r="r" b="b"/>
              <a:pathLst>
                <a:path w="192404" h="247014">
                  <a:moveTo>
                    <a:pt x="0" y="96012"/>
                  </a:moveTo>
                  <a:lnTo>
                    <a:pt x="96012" y="0"/>
                  </a:lnTo>
                  <a:lnTo>
                    <a:pt x="192024" y="96012"/>
                  </a:lnTo>
                  <a:lnTo>
                    <a:pt x="144018" y="96012"/>
                  </a:lnTo>
                  <a:lnTo>
                    <a:pt x="144018" y="246887"/>
                  </a:lnTo>
                  <a:lnTo>
                    <a:pt x="48006" y="246887"/>
                  </a:lnTo>
                  <a:lnTo>
                    <a:pt x="48006" y="96012"/>
                  </a:lnTo>
                  <a:lnTo>
                    <a:pt x="0" y="96012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95471" y="3160763"/>
              <a:ext cx="378701" cy="40311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488435" y="3214115"/>
              <a:ext cx="195580" cy="265430"/>
            </a:xfrm>
            <a:custGeom>
              <a:avLst/>
              <a:gdLst/>
              <a:ahLst/>
              <a:cxnLst/>
              <a:rect l="l" t="t" r="r" b="b"/>
              <a:pathLst>
                <a:path w="195579" h="265429">
                  <a:moveTo>
                    <a:pt x="97536" y="0"/>
                  </a:moveTo>
                  <a:lnTo>
                    <a:pt x="0" y="97536"/>
                  </a:lnTo>
                  <a:lnTo>
                    <a:pt x="48767" y="97536"/>
                  </a:lnTo>
                  <a:lnTo>
                    <a:pt x="48767" y="265175"/>
                  </a:lnTo>
                  <a:lnTo>
                    <a:pt x="146303" y="265175"/>
                  </a:lnTo>
                  <a:lnTo>
                    <a:pt x="146303" y="97536"/>
                  </a:lnTo>
                  <a:lnTo>
                    <a:pt x="195072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88435" y="3214115"/>
              <a:ext cx="195580" cy="265430"/>
            </a:xfrm>
            <a:custGeom>
              <a:avLst/>
              <a:gdLst/>
              <a:ahLst/>
              <a:cxnLst/>
              <a:rect l="l" t="t" r="r" b="b"/>
              <a:pathLst>
                <a:path w="195579" h="265429">
                  <a:moveTo>
                    <a:pt x="0" y="97536"/>
                  </a:moveTo>
                  <a:lnTo>
                    <a:pt x="97536" y="0"/>
                  </a:lnTo>
                  <a:lnTo>
                    <a:pt x="195072" y="97536"/>
                  </a:lnTo>
                  <a:lnTo>
                    <a:pt x="146303" y="97536"/>
                  </a:lnTo>
                  <a:lnTo>
                    <a:pt x="146303" y="265175"/>
                  </a:lnTo>
                  <a:lnTo>
                    <a:pt x="48767" y="265175"/>
                  </a:lnTo>
                  <a:lnTo>
                    <a:pt x="48767" y="97536"/>
                  </a:lnTo>
                  <a:lnTo>
                    <a:pt x="0" y="97536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10583" y="3160763"/>
              <a:ext cx="375678" cy="38482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03547" y="3214115"/>
              <a:ext cx="192024" cy="246887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4003547" y="3214115"/>
              <a:ext cx="192405" cy="247015"/>
            </a:xfrm>
            <a:custGeom>
              <a:avLst/>
              <a:gdLst/>
              <a:ahLst/>
              <a:cxnLst/>
              <a:rect l="l" t="t" r="r" b="b"/>
              <a:pathLst>
                <a:path w="192404" h="247014">
                  <a:moveTo>
                    <a:pt x="0" y="96012"/>
                  </a:moveTo>
                  <a:lnTo>
                    <a:pt x="96012" y="0"/>
                  </a:lnTo>
                  <a:lnTo>
                    <a:pt x="192024" y="96012"/>
                  </a:lnTo>
                  <a:lnTo>
                    <a:pt x="144017" y="96012"/>
                  </a:lnTo>
                  <a:lnTo>
                    <a:pt x="144017" y="246887"/>
                  </a:lnTo>
                  <a:lnTo>
                    <a:pt x="48005" y="246887"/>
                  </a:lnTo>
                  <a:lnTo>
                    <a:pt x="48005" y="96012"/>
                  </a:lnTo>
                  <a:lnTo>
                    <a:pt x="0" y="96012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58511" y="3151619"/>
              <a:ext cx="378701" cy="39396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951475" y="3204971"/>
              <a:ext cx="195580" cy="256540"/>
            </a:xfrm>
            <a:custGeom>
              <a:avLst/>
              <a:gdLst/>
              <a:ahLst/>
              <a:cxnLst/>
              <a:rect l="l" t="t" r="r" b="b"/>
              <a:pathLst>
                <a:path w="195579" h="256539">
                  <a:moveTo>
                    <a:pt x="97536" y="0"/>
                  </a:moveTo>
                  <a:lnTo>
                    <a:pt x="0" y="97536"/>
                  </a:lnTo>
                  <a:lnTo>
                    <a:pt x="48768" y="97536"/>
                  </a:lnTo>
                  <a:lnTo>
                    <a:pt x="48768" y="256031"/>
                  </a:lnTo>
                  <a:lnTo>
                    <a:pt x="146303" y="256031"/>
                  </a:lnTo>
                  <a:lnTo>
                    <a:pt x="146303" y="97536"/>
                  </a:lnTo>
                  <a:lnTo>
                    <a:pt x="195072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51475" y="3204971"/>
              <a:ext cx="195580" cy="256540"/>
            </a:xfrm>
            <a:custGeom>
              <a:avLst/>
              <a:gdLst/>
              <a:ahLst/>
              <a:cxnLst/>
              <a:rect l="l" t="t" r="r" b="b"/>
              <a:pathLst>
                <a:path w="195579" h="256539">
                  <a:moveTo>
                    <a:pt x="0" y="97536"/>
                  </a:moveTo>
                  <a:lnTo>
                    <a:pt x="97536" y="0"/>
                  </a:lnTo>
                  <a:lnTo>
                    <a:pt x="195072" y="97536"/>
                  </a:lnTo>
                  <a:lnTo>
                    <a:pt x="146303" y="97536"/>
                  </a:lnTo>
                  <a:lnTo>
                    <a:pt x="146303" y="256031"/>
                  </a:lnTo>
                  <a:lnTo>
                    <a:pt x="48768" y="256031"/>
                  </a:lnTo>
                  <a:lnTo>
                    <a:pt x="48768" y="97536"/>
                  </a:lnTo>
                  <a:lnTo>
                    <a:pt x="0" y="97536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2783" y="3142475"/>
              <a:ext cx="375678" cy="41225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365747" y="3195827"/>
              <a:ext cx="192405" cy="274320"/>
            </a:xfrm>
            <a:custGeom>
              <a:avLst/>
              <a:gdLst/>
              <a:ahLst/>
              <a:cxnLst/>
              <a:rect l="l" t="t" r="r" b="b"/>
              <a:pathLst>
                <a:path w="192404" h="274320">
                  <a:moveTo>
                    <a:pt x="96012" y="0"/>
                  </a:moveTo>
                  <a:lnTo>
                    <a:pt x="0" y="96012"/>
                  </a:lnTo>
                  <a:lnTo>
                    <a:pt x="48005" y="96012"/>
                  </a:lnTo>
                  <a:lnTo>
                    <a:pt x="48005" y="274320"/>
                  </a:lnTo>
                  <a:lnTo>
                    <a:pt x="144018" y="274320"/>
                  </a:lnTo>
                  <a:lnTo>
                    <a:pt x="144018" y="96012"/>
                  </a:lnTo>
                  <a:lnTo>
                    <a:pt x="192024" y="96012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365747" y="3195827"/>
              <a:ext cx="192405" cy="274320"/>
            </a:xfrm>
            <a:custGeom>
              <a:avLst/>
              <a:gdLst/>
              <a:ahLst/>
              <a:cxnLst/>
              <a:rect l="l" t="t" r="r" b="b"/>
              <a:pathLst>
                <a:path w="192404" h="274320">
                  <a:moveTo>
                    <a:pt x="0" y="96012"/>
                  </a:moveTo>
                  <a:lnTo>
                    <a:pt x="96012" y="0"/>
                  </a:lnTo>
                  <a:lnTo>
                    <a:pt x="192024" y="96012"/>
                  </a:lnTo>
                  <a:lnTo>
                    <a:pt x="144018" y="96012"/>
                  </a:lnTo>
                  <a:lnTo>
                    <a:pt x="144018" y="274320"/>
                  </a:lnTo>
                  <a:lnTo>
                    <a:pt x="48005" y="274320"/>
                  </a:lnTo>
                  <a:lnTo>
                    <a:pt x="48005" y="96012"/>
                  </a:lnTo>
                  <a:lnTo>
                    <a:pt x="0" y="96012"/>
                  </a:lnTo>
                  <a:close/>
                </a:path>
              </a:pathLst>
            </a:custGeom>
            <a:ln w="396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49111" y="3133331"/>
              <a:ext cx="378701" cy="430542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42075" y="3186683"/>
              <a:ext cx="195580" cy="292735"/>
            </a:xfrm>
            <a:custGeom>
              <a:avLst/>
              <a:gdLst/>
              <a:ahLst/>
              <a:cxnLst/>
              <a:rect l="l" t="t" r="r" b="b"/>
              <a:pathLst>
                <a:path w="195579" h="292735">
                  <a:moveTo>
                    <a:pt x="97536" y="0"/>
                  </a:moveTo>
                  <a:lnTo>
                    <a:pt x="0" y="97536"/>
                  </a:lnTo>
                  <a:lnTo>
                    <a:pt x="48768" y="97536"/>
                  </a:lnTo>
                  <a:lnTo>
                    <a:pt x="48768" y="292607"/>
                  </a:lnTo>
                  <a:lnTo>
                    <a:pt x="146303" y="292607"/>
                  </a:lnTo>
                  <a:lnTo>
                    <a:pt x="146303" y="97536"/>
                  </a:lnTo>
                  <a:lnTo>
                    <a:pt x="195072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942075" y="3186683"/>
              <a:ext cx="195580" cy="292735"/>
            </a:xfrm>
            <a:custGeom>
              <a:avLst/>
              <a:gdLst/>
              <a:ahLst/>
              <a:cxnLst/>
              <a:rect l="l" t="t" r="r" b="b"/>
              <a:pathLst>
                <a:path w="195579" h="292735">
                  <a:moveTo>
                    <a:pt x="0" y="97536"/>
                  </a:moveTo>
                  <a:lnTo>
                    <a:pt x="97536" y="0"/>
                  </a:lnTo>
                  <a:lnTo>
                    <a:pt x="195072" y="97536"/>
                  </a:lnTo>
                  <a:lnTo>
                    <a:pt x="146303" y="97536"/>
                  </a:lnTo>
                  <a:lnTo>
                    <a:pt x="146303" y="292607"/>
                  </a:lnTo>
                  <a:lnTo>
                    <a:pt x="48768" y="292607"/>
                  </a:lnTo>
                  <a:lnTo>
                    <a:pt x="48768" y="97536"/>
                  </a:lnTo>
                  <a:lnTo>
                    <a:pt x="0" y="97536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13503" y="3160763"/>
              <a:ext cx="375678" cy="38482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06467" y="3214115"/>
              <a:ext cx="192024" cy="24688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506467" y="3214115"/>
              <a:ext cx="192405" cy="247015"/>
            </a:xfrm>
            <a:custGeom>
              <a:avLst/>
              <a:gdLst/>
              <a:ahLst/>
              <a:cxnLst/>
              <a:rect l="l" t="t" r="r" b="b"/>
              <a:pathLst>
                <a:path w="192404" h="247014">
                  <a:moveTo>
                    <a:pt x="0" y="96012"/>
                  </a:moveTo>
                  <a:lnTo>
                    <a:pt x="96012" y="0"/>
                  </a:lnTo>
                  <a:lnTo>
                    <a:pt x="192024" y="96012"/>
                  </a:lnTo>
                  <a:lnTo>
                    <a:pt x="144018" y="96012"/>
                  </a:lnTo>
                  <a:lnTo>
                    <a:pt x="144018" y="246887"/>
                  </a:lnTo>
                  <a:lnTo>
                    <a:pt x="48006" y="246887"/>
                  </a:lnTo>
                  <a:lnTo>
                    <a:pt x="48006" y="96012"/>
                  </a:lnTo>
                  <a:lnTo>
                    <a:pt x="0" y="96012"/>
                  </a:lnTo>
                  <a:close/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8865107" y="6708140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517" y="1098575"/>
            <a:ext cx="8432165" cy="2270125"/>
            <a:chOff x="382517" y="1098575"/>
            <a:chExt cx="8432165" cy="2270125"/>
          </a:xfrm>
        </p:grpSpPr>
        <p:sp>
          <p:nvSpPr>
            <p:cNvPr id="3" name="object 3"/>
            <p:cNvSpPr/>
            <p:nvPr/>
          </p:nvSpPr>
          <p:spPr>
            <a:xfrm>
              <a:off x="6763512" y="1301495"/>
              <a:ext cx="2021205" cy="2054860"/>
            </a:xfrm>
            <a:custGeom>
              <a:avLst/>
              <a:gdLst/>
              <a:ahLst/>
              <a:cxnLst/>
              <a:rect l="l" t="t" r="r" b="b"/>
              <a:pathLst>
                <a:path w="2021204" h="2054860">
                  <a:moveTo>
                    <a:pt x="1684020" y="0"/>
                  </a:moveTo>
                  <a:lnTo>
                    <a:pt x="336804" y="0"/>
                  </a:lnTo>
                  <a:lnTo>
                    <a:pt x="291092" y="3073"/>
                  </a:lnTo>
                  <a:lnTo>
                    <a:pt x="247253" y="12027"/>
                  </a:lnTo>
                  <a:lnTo>
                    <a:pt x="205686" y="26461"/>
                  </a:lnTo>
                  <a:lnTo>
                    <a:pt x="166793" y="45974"/>
                  </a:lnTo>
                  <a:lnTo>
                    <a:pt x="130974" y="70164"/>
                  </a:lnTo>
                  <a:lnTo>
                    <a:pt x="98631" y="98631"/>
                  </a:lnTo>
                  <a:lnTo>
                    <a:pt x="70164" y="130974"/>
                  </a:lnTo>
                  <a:lnTo>
                    <a:pt x="45974" y="166793"/>
                  </a:lnTo>
                  <a:lnTo>
                    <a:pt x="26461" y="205686"/>
                  </a:lnTo>
                  <a:lnTo>
                    <a:pt x="12027" y="247253"/>
                  </a:lnTo>
                  <a:lnTo>
                    <a:pt x="3073" y="291092"/>
                  </a:lnTo>
                  <a:lnTo>
                    <a:pt x="0" y="336803"/>
                  </a:lnTo>
                  <a:lnTo>
                    <a:pt x="0" y="1717548"/>
                  </a:lnTo>
                  <a:lnTo>
                    <a:pt x="3073" y="1763259"/>
                  </a:lnTo>
                  <a:lnTo>
                    <a:pt x="12027" y="1807098"/>
                  </a:lnTo>
                  <a:lnTo>
                    <a:pt x="26461" y="1848665"/>
                  </a:lnTo>
                  <a:lnTo>
                    <a:pt x="45974" y="1887558"/>
                  </a:lnTo>
                  <a:lnTo>
                    <a:pt x="70164" y="1923377"/>
                  </a:lnTo>
                  <a:lnTo>
                    <a:pt x="98631" y="1955720"/>
                  </a:lnTo>
                  <a:lnTo>
                    <a:pt x="130974" y="1984187"/>
                  </a:lnTo>
                  <a:lnTo>
                    <a:pt x="166793" y="2008377"/>
                  </a:lnTo>
                  <a:lnTo>
                    <a:pt x="205686" y="2027890"/>
                  </a:lnTo>
                  <a:lnTo>
                    <a:pt x="247253" y="2042324"/>
                  </a:lnTo>
                  <a:lnTo>
                    <a:pt x="291092" y="2051278"/>
                  </a:lnTo>
                  <a:lnTo>
                    <a:pt x="336804" y="2054352"/>
                  </a:lnTo>
                  <a:lnTo>
                    <a:pt x="1684020" y="2054352"/>
                  </a:lnTo>
                  <a:lnTo>
                    <a:pt x="1729731" y="2051278"/>
                  </a:lnTo>
                  <a:lnTo>
                    <a:pt x="1773570" y="2042324"/>
                  </a:lnTo>
                  <a:lnTo>
                    <a:pt x="1815137" y="2027890"/>
                  </a:lnTo>
                  <a:lnTo>
                    <a:pt x="1854030" y="2008377"/>
                  </a:lnTo>
                  <a:lnTo>
                    <a:pt x="1889849" y="1984187"/>
                  </a:lnTo>
                  <a:lnTo>
                    <a:pt x="1922192" y="1955720"/>
                  </a:lnTo>
                  <a:lnTo>
                    <a:pt x="1950659" y="1923377"/>
                  </a:lnTo>
                  <a:lnTo>
                    <a:pt x="1974850" y="1887558"/>
                  </a:lnTo>
                  <a:lnTo>
                    <a:pt x="1994362" y="1848665"/>
                  </a:lnTo>
                  <a:lnTo>
                    <a:pt x="2008796" y="1807098"/>
                  </a:lnTo>
                  <a:lnTo>
                    <a:pt x="2017750" y="1763259"/>
                  </a:lnTo>
                  <a:lnTo>
                    <a:pt x="2020824" y="1717548"/>
                  </a:lnTo>
                  <a:lnTo>
                    <a:pt x="2020824" y="336803"/>
                  </a:lnTo>
                  <a:lnTo>
                    <a:pt x="2017750" y="291092"/>
                  </a:lnTo>
                  <a:lnTo>
                    <a:pt x="2008796" y="247253"/>
                  </a:lnTo>
                  <a:lnTo>
                    <a:pt x="1994362" y="205686"/>
                  </a:lnTo>
                  <a:lnTo>
                    <a:pt x="1974850" y="166793"/>
                  </a:lnTo>
                  <a:lnTo>
                    <a:pt x="1950659" y="130974"/>
                  </a:lnTo>
                  <a:lnTo>
                    <a:pt x="1922192" y="98631"/>
                  </a:lnTo>
                  <a:lnTo>
                    <a:pt x="1889849" y="70164"/>
                  </a:lnTo>
                  <a:lnTo>
                    <a:pt x="1854030" y="45974"/>
                  </a:lnTo>
                  <a:lnTo>
                    <a:pt x="1815137" y="26461"/>
                  </a:lnTo>
                  <a:lnTo>
                    <a:pt x="1773570" y="12027"/>
                  </a:lnTo>
                  <a:lnTo>
                    <a:pt x="1729731" y="3073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63512" y="1301495"/>
              <a:ext cx="2021205" cy="2054860"/>
            </a:xfrm>
            <a:custGeom>
              <a:avLst/>
              <a:gdLst/>
              <a:ahLst/>
              <a:cxnLst/>
              <a:rect l="l" t="t" r="r" b="b"/>
              <a:pathLst>
                <a:path w="2021204" h="2054860">
                  <a:moveTo>
                    <a:pt x="0" y="336803"/>
                  </a:moveTo>
                  <a:lnTo>
                    <a:pt x="3073" y="291092"/>
                  </a:lnTo>
                  <a:lnTo>
                    <a:pt x="12027" y="247253"/>
                  </a:lnTo>
                  <a:lnTo>
                    <a:pt x="26461" y="205686"/>
                  </a:lnTo>
                  <a:lnTo>
                    <a:pt x="45974" y="166793"/>
                  </a:lnTo>
                  <a:lnTo>
                    <a:pt x="70164" y="130974"/>
                  </a:lnTo>
                  <a:lnTo>
                    <a:pt x="98631" y="98631"/>
                  </a:lnTo>
                  <a:lnTo>
                    <a:pt x="130974" y="70164"/>
                  </a:lnTo>
                  <a:lnTo>
                    <a:pt x="166793" y="45974"/>
                  </a:lnTo>
                  <a:lnTo>
                    <a:pt x="205686" y="26461"/>
                  </a:lnTo>
                  <a:lnTo>
                    <a:pt x="247253" y="12027"/>
                  </a:lnTo>
                  <a:lnTo>
                    <a:pt x="291092" y="3073"/>
                  </a:lnTo>
                  <a:lnTo>
                    <a:pt x="336804" y="0"/>
                  </a:lnTo>
                  <a:lnTo>
                    <a:pt x="1684020" y="0"/>
                  </a:lnTo>
                  <a:lnTo>
                    <a:pt x="1729731" y="3073"/>
                  </a:lnTo>
                  <a:lnTo>
                    <a:pt x="1773570" y="12027"/>
                  </a:lnTo>
                  <a:lnTo>
                    <a:pt x="1815137" y="26461"/>
                  </a:lnTo>
                  <a:lnTo>
                    <a:pt x="1854030" y="45974"/>
                  </a:lnTo>
                  <a:lnTo>
                    <a:pt x="1889849" y="70164"/>
                  </a:lnTo>
                  <a:lnTo>
                    <a:pt x="1922192" y="98631"/>
                  </a:lnTo>
                  <a:lnTo>
                    <a:pt x="1950659" y="130974"/>
                  </a:lnTo>
                  <a:lnTo>
                    <a:pt x="1974850" y="166793"/>
                  </a:lnTo>
                  <a:lnTo>
                    <a:pt x="1994362" y="205686"/>
                  </a:lnTo>
                  <a:lnTo>
                    <a:pt x="2008796" y="247253"/>
                  </a:lnTo>
                  <a:lnTo>
                    <a:pt x="2017750" y="291092"/>
                  </a:lnTo>
                  <a:lnTo>
                    <a:pt x="2020824" y="336803"/>
                  </a:lnTo>
                  <a:lnTo>
                    <a:pt x="2020824" y="1717548"/>
                  </a:lnTo>
                  <a:lnTo>
                    <a:pt x="2017750" y="1763259"/>
                  </a:lnTo>
                  <a:lnTo>
                    <a:pt x="2008796" y="1807098"/>
                  </a:lnTo>
                  <a:lnTo>
                    <a:pt x="1994362" y="1848665"/>
                  </a:lnTo>
                  <a:lnTo>
                    <a:pt x="1974850" y="1887558"/>
                  </a:lnTo>
                  <a:lnTo>
                    <a:pt x="1950659" y="1923377"/>
                  </a:lnTo>
                  <a:lnTo>
                    <a:pt x="1922192" y="1955720"/>
                  </a:lnTo>
                  <a:lnTo>
                    <a:pt x="1889849" y="1984187"/>
                  </a:lnTo>
                  <a:lnTo>
                    <a:pt x="1854030" y="2008377"/>
                  </a:lnTo>
                  <a:lnTo>
                    <a:pt x="1815137" y="2027890"/>
                  </a:lnTo>
                  <a:lnTo>
                    <a:pt x="1773570" y="2042324"/>
                  </a:lnTo>
                  <a:lnTo>
                    <a:pt x="1729731" y="2051278"/>
                  </a:lnTo>
                  <a:lnTo>
                    <a:pt x="1684020" y="2054352"/>
                  </a:lnTo>
                  <a:lnTo>
                    <a:pt x="336804" y="2054352"/>
                  </a:lnTo>
                  <a:lnTo>
                    <a:pt x="291092" y="2051278"/>
                  </a:lnTo>
                  <a:lnTo>
                    <a:pt x="247253" y="2042324"/>
                  </a:lnTo>
                  <a:lnTo>
                    <a:pt x="205686" y="2027890"/>
                  </a:lnTo>
                  <a:lnTo>
                    <a:pt x="166793" y="2008377"/>
                  </a:lnTo>
                  <a:lnTo>
                    <a:pt x="130974" y="1984187"/>
                  </a:lnTo>
                  <a:lnTo>
                    <a:pt x="98631" y="1955720"/>
                  </a:lnTo>
                  <a:lnTo>
                    <a:pt x="70164" y="1923377"/>
                  </a:lnTo>
                  <a:lnTo>
                    <a:pt x="45974" y="1887558"/>
                  </a:lnTo>
                  <a:lnTo>
                    <a:pt x="26461" y="1848665"/>
                  </a:lnTo>
                  <a:lnTo>
                    <a:pt x="12027" y="1807098"/>
                  </a:lnTo>
                  <a:lnTo>
                    <a:pt x="3073" y="1763259"/>
                  </a:lnTo>
                  <a:lnTo>
                    <a:pt x="0" y="1717548"/>
                  </a:lnTo>
                  <a:lnTo>
                    <a:pt x="0" y="336803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17" y="1098575"/>
              <a:ext cx="8431542" cy="1078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8" y="1106423"/>
              <a:ext cx="8369934" cy="45720"/>
            </a:xfrm>
            <a:custGeom>
              <a:avLst/>
              <a:gdLst/>
              <a:ahLst/>
              <a:cxnLst/>
              <a:rect l="l" t="t" r="r" b="b"/>
              <a:pathLst>
                <a:path w="8369934" h="45719">
                  <a:moveTo>
                    <a:pt x="836980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369808" y="45720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5589" y="470324"/>
            <a:ext cx="3850782" cy="35559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62198" y="367411"/>
            <a:ext cx="38557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АЛГОРИТМ</a:t>
            </a:r>
            <a:r>
              <a:rPr sz="2800" spc="-114" dirty="0"/>
              <a:t> </a:t>
            </a:r>
            <a:r>
              <a:rPr sz="2800" dirty="0"/>
              <a:t>ВІДБОРУ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8838056" y="655391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7715" y="1393012"/>
            <a:ext cx="1721485" cy="1880002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5405" marR="59690" algn="ctr">
              <a:lnSpc>
                <a:spcPts val="1680"/>
              </a:lnSpc>
              <a:spcBef>
                <a:spcPts val="360"/>
              </a:spcBef>
            </a:pPr>
            <a:r>
              <a:rPr lang="ru-RU" sz="1400" spc="-15" dirty="0">
                <a:cs typeface="Calibri"/>
              </a:rPr>
              <a:t>За</a:t>
            </a:r>
            <a:r>
              <a:rPr lang="ru-RU" sz="1400" spc="-25" dirty="0">
                <a:cs typeface="Calibri"/>
              </a:rPr>
              <a:t> </a:t>
            </a:r>
            <a:r>
              <a:rPr lang="ru-RU" sz="1400" spc="-10" dirty="0" err="1">
                <a:cs typeface="Calibri"/>
              </a:rPr>
              <a:t>пропозиціями</a:t>
            </a:r>
            <a:endParaRPr lang="ru-RU" sz="1400" dirty="0">
              <a:cs typeface="Calibri"/>
            </a:endParaRPr>
          </a:p>
          <a:p>
            <a:pPr marL="65405" marR="59690" algn="ctr">
              <a:lnSpc>
                <a:spcPts val="1680"/>
              </a:lnSpc>
              <a:spcBef>
                <a:spcPts val="360"/>
              </a:spcBef>
            </a:pPr>
            <a:r>
              <a:rPr sz="1400" spc="-10" dirty="0" err="1" smtClean="0">
                <a:latin typeface="Calibri"/>
                <a:cs typeface="Calibri"/>
              </a:rPr>
              <a:t>регіон</a:t>
            </a:r>
            <a:r>
              <a:rPr lang="uk-UA" sz="1400" spc="-10" dirty="0" smtClean="0">
                <a:latin typeface="Calibri"/>
                <a:cs typeface="Calibri"/>
              </a:rPr>
              <a:t>а</a:t>
            </a:r>
            <a:r>
              <a:rPr sz="1400" spc="-10" dirty="0" err="1" smtClean="0">
                <a:latin typeface="Calibri"/>
                <a:cs typeface="Calibri"/>
              </a:rPr>
              <a:t>ль</a:t>
            </a:r>
            <a:r>
              <a:rPr lang="uk-UA" sz="1400" spc="-10" dirty="0" err="1" smtClean="0">
                <a:latin typeface="Calibri"/>
                <a:cs typeface="Calibri"/>
              </a:rPr>
              <a:t>ни</a:t>
            </a:r>
            <a:r>
              <a:rPr sz="1400" spc="-10" dirty="0" smtClean="0">
                <a:latin typeface="Calibri"/>
                <a:cs typeface="Calibri"/>
              </a:rPr>
              <a:t>х</a:t>
            </a:r>
            <a:r>
              <a:rPr lang="uk-UA" sz="1400" spc="-10" dirty="0" smtClean="0">
                <a:latin typeface="Calibri"/>
                <a:cs typeface="Calibri"/>
              </a:rPr>
              <a:t>  комісій </a:t>
            </a:r>
            <a:r>
              <a:rPr sz="1400" spc="-10" dirty="0" smtClean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формують</a:t>
            </a:r>
          </a:p>
          <a:p>
            <a:pPr marL="38100" marR="30480" algn="ctr">
              <a:lnSpc>
                <a:spcPts val="168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узагальнений перелік  програм і проектів,  подають</a:t>
            </a:r>
          </a:p>
          <a:p>
            <a:pPr algn="ctr">
              <a:lnSpc>
                <a:spcPts val="1830"/>
              </a:lnSpc>
            </a:pP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до</a:t>
            </a:r>
            <a:r>
              <a:rPr sz="16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0000"/>
                </a:solidFill>
                <a:latin typeface="Calibri"/>
                <a:cs typeface="Calibri"/>
              </a:rPr>
              <a:t>травня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МІНРЕГІОНУ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91905" y="1279969"/>
            <a:ext cx="2222500" cy="2100580"/>
            <a:chOff x="2291905" y="1279969"/>
            <a:chExt cx="2222500" cy="2100580"/>
          </a:xfrm>
        </p:grpSpPr>
        <p:sp>
          <p:nvSpPr>
            <p:cNvPr id="13" name="object 13"/>
            <p:cNvSpPr/>
            <p:nvPr/>
          </p:nvSpPr>
          <p:spPr>
            <a:xfrm>
              <a:off x="2304287" y="1292352"/>
              <a:ext cx="2197735" cy="2075814"/>
            </a:xfrm>
            <a:custGeom>
              <a:avLst/>
              <a:gdLst/>
              <a:ahLst/>
              <a:cxnLst/>
              <a:rect l="l" t="t" r="r" b="b"/>
              <a:pathLst>
                <a:path w="2197735" h="2075814">
                  <a:moveTo>
                    <a:pt x="1851660" y="0"/>
                  </a:moveTo>
                  <a:lnTo>
                    <a:pt x="345948" y="0"/>
                  </a:lnTo>
                  <a:lnTo>
                    <a:pt x="299016" y="3159"/>
                  </a:lnTo>
                  <a:lnTo>
                    <a:pt x="254000" y="12361"/>
                  </a:lnTo>
                  <a:lnTo>
                    <a:pt x="211312" y="27193"/>
                  </a:lnTo>
                  <a:lnTo>
                    <a:pt x="171365" y="47244"/>
                  </a:lnTo>
                  <a:lnTo>
                    <a:pt x="134572" y="72098"/>
                  </a:lnTo>
                  <a:lnTo>
                    <a:pt x="101345" y="101346"/>
                  </a:lnTo>
                  <a:lnTo>
                    <a:pt x="72098" y="134572"/>
                  </a:lnTo>
                  <a:lnTo>
                    <a:pt x="47243" y="171365"/>
                  </a:lnTo>
                  <a:lnTo>
                    <a:pt x="27193" y="211312"/>
                  </a:lnTo>
                  <a:lnTo>
                    <a:pt x="12361" y="254000"/>
                  </a:lnTo>
                  <a:lnTo>
                    <a:pt x="3159" y="299016"/>
                  </a:lnTo>
                  <a:lnTo>
                    <a:pt x="0" y="345948"/>
                  </a:lnTo>
                  <a:lnTo>
                    <a:pt x="0" y="1729739"/>
                  </a:lnTo>
                  <a:lnTo>
                    <a:pt x="3159" y="1776671"/>
                  </a:lnTo>
                  <a:lnTo>
                    <a:pt x="12361" y="1821688"/>
                  </a:lnTo>
                  <a:lnTo>
                    <a:pt x="27193" y="1864375"/>
                  </a:lnTo>
                  <a:lnTo>
                    <a:pt x="47243" y="1904322"/>
                  </a:lnTo>
                  <a:lnTo>
                    <a:pt x="72098" y="1941115"/>
                  </a:lnTo>
                  <a:lnTo>
                    <a:pt x="101345" y="1974342"/>
                  </a:lnTo>
                  <a:lnTo>
                    <a:pt x="134572" y="2003589"/>
                  </a:lnTo>
                  <a:lnTo>
                    <a:pt x="171365" y="2028444"/>
                  </a:lnTo>
                  <a:lnTo>
                    <a:pt x="211312" y="2048494"/>
                  </a:lnTo>
                  <a:lnTo>
                    <a:pt x="254000" y="2063326"/>
                  </a:lnTo>
                  <a:lnTo>
                    <a:pt x="299016" y="2072528"/>
                  </a:lnTo>
                  <a:lnTo>
                    <a:pt x="345948" y="2075688"/>
                  </a:lnTo>
                  <a:lnTo>
                    <a:pt x="1851660" y="2075688"/>
                  </a:lnTo>
                  <a:lnTo>
                    <a:pt x="1898591" y="2072528"/>
                  </a:lnTo>
                  <a:lnTo>
                    <a:pt x="1943608" y="2063326"/>
                  </a:lnTo>
                  <a:lnTo>
                    <a:pt x="1986295" y="2048494"/>
                  </a:lnTo>
                  <a:lnTo>
                    <a:pt x="2026242" y="2028443"/>
                  </a:lnTo>
                  <a:lnTo>
                    <a:pt x="2063035" y="2003589"/>
                  </a:lnTo>
                  <a:lnTo>
                    <a:pt x="2096262" y="1974341"/>
                  </a:lnTo>
                  <a:lnTo>
                    <a:pt x="2125509" y="1941115"/>
                  </a:lnTo>
                  <a:lnTo>
                    <a:pt x="2150364" y="1904322"/>
                  </a:lnTo>
                  <a:lnTo>
                    <a:pt x="2170414" y="1864375"/>
                  </a:lnTo>
                  <a:lnTo>
                    <a:pt x="2185246" y="1821688"/>
                  </a:lnTo>
                  <a:lnTo>
                    <a:pt x="2194448" y="1776671"/>
                  </a:lnTo>
                  <a:lnTo>
                    <a:pt x="2197608" y="1729739"/>
                  </a:lnTo>
                  <a:lnTo>
                    <a:pt x="2197608" y="345948"/>
                  </a:lnTo>
                  <a:lnTo>
                    <a:pt x="2194448" y="299016"/>
                  </a:lnTo>
                  <a:lnTo>
                    <a:pt x="2185246" y="253999"/>
                  </a:lnTo>
                  <a:lnTo>
                    <a:pt x="2170414" y="211312"/>
                  </a:lnTo>
                  <a:lnTo>
                    <a:pt x="2150364" y="171365"/>
                  </a:lnTo>
                  <a:lnTo>
                    <a:pt x="2125509" y="134572"/>
                  </a:lnTo>
                  <a:lnTo>
                    <a:pt x="2096262" y="101345"/>
                  </a:lnTo>
                  <a:lnTo>
                    <a:pt x="2063035" y="72098"/>
                  </a:lnTo>
                  <a:lnTo>
                    <a:pt x="2026242" y="47243"/>
                  </a:lnTo>
                  <a:lnTo>
                    <a:pt x="1986295" y="27193"/>
                  </a:lnTo>
                  <a:lnTo>
                    <a:pt x="1943608" y="12361"/>
                  </a:lnTo>
                  <a:lnTo>
                    <a:pt x="1898591" y="3159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4287" y="1292352"/>
              <a:ext cx="2197735" cy="2075814"/>
            </a:xfrm>
            <a:custGeom>
              <a:avLst/>
              <a:gdLst/>
              <a:ahLst/>
              <a:cxnLst/>
              <a:rect l="l" t="t" r="r" b="b"/>
              <a:pathLst>
                <a:path w="2197735" h="2075814">
                  <a:moveTo>
                    <a:pt x="0" y="345948"/>
                  </a:moveTo>
                  <a:lnTo>
                    <a:pt x="3159" y="299016"/>
                  </a:lnTo>
                  <a:lnTo>
                    <a:pt x="12361" y="254000"/>
                  </a:lnTo>
                  <a:lnTo>
                    <a:pt x="27193" y="211312"/>
                  </a:lnTo>
                  <a:lnTo>
                    <a:pt x="47243" y="171365"/>
                  </a:lnTo>
                  <a:lnTo>
                    <a:pt x="72098" y="134572"/>
                  </a:lnTo>
                  <a:lnTo>
                    <a:pt x="101345" y="101346"/>
                  </a:lnTo>
                  <a:lnTo>
                    <a:pt x="134572" y="72098"/>
                  </a:lnTo>
                  <a:lnTo>
                    <a:pt x="171365" y="47244"/>
                  </a:lnTo>
                  <a:lnTo>
                    <a:pt x="211312" y="27193"/>
                  </a:lnTo>
                  <a:lnTo>
                    <a:pt x="254000" y="12361"/>
                  </a:lnTo>
                  <a:lnTo>
                    <a:pt x="299016" y="3159"/>
                  </a:lnTo>
                  <a:lnTo>
                    <a:pt x="345948" y="0"/>
                  </a:lnTo>
                  <a:lnTo>
                    <a:pt x="1851660" y="0"/>
                  </a:lnTo>
                  <a:lnTo>
                    <a:pt x="1898591" y="3159"/>
                  </a:lnTo>
                  <a:lnTo>
                    <a:pt x="1943608" y="12361"/>
                  </a:lnTo>
                  <a:lnTo>
                    <a:pt x="1986295" y="27193"/>
                  </a:lnTo>
                  <a:lnTo>
                    <a:pt x="2026242" y="47243"/>
                  </a:lnTo>
                  <a:lnTo>
                    <a:pt x="2063035" y="72098"/>
                  </a:lnTo>
                  <a:lnTo>
                    <a:pt x="2096262" y="101345"/>
                  </a:lnTo>
                  <a:lnTo>
                    <a:pt x="2125509" y="134572"/>
                  </a:lnTo>
                  <a:lnTo>
                    <a:pt x="2150364" y="171365"/>
                  </a:lnTo>
                  <a:lnTo>
                    <a:pt x="2170414" y="211312"/>
                  </a:lnTo>
                  <a:lnTo>
                    <a:pt x="2185246" y="253999"/>
                  </a:lnTo>
                  <a:lnTo>
                    <a:pt x="2194448" y="299016"/>
                  </a:lnTo>
                  <a:lnTo>
                    <a:pt x="2197608" y="345948"/>
                  </a:lnTo>
                  <a:lnTo>
                    <a:pt x="2197608" y="1729739"/>
                  </a:lnTo>
                  <a:lnTo>
                    <a:pt x="2194448" y="1776671"/>
                  </a:lnTo>
                  <a:lnTo>
                    <a:pt x="2185246" y="1821688"/>
                  </a:lnTo>
                  <a:lnTo>
                    <a:pt x="2170414" y="1864375"/>
                  </a:lnTo>
                  <a:lnTo>
                    <a:pt x="2150364" y="1904322"/>
                  </a:lnTo>
                  <a:lnTo>
                    <a:pt x="2125509" y="1941115"/>
                  </a:lnTo>
                  <a:lnTo>
                    <a:pt x="2096262" y="1974341"/>
                  </a:lnTo>
                  <a:lnTo>
                    <a:pt x="2063035" y="2003589"/>
                  </a:lnTo>
                  <a:lnTo>
                    <a:pt x="2026242" y="2028443"/>
                  </a:lnTo>
                  <a:lnTo>
                    <a:pt x="1986295" y="2048494"/>
                  </a:lnTo>
                  <a:lnTo>
                    <a:pt x="1943608" y="2063326"/>
                  </a:lnTo>
                  <a:lnTo>
                    <a:pt x="1898591" y="2072528"/>
                  </a:lnTo>
                  <a:lnTo>
                    <a:pt x="1851660" y="2075688"/>
                  </a:lnTo>
                  <a:lnTo>
                    <a:pt x="345948" y="2075688"/>
                  </a:lnTo>
                  <a:lnTo>
                    <a:pt x="299016" y="2072528"/>
                  </a:lnTo>
                  <a:lnTo>
                    <a:pt x="254000" y="2063326"/>
                  </a:lnTo>
                  <a:lnTo>
                    <a:pt x="211312" y="2048494"/>
                  </a:lnTo>
                  <a:lnTo>
                    <a:pt x="171365" y="2028444"/>
                  </a:lnTo>
                  <a:lnTo>
                    <a:pt x="134572" y="2003589"/>
                  </a:lnTo>
                  <a:lnTo>
                    <a:pt x="101345" y="1974342"/>
                  </a:lnTo>
                  <a:lnTo>
                    <a:pt x="72098" y="1941115"/>
                  </a:lnTo>
                  <a:lnTo>
                    <a:pt x="47243" y="1904322"/>
                  </a:lnTo>
                  <a:lnTo>
                    <a:pt x="27193" y="1864375"/>
                  </a:lnTo>
                  <a:lnTo>
                    <a:pt x="12361" y="1821688"/>
                  </a:lnTo>
                  <a:lnTo>
                    <a:pt x="3159" y="1776671"/>
                  </a:lnTo>
                  <a:lnTo>
                    <a:pt x="0" y="1729739"/>
                  </a:lnTo>
                  <a:lnTo>
                    <a:pt x="0" y="345948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90266" y="1416253"/>
            <a:ext cx="10210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10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І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5" dirty="0">
                <a:latin typeface="Calibri"/>
                <a:cs typeface="Calibri"/>
              </a:rPr>
              <a:t>ЦЕ</a:t>
            </a:r>
            <a:r>
              <a:rPr sz="1600" b="1" spc="1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І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25" dirty="0">
                <a:latin typeface="Calibri"/>
                <a:cs typeface="Calibri"/>
              </a:rPr>
              <a:t>Т</a:t>
            </a:r>
            <a:r>
              <a:rPr sz="1600" b="1" spc="5" dirty="0"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2204" y="1660651"/>
            <a:ext cx="1996439" cy="174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37465" indent="1270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Calibri"/>
                <a:cs typeface="Calibri"/>
              </a:rPr>
              <a:t>ЦЕНТРАЛЬНІ </a:t>
            </a:r>
            <a:r>
              <a:rPr sz="1600" b="1" spc="-20" dirty="0">
                <a:latin typeface="Calibri"/>
                <a:cs typeface="Calibri"/>
              </a:rPr>
              <a:t>ОРГАНИ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ВИ</a:t>
            </a:r>
            <a:r>
              <a:rPr sz="1600" b="1" spc="-45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ОН</a:t>
            </a:r>
            <a:r>
              <a:rPr sz="1600" b="1" spc="5" dirty="0">
                <a:latin typeface="Calibri"/>
                <a:cs typeface="Calibri"/>
              </a:rPr>
              <a:t>А</a:t>
            </a:r>
            <a:r>
              <a:rPr sz="1600" b="1" spc="-15" dirty="0">
                <a:latin typeface="Calibri"/>
                <a:cs typeface="Calibri"/>
              </a:rPr>
              <a:t>В</a:t>
            </a:r>
            <a:r>
              <a:rPr sz="1600" b="1" spc="-5" dirty="0">
                <a:latin typeface="Calibri"/>
                <a:cs typeface="Calibri"/>
              </a:rPr>
              <a:t>Ч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Ї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ВЛА</a:t>
            </a:r>
            <a:r>
              <a:rPr sz="1600" b="1" dirty="0">
                <a:latin typeface="Calibri"/>
                <a:cs typeface="Calibri"/>
              </a:rPr>
              <a:t>ДИ,  ОМС</a:t>
            </a:r>
            <a:endParaRPr sz="1600">
              <a:latin typeface="Calibri"/>
              <a:cs typeface="Calibri"/>
            </a:endParaRPr>
          </a:p>
          <a:p>
            <a:pPr marL="12700" marR="5080" indent="635" algn="ctr">
              <a:lnSpc>
                <a:spcPct val="87500"/>
              </a:lnSpc>
              <a:spcBef>
                <a:spcPts val="55"/>
              </a:spcBef>
            </a:pPr>
            <a:r>
              <a:rPr sz="1400" b="1" i="1" spc="-10" dirty="0">
                <a:solidFill>
                  <a:srgbClr val="006FC0"/>
                </a:solidFill>
                <a:latin typeface="Calibri"/>
                <a:cs typeface="Calibri"/>
              </a:rPr>
              <a:t>Розміщують</a:t>
            </a:r>
            <a:r>
              <a:rPr sz="1400" b="1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1400" b="1" i="1" spc="-5" dirty="0">
                <a:solidFill>
                  <a:srgbClr val="006FC0"/>
                </a:solidFill>
                <a:latin typeface="Calibri"/>
                <a:cs typeface="Calibri"/>
              </a:rPr>
              <a:t>онлайн- </a:t>
            </a:r>
            <a:r>
              <a:rPr sz="14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Calibri"/>
                <a:cs typeface="Calibri"/>
              </a:rPr>
              <a:t>платформі </a:t>
            </a:r>
            <a:r>
              <a:rPr sz="1400" b="1" i="1" spc="-10" dirty="0">
                <a:solidFill>
                  <a:srgbClr val="006FC0"/>
                </a:solidFill>
                <a:latin typeface="Calibri"/>
                <a:cs typeface="Calibri"/>
              </a:rPr>
              <a:t>та </a:t>
            </a:r>
            <a:r>
              <a:rPr sz="1400" b="1" i="1" spc="-5" dirty="0">
                <a:solidFill>
                  <a:srgbClr val="006FC0"/>
                </a:solidFill>
                <a:latin typeface="Calibri"/>
                <a:cs typeface="Calibri"/>
              </a:rPr>
              <a:t>подають </a:t>
            </a:r>
            <a:r>
              <a:rPr sz="1400" b="1" i="1" spc="-3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Calibri"/>
                <a:cs typeface="Calibri"/>
              </a:rPr>
              <a:t>програми і</a:t>
            </a:r>
            <a:r>
              <a:rPr sz="14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006FC0"/>
                </a:solidFill>
                <a:latin typeface="Calibri"/>
                <a:cs typeface="Calibri"/>
              </a:rPr>
              <a:t>проекти </a:t>
            </a:r>
            <a:r>
              <a:rPr sz="14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РЕГІОНАЛЬНИМ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ts val="1585"/>
              </a:lnSpc>
            </a:pPr>
            <a:r>
              <a:rPr sz="1600" b="1" spc="-5" dirty="0">
                <a:latin typeface="Calibri"/>
                <a:cs typeface="Calibri"/>
              </a:rPr>
              <a:t>КОМІСІЯМ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69152" y="3663696"/>
            <a:ext cx="2615565" cy="2070100"/>
          </a:xfrm>
          <a:custGeom>
            <a:avLst/>
            <a:gdLst/>
            <a:ahLst/>
            <a:cxnLst/>
            <a:rect l="l" t="t" r="r" b="b"/>
            <a:pathLst>
              <a:path w="2615565" h="2070100">
                <a:moveTo>
                  <a:pt x="0" y="344931"/>
                </a:moveTo>
                <a:lnTo>
                  <a:pt x="3148" y="298126"/>
                </a:lnTo>
                <a:lnTo>
                  <a:pt x="12321" y="253235"/>
                </a:lnTo>
                <a:lnTo>
                  <a:pt x="27106" y="210669"/>
                </a:lnTo>
                <a:lnTo>
                  <a:pt x="47093" y="170838"/>
                </a:lnTo>
                <a:lnTo>
                  <a:pt x="71871" y="134154"/>
                </a:lnTo>
                <a:lnTo>
                  <a:pt x="101028" y="101028"/>
                </a:lnTo>
                <a:lnTo>
                  <a:pt x="134154" y="71871"/>
                </a:lnTo>
                <a:lnTo>
                  <a:pt x="170838" y="47093"/>
                </a:lnTo>
                <a:lnTo>
                  <a:pt x="210669" y="27106"/>
                </a:lnTo>
                <a:lnTo>
                  <a:pt x="253235" y="12321"/>
                </a:lnTo>
                <a:lnTo>
                  <a:pt x="298126" y="3148"/>
                </a:lnTo>
                <a:lnTo>
                  <a:pt x="344931" y="0"/>
                </a:lnTo>
                <a:lnTo>
                  <a:pt x="2270252" y="0"/>
                </a:lnTo>
                <a:lnTo>
                  <a:pt x="2317057" y="3148"/>
                </a:lnTo>
                <a:lnTo>
                  <a:pt x="2361948" y="12321"/>
                </a:lnTo>
                <a:lnTo>
                  <a:pt x="2404514" y="27106"/>
                </a:lnTo>
                <a:lnTo>
                  <a:pt x="2444345" y="47093"/>
                </a:lnTo>
                <a:lnTo>
                  <a:pt x="2481029" y="71871"/>
                </a:lnTo>
                <a:lnTo>
                  <a:pt x="2514155" y="101028"/>
                </a:lnTo>
                <a:lnTo>
                  <a:pt x="2543312" y="134154"/>
                </a:lnTo>
                <a:lnTo>
                  <a:pt x="2568090" y="170838"/>
                </a:lnTo>
                <a:lnTo>
                  <a:pt x="2588077" y="210669"/>
                </a:lnTo>
                <a:lnTo>
                  <a:pt x="2602862" y="253235"/>
                </a:lnTo>
                <a:lnTo>
                  <a:pt x="2612035" y="298126"/>
                </a:lnTo>
                <a:lnTo>
                  <a:pt x="2615183" y="344931"/>
                </a:lnTo>
                <a:lnTo>
                  <a:pt x="2615183" y="1724659"/>
                </a:lnTo>
                <a:lnTo>
                  <a:pt x="2612035" y="1771465"/>
                </a:lnTo>
                <a:lnTo>
                  <a:pt x="2602862" y="1816356"/>
                </a:lnTo>
                <a:lnTo>
                  <a:pt x="2588077" y="1858922"/>
                </a:lnTo>
                <a:lnTo>
                  <a:pt x="2568090" y="1898753"/>
                </a:lnTo>
                <a:lnTo>
                  <a:pt x="2543312" y="1935437"/>
                </a:lnTo>
                <a:lnTo>
                  <a:pt x="2514155" y="1968563"/>
                </a:lnTo>
                <a:lnTo>
                  <a:pt x="2481029" y="1997720"/>
                </a:lnTo>
                <a:lnTo>
                  <a:pt x="2444345" y="2022498"/>
                </a:lnTo>
                <a:lnTo>
                  <a:pt x="2404514" y="2042485"/>
                </a:lnTo>
                <a:lnTo>
                  <a:pt x="2361948" y="2057270"/>
                </a:lnTo>
                <a:lnTo>
                  <a:pt x="2317057" y="2066443"/>
                </a:lnTo>
                <a:lnTo>
                  <a:pt x="2270252" y="2069591"/>
                </a:lnTo>
                <a:lnTo>
                  <a:pt x="344931" y="2069591"/>
                </a:lnTo>
                <a:lnTo>
                  <a:pt x="298126" y="2066443"/>
                </a:lnTo>
                <a:lnTo>
                  <a:pt x="253235" y="2057270"/>
                </a:lnTo>
                <a:lnTo>
                  <a:pt x="210669" y="2042485"/>
                </a:lnTo>
                <a:lnTo>
                  <a:pt x="170838" y="2022498"/>
                </a:lnTo>
                <a:lnTo>
                  <a:pt x="134154" y="1997720"/>
                </a:lnTo>
                <a:lnTo>
                  <a:pt x="101028" y="1968563"/>
                </a:lnTo>
                <a:lnTo>
                  <a:pt x="71871" y="1935437"/>
                </a:lnTo>
                <a:lnTo>
                  <a:pt x="47093" y="1898753"/>
                </a:lnTo>
                <a:lnTo>
                  <a:pt x="27106" y="1858922"/>
                </a:lnTo>
                <a:lnTo>
                  <a:pt x="12321" y="1816356"/>
                </a:lnTo>
                <a:lnTo>
                  <a:pt x="3148" y="1771465"/>
                </a:lnTo>
                <a:lnTo>
                  <a:pt x="0" y="1724659"/>
                </a:lnTo>
                <a:lnTo>
                  <a:pt x="0" y="344931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64171" y="3717163"/>
            <a:ext cx="1028065" cy="478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0">
              <a:lnSpc>
                <a:spcPts val="1664"/>
              </a:lnSpc>
              <a:spcBef>
                <a:spcPts val="90"/>
              </a:spcBef>
            </a:pPr>
            <a:r>
              <a:rPr sz="1400" b="1" spc="-10" dirty="0">
                <a:latin typeface="Calibri"/>
                <a:cs typeface="Calibri"/>
              </a:rPr>
              <a:t>МІНРЕГІОН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до</a:t>
            </a:r>
            <a:r>
              <a:rPr sz="16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6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серпня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1420" y="4150233"/>
            <a:ext cx="2390775" cy="15735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 marR="235585" indent="5080" algn="ctr">
              <a:lnSpc>
                <a:spcPct val="89600"/>
              </a:lnSpc>
              <a:spcBef>
                <a:spcPts val="265"/>
              </a:spcBef>
            </a:pPr>
            <a:r>
              <a:rPr sz="1400" spc="-15" dirty="0">
                <a:latin typeface="Calibri"/>
                <a:cs typeface="Calibri"/>
              </a:rPr>
              <a:t>Подає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пропозиції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щодо 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розподілу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коштів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ДФРР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переліком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інвестиційних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програм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і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проектів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05"/>
              </a:lnSpc>
            </a:pPr>
            <a:r>
              <a:rPr sz="1400" spc="-10" dirty="0">
                <a:latin typeface="Calibri"/>
                <a:cs typeface="Calibri"/>
              </a:rPr>
              <a:t>регіонального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розвитку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</a:t>
            </a:r>
            <a:endParaRPr sz="1400">
              <a:latin typeface="Calibri"/>
              <a:cs typeface="Calibri"/>
            </a:endParaRPr>
          </a:p>
          <a:p>
            <a:pPr marL="12700" marR="5080" indent="3175" algn="ctr">
              <a:lnSpc>
                <a:spcPct val="89300"/>
              </a:lnSpc>
              <a:spcBef>
                <a:spcPts val="95"/>
              </a:spcBef>
            </a:pPr>
            <a:r>
              <a:rPr sz="1400" b="1" spc="-10" dirty="0">
                <a:latin typeface="Calibri"/>
                <a:cs typeface="Calibri"/>
              </a:rPr>
              <a:t>затвердження </a:t>
            </a:r>
            <a:r>
              <a:rPr sz="1400" b="1" spc="-5" dirty="0">
                <a:latin typeface="Calibri"/>
                <a:cs typeface="Calibri"/>
              </a:rPr>
              <a:t>КМУ </a:t>
            </a:r>
            <a:r>
              <a:rPr sz="1400" dirty="0">
                <a:latin typeface="Calibri"/>
                <a:cs typeface="Calibri"/>
              </a:rPr>
              <a:t>за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погодженням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з</a:t>
            </a:r>
            <a:r>
              <a:rPr sz="1400" b="1" spc="-10" dirty="0">
                <a:latin typeface="Calibri"/>
                <a:cs typeface="Calibri"/>
              </a:rPr>
              <a:t> Комітетом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ВРУ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питань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бюджету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18688" y="3663696"/>
            <a:ext cx="2417445" cy="2070100"/>
          </a:xfrm>
          <a:custGeom>
            <a:avLst/>
            <a:gdLst/>
            <a:ahLst/>
            <a:cxnLst/>
            <a:rect l="l" t="t" r="r" b="b"/>
            <a:pathLst>
              <a:path w="2417445" h="2070100">
                <a:moveTo>
                  <a:pt x="0" y="344931"/>
                </a:moveTo>
                <a:lnTo>
                  <a:pt x="3148" y="298126"/>
                </a:lnTo>
                <a:lnTo>
                  <a:pt x="12321" y="253235"/>
                </a:lnTo>
                <a:lnTo>
                  <a:pt x="27106" y="210669"/>
                </a:lnTo>
                <a:lnTo>
                  <a:pt x="47093" y="170838"/>
                </a:lnTo>
                <a:lnTo>
                  <a:pt x="71871" y="134154"/>
                </a:lnTo>
                <a:lnTo>
                  <a:pt x="101028" y="101028"/>
                </a:lnTo>
                <a:lnTo>
                  <a:pt x="134154" y="71871"/>
                </a:lnTo>
                <a:lnTo>
                  <a:pt x="170838" y="47093"/>
                </a:lnTo>
                <a:lnTo>
                  <a:pt x="210669" y="27106"/>
                </a:lnTo>
                <a:lnTo>
                  <a:pt x="253235" y="12321"/>
                </a:lnTo>
                <a:lnTo>
                  <a:pt x="298126" y="3148"/>
                </a:lnTo>
                <a:lnTo>
                  <a:pt x="344932" y="0"/>
                </a:lnTo>
                <a:lnTo>
                  <a:pt x="2072132" y="0"/>
                </a:lnTo>
                <a:lnTo>
                  <a:pt x="2118937" y="3148"/>
                </a:lnTo>
                <a:lnTo>
                  <a:pt x="2163828" y="12321"/>
                </a:lnTo>
                <a:lnTo>
                  <a:pt x="2206394" y="27106"/>
                </a:lnTo>
                <a:lnTo>
                  <a:pt x="2246225" y="47093"/>
                </a:lnTo>
                <a:lnTo>
                  <a:pt x="2282909" y="71871"/>
                </a:lnTo>
                <a:lnTo>
                  <a:pt x="2316035" y="101028"/>
                </a:lnTo>
                <a:lnTo>
                  <a:pt x="2345192" y="134154"/>
                </a:lnTo>
                <a:lnTo>
                  <a:pt x="2369970" y="170838"/>
                </a:lnTo>
                <a:lnTo>
                  <a:pt x="2389957" y="210669"/>
                </a:lnTo>
                <a:lnTo>
                  <a:pt x="2404742" y="253235"/>
                </a:lnTo>
                <a:lnTo>
                  <a:pt x="2413915" y="298126"/>
                </a:lnTo>
                <a:lnTo>
                  <a:pt x="2417064" y="344931"/>
                </a:lnTo>
                <a:lnTo>
                  <a:pt x="2417064" y="1724659"/>
                </a:lnTo>
                <a:lnTo>
                  <a:pt x="2413915" y="1771465"/>
                </a:lnTo>
                <a:lnTo>
                  <a:pt x="2404742" y="1816356"/>
                </a:lnTo>
                <a:lnTo>
                  <a:pt x="2389957" y="1858922"/>
                </a:lnTo>
                <a:lnTo>
                  <a:pt x="2369970" y="1898753"/>
                </a:lnTo>
                <a:lnTo>
                  <a:pt x="2345192" y="1935437"/>
                </a:lnTo>
                <a:lnTo>
                  <a:pt x="2316035" y="1968563"/>
                </a:lnTo>
                <a:lnTo>
                  <a:pt x="2282909" y="1997720"/>
                </a:lnTo>
                <a:lnTo>
                  <a:pt x="2246225" y="2022498"/>
                </a:lnTo>
                <a:lnTo>
                  <a:pt x="2206394" y="2042485"/>
                </a:lnTo>
                <a:lnTo>
                  <a:pt x="2163828" y="2057270"/>
                </a:lnTo>
                <a:lnTo>
                  <a:pt x="2118937" y="2066443"/>
                </a:lnTo>
                <a:lnTo>
                  <a:pt x="2072132" y="2069591"/>
                </a:lnTo>
                <a:lnTo>
                  <a:pt x="344932" y="2069591"/>
                </a:lnTo>
                <a:lnTo>
                  <a:pt x="298126" y="2066443"/>
                </a:lnTo>
                <a:lnTo>
                  <a:pt x="253235" y="2057270"/>
                </a:lnTo>
                <a:lnTo>
                  <a:pt x="210669" y="2042485"/>
                </a:lnTo>
                <a:lnTo>
                  <a:pt x="170838" y="2022498"/>
                </a:lnTo>
                <a:lnTo>
                  <a:pt x="134154" y="1997720"/>
                </a:lnTo>
                <a:lnTo>
                  <a:pt x="101028" y="1968563"/>
                </a:lnTo>
                <a:lnTo>
                  <a:pt x="71871" y="1935437"/>
                </a:lnTo>
                <a:lnTo>
                  <a:pt x="47093" y="1898753"/>
                </a:lnTo>
                <a:lnTo>
                  <a:pt x="27106" y="1858922"/>
                </a:lnTo>
                <a:lnTo>
                  <a:pt x="12321" y="1816356"/>
                </a:lnTo>
                <a:lnTo>
                  <a:pt x="3148" y="1771465"/>
                </a:lnTo>
                <a:lnTo>
                  <a:pt x="0" y="1724659"/>
                </a:lnTo>
                <a:lnTo>
                  <a:pt x="0" y="344931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62527" y="3718686"/>
            <a:ext cx="120142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Calibri"/>
                <a:cs typeface="Calibri"/>
              </a:rPr>
              <a:t>КОМІСІЯ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</a:t>
            </a:r>
            <a:endParaRPr sz="16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МІНРЕГІОНІ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3407" y="4374260"/>
            <a:ext cx="2087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Проводить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перевірку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поданих </a:t>
            </a:r>
            <a:r>
              <a:rPr sz="1800" spc="-5" dirty="0">
                <a:latin typeface="Calibri"/>
                <a:cs typeface="Calibri"/>
              </a:rPr>
              <a:t>документів </a:t>
            </a:r>
            <a:r>
              <a:rPr sz="1800" dirty="0">
                <a:latin typeface="Calibri"/>
                <a:cs typeface="Calibri"/>
              </a:rPr>
              <a:t> на </a:t>
            </a:r>
            <a:r>
              <a:rPr sz="1800" spc="-5" dirty="0">
                <a:latin typeface="Calibri"/>
                <a:cs typeface="Calibri"/>
              </a:rPr>
              <a:t>відповідність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законодавству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99241" y="1255585"/>
            <a:ext cx="2021205" cy="2091689"/>
            <a:chOff x="4599241" y="1255585"/>
            <a:chExt cx="2021205" cy="2091689"/>
          </a:xfrm>
        </p:grpSpPr>
        <p:sp>
          <p:nvSpPr>
            <p:cNvPr id="24" name="object 24"/>
            <p:cNvSpPr/>
            <p:nvPr/>
          </p:nvSpPr>
          <p:spPr>
            <a:xfrm>
              <a:off x="4611623" y="1267967"/>
              <a:ext cx="1996439" cy="2066925"/>
            </a:xfrm>
            <a:custGeom>
              <a:avLst/>
              <a:gdLst/>
              <a:ahLst/>
              <a:cxnLst/>
              <a:rect l="l" t="t" r="r" b="b"/>
              <a:pathLst>
                <a:path w="1996440" h="2066925">
                  <a:moveTo>
                    <a:pt x="1663700" y="0"/>
                  </a:moveTo>
                  <a:lnTo>
                    <a:pt x="332739" y="0"/>
                  </a:lnTo>
                  <a:lnTo>
                    <a:pt x="283569" y="3607"/>
                  </a:lnTo>
                  <a:lnTo>
                    <a:pt x="236639" y="14087"/>
                  </a:lnTo>
                  <a:lnTo>
                    <a:pt x="192464" y="30925"/>
                  </a:lnTo>
                  <a:lnTo>
                    <a:pt x="151558" y="53606"/>
                  </a:lnTo>
                  <a:lnTo>
                    <a:pt x="114437" y="81614"/>
                  </a:lnTo>
                  <a:lnTo>
                    <a:pt x="81614" y="114437"/>
                  </a:lnTo>
                  <a:lnTo>
                    <a:pt x="53606" y="151558"/>
                  </a:lnTo>
                  <a:lnTo>
                    <a:pt x="30925" y="192464"/>
                  </a:lnTo>
                  <a:lnTo>
                    <a:pt x="14087" y="236639"/>
                  </a:lnTo>
                  <a:lnTo>
                    <a:pt x="3607" y="283569"/>
                  </a:lnTo>
                  <a:lnTo>
                    <a:pt x="0" y="332740"/>
                  </a:lnTo>
                  <a:lnTo>
                    <a:pt x="0" y="1733804"/>
                  </a:lnTo>
                  <a:lnTo>
                    <a:pt x="3607" y="1782974"/>
                  </a:lnTo>
                  <a:lnTo>
                    <a:pt x="14087" y="1829904"/>
                  </a:lnTo>
                  <a:lnTo>
                    <a:pt x="30925" y="1874079"/>
                  </a:lnTo>
                  <a:lnTo>
                    <a:pt x="53606" y="1914985"/>
                  </a:lnTo>
                  <a:lnTo>
                    <a:pt x="81614" y="1952106"/>
                  </a:lnTo>
                  <a:lnTo>
                    <a:pt x="114437" y="1984929"/>
                  </a:lnTo>
                  <a:lnTo>
                    <a:pt x="151558" y="2012937"/>
                  </a:lnTo>
                  <a:lnTo>
                    <a:pt x="192464" y="2035618"/>
                  </a:lnTo>
                  <a:lnTo>
                    <a:pt x="236639" y="2052456"/>
                  </a:lnTo>
                  <a:lnTo>
                    <a:pt x="283569" y="2062936"/>
                  </a:lnTo>
                  <a:lnTo>
                    <a:pt x="332739" y="2066544"/>
                  </a:lnTo>
                  <a:lnTo>
                    <a:pt x="1663700" y="2066544"/>
                  </a:lnTo>
                  <a:lnTo>
                    <a:pt x="1712870" y="2062936"/>
                  </a:lnTo>
                  <a:lnTo>
                    <a:pt x="1759800" y="2052456"/>
                  </a:lnTo>
                  <a:lnTo>
                    <a:pt x="1803975" y="2035618"/>
                  </a:lnTo>
                  <a:lnTo>
                    <a:pt x="1844881" y="2012937"/>
                  </a:lnTo>
                  <a:lnTo>
                    <a:pt x="1882002" y="1984929"/>
                  </a:lnTo>
                  <a:lnTo>
                    <a:pt x="1914825" y="1952106"/>
                  </a:lnTo>
                  <a:lnTo>
                    <a:pt x="1942833" y="1914985"/>
                  </a:lnTo>
                  <a:lnTo>
                    <a:pt x="1965514" y="1874079"/>
                  </a:lnTo>
                  <a:lnTo>
                    <a:pt x="1982352" y="1829904"/>
                  </a:lnTo>
                  <a:lnTo>
                    <a:pt x="1992832" y="1782974"/>
                  </a:lnTo>
                  <a:lnTo>
                    <a:pt x="1996440" y="1733804"/>
                  </a:lnTo>
                  <a:lnTo>
                    <a:pt x="1996440" y="332740"/>
                  </a:lnTo>
                  <a:lnTo>
                    <a:pt x="1992832" y="283569"/>
                  </a:lnTo>
                  <a:lnTo>
                    <a:pt x="1982352" y="236639"/>
                  </a:lnTo>
                  <a:lnTo>
                    <a:pt x="1965514" y="192464"/>
                  </a:lnTo>
                  <a:lnTo>
                    <a:pt x="1942833" y="151558"/>
                  </a:lnTo>
                  <a:lnTo>
                    <a:pt x="1914825" y="114437"/>
                  </a:lnTo>
                  <a:lnTo>
                    <a:pt x="1882002" y="81614"/>
                  </a:lnTo>
                  <a:lnTo>
                    <a:pt x="1844881" y="53606"/>
                  </a:lnTo>
                  <a:lnTo>
                    <a:pt x="1803975" y="30925"/>
                  </a:lnTo>
                  <a:lnTo>
                    <a:pt x="1759800" y="14087"/>
                  </a:lnTo>
                  <a:lnTo>
                    <a:pt x="1712870" y="3607"/>
                  </a:lnTo>
                  <a:lnTo>
                    <a:pt x="166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11623" y="1267967"/>
              <a:ext cx="1996439" cy="2066925"/>
            </a:xfrm>
            <a:custGeom>
              <a:avLst/>
              <a:gdLst/>
              <a:ahLst/>
              <a:cxnLst/>
              <a:rect l="l" t="t" r="r" b="b"/>
              <a:pathLst>
                <a:path w="1996440" h="2066925">
                  <a:moveTo>
                    <a:pt x="0" y="332740"/>
                  </a:moveTo>
                  <a:lnTo>
                    <a:pt x="3607" y="283569"/>
                  </a:lnTo>
                  <a:lnTo>
                    <a:pt x="14087" y="236639"/>
                  </a:lnTo>
                  <a:lnTo>
                    <a:pt x="30925" y="192464"/>
                  </a:lnTo>
                  <a:lnTo>
                    <a:pt x="53606" y="151558"/>
                  </a:lnTo>
                  <a:lnTo>
                    <a:pt x="81614" y="114437"/>
                  </a:lnTo>
                  <a:lnTo>
                    <a:pt x="114437" y="81614"/>
                  </a:lnTo>
                  <a:lnTo>
                    <a:pt x="151558" y="53606"/>
                  </a:lnTo>
                  <a:lnTo>
                    <a:pt x="192464" y="30925"/>
                  </a:lnTo>
                  <a:lnTo>
                    <a:pt x="236639" y="14087"/>
                  </a:lnTo>
                  <a:lnTo>
                    <a:pt x="283569" y="3607"/>
                  </a:lnTo>
                  <a:lnTo>
                    <a:pt x="332739" y="0"/>
                  </a:lnTo>
                  <a:lnTo>
                    <a:pt x="1663700" y="0"/>
                  </a:lnTo>
                  <a:lnTo>
                    <a:pt x="1712870" y="3607"/>
                  </a:lnTo>
                  <a:lnTo>
                    <a:pt x="1759800" y="14087"/>
                  </a:lnTo>
                  <a:lnTo>
                    <a:pt x="1803975" y="30925"/>
                  </a:lnTo>
                  <a:lnTo>
                    <a:pt x="1844881" y="53606"/>
                  </a:lnTo>
                  <a:lnTo>
                    <a:pt x="1882002" y="81614"/>
                  </a:lnTo>
                  <a:lnTo>
                    <a:pt x="1914825" y="114437"/>
                  </a:lnTo>
                  <a:lnTo>
                    <a:pt x="1942833" y="151558"/>
                  </a:lnTo>
                  <a:lnTo>
                    <a:pt x="1965514" y="192464"/>
                  </a:lnTo>
                  <a:lnTo>
                    <a:pt x="1982352" y="236639"/>
                  </a:lnTo>
                  <a:lnTo>
                    <a:pt x="1992832" y="283569"/>
                  </a:lnTo>
                  <a:lnTo>
                    <a:pt x="1996440" y="332740"/>
                  </a:lnTo>
                  <a:lnTo>
                    <a:pt x="1996440" y="1733804"/>
                  </a:lnTo>
                  <a:lnTo>
                    <a:pt x="1992832" y="1782974"/>
                  </a:lnTo>
                  <a:lnTo>
                    <a:pt x="1982352" y="1829904"/>
                  </a:lnTo>
                  <a:lnTo>
                    <a:pt x="1965514" y="1874079"/>
                  </a:lnTo>
                  <a:lnTo>
                    <a:pt x="1942833" y="1914985"/>
                  </a:lnTo>
                  <a:lnTo>
                    <a:pt x="1914825" y="1952106"/>
                  </a:lnTo>
                  <a:lnTo>
                    <a:pt x="1882002" y="1984929"/>
                  </a:lnTo>
                  <a:lnTo>
                    <a:pt x="1844881" y="2012937"/>
                  </a:lnTo>
                  <a:lnTo>
                    <a:pt x="1803975" y="2035618"/>
                  </a:lnTo>
                  <a:lnTo>
                    <a:pt x="1759800" y="2052456"/>
                  </a:lnTo>
                  <a:lnTo>
                    <a:pt x="1712870" y="2062936"/>
                  </a:lnTo>
                  <a:lnTo>
                    <a:pt x="1663700" y="2066544"/>
                  </a:lnTo>
                  <a:lnTo>
                    <a:pt x="332739" y="2066544"/>
                  </a:lnTo>
                  <a:lnTo>
                    <a:pt x="283569" y="2062936"/>
                  </a:lnTo>
                  <a:lnTo>
                    <a:pt x="236639" y="2052456"/>
                  </a:lnTo>
                  <a:lnTo>
                    <a:pt x="192464" y="2035618"/>
                  </a:lnTo>
                  <a:lnTo>
                    <a:pt x="151558" y="2012937"/>
                  </a:lnTo>
                  <a:lnTo>
                    <a:pt x="114437" y="1984929"/>
                  </a:lnTo>
                  <a:lnTo>
                    <a:pt x="81614" y="1952106"/>
                  </a:lnTo>
                  <a:lnTo>
                    <a:pt x="53606" y="1914985"/>
                  </a:lnTo>
                  <a:lnTo>
                    <a:pt x="30925" y="1874079"/>
                  </a:lnTo>
                  <a:lnTo>
                    <a:pt x="14087" y="1829904"/>
                  </a:lnTo>
                  <a:lnTo>
                    <a:pt x="3607" y="1782974"/>
                  </a:lnTo>
                  <a:lnTo>
                    <a:pt x="0" y="1733804"/>
                  </a:lnTo>
                  <a:lnTo>
                    <a:pt x="0" y="332740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49341" y="1268094"/>
            <a:ext cx="11918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РЕГІОНАЛЬНІ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84038" y="1511935"/>
            <a:ext cx="7232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45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10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І</a:t>
            </a:r>
            <a:r>
              <a:rPr sz="1600" b="1" spc="-10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ІЇ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0655" y="1761566"/>
            <a:ext cx="1736725" cy="1545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Calibri"/>
                <a:cs typeface="Calibri"/>
              </a:rPr>
              <a:t>Проводять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відбір</a:t>
            </a:r>
            <a:endParaRPr sz="1400" dirty="0">
              <a:latin typeface="Calibri"/>
              <a:cs typeface="Calibri"/>
            </a:endParaRPr>
          </a:p>
          <a:p>
            <a:pPr marL="122555" marR="5080" indent="-11048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програм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проектів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та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подають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пропозиції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щодо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формування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переліків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програм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і</a:t>
            </a:r>
            <a:endParaRPr sz="1400" dirty="0">
              <a:latin typeface="Calibri"/>
              <a:cs typeface="Calibri"/>
            </a:endParaRPr>
          </a:p>
          <a:p>
            <a:pPr marL="549275">
              <a:lnSpc>
                <a:spcPts val="1664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проектів</a:t>
            </a:r>
            <a:endParaRPr sz="1400" dirty="0">
              <a:latin typeface="Calibri"/>
              <a:cs typeface="Calibri"/>
            </a:endParaRPr>
          </a:p>
          <a:p>
            <a:pPr marL="344805">
              <a:lnSpc>
                <a:spcPts val="1905"/>
              </a:lnSpc>
            </a:pPr>
            <a:r>
              <a:rPr sz="1600" b="1" spc="-5" dirty="0">
                <a:latin typeface="Calibri"/>
                <a:cs typeface="Calibri"/>
              </a:rPr>
              <a:t>ОДА,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КМДА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4505" y="1255585"/>
            <a:ext cx="1932939" cy="2112645"/>
            <a:chOff x="234505" y="1255585"/>
            <a:chExt cx="1932939" cy="2112645"/>
          </a:xfrm>
        </p:grpSpPr>
        <p:sp>
          <p:nvSpPr>
            <p:cNvPr id="30" name="object 30"/>
            <p:cNvSpPr/>
            <p:nvPr/>
          </p:nvSpPr>
          <p:spPr>
            <a:xfrm>
              <a:off x="246888" y="1267967"/>
              <a:ext cx="1908175" cy="2087880"/>
            </a:xfrm>
            <a:custGeom>
              <a:avLst/>
              <a:gdLst/>
              <a:ahLst/>
              <a:cxnLst/>
              <a:rect l="l" t="t" r="r" b="b"/>
              <a:pathLst>
                <a:path w="1908175" h="2087879">
                  <a:moveTo>
                    <a:pt x="1590039" y="0"/>
                  </a:moveTo>
                  <a:lnTo>
                    <a:pt x="318007" y="0"/>
                  </a:lnTo>
                  <a:lnTo>
                    <a:pt x="271015" y="3447"/>
                  </a:lnTo>
                  <a:lnTo>
                    <a:pt x="226164" y="13463"/>
                  </a:lnTo>
                  <a:lnTo>
                    <a:pt x="183945" y="29554"/>
                  </a:lnTo>
                  <a:lnTo>
                    <a:pt x="144850" y="51230"/>
                  </a:lnTo>
                  <a:lnTo>
                    <a:pt x="109372" y="77998"/>
                  </a:lnTo>
                  <a:lnTo>
                    <a:pt x="78002" y="109367"/>
                  </a:lnTo>
                  <a:lnTo>
                    <a:pt x="51233" y="144844"/>
                  </a:lnTo>
                  <a:lnTo>
                    <a:pt x="29556" y="183939"/>
                  </a:lnTo>
                  <a:lnTo>
                    <a:pt x="13464" y="226159"/>
                  </a:lnTo>
                  <a:lnTo>
                    <a:pt x="3448" y="271012"/>
                  </a:lnTo>
                  <a:lnTo>
                    <a:pt x="0" y="318008"/>
                  </a:lnTo>
                  <a:lnTo>
                    <a:pt x="0" y="1769872"/>
                  </a:lnTo>
                  <a:lnTo>
                    <a:pt x="3448" y="1816867"/>
                  </a:lnTo>
                  <a:lnTo>
                    <a:pt x="13464" y="1861720"/>
                  </a:lnTo>
                  <a:lnTo>
                    <a:pt x="29556" y="1903940"/>
                  </a:lnTo>
                  <a:lnTo>
                    <a:pt x="51233" y="1943035"/>
                  </a:lnTo>
                  <a:lnTo>
                    <a:pt x="78002" y="1978512"/>
                  </a:lnTo>
                  <a:lnTo>
                    <a:pt x="109372" y="2009881"/>
                  </a:lnTo>
                  <a:lnTo>
                    <a:pt x="144850" y="2036649"/>
                  </a:lnTo>
                  <a:lnTo>
                    <a:pt x="183945" y="2058325"/>
                  </a:lnTo>
                  <a:lnTo>
                    <a:pt x="226164" y="2074416"/>
                  </a:lnTo>
                  <a:lnTo>
                    <a:pt x="271015" y="2084432"/>
                  </a:lnTo>
                  <a:lnTo>
                    <a:pt x="318007" y="2087880"/>
                  </a:lnTo>
                  <a:lnTo>
                    <a:pt x="1590039" y="2087880"/>
                  </a:lnTo>
                  <a:lnTo>
                    <a:pt x="1637035" y="2084432"/>
                  </a:lnTo>
                  <a:lnTo>
                    <a:pt x="1681888" y="2074416"/>
                  </a:lnTo>
                  <a:lnTo>
                    <a:pt x="1724108" y="2058325"/>
                  </a:lnTo>
                  <a:lnTo>
                    <a:pt x="1763203" y="2036649"/>
                  </a:lnTo>
                  <a:lnTo>
                    <a:pt x="1798680" y="2009881"/>
                  </a:lnTo>
                  <a:lnTo>
                    <a:pt x="1830049" y="1978512"/>
                  </a:lnTo>
                  <a:lnTo>
                    <a:pt x="1856817" y="1943035"/>
                  </a:lnTo>
                  <a:lnTo>
                    <a:pt x="1878493" y="1903940"/>
                  </a:lnTo>
                  <a:lnTo>
                    <a:pt x="1894584" y="1861720"/>
                  </a:lnTo>
                  <a:lnTo>
                    <a:pt x="1904600" y="1816867"/>
                  </a:lnTo>
                  <a:lnTo>
                    <a:pt x="1908048" y="1769872"/>
                  </a:lnTo>
                  <a:lnTo>
                    <a:pt x="1908048" y="318008"/>
                  </a:lnTo>
                  <a:lnTo>
                    <a:pt x="1904600" y="271012"/>
                  </a:lnTo>
                  <a:lnTo>
                    <a:pt x="1894584" y="226159"/>
                  </a:lnTo>
                  <a:lnTo>
                    <a:pt x="1878493" y="183939"/>
                  </a:lnTo>
                  <a:lnTo>
                    <a:pt x="1856817" y="144844"/>
                  </a:lnTo>
                  <a:lnTo>
                    <a:pt x="1830049" y="109367"/>
                  </a:lnTo>
                  <a:lnTo>
                    <a:pt x="1798680" y="77998"/>
                  </a:lnTo>
                  <a:lnTo>
                    <a:pt x="1763203" y="51230"/>
                  </a:lnTo>
                  <a:lnTo>
                    <a:pt x="1724108" y="29554"/>
                  </a:lnTo>
                  <a:lnTo>
                    <a:pt x="1681888" y="13463"/>
                  </a:lnTo>
                  <a:lnTo>
                    <a:pt x="1637035" y="3447"/>
                  </a:lnTo>
                  <a:lnTo>
                    <a:pt x="159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6888" y="1267967"/>
              <a:ext cx="1908175" cy="2087880"/>
            </a:xfrm>
            <a:custGeom>
              <a:avLst/>
              <a:gdLst/>
              <a:ahLst/>
              <a:cxnLst/>
              <a:rect l="l" t="t" r="r" b="b"/>
              <a:pathLst>
                <a:path w="1908175" h="2087879">
                  <a:moveTo>
                    <a:pt x="0" y="318008"/>
                  </a:moveTo>
                  <a:lnTo>
                    <a:pt x="3448" y="271012"/>
                  </a:lnTo>
                  <a:lnTo>
                    <a:pt x="13464" y="226159"/>
                  </a:lnTo>
                  <a:lnTo>
                    <a:pt x="29556" y="183939"/>
                  </a:lnTo>
                  <a:lnTo>
                    <a:pt x="51233" y="144844"/>
                  </a:lnTo>
                  <a:lnTo>
                    <a:pt x="78002" y="109367"/>
                  </a:lnTo>
                  <a:lnTo>
                    <a:pt x="109372" y="77998"/>
                  </a:lnTo>
                  <a:lnTo>
                    <a:pt x="144850" y="51230"/>
                  </a:lnTo>
                  <a:lnTo>
                    <a:pt x="183945" y="29554"/>
                  </a:lnTo>
                  <a:lnTo>
                    <a:pt x="226164" y="13463"/>
                  </a:lnTo>
                  <a:lnTo>
                    <a:pt x="271015" y="3447"/>
                  </a:lnTo>
                  <a:lnTo>
                    <a:pt x="318007" y="0"/>
                  </a:lnTo>
                  <a:lnTo>
                    <a:pt x="1590039" y="0"/>
                  </a:lnTo>
                  <a:lnTo>
                    <a:pt x="1637035" y="3447"/>
                  </a:lnTo>
                  <a:lnTo>
                    <a:pt x="1681888" y="13463"/>
                  </a:lnTo>
                  <a:lnTo>
                    <a:pt x="1724108" y="29554"/>
                  </a:lnTo>
                  <a:lnTo>
                    <a:pt x="1763203" y="51230"/>
                  </a:lnTo>
                  <a:lnTo>
                    <a:pt x="1798680" y="77998"/>
                  </a:lnTo>
                  <a:lnTo>
                    <a:pt x="1830049" y="109367"/>
                  </a:lnTo>
                  <a:lnTo>
                    <a:pt x="1856817" y="144844"/>
                  </a:lnTo>
                  <a:lnTo>
                    <a:pt x="1878493" y="183939"/>
                  </a:lnTo>
                  <a:lnTo>
                    <a:pt x="1894584" y="226159"/>
                  </a:lnTo>
                  <a:lnTo>
                    <a:pt x="1904600" y="271012"/>
                  </a:lnTo>
                  <a:lnTo>
                    <a:pt x="1908048" y="318008"/>
                  </a:lnTo>
                  <a:lnTo>
                    <a:pt x="1908048" y="1769872"/>
                  </a:lnTo>
                  <a:lnTo>
                    <a:pt x="1904600" y="1816867"/>
                  </a:lnTo>
                  <a:lnTo>
                    <a:pt x="1894584" y="1861720"/>
                  </a:lnTo>
                  <a:lnTo>
                    <a:pt x="1878493" y="1903940"/>
                  </a:lnTo>
                  <a:lnTo>
                    <a:pt x="1856817" y="1943035"/>
                  </a:lnTo>
                  <a:lnTo>
                    <a:pt x="1830049" y="1978512"/>
                  </a:lnTo>
                  <a:lnTo>
                    <a:pt x="1798680" y="2009881"/>
                  </a:lnTo>
                  <a:lnTo>
                    <a:pt x="1763203" y="2036649"/>
                  </a:lnTo>
                  <a:lnTo>
                    <a:pt x="1724108" y="2058325"/>
                  </a:lnTo>
                  <a:lnTo>
                    <a:pt x="1681888" y="2074416"/>
                  </a:lnTo>
                  <a:lnTo>
                    <a:pt x="1637035" y="2084432"/>
                  </a:lnTo>
                  <a:lnTo>
                    <a:pt x="1590039" y="2087880"/>
                  </a:lnTo>
                  <a:lnTo>
                    <a:pt x="318007" y="2087880"/>
                  </a:lnTo>
                  <a:lnTo>
                    <a:pt x="271015" y="2084432"/>
                  </a:lnTo>
                  <a:lnTo>
                    <a:pt x="226164" y="2074416"/>
                  </a:lnTo>
                  <a:lnTo>
                    <a:pt x="183945" y="2058325"/>
                  </a:lnTo>
                  <a:lnTo>
                    <a:pt x="144850" y="2036649"/>
                  </a:lnTo>
                  <a:lnTo>
                    <a:pt x="109372" y="2009881"/>
                  </a:lnTo>
                  <a:lnTo>
                    <a:pt x="78002" y="1978512"/>
                  </a:lnTo>
                  <a:lnTo>
                    <a:pt x="51233" y="1943035"/>
                  </a:lnTo>
                  <a:lnTo>
                    <a:pt x="29556" y="1903940"/>
                  </a:lnTo>
                  <a:lnTo>
                    <a:pt x="13464" y="1861720"/>
                  </a:lnTo>
                  <a:lnTo>
                    <a:pt x="3448" y="1816867"/>
                  </a:lnTo>
                  <a:lnTo>
                    <a:pt x="0" y="1769872"/>
                  </a:lnTo>
                  <a:lnTo>
                    <a:pt x="0" y="318008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74395" y="1628901"/>
            <a:ext cx="165608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Calibri"/>
                <a:cs typeface="Calibri"/>
              </a:rPr>
              <a:t>КОМІСІЇ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spc="-10" dirty="0">
                <a:latin typeface="Calibri"/>
                <a:cs typeface="Calibri"/>
              </a:rPr>
              <a:t>обласних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та Київській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міській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держадміністраціях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6244" y="2726817"/>
            <a:ext cx="1334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 marR="5080" indent="-24384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Г</a:t>
            </a:r>
            <a:r>
              <a:rPr sz="1600" b="1" spc="-55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Л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ШУ</a:t>
            </a:r>
            <a:r>
              <a:rPr sz="1600" b="1" spc="-25" dirty="0">
                <a:latin typeface="Calibri"/>
                <a:cs typeface="Calibri"/>
              </a:rPr>
              <a:t>Ю</a:t>
            </a:r>
            <a:r>
              <a:rPr sz="1600" b="1" spc="-5" dirty="0">
                <a:latin typeface="Calibri"/>
                <a:cs typeface="Calibri"/>
              </a:rPr>
              <a:t>ТЬ  КОНКУРС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37743" y="1219200"/>
            <a:ext cx="6675755" cy="1097915"/>
            <a:chOff x="237743" y="1219200"/>
            <a:chExt cx="6675755" cy="1097915"/>
          </a:xfrm>
        </p:grpSpPr>
        <p:sp>
          <p:nvSpPr>
            <p:cNvPr id="35" name="object 35"/>
            <p:cNvSpPr/>
            <p:nvPr/>
          </p:nvSpPr>
          <p:spPr>
            <a:xfrm>
              <a:off x="6574535" y="2045208"/>
              <a:ext cx="329565" cy="198120"/>
            </a:xfrm>
            <a:custGeom>
              <a:avLst/>
              <a:gdLst/>
              <a:ahLst/>
              <a:cxnLst/>
              <a:rect l="l" t="t" r="r" b="b"/>
              <a:pathLst>
                <a:path w="329565" h="198119">
                  <a:moveTo>
                    <a:pt x="230124" y="0"/>
                  </a:moveTo>
                  <a:lnTo>
                    <a:pt x="230124" y="49529"/>
                  </a:lnTo>
                  <a:lnTo>
                    <a:pt x="0" y="49529"/>
                  </a:lnTo>
                  <a:lnTo>
                    <a:pt x="0" y="148589"/>
                  </a:lnTo>
                  <a:lnTo>
                    <a:pt x="230124" y="148589"/>
                  </a:lnTo>
                  <a:lnTo>
                    <a:pt x="230124" y="198119"/>
                  </a:lnTo>
                  <a:lnTo>
                    <a:pt x="329184" y="99059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74535" y="2045208"/>
              <a:ext cx="329565" cy="198120"/>
            </a:xfrm>
            <a:custGeom>
              <a:avLst/>
              <a:gdLst/>
              <a:ahLst/>
              <a:cxnLst/>
              <a:rect l="l" t="t" r="r" b="b"/>
              <a:pathLst>
                <a:path w="329565" h="198119">
                  <a:moveTo>
                    <a:pt x="0" y="49529"/>
                  </a:moveTo>
                  <a:lnTo>
                    <a:pt x="230124" y="49529"/>
                  </a:lnTo>
                  <a:lnTo>
                    <a:pt x="230124" y="0"/>
                  </a:lnTo>
                  <a:lnTo>
                    <a:pt x="329184" y="99059"/>
                  </a:lnTo>
                  <a:lnTo>
                    <a:pt x="230124" y="198119"/>
                  </a:lnTo>
                  <a:lnTo>
                    <a:pt x="230124" y="148589"/>
                  </a:lnTo>
                  <a:lnTo>
                    <a:pt x="0" y="148589"/>
                  </a:lnTo>
                  <a:lnTo>
                    <a:pt x="0" y="49529"/>
                  </a:lnTo>
                  <a:close/>
                </a:path>
              </a:pathLst>
            </a:custGeom>
            <a:ln w="1828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79976" y="2109216"/>
              <a:ext cx="329565" cy="198120"/>
            </a:xfrm>
            <a:custGeom>
              <a:avLst/>
              <a:gdLst/>
              <a:ahLst/>
              <a:cxnLst/>
              <a:rect l="l" t="t" r="r" b="b"/>
              <a:pathLst>
                <a:path w="329564" h="198119">
                  <a:moveTo>
                    <a:pt x="230124" y="0"/>
                  </a:moveTo>
                  <a:lnTo>
                    <a:pt x="230124" y="49530"/>
                  </a:lnTo>
                  <a:lnTo>
                    <a:pt x="0" y="49530"/>
                  </a:lnTo>
                  <a:lnTo>
                    <a:pt x="0" y="148589"/>
                  </a:lnTo>
                  <a:lnTo>
                    <a:pt x="230124" y="148589"/>
                  </a:lnTo>
                  <a:lnTo>
                    <a:pt x="230124" y="198120"/>
                  </a:lnTo>
                  <a:lnTo>
                    <a:pt x="329184" y="9906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79976" y="2109216"/>
              <a:ext cx="329565" cy="198120"/>
            </a:xfrm>
            <a:custGeom>
              <a:avLst/>
              <a:gdLst/>
              <a:ahLst/>
              <a:cxnLst/>
              <a:rect l="l" t="t" r="r" b="b"/>
              <a:pathLst>
                <a:path w="329564" h="198119">
                  <a:moveTo>
                    <a:pt x="0" y="49530"/>
                  </a:moveTo>
                  <a:lnTo>
                    <a:pt x="230124" y="49530"/>
                  </a:lnTo>
                  <a:lnTo>
                    <a:pt x="230124" y="0"/>
                  </a:lnTo>
                  <a:lnTo>
                    <a:pt x="329184" y="99060"/>
                  </a:lnTo>
                  <a:lnTo>
                    <a:pt x="230124" y="198120"/>
                  </a:lnTo>
                  <a:lnTo>
                    <a:pt x="230124" y="148589"/>
                  </a:lnTo>
                  <a:lnTo>
                    <a:pt x="0" y="148589"/>
                  </a:lnTo>
                  <a:lnTo>
                    <a:pt x="0" y="49530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06167" y="2109216"/>
              <a:ext cx="329565" cy="198120"/>
            </a:xfrm>
            <a:custGeom>
              <a:avLst/>
              <a:gdLst/>
              <a:ahLst/>
              <a:cxnLst/>
              <a:rect l="l" t="t" r="r" b="b"/>
              <a:pathLst>
                <a:path w="329564" h="198119">
                  <a:moveTo>
                    <a:pt x="230124" y="0"/>
                  </a:moveTo>
                  <a:lnTo>
                    <a:pt x="230124" y="49530"/>
                  </a:lnTo>
                  <a:lnTo>
                    <a:pt x="0" y="49530"/>
                  </a:lnTo>
                  <a:lnTo>
                    <a:pt x="0" y="148589"/>
                  </a:lnTo>
                  <a:lnTo>
                    <a:pt x="230124" y="148589"/>
                  </a:lnTo>
                  <a:lnTo>
                    <a:pt x="230124" y="198120"/>
                  </a:lnTo>
                  <a:lnTo>
                    <a:pt x="329183" y="9906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06167" y="2109216"/>
              <a:ext cx="329565" cy="198120"/>
            </a:xfrm>
            <a:custGeom>
              <a:avLst/>
              <a:gdLst/>
              <a:ahLst/>
              <a:cxnLst/>
              <a:rect l="l" t="t" r="r" b="b"/>
              <a:pathLst>
                <a:path w="329564" h="198119">
                  <a:moveTo>
                    <a:pt x="0" y="49530"/>
                  </a:moveTo>
                  <a:lnTo>
                    <a:pt x="230124" y="49530"/>
                  </a:lnTo>
                  <a:lnTo>
                    <a:pt x="230124" y="0"/>
                  </a:lnTo>
                  <a:lnTo>
                    <a:pt x="329183" y="99060"/>
                  </a:lnTo>
                  <a:lnTo>
                    <a:pt x="230124" y="198120"/>
                  </a:lnTo>
                  <a:lnTo>
                    <a:pt x="230124" y="148589"/>
                  </a:lnTo>
                  <a:lnTo>
                    <a:pt x="0" y="148589"/>
                  </a:lnTo>
                  <a:lnTo>
                    <a:pt x="0" y="49530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1261859"/>
              <a:ext cx="479285" cy="42139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1219200"/>
              <a:ext cx="421398" cy="5707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88035" y="1290827"/>
              <a:ext cx="381000" cy="323215"/>
            </a:xfrm>
            <a:custGeom>
              <a:avLst/>
              <a:gdLst/>
              <a:ahLst/>
              <a:cxnLst/>
              <a:rect l="l" t="t" r="r" b="b"/>
              <a:pathLst>
                <a:path w="381000" h="323215">
                  <a:moveTo>
                    <a:pt x="190500" y="0"/>
                  </a:moveTo>
                  <a:lnTo>
                    <a:pt x="139858" y="5766"/>
                  </a:lnTo>
                  <a:lnTo>
                    <a:pt x="94352" y="22041"/>
                  </a:lnTo>
                  <a:lnTo>
                    <a:pt x="55797" y="47291"/>
                  </a:lnTo>
                  <a:lnTo>
                    <a:pt x="26009" y="79981"/>
                  </a:lnTo>
                  <a:lnTo>
                    <a:pt x="6805" y="118577"/>
                  </a:lnTo>
                  <a:lnTo>
                    <a:pt x="0" y="161544"/>
                  </a:lnTo>
                  <a:lnTo>
                    <a:pt x="6805" y="204510"/>
                  </a:lnTo>
                  <a:lnTo>
                    <a:pt x="26009" y="243106"/>
                  </a:lnTo>
                  <a:lnTo>
                    <a:pt x="55797" y="275796"/>
                  </a:lnTo>
                  <a:lnTo>
                    <a:pt x="94352" y="301046"/>
                  </a:lnTo>
                  <a:lnTo>
                    <a:pt x="139858" y="317321"/>
                  </a:lnTo>
                  <a:lnTo>
                    <a:pt x="190500" y="323088"/>
                  </a:lnTo>
                  <a:lnTo>
                    <a:pt x="241141" y="317321"/>
                  </a:lnTo>
                  <a:lnTo>
                    <a:pt x="286647" y="301046"/>
                  </a:lnTo>
                  <a:lnTo>
                    <a:pt x="325202" y="275796"/>
                  </a:lnTo>
                  <a:lnTo>
                    <a:pt x="354990" y="243106"/>
                  </a:lnTo>
                  <a:lnTo>
                    <a:pt x="374194" y="204510"/>
                  </a:lnTo>
                  <a:lnTo>
                    <a:pt x="381000" y="161544"/>
                  </a:lnTo>
                  <a:lnTo>
                    <a:pt x="374194" y="118577"/>
                  </a:lnTo>
                  <a:lnTo>
                    <a:pt x="354990" y="79981"/>
                  </a:lnTo>
                  <a:lnTo>
                    <a:pt x="325202" y="47291"/>
                  </a:lnTo>
                  <a:lnTo>
                    <a:pt x="286647" y="22041"/>
                  </a:lnTo>
                  <a:lnTo>
                    <a:pt x="241141" y="5766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035" y="1290827"/>
              <a:ext cx="381000" cy="323215"/>
            </a:xfrm>
            <a:custGeom>
              <a:avLst/>
              <a:gdLst/>
              <a:ahLst/>
              <a:cxnLst/>
              <a:rect l="l" t="t" r="r" b="b"/>
              <a:pathLst>
                <a:path w="381000" h="323215">
                  <a:moveTo>
                    <a:pt x="0" y="161544"/>
                  </a:moveTo>
                  <a:lnTo>
                    <a:pt x="6805" y="118577"/>
                  </a:lnTo>
                  <a:lnTo>
                    <a:pt x="26009" y="79981"/>
                  </a:lnTo>
                  <a:lnTo>
                    <a:pt x="55797" y="47291"/>
                  </a:lnTo>
                  <a:lnTo>
                    <a:pt x="94352" y="22041"/>
                  </a:lnTo>
                  <a:lnTo>
                    <a:pt x="139858" y="5766"/>
                  </a:lnTo>
                  <a:lnTo>
                    <a:pt x="190500" y="0"/>
                  </a:lnTo>
                  <a:lnTo>
                    <a:pt x="241141" y="5766"/>
                  </a:lnTo>
                  <a:lnTo>
                    <a:pt x="286647" y="22041"/>
                  </a:lnTo>
                  <a:lnTo>
                    <a:pt x="325202" y="47291"/>
                  </a:lnTo>
                  <a:lnTo>
                    <a:pt x="354990" y="79981"/>
                  </a:lnTo>
                  <a:lnTo>
                    <a:pt x="374194" y="118577"/>
                  </a:lnTo>
                  <a:lnTo>
                    <a:pt x="381000" y="161544"/>
                  </a:lnTo>
                  <a:lnTo>
                    <a:pt x="374194" y="204510"/>
                  </a:lnTo>
                  <a:lnTo>
                    <a:pt x="354990" y="243106"/>
                  </a:lnTo>
                  <a:lnTo>
                    <a:pt x="325202" y="275796"/>
                  </a:lnTo>
                  <a:lnTo>
                    <a:pt x="286647" y="301046"/>
                  </a:lnTo>
                  <a:lnTo>
                    <a:pt x="241141" y="317321"/>
                  </a:lnTo>
                  <a:lnTo>
                    <a:pt x="190500" y="323088"/>
                  </a:lnTo>
                  <a:lnTo>
                    <a:pt x="139858" y="317321"/>
                  </a:lnTo>
                  <a:lnTo>
                    <a:pt x="94352" y="301046"/>
                  </a:lnTo>
                  <a:lnTo>
                    <a:pt x="55797" y="275796"/>
                  </a:lnTo>
                  <a:lnTo>
                    <a:pt x="26009" y="243106"/>
                  </a:lnTo>
                  <a:lnTo>
                    <a:pt x="6805" y="204510"/>
                  </a:lnTo>
                  <a:lnTo>
                    <a:pt x="0" y="161544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09346" y="1360678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18518" dirty="0">
                <a:latin typeface="Calibri"/>
                <a:cs typeface="Calibri"/>
              </a:rPr>
              <a:t>І</a:t>
            </a:r>
            <a:r>
              <a:rPr sz="2700" spc="637" baseline="18518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РЕГІОНАЛЬНІ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365248" y="1283208"/>
            <a:ext cx="589280" cy="570865"/>
            <a:chOff x="2365248" y="1283208"/>
            <a:chExt cx="589280" cy="570865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5248" y="1301496"/>
              <a:ext cx="589026" cy="4732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4016" y="1283208"/>
              <a:ext cx="485406" cy="57073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415540" y="1330452"/>
              <a:ext cx="490855" cy="375285"/>
            </a:xfrm>
            <a:custGeom>
              <a:avLst/>
              <a:gdLst/>
              <a:ahLst/>
              <a:cxnLst/>
              <a:rect l="l" t="t" r="r" b="b"/>
              <a:pathLst>
                <a:path w="490855" h="375285">
                  <a:moveTo>
                    <a:pt x="245364" y="0"/>
                  </a:moveTo>
                  <a:lnTo>
                    <a:pt x="189104" y="4951"/>
                  </a:lnTo>
                  <a:lnTo>
                    <a:pt x="137459" y="19056"/>
                  </a:lnTo>
                  <a:lnTo>
                    <a:pt x="91902" y="41187"/>
                  </a:lnTo>
                  <a:lnTo>
                    <a:pt x="53904" y="70219"/>
                  </a:lnTo>
                  <a:lnTo>
                    <a:pt x="24939" y="105024"/>
                  </a:lnTo>
                  <a:lnTo>
                    <a:pt x="6480" y="144477"/>
                  </a:lnTo>
                  <a:lnTo>
                    <a:pt x="0" y="187451"/>
                  </a:lnTo>
                  <a:lnTo>
                    <a:pt x="6480" y="230426"/>
                  </a:lnTo>
                  <a:lnTo>
                    <a:pt x="24939" y="269879"/>
                  </a:lnTo>
                  <a:lnTo>
                    <a:pt x="53904" y="304684"/>
                  </a:lnTo>
                  <a:lnTo>
                    <a:pt x="91902" y="333716"/>
                  </a:lnTo>
                  <a:lnTo>
                    <a:pt x="137459" y="355847"/>
                  </a:lnTo>
                  <a:lnTo>
                    <a:pt x="189104" y="369952"/>
                  </a:lnTo>
                  <a:lnTo>
                    <a:pt x="245364" y="374903"/>
                  </a:lnTo>
                  <a:lnTo>
                    <a:pt x="301623" y="369952"/>
                  </a:lnTo>
                  <a:lnTo>
                    <a:pt x="353268" y="355847"/>
                  </a:lnTo>
                  <a:lnTo>
                    <a:pt x="398825" y="333716"/>
                  </a:lnTo>
                  <a:lnTo>
                    <a:pt x="436823" y="304684"/>
                  </a:lnTo>
                  <a:lnTo>
                    <a:pt x="465788" y="269879"/>
                  </a:lnTo>
                  <a:lnTo>
                    <a:pt x="484247" y="230426"/>
                  </a:lnTo>
                  <a:lnTo>
                    <a:pt x="490728" y="187451"/>
                  </a:lnTo>
                  <a:lnTo>
                    <a:pt x="484247" y="144477"/>
                  </a:lnTo>
                  <a:lnTo>
                    <a:pt x="465788" y="105024"/>
                  </a:lnTo>
                  <a:lnTo>
                    <a:pt x="436823" y="70219"/>
                  </a:lnTo>
                  <a:lnTo>
                    <a:pt x="398825" y="41187"/>
                  </a:lnTo>
                  <a:lnTo>
                    <a:pt x="353268" y="19056"/>
                  </a:lnTo>
                  <a:lnTo>
                    <a:pt x="301623" y="4951"/>
                  </a:lnTo>
                  <a:lnTo>
                    <a:pt x="245364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15540" y="1330452"/>
              <a:ext cx="490855" cy="375285"/>
            </a:xfrm>
            <a:custGeom>
              <a:avLst/>
              <a:gdLst/>
              <a:ahLst/>
              <a:cxnLst/>
              <a:rect l="l" t="t" r="r" b="b"/>
              <a:pathLst>
                <a:path w="490855" h="375285">
                  <a:moveTo>
                    <a:pt x="0" y="187451"/>
                  </a:moveTo>
                  <a:lnTo>
                    <a:pt x="6480" y="144477"/>
                  </a:lnTo>
                  <a:lnTo>
                    <a:pt x="24939" y="105024"/>
                  </a:lnTo>
                  <a:lnTo>
                    <a:pt x="53904" y="70219"/>
                  </a:lnTo>
                  <a:lnTo>
                    <a:pt x="91902" y="41187"/>
                  </a:lnTo>
                  <a:lnTo>
                    <a:pt x="137459" y="19056"/>
                  </a:lnTo>
                  <a:lnTo>
                    <a:pt x="189104" y="4951"/>
                  </a:lnTo>
                  <a:lnTo>
                    <a:pt x="245364" y="0"/>
                  </a:lnTo>
                  <a:lnTo>
                    <a:pt x="301623" y="4951"/>
                  </a:lnTo>
                  <a:lnTo>
                    <a:pt x="353268" y="19056"/>
                  </a:lnTo>
                  <a:lnTo>
                    <a:pt x="398825" y="41187"/>
                  </a:lnTo>
                  <a:lnTo>
                    <a:pt x="436823" y="70219"/>
                  </a:lnTo>
                  <a:lnTo>
                    <a:pt x="465788" y="105024"/>
                  </a:lnTo>
                  <a:lnTo>
                    <a:pt x="484247" y="144477"/>
                  </a:lnTo>
                  <a:lnTo>
                    <a:pt x="490728" y="187451"/>
                  </a:lnTo>
                  <a:lnTo>
                    <a:pt x="484247" y="230426"/>
                  </a:lnTo>
                  <a:lnTo>
                    <a:pt x="465788" y="269879"/>
                  </a:lnTo>
                  <a:lnTo>
                    <a:pt x="436823" y="304684"/>
                  </a:lnTo>
                  <a:lnTo>
                    <a:pt x="398825" y="333716"/>
                  </a:lnTo>
                  <a:lnTo>
                    <a:pt x="353268" y="355847"/>
                  </a:lnTo>
                  <a:lnTo>
                    <a:pt x="301623" y="369952"/>
                  </a:lnTo>
                  <a:lnTo>
                    <a:pt x="245364" y="374903"/>
                  </a:lnTo>
                  <a:lnTo>
                    <a:pt x="189104" y="369952"/>
                  </a:lnTo>
                  <a:lnTo>
                    <a:pt x="137459" y="355847"/>
                  </a:lnTo>
                  <a:lnTo>
                    <a:pt x="91902" y="333716"/>
                  </a:lnTo>
                  <a:lnTo>
                    <a:pt x="53904" y="304684"/>
                  </a:lnTo>
                  <a:lnTo>
                    <a:pt x="24939" y="269879"/>
                  </a:lnTo>
                  <a:lnTo>
                    <a:pt x="6480" y="230426"/>
                  </a:lnTo>
                  <a:lnTo>
                    <a:pt x="0" y="187451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585973" y="1351229"/>
            <a:ext cx="147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ІІ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599432" y="1274063"/>
            <a:ext cx="592455" cy="537210"/>
            <a:chOff x="4599432" y="1274063"/>
            <a:chExt cx="592455" cy="537210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9432" y="1274063"/>
              <a:ext cx="592074" cy="5006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5152" y="1295412"/>
              <a:ext cx="497573" cy="51586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649724" y="1303019"/>
              <a:ext cx="494030" cy="402590"/>
            </a:xfrm>
            <a:custGeom>
              <a:avLst/>
              <a:gdLst/>
              <a:ahLst/>
              <a:cxnLst/>
              <a:rect l="l" t="t" r="r" b="b"/>
              <a:pathLst>
                <a:path w="494029" h="402589">
                  <a:moveTo>
                    <a:pt x="246887" y="0"/>
                  </a:moveTo>
                  <a:lnTo>
                    <a:pt x="197118" y="4086"/>
                  </a:lnTo>
                  <a:lnTo>
                    <a:pt x="150768" y="15805"/>
                  </a:lnTo>
                  <a:lnTo>
                    <a:pt x="108830" y="34350"/>
                  </a:lnTo>
                  <a:lnTo>
                    <a:pt x="72294" y="58912"/>
                  </a:lnTo>
                  <a:lnTo>
                    <a:pt x="42152" y="88682"/>
                  </a:lnTo>
                  <a:lnTo>
                    <a:pt x="19395" y="122854"/>
                  </a:lnTo>
                  <a:lnTo>
                    <a:pt x="5014" y="160619"/>
                  </a:lnTo>
                  <a:lnTo>
                    <a:pt x="0" y="201167"/>
                  </a:lnTo>
                  <a:lnTo>
                    <a:pt x="5014" y="241716"/>
                  </a:lnTo>
                  <a:lnTo>
                    <a:pt x="19395" y="279481"/>
                  </a:lnTo>
                  <a:lnTo>
                    <a:pt x="42152" y="313653"/>
                  </a:lnTo>
                  <a:lnTo>
                    <a:pt x="72294" y="343423"/>
                  </a:lnTo>
                  <a:lnTo>
                    <a:pt x="108830" y="367985"/>
                  </a:lnTo>
                  <a:lnTo>
                    <a:pt x="150768" y="386530"/>
                  </a:lnTo>
                  <a:lnTo>
                    <a:pt x="197118" y="398249"/>
                  </a:lnTo>
                  <a:lnTo>
                    <a:pt x="246887" y="402335"/>
                  </a:lnTo>
                  <a:lnTo>
                    <a:pt x="296657" y="398249"/>
                  </a:lnTo>
                  <a:lnTo>
                    <a:pt x="343007" y="386530"/>
                  </a:lnTo>
                  <a:lnTo>
                    <a:pt x="384945" y="367985"/>
                  </a:lnTo>
                  <a:lnTo>
                    <a:pt x="421481" y="343423"/>
                  </a:lnTo>
                  <a:lnTo>
                    <a:pt x="451623" y="313653"/>
                  </a:lnTo>
                  <a:lnTo>
                    <a:pt x="474380" y="279481"/>
                  </a:lnTo>
                  <a:lnTo>
                    <a:pt x="488761" y="241716"/>
                  </a:lnTo>
                  <a:lnTo>
                    <a:pt x="493775" y="201167"/>
                  </a:lnTo>
                  <a:lnTo>
                    <a:pt x="488761" y="160619"/>
                  </a:lnTo>
                  <a:lnTo>
                    <a:pt x="474380" y="122854"/>
                  </a:lnTo>
                  <a:lnTo>
                    <a:pt x="451623" y="88682"/>
                  </a:lnTo>
                  <a:lnTo>
                    <a:pt x="421481" y="58912"/>
                  </a:lnTo>
                  <a:lnTo>
                    <a:pt x="384945" y="34350"/>
                  </a:lnTo>
                  <a:lnTo>
                    <a:pt x="343007" y="15805"/>
                  </a:lnTo>
                  <a:lnTo>
                    <a:pt x="296657" y="4086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49724" y="1303019"/>
              <a:ext cx="494030" cy="402590"/>
            </a:xfrm>
            <a:custGeom>
              <a:avLst/>
              <a:gdLst/>
              <a:ahLst/>
              <a:cxnLst/>
              <a:rect l="l" t="t" r="r" b="b"/>
              <a:pathLst>
                <a:path w="494029" h="402589">
                  <a:moveTo>
                    <a:pt x="0" y="201167"/>
                  </a:moveTo>
                  <a:lnTo>
                    <a:pt x="5014" y="160619"/>
                  </a:lnTo>
                  <a:lnTo>
                    <a:pt x="19395" y="122854"/>
                  </a:lnTo>
                  <a:lnTo>
                    <a:pt x="42152" y="88682"/>
                  </a:lnTo>
                  <a:lnTo>
                    <a:pt x="72294" y="58912"/>
                  </a:lnTo>
                  <a:lnTo>
                    <a:pt x="108830" y="34350"/>
                  </a:lnTo>
                  <a:lnTo>
                    <a:pt x="150768" y="15805"/>
                  </a:lnTo>
                  <a:lnTo>
                    <a:pt x="197118" y="4086"/>
                  </a:lnTo>
                  <a:lnTo>
                    <a:pt x="246887" y="0"/>
                  </a:lnTo>
                  <a:lnTo>
                    <a:pt x="296657" y="4086"/>
                  </a:lnTo>
                  <a:lnTo>
                    <a:pt x="343007" y="15805"/>
                  </a:lnTo>
                  <a:lnTo>
                    <a:pt x="384945" y="34350"/>
                  </a:lnTo>
                  <a:lnTo>
                    <a:pt x="421481" y="58912"/>
                  </a:lnTo>
                  <a:lnTo>
                    <a:pt x="451623" y="88682"/>
                  </a:lnTo>
                  <a:lnTo>
                    <a:pt x="474380" y="122854"/>
                  </a:lnTo>
                  <a:lnTo>
                    <a:pt x="488761" y="160619"/>
                  </a:lnTo>
                  <a:lnTo>
                    <a:pt x="493775" y="201167"/>
                  </a:lnTo>
                  <a:lnTo>
                    <a:pt x="488761" y="241716"/>
                  </a:lnTo>
                  <a:lnTo>
                    <a:pt x="474380" y="279481"/>
                  </a:lnTo>
                  <a:lnTo>
                    <a:pt x="451623" y="313653"/>
                  </a:lnTo>
                  <a:lnTo>
                    <a:pt x="421481" y="343423"/>
                  </a:lnTo>
                  <a:lnTo>
                    <a:pt x="384945" y="367985"/>
                  </a:lnTo>
                  <a:lnTo>
                    <a:pt x="343007" y="386530"/>
                  </a:lnTo>
                  <a:lnTo>
                    <a:pt x="296657" y="398249"/>
                  </a:lnTo>
                  <a:lnTo>
                    <a:pt x="246887" y="402335"/>
                  </a:lnTo>
                  <a:lnTo>
                    <a:pt x="197118" y="398249"/>
                  </a:lnTo>
                  <a:lnTo>
                    <a:pt x="150768" y="386530"/>
                  </a:lnTo>
                  <a:lnTo>
                    <a:pt x="108830" y="367985"/>
                  </a:lnTo>
                  <a:lnTo>
                    <a:pt x="72294" y="343423"/>
                  </a:lnTo>
                  <a:lnTo>
                    <a:pt x="42152" y="313653"/>
                  </a:lnTo>
                  <a:lnTo>
                    <a:pt x="19395" y="279481"/>
                  </a:lnTo>
                  <a:lnTo>
                    <a:pt x="5014" y="241716"/>
                  </a:lnTo>
                  <a:lnTo>
                    <a:pt x="0" y="201167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801361" y="1353438"/>
            <a:ext cx="1905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ІІІ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745223" y="1319771"/>
            <a:ext cx="610870" cy="509905"/>
            <a:chOff x="6745223" y="1319771"/>
            <a:chExt cx="610870" cy="509905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5223" y="1319771"/>
              <a:ext cx="610362" cy="46711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6183" y="1335011"/>
              <a:ext cx="485406" cy="49455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795515" y="1348739"/>
              <a:ext cx="512445" cy="368935"/>
            </a:xfrm>
            <a:custGeom>
              <a:avLst/>
              <a:gdLst/>
              <a:ahLst/>
              <a:cxnLst/>
              <a:rect l="l" t="t" r="r" b="b"/>
              <a:pathLst>
                <a:path w="512445" h="368935">
                  <a:moveTo>
                    <a:pt x="256031" y="0"/>
                  </a:moveTo>
                  <a:lnTo>
                    <a:pt x="204447" y="3746"/>
                  </a:lnTo>
                  <a:lnTo>
                    <a:pt x="156394" y="14489"/>
                  </a:lnTo>
                  <a:lnTo>
                    <a:pt x="112904" y="31490"/>
                  </a:lnTo>
                  <a:lnTo>
                    <a:pt x="75009" y="54006"/>
                  </a:lnTo>
                  <a:lnTo>
                    <a:pt x="43739" y="81297"/>
                  </a:lnTo>
                  <a:lnTo>
                    <a:pt x="20127" y="112621"/>
                  </a:lnTo>
                  <a:lnTo>
                    <a:pt x="0" y="184404"/>
                  </a:lnTo>
                  <a:lnTo>
                    <a:pt x="5203" y="221570"/>
                  </a:lnTo>
                  <a:lnTo>
                    <a:pt x="43739" y="287510"/>
                  </a:lnTo>
                  <a:lnTo>
                    <a:pt x="75009" y="314801"/>
                  </a:lnTo>
                  <a:lnTo>
                    <a:pt x="112904" y="337317"/>
                  </a:lnTo>
                  <a:lnTo>
                    <a:pt x="156394" y="354318"/>
                  </a:lnTo>
                  <a:lnTo>
                    <a:pt x="204447" y="365061"/>
                  </a:lnTo>
                  <a:lnTo>
                    <a:pt x="256031" y="368808"/>
                  </a:lnTo>
                  <a:lnTo>
                    <a:pt x="307616" y="365061"/>
                  </a:lnTo>
                  <a:lnTo>
                    <a:pt x="355669" y="354318"/>
                  </a:lnTo>
                  <a:lnTo>
                    <a:pt x="399159" y="337317"/>
                  </a:lnTo>
                  <a:lnTo>
                    <a:pt x="437054" y="314801"/>
                  </a:lnTo>
                  <a:lnTo>
                    <a:pt x="468324" y="287510"/>
                  </a:lnTo>
                  <a:lnTo>
                    <a:pt x="491936" y="256186"/>
                  </a:lnTo>
                  <a:lnTo>
                    <a:pt x="512063" y="184404"/>
                  </a:lnTo>
                  <a:lnTo>
                    <a:pt x="506860" y="147237"/>
                  </a:lnTo>
                  <a:lnTo>
                    <a:pt x="468324" y="81297"/>
                  </a:lnTo>
                  <a:lnTo>
                    <a:pt x="437054" y="54006"/>
                  </a:lnTo>
                  <a:lnTo>
                    <a:pt x="399159" y="31490"/>
                  </a:lnTo>
                  <a:lnTo>
                    <a:pt x="355669" y="14489"/>
                  </a:lnTo>
                  <a:lnTo>
                    <a:pt x="307616" y="3746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95515" y="1348739"/>
              <a:ext cx="512445" cy="368935"/>
            </a:xfrm>
            <a:custGeom>
              <a:avLst/>
              <a:gdLst/>
              <a:ahLst/>
              <a:cxnLst/>
              <a:rect l="l" t="t" r="r" b="b"/>
              <a:pathLst>
                <a:path w="512445" h="368935">
                  <a:moveTo>
                    <a:pt x="0" y="184404"/>
                  </a:moveTo>
                  <a:lnTo>
                    <a:pt x="20127" y="112621"/>
                  </a:lnTo>
                  <a:lnTo>
                    <a:pt x="43739" y="81297"/>
                  </a:lnTo>
                  <a:lnTo>
                    <a:pt x="75009" y="54006"/>
                  </a:lnTo>
                  <a:lnTo>
                    <a:pt x="112904" y="31490"/>
                  </a:lnTo>
                  <a:lnTo>
                    <a:pt x="156394" y="14489"/>
                  </a:lnTo>
                  <a:lnTo>
                    <a:pt x="204447" y="3746"/>
                  </a:lnTo>
                  <a:lnTo>
                    <a:pt x="256031" y="0"/>
                  </a:lnTo>
                  <a:lnTo>
                    <a:pt x="307616" y="3746"/>
                  </a:lnTo>
                  <a:lnTo>
                    <a:pt x="355669" y="14489"/>
                  </a:lnTo>
                  <a:lnTo>
                    <a:pt x="399159" y="31490"/>
                  </a:lnTo>
                  <a:lnTo>
                    <a:pt x="437054" y="54006"/>
                  </a:lnTo>
                  <a:lnTo>
                    <a:pt x="468324" y="81297"/>
                  </a:lnTo>
                  <a:lnTo>
                    <a:pt x="491936" y="112621"/>
                  </a:lnTo>
                  <a:lnTo>
                    <a:pt x="512063" y="184404"/>
                  </a:lnTo>
                  <a:lnTo>
                    <a:pt x="506860" y="221570"/>
                  </a:lnTo>
                  <a:lnTo>
                    <a:pt x="468324" y="287510"/>
                  </a:lnTo>
                  <a:lnTo>
                    <a:pt x="437054" y="314801"/>
                  </a:lnTo>
                  <a:lnTo>
                    <a:pt x="399159" y="337317"/>
                  </a:lnTo>
                  <a:lnTo>
                    <a:pt x="355669" y="354318"/>
                  </a:lnTo>
                  <a:lnTo>
                    <a:pt x="307616" y="365061"/>
                  </a:lnTo>
                  <a:lnTo>
                    <a:pt x="256031" y="368808"/>
                  </a:lnTo>
                  <a:lnTo>
                    <a:pt x="204447" y="365061"/>
                  </a:lnTo>
                  <a:lnTo>
                    <a:pt x="156394" y="354318"/>
                  </a:lnTo>
                  <a:lnTo>
                    <a:pt x="112904" y="337317"/>
                  </a:lnTo>
                  <a:lnTo>
                    <a:pt x="75009" y="314801"/>
                  </a:lnTo>
                  <a:lnTo>
                    <a:pt x="43739" y="287510"/>
                  </a:lnTo>
                  <a:lnTo>
                    <a:pt x="20127" y="256186"/>
                  </a:lnTo>
                  <a:lnTo>
                    <a:pt x="0" y="184404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955917" y="1393012"/>
            <a:ext cx="19177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spc="5" dirty="0">
                <a:latin typeface="Calibri"/>
                <a:cs typeface="Calibri"/>
              </a:rPr>
              <a:t>IV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153911" y="3718559"/>
            <a:ext cx="781050" cy="570865"/>
            <a:chOff x="6153911" y="3718559"/>
            <a:chExt cx="781050" cy="570865"/>
          </a:xfrm>
        </p:grpSpPr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3911" y="3718572"/>
              <a:ext cx="781049" cy="5067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3159" y="3718559"/>
              <a:ext cx="619506" cy="57073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04203" y="3747515"/>
              <a:ext cx="683260" cy="408940"/>
            </a:xfrm>
            <a:custGeom>
              <a:avLst/>
              <a:gdLst/>
              <a:ahLst/>
              <a:cxnLst/>
              <a:rect l="l" t="t" r="r" b="b"/>
              <a:pathLst>
                <a:path w="683259" h="408939">
                  <a:moveTo>
                    <a:pt x="341375" y="0"/>
                  </a:moveTo>
                  <a:lnTo>
                    <a:pt x="279997" y="3290"/>
                  </a:lnTo>
                  <a:lnTo>
                    <a:pt x="222235" y="12777"/>
                  </a:lnTo>
                  <a:lnTo>
                    <a:pt x="169051" y="27883"/>
                  </a:lnTo>
                  <a:lnTo>
                    <a:pt x="121407" y="48032"/>
                  </a:lnTo>
                  <a:lnTo>
                    <a:pt x="80268" y="72646"/>
                  </a:lnTo>
                  <a:lnTo>
                    <a:pt x="46594" y="101148"/>
                  </a:lnTo>
                  <a:lnTo>
                    <a:pt x="21350" y="132962"/>
                  </a:lnTo>
                  <a:lnTo>
                    <a:pt x="0" y="204215"/>
                  </a:lnTo>
                  <a:lnTo>
                    <a:pt x="5498" y="240921"/>
                  </a:lnTo>
                  <a:lnTo>
                    <a:pt x="46594" y="307283"/>
                  </a:lnTo>
                  <a:lnTo>
                    <a:pt x="80268" y="335785"/>
                  </a:lnTo>
                  <a:lnTo>
                    <a:pt x="121407" y="360399"/>
                  </a:lnTo>
                  <a:lnTo>
                    <a:pt x="169051" y="380548"/>
                  </a:lnTo>
                  <a:lnTo>
                    <a:pt x="222235" y="395654"/>
                  </a:lnTo>
                  <a:lnTo>
                    <a:pt x="279997" y="405141"/>
                  </a:lnTo>
                  <a:lnTo>
                    <a:pt x="341375" y="408431"/>
                  </a:lnTo>
                  <a:lnTo>
                    <a:pt x="402754" y="405141"/>
                  </a:lnTo>
                  <a:lnTo>
                    <a:pt x="460516" y="395654"/>
                  </a:lnTo>
                  <a:lnTo>
                    <a:pt x="513700" y="380548"/>
                  </a:lnTo>
                  <a:lnTo>
                    <a:pt x="561344" y="360399"/>
                  </a:lnTo>
                  <a:lnTo>
                    <a:pt x="602483" y="335785"/>
                  </a:lnTo>
                  <a:lnTo>
                    <a:pt x="636157" y="307283"/>
                  </a:lnTo>
                  <a:lnTo>
                    <a:pt x="661401" y="275469"/>
                  </a:lnTo>
                  <a:lnTo>
                    <a:pt x="682751" y="204215"/>
                  </a:lnTo>
                  <a:lnTo>
                    <a:pt x="677253" y="167510"/>
                  </a:lnTo>
                  <a:lnTo>
                    <a:pt x="636157" y="101148"/>
                  </a:lnTo>
                  <a:lnTo>
                    <a:pt x="602483" y="72646"/>
                  </a:lnTo>
                  <a:lnTo>
                    <a:pt x="561344" y="48032"/>
                  </a:lnTo>
                  <a:lnTo>
                    <a:pt x="513700" y="27883"/>
                  </a:lnTo>
                  <a:lnTo>
                    <a:pt x="460516" y="12777"/>
                  </a:lnTo>
                  <a:lnTo>
                    <a:pt x="402754" y="3290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04203" y="3747515"/>
              <a:ext cx="683260" cy="408940"/>
            </a:xfrm>
            <a:custGeom>
              <a:avLst/>
              <a:gdLst/>
              <a:ahLst/>
              <a:cxnLst/>
              <a:rect l="l" t="t" r="r" b="b"/>
              <a:pathLst>
                <a:path w="683259" h="408939">
                  <a:moveTo>
                    <a:pt x="0" y="204215"/>
                  </a:moveTo>
                  <a:lnTo>
                    <a:pt x="21350" y="132962"/>
                  </a:lnTo>
                  <a:lnTo>
                    <a:pt x="46594" y="101148"/>
                  </a:lnTo>
                  <a:lnTo>
                    <a:pt x="80268" y="72646"/>
                  </a:lnTo>
                  <a:lnTo>
                    <a:pt x="121407" y="48032"/>
                  </a:lnTo>
                  <a:lnTo>
                    <a:pt x="169051" y="27883"/>
                  </a:lnTo>
                  <a:lnTo>
                    <a:pt x="222235" y="12777"/>
                  </a:lnTo>
                  <a:lnTo>
                    <a:pt x="279997" y="3290"/>
                  </a:lnTo>
                  <a:lnTo>
                    <a:pt x="341375" y="0"/>
                  </a:lnTo>
                  <a:lnTo>
                    <a:pt x="402754" y="3290"/>
                  </a:lnTo>
                  <a:lnTo>
                    <a:pt x="460516" y="12777"/>
                  </a:lnTo>
                  <a:lnTo>
                    <a:pt x="513700" y="27883"/>
                  </a:lnTo>
                  <a:lnTo>
                    <a:pt x="561344" y="48032"/>
                  </a:lnTo>
                  <a:lnTo>
                    <a:pt x="602483" y="72646"/>
                  </a:lnTo>
                  <a:lnTo>
                    <a:pt x="636157" y="101148"/>
                  </a:lnTo>
                  <a:lnTo>
                    <a:pt x="661401" y="132962"/>
                  </a:lnTo>
                  <a:lnTo>
                    <a:pt x="682751" y="204215"/>
                  </a:lnTo>
                  <a:lnTo>
                    <a:pt x="677253" y="240921"/>
                  </a:lnTo>
                  <a:lnTo>
                    <a:pt x="636157" y="307283"/>
                  </a:lnTo>
                  <a:lnTo>
                    <a:pt x="602483" y="335785"/>
                  </a:lnTo>
                  <a:lnTo>
                    <a:pt x="561344" y="360399"/>
                  </a:lnTo>
                  <a:lnTo>
                    <a:pt x="513700" y="380548"/>
                  </a:lnTo>
                  <a:lnTo>
                    <a:pt x="460516" y="395654"/>
                  </a:lnTo>
                  <a:lnTo>
                    <a:pt x="402754" y="405141"/>
                  </a:lnTo>
                  <a:lnTo>
                    <a:pt x="341375" y="408431"/>
                  </a:lnTo>
                  <a:lnTo>
                    <a:pt x="279997" y="405141"/>
                  </a:lnTo>
                  <a:lnTo>
                    <a:pt x="222235" y="395654"/>
                  </a:lnTo>
                  <a:lnTo>
                    <a:pt x="169051" y="380548"/>
                  </a:lnTo>
                  <a:lnTo>
                    <a:pt x="121407" y="360399"/>
                  </a:lnTo>
                  <a:lnTo>
                    <a:pt x="80268" y="335785"/>
                  </a:lnTo>
                  <a:lnTo>
                    <a:pt x="46594" y="307283"/>
                  </a:lnTo>
                  <a:lnTo>
                    <a:pt x="21350" y="275469"/>
                  </a:lnTo>
                  <a:lnTo>
                    <a:pt x="0" y="204215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406641" y="3787267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46888" y="3663696"/>
            <a:ext cx="2371725" cy="2070100"/>
          </a:xfrm>
          <a:custGeom>
            <a:avLst/>
            <a:gdLst/>
            <a:ahLst/>
            <a:cxnLst/>
            <a:rect l="l" t="t" r="r" b="b"/>
            <a:pathLst>
              <a:path w="2371725" h="2070100">
                <a:moveTo>
                  <a:pt x="0" y="344931"/>
                </a:moveTo>
                <a:lnTo>
                  <a:pt x="3148" y="298126"/>
                </a:lnTo>
                <a:lnTo>
                  <a:pt x="12321" y="253235"/>
                </a:lnTo>
                <a:lnTo>
                  <a:pt x="27106" y="210669"/>
                </a:lnTo>
                <a:lnTo>
                  <a:pt x="47093" y="170838"/>
                </a:lnTo>
                <a:lnTo>
                  <a:pt x="71872" y="134154"/>
                </a:lnTo>
                <a:lnTo>
                  <a:pt x="101030" y="101028"/>
                </a:lnTo>
                <a:lnTo>
                  <a:pt x="134157" y="71871"/>
                </a:lnTo>
                <a:lnTo>
                  <a:pt x="170842" y="47093"/>
                </a:lnTo>
                <a:lnTo>
                  <a:pt x="210674" y="27106"/>
                </a:lnTo>
                <a:lnTo>
                  <a:pt x="253242" y="12321"/>
                </a:lnTo>
                <a:lnTo>
                  <a:pt x="298136" y="3148"/>
                </a:lnTo>
                <a:lnTo>
                  <a:pt x="344944" y="0"/>
                </a:lnTo>
                <a:lnTo>
                  <a:pt x="2026412" y="0"/>
                </a:lnTo>
                <a:lnTo>
                  <a:pt x="2073217" y="3148"/>
                </a:lnTo>
                <a:lnTo>
                  <a:pt x="2118108" y="12321"/>
                </a:lnTo>
                <a:lnTo>
                  <a:pt x="2160674" y="27106"/>
                </a:lnTo>
                <a:lnTo>
                  <a:pt x="2200505" y="47093"/>
                </a:lnTo>
                <a:lnTo>
                  <a:pt x="2237189" y="71871"/>
                </a:lnTo>
                <a:lnTo>
                  <a:pt x="2270315" y="101028"/>
                </a:lnTo>
                <a:lnTo>
                  <a:pt x="2299472" y="134154"/>
                </a:lnTo>
                <a:lnTo>
                  <a:pt x="2324250" y="170838"/>
                </a:lnTo>
                <a:lnTo>
                  <a:pt x="2344237" y="210669"/>
                </a:lnTo>
                <a:lnTo>
                  <a:pt x="2359022" y="253235"/>
                </a:lnTo>
                <a:lnTo>
                  <a:pt x="2368195" y="298126"/>
                </a:lnTo>
                <a:lnTo>
                  <a:pt x="2371344" y="344931"/>
                </a:lnTo>
                <a:lnTo>
                  <a:pt x="2371344" y="1724659"/>
                </a:lnTo>
                <a:lnTo>
                  <a:pt x="2368195" y="1771465"/>
                </a:lnTo>
                <a:lnTo>
                  <a:pt x="2359022" y="1816356"/>
                </a:lnTo>
                <a:lnTo>
                  <a:pt x="2344237" y="1858922"/>
                </a:lnTo>
                <a:lnTo>
                  <a:pt x="2324250" y="1898753"/>
                </a:lnTo>
                <a:lnTo>
                  <a:pt x="2299472" y="1935437"/>
                </a:lnTo>
                <a:lnTo>
                  <a:pt x="2270315" y="1968563"/>
                </a:lnTo>
                <a:lnTo>
                  <a:pt x="2237189" y="1997720"/>
                </a:lnTo>
                <a:lnTo>
                  <a:pt x="2200505" y="2022498"/>
                </a:lnTo>
                <a:lnTo>
                  <a:pt x="2160674" y="2042485"/>
                </a:lnTo>
                <a:lnTo>
                  <a:pt x="2118108" y="2057270"/>
                </a:lnTo>
                <a:lnTo>
                  <a:pt x="2073217" y="2066443"/>
                </a:lnTo>
                <a:lnTo>
                  <a:pt x="2026412" y="2069591"/>
                </a:lnTo>
                <a:lnTo>
                  <a:pt x="344944" y="2069591"/>
                </a:lnTo>
                <a:lnTo>
                  <a:pt x="298136" y="2066443"/>
                </a:lnTo>
                <a:lnTo>
                  <a:pt x="253242" y="2057270"/>
                </a:lnTo>
                <a:lnTo>
                  <a:pt x="210674" y="2042485"/>
                </a:lnTo>
                <a:lnTo>
                  <a:pt x="170842" y="2022498"/>
                </a:lnTo>
                <a:lnTo>
                  <a:pt x="134157" y="1997720"/>
                </a:lnTo>
                <a:lnTo>
                  <a:pt x="101030" y="1968563"/>
                </a:lnTo>
                <a:lnTo>
                  <a:pt x="71872" y="1935437"/>
                </a:lnTo>
                <a:lnTo>
                  <a:pt x="47093" y="1898753"/>
                </a:lnTo>
                <a:lnTo>
                  <a:pt x="27106" y="1858922"/>
                </a:lnTo>
                <a:lnTo>
                  <a:pt x="12321" y="1816356"/>
                </a:lnTo>
                <a:lnTo>
                  <a:pt x="3148" y="1771465"/>
                </a:lnTo>
                <a:lnTo>
                  <a:pt x="0" y="1724659"/>
                </a:lnTo>
                <a:lnTo>
                  <a:pt x="0" y="344931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72795" y="3703447"/>
            <a:ext cx="17907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ІН</a:t>
            </a:r>
            <a:r>
              <a:rPr sz="1600" b="1" spc="10" dirty="0">
                <a:latin typeface="Calibri"/>
                <a:cs typeface="Calibri"/>
              </a:rPr>
              <a:t>М</a:t>
            </a:r>
            <a:r>
              <a:rPr sz="1600" b="1" spc="-55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Л</a:t>
            </a:r>
            <a:r>
              <a:rPr sz="1600" b="1" spc="-5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ДЬ</a:t>
            </a:r>
            <a:r>
              <a:rPr sz="1600" b="1" spc="-1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П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0019" y="4115180"/>
            <a:ext cx="17386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libri"/>
                <a:cs typeface="Calibri"/>
              </a:rPr>
              <a:t>По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ж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є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5" dirty="0">
                <a:latin typeface="Calibri"/>
                <a:cs typeface="Calibri"/>
              </a:rPr>
              <a:t>’</a:t>
            </a:r>
            <a:r>
              <a:rPr sz="1800" spc="-10" dirty="0">
                <a:latin typeface="Calibri"/>
                <a:cs typeface="Calibri"/>
              </a:rPr>
              <a:t>є</a:t>
            </a:r>
            <a:r>
              <a:rPr sz="1800" dirty="0">
                <a:latin typeface="Calibri"/>
                <a:cs typeface="Calibri"/>
              </a:rPr>
              <a:t>кти  спортивної</a:t>
            </a:r>
            <a:endParaRPr sz="1800">
              <a:latin typeface="Calibri"/>
              <a:cs typeface="Calibri"/>
            </a:endParaRPr>
          </a:p>
          <a:p>
            <a:pPr marL="125095" marR="11239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нф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укту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  запропоновані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регіонами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21920" y="3730752"/>
            <a:ext cx="598170" cy="729615"/>
            <a:chOff x="121920" y="3730752"/>
            <a:chExt cx="598170" cy="729615"/>
          </a:xfrm>
        </p:grpSpPr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016" y="3779520"/>
              <a:ext cx="589026" cy="53720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920" y="3730752"/>
              <a:ext cx="598170" cy="72923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78308" y="3808476"/>
              <a:ext cx="490855" cy="439420"/>
            </a:xfrm>
            <a:custGeom>
              <a:avLst/>
              <a:gdLst/>
              <a:ahLst/>
              <a:cxnLst/>
              <a:rect l="l" t="t" r="r" b="b"/>
              <a:pathLst>
                <a:path w="490855" h="439420">
                  <a:moveTo>
                    <a:pt x="245364" y="0"/>
                  </a:moveTo>
                  <a:lnTo>
                    <a:pt x="195915" y="4460"/>
                  </a:lnTo>
                  <a:lnTo>
                    <a:pt x="149858" y="17252"/>
                  </a:lnTo>
                  <a:lnTo>
                    <a:pt x="108179" y="37491"/>
                  </a:lnTo>
                  <a:lnTo>
                    <a:pt x="71866" y="64293"/>
                  </a:lnTo>
                  <a:lnTo>
                    <a:pt x="41904" y="96775"/>
                  </a:lnTo>
                  <a:lnTo>
                    <a:pt x="19282" y="134052"/>
                  </a:lnTo>
                  <a:lnTo>
                    <a:pt x="4984" y="175240"/>
                  </a:lnTo>
                  <a:lnTo>
                    <a:pt x="0" y="219456"/>
                  </a:lnTo>
                  <a:lnTo>
                    <a:pt x="4984" y="263671"/>
                  </a:lnTo>
                  <a:lnTo>
                    <a:pt x="19282" y="304859"/>
                  </a:lnTo>
                  <a:lnTo>
                    <a:pt x="41904" y="342136"/>
                  </a:lnTo>
                  <a:lnTo>
                    <a:pt x="71866" y="374618"/>
                  </a:lnTo>
                  <a:lnTo>
                    <a:pt x="108179" y="401420"/>
                  </a:lnTo>
                  <a:lnTo>
                    <a:pt x="149858" y="421659"/>
                  </a:lnTo>
                  <a:lnTo>
                    <a:pt x="195915" y="434451"/>
                  </a:lnTo>
                  <a:lnTo>
                    <a:pt x="245364" y="438912"/>
                  </a:lnTo>
                  <a:lnTo>
                    <a:pt x="294812" y="434451"/>
                  </a:lnTo>
                  <a:lnTo>
                    <a:pt x="340869" y="421659"/>
                  </a:lnTo>
                  <a:lnTo>
                    <a:pt x="382548" y="401420"/>
                  </a:lnTo>
                  <a:lnTo>
                    <a:pt x="418861" y="374618"/>
                  </a:lnTo>
                  <a:lnTo>
                    <a:pt x="448823" y="342136"/>
                  </a:lnTo>
                  <a:lnTo>
                    <a:pt x="471445" y="304859"/>
                  </a:lnTo>
                  <a:lnTo>
                    <a:pt x="485743" y="263671"/>
                  </a:lnTo>
                  <a:lnTo>
                    <a:pt x="490728" y="219456"/>
                  </a:lnTo>
                  <a:lnTo>
                    <a:pt x="485743" y="175240"/>
                  </a:lnTo>
                  <a:lnTo>
                    <a:pt x="471445" y="134052"/>
                  </a:lnTo>
                  <a:lnTo>
                    <a:pt x="448823" y="96775"/>
                  </a:lnTo>
                  <a:lnTo>
                    <a:pt x="418861" y="64293"/>
                  </a:lnTo>
                  <a:lnTo>
                    <a:pt x="382548" y="37491"/>
                  </a:lnTo>
                  <a:lnTo>
                    <a:pt x="340869" y="17252"/>
                  </a:lnTo>
                  <a:lnTo>
                    <a:pt x="294812" y="4460"/>
                  </a:lnTo>
                  <a:lnTo>
                    <a:pt x="245364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8308" y="3808476"/>
              <a:ext cx="490855" cy="439420"/>
            </a:xfrm>
            <a:custGeom>
              <a:avLst/>
              <a:gdLst/>
              <a:ahLst/>
              <a:cxnLst/>
              <a:rect l="l" t="t" r="r" b="b"/>
              <a:pathLst>
                <a:path w="490855" h="439420">
                  <a:moveTo>
                    <a:pt x="0" y="219456"/>
                  </a:moveTo>
                  <a:lnTo>
                    <a:pt x="4984" y="175240"/>
                  </a:lnTo>
                  <a:lnTo>
                    <a:pt x="19282" y="134052"/>
                  </a:lnTo>
                  <a:lnTo>
                    <a:pt x="41904" y="96775"/>
                  </a:lnTo>
                  <a:lnTo>
                    <a:pt x="71866" y="64293"/>
                  </a:lnTo>
                  <a:lnTo>
                    <a:pt x="108179" y="37491"/>
                  </a:lnTo>
                  <a:lnTo>
                    <a:pt x="149858" y="17252"/>
                  </a:lnTo>
                  <a:lnTo>
                    <a:pt x="195915" y="4460"/>
                  </a:lnTo>
                  <a:lnTo>
                    <a:pt x="245364" y="0"/>
                  </a:lnTo>
                  <a:lnTo>
                    <a:pt x="294812" y="4460"/>
                  </a:lnTo>
                  <a:lnTo>
                    <a:pt x="340869" y="17252"/>
                  </a:lnTo>
                  <a:lnTo>
                    <a:pt x="382548" y="37491"/>
                  </a:lnTo>
                  <a:lnTo>
                    <a:pt x="418861" y="64293"/>
                  </a:lnTo>
                  <a:lnTo>
                    <a:pt x="448823" y="96775"/>
                  </a:lnTo>
                  <a:lnTo>
                    <a:pt x="471445" y="134052"/>
                  </a:lnTo>
                  <a:lnTo>
                    <a:pt x="485743" y="175240"/>
                  </a:lnTo>
                  <a:lnTo>
                    <a:pt x="490728" y="219456"/>
                  </a:lnTo>
                  <a:lnTo>
                    <a:pt x="485743" y="263671"/>
                  </a:lnTo>
                  <a:lnTo>
                    <a:pt x="471445" y="304859"/>
                  </a:lnTo>
                  <a:lnTo>
                    <a:pt x="448823" y="342136"/>
                  </a:lnTo>
                  <a:lnTo>
                    <a:pt x="418861" y="374618"/>
                  </a:lnTo>
                  <a:lnTo>
                    <a:pt x="382548" y="401420"/>
                  </a:lnTo>
                  <a:lnTo>
                    <a:pt x="340869" y="421659"/>
                  </a:lnTo>
                  <a:lnTo>
                    <a:pt x="294812" y="434451"/>
                  </a:lnTo>
                  <a:lnTo>
                    <a:pt x="245364" y="438912"/>
                  </a:lnTo>
                  <a:lnTo>
                    <a:pt x="195915" y="434451"/>
                  </a:lnTo>
                  <a:lnTo>
                    <a:pt x="149858" y="421659"/>
                  </a:lnTo>
                  <a:lnTo>
                    <a:pt x="108179" y="401420"/>
                  </a:lnTo>
                  <a:lnTo>
                    <a:pt x="71866" y="374618"/>
                  </a:lnTo>
                  <a:lnTo>
                    <a:pt x="41904" y="342136"/>
                  </a:lnTo>
                  <a:lnTo>
                    <a:pt x="19282" y="304859"/>
                  </a:lnTo>
                  <a:lnTo>
                    <a:pt x="4984" y="263671"/>
                  </a:lnTo>
                  <a:lnTo>
                    <a:pt x="0" y="219456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37820" y="3814698"/>
            <a:ext cx="17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v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2548127" y="3736847"/>
            <a:ext cx="3761740" cy="1066800"/>
            <a:chOff x="2548127" y="3736847"/>
            <a:chExt cx="3761740" cy="1066800"/>
          </a:xfrm>
        </p:grpSpPr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0400" y="3736860"/>
              <a:ext cx="665226" cy="50671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49168" y="3736847"/>
              <a:ext cx="558545" cy="57073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250691" y="3765803"/>
              <a:ext cx="567055" cy="408940"/>
            </a:xfrm>
            <a:custGeom>
              <a:avLst/>
              <a:gdLst/>
              <a:ahLst/>
              <a:cxnLst/>
              <a:rect l="l" t="t" r="r" b="b"/>
              <a:pathLst>
                <a:path w="567054" h="408939">
                  <a:moveTo>
                    <a:pt x="283463" y="0"/>
                  </a:moveTo>
                  <a:lnTo>
                    <a:pt x="226325" y="4149"/>
                  </a:lnTo>
                  <a:lnTo>
                    <a:pt x="173110" y="16049"/>
                  </a:lnTo>
                  <a:lnTo>
                    <a:pt x="124959" y="34879"/>
                  </a:lnTo>
                  <a:lnTo>
                    <a:pt x="83010" y="59817"/>
                  </a:lnTo>
                  <a:lnTo>
                    <a:pt x="48401" y="90041"/>
                  </a:lnTo>
                  <a:lnTo>
                    <a:pt x="22270" y="124729"/>
                  </a:lnTo>
                  <a:lnTo>
                    <a:pt x="5757" y="163062"/>
                  </a:lnTo>
                  <a:lnTo>
                    <a:pt x="0" y="204216"/>
                  </a:lnTo>
                  <a:lnTo>
                    <a:pt x="5757" y="245369"/>
                  </a:lnTo>
                  <a:lnTo>
                    <a:pt x="22270" y="283702"/>
                  </a:lnTo>
                  <a:lnTo>
                    <a:pt x="48401" y="318390"/>
                  </a:lnTo>
                  <a:lnTo>
                    <a:pt x="83010" y="348615"/>
                  </a:lnTo>
                  <a:lnTo>
                    <a:pt x="124959" y="373552"/>
                  </a:lnTo>
                  <a:lnTo>
                    <a:pt x="173110" y="392382"/>
                  </a:lnTo>
                  <a:lnTo>
                    <a:pt x="226325" y="404282"/>
                  </a:lnTo>
                  <a:lnTo>
                    <a:pt x="283463" y="408432"/>
                  </a:lnTo>
                  <a:lnTo>
                    <a:pt x="340602" y="404282"/>
                  </a:lnTo>
                  <a:lnTo>
                    <a:pt x="393817" y="392382"/>
                  </a:lnTo>
                  <a:lnTo>
                    <a:pt x="441968" y="373552"/>
                  </a:lnTo>
                  <a:lnTo>
                    <a:pt x="483917" y="348614"/>
                  </a:lnTo>
                  <a:lnTo>
                    <a:pt x="518526" y="318390"/>
                  </a:lnTo>
                  <a:lnTo>
                    <a:pt x="544657" y="283702"/>
                  </a:lnTo>
                  <a:lnTo>
                    <a:pt x="561170" y="245369"/>
                  </a:lnTo>
                  <a:lnTo>
                    <a:pt x="566928" y="204216"/>
                  </a:lnTo>
                  <a:lnTo>
                    <a:pt x="561170" y="163062"/>
                  </a:lnTo>
                  <a:lnTo>
                    <a:pt x="544657" y="124729"/>
                  </a:lnTo>
                  <a:lnTo>
                    <a:pt x="518526" y="90041"/>
                  </a:lnTo>
                  <a:lnTo>
                    <a:pt x="483917" y="59817"/>
                  </a:lnTo>
                  <a:lnTo>
                    <a:pt x="441968" y="34879"/>
                  </a:lnTo>
                  <a:lnTo>
                    <a:pt x="393817" y="16049"/>
                  </a:lnTo>
                  <a:lnTo>
                    <a:pt x="340602" y="4149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50691" y="3765803"/>
              <a:ext cx="567055" cy="408940"/>
            </a:xfrm>
            <a:custGeom>
              <a:avLst/>
              <a:gdLst/>
              <a:ahLst/>
              <a:cxnLst/>
              <a:rect l="l" t="t" r="r" b="b"/>
              <a:pathLst>
                <a:path w="567054" h="408939">
                  <a:moveTo>
                    <a:pt x="0" y="204216"/>
                  </a:moveTo>
                  <a:lnTo>
                    <a:pt x="5757" y="163062"/>
                  </a:lnTo>
                  <a:lnTo>
                    <a:pt x="22270" y="124729"/>
                  </a:lnTo>
                  <a:lnTo>
                    <a:pt x="48401" y="90041"/>
                  </a:lnTo>
                  <a:lnTo>
                    <a:pt x="83010" y="59817"/>
                  </a:lnTo>
                  <a:lnTo>
                    <a:pt x="124959" y="34879"/>
                  </a:lnTo>
                  <a:lnTo>
                    <a:pt x="173110" y="16049"/>
                  </a:lnTo>
                  <a:lnTo>
                    <a:pt x="226325" y="4149"/>
                  </a:lnTo>
                  <a:lnTo>
                    <a:pt x="283463" y="0"/>
                  </a:lnTo>
                  <a:lnTo>
                    <a:pt x="340602" y="4149"/>
                  </a:lnTo>
                  <a:lnTo>
                    <a:pt x="393817" y="16049"/>
                  </a:lnTo>
                  <a:lnTo>
                    <a:pt x="441968" y="34879"/>
                  </a:lnTo>
                  <a:lnTo>
                    <a:pt x="483917" y="59817"/>
                  </a:lnTo>
                  <a:lnTo>
                    <a:pt x="518526" y="90041"/>
                  </a:lnTo>
                  <a:lnTo>
                    <a:pt x="544657" y="124729"/>
                  </a:lnTo>
                  <a:lnTo>
                    <a:pt x="561170" y="163062"/>
                  </a:lnTo>
                  <a:lnTo>
                    <a:pt x="566928" y="204216"/>
                  </a:lnTo>
                  <a:lnTo>
                    <a:pt x="561170" y="245369"/>
                  </a:lnTo>
                  <a:lnTo>
                    <a:pt x="544657" y="283702"/>
                  </a:lnTo>
                  <a:lnTo>
                    <a:pt x="518526" y="318390"/>
                  </a:lnTo>
                  <a:lnTo>
                    <a:pt x="483917" y="348614"/>
                  </a:lnTo>
                  <a:lnTo>
                    <a:pt x="441968" y="373552"/>
                  </a:lnTo>
                  <a:lnTo>
                    <a:pt x="393817" y="392382"/>
                  </a:lnTo>
                  <a:lnTo>
                    <a:pt x="340602" y="404282"/>
                  </a:lnTo>
                  <a:lnTo>
                    <a:pt x="283463" y="408432"/>
                  </a:lnTo>
                  <a:lnTo>
                    <a:pt x="226325" y="404282"/>
                  </a:lnTo>
                  <a:lnTo>
                    <a:pt x="173110" y="392382"/>
                  </a:lnTo>
                  <a:lnTo>
                    <a:pt x="124959" y="373552"/>
                  </a:lnTo>
                  <a:lnTo>
                    <a:pt x="83010" y="348615"/>
                  </a:lnTo>
                  <a:lnTo>
                    <a:pt x="48401" y="318390"/>
                  </a:lnTo>
                  <a:lnTo>
                    <a:pt x="22270" y="283702"/>
                  </a:lnTo>
                  <a:lnTo>
                    <a:pt x="5757" y="245369"/>
                  </a:lnTo>
                  <a:lnTo>
                    <a:pt x="0" y="204216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57271" y="4599431"/>
              <a:ext cx="692150" cy="195580"/>
            </a:xfrm>
            <a:custGeom>
              <a:avLst/>
              <a:gdLst/>
              <a:ahLst/>
              <a:cxnLst/>
              <a:rect l="l" t="t" r="r" b="b"/>
              <a:pathLst>
                <a:path w="692150" h="195579">
                  <a:moveTo>
                    <a:pt x="594359" y="0"/>
                  </a:moveTo>
                  <a:lnTo>
                    <a:pt x="594359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594359" y="146304"/>
                  </a:lnTo>
                  <a:lnTo>
                    <a:pt x="594359" y="195072"/>
                  </a:lnTo>
                  <a:lnTo>
                    <a:pt x="691895" y="97536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7271" y="4599431"/>
              <a:ext cx="692150" cy="195580"/>
            </a:xfrm>
            <a:custGeom>
              <a:avLst/>
              <a:gdLst/>
              <a:ahLst/>
              <a:cxnLst/>
              <a:rect l="l" t="t" r="r" b="b"/>
              <a:pathLst>
                <a:path w="692150" h="195579">
                  <a:moveTo>
                    <a:pt x="0" y="48768"/>
                  </a:moveTo>
                  <a:lnTo>
                    <a:pt x="594359" y="48768"/>
                  </a:lnTo>
                  <a:lnTo>
                    <a:pt x="594359" y="0"/>
                  </a:lnTo>
                  <a:lnTo>
                    <a:pt x="691895" y="97536"/>
                  </a:lnTo>
                  <a:lnTo>
                    <a:pt x="594359" y="195072"/>
                  </a:lnTo>
                  <a:lnTo>
                    <a:pt x="594359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08320" y="4599431"/>
              <a:ext cx="692150" cy="195580"/>
            </a:xfrm>
            <a:custGeom>
              <a:avLst/>
              <a:gdLst/>
              <a:ahLst/>
              <a:cxnLst/>
              <a:rect l="l" t="t" r="r" b="b"/>
              <a:pathLst>
                <a:path w="692150" h="195579">
                  <a:moveTo>
                    <a:pt x="594359" y="0"/>
                  </a:moveTo>
                  <a:lnTo>
                    <a:pt x="594359" y="48768"/>
                  </a:lnTo>
                  <a:lnTo>
                    <a:pt x="0" y="48768"/>
                  </a:lnTo>
                  <a:lnTo>
                    <a:pt x="0" y="146304"/>
                  </a:lnTo>
                  <a:lnTo>
                    <a:pt x="594359" y="146304"/>
                  </a:lnTo>
                  <a:lnTo>
                    <a:pt x="594359" y="195072"/>
                  </a:lnTo>
                  <a:lnTo>
                    <a:pt x="691895" y="97536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08320" y="4599431"/>
              <a:ext cx="692150" cy="195580"/>
            </a:xfrm>
            <a:custGeom>
              <a:avLst/>
              <a:gdLst/>
              <a:ahLst/>
              <a:cxnLst/>
              <a:rect l="l" t="t" r="r" b="b"/>
              <a:pathLst>
                <a:path w="692150" h="195579">
                  <a:moveTo>
                    <a:pt x="0" y="48768"/>
                  </a:moveTo>
                  <a:lnTo>
                    <a:pt x="594359" y="48768"/>
                  </a:lnTo>
                  <a:lnTo>
                    <a:pt x="594359" y="0"/>
                  </a:lnTo>
                  <a:lnTo>
                    <a:pt x="691895" y="97536"/>
                  </a:lnTo>
                  <a:lnTo>
                    <a:pt x="594359" y="195072"/>
                  </a:lnTo>
                  <a:lnTo>
                    <a:pt x="594359" y="146304"/>
                  </a:lnTo>
                  <a:lnTo>
                    <a:pt x="0" y="146304"/>
                  </a:lnTo>
                  <a:lnTo>
                    <a:pt x="0" y="48768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11423" y="3746004"/>
              <a:ext cx="665226" cy="50671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0191" y="3745991"/>
              <a:ext cx="558545" cy="57073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061715" y="3774947"/>
              <a:ext cx="567055" cy="408940"/>
            </a:xfrm>
            <a:custGeom>
              <a:avLst/>
              <a:gdLst/>
              <a:ahLst/>
              <a:cxnLst/>
              <a:rect l="l" t="t" r="r" b="b"/>
              <a:pathLst>
                <a:path w="567054" h="408939">
                  <a:moveTo>
                    <a:pt x="283463" y="0"/>
                  </a:moveTo>
                  <a:lnTo>
                    <a:pt x="226325" y="4149"/>
                  </a:lnTo>
                  <a:lnTo>
                    <a:pt x="173110" y="16049"/>
                  </a:lnTo>
                  <a:lnTo>
                    <a:pt x="124959" y="34879"/>
                  </a:lnTo>
                  <a:lnTo>
                    <a:pt x="83010" y="59817"/>
                  </a:lnTo>
                  <a:lnTo>
                    <a:pt x="48401" y="90041"/>
                  </a:lnTo>
                  <a:lnTo>
                    <a:pt x="22270" y="124729"/>
                  </a:lnTo>
                  <a:lnTo>
                    <a:pt x="5757" y="163062"/>
                  </a:lnTo>
                  <a:lnTo>
                    <a:pt x="0" y="204215"/>
                  </a:lnTo>
                  <a:lnTo>
                    <a:pt x="5757" y="245369"/>
                  </a:lnTo>
                  <a:lnTo>
                    <a:pt x="22270" y="283702"/>
                  </a:lnTo>
                  <a:lnTo>
                    <a:pt x="48401" y="318390"/>
                  </a:lnTo>
                  <a:lnTo>
                    <a:pt x="83010" y="348615"/>
                  </a:lnTo>
                  <a:lnTo>
                    <a:pt x="124959" y="373552"/>
                  </a:lnTo>
                  <a:lnTo>
                    <a:pt x="173110" y="392382"/>
                  </a:lnTo>
                  <a:lnTo>
                    <a:pt x="226325" y="404282"/>
                  </a:lnTo>
                  <a:lnTo>
                    <a:pt x="283463" y="408431"/>
                  </a:lnTo>
                  <a:lnTo>
                    <a:pt x="340602" y="404282"/>
                  </a:lnTo>
                  <a:lnTo>
                    <a:pt x="393817" y="392382"/>
                  </a:lnTo>
                  <a:lnTo>
                    <a:pt x="441968" y="373552"/>
                  </a:lnTo>
                  <a:lnTo>
                    <a:pt x="483917" y="348614"/>
                  </a:lnTo>
                  <a:lnTo>
                    <a:pt x="518526" y="318390"/>
                  </a:lnTo>
                  <a:lnTo>
                    <a:pt x="544657" y="283702"/>
                  </a:lnTo>
                  <a:lnTo>
                    <a:pt x="561170" y="245369"/>
                  </a:lnTo>
                  <a:lnTo>
                    <a:pt x="566928" y="204215"/>
                  </a:lnTo>
                  <a:lnTo>
                    <a:pt x="561170" y="163062"/>
                  </a:lnTo>
                  <a:lnTo>
                    <a:pt x="544657" y="124729"/>
                  </a:lnTo>
                  <a:lnTo>
                    <a:pt x="518526" y="90041"/>
                  </a:lnTo>
                  <a:lnTo>
                    <a:pt x="483917" y="59816"/>
                  </a:lnTo>
                  <a:lnTo>
                    <a:pt x="441968" y="34879"/>
                  </a:lnTo>
                  <a:lnTo>
                    <a:pt x="393817" y="16049"/>
                  </a:lnTo>
                  <a:lnTo>
                    <a:pt x="340602" y="4149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FBF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61715" y="3774947"/>
              <a:ext cx="567055" cy="408940"/>
            </a:xfrm>
            <a:custGeom>
              <a:avLst/>
              <a:gdLst/>
              <a:ahLst/>
              <a:cxnLst/>
              <a:rect l="l" t="t" r="r" b="b"/>
              <a:pathLst>
                <a:path w="567054" h="408939">
                  <a:moveTo>
                    <a:pt x="0" y="204215"/>
                  </a:moveTo>
                  <a:lnTo>
                    <a:pt x="5757" y="163062"/>
                  </a:lnTo>
                  <a:lnTo>
                    <a:pt x="22270" y="124729"/>
                  </a:lnTo>
                  <a:lnTo>
                    <a:pt x="48401" y="90041"/>
                  </a:lnTo>
                  <a:lnTo>
                    <a:pt x="83010" y="59817"/>
                  </a:lnTo>
                  <a:lnTo>
                    <a:pt x="124959" y="34879"/>
                  </a:lnTo>
                  <a:lnTo>
                    <a:pt x="173110" y="16049"/>
                  </a:lnTo>
                  <a:lnTo>
                    <a:pt x="226325" y="4149"/>
                  </a:lnTo>
                  <a:lnTo>
                    <a:pt x="283463" y="0"/>
                  </a:lnTo>
                  <a:lnTo>
                    <a:pt x="340602" y="4149"/>
                  </a:lnTo>
                  <a:lnTo>
                    <a:pt x="393817" y="16049"/>
                  </a:lnTo>
                  <a:lnTo>
                    <a:pt x="441968" y="34879"/>
                  </a:lnTo>
                  <a:lnTo>
                    <a:pt x="483917" y="59816"/>
                  </a:lnTo>
                  <a:lnTo>
                    <a:pt x="518526" y="90041"/>
                  </a:lnTo>
                  <a:lnTo>
                    <a:pt x="544657" y="124729"/>
                  </a:lnTo>
                  <a:lnTo>
                    <a:pt x="561170" y="163062"/>
                  </a:lnTo>
                  <a:lnTo>
                    <a:pt x="566928" y="204215"/>
                  </a:lnTo>
                  <a:lnTo>
                    <a:pt x="561170" y="245369"/>
                  </a:lnTo>
                  <a:lnTo>
                    <a:pt x="544657" y="283702"/>
                  </a:lnTo>
                  <a:lnTo>
                    <a:pt x="518526" y="318390"/>
                  </a:lnTo>
                  <a:lnTo>
                    <a:pt x="483917" y="348614"/>
                  </a:lnTo>
                  <a:lnTo>
                    <a:pt x="441968" y="373552"/>
                  </a:lnTo>
                  <a:lnTo>
                    <a:pt x="393817" y="392382"/>
                  </a:lnTo>
                  <a:lnTo>
                    <a:pt x="340602" y="404282"/>
                  </a:lnTo>
                  <a:lnTo>
                    <a:pt x="283463" y="408431"/>
                  </a:lnTo>
                  <a:lnTo>
                    <a:pt x="226325" y="404282"/>
                  </a:lnTo>
                  <a:lnTo>
                    <a:pt x="173110" y="392382"/>
                  </a:lnTo>
                  <a:lnTo>
                    <a:pt x="124959" y="373552"/>
                  </a:lnTo>
                  <a:lnTo>
                    <a:pt x="83010" y="348615"/>
                  </a:lnTo>
                  <a:lnTo>
                    <a:pt x="48401" y="318390"/>
                  </a:lnTo>
                  <a:lnTo>
                    <a:pt x="22270" y="283702"/>
                  </a:lnTo>
                  <a:lnTo>
                    <a:pt x="5757" y="245369"/>
                  </a:lnTo>
                  <a:lnTo>
                    <a:pt x="0" y="204215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3231260" y="3813759"/>
            <a:ext cx="4102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V</a:t>
            </a:r>
            <a:r>
              <a:rPr sz="1800" b="1" spc="-40" dirty="0">
                <a:latin typeface="Calibri"/>
                <a:cs typeface="Calibri"/>
              </a:rPr>
              <a:t>I</a:t>
            </a:r>
            <a:r>
              <a:rPr sz="2700" b="1" spc="-15" baseline="1543" dirty="0">
                <a:latin typeface="Calibri"/>
                <a:cs typeface="Calibri"/>
              </a:rPr>
              <a:t>VI</a:t>
            </a:r>
            <a:endParaRPr sz="2700" baseline="154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0408" y="6540804"/>
            <a:ext cx="85985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237220" algn="l"/>
                <a:tab pos="8369934" algn="l"/>
              </a:tabLst>
            </a:pPr>
            <a:r>
              <a:rPr sz="1200" u="dbl" dirty="0">
                <a:solidFill>
                  <a:srgbClr val="88888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	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1200" spc="-459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2100" spc="-502" baseline="-3968" dirty="0">
                <a:solidFill>
                  <a:srgbClr val="355366"/>
                </a:solidFill>
                <a:latin typeface="Microsoft Sans Serif"/>
                <a:cs typeface="Microsoft Sans Serif"/>
              </a:rPr>
              <a:t>3</a:t>
            </a:r>
            <a:r>
              <a:rPr sz="1200" spc="-29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2100" spc="-15" baseline="-3968" dirty="0">
                <a:solidFill>
                  <a:srgbClr val="355366"/>
                </a:solidFill>
                <a:latin typeface="Microsoft Sans Serif"/>
                <a:cs typeface="Microsoft Sans Serif"/>
              </a:rPr>
              <a:t>5</a:t>
            </a:r>
            <a:endParaRPr sz="2100" baseline="-3968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1415796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38944" y="277368"/>
            <a:ext cx="6774180" cy="793750"/>
            <a:chOff x="1538944" y="277368"/>
            <a:chExt cx="6774180" cy="793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8944" y="487075"/>
              <a:ext cx="1429324" cy="287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60" y="277368"/>
              <a:ext cx="5584697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02410" y="378028"/>
            <a:ext cx="657923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rgbClr val="860038"/>
                </a:solidFill>
                <a:latin typeface="Tahoma"/>
                <a:cs typeface="Tahoma"/>
              </a:rPr>
              <a:t>КРИТЕРІЇ</a:t>
            </a:r>
            <a:r>
              <a:rPr sz="2800" b="1" spc="-2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860038"/>
                </a:solidFill>
                <a:latin typeface="Tahoma"/>
                <a:cs typeface="Tahoma"/>
              </a:rPr>
              <a:t>ОЦІНЮВАННЯ</a:t>
            </a:r>
            <a:r>
              <a:rPr sz="2800" b="1" spc="-2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860038"/>
                </a:solidFill>
                <a:latin typeface="Tahoma"/>
                <a:cs typeface="Tahoma"/>
              </a:rPr>
              <a:t>ПРОЕКТІВ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366" y="1583512"/>
            <a:ext cx="54000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3366135" algn="l"/>
              </a:tabLst>
            </a:pPr>
            <a:r>
              <a:rPr sz="3000" i="1" spc="5" dirty="0">
                <a:solidFill>
                  <a:srgbClr val="000000"/>
                </a:solidFill>
                <a:latin typeface="Arial"/>
                <a:cs typeface="Arial"/>
              </a:rPr>
              <a:t>1.	</a:t>
            </a:r>
            <a:r>
              <a:rPr sz="3000" i="1" spc="-20" dirty="0">
                <a:solidFill>
                  <a:srgbClr val="000000"/>
                </a:solidFill>
                <a:latin typeface="Arial"/>
                <a:cs typeface="Arial"/>
              </a:rPr>
              <a:t>Територія	</a:t>
            </a:r>
            <a:r>
              <a:rPr sz="3000" i="1" spc="-25" dirty="0">
                <a:solidFill>
                  <a:srgbClr val="000000"/>
                </a:solidFill>
                <a:latin typeface="Arial"/>
                <a:cs typeface="Arial"/>
              </a:rPr>
              <a:t>охоплення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5843" y="1583512"/>
            <a:ext cx="20612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5" dirty="0">
                <a:latin typeface="Arial"/>
                <a:cs typeface="Arial"/>
              </a:rPr>
              <a:t>в</a:t>
            </a:r>
            <a:r>
              <a:rPr sz="3000" b="1" i="1" spc="-10" dirty="0">
                <a:latin typeface="Arial"/>
                <a:cs typeface="Arial"/>
              </a:rPr>
              <a:t>ир</a:t>
            </a:r>
            <a:r>
              <a:rPr sz="3000" b="1" i="1" dirty="0">
                <a:latin typeface="Arial"/>
                <a:cs typeface="Arial"/>
              </a:rPr>
              <a:t>іш</a:t>
            </a:r>
            <a:r>
              <a:rPr sz="3000" b="1" i="1" spc="5" dirty="0">
                <a:latin typeface="Arial"/>
                <a:cs typeface="Arial"/>
              </a:rPr>
              <a:t>е</a:t>
            </a:r>
            <a:r>
              <a:rPr sz="3000" b="1" i="1" spc="-15" dirty="0">
                <a:latin typeface="Arial"/>
                <a:cs typeface="Arial"/>
              </a:rPr>
              <a:t>нн</a:t>
            </a:r>
            <a:r>
              <a:rPr sz="3000" b="1" i="1" dirty="0">
                <a:latin typeface="Arial"/>
                <a:cs typeface="Arial"/>
              </a:rPr>
              <a:t>я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855"/>
              </a:spcBef>
            </a:pPr>
            <a:r>
              <a:rPr sz="3000" u="none" spc="-20" dirty="0"/>
              <a:t>проблеми</a:t>
            </a:r>
            <a:r>
              <a:rPr sz="3000" u="none" spc="65" dirty="0"/>
              <a:t> </a:t>
            </a:r>
            <a:r>
              <a:rPr dirty="0"/>
              <a:t>(окремо</a:t>
            </a:r>
            <a:r>
              <a:rPr spc="-20" dirty="0"/>
              <a:t> </a:t>
            </a:r>
            <a:r>
              <a:rPr spc="-10" dirty="0"/>
              <a:t>оцінюються</a:t>
            </a:r>
            <a:r>
              <a:rPr spc="5" dirty="0"/>
              <a:t> </a:t>
            </a:r>
            <a:r>
              <a:rPr dirty="0"/>
              <a:t>проекти</a:t>
            </a:r>
            <a:r>
              <a:rPr spc="-55" dirty="0"/>
              <a:t> </a:t>
            </a:r>
            <a:r>
              <a:rPr spc="-5" dirty="0"/>
              <a:t>ОТГ)</a:t>
            </a:r>
            <a:r>
              <a:rPr u="none" spc="-5" dirty="0"/>
              <a:t>.</a:t>
            </a:r>
            <a:endParaRPr sz="3000"/>
          </a:p>
          <a:p>
            <a:pPr marL="436245" indent="-424180">
              <a:lnSpc>
                <a:spcPct val="100000"/>
              </a:lnSpc>
              <a:spcBef>
                <a:spcPts val="1750"/>
              </a:spcBef>
              <a:buAutoNum type="arabicPeriod" startAt="2"/>
              <a:tabLst>
                <a:tab pos="436880" algn="l"/>
              </a:tabLst>
            </a:pPr>
            <a:r>
              <a:rPr sz="3000" u="none" spc="-10" dirty="0"/>
              <a:t>Вплив</a:t>
            </a:r>
            <a:r>
              <a:rPr sz="3000" u="none" spc="5" dirty="0"/>
              <a:t> </a:t>
            </a:r>
            <a:r>
              <a:rPr sz="3000" u="none" spc="-20" dirty="0"/>
              <a:t>проекту</a:t>
            </a:r>
            <a:r>
              <a:rPr sz="3000" u="none" spc="45" dirty="0"/>
              <a:t> </a:t>
            </a:r>
            <a:r>
              <a:rPr sz="3000" u="none" spc="5" dirty="0"/>
              <a:t>на</a:t>
            </a:r>
            <a:r>
              <a:rPr sz="3000" u="none" spc="-10" dirty="0"/>
              <a:t> </a:t>
            </a:r>
            <a:r>
              <a:rPr sz="3000" u="none" dirty="0"/>
              <a:t>вирішення</a:t>
            </a:r>
            <a:r>
              <a:rPr sz="3000" u="none" spc="-25" dirty="0"/>
              <a:t> </a:t>
            </a:r>
            <a:r>
              <a:rPr sz="3000" u="none" spc="-20" dirty="0"/>
              <a:t>проблеми.</a:t>
            </a:r>
            <a:endParaRPr sz="3000"/>
          </a:p>
          <a:p>
            <a:pPr marL="436245" indent="-424180">
              <a:lnSpc>
                <a:spcPct val="100000"/>
              </a:lnSpc>
              <a:spcBef>
                <a:spcPts val="1780"/>
              </a:spcBef>
              <a:buAutoNum type="arabicPeriod" startAt="2"/>
              <a:tabLst>
                <a:tab pos="436880" algn="l"/>
              </a:tabLst>
            </a:pPr>
            <a:r>
              <a:rPr sz="3000" u="none" spc="-5" dirty="0"/>
              <a:t>Інноваційність</a:t>
            </a:r>
            <a:r>
              <a:rPr sz="3000" u="none" spc="-45" dirty="0"/>
              <a:t> </a:t>
            </a:r>
            <a:r>
              <a:rPr sz="3000" u="none" spc="-30" dirty="0"/>
              <a:t>проекту.</a:t>
            </a:r>
            <a:endParaRPr sz="3000"/>
          </a:p>
          <a:p>
            <a:pPr marL="436245" indent="-424180">
              <a:lnSpc>
                <a:spcPct val="100000"/>
              </a:lnSpc>
              <a:spcBef>
                <a:spcPts val="1755"/>
              </a:spcBef>
              <a:buAutoNum type="arabicPeriod" startAt="2"/>
              <a:tabLst>
                <a:tab pos="436880" algn="l"/>
              </a:tabLst>
            </a:pPr>
            <a:r>
              <a:rPr sz="3000" u="none" spc="-10" dirty="0"/>
              <a:t>Співфінансування</a:t>
            </a:r>
            <a:r>
              <a:rPr sz="3000" u="none" spc="-70" dirty="0"/>
              <a:t> </a:t>
            </a:r>
            <a:r>
              <a:rPr sz="3000" u="none" dirty="0"/>
              <a:t>з</a:t>
            </a:r>
            <a:r>
              <a:rPr sz="3000" u="none" spc="-10" dirty="0"/>
              <a:t> </a:t>
            </a:r>
            <a:r>
              <a:rPr sz="3000" u="none" spc="-15" dirty="0"/>
              <a:t>місцевих</a:t>
            </a:r>
            <a:r>
              <a:rPr sz="3000" u="none" spc="-35" dirty="0"/>
              <a:t> </a:t>
            </a:r>
            <a:r>
              <a:rPr sz="3000" u="none" spc="-15" dirty="0"/>
              <a:t>бюджетів</a:t>
            </a:r>
            <a:endParaRPr sz="3000"/>
          </a:p>
          <a:p>
            <a:pPr marL="12700" marR="5080">
              <a:lnSpc>
                <a:spcPct val="100000"/>
              </a:lnSpc>
              <a:spcBef>
                <a:spcPts val="1755"/>
              </a:spcBef>
              <a:buAutoNum type="arabicPeriod" startAt="2"/>
              <a:tabLst>
                <a:tab pos="948690" algn="l"/>
                <a:tab pos="949325" algn="l"/>
                <a:tab pos="5741670" algn="l"/>
              </a:tabLst>
            </a:pPr>
            <a:r>
              <a:rPr sz="3000" u="none" spc="-5" dirty="0"/>
              <a:t>С</a:t>
            </a:r>
            <a:r>
              <a:rPr sz="3000" u="none" spc="-20" dirty="0"/>
              <a:t>о</a:t>
            </a:r>
            <a:r>
              <a:rPr sz="3000" u="none" dirty="0"/>
              <a:t>ц</a:t>
            </a:r>
            <a:r>
              <a:rPr sz="3000" u="none" spc="-15" dirty="0"/>
              <a:t>і</a:t>
            </a:r>
            <a:r>
              <a:rPr sz="3000" u="none" spc="30" dirty="0"/>
              <a:t>а</a:t>
            </a:r>
            <a:r>
              <a:rPr sz="3000" u="none" spc="-5" dirty="0"/>
              <a:t>ль</a:t>
            </a:r>
            <a:r>
              <a:rPr sz="3000" u="none" spc="5" dirty="0"/>
              <a:t>н</a:t>
            </a:r>
            <a:r>
              <a:rPr sz="3000" u="none" dirty="0"/>
              <a:t>о</a:t>
            </a:r>
            <a:r>
              <a:rPr sz="3000" u="none" spc="5" dirty="0"/>
              <a:t>-</a:t>
            </a:r>
            <a:r>
              <a:rPr sz="3000" u="none" spc="10" dirty="0"/>
              <a:t>е</a:t>
            </a:r>
            <a:r>
              <a:rPr sz="3000" u="none" dirty="0"/>
              <a:t>к</a:t>
            </a:r>
            <a:r>
              <a:rPr sz="3000" u="none" spc="-15" dirty="0"/>
              <a:t>о</a:t>
            </a:r>
            <a:r>
              <a:rPr sz="3000" u="none" spc="10" dirty="0"/>
              <a:t>н</a:t>
            </a:r>
            <a:r>
              <a:rPr sz="3000" u="none" dirty="0"/>
              <a:t>о</a:t>
            </a:r>
            <a:r>
              <a:rPr sz="3000" u="none" spc="-15" dirty="0"/>
              <a:t>м</a:t>
            </a:r>
            <a:r>
              <a:rPr sz="3000" u="none" dirty="0"/>
              <a:t>і</a:t>
            </a:r>
            <a:r>
              <a:rPr sz="3000" u="none" spc="10" dirty="0"/>
              <a:t>чн</a:t>
            </a:r>
            <a:r>
              <a:rPr sz="3000" u="none" dirty="0"/>
              <a:t>і	</a:t>
            </a:r>
            <a:r>
              <a:rPr sz="3000" u="none" spc="-10" dirty="0"/>
              <a:t>о</a:t>
            </a:r>
            <a:r>
              <a:rPr sz="3000" u="none" spc="5" dirty="0"/>
              <a:t>с</a:t>
            </a:r>
            <a:r>
              <a:rPr sz="3000" u="none" spc="10" dirty="0"/>
              <a:t>о</a:t>
            </a:r>
            <a:r>
              <a:rPr sz="3000" u="none" spc="-60" dirty="0"/>
              <a:t>б</a:t>
            </a:r>
            <a:r>
              <a:rPr sz="3000" u="none" spc="-5" dirty="0"/>
              <a:t>ли</a:t>
            </a:r>
            <a:r>
              <a:rPr sz="3000" u="none" spc="-65" dirty="0"/>
              <a:t>в</a:t>
            </a:r>
            <a:r>
              <a:rPr sz="3000" u="none" spc="-10" dirty="0"/>
              <a:t>о</a:t>
            </a:r>
            <a:r>
              <a:rPr sz="3000" u="none" spc="5" dirty="0"/>
              <a:t>с</a:t>
            </a:r>
            <a:r>
              <a:rPr sz="3000" u="none" spc="-5" dirty="0"/>
              <a:t>ті  </a:t>
            </a:r>
            <a:r>
              <a:rPr sz="3000" u="none" spc="-30" dirty="0"/>
              <a:t>проекту</a:t>
            </a:r>
            <a:r>
              <a:rPr sz="3000" u="none" spc="-30" dirty="0">
                <a:solidFill>
                  <a:srgbClr val="006FC0"/>
                </a:solidFill>
              </a:rPr>
              <a:t>.</a:t>
            </a:r>
            <a:endParaRPr sz="3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3108" y="6710171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27432">
            <a:solidFill>
              <a:srgbClr val="860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1415796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38944" y="277368"/>
            <a:ext cx="6774180" cy="793750"/>
            <a:chOff x="1538944" y="277368"/>
            <a:chExt cx="6774180" cy="793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8944" y="487075"/>
              <a:ext cx="1429324" cy="287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60" y="277368"/>
              <a:ext cx="5584697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2410" y="378028"/>
            <a:ext cx="657923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КРИТЕРІЇ</a:t>
            </a:r>
            <a:r>
              <a:rPr sz="2800" spc="-20" dirty="0"/>
              <a:t> </a:t>
            </a:r>
            <a:r>
              <a:rPr sz="2800" spc="-5" dirty="0"/>
              <a:t>ОЦІНЮВАННЯ</a:t>
            </a:r>
            <a:r>
              <a:rPr sz="2800" spc="-20" dirty="0"/>
              <a:t> </a:t>
            </a:r>
            <a:r>
              <a:rPr sz="2800" spc="-5" dirty="0"/>
              <a:t>ПРОЕКТІВ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374904" y="957072"/>
            <a:ext cx="8459470" cy="135255"/>
            <a:chOff x="374904" y="957072"/>
            <a:chExt cx="8459470" cy="1352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957072"/>
              <a:ext cx="8458962" cy="1348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0624" y="978408"/>
              <a:ext cx="8369934" cy="45720"/>
            </a:xfrm>
            <a:custGeom>
              <a:avLst/>
              <a:gdLst/>
              <a:ahLst/>
              <a:cxnLst/>
              <a:rect l="l" t="t" r="r" b="b"/>
              <a:pathLst>
                <a:path w="8369934" h="45719">
                  <a:moveTo>
                    <a:pt x="836980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369808" y="45720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4904" y="1024128"/>
            <a:ext cx="8598535" cy="59074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55"/>
              </a:spcBef>
            </a:pPr>
            <a:r>
              <a:rPr sz="2000" b="1" i="1" u="heavy" spc="-2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Територія</a:t>
            </a:r>
            <a:r>
              <a:rPr sz="2000" b="1" i="1" u="heavy" spc="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охоплення</a:t>
            </a:r>
            <a:r>
              <a:rPr sz="2000" b="1" i="1" u="heavy" spc="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вирішення </a:t>
            </a:r>
            <a:r>
              <a:rPr sz="2000" b="1" i="1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проблеми</a:t>
            </a:r>
            <a:endParaRPr sz="2000" dirty="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420"/>
              </a:spcBef>
            </a:pPr>
            <a:r>
              <a:rPr sz="1800" b="1" i="1" dirty="0">
                <a:latin typeface="Calibri"/>
                <a:cs typeface="Calibri"/>
              </a:rPr>
              <a:t>5</a:t>
            </a:r>
            <a:r>
              <a:rPr sz="1800" b="1" i="1" spc="-5" dirty="0">
                <a:latin typeface="Calibri"/>
                <a:cs typeface="Calibri"/>
              </a:rPr>
              <a:t> балів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одна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громада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або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мешканців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15" dirty="0">
                <a:latin typeface="Calibri"/>
                <a:cs typeface="Calibri"/>
              </a:rPr>
              <a:t> ОТГ</a:t>
            </a:r>
            <a:endParaRPr sz="1800" dirty="0">
              <a:latin typeface="Calibri"/>
              <a:cs typeface="Calibri"/>
            </a:endParaRPr>
          </a:p>
          <a:p>
            <a:pPr marL="394970" marR="1291590">
              <a:lnSpc>
                <a:spcPct val="118400"/>
              </a:lnSpc>
              <a:spcBef>
                <a:spcPts val="10"/>
              </a:spcBef>
            </a:pPr>
            <a:r>
              <a:rPr sz="1800" b="1" i="1" spc="-5" dirty="0">
                <a:latin typeface="Calibri"/>
                <a:cs typeface="Calibri"/>
              </a:rPr>
              <a:t>10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кілька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громад/район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або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мешканців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ОТГ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15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кілька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районів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області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або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від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мешканців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ОТГ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20 балів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 </a:t>
            </a:r>
            <a:r>
              <a:rPr sz="1800" dirty="0">
                <a:latin typeface="Calibri"/>
                <a:cs typeface="Calibri"/>
              </a:rPr>
              <a:t>вся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область </a:t>
            </a:r>
            <a:r>
              <a:rPr sz="1800" i="1" dirty="0">
                <a:latin typeface="Calibri"/>
                <a:cs typeface="Calibri"/>
              </a:rPr>
              <a:t>або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від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50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до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100</a:t>
            </a:r>
            <a:r>
              <a:rPr sz="1800" i="1" dirty="0">
                <a:latin typeface="Calibri"/>
                <a:cs typeface="Calibri"/>
              </a:rPr>
              <a:t> %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мешканців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15" dirty="0">
                <a:latin typeface="Calibri"/>
                <a:cs typeface="Calibri"/>
              </a:rPr>
              <a:t> ОТГ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405"/>
              </a:spcBef>
            </a:pPr>
            <a:r>
              <a:rPr sz="2000" b="1" i="1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Вплив</a:t>
            </a:r>
            <a:r>
              <a:rPr sz="2000" b="1" i="1" u="heavy" spc="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проекту</a:t>
            </a:r>
            <a:r>
              <a:rPr sz="2000" b="1" i="1" u="heavy" spc="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на</a:t>
            </a:r>
            <a:r>
              <a:rPr sz="2000" b="1" i="1" u="heavy" spc="-2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вирішення</a:t>
            </a:r>
            <a:r>
              <a:rPr sz="2000" b="1" i="1" u="heavy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проблеми</a:t>
            </a:r>
            <a:endParaRPr sz="2000" dirty="0">
              <a:latin typeface="Calibri"/>
              <a:cs typeface="Calibri"/>
            </a:endParaRPr>
          </a:p>
          <a:p>
            <a:pPr marL="394970" marR="4683125">
              <a:lnSpc>
                <a:spcPct val="118400"/>
              </a:lnSpc>
              <a:spcBef>
                <a:spcPts val="15"/>
              </a:spcBef>
            </a:pPr>
            <a:r>
              <a:rPr sz="1800" b="1" i="1" dirty="0">
                <a:latin typeface="Calibri"/>
                <a:cs typeface="Calibri"/>
              </a:rPr>
              <a:t>5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опосередкований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вплив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10 балів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незначний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прямий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вплив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15 балів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частково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вирішує</a:t>
            </a:r>
            <a:endParaRPr sz="1800" dirty="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409"/>
              </a:spcBef>
            </a:pPr>
            <a:r>
              <a:rPr sz="1800" b="1" i="1" spc="-5" dirty="0">
                <a:latin typeface="Calibri"/>
                <a:cs typeface="Calibri"/>
              </a:rPr>
              <a:t>20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повністю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вирішує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375"/>
              </a:spcBef>
            </a:pPr>
            <a:r>
              <a:rPr sz="2000" b="1" i="1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Інноваційність </a:t>
            </a:r>
            <a:r>
              <a:rPr sz="2000" b="1" i="1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Calibri"/>
                <a:cs typeface="Calibri"/>
              </a:rPr>
              <a:t>проекту.</a:t>
            </a:r>
            <a:endParaRPr sz="2000" dirty="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420"/>
              </a:spcBef>
            </a:pPr>
            <a:r>
              <a:rPr sz="1800" b="1" i="1" dirty="0">
                <a:latin typeface="Calibri"/>
                <a:cs typeface="Calibri"/>
              </a:rPr>
              <a:t>5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застосовуються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традиційні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підходи (технології)</a:t>
            </a:r>
            <a:endParaRPr sz="1800" dirty="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409"/>
              </a:spcBef>
            </a:pPr>
            <a:r>
              <a:rPr sz="1800" b="1" i="1" spc="-5" dirty="0">
                <a:latin typeface="Calibri"/>
                <a:cs typeface="Calibri"/>
              </a:rPr>
              <a:t>10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підходи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(технології)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мають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аналоги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Україні,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відсутні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регіоні</a:t>
            </a:r>
            <a:endParaRPr sz="1800" dirty="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380"/>
              </a:spcBef>
            </a:pPr>
            <a:r>
              <a:rPr sz="1800" b="1" i="1" spc="-5" dirty="0">
                <a:latin typeface="Calibri"/>
                <a:cs typeface="Calibri"/>
              </a:rPr>
              <a:t>15 балів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підходи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(технології)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мають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аналогів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Україні</a:t>
            </a:r>
            <a:endParaRPr sz="1800" dirty="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414"/>
              </a:spcBef>
            </a:pPr>
            <a:r>
              <a:rPr sz="1800" b="1" i="1" spc="-5" dirty="0">
                <a:latin typeface="Calibri"/>
                <a:cs typeface="Calibri"/>
              </a:rPr>
              <a:t>20</a:t>
            </a:r>
            <a:r>
              <a:rPr sz="1800" b="1" i="1" spc="26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балів</a:t>
            </a:r>
            <a:r>
              <a:rPr sz="1800" b="1" i="1" spc="2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–</a:t>
            </a:r>
            <a:r>
              <a:rPr sz="1800" i="1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відкриває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можливості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регіонального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розвитку,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створює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«точки</a:t>
            </a:r>
            <a:endParaRPr sz="1800" dirty="0">
              <a:latin typeface="Calibri"/>
              <a:cs typeface="Calibri"/>
            </a:endParaRPr>
          </a:p>
          <a:p>
            <a:pPr marL="1483995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latin typeface="Calibri"/>
                <a:cs typeface="Calibri"/>
              </a:rPr>
              <a:t>зростання»</a:t>
            </a:r>
            <a:r>
              <a:rPr sz="1800" dirty="0">
                <a:latin typeface="Calibri"/>
                <a:cs typeface="Calibri"/>
              </a:rPr>
              <a:t> громади</a:t>
            </a:r>
            <a:r>
              <a:rPr sz="1800" spc="-5" dirty="0">
                <a:latin typeface="Calibri"/>
                <a:cs typeface="Calibri"/>
              </a:rPr>
              <a:t> (регіону)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найближчій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перспективі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251190" algn="l"/>
                <a:tab pos="8389620" algn="l"/>
              </a:tabLst>
            </a:pPr>
            <a:r>
              <a:rPr sz="1400" u="heavy" spc="15" dirty="0">
                <a:solidFill>
                  <a:srgbClr val="355366"/>
                </a:solidFill>
                <a:uFill>
                  <a:solidFill>
                    <a:srgbClr val="6FCAD0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1400" spc="15" dirty="0">
                <a:solidFill>
                  <a:srgbClr val="355366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355366"/>
                </a:solidFill>
                <a:latin typeface="Microsoft Sans Serif"/>
                <a:cs typeface="Microsoft Sans Serif"/>
              </a:rPr>
              <a:t>36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1307" y="67081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08" y="6556044"/>
            <a:ext cx="85985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251190" algn="l"/>
                <a:tab pos="8389620" algn="l"/>
              </a:tabLst>
            </a:pPr>
            <a:r>
              <a:rPr sz="1400" u="heavy" spc="15" dirty="0">
                <a:solidFill>
                  <a:srgbClr val="355366"/>
                </a:solidFill>
                <a:uFill>
                  <a:solidFill>
                    <a:srgbClr val="6FCAD0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1400" spc="15" dirty="0">
                <a:solidFill>
                  <a:srgbClr val="355366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355366"/>
                </a:solidFill>
                <a:latin typeface="Microsoft Sans Serif"/>
                <a:cs typeface="Microsoft Sans Serif"/>
              </a:rPr>
              <a:t>37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108" y="6710171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27432">
            <a:solidFill>
              <a:srgbClr val="860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1415796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40463" y="262127"/>
            <a:ext cx="6769734" cy="793750"/>
            <a:chOff x="1540463" y="262127"/>
            <a:chExt cx="6769734" cy="7937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0463" y="471835"/>
              <a:ext cx="1429324" cy="287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912" y="262127"/>
              <a:ext cx="5584697" cy="79324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2410" y="362788"/>
            <a:ext cx="657923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КРИТЕРІЇ</a:t>
            </a:r>
            <a:r>
              <a:rPr sz="2800" spc="-20" dirty="0"/>
              <a:t> </a:t>
            </a:r>
            <a:r>
              <a:rPr sz="2800" spc="-5" dirty="0"/>
              <a:t>ОЦІНЮВАННЯ</a:t>
            </a:r>
            <a:r>
              <a:rPr sz="2800" spc="-20" dirty="0"/>
              <a:t> </a:t>
            </a:r>
            <a:r>
              <a:rPr sz="2800" spc="-5" dirty="0"/>
              <a:t>ПРОЕКТІВ</a:t>
            </a:r>
            <a:endParaRPr sz="2800"/>
          </a:p>
        </p:txBody>
      </p:sp>
      <p:grpSp>
        <p:nvGrpSpPr>
          <p:cNvPr id="10" name="object 10"/>
          <p:cNvGrpSpPr/>
          <p:nvPr/>
        </p:nvGrpSpPr>
        <p:grpSpPr>
          <a:xfrm>
            <a:off x="374904" y="932688"/>
            <a:ext cx="8459470" cy="135255"/>
            <a:chOff x="374904" y="932688"/>
            <a:chExt cx="8459470" cy="1352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932688"/>
              <a:ext cx="8458962" cy="1348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0624" y="954024"/>
              <a:ext cx="8369934" cy="45720"/>
            </a:xfrm>
            <a:custGeom>
              <a:avLst/>
              <a:gdLst/>
              <a:ahLst/>
              <a:cxnLst/>
              <a:rect l="l" t="t" r="r" b="b"/>
              <a:pathLst>
                <a:path w="8369934" h="45719">
                  <a:moveTo>
                    <a:pt x="836980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369808" y="45720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5343" y="964024"/>
            <a:ext cx="7862570" cy="49307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R="2927350" algn="r">
              <a:lnSpc>
                <a:spcPct val="100000"/>
              </a:lnSpc>
              <a:spcBef>
                <a:spcPts val="705"/>
              </a:spcBef>
            </a:pP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Соціально-економічні</a:t>
            </a:r>
            <a:r>
              <a:rPr sz="20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особливості</a:t>
            </a:r>
            <a:r>
              <a:rPr sz="20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проекту</a:t>
            </a:r>
            <a:endParaRPr sz="2000">
              <a:latin typeface="Calibri"/>
              <a:cs typeface="Calibri"/>
            </a:endParaRPr>
          </a:p>
          <a:p>
            <a:pPr marR="2873375" algn="r">
              <a:lnSpc>
                <a:spcPct val="100000"/>
              </a:lnSpc>
              <a:spcBef>
                <a:spcPts val="605"/>
              </a:spcBef>
            </a:pPr>
            <a:r>
              <a:rPr sz="2000" b="1" i="1" spc="-5" dirty="0">
                <a:latin typeface="Calibri"/>
                <a:cs typeface="Calibri"/>
              </a:rPr>
              <a:t>5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балів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-</a:t>
            </a:r>
            <a:r>
              <a:rPr sz="2000" i="1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соціальний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(або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екологічний)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</a:t>
            </a:r>
            <a:endParaRPr sz="1800">
              <a:latin typeface="Calibri"/>
              <a:cs typeface="Calibri"/>
            </a:endParaRPr>
          </a:p>
          <a:p>
            <a:pPr marL="36576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10 </a:t>
            </a:r>
            <a:r>
              <a:rPr sz="2000" b="1" i="1" spc="-10" dirty="0">
                <a:latin typeface="Calibri"/>
                <a:cs typeface="Calibri"/>
              </a:rPr>
              <a:t>балів</a:t>
            </a:r>
            <a:r>
              <a:rPr sz="2000" b="1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- </a:t>
            </a:r>
            <a:r>
              <a:rPr sz="1800" dirty="0">
                <a:latin typeface="Calibri"/>
                <a:cs typeface="Calibri"/>
              </a:rPr>
              <a:t>соціальний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(або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екологічний)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зі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створенням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додаткових</a:t>
            </a:r>
            <a:endParaRPr sz="1800">
              <a:latin typeface="Calibri"/>
              <a:cs typeface="Calibri"/>
            </a:endParaRPr>
          </a:p>
          <a:p>
            <a:pPr marL="1451610">
              <a:lnSpc>
                <a:spcPts val="2155"/>
              </a:lnSpc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економічних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благ</a:t>
            </a:r>
            <a:endParaRPr sz="1800">
              <a:latin typeface="Calibri"/>
              <a:cs typeface="Calibri"/>
            </a:endParaRPr>
          </a:p>
          <a:p>
            <a:pPr marL="365760">
              <a:lnSpc>
                <a:spcPts val="2395"/>
              </a:lnSpc>
            </a:pPr>
            <a:r>
              <a:rPr sz="2000" b="1" i="1" spc="-5" dirty="0">
                <a:latin typeface="Calibri"/>
                <a:cs typeface="Calibri"/>
              </a:rPr>
              <a:t>15 </a:t>
            </a:r>
            <a:r>
              <a:rPr sz="2000" b="1" i="1" spc="-10" dirty="0">
                <a:latin typeface="Calibri"/>
                <a:cs typeface="Calibri"/>
              </a:rPr>
              <a:t>балів</a:t>
            </a:r>
            <a:r>
              <a:rPr sz="2000" b="1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економічний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соціальною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(або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екологічною)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складовою</a:t>
            </a:r>
            <a:endParaRPr sz="1800">
              <a:latin typeface="Calibri"/>
              <a:cs typeface="Calibri"/>
            </a:endParaRPr>
          </a:p>
          <a:p>
            <a:pPr marL="36576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20</a:t>
            </a:r>
            <a:r>
              <a:rPr sz="2000" b="1" i="1" spc="-10" dirty="0">
                <a:latin typeface="Calibri"/>
                <a:cs typeface="Calibri"/>
              </a:rPr>
              <a:t> балів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-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економічний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Співфінансування</a:t>
            </a:r>
            <a:r>
              <a:rPr sz="2000" b="1" i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з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місцевих</a:t>
            </a:r>
            <a:r>
              <a:rPr sz="2000" b="1" i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бюджетів</a:t>
            </a:r>
            <a:endParaRPr sz="20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128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 міст районного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значення</a:t>
            </a:r>
            <a:endParaRPr sz="18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Microsoft Sans Serif"/>
                <a:cs typeface="Microsoft Sans Serif"/>
              </a:rPr>
              <a:t>10%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балів</a:t>
            </a:r>
            <a:r>
              <a:rPr sz="1800" spc="-5" dirty="0">
                <a:latin typeface="Microsoft Sans Serif"/>
                <a:cs typeface="Microsoft Sans Serif"/>
              </a:rPr>
              <a:t>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15%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балів</a:t>
            </a:r>
            <a:r>
              <a:rPr sz="1800" spc="-5" dirty="0">
                <a:latin typeface="Microsoft Sans Serif"/>
                <a:cs typeface="Microsoft Sans Serif"/>
              </a:rPr>
              <a:t>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20%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15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балів</a:t>
            </a:r>
            <a:r>
              <a:rPr sz="1800" spc="-5" dirty="0">
                <a:latin typeface="Microsoft Sans Serif"/>
                <a:cs typeface="Microsoft Sans Serif"/>
              </a:rPr>
              <a:t>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25%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20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балів;</a:t>
            </a:r>
            <a:endParaRPr sz="18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18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міст</a:t>
            </a:r>
            <a:r>
              <a:rPr sz="18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обласного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значення,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об’єднаних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територіальних</a:t>
            </a:r>
            <a:r>
              <a:rPr sz="1800" b="1" u="heavy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громад</a:t>
            </a:r>
            <a:endParaRPr sz="1800">
              <a:latin typeface="Arial"/>
              <a:cs typeface="Arial"/>
            </a:endParaRPr>
          </a:p>
          <a:p>
            <a:pPr marL="372110" marR="238760">
              <a:lnSpc>
                <a:spcPct val="1556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10%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5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20%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30%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15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5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40%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20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балів;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міст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обласного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значення</a:t>
            </a:r>
            <a:r>
              <a:rPr sz="18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обласних центрів</a:t>
            </a:r>
            <a:r>
              <a:rPr sz="18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800" b="1" u="heavy" spc="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міста</a:t>
            </a:r>
            <a:r>
              <a:rPr sz="1800" b="1" u="heavy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Києва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10% -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25%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10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40%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15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55%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20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балів.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41307" y="67081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363" y="2442463"/>
            <a:ext cx="3722370" cy="32264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276225">
              <a:lnSpc>
                <a:spcPts val="2280"/>
              </a:lnSpc>
              <a:spcBef>
                <a:spcPts val="26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5" dirty="0">
                <a:latin typeface="Cambria Math"/>
                <a:cs typeface="Cambria Math"/>
              </a:rPr>
              <a:t> </a:t>
            </a:r>
            <a:r>
              <a:rPr sz="1900" spc="-10" dirty="0">
                <a:latin typeface="Calibri"/>
                <a:cs typeface="Calibri"/>
              </a:rPr>
              <a:t>Концентрація </a:t>
            </a:r>
            <a:r>
              <a:rPr sz="1900" spc="-5" dirty="0">
                <a:latin typeface="Calibri"/>
                <a:cs typeface="Calibri"/>
              </a:rPr>
              <a:t>ресурсів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для </a:t>
            </a:r>
            <a:r>
              <a:rPr sz="1900" spc="-5" dirty="0">
                <a:latin typeface="Calibri"/>
                <a:cs typeface="Calibri"/>
              </a:rPr>
              <a:t> вирішення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певної</a:t>
            </a:r>
            <a:r>
              <a:rPr sz="1900" spc="-10" dirty="0">
                <a:latin typeface="Calibri"/>
                <a:cs typeface="Calibri"/>
              </a:rPr>
              <a:t> проблеми </a:t>
            </a:r>
            <a:r>
              <a:rPr sz="1900" spc="5" dirty="0">
                <a:latin typeface="Calibri"/>
                <a:cs typeface="Calibri"/>
              </a:rPr>
              <a:t>МЕР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15"/>
              </a:lnSpc>
            </a:pPr>
            <a:r>
              <a:rPr sz="1900" spc="-5" dirty="0">
                <a:latin typeface="Cambria Math"/>
                <a:cs typeface="Cambria Math"/>
              </a:rPr>
              <a:t>∎</a:t>
            </a:r>
            <a:r>
              <a:rPr sz="1900" spc="10" dirty="0">
                <a:latin typeface="Cambria Math"/>
                <a:cs typeface="Cambria Math"/>
              </a:rPr>
              <a:t> </a:t>
            </a:r>
            <a:r>
              <a:rPr sz="1900" spc="-10" dirty="0">
                <a:latin typeface="Calibri"/>
                <a:cs typeface="Calibri"/>
              </a:rPr>
              <a:t>Забезпечення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зв’язку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між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1900" spc="-15" dirty="0">
                <a:latin typeface="Calibri"/>
                <a:cs typeface="Calibri"/>
              </a:rPr>
              <a:t>бюджетними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видатками,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цілями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місцевого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розвитку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та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результатами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діяльності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  <a:spcBef>
                <a:spcPts val="25"/>
              </a:spcBef>
            </a:pPr>
            <a:r>
              <a:rPr sz="1900" spc="-5" dirty="0">
                <a:latin typeface="Cambria Math"/>
                <a:cs typeface="Cambria Math"/>
              </a:rPr>
              <a:t>∎</a:t>
            </a:r>
            <a:r>
              <a:rPr sz="1900" spc="10" dirty="0">
                <a:latin typeface="Cambria Math"/>
                <a:cs typeface="Cambria Math"/>
              </a:rPr>
              <a:t> </a:t>
            </a:r>
            <a:r>
              <a:rPr sz="1900" spc="-10" dirty="0">
                <a:latin typeface="Calibri"/>
                <a:cs typeface="Calibri"/>
              </a:rPr>
              <a:t>Забезпечення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прозорості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й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1900" spc="-5" dirty="0">
                <a:latin typeface="Calibri"/>
                <a:cs typeface="Calibri"/>
              </a:rPr>
              <a:t>передбачуваності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бюджетного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процесу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та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ефективного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розподілу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Calibri"/>
                <a:cs typeface="Calibri"/>
              </a:rPr>
              <a:t>використання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ресурсів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00" spc="-10" dirty="0">
                <a:latin typeface="Cambria Math"/>
                <a:cs typeface="Cambria Math"/>
              </a:rPr>
              <a:t>∎</a:t>
            </a:r>
            <a:r>
              <a:rPr sz="1900" spc="-10" dirty="0">
                <a:latin typeface="Calibri"/>
                <a:cs typeface="Calibri"/>
              </a:rPr>
              <a:t>Контроль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та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участь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громади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5059" y="2408936"/>
            <a:ext cx="3225800" cy="32238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429259">
              <a:lnSpc>
                <a:spcPts val="2280"/>
              </a:lnSpc>
              <a:spcBef>
                <a:spcPts val="265"/>
              </a:spcBef>
            </a:pPr>
            <a:r>
              <a:rPr sz="2000" spc="-10" dirty="0">
                <a:latin typeface="Cambria Math"/>
                <a:cs typeface="Cambria Math"/>
              </a:rPr>
              <a:t>∎ </a:t>
            </a:r>
            <a:r>
              <a:rPr sz="1900" spc="-10" dirty="0">
                <a:latin typeface="Calibri"/>
                <a:cs typeface="Calibri"/>
              </a:rPr>
              <a:t>Недостатнє </a:t>
            </a:r>
            <a:r>
              <a:rPr sz="1900" spc="-15" dirty="0">
                <a:latin typeface="Calibri"/>
                <a:cs typeface="Calibri"/>
              </a:rPr>
              <a:t>законодавче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врегулювання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20"/>
              </a:lnSpc>
            </a:pPr>
            <a:r>
              <a:rPr sz="1900" spc="-5" dirty="0">
                <a:latin typeface="Cambria Math"/>
                <a:cs typeface="Cambria Math"/>
              </a:rPr>
              <a:t>∎</a:t>
            </a:r>
            <a:r>
              <a:rPr sz="1900" dirty="0">
                <a:latin typeface="Cambria Math"/>
                <a:cs typeface="Cambria Math"/>
              </a:rPr>
              <a:t> </a:t>
            </a:r>
            <a:r>
              <a:rPr sz="1900" spc="-10" dirty="0">
                <a:latin typeface="Calibri"/>
                <a:cs typeface="Calibri"/>
              </a:rPr>
              <a:t>Неврегульованість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процедур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1900" spc="-10" dirty="0">
                <a:latin typeface="Calibri"/>
                <a:cs typeface="Calibri"/>
              </a:rPr>
              <a:t>підготовки</a:t>
            </a:r>
            <a:r>
              <a:rPr sz="1900" spc="-5" dirty="0">
                <a:latin typeface="Calibri"/>
                <a:cs typeface="Calibri"/>
              </a:rPr>
              <a:t> і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виконання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МЦП</a:t>
            </a:r>
            <a:endParaRPr sz="1900">
              <a:latin typeface="Calibri"/>
              <a:cs typeface="Calibri"/>
            </a:endParaRPr>
          </a:p>
          <a:p>
            <a:pPr marL="12700" marR="419100">
              <a:lnSpc>
                <a:spcPct val="99700"/>
              </a:lnSpc>
              <a:spcBef>
                <a:spcPts val="35"/>
              </a:spcBef>
            </a:pPr>
            <a:r>
              <a:rPr sz="1900" spc="-5" dirty="0">
                <a:latin typeface="Cambria Math"/>
                <a:cs typeface="Cambria Math"/>
              </a:rPr>
              <a:t>∎</a:t>
            </a:r>
            <a:r>
              <a:rPr sz="1900" spc="5" dirty="0">
                <a:latin typeface="Cambria Math"/>
                <a:cs typeface="Cambria Math"/>
              </a:rPr>
              <a:t> </a:t>
            </a:r>
            <a:r>
              <a:rPr sz="1900" spc="-10" dirty="0">
                <a:latin typeface="Calibri"/>
                <a:cs typeface="Calibri"/>
              </a:rPr>
              <a:t>Наявність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змістовного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та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процедурного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розриву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між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бюджетними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й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цільовими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програмами</a:t>
            </a:r>
            <a:endParaRPr sz="1900">
              <a:latin typeface="Calibri"/>
              <a:cs typeface="Calibri"/>
            </a:endParaRPr>
          </a:p>
          <a:p>
            <a:pPr marL="12700" marR="56515">
              <a:lnSpc>
                <a:spcPct val="99500"/>
              </a:lnSpc>
              <a:spcBef>
                <a:spcPts val="35"/>
              </a:spcBef>
            </a:pPr>
            <a:r>
              <a:rPr sz="1900" spc="-5" dirty="0">
                <a:latin typeface="Cambria Math"/>
                <a:cs typeface="Cambria Math"/>
              </a:rPr>
              <a:t>∎</a:t>
            </a:r>
            <a:r>
              <a:rPr sz="1900" spc="10" dirty="0">
                <a:latin typeface="Cambria Math"/>
                <a:cs typeface="Cambria Math"/>
              </a:rPr>
              <a:t> </a:t>
            </a:r>
            <a:r>
              <a:rPr sz="1900" spc="-10" dirty="0">
                <a:latin typeface="Calibri"/>
                <a:cs typeface="Calibri"/>
              </a:rPr>
              <a:t>Необхідність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відкритості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та 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належного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фахового</a:t>
            </a:r>
            <a:r>
              <a:rPr sz="1900" dirty="0">
                <a:latin typeface="Calibri"/>
                <a:cs typeface="Calibri"/>
              </a:rPr>
              <a:t> рівня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при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підготовці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і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виконанні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МЦП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255" y="400245"/>
            <a:ext cx="8833485" cy="5448935"/>
            <a:chOff x="143255" y="400245"/>
            <a:chExt cx="8833485" cy="5448935"/>
          </a:xfrm>
        </p:grpSpPr>
        <p:sp>
          <p:nvSpPr>
            <p:cNvPr id="5" name="object 5"/>
            <p:cNvSpPr/>
            <p:nvPr/>
          </p:nvSpPr>
          <p:spPr>
            <a:xfrm>
              <a:off x="155448" y="1557019"/>
              <a:ext cx="1210310" cy="1264920"/>
            </a:xfrm>
            <a:custGeom>
              <a:avLst/>
              <a:gdLst/>
              <a:ahLst/>
              <a:cxnLst/>
              <a:rect l="l" t="t" r="r" b="b"/>
              <a:pathLst>
                <a:path w="1210310" h="1264920">
                  <a:moveTo>
                    <a:pt x="1210056" y="397510"/>
                  </a:moveTo>
                  <a:lnTo>
                    <a:pt x="813041" y="397510"/>
                  </a:lnTo>
                  <a:lnTo>
                    <a:pt x="813041" y="0"/>
                  </a:lnTo>
                  <a:lnTo>
                    <a:pt x="397014" y="0"/>
                  </a:lnTo>
                  <a:lnTo>
                    <a:pt x="397014" y="397510"/>
                  </a:lnTo>
                  <a:lnTo>
                    <a:pt x="0" y="397510"/>
                  </a:lnTo>
                  <a:lnTo>
                    <a:pt x="0" y="868680"/>
                  </a:lnTo>
                  <a:lnTo>
                    <a:pt x="397014" y="868680"/>
                  </a:lnTo>
                  <a:lnTo>
                    <a:pt x="397014" y="1264920"/>
                  </a:lnTo>
                  <a:lnTo>
                    <a:pt x="813041" y="1264920"/>
                  </a:lnTo>
                  <a:lnTo>
                    <a:pt x="813041" y="868680"/>
                  </a:lnTo>
                  <a:lnTo>
                    <a:pt x="1210056" y="868680"/>
                  </a:lnTo>
                  <a:lnTo>
                    <a:pt x="1210056" y="39751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447" y="1557528"/>
              <a:ext cx="1210310" cy="1264920"/>
            </a:xfrm>
            <a:custGeom>
              <a:avLst/>
              <a:gdLst/>
              <a:ahLst/>
              <a:cxnLst/>
              <a:rect l="l" t="t" r="r" b="b"/>
              <a:pathLst>
                <a:path w="1210310" h="1264920">
                  <a:moveTo>
                    <a:pt x="0" y="397001"/>
                  </a:moveTo>
                  <a:lnTo>
                    <a:pt x="397014" y="397001"/>
                  </a:lnTo>
                  <a:lnTo>
                    <a:pt x="397014" y="0"/>
                  </a:lnTo>
                  <a:lnTo>
                    <a:pt x="813041" y="0"/>
                  </a:lnTo>
                  <a:lnTo>
                    <a:pt x="813041" y="397001"/>
                  </a:lnTo>
                  <a:lnTo>
                    <a:pt x="1210056" y="397001"/>
                  </a:lnTo>
                  <a:lnTo>
                    <a:pt x="1210056" y="867918"/>
                  </a:lnTo>
                  <a:lnTo>
                    <a:pt x="813041" y="867918"/>
                  </a:lnTo>
                  <a:lnTo>
                    <a:pt x="813041" y="1264920"/>
                  </a:lnTo>
                  <a:lnTo>
                    <a:pt x="397014" y="1264920"/>
                  </a:lnTo>
                  <a:lnTo>
                    <a:pt x="397014" y="867918"/>
                  </a:lnTo>
                  <a:lnTo>
                    <a:pt x="0" y="867918"/>
                  </a:lnTo>
                  <a:lnTo>
                    <a:pt x="0" y="397001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2503" y="1856231"/>
              <a:ext cx="1122045" cy="487680"/>
            </a:xfrm>
            <a:custGeom>
              <a:avLst/>
              <a:gdLst/>
              <a:ahLst/>
              <a:cxnLst/>
              <a:rect l="l" t="t" r="r" b="b"/>
              <a:pathLst>
                <a:path w="1122045" h="487680">
                  <a:moveTo>
                    <a:pt x="1121663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1121663" y="487679"/>
                  </a:lnTo>
                  <a:lnTo>
                    <a:pt x="112166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42503" y="1856231"/>
              <a:ext cx="1122045" cy="487680"/>
            </a:xfrm>
            <a:custGeom>
              <a:avLst/>
              <a:gdLst/>
              <a:ahLst/>
              <a:cxnLst/>
              <a:rect l="l" t="t" r="r" b="b"/>
              <a:pathLst>
                <a:path w="1122045" h="487680">
                  <a:moveTo>
                    <a:pt x="0" y="487679"/>
                  </a:moveTo>
                  <a:lnTo>
                    <a:pt x="1121663" y="487679"/>
                  </a:lnTo>
                  <a:lnTo>
                    <a:pt x="1121663" y="0"/>
                  </a:lnTo>
                  <a:lnTo>
                    <a:pt x="0" y="0"/>
                  </a:lnTo>
                  <a:lnTo>
                    <a:pt x="0" y="487679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04232" y="2584703"/>
              <a:ext cx="3175" cy="3252470"/>
            </a:xfrm>
            <a:custGeom>
              <a:avLst/>
              <a:gdLst/>
              <a:ahLst/>
              <a:cxnLst/>
              <a:rect l="l" t="t" r="r" b="b"/>
              <a:pathLst>
                <a:path w="3175" h="3252470">
                  <a:moveTo>
                    <a:pt x="0" y="0"/>
                  </a:moveTo>
                  <a:lnTo>
                    <a:pt x="3047" y="3252216"/>
                  </a:lnTo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718" y="400245"/>
              <a:ext cx="5831849" cy="4607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5" y="697992"/>
              <a:ext cx="8282178" cy="101269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0408" y="281762"/>
            <a:ext cx="8218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74576"/>
                </a:solidFill>
              </a:rPr>
              <a:t>ПЕРЕВАГИ/ОБМЕЖЕННЯ</a:t>
            </a:r>
            <a:endParaRPr sz="3600"/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8192770" algn="l"/>
              </a:tabLst>
            </a:pPr>
            <a:r>
              <a:rPr sz="3600" b="0" u="heavy" dirty="0">
                <a:solidFill>
                  <a:srgbClr val="174576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0" u="heavy" spc="160" dirty="0">
                <a:solidFill>
                  <a:srgbClr val="174576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174576"/>
                </a:solidFill>
                <a:uFill>
                  <a:solidFill>
                    <a:srgbClr val="860038"/>
                  </a:solidFill>
                </a:uFill>
              </a:rPr>
              <a:t>МІСЦЕВИХ</a:t>
            </a:r>
            <a:r>
              <a:rPr sz="3600" u="heavy" spc="-5" dirty="0">
                <a:solidFill>
                  <a:srgbClr val="174576"/>
                </a:solidFill>
                <a:uFill>
                  <a:solidFill>
                    <a:srgbClr val="860038"/>
                  </a:solidFill>
                </a:uFill>
              </a:rPr>
              <a:t> ЦІЛЬОВИХ</a:t>
            </a:r>
            <a:r>
              <a:rPr sz="3600" u="heavy" spc="-25" dirty="0">
                <a:solidFill>
                  <a:srgbClr val="174576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600" u="heavy" dirty="0">
                <a:solidFill>
                  <a:srgbClr val="174576"/>
                </a:solidFill>
                <a:uFill>
                  <a:solidFill>
                    <a:srgbClr val="860038"/>
                  </a:solidFill>
                </a:uFill>
              </a:rPr>
              <a:t>ПРОГРАМ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2518" y="6380186"/>
            <a:ext cx="1752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4</a:t>
            </a:fld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409369"/>
            <a:ext cx="8644890" cy="1219200"/>
            <a:chOff x="265175" y="409369"/>
            <a:chExt cx="8644890" cy="121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731" y="409369"/>
              <a:ext cx="7628610" cy="4561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615695"/>
              <a:ext cx="8644890" cy="10126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431" rIns="0" bIns="0" rtlCol="0">
            <a:spAutoFit/>
          </a:bodyPr>
          <a:lstStyle/>
          <a:p>
            <a:pPr marL="172085" marR="5080" indent="219075">
              <a:lnSpc>
                <a:spcPts val="3670"/>
              </a:lnSpc>
              <a:spcBef>
                <a:spcPts val="765"/>
              </a:spcBef>
            </a:pPr>
            <a:r>
              <a:rPr sz="3600" spc="-5" dirty="0">
                <a:solidFill>
                  <a:srgbClr val="174576"/>
                </a:solidFill>
              </a:rPr>
              <a:t>СФЕРИ ЗАСТОСУВАННЯ МЦП ЯК </a:t>
            </a:r>
            <a:r>
              <a:rPr sz="3600" dirty="0">
                <a:solidFill>
                  <a:srgbClr val="174576"/>
                </a:solidFill>
              </a:rPr>
              <a:t> </a:t>
            </a:r>
            <a:r>
              <a:rPr sz="3600" spc="-5" dirty="0">
                <a:solidFill>
                  <a:srgbClr val="174576"/>
                </a:solidFill>
              </a:rPr>
              <a:t>МЕХАНІЗМУ</a:t>
            </a:r>
            <a:r>
              <a:rPr sz="3600" spc="-45" dirty="0">
                <a:solidFill>
                  <a:srgbClr val="174576"/>
                </a:solidFill>
              </a:rPr>
              <a:t> </a:t>
            </a:r>
            <a:r>
              <a:rPr sz="3600" spc="-5" dirty="0">
                <a:solidFill>
                  <a:srgbClr val="174576"/>
                </a:solidFill>
              </a:rPr>
              <a:t>ФІНАНСУВАННЯ</a:t>
            </a:r>
            <a:r>
              <a:rPr sz="3600" spc="-75" dirty="0">
                <a:solidFill>
                  <a:srgbClr val="174576"/>
                </a:solidFill>
              </a:rPr>
              <a:t> </a:t>
            </a:r>
            <a:r>
              <a:rPr sz="3600" spc="-5" dirty="0">
                <a:solidFill>
                  <a:srgbClr val="174576"/>
                </a:solidFill>
              </a:rPr>
              <a:t>МЕР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462518" y="6380186"/>
            <a:ext cx="1752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5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550370"/>
            <a:ext cx="7682865" cy="40652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9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Підвищення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ефективності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місцевої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економіки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Модернізація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місцевої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економіки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або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окремих</a:t>
            </a:r>
            <a:r>
              <a:rPr sz="22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3D3D40"/>
                </a:solidFill>
                <a:latin typeface="Microsoft Sans Serif"/>
                <a:cs typeface="Microsoft Sans Serif"/>
              </a:rPr>
              <a:t>її</a:t>
            </a:r>
            <a:r>
              <a:rPr sz="22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галузей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Реструктуризація</a:t>
            </a:r>
            <a:r>
              <a:rPr sz="22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комунальних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підприємств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Реконструкція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комунікацій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інженерних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мереж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Розвиток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виробничої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інфраструктури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Створення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сприятливого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підприємницького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середовища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Формування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інвестиційної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 привабливості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Розвиток</a:t>
            </a:r>
            <a:r>
              <a:rPr sz="22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(реформування)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житлово-комунального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господарства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Впровадження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енергозберігаючих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технологій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0535" y="73152"/>
            <a:ext cx="6211570" cy="1561465"/>
            <a:chOff x="1720535" y="73152"/>
            <a:chExt cx="6211570" cy="1561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535" y="333169"/>
              <a:ext cx="3368919" cy="3831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60" y="73152"/>
              <a:ext cx="799338" cy="10126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79" y="73152"/>
              <a:ext cx="2948178" cy="10126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088" y="621792"/>
              <a:ext cx="5517642" cy="10126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8304" y="205562"/>
            <a:ext cx="58267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marR="5080" indent="-44259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74576"/>
                </a:solidFill>
              </a:rPr>
              <a:t>Н</a:t>
            </a:r>
            <a:r>
              <a:rPr sz="3600" spc="10" dirty="0">
                <a:solidFill>
                  <a:srgbClr val="174576"/>
                </a:solidFill>
              </a:rPr>
              <a:t>О</a:t>
            </a:r>
            <a:r>
              <a:rPr sz="3600" spc="-5" dirty="0">
                <a:solidFill>
                  <a:srgbClr val="174576"/>
                </a:solidFill>
              </a:rPr>
              <a:t>РМ</a:t>
            </a:r>
            <a:r>
              <a:rPr sz="3600" spc="10" dirty="0">
                <a:solidFill>
                  <a:srgbClr val="174576"/>
                </a:solidFill>
              </a:rPr>
              <a:t>А</a:t>
            </a:r>
            <a:r>
              <a:rPr sz="3600" spc="-5" dirty="0">
                <a:solidFill>
                  <a:srgbClr val="174576"/>
                </a:solidFill>
              </a:rPr>
              <a:t>ТИВН</a:t>
            </a:r>
            <a:r>
              <a:rPr sz="3600" spc="30" dirty="0">
                <a:solidFill>
                  <a:srgbClr val="174576"/>
                </a:solidFill>
              </a:rPr>
              <a:t>О</a:t>
            </a:r>
            <a:r>
              <a:rPr sz="3600" spc="5" dirty="0">
                <a:solidFill>
                  <a:srgbClr val="174576"/>
                </a:solidFill>
              </a:rPr>
              <a:t>-</a:t>
            </a:r>
            <a:r>
              <a:rPr sz="3600" spc="-20" dirty="0">
                <a:solidFill>
                  <a:srgbClr val="174576"/>
                </a:solidFill>
              </a:rPr>
              <a:t>П</a:t>
            </a:r>
            <a:r>
              <a:rPr sz="3600" spc="-5" dirty="0">
                <a:solidFill>
                  <a:srgbClr val="174576"/>
                </a:solidFill>
              </a:rPr>
              <a:t>РАВОВЕ  РЕГУЛЮВАННЯ</a:t>
            </a:r>
            <a:r>
              <a:rPr sz="3600" spc="-25" dirty="0">
                <a:solidFill>
                  <a:srgbClr val="174576"/>
                </a:solidFill>
              </a:rPr>
              <a:t> </a:t>
            </a:r>
            <a:r>
              <a:rPr sz="3600" spc="-5" dirty="0">
                <a:solidFill>
                  <a:srgbClr val="174576"/>
                </a:solidFill>
              </a:rPr>
              <a:t>МЦП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8462518" y="6380186"/>
            <a:ext cx="1752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6</a:t>
            </a:fld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6062" y="1479613"/>
          <a:ext cx="8714105" cy="4602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69430"/>
                <a:gridCol w="1844675"/>
              </a:tblGrid>
              <a:tr h="548639">
                <a:tc>
                  <a:txBody>
                    <a:bodyPr/>
                    <a:lstStyle/>
                    <a:p>
                      <a:pPr marL="10160" algn="ctr">
                        <a:lnSpc>
                          <a:spcPts val="2115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шукати?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211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ts val="21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врегульовано?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6510">
                        <a:lnSpc>
                          <a:spcPts val="2235"/>
                        </a:lnSpc>
                      </a:pPr>
                      <a:r>
                        <a:rPr sz="1900" spc="-85" dirty="0">
                          <a:latin typeface="Microsoft Sans Serif"/>
                          <a:cs typeface="Microsoft Sans Serif"/>
                        </a:rPr>
                        <a:t>БК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України</a:t>
                      </a:r>
                      <a:r>
                        <a:rPr sz="19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08.07.2010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№2456-VI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(ст.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2,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20,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абз.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6510">
                        <a:lnSpc>
                          <a:spcPts val="2225"/>
                        </a:lnSpc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розділу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VI)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частково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065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16510">
                        <a:lnSpc>
                          <a:spcPts val="2240"/>
                        </a:lnSpc>
                      </a:pP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місцеве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самоврядування</a:t>
                      </a:r>
                      <a:r>
                        <a:rPr sz="19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Україні»</a:t>
                      </a:r>
                      <a:r>
                        <a:rPr sz="19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21.05.1997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6510">
                        <a:lnSpc>
                          <a:spcPts val="2220"/>
                        </a:lnSpc>
                      </a:pP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№280/97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(пп.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22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26,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«в»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27,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42,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52)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окремі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питання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065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68580" marR="164465">
                        <a:lnSpc>
                          <a:spcPts val="2280"/>
                        </a:lnSpc>
                        <a:spcBef>
                          <a:spcPts val="35"/>
                        </a:spcBef>
                      </a:pP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державне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прогнозування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розроблення</a:t>
                      </a:r>
                      <a:r>
                        <a:rPr sz="19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програм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економічного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соціального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розвитку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України»</a:t>
                      </a:r>
                      <a:r>
                        <a:rPr sz="19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ts val="2145"/>
                        </a:lnSpc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23.03.2000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№1602-III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(ст.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9-11)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240"/>
                        </a:lnSpc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частково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68580">
                        <a:lnSpc>
                          <a:spcPts val="2240"/>
                        </a:lnSpc>
                      </a:pP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державні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цільові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програми»</a:t>
                      </a:r>
                      <a:r>
                        <a:rPr sz="1900" spc="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18.03.2004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ts val="2220"/>
                        </a:lnSpc>
                      </a:pP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№1621-IV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240"/>
                        </a:lnSpc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частково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16510">
                        <a:lnSpc>
                          <a:spcPts val="2245"/>
                        </a:lnSpc>
                      </a:pP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засади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державної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регіональної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політики»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6510">
                        <a:lnSpc>
                          <a:spcPts val="2215"/>
                        </a:lnSpc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05.02.2015</a:t>
                      </a:r>
                      <a:r>
                        <a:rPr sz="19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№156-VIII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((ст.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20,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21,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22)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частково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0335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</a:tr>
              <a:tr h="868616">
                <a:tc>
                  <a:txBody>
                    <a:bodyPr/>
                    <a:lstStyle/>
                    <a:p>
                      <a:pPr marL="68580" marR="191135">
                        <a:lnSpc>
                          <a:spcPts val="2280"/>
                        </a:lnSpc>
                        <a:spcBef>
                          <a:spcPts val="40"/>
                        </a:spcBef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Постанова 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КМУ</a:t>
                      </a:r>
                      <a:r>
                        <a:rPr sz="19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«Про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затвердження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порядку розроблення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 та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виконання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державних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цільових</a:t>
                      </a:r>
                      <a:r>
                        <a:rPr sz="19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програм»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31.01.2007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ts val="2135"/>
                        </a:lnSpc>
                      </a:pP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№106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9525">
                      <a:solidFill>
                        <a:srgbClr val="2E2E97"/>
                      </a:solidFill>
                      <a:prstDash val="solid"/>
                    </a:lnL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245"/>
                        </a:lnSpc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частково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2E2E97"/>
                      </a:solidFill>
                      <a:prstDash val="solid"/>
                    </a:lnR>
                    <a:lnT w="9525">
                      <a:solidFill>
                        <a:srgbClr val="2E2E97"/>
                      </a:solidFill>
                      <a:prstDash val="solid"/>
                    </a:lnT>
                    <a:lnB w="9525">
                      <a:solidFill>
                        <a:srgbClr val="2E2E9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5946263"/>
            <a:ext cx="2397246" cy="396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108" y="1415796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9495" y="370860"/>
            <a:ext cx="8258175" cy="1156970"/>
            <a:chOff x="539495" y="370860"/>
            <a:chExt cx="8258175" cy="11569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1437" y="370860"/>
              <a:ext cx="5604593" cy="4097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621792"/>
              <a:ext cx="8257794" cy="906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0" algn="ctr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174576"/>
                </a:solidFill>
              </a:rPr>
              <a:t>ПРОЦЕДУРА</a:t>
            </a:r>
            <a:r>
              <a:rPr sz="3200" spc="25" dirty="0">
                <a:solidFill>
                  <a:srgbClr val="174576"/>
                </a:solidFill>
              </a:rPr>
              <a:t> </a:t>
            </a:r>
            <a:r>
              <a:rPr sz="3200" spc="-15" dirty="0">
                <a:solidFill>
                  <a:srgbClr val="174576"/>
                </a:solidFill>
              </a:rPr>
              <a:t>ПІДГОТОВКИ,</a:t>
            </a:r>
            <a:endParaRPr sz="3200"/>
          </a:p>
          <a:p>
            <a:pPr marL="164465" algn="ctr">
              <a:lnSpc>
                <a:spcPct val="100000"/>
              </a:lnSpc>
            </a:pPr>
            <a:r>
              <a:rPr sz="3200" spc="-10" dirty="0">
                <a:solidFill>
                  <a:srgbClr val="174576"/>
                </a:solidFill>
              </a:rPr>
              <a:t>ЗАТВЕРДЖЕННЯ</a:t>
            </a:r>
            <a:r>
              <a:rPr sz="3200" spc="35" dirty="0">
                <a:solidFill>
                  <a:srgbClr val="174576"/>
                </a:solidFill>
              </a:rPr>
              <a:t> </a:t>
            </a:r>
            <a:r>
              <a:rPr sz="3200" spc="-5" dirty="0">
                <a:solidFill>
                  <a:srgbClr val="174576"/>
                </a:solidFill>
              </a:rPr>
              <a:t>І</a:t>
            </a:r>
            <a:r>
              <a:rPr sz="3200" spc="-15" dirty="0">
                <a:solidFill>
                  <a:srgbClr val="174576"/>
                </a:solidFill>
              </a:rPr>
              <a:t> </a:t>
            </a:r>
            <a:r>
              <a:rPr sz="3200" spc="-10" dirty="0">
                <a:solidFill>
                  <a:srgbClr val="174576"/>
                </a:solidFill>
              </a:rPr>
              <a:t>ВИКОНАННЯ</a:t>
            </a:r>
            <a:r>
              <a:rPr sz="3200" spc="45" dirty="0">
                <a:solidFill>
                  <a:srgbClr val="174576"/>
                </a:solidFill>
              </a:rPr>
              <a:t> </a:t>
            </a:r>
            <a:r>
              <a:rPr sz="3200" spc="-10" dirty="0">
                <a:solidFill>
                  <a:srgbClr val="174576"/>
                </a:solidFill>
              </a:rPr>
              <a:t>МЦП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67967"/>
            <a:ext cx="9144000" cy="5257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62518" y="6380186"/>
            <a:ext cx="1752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7</a:t>
            </a:fld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9511" y="710693"/>
            <a:ext cx="957731" cy="3960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7302" y="590169"/>
            <a:ext cx="10121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/>
              <a:t>МЦП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89953" y="2651569"/>
            <a:ext cx="2760345" cy="2275205"/>
            <a:chOff x="389953" y="2651569"/>
            <a:chExt cx="2760345" cy="2275205"/>
          </a:xfrm>
        </p:grpSpPr>
        <p:sp>
          <p:nvSpPr>
            <p:cNvPr id="5" name="object 5"/>
            <p:cNvSpPr/>
            <p:nvPr/>
          </p:nvSpPr>
          <p:spPr>
            <a:xfrm>
              <a:off x="402335" y="2663952"/>
              <a:ext cx="1786255" cy="1472565"/>
            </a:xfrm>
            <a:custGeom>
              <a:avLst/>
              <a:gdLst/>
              <a:ahLst/>
              <a:cxnLst/>
              <a:rect l="l" t="t" r="r" b="b"/>
              <a:pathLst>
                <a:path w="1786255" h="1472564">
                  <a:moveTo>
                    <a:pt x="0" y="147193"/>
                  </a:moveTo>
                  <a:lnTo>
                    <a:pt x="7505" y="100673"/>
                  </a:lnTo>
                  <a:lnTo>
                    <a:pt x="28404" y="60268"/>
                  </a:lnTo>
                  <a:lnTo>
                    <a:pt x="60273" y="28403"/>
                  </a:lnTo>
                  <a:lnTo>
                    <a:pt x="100686" y="7505"/>
                  </a:lnTo>
                  <a:lnTo>
                    <a:pt x="147218" y="0"/>
                  </a:lnTo>
                  <a:lnTo>
                    <a:pt x="1638934" y="0"/>
                  </a:lnTo>
                  <a:lnTo>
                    <a:pt x="1685454" y="7505"/>
                  </a:lnTo>
                  <a:lnTo>
                    <a:pt x="1725859" y="28403"/>
                  </a:lnTo>
                  <a:lnTo>
                    <a:pt x="1757724" y="60268"/>
                  </a:lnTo>
                  <a:lnTo>
                    <a:pt x="1778622" y="100673"/>
                  </a:lnTo>
                  <a:lnTo>
                    <a:pt x="1786127" y="147193"/>
                  </a:lnTo>
                  <a:lnTo>
                    <a:pt x="1786127" y="1324991"/>
                  </a:lnTo>
                  <a:lnTo>
                    <a:pt x="1778622" y="1371510"/>
                  </a:lnTo>
                  <a:lnTo>
                    <a:pt x="1757724" y="1411915"/>
                  </a:lnTo>
                  <a:lnTo>
                    <a:pt x="1725859" y="1443780"/>
                  </a:lnTo>
                  <a:lnTo>
                    <a:pt x="1685454" y="1464678"/>
                  </a:lnTo>
                  <a:lnTo>
                    <a:pt x="1638934" y="1472184"/>
                  </a:lnTo>
                  <a:lnTo>
                    <a:pt x="147218" y="1472184"/>
                  </a:lnTo>
                  <a:lnTo>
                    <a:pt x="100686" y="1464678"/>
                  </a:lnTo>
                  <a:lnTo>
                    <a:pt x="60273" y="1443780"/>
                  </a:lnTo>
                  <a:lnTo>
                    <a:pt x="28404" y="1411915"/>
                  </a:lnTo>
                  <a:lnTo>
                    <a:pt x="7505" y="1371510"/>
                  </a:lnTo>
                  <a:lnTo>
                    <a:pt x="0" y="1324991"/>
                  </a:lnTo>
                  <a:lnTo>
                    <a:pt x="0" y="147193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2894" y="4437252"/>
              <a:ext cx="1577340" cy="489584"/>
            </a:xfrm>
            <a:custGeom>
              <a:avLst/>
              <a:gdLst/>
              <a:ahLst/>
              <a:cxnLst/>
              <a:rect l="l" t="t" r="r" b="b"/>
              <a:pathLst>
                <a:path w="1577339" h="489585">
                  <a:moveTo>
                    <a:pt x="46609" y="0"/>
                  </a:moveTo>
                  <a:lnTo>
                    <a:pt x="0" y="26416"/>
                  </a:lnTo>
                  <a:lnTo>
                    <a:pt x="26162" y="69508"/>
                  </a:lnTo>
                  <a:lnTo>
                    <a:pt x="54594" y="111005"/>
                  </a:lnTo>
                  <a:lnTo>
                    <a:pt x="85216" y="150824"/>
                  </a:lnTo>
                  <a:lnTo>
                    <a:pt x="117951" y="188880"/>
                  </a:lnTo>
                  <a:lnTo>
                    <a:pt x="152722" y="225091"/>
                  </a:lnTo>
                  <a:lnTo>
                    <a:pt x="189452" y="259373"/>
                  </a:lnTo>
                  <a:lnTo>
                    <a:pt x="228063" y="291643"/>
                  </a:lnTo>
                  <a:lnTo>
                    <a:pt x="268478" y="321818"/>
                  </a:lnTo>
                  <a:lnTo>
                    <a:pt x="308999" y="348797"/>
                  </a:lnTo>
                  <a:lnTo>
                    <a:pt x="350419" y="373357"/>
                  </a:lnTo>
                  <a:lnTo>
                    <a:pt x="392652" y="395514"/>
                  </a:lnTo>
                  <a:lnTo>
                    <a:pt x="435607" y="415281"/>
                  </a:lnTo>
                  <a:lnTo>
                    <a:pt x="479197" y="432675"/>
                  </a:lnTo>
                  <a:lnTo>
                    <a:pt x="523334" y="447711"/>
                  </a:lnTo>
                  <a:lnTo>
                    <a:pt x="567929" y="460403"/>
                  </a:lnTo>
                  <a:lnTo>
                    <a:pt x="612893" y="470767"/>
                  </a:lnTo>
                  <a:lnTo>
                    <a:pt x="658140" y="478818"/>
                  </a:lnTo>
                  <a:lnTo>
                    <a:pt x="703579" y="484572"/>
                  </a:lnTo>
                  <a:lnTo>
                    <a:pt x="749124" y="488042"/>
                  </a:lnTo>
                  <a:lnTo>
                    <a:pt x="794686" y="489246"/>
                  </a:lnTo>
                  <a:lnTo>
                    <a:pt x="840175" y="488197"/>
                  </a:lnTo>
                  <a:lnTo>
                    <a:pt x="885505" y="484911"/>
                  </a:lnTo>
                  <a:lnTo>
                    <a:pt x="930587" y="479403"/>
                  </a:lnTo>
                  <a:lnTo>
                    <a:pt x="975333" y="471689"/>
                  </a:lnTo>
                  <a:lnTo>
                    <a:pt x="1019653" y="461782"/>
                  </a:lnTo>
                  <a:lnTo>
                    <a:pt x="1063461" y="449700"/>
                  </a:lnTo>
                  <a:lnTo>
                    <a:pt x="1106667" y="435456"/>
                  </a:lnTo>
                  <a:lnTo>
                    <a:pt x="1149184" y="419066"/>
                  </a:lnTo>
                  <a:lnTo>
                    <a:pt x="1190922" y="400545"/>
                  </a:lnTo>
                  <a:lnTo>
                    <a:pt x="1231795" y="379908"/>
                  </a:lnTo>
                  <a:lnTo>
                    <a:pt x="1271713" y="357171"/>
                  </a:lnTo>
                  <a:lnTo>
                    <a:pt x="1310588" y="332349"/>
                  </a:lnTo>
                  <a:lnTo>
                    <a:pt x="1348332" y="305456"/>
                  </a:lnTo>
                  <a:lnTo>
                    <a:pt x="1384856" y="276508"/>
                  </a:lnTo>
                  <a:lnTo>
                    <a:pt x="1420073" y="245520"/>
                  </a:lnTo>
                  <a:lnTo>
                    <a:pt x="1453894" y="212507"/>
                  </a:lnTo>
                  <a:lnTo>
                    <a:pt x="1486231" y="177485"/>
                  </a:lnTo>
                  <a:lnTo>
                    <a:pt x="1516994" y="140468"/>
                  </a:lnTo>
                  <a:lnTo>
                    <a:pt x="1546098" y="101473"/>
                  </a:lnTo>
                  <a:lnTo>
                    <a:pt x="1577086" y="118999"/>
                  </a:lnTo>
                  <a:lnTo>
                    <a:pt x="1570482" y="13208"/>
                  </a:lnTo>
                  <a:lnTo>
                    <a:pt x="1468374" y="57404"/>
                  </a:lnTo>
                  <a:lnTo>
                    <a:pt x="1499235" y="74930"/>
                  </a:lnTo>
                  <a:lnTo>
                    <a:pt x="1466807" y="117414"/>
                  </a:lnTo>
                  <a:lnTo>
                    <a:pt x="1431872" y="157714"/>
                  </a:lnTo>
                  <a:lnTo>
                    <a:pt x="1394548" y="195731"/>
                  </a:lnTo>
                  <a:lnTo>
                    <a:pt x="1354957" y="231364"/>
                  </a:lnTo>
                  <a:lnTo>
                    <a:pt x="1313217" y="264513"/>
                  </a:lnTo>
                  <a:lnTo>
                    <a:pt x="1269448" y="295079"/>
                  </a:lnTo>
                  <a:lnTo>
                    <a:pt x="1223772" y="322961"/>
                  </a:lnTo>
                  <a:lnTo>
                    <a:pt x="1181971" y="345231"/>
                  </a:lnTo>
                  <a:lnTo>
                    <a:pt x="1139509" y="364993"/>
                  </a:lnTo>
                  <a:lnTo>
                    <a:pt x="1096476" y="382271"/>
                  </a:lnTo>
                  <a:lnTo>
                    <a:pt x="1052961" y="397090"/>
                  </a:lnTo>
                  <a:lnTo>
                    <a:pt x="1009054" y="409475"/>
                  </a:lnTo>
                  <a:lnTo>
                    <a:pt x="964845" y="419449"/>
                  </a:lnTo>
                  <a:lnTo>
                    <a:pt x="920424" y="427038"/>
                  </a:lnTo>
                  <a:lnTo>
                    <a:pt x="875880" y="432267"/>
                  </a:lnTo>
                  <a:lnTo>
                    <a:pt x="831303" y="435160"/>
                  </a:lnTo>
                  <a:lnTo>
                    <a:pt x="786783" y="435741"/>
                  </a:lnTo>
                  <a:lnTo>
                    <a:pt x="742410" y="434036"/>
                  </a:lnTo>
                  <a:lnTo>
                    <a:pt x="698274" y="430069"/>
                  </a:lnTo>
                  <a:lnTo>
                    <a:pt x="654464" y="423865"/>
                  </a:lnTo>
                  <a:lnTo>
                    <a:pt x="611070" y="415448"/>
                  </a:lnTo>
                  <a:lnTo>
                    <a:pt x="568182" y="404844"/>
                  </a:lnTo>
                  <a:lnTo>
                    <a:pt x="525889" y="392076"/>
                  </a:lnTo>
                  <a:lnTo>
                    <a:pt x="484282" y="377169"/>
                  </a:lnTo>
                  <a:lnTo>
                    <a:pt x="443450" y="360149"/>
                  </a:lnTo>
                  <a:lnTo>
                    <a:pt x="403483" y="341040"/>
                  </a:lnTo>
                  <a:lnTo>
                    <a:pt x="364471" y="319865"/>
                  </a:lnTo>
                  <a:lnTo>
                    <a:pt x="326503" y="296651"/>
                  </a:lnTo>
                  <a:lnTo>
                    <a:pt x="289669" y="271422"/>
                  </a:lnTo>
                  <a:lnTo>
                    <a:pt x="254060" y="244202"/>
                  </a:lnTo>
                  <a:lnTo>
                    <a:pt x="219764" y="215017"/>
                  </a:lnTo>
                  <a:lnTo>
                    <a:pt x="186872" y="183890"/>
                  </a:lnTo>
                  <a:lnTo>
                    <a:pt x="155474" y="150846"/>
                  </a:lnTo>
                  <a:lnTo>
                    <a:pt x="125658" y="115911"/>
                  </a:lnTo>
                  <a:lnTo>
                    <a:pt x="97516" y="79108"/>
                  </a:lnTo>
                  <a:lnTo>
                    <a:pt x="71136" y="40463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575" y="3822192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5" h="631189">
                  <a:moveTo>
                    <a:pt x="1524889" y="0"/>
                  </a:moveTo>
                  <a:lnTo>
                    <a:pt x="63093" y="0"/>
                  </a:lnTo>
                  <a:lnTo>
                    <a:pt x="38533" y="4951"/>
                  </a:lnTo>
                  <a:lnTo>
                    <a:pt x="18478" y="18462"/>
                  </a:lnTo>
                  <a:lnTo>
                    <a:pt x="4957" y="38522"/>
                  </a:lnTo>
                  <a:lnTo>
                    <a:pt x="0" y="63118"/>
                  </a:lnTo>
                  <a:lnTo>
                    <a:pt x="0" y="567816"/>
                  </a:lnTo>
                  <a:lnTo>
                    <a:pt x="4957" y="592413"/>
                  </a:lnTo>
                  <a:lnTo>
                    <a:pt x="18478" y="612473"/>
                  </a:lnTo>
                  <a:lnTo>
                    <a:pt x="38533" y="625984"/>
                  </a:lnTo>
                  <a:lnTo>
                    <a:pt x="63093" y="630935"/>
                  </a:lnTo>
                  <a:lnTo>
                    <a:pt x="1524889" y="630935"/>
                  </a:lnTo>
                  <a:lnTo>
                    <a:pt x="1549485" y="625984"/>
                  </a:lnTo>
                  <a:lnTo>
                    <a:pt x="1569545" y="612473"/>
                  </a:lnTo>
                  <a:lnTo>
                    <a:pt x="1583056" y="592413"/>
                  </a:lnTo>
                  <a:lnTo>
                    <a:pt x="1588008" y="567816"/>
                  </a:lnTo>
                  <a:lnTo>
                    <a:pt x="1588008" y="63118"/>
                  </a:lnTo>
                  <a:lnTo>
                    <a:pt x="1583056" y="38522"/>
                  </a:lnTo>
                  <a:lnTo>
                    <a:pt x="1569545" y="18462"/>
                  </a:lnTo>
                  <a:lnTo>
                    <a:pt x="1549485" y="4951"/>
                  </a:lnTo>
                  <a:lnTo>
                    <a:pt x="1524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575" y="3822192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5" h="631189">
                  <a:moveTo>
                    <a:pt x="0" y="63118"/>
                  </a:moveTo>
                  <a:lnTo>
                    <a:pt x="4957" y="38522"/>
                  </a:lnTo>
                  <a:lnTo>
                    <a:pt x="18478" y="18462"/>
                  </a:lnTo>
                  <a:lnTo>
                    <a:pt x="38533" y="4951"/>
                  </a:lnTo>
                  <a:lnTo>
                    <a:pt x="63093" y="0"/>
                  </a:lnTo>
                  <a:lnTo>
                    <a:pt x="1524889" y="0"/>
                  </a:lnTo>
                  <a:lnTo>
                    <a:pt x="1549485" y="4951"/>
                  </a:lnTo>
                  <a:lnTo>
                    <a:pt x="1569545" y="18462"/>
                  </a:lnTo>
                  <a:lnTo>
                    <a:pt x="1583056" y="38522"/>
                  </a:lnTo>
                  <a:lnTo>
                    <a:pt x="1588008" y="63118"/>
                  </a:lnTo>
                  <a:lnTo>
                    <a:pt x="1588008" y="567816"/>
                  </a:lnTo>
                  <a:lnTo>
                    <a:pt x="1583056" y="592413"/>
                  </a:lnTo>
                  <a:lnTo>
                    <a:pt x="1569545" y="612473"/>
                  </a:lnTo>
                  <a:lnTo>
                    <a:pt x="1549485" y="625984"/>
                  </a:lnTo>
                  <a:lnTo>
                    <a:pt x="1524889" y="630935"/>
                  </a:lnTo>
                  <a:lnTo>
                    <a:pt x="63093" y="630935"/>
                  </a:lnTo>
                  <a:lnTo>
                    <a:pt x="38533" y="625984"/>
                  </a:lnTo>
                  <a:lnTo>
                    <a:pt x="18478" y="612473"/>
                  </a:lnTo>
                  <a:lnTo>
                    <a:pt x="4957" y="592413"/>
                  </a:lnTo>
                  <a:lnTo>
                    <a:pt x="0" y="567816"/>
                  </a:lnTo>
                  <a:lnTo>
                    <a:pt x="0" y="6311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9144" y="3907028"/>
            <a:ext cx="1425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Мета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/Цілі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30233" y="1815798"/>
            <a:ext cx="2959735" cy="2332990"/>
            <a:chOff x="2630233" y="1815798"/>
            <a:chExt cx="2959735" cy="2332990"/>
          </a:xfrm>
        </p:grpSpPr>
        <p:sp>
          <p:nvSpPr>
            <p:cNvPr id="11" name="object 11"/>
            <p:cNvSpPr/>
            <p:nvPr/>
          </p:nvSpPr>
          <p:spPr>
            <a:xfrm>
              <a:off x="2642615" y="2663951"/>
              <a:ext cx="1783080" cy="1472565"/>
            </a:xfrm>
            <a:custGeom>
              <a:avLst/>
              <a:gdLst/>
              <a:ahLst/>
              <a:cxnLst/>
              <a:rect l="l" t="t" r="r" b="b"/>
              <a:pathLst>
                <a:path w="1783079" h="1472564">
                  <a:moveTo>
                    <a:pt x="0" y="147193"/>
                  </a:moveTo>
                  <a:lnTo>
                    <a:pt x="7505" y="100673"/>
                  </a:lnTo>
                  <a:lnTo>
                    <a:pt x="28403" y="60268"/>
                  </a:lnTo>
                  <a:lnTo>
                    <a:pt x="60268" y="28403"/>
                  </a:lnTo>
                  <a:lnTo>
                    <a:pt x="100673" y="7505"/>
                  </a:lnTo>
                  <a:lnTo>
                    <a:pt x="147192" y="0"/>
                  </a:lnTo>
                  <a:lnTo>
                    <a:pt x="1635886" y="0"/>
                  </a:lnTo>
                  <a:lnTo>
                    <a:pt x="1682406" y="7505"/>
                  </a:lnTo>
                  <a:lnTo>
                    <a:pt x="1722811" y="28403"/>
                  </a:lnTo>
                  <a:lnTo>
                    <a:pt x="1754676" y="60268"/>
                  </a:lnTo>
                  <a:lnTo>
                    <a:pt x="1775574" y="100673"/>
                  </a:lnTo>
                  <a:lnTo>
                    <a:pt x="1783080" y="147193"/>
                  </a:lnTo>
                  <a:lnTo>
                    <a:pt x="1783080" y="1324991"/>
                  </a:lnTo>
                  <a:lnTo>
                    <a:pt x="1775574" y="1371510"/>
                  </a:lnTo>
                  <a:lnTo>
                    <a:pt x="1754676" y="1411915"/>
                  </a:lnTo>
                  <a:lnTo>
                    <a:pt x="1722811" y="1443780"/>
                  </a:lnTo>
                  <a:lnTo>
                    <a:pt x="1682406" y="1464678"/>
                  </a:lnTo>
                  <a:lnTo>
                    <a:pt x="1635886" y="1472184"/>
                  </a:lnTo>
                  <a:lnTo>
                    <a:pt x="147192" y="1472184"/>
                  </a:lnTo>
                  <a:lnTo>
                    <a:pt x="100673" y="1464678"/>
                  </a:lnTo>
                  <a:lnTo>
                    <a:pt x="60268" y="1443780"/>
                  </a:lnTo>
                  <a:lnTo>
                    <a:pt x="28403" y="1411915"/>
                  </a:lnTo>
                  <a:lnTo>
                    <a:pt x="7505" y="1371510"/>
                  </a:lnTo>
                  <a:lnTo>
                    <a:pt x="0" y="1324991"/>
                  </a:lnTo>
                  <a:lnTo>
                    <a:pt x="0" y="147193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2666" y="1815798"/>
              <a:ext cx="1777364" cy="548640"/>
            </a:xfrm>
            <a:custGeom>
              <a:avLst/>
              <a:gdLst/>
              <a:ahLst/>
              <a:cxnLst/>
              <a:rect l="l" t="t" r="r" b="b"/>
              <a:pathLst>
                <a:path w="1777364" h="548639">
                  <a:moveTo>
                    <a:pt x="913987" y="0"/>
                  </a:moveTo>
                  <a:lnTo>
                    <a:pt x="868455" y="272"/>
                  </a:lnTo>
                  <a:lnTo>
                    <a:pt x="823075" y="2548"/>
                  </a:lnTo>
                  <a:lnTo>
                    <a:pt x="777916" y="6808"/>
                  </a:lnTo>
                  <a:lnTo>
                    <a:pt x="733045" y="13035"/>
                  </a:lnTo>
                  <a:lnTo>
                    <a:pt x="688529" y="21210"/>
                  </a:lnTo>
                  <a:lnTo>
                    <a:pt x="644436" y="31314"/>
                  </a:lnTo>
                  <a:lnTo>
                    <a:pt x="600834" y="43328"/>
                  </a:lnTo>
                  <a:lnTo>
                    <a:pt x="557789" y="57234"/>
                  </a:lnTo>
                  <a:lnTo>
                    <a:pt x="515369" y="73014"/>
                  </a:lnTo>
                  <a:lnTo>
                    <a:pt x="473642" y="90649"/>
                  </a:lnTo>
                  <a:lnTo>
                    <a:pt x="432676" y="110120"/>
                  </a:lnTo>
                  <a:lnTo>
                    <a:pt x="392537" y="131408"/>
                  </a:lnTo>
                  <a:lnTo>
                    <a:pt x="353294" y="154496"/>
                  </a:lnTo>
                  <a:lnTo>
                    <a:pt x="315013" y="179364"/>
                  </a:lnTo>
                  <a:lnTo>
                    <a:pt x="277762" y="205994"/>
                  </a:lnTo>
                  <a:lnTo>
                    <a:pt x="241609" y="234368"/>
                  </a:lnTo>
                  <a:lnTo>
                    <a:pt x="206621" y="264466"/>
                  </a:lnTo>
                  <a:lnTo>
                    <a:pt x="172866" y="296271"/>
                  </a:lnTo>
                  <a:lnTo>
                    <a:pt x="140411" y="329763"/>
                  </a:lnTo>
                  <a:lnTo>
                    <a:pt x="109324" y="364924"/>
                  </a:lnTo>
                  <a:lnTo>
                    <a:pt x="79671" y="401736"/>
                  </a:lnTo>
                  <a:lnTo>
                    <a:pt x="51521" y="440180"/>
                  </a:lnTo>
                  <a:lnTo>
                    <a:pt x="24942" y="480238"/>
                  </a:lnTo>
                  <a:lnTo>
                    <a:pt x="0" y="521890"/>
                  </a:lnTo>
                  <a:lnTo>
                    <a:pt x="46609" y="548433"/>
                  </a:lnTo>
                  <a:lnTo>
                    <a:pt x="71669" y="506727"/>
                  </a:lnTo>
                  <a:lnTo>
                    <a:pt x="98719" y="466405"/>
                  </a:lnTo>
                  <a:lnTo>
                    <a:pt x="127696" y="427534"/>
                  </a:lnTo>
                  <a:lnTo>
                    <a:pt x="158539" y="390180"/>
                  </a:lnTo>
                  <a:lnTo>
                    <a:pt x="191186" y="354411"/>
                  </a:lnTo>
                  <a:lnTo>
                    <a:pt x="225575" y="320294"/>
                  </a:lnTo>
                  <a:lnTo>
                    <a:pt x="261645" y="287895"/>
                  </a:lnTo>
                  <a:lnTo>
                    <a:pt x="299335" y="257281"/>
                  </a:lnTo>
                  <a:lnTo>
                    <a:pt x="338582" y="228520"/>
                  </a:lnTo>
                  <a:lnTo>
                    <a:pt x="379308" y="201659"/>
                  </a:lnTo>
                  <a:lnTo>
                    <a:pt x="420871" y="177084"/>
                  </a:lnTo>
                  <a:lnTo>
                    <a:pt x="463192" y="154782"/>
                  </a:lnTo>
                  <a:lnTo>
                    <a:pt x="506195" y="134739"/>
                  </a:lnTo>
                  <a:lnTo>
                    <a:pt x="549800" y="116940"/>
                  </a:lnTo>
                  <a:lnTo>
                    <a:pt x="593930" y="101372"/>
                  </a:lnTo>
                  <a:lnTo>
                    <a:pt x="638507" y="88021"/>
                  </a:lnTo>
                  <a:lnTo>
                    <a:pt x="683452" y="76872"/>
                  </a:lnTo>
                  <a:lnTo>
                    <a:pt x="728689" y="67912"/>
                  </a:lnTo>
                  <a:lnTo>
                    <a:pt x="774139" y="61126"/>
                  </a:lnTo>
                  <a:lnTo>
                    <a:pt x="819723" y="56501"/>
                  </a:lnTo>
                  <a:lnTo>
                    <a:pt x="865365" y="54022"/>
                  </a:lnTo>
                  <a:lnTo>
                    <a:pt x="910986" y="53676"/>
                  </a:lnTo>
                  <a:lnTo>
                    <a:pt x="956509" y="55448"/>
                  </a:lnTo>
                  <a:lnTo>
                    <a:pt x="1001855" y="59325"/>
                  </a:lnTo>
                  <a:lnTo>
                    <a:pt x="1046946" y="65292"/>
                  </a:lnTo>
                  <a:lnTo>
                    <a:pt x="1091704" y="73336"/>
                  </a:lnTo>
                  <a:lnTo>
                    <a:pt x="1136052" y="83442"/>
                  </a:lnTo>
                  <a:lnTo>
                    <a:pt x="1179911" y="95597"/>
                  </a:lnTo>
                  <a:lnTo>
                    <a:pt x="1223205" y="109786"/>
                  </a:lnTo>
                  <a:lnTo>
                    <a:pt x="1265853" y="125995"/>
                  </a:lnTo>
                  <a:lnTo>
                    <a:pt x="1307780" y="144211"/>
                  </a:lnTo>
                  <a:lnTo>
                    <a:pt x="1348906" y="164419"/>
                  </a:lnTo>
                  <a:lnTo>
                    <a:pt x="1389154" y="186605"/>
                  </a:lnTo>
                  <a:lnTo>
                    <a:pt x="1428446" y="210756"/>
                  </a:lnTo>
                  <a:lnTo>
                    <a:pt x="1466703" y="236857"/>
                  </a:lnTo>
                  <a:lnTo>
                    <a:pt x="1503849" y="264894"/>
                  </a:lnTo>
                  <a:lnTo>
                    <a:pt x="1539805" y="294854"/>
                  </a:lnTo>
                  <a:lnTo>
                    <a:pt x="1574492" y="326722"/>
                  </a:lnTo>
                  <a:lnTo>
                    <a:pt x="1607834" y="360484"/>
                  </a:lnTo>
                  <a:lnTo>
                    <a:pt x="1639752" y="396126"/>
                  </a:lnTo>
                  <a:lnTo>
                    <a:pt x="1670169" y="433634"/>
                  </a:lnTo>
                  <a:lnTo>
                    <a:pt x="1699006" y="472995"/>
                  </a:lnTo>
                  <a:lnTo>
                    <a:pt x="1667891" y="490648"/>
                  </a:lnTo>
                  <a:lnTo>
                    <a:pt x="1769745" y="535098"/>
                  </a:lnTo>
                  <a:lnTo>
                    <a:pt x="1776857" y="428799"/>
                  </a:lnTo>
                  <a:lnTo>
                    <a:pt x="1745742" y="446452"/>
                  </a:lnTo>
                  <a:lnTo>
                    <a:pt x="1715293" y="404473"/>
                  </a:lnTo>
                  <a:lnTo>
                    <a:pt x="1682838" y="364175"/>
                  </a:lnTo>
                  <a:lnTo>
                    <a:pt x="1648450" y="325623"/>
                  </a:lnTo>
                  <a:lnTo>
                    <a:pt x="1612203" y="288881"/>
                  </a:lnTo>
                  <a:lnTo>
                    <a:pt x="1574170" y="254011"/>
                  </a:lnTo>
                  <a:lnTo>
                    <a:pt x="1534423" y="221079"/>
                  </a:lnTo>
                  <a:lnTo>
                    <a:pt x="1493036" y="190147"/>
                  </a:lnTo>
                  <a:lnTo>
                    <a:pt x="1450083" y="161279"/>
                  </a:lnTo>
                  <a:lnTo>
                    <a:pt x="1405636" y="134540"/>
                  </a:lnTo>
                  <a:lnTo>
                    <a:pt x="1362875" y="111549"/>
                  </a:lnTo>
                  <a:lnTo>
                    <a:pt x="1319525" y="90766"/>
                  </a:lnTo>
                  <a:lnTo>
                    <a:pt x="1275653" y="72172"/>
                  </a:lnTo>
                  <a:lnTo>
                    <a:pt x="1231327" y="55748"/>
                  </a:lnTo>
                  <a:lnTo>
                    <a:pt x="1186613" y="41477"/>
                  </a:lnTo>
                  <a:lnTo>
                    <a:pt x="1141581" y="29339"/>
                  </a:lnTo>
                  <a:lnTo>
                    <a:pt x="1096296" y="19315"/>
                  </a:lnTo>
                  <a:lnTo>
                    <a:pt x="1050827" y="11388"/>
                  </a:lnTo>
                  <a:lnTo>
                    <a:pt x="1005241" y="5539"/>
                  </a:lnTo>
                  <a:lnTo>
                    <a:pt x="959605" y="1749"/>
                  </a:lnTo>
                  <a:lnTo>
                    <a:pt x="913987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8855" y="2350007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5" h="631189">
                  <a:moveTo>
                    <a:pt x="1524889" y="0"/>
                  </a:moveTo>
                  <a:lnTo>
                    <a:pt x="63118" y="0"/>
                  </a:lnTo>
                  <a:lnTo>
                    <a:pt x="38522" y="4951"/>
                  </a:lnTo>
                  <a:lnTo>
                    <a:pt x="18462" y="18462"/>
                  </a:lnTo>
                  <a:lnTo>
                    <a:pt x="4951" y="38522"/>
                  </a:lnTo>
                  <a:lnTo>
                    <a:pt x="0" y="63118"/>
                  </a:lnTo>
                  <a:lnTo>
                    <a:pt x="0" y="567816"/>
                  </a:lnTo>
                  <a:lnTo>
                    <a:pt x="4951" y="592413"/>
                  </a:lnTo>
                  <a:lnTo>
                    <a:pt x="18462" y="612473"/>
                  </a:lnTo>
                  <a:lnTo>
                    <a:pt x="38522" y="625984"/>
                  </a:lnTo>
                  <a:lnTo>
                    <a:pt x="63118" y="630936"/>
                  </a:lnTo>
                  <a:lnTo>
                    <a:pt x="1524889" y="630936"/>
                  </a:lnTo>
                  <a:lnTo>
                    <a:pt x="1549485" y="625984"/>
                  </a:lnTo>
                  <a:lnTo>
                    <a:pt x="1569545" y="612473"/>
                  </a:lnTo>
                  <a:lnTo>
                    <a:pt x="1583056" y="592413"/>
                  </a:lnTo>
                  <a:lnTo>
                    <a:pt x="1588008" y="567816"/>
                  </a:lnTo>
                  <a:lnTo>
                    <a:pt x="1588008" y="63118"/>
                  </a:lnTo>
                  <a:lnTo>
                    <a:pt x="1583056" y="38522"/>
                  </a:lnTo>
                  <a:lnTo>
                    <a:pt x="1569545" y="18462"/>
                  </a:lnTo>
                  <a:lnTo>
                    <a:pt x="1549485" y="4951"/>
                  </a:lnTo>
                  <a:lnTo>
                    <a:pt x="1524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8855" y="2350007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5" h="631189">
                  <a:moveTo>
                    <a:pt x="0" y="63118"/>
                  </a:moveTo>
                  <a:lnTo>
                    <a:pt x="4951" y="38522"/>
                  </a:lnTo>
                  <a:lnTo>
                    <a:pt x="18462" y="18462"/>
                  </a:lnTo>
                  <a:lnTo>
                    <a:pt x="38522" y="4951"/>
                  </a:lnTo>
                  <a:lnTo>
                    <a:pt x="63118" y="0"/>
                  </a:lnTo>
                  <a:lnTo>
                    <a:pt x="1524889" y="0"/>
                  </a:lnTo>
                  <a:lnTo>
                    <a:pt x="1549485" y="4951"/>
                  </a:lnTo>
                  <a:lnTo>
                    <a:pt x="1569545" y="18462"/>
                  </a:lnTo>
                  <a:lnTo>
                    <a:pt x="1583056" y="38522"/>
                  </a:lnTo>
                  <a:lnTo>
                    <a:pt x="1588008" y="63118"/>
                  </a:lnTo>
                  <a:lnTo>
                    <a:pt x="1588008" y="567816"/>
                  </a:lnTo>
                  <a:lnTo>
                    <a:pt x="1583056" y="592413"/>
                  </a:lnTo>
                  <a:lnTo>
                    <a:pt x="1569545" y="612473"/>
                  </a:lnTo>
                  <a:lnTo>
                    <a:pt x="1549485" y="625984"/>
                  </a:lnTo>
                  <a:lnTo>
                    <a:pt x="1524889" y="630936"/>
                  </a:lnTo>
                  <a:lnTo>
                    <a:pt x="63118" y="630936"/>
                  </a:lnTo>
                  <a:lnTo>
                    <a:pt x="38522" y="625984"/>
                  </a:lnTo>
                  <a:lnTo>
                    <a:pt x="18462" y="612473"/>
                  </a:lnTo>
                  <a:lnTo>
                    <a:pt x="4951" y="592413"/>
                  </a:lnTo>
                  <a:lnTo>
                    <a:pt x="0" y="567816"/>
                  </a:lnTo>
                  <a:lnTo>
                    <a:pt x="0" y="6311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92017" y="2433954"/>
            <a:ext cx="128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67465" y="2651569"/>
            <a:ext cx="2760345" cy="2275205"/>
            <a:chOff x="4867465" y="2651569"/>
            <a:chExt cx="2760345" cy="2275205"/>
          </a:xfrm>
        </p:grpSpPr>
        <p:sp>
          <p:nvSpPr>
            <p:cNvPr id="17" name="object 17"/>
            <p:cNvSpPr/>
            <p:nvPr/>
          </p:nvSpPr>
          <p:spPr>
            <a:xfrm>
              <a:off x="4879848" y="2663952"/>
              <a:ext cx="1786255" cy="1472565"/>
            </a:xfrm>
            <a:custGeom>
              <a:avLst/>
              <a:gdLst/>
              <a:ahLst/>
              <a:cxnLst/>
              <a:rect l="l" t="t" r="r" b="b"/>
              <a:pathLst>
                <a:path w="1786254" h="1472564">
                  <a:moveTo>
                    <a:pt x="0" y="147193"/>
                  </a:moveTo>
                  <a:lnTo>
                    <a:pt x="7505" y="100673"/>
                  </a:lnTo>
                  <a:lnTo>
                    <a:pt x="28403" y="60268"/>
                  </a:lnTo>
                  <a:lnTo>
                    <a:pt x="60268" y="28403"/>
                  </a:lnTo>
                  <a:lnTo>
                    <a:pt x="100673" y="7505"/>
                  </a:lnTo>
                  <a:lnTo>
                    <a:pt x="147192" y="0"/>
                  </a:lnTo>
                  <a:lnTo>
                    <a:pt x="1638934" y="0"/>
                  </a:lnTo>
                  <a:lnTo>
                    <a:pt x="1685454" y="7505"/>
                  </a:lnTo>
                  <a:lnTo>
                    <a:pt x="1725859" y="28403"/>
                  </a:lnTo>
                  <a:lnTo>
                    <a:pt x="1757724" y="60268"/>
                  </a:lnTo>
                  <a:lnTo>
                    <a:pt x="1778622" y="100673"/>
                  </a:lnTo>
                  <a:lnTo>
                    <a:pt x="1786127" y="147193"/>
                  </a:lnTo>
                  <a:lnTo>
                    <a:pt x="1786127" y="1324991"/>
                  </a:lnTo>
                  <a:lnTo>
                    <a:pt x="1778622" y="1371510"/>
                  </a:lnTo>
                  <a:lnTo>
                    <a:pt x="1757724" y="1411915"/>
                  </a:lnTo>
                  <a:lnTo>
                    <a:pt x="1725859" y="1443780"/>
                  </a:lnTo>
                  <a:lnTo>
                    <a:pt x="1685454" y="1464678"/>
                  </a:lnTo>
                  <a:lnTo>
                    <a:pt x="1638934" y="1472184"/>
                  </a:lnTo>
                  <a:lnTo>
                    <a:pt x="147192" y="1472184"/>
                  </a:lnTo>
                  <a:lnTo>
                    <a:pt x="100673" y="1464678"/>
                  </a:lnTo>
                  <a:lnTo>
                    <a:pt x="60268" y="1443780"/>
                  </a:lnTo>
                  <a:lnTo>
                    <a:pt x="28403" y="1411915"/>
                  </a:lnTo>
                  <a:lnTo>
                    <a:pt x="7505" y="1371510"/>
                  </a:lnTo>
                  <a:lnTo>
                    <a:pt x="0" y="1324991"/>
                  </a:lnTo>
                  <a:lnTo>
                    <a:pt x="0" y="147193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50407" y="4437252"/>
              <a:ext cx="1577340" cy="489584"/>
            </a:xfrm>
            <a:custGeom>
              <a:avLst/>
              <a:gdLst/>
              <a:ahLst/>
              <a:cxnLst/>
              <a:rect l="l" t="t" r="r" b="b"/>
              <a:pathLst>
                <a:path w="1577340" h="489585">
                  <a:moveTo>
                    <a:pt x="46608" y="0"/>
                  </a:moveTo>
                  <a:lnTo>
                    <a:pt x="0" y="26416"/>
                  </a:lnTo>
                  <a:lnTo>
                    <a:pt x="26162" y="69508"/>
                  </a:lnTo>
                  <a:lnTo>
                    <a:pt x="54594" y="111005"/>
                  </a:lnTo>
                  <a:lnTo>
                    <a:pt x="85216" y="150824"/>
                  </a:lnTo>
                  <a:lnTo>
                    <a:pt x="117951" y="188880"/>
                  </a:lnTo>
                  <a:lnTo>
                    <a:pt x="152722" y="225091"/>
                  </a:lnTo>
                  <a:lnTo>
                    <a:pt x="189452" y="259373"/>
                  </a:lnTo>
                  <a:lnTo>
                    <a:pt x="228063" y="291643"/>
                  </a:lnTo>
                  <a:lnTo>
                    <a:pt x="268477" y="321818"/>
                  </a:lnTo>
                  <a:lnTo>
                    <a:pt x="308999" y="348797"/>
                  </a:lnTo>
                  <a:lnTo>
                    <a:pt x="350419" y="373357"/>
                  </a:lnTo>
                  <a:lnTo>
                    <a:pt x="392652" y="395514"/>
                  </a:lnTo>
                  <a:lnTo>
                    <a:pt x="435607" y="415281"/>
                  </a:lnTo>
                  <a:lnTo>
                    <a:pt x="479197" y="432675"/>
                  </a:lnTo>
                  <a:lnTo>
                    <a:pt x="523334" y="447711"/>
                  </a:lnTo>
                  <a:lnTo>
                    <a:pt x="567929" y="460403"/>
                  </a:lnTo>
                  <a:lnTo>
                    <a:pt x="612893" y="470767"/>
                  </a:lnTo>
                  <a:lnTo>
                    <a:pt x="658140" y="478818"/>
                  </a:lnTo>
                  <a:lnTo>
                    <a:pt x="703579" y="484572"/>
                  </a:lnTo>
                  <a:lnTo>
                    <a:pt x="749124" y="488042"/>
                  </a:lnTo>
                  <a:lnTo>
                    <a:pt x="794686" y="489246"/>
                  </a:lnTo>
                  <a:lnTo>
                    <a:pt x="840175" y="488197"/>
                  </a:lnTo>
                  <a:lnTo>
                    <a:pt x="885505" y="484911"/>
                  </a:lnTo>
                  <a:lnTo>
                    <a:pt x="930587" y="479403"/>
                  </a:lnTo>
                  <a:lnTo>
                    <a:pt x="975333" y="471689"/>
                  </a:lnTo>
                  <a:lnTo>
                    <a:pt x="1019653" y="461782"/>
                  </a:lnTo>
                  <a:lnTo>
                    <a:pt x="1063461" y="449700"/>
                  </a:lnTo>
                  <a:lnTo>
                    <a:pt x="1106667" y="435456"/>
                  </a:lnTo>
                  <a:lnTo>
                    <a:pt x="1149184" y="419066"/>
                  </a:lnTo>
                  <a:lnTo>
                    <a:pt x="1190922" y="400545"/>
                  </a:lnTo>
                  <a:lnTo>
                    <a:pt x="1231795" y="379908"/>
                  </a:lnTo>
                  <a:lnTo>
                    <a:pt x="1271713" y="357171"/>
                  </a:lnTo>
                  <a:lnTo>
                    <a:pt x="1310588" y="332349"/>
                  </a:lnTo>
                  <a:lnTo>
                    <a:pt x="1348332" y="305456"/>
                  </a:lnTo>
                  <a:lnTo>
                    <a:pt x="1384856" y="276508"/>
                  </a:lnTo>
                  <a:lnTo>
                    <a:pt x="1420073" y="245520"/>
                  </a:lnTo>
                  <a:lnTo>
                    <a:pt x="1453894" y="212507"/>
                  </a:lnTo>
                  <a:lnTo>
                    <a:pt x="1486231" y="177485"/>
                  </a:lnTo>
                  <a:lnTo>
                    <a:pt x="1516994" y="140468"/>
                  </a:lnTo>
                  <a:lnTo>
                    <a:pt x="1546097" y="101473"/>
                  </a:lnTo>
                  <a:lnTo>
                    <a:pt x="1577086" y="118999"/>
                  </a:lnTo>
                  <a:lnTo>
                    <a:pt x="1570482" y="13208"/>
                  </a:lnTo>
                  <a:lnTo>
                    <a:pt x="1468373" y="57404"/>
                  </a:lnTo>
                  <a:lnTo>
                    <a:pt x="1499235" y="74930"/>
                  </a:lnTo>
                  <a:lnTo>
                    <a:pt x="1466807" y="117414"/>
                  </a:lnTo>
                  <a:lnTo>
                    <a:pt x="1431872" y="157714"/>
                  </a:lnTo>
                  <a:lnTo>
                    <a:pt x="1394548" y="195731"/>
                  </a:lnTo>
                  <a:lnTo>
                    <a:pt x="1354957" y="231364"/>
                  </a:lnTo>
                  <a:lnTo>
                    <a:pt x="1313217" y="264513"/>
                  </a:lnTo>
                  <a:lnTo>
                    <a:pt x="1269448" y="295079"/>
                  </a:lnTo>
                  <a:lnTo>
                    <a:pt x="1223771" y="322961"/>
                  </a:lnTo>
                  <a:lnTo>
                    <a:pt x="1181971" y="345231"/>
                  </a:lnTo>
                  <a:lnTo>
                    <a:pt x="1139509" y="364993"/>
                  </a:lnTo>
                  <a:lnTo>
                    <a:pt x="1096476" y="382271"/>
                  </a:lnTo>
                  <a:lnTo>
                    <a:pt x="1052961" y="397090"/>
                  </a:lnTo>
                  <a:lnTo>
                    <a:pt x="1009054" y="409475"/>
                  </a:lnTo>
                  <a:lnTo>
                    <a:pt x="964845" y="419449"/>
                  </a:lnTo>
                  <a:lnTo>
                    <a:pt x="920424" y="427038"/>
                  </a:lnTo>
                  <a:lnTo>
                    <a:pt x="875880" y="432267"/>
                  </a:lnTo>
                  <a:lnTo>
                    <a:pt x="831303" y="435160"/>
                  </a:lnTo>
                  <a:lnTo>
                    <a:pt x="786783" y="435741"/>
                  </a:lnTo>
                  <a:lnTo>
                    <a:pt x="742410" y="434036"/>
                  </a:lnTo>
                  <a:lnTo>
                    <a:pt x="698274" y="430069"/>
                  </a:lnTo>
                  <a:lnTo>
                    <a:pt x="654464" y="423865"/>
                  </a:lnTo>
                  <a:lnTo>
                    <a:pt x="611070" y="415448"/>
                  </a:lnTo>
                  <a:lnTo>
                    <a:pt x="568182" y="404844"/>
                  </a:lnTo>
                  <a:lnTo>
                    <a:pt x="525889" y="392076"/>
                  </a:lnTo>
                  <a:lnTo>
                    <a:pt x="484282" y="377169"/>
                  </a:lnTo>
                  <a:lnTo>
                    <a:pt x="443450" y="360149"/>
                  </a:lnTo>
                  <a:lnTo>
                    <a:pt x="403483" y="341040"/>
                  </a:lnTo>
                  <a:lnTo>
                    <a:pt x="364471" y="319865"/>
                  </a:lnTo>
                  <a:lnTo>
                    <a:pt x="326503" y="296651"/>
                  </a:lnTo>
                  <a:lnTo>
                    <a:pt x="289669" y="271422"/>
                  </a:lnTo>
                  <a:lnTo>
                    <a:pt x="254060" y="244202"/>
                  </a:lnTo>
                  <a:lnTo>
                    <a:pt x="219764" y="215017"/>
                  </a:lnTo>
                  <a:lnTo>
                    <a:pt x="186872" y="183890"/>
                  </a:lnTo>
                  <a:lnTo>
                    <a:pt x="155474" y="150846"/>
                  </a:lnTo>
                  <a:lnTo>
                    <a:pt x="125658" y="115911"/>
                  </a:lnTo>
                  <a:lnTo>
                    <a:pt x="97516" y="79108"/>
                  </a:lnTo>
                  <a:lnTo>
                    <a:pt x="71136" y="40463"/>
                  </a:lnTo>
                  <a:lnTo>
                    <a:pt x="46608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6088" y="3822192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4" h="631189">
                  <a:moveTo>
                    <a:pt x="1524889" y="0"/>
                  </a:moveTo>
                  <a:lnTo>
                    <a:pt x="63119" y="0"/>
                  </a:lnTo>
                  <a:lnTo>
                    <a:pt x="38522" y="4951"/>
                  </a:lnTo>
                  <a:lnTo>
                    <a:pt x="18462" y="18462"/>
                  </a:lnTo>
                  <a:lnTo>
                    <a:pt x="4951" y="38522"/>
                  </a:lnTo>
                  <a:lnTo>
                    <a:pt x="0" y="63118"/>
                  </a:lnTo>
                  <a:lnTo>
                    <a:pt x="0" y="567816"/>
                  </a:lnTo>
                  <a:lnTo>
                    <a:pt x="4951" y="592413"/>
                  </a:lnTo>
                  <a:lnTo>
                    <a:pt x="18462" y="612473"/>
                  </a:lnTo>
                  <a:lnTo>
                    <a:pt x="38522" y="625984"/>
                  </a:lnTo>
                  <a:lnTo>
                    <a:pt x="63119" y="630935"/>
                  </a:lnTo>
                  <a:lnTo>
                    <a:pt x="1524889" y="630935"/>
                  </a:lnTo>
                  <a:lnTo>
                    <a:pt x="1549485" y="625984"/>
                  </a:lnTo>
                  <a:lnTo>
                    <a:pt x="1569545" y="612473"/>
                  </a:lnTo>
                  <a:lnTo>
                    <a:pt x="1583056" y="592413"/>
                  </a:lnTo>
                  <a:lnTo>
                    <a:pt x="1588008" y="567816"/>
                  </a:lnTo>
                  <a:lnTo>
                    <a:pt x="1588008" y="63118"/>
                  </a:lnTo>
                  <a:lnTo>
                    <a:pt x="1583056" y="38522"/>
                  </a:lnTo>
                  <a:lnTo>
                    <a:pt x="1569545" y="18462"/>
                  </a:lnTo>
                  <a:lnTo>
                    <a:pt x="1549485" y="4951"/>
                  </a:lnTo>
                  <a:lnTo>
                    <a:pt x="15248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76088" y="3822192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4" h="631189">
                  <a:moveTo>
                    <a:pt x="0" y="63118"/>
                  </a:moveTo>
                  <a:lnTo>
                    <a:pt x="4951" y="38522"/>
                  </a:lnTo>
                  <a:lnTo>
                    <a:pt x="18462" y="18462"/>
                  </a:lnTo>
                  <a:lnTo>
                    <a:pt x="38522" y="4951"/>
                  </a:lnTo>
                  <a:lnTo>
                    <a:pt x="63119" y="0"/>
                  </a:lnTo>
                  <a:lnTo>
                    <a:pt x="1524889" y="0"/>
                  </a:lnTo>
                  <a:lnTo>
                    <a:pt x="1549485" y="4951"/>
                  </a:lnTo>
                  <a:lnTo>
                    <a:pt x="1569545" y="18462"/>
                  </a:lnTo>
                  <a:lnTo>
                    <a:pt x="1583056" y="38522"/>
                  </a:lnTo>
                  <a:lnTo>
                    <a:pt x="1588008" y="63118"/>
                  </a:lnTo>
                  <a:lnTo>
                    <a:pt x="1588008" y="567816"/>
                  </a:lnTo>
                  <a:lnTo>
                    <a:pt x="1583056" y="592413"/>
                  </a:lnTo>
                  <a:lnTo>
                    <a:pt x="1569545" y="612473"/>
                  </a:lnTo>
                  <a:lnTo>
                    <a:pt x="1549485" y="625984"/>
                  </a:lnTo>
                  <a:lnTo>
                    <a:pt x="1524889" y="630935"/>
                  </a:lnTo>
                  <a:lnTo>
                    <a:pt x="63119" y="630935"/>
                  </a:lnTo>
                  <a:lnTo>
                    <a:pt x="38522" y="625984"/>
                  </a:lnTo>
                  <a:lnTo>
                    <a:pt x="18462" y="612473"/>
                  </a:lnTo>
                  <a:lnTo>
                    <a:pt x="4951" y="592413"/>
                  </a:lnTo>
                  <a:lnTo>
                    <a:pt x="0" y="567816"/>
                  </a:lnTo>
                  <a:lnTo>
                    <a:pt x="0" y="6311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92826" y="3907028"/>
            <a:ext cx="95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07935" y="2337816"/>
            <a:ext cx="2009139" cy="1811020"/>
            <a:chOff x="7107935" y="2337816"/>
            <a:chExt cx="2009139" cy="1811020"/>
          </a:xfrm>
        </p:grpSpPr>
        <p:sp>
          <p:nvSpPr>
            <p:cNvPr id="23" name="object 23"/>
            <p:cNvSpPr/>
            <p:nvPr/>
          </p:nvSpPr>
          <p:spPr>
            <a:xfrm>
              <a:off x="7120127" y="2663952"/>
              <a:ext cx="1786255" cy="1472565"/>
            </a:xfrm>
            <a:custGeom>
              <a:avLst/>
              <a:gdLst/>
              <a:ahLst/>
              <a:cxnLst/>
              <a:rect l="l" t="t" r="r" b="b"/>
              <a:pathLst>
                <a:path w="1786254" h="1472564">
                  <a:moveTo>
                    <a:pt x="0" y="147193"/>
                  </a:moveTo>
                  <a:lnTo>
                    <a:pt x="7505" y="100673"/>
                  </a:lnTo>
                  <a:lnTo>
                    <a:pt x="28403" y="60268"/>
                  </a:lnTo>
                  <a:lnTo>
                    <a:pt x="60268" y="28403"/>
                  </a:lnTo>
                  <a:lnTo>
                    <a:pt x="100673" y="7505"/>
                  </a:lnTo>
                  <a:lnTo>
                    <a:pt x="147193" y="0"/>
                  </a:lnTo>
                  <a:lnTo>
                    <a:pt x="1638935" y="0"/>
                  </a:lnTo>
                  <a:lnTo>
                    <a:pt x="1685454" y="7505"/>
                  </a:lnTo>
                  <a:lnTo>
                    <a:pt x="1725859" y="28403"/>
                  </a:lnTo>
                  <a:lnTo>
                    <a:pt x="1757724" y="60268"/>
                  </a:lnTo>
                  <a:lnTo>
                    <a:pt x="1778622" y="100673"/>
                  </a:lnTo>
                  <a:lnTo>
                    <a:pt x="1786127" y="147193"/>
                  </a:lnTo>
                  <a:lnTo>
                    <a:pt x="1786127" y="1324991"/>
                  </a:lnTo>
                  <a:lnTo>
                    <a:pt x="1778622" y="1371510"/>
                  </a:lnTo>
                  <a:lnTo>
                    <a:pt x="1757724" y="1411915"/>
                  </a:lnTo>
                  <a:lnTo>
                    <a:pt x="1725859" y="1443780"/>
                  </a:lnTo>
                  <a:lnTo>
                    <a:pt x="1685454" y="1464678"/>
                  </a:lnTo>
                  <a:lnTo>
                    <a:pt x="1638935" y="1472184"/>
                  </a:lnTo>
                  <a:lnTo>
                    <a:pt x="147193" y="1472184"/>
                  </a:lnTo>
                  <a:lnTo>
                    <a:pt x="100673" y="1464678"/>
                  </a:lnTo>
                  <a:lnTo>
                    <a:pt x="60268" y="1443780"/>
                  </a:lnTo>
                  <a:lnTo>
                    <a:pt x="28403" y="1411915"/>
                  </a:lnTo>
                  <a:lnTo>
                    <a:pt x="7505" y="1371510"/>
                  </a:lnTo>
                  <a:lnTo>
                    <a:pt x="0" y="1324991"/>
                  </a:lnTo>
                  <a:lnTo>
                    <a:pt x="0" y="147193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16367" y="2350008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4" h="631189">
                  <a:moveTo>
                    <a:pt x="1524888" y="0"/>
                  </a:moveTo>
                  <a:lnTo>
                    <a:pt x="63118" y="0"/>
                  </a:lnTo>
                  <a:lnTo>
                    <a:pt x="38522" y="4951"/>
                  </a:lnTo>
                  <a:lnTo>
                    <a:pt x="18462" y="18462"/>
                  </a:lnTo>
                  <a:lnTo>
                    <a:pt x="4951" y="38522"/>
                  </a:lnTo>
                  <a:lnTo>
                    <a:pt x="0" y="63118"/>
                  </a:lnTo>
                  <a:lnTo>
                    <a:pt x="0" y="567816"/>
                  </a:lnTo>
                  <a:lnTo>
                    <a:pt x="4951" y="592413"/>
                  </a:lnTo>
                  <a:lnTo>
                    <a:pt x="18462" y="612473"/>
                  </a:lnTo>
                  <a:lnTo>
                    <a:pt x="38522" y="625984"/>
                  </a:lnTo>
                  <a:lnTo>
                    <a:pt x="63118" y="630936"/>
                  </a:lnTo>
                  <a:lnTo>
                    <a:pt x="1524888" y="630936"/>
                  </a:lnTo>
                  <a:lnTo>
                    <a:pt x="1549485" y="625984"/>
                  </a:lnTo>
                  <a:lnTo>
                    <a:pt x="1569545" y="612473"/>
                  </a:lnTo>
                  <a:lnTo>
                    <a:pt x="1583056" y="592413"/>
                  </a:lnTo>
                  <a:lnTo>
                    <a:pt x="1588007" y="567816"/>
                  </a:lnTo>
                  <a:lnTo>
                    <a:pt x="1588007" y="63118"/>
                  </a:lnTo>
                  <a:lnTo>
                    <a:pt x="1583056" y="38522"/>
                  </a:lnTo>
                  <a:lnTo>
                    <a:pt x="1569545" y="18462"/>
                  </a:lnTo>
                  <a:lnTo>
                    <a:pt x="1549485" y="4951"/>
                  </a:lnTo>
                  <a:lnTo>
                    <a:pt x="15248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16367" y="2350008"/>
              <a:ext cx="1588135" cy="631190"/>
            </a:xfrm>
            <a:custGeom>
              <a:avLst/>
              <a:gdLst/>
              <a:ahLst/>
              <a:cxnLst/>
              <a:rect l="l" t="t" r="r" b="b"/>
              <a:pathLst>
                <a:path w="1588134" h="631189">
                  <a:moveTo>
                    <a:pt x="0" y="63118"/>
                  </a:moveTo>
                  <a:lnTo>
                    <a:pt x="4951" y="38522"/>
                  </a:lnTo>
                  <a:lnTo>
                    <a:pt x="18462" y="18462"/>
                  </a:lnTo>
                  <a:lnTo>
                    <a:pt x="38522" y="4951"/>
                  </a:lnTo>
                  <a:lnTo>
                    <a:pt x="63118" y="0"/>
                  </a:lnTo>
                  <a:lnTo>
                    <a:pt x="1524888" y="0"/>
                  </a:lnTo>
                  <a:lnTo>
                    <a:pt x="1549485" y="4951"/>
                  </a:lnTo>
                  <a:lnTo>
                    <a:pt x="1569545" y="18462"/>
                  </a:lnTo>
                  <a:lnTo>
                    <a:pt x="1583056" y="38522"/>
                  </a:lnTo>
                  <a:lnTo>
                    <a:pt x="1588007" y="63118"/>
                  </a:lnTo>
                  <a:lnTo>
                    <a:pt x="1588007" y="567816"/>
                  </a:lnTo>
                  <a:lnTo>
                    <a:pt x="1583056" y="592413"/>
                  </a:lnTo>
                  <a:lnTo>
                    <a:pt x="1569545" y="612473"/>
                  </a:lnTo>
                  <a:lnTo>
                    <a:pt x="1549485" y="625984"/>
                  </a:lnTo>
                  <a:lnTo>
                    <a:pt x="1524888" y="630936"/>
                  </a:lnTo>
                  <a:lnTo>
                    <a:pt x="63118" y="630936"/>
                  </a:lnTo>
                  <a:lnTo>
                    <a:pt x="38522" y="625984"/>
                  </a:lnTo>
                  <a:lnTo>
                    <a:pt x="18462" y="612473"/>
                  </a:lnTo>
                  <a:lnTo>
                    <a:pt x="4951" y="592413"/>
                  </a:lnTo>
                  <a:lnTo>
                    <a:pt x="0" y="567816"/>
                  </a:lnTo>
                  <a:lnTo>
                    <a:pt x="0" y="63118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82281" y="2433954"/>
            <a:ext cx="145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Результати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181" y="519097"/>
            <a:ext cx="6923079" cy="4561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439" y="392048"/>
            <a:ext cx="695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74576"/>
                </a:solidFill>
              </a:rPr>
              <a:t>СТРУКТУРНІ</a:t>
            </a:r>
            <a:r>
              <a:rPr sz="3600" spc="-50" dirty="0">
                <a:solidFill>
                  <a:srgbClr val="174576"/>
                </a:solidFill>
              </a:rPr>
              <a:t> </a:t>
            </a:r>
            <a:r>
              <a:rPr sz="3600" spc="-10" dirty="0">
                <a:solidFill>
                  <a:srgbClr val="174576"/>
                </a:solidFill>
              </a:rPr>
              <a:t>ЕЛЕМЕНТИ</a:t>
            </a:r>
            <a:r>
              <a:rPr sz="3600" spc="-25" dirty="0">
                <a:solidFill>
                  <a:srgbClr val="174576"/>
                </a:solidFill>
              </a:rPr>
              <a:t> </a:t>
            </a:r>
            <a:r>
              <a:rPr sz="3600" spc="-5" dirty="0">
                <a:solidFill>
                  <a:srgbClr val="174576"/>
                </a:solidFill>
              </a:rPr>
              <a:t>МЦП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585216" y="1115567"/>
            <a:ext cx="2575560" cy="1557655"/>
            <a:chOff x="585216" y="1115567"/>
            <a:chExt cx="2575560" cy="1557655"/>
          </a:xfrm>
        </p:grpSpPr>
        <p:sp>
          <p:nvSpPr>
            <p:cNvPr id="5" name="object 5"/>
            <p:cNvSpPr/>
            <p:nvPr/>
          </p:nvSpPr>
          <p:spPr>
            <a:xfrm>
              <a:off x="597408" y="1127759"/>
              <a:ext cx="2551430" cy="1533525"/>
            </a:xfrm>
            <a:custGeom>
              <a:avLst/>
              <a:gdLst/>
              <a:ahLst/>
              <a:cxnLst/>
              <a:rect l="l" t="t" r="r" b="b"/>
              <a:pathLst>
                <a:path w="2551430" h="1533525">
                  <a:moveTo>
                    <a:pt x="2551176" y="0"/>
                  </a:moveTo>
                  <a:lnTo>
                    <a:pt x="0" y="0"/>
                  </a:lnTo>
                  <a:lnTo>
                    <a:pt x="0" y="1533144"/>
                  </a:lnTo>
                  <a:lnTo>
                    <a:pt x="2551176" y="1533144"/>
                  </a:lnTo>
                  <a:lnTo>
                    <a:pt x="2551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7408" y="1127759"/>
              <a:ext cx="2551430" cy="1533525"/>
            </a:xfrm>
            <a:custGeom>
              <a:avLst/>
              <a:gdLst/>
              <a:ahLst/>
              <a:cxnLst/>
              <a:rect l="l" t="t" r="r" b="b"/>
              <a:pathLst>
                <a:path w="2551430" h="1533525">
                  <a:moveTo>
                    <a:pt x="0" y="1533144"/>
                  </a:moveTo>
                  <a:lnTo>
                    <a:pt x="2551176" y="1533144"/>
                  </a:lnTo>
                  <a:lnTo>
                    <a:pt x="2551176" y="0"/>
                  </a:lnTo>
                  <a:lnTo>
                    <a:pt x="0" y="0"/>
                  </a:lnTo>
                  <a:lnTo>
                    <a:pt x="0" y="153314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7408" y="1127760"/>
            <a:ext cx="2551430" cy="15335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47650" marR="246379" indent="5715" algn="ctr">
              <a:lnSpc>
                <a:spcPts val="1989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Аналіз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соціально-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економічної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ситуації,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виявлення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проблем,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визначення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їхньої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актуальності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значимості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92423" y="1115567"/>
            <a:ext cx="2575560" cy="1557655"/>
            <a:chOff x="3392423" y="1115567"/>
            <a:chExt cx="2575560" cy="1557655"/>
          </a:xfrm>
        </p:grpSpPr>
        <p:sp>
          <p:nvSpPr>
            <p:cNvPr id="9" name="object 9"/>
            <p:cNvSpPr/>
            <p:nvPr/>
          </p:nvSpPr>
          <p:spPr>
            <a:xfrm>
              <a:off x="3404615" y="1127759"/>
              <a:ext cx="2551430" cy="1533525"/>
            </a:xfrm>
            <a:custGeom>
              <a:avLst/>
              <a:gdLst/>
              <a:ahLst/>
              <a:cxnLst/>
              <a:rect l="l" t="t" r="r" b="b"/>
              <a:pathLst>
                <a:path w="2551429" h="1533525">
                  <a:moveTo>
                    <a:pt x="2551176" y="0"/>
                  </a:moveTo>
                  <a:lnTo>
                    <a:pt x="0" y="0"/>
                  </a:lnTo>
                  <a:lnTo>
                    <a:pt x="0" y="1533144"/>
                  </a:lnTo>
                  <a:lnTo>
                    <a:pt x="2551176" y="1533144"/>
                  </a:lnTo>
                  <a:lnTo>
                    <a:pt x="2551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4615" y="1127759"/>
              <a:ext cx="2551430" cy="1533525"/>
            </a:xfrm>
            <a:custGeom>
              <a:avLst/>
              <a:gdLst/>
              <a:ahLst/>
              <a:cxnLst/>
              <a:rect l="l" t="t" r="r" b="b"/>
              <a:pathLst>
                <a:path w="2551429" h="1533525">
                  <a:moveTo>
                    <a:pt x="0" y="1533144"/>
                  </a:moveTo>
                  <a:lnTo>
                    <a:pt x="2551176" y="1533144"/>
                  </a:lnTo>
                  <a:lnTo>
                    <a:pt x="2551176" y="0"/>
                  </a:lnTo>
                  <a:lnTo>
                    <a:pt x="0" y="0"/>
                  </a:lnTo>
                  <a:lnTo>
                    <a:pt x="0" y="153314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04615" y="1127760"/>
            <a:ext cx="2551430" cy="15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Формулювання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ts val="198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проблем,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підлягають</a:t>
            </a:r>
            <a:endParaRPr sz="1800">
              <a:latin typeface="Calibri"/>
              <a:cs typeface="Calibri"/>
            </a:endParaRPr>
          </a:p>
          <a:p>
            <a:pPr marL="285115" marR="281305" indent="3175" algn="ctr">
              <a:lnSpc>
                <a:spcPct val="91600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вирішенню, аналіз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обмежень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проблем,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прогноз їх стану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майбутньому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99632" y="1115567"/>
            <a:ext cx="2575560" cy="1557655"/>
            <a:chOff x="6199632" y="1115567"/>
            <a:chExt cx="2575560" cy="1557655"/>
          </a:xfrm>
        </p:grpSpPr>
        <p:sp>
          <p:nvSpPr>
            <p:cNvPr id="13" name="object 13"/>
            <p:cNvSpPr/>
            <p:nvPr/>
          </p:nvSpPr>
          <p:spPr>
            <a:xfrm>
              <a:off x="6211824" y="1127759"/>
              <a:ext cx="2551430" cy="1533525"/>
            </a:xfrm>
            <a:custGeom>
              <a:avLst/>
              <a:gdLst/>
              <a:ahLst/>
              <a:cxnLst/>
              <a:rect l="l" t="t" r="r" b="b"/>
              <a:pathLst>
                <a:path w="2551429" h="1533525">
                  <a:moveTo>
                    <a:pt x="2551176" y="0"/>
                  </a:moveTo>
                  <a:lnTo>
                    <a:pt x="0" y="0"/>
                  </a:lnTo>
                  <a:lnTo>
                    <a:pt x="0" y="1533144"/>
                  </a:lnTo>
                  <a:lnTo>
                    <a:pt x="2551176" y="1533144"/>
                  </a:lnTo>
                  <a:lnTo>
                    <a:pt x="25511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1824" y="1127759"/>
              <a:ext cx="2551430" cy="1533525"/>
            </a:xfrm>
            <a:custGeom>
              <a:avLst/>
              <a:gdLst/>
              <a:ahLst/>
              <a:cxnLst/>
              <a:rect l="l" t="t" r="r" b="b"/>
              <a:pathLst>
                <a:path w="2551429" h="1533525">
                  <a:moveTo>
                    <a:pt x="0" y="1533144"/>
                  </a:moveTo>
                  <a:lnTo>
                    <a:pt x="2551176" y="1533144"/>
                  </a:lnTo>
                  <a:lnTo>
                    <a:pt x="2551176" y="0"/>
                  </a:lnTo>
                  <a:lnTo>
                    <a:pt x="0" y="0"/>
                  </a:lnTo>
                  <a:lnTo>
                    <a:pt x="0" y="153314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11823" y="1127760"/>
            <a:ext cx="2551430" cy="15335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03505" marR="95250" indent="2540" algn="ctr">
              <a:lnSpc>
                <a:spcPct val="91700"/>
              </a:lnSpc>
              <a:spcBef>
                <a:spcPts val="96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Виділення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основних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цілей, їх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ранжування,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формування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головної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мети,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побудова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“дерева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цілей”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(завдань)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408" y="2913888"/>
            <a:ext cx="2551430" cy="153352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22555" rIns="0" bIns="0" rtlCol="0">
            <a:spAutoFit/>
          </a:bodyPr>
          <a:lstStyle/>
          <a:p>
            <a:pPr marL="76200" marR="67945" algn="ctr">
              <a:lnSpc>
                <a:spcPct val="91900"/>
              </a:lnSpc>
              <a:spcBef>
                <a:spcPts val="9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Пошук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можливих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шляхів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розв’язання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проблеми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(розробка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альтернатив),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їх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оцінка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відбір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оптимального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рішення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4615" y="2913888"/>
            <a:ext cx="2551430" cy="153352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23189" rIns="0" bIns="0" rtlCol="0">
            <a:spAutoFit/>
          </a:bodyPr>
          <a:lstStyle/>
          <a:p>
            <a:pPr marL="391795" marR="384175" indent="-3175" algn="ctr">
              <a:lnSpc>
                <a:spcPct val="91700"/>
              </a:lnSpc>
              <a:spcBef>
                <a:spcPts val="969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Розробка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взаємозалежної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сукупності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заходів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89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програми,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балансові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розрахунки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1823" y="2913888"/>
            <a:ext cx="2551430" cy="153352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3810"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Ресурсне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забезпечення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реалізації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9488" y="4703064"/>
            <a:ext cx="2554605" cy="153035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64795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Розробка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механізмів</a:t>
            </a:r>
            <a:endParaRPr sz="1800">
              <a:latin typeface="Calibri"/>
              <a:cs typeface="Calibri"/>
            </a:endParaRPr>
          </a:p>
          <a:p>
            <a:pPr marL="301625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реалізації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6696" y="4703064"/>
            <a:ext cx="2554605" cy="153035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75920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Оцінка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результатів</a:t>
            </a:r>
            <a:endParaRPr sz="1800">
              <a:latin typeface="Calibri"/>
              <a:cs typeface="Calibri"/>
            </a:endParaRPr>
          </a:p>
          <a:p>
            <a:pPr marL="302895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реалізації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2665</Words>
  <Application>Microsoft Office PowerPoint</Application>
  <PresentationFormat>Экран (4:3)</PresentationFormat>
  <Paragraphs>522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8.2. БЮДЖЕТНІ  МЕХАНІЗМИ ФІНАНСУВАННЯ МЕР</vt:lpstr>
      <vt:lpstr>БЮДЖЕТНІ ІНСТРУМЕНТИ  ФІНАНСУВАННЯ</vt:lpstr>
      <vt:lpstr>Кошти  місцевого  бюджету</vt:lpstr>
      <vt:lpstr>ПЕРЕВАГИ/ОБМЕЖЕННЯ   МІСЦЕВИХ ЦІЛЬОВИХ ПРОГРАМ </vt:lpstr>
      <vt:lpstr>СФЕРИ ЗАСТОСУВАННЯ МЦП ЯК  МЕХАНІЗМУ ФІНАНСУВАННЯ МЕР</vt:lpstr>
      <vt:lpstr>НОРМАТИВНО-ПРАВОВЕ  РЕГУЛЮВАННЯ МЦП</vt:lpstr>
      <vt:lpstr>ПРОЦЕДУРА ПІДГОТОВКИ, ЗАТВЕРДЖЕННЯ І ВИКОНАННЯ МЦП</vt:lpstr>
      <vt:lpstr>МЦП</vt:lpstr>
      <vt:lpstr>СТРУКТУРНІ ЕЛЕМЕНТИ МЦП</vt:lpstr>
      <vt:lpstr>МЕТА МЦП</vt:lpstr>
      <vt:lpstr>ЗАВДАННЯ МЦП</vt:lpstr>
      <vt:lpstr>МЦП “Формування інвестиційної привабливості міста”</vt:lpstr>
      <vt:lpstr>Показники результативності  МЦП</vt:lpstr>
      <vt:lpstr>ОЦІНЮВАННЯ РЕЗУЛЬТАТИВНОСТІ  ВПРОВАДЖЕННЯ МЦП</vt:lpstr>
      <vt:lpstr>ОЦІНЮВАННЯ МЦП</vt:lpstr>
      <vt:lpstr>УДОСКОНАЛЕННЯ ПРОЦЕСУ ФОРМУВАННЯ І  РЕАЛІЗАЦІЇ МЦП</vt:lpstr>
      <vt:lpstr>СУБВЕНЦІЇ: ОСНОВНІ  ХАРАКТЕРИСТИКИ</vt:lpstr>
      <vt:lpstr>Презентация PowerPoint</vt:lpstr>
      <vt:lpstr>ПЕРЕВАГИ/ОБМЕЖЕННЯ  СУБВЕНЦІЙ</vt:lpstr>
      <vt:lpstr>ВИДИ ДЕРЖАВНИХ СУБВЕНЦІЇ У  СФЕРІ МЕР В УКРАЇНІ</vt:lpstr>
      <vt:lpstr>НОРМАТИВНО-ПРАВОВЕ РЕГУЛЮВАННЯ  СУБВЕНЦІЙ</vt:lpstr>
      <vt:lpstr>Презентация PowerPoint</vt:lpstr>
      <vt:lpstr>Презентация PowerPoint</vt:lpstr>
      <vt:lpstr>СУБВЕНЦІЯ НА ФОРМУВАННЯ  ІНФРАСТРУКТУРИ ОТГ</vt:lpstr>
      <vt:lpstr>СУБВЕНЦІЯ НА ФОРМУВАННЯ  ІНФРАСТРУКТУРИ ОТГ</vt:lpstr>
      <vt:lpstr>СУБВЕНЦІЇ З ДЕРЖАВНОГО БЮДЖЕТУ  МІСЦЕВИМ БЮДЖЕТАМ НА ФОРМУВАННЯ  ІНФРАСТРУКТУРИ ОТГ</vt:lpstr>
      <vt:lpstr>РЕКОМЕНДАЦІЇ ЩОДО ВИКОРИСТАННЯ  СУБВЕНЦІЙ</vt:lpstr>
      <vt:lpstr>Оцінка проектів на фінансування з ДФРР</vt:lpstr>
      <vt:lpstr>ДЕРЖАВНИЙ ФОНД РЕГІОНАЛЬНОГО  РОЗВИТКУ: НОРМАТИВНА БАЗА</vt:lpstr>
      <vt:lpstr>Презентация PowerPoint</vt:lpstr>
      <vt:lpstr>ПІДГОТОВКА ПРОЕКТІВ РЕГІОНАЛЬНОГО РОЗВИТКУ  ЗА РАХУНОК ДЕРЖАВНОГО ФОНДУ РЕГІОНАЛЬНОГО  РОЗВИТКУ</vt:lpstr>
      <vt:lpstr>УМОВИ ФІНАНСУВАННЯ ПРОЕКТІВ ДФРР</vt:lpstr>
      <vt:lpstr>ПІДГОТОВКА ПРОЕКТІВ</vt:lpstr>
      <vt:lpstr>АЛГОРИТМ ВІДБОРУ</vt:lpstr>
      <vt:lpstr>1. Територія охоплення</vt:lpstr>
      <vt:lpstr>КРИТЕРІЇ ОЦІНЮВАННЯ ПРОЕКТІВ</vt:lpstr>
      <vt:lpstr>КРИТЕРІЇ ОЦІНЮВАННЯ ПРОЕКТІВ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</cp:revision>
  <dcterms:created xsi:type="dcterms:W3CDTF">2022-01-26T11:15:32Z</dcterms:created>
  <dcterms:modified xsi:type="dcterms:W3CDTF">2022-01-26T11:24:54Z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2022-01-26T00:00:00Z</vt:filetime>
  </property>
</Properties>
</file>