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63" r:id="rId5"/>
    <p:sldId id="266" r:id="rId6"/>
    <p:sldId id="267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nicheck.com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cs typeface="FrankRuehl" panose="020E0503060101010101" pitchFamily="34" charset="-79"/>
              </a:rPr>
              <a:t>ВАЖЛИВО!</a:t>
            </a:r>
            <a:endParaRPr lang="ru-RU" sz="4400" dirty="0">
              <a:cs typeface="FrankRuehl" panose="020E0503060101010101" pitchFamily="34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35015"/>
            <a:ext cx="10658881" cy="4306347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>
                <a:latin typeface="Times New Roman"/>
                <a:ea typeface="MS Mincho"/>
              </a:rPr>
              <a:t>                                  </a:t>
            </a:r>
            <a:endParaRPr lang="uk-UA" sz="2800" b="1" dirty="0" smtClean="0">
              <a:latin typeface="Times New Roman"/>
              <a:ea typeface="MS Mincho"/>
            </a:endParaRPr>
          </a:p>
          <a:p>
            <a:pPr algn="ctr"/>
            <a:r>
              <a:rPr lang="uk-UA" b="1" dirty="0">
                <a:latin typeface="Times New Roman"/>
                <a:ea typeface="Times New Roman"/>
              </a:rPr>
              <a:t>ДЕТЕКТИВН</a:t>
            </a:r>
            <a:r>
              <a:rPr lang="ru-RU" b="1" dirty="0">
                <a:latin typeface="Times New Roman"/>
                <a:ea typeface="Times New Roman"/>
              </a:rPr>
              <a:t>ИЙ ТА ФАНТАСТИЧНИЙ НАРАТИВИ В КОНТЕКСТІ ТРАДИЦІЙ СУЧАСНОЇ ЄВРОПЕЙСЬКОЇ КУЛЬТУРИ</a:t>
            </a:r>
            <a:endParaRPr lang="ru-RU" sz="1600" dirty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endParaRPr lang="uk-UA" b="1" dirty="0" smtClean="0">
              <a:latin typeface="Times New Roman"/>
              <a:ea typeface="MS Mincho"/>
            </a:endParaRPr>
          </a:p>
          <a:p>
            <a:pPr marL="0" indent="0" algn="ctr">
              <a:buNone/>
            </a:pPr>
            <a:r>
              <a:rPr lang="uk-UA" b="1" dirty="0" smtClean="0">
                <a:latin typeface="Times New Roman"/>
                <a:ea typeface="MS Mincho"/>
              </a:rPr>
              <a:t>Викладач</a:t>
            </a:r>
            <a:r>
              <a:rPr lang="uk-UA" b="1" dirty="0">
                <a:latin typeface="Times New Roman"/>
                <a:ea typeface="MS Mincho"/>
              </a:rPr>
              <a:t>: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>
                <a:latin typeface="Times New Roman"/>
                <a:ea typeface="MS Mincho"/>
              </a:rPr>
              <a:t>доктор філологічних наук,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 smtClean="0">
                <a:latin typeface="Times New Roman"/>
                <a:ea typeface="MS Mincho"/>
              </a:rPr>
              <a:t>професор</a:t>
            </a:r>
            <a:r>
              <a:rPr lang="uk-UA" i="1" dirty="0" smtClean="0">
                <a:latin typeface="Times New Roman"/>
                <a:ea typeface="MS Mincho"/>
              </a:rPr>
              <a:t>, </a:t>
            </a:r>
            <a:r>
              <a:rPr lang="uk-UA" i="1" dirty="0" smtClean="0">
                <a:latin typeface="Times New Roman"/>
                <a:ea typeface="MS Mincho"/>
              </a:rPr>
              <a:t>професор кафедри  </a:t>
            </a:r>
            <a:r>
              <a:rPr lang="uk-UA" b="1" i="1" dirty="0" smtClean="0">
                <a:latin typeface="Times New Roman"/>
                <a:ea typeface="MS Mincho"/>
              </a:rPr>
              <a:t>Ніколова </a:t>
            </a:r>
            <a:r>
              <a:rPr lang="uk-UA" b="1" i="1" dirty="0">
                <a:latin typeface="Times New Roman"/>
                <a:ea typeface="MS Mincho"/>
              </a:rPr>
              <a:t>Олександра Олександрівна</a:t>
            </a:r>
            <a:endParaRPr lang="ru-RU" b="1" dirty="0">
              <a:latin typeface="Times New Roman"/>
              <a:ea typeface="MS Mincho"/>
            </a:endParaRPr>
          </a:p>
          <a:p>
            <a:r>
              <a:rPr lang="uk-UA" b="1" i="1" dirty="0">
                <a:latin typeface="Times New Roman"/>
                <a:ea typeface="MS Mincho"/>
              </a:rPr>
              <a:t>Кафедра: </a:t>
            </a:r>
            <a:r>
              <a:rPr lang="uk-UA" i="1" dirty="0">
                <a:latin typeface="Times New Roman"/>
                <a:ea typeface="MS Mincho"/>
              </a:rPr>
              <a:t>німецької філології </a:t>
            </a:r>
            <a:r>
              <a:rPr lang="uk-UA" i="1" dirty="0" smtClean="0">
                <a:latin typeface="Times New Roman"/>
                <a:ea typeface="MS Mincho"/>
              </a:rPr>
              <a:t>, перекладу та світової літератури, </a:t>
            </a:r>
            <a:r>
              <a:rPr lang="uk-UA" i="1" dirty="0">
                <a:latin typeface="Times New Roman"/>
                <a:ea typeface="MS Mincho"/>
              </a:rPr>
              <a:t>ІІ корпус, </a:t>
            </a:r>
            <a:r>
              <a:rPr lang="uk-UA" i="1" dirty="0" err="1">
                <a:latin typeface="Times New Roman"/>
                <a:ea typeface="MS Mincho"/>
              </a:rPr>
              <a:t>ауд</a:t>
            </a:r>
            <a:r>
              <a:rPr lang="uk-UA" i="1" dirty="0">
                <a:latin typeface="Times New Roman"/>
                <a:ea typeface="MS Mincho"/>
              </a:rPr>
              <a:t>. 307</a:t>
            </a:r>
            <a:endParaRPr lang="ru-RU" dirty="0">
              <a:latin typeface="Times New Roman"/>
              <a:ea typeface="MS Mincho"/>
            </a:endParaRPr>
          </a:p>
          <a:p>
            <a:r>
              <a:rPr lang="uk-UA" b="1" dirty="0" smtClean="0">
                <a:latin typeface="Times New Roman"/>
                <a:ea typeface="MS Mincho"/>
              </a:rPr>
              <a:t>Телефон</a:t>
            </a:r>
            <a:r>
              <a:rPr lang="uk-UA" b="1" dirty="0">
                <a:latin typeface="Times New Roman"/>
                <a:ea typeface="MS Mincho"/>
              </a:rPr>
              <a:t>:</a:t>
            </a:r>
            <a:r>
              <a:rPr lang="uk-UA" i="1" dirty="0">
                <a:latin typeface="Times New Roman"/>
                <a:ea typeface="MS Mincho"/>
              </a:rPr>
              <a:t> (061) 289-12-71</a:t>
            </a:r>
            <a:endParaRPr lang="ru-RU" dirty="0">
              <a:latin typeface="Times New Roman"/>
              <a:ea typeface="MS Mincho"/>
            </a:endParaRPr>
          </a:p>
          <a:p>
            <a:r>
              <a:rPr lang="uk-UA" b="1" dirty="0">
                <a:latin typeface="Times New Roman"/>
                <a:ea typeface="MS Mincho"/>
              </a:rPr>
              <a:t>Інші засоби зв’язку: </a:t>
            </a:r>
            <a:r>
              <a:rPr lang="en-US" i="1" dirty="0">
                <a:latin typeface="Times New Roman"/>
                <a:ea typeface="MS Mincho"/>
              </a:rPr>
              <a:t>Moodle</a:t>
            </a:r>
            <a:r>
              <a:rPr lang="uk-UA" i="1" dirty="0">
                <a:latin typeface="Times New Roman"/>
                <a:ea typeface="MS Mincho"/>
              </a:rPr>
              <a:t> (форум курсу, приватні повідомлення</a:t>
            </a:r>
            <a:r>
              <a:rPr lang="uk-UA" i="1" dirty="0" smtClean="0">
                <a:latin typeface="Times New Roman"/>
                <a:ea typeface="MS Mincho"/>
              </a:rPr>
              <a:t>);</a:t>
            </a:r>
            <a:r>
              <a:rPr lang="en-US" i="1" dirty="0" smtClean="0">
                <a:latin typeface="Times New Roman"/>
                <a:ea typeface="MS Mincho"/>
              </a:rPr>
              <a:t> anikolova@ukr.net</a:t>
            </a:r>
            <a:endParaRPr lang="ru-RU" dirty="0">
              <a:latin typeface="Times New Roman"/>
              <a:ea typeface="MS Mincho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80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538" y="609600"/>
            <a:ext cx="7984464" cy="703385"/>
          </a:xfrm>
        </p:spPr>
        <p:txBody>
          <a:bodyPr/>
          <a:lstStyle/>
          <a:p>
            <a:pPr algn="ctr"/>
            <a:r>
              <a:rPr lang="uk-UA" b="1" i="1" dirty="0" smtClean="0"/>
              <a:t>МЕТА КУРСУ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631" y="1293081"/>
            <a:ext cx="10644554" cy="5564919"/>
          </a:xfrm>
        </p:spPr>
        <p:txBody>
          <a:bodyPr>
            <a:normAutofit fontScale="85000" lnSpcReduction="10000"/>
          </a:bodyPr>
          <a:lstStyle/>
          <a:p>
            <a:pPr marL="152400" marR="97790" algn="just">
              <a:lnSpc>
                <a:spcPct val="97000"/>
              </a:lnSpc>
            </a:pPr>
            <a:r>
              <a:rPr lang="uk-UA" sz="2000" i="1" dirty="0">
                <a:latin typeface="Times New Roman"/>
                <a:ea typeface="Times New Roman"/>
              </a:rPr>
              <a:t>Курс має на </a:t>
            </a:r>
            <a:r>
              <a:rPr lang="uk-UA" sz="2000" b="1" i="1" dirty="0">
                <a:latin typeface="Times New Roman"/>
                <a:ea typeface="Times New Roman"/>
              </a:rPr>
              <a:t>меті </a:t>
            </a:r>
            <a:r>
              <a:rPr lang="uk-UA" sz="2000" i="1" dirty="0">
                <a:latin typeface="Times New Roman"/>
                <a:ea typeface="Times New Roman"/>
              </a:rPr>
              <a:t>формування загальної компетентності в галузі провідних «механізмів» створення найбільш поширених форм масової культури: знайомить із «таємницями» пригодницького, фантастичного та детективного дискурсів, які забезпечують їхню популярність серед широкого загалу (в планах діахронії та синхронії), з відповідним проблемним полем та дослідницьким апаратом, а також - закладає теоретичний ґрунт для успішної інтерпретації даних феноменів, сприяє формуванню вмінь та навичок застосування знань на практиці. Курс спрямований також на підвищення рівня фонових знань, розвиток</a:t>
            </a:r>
            <a:r>
              <a:rPr lang="uk-UA" sz="2000" i="1" spc="-10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необхідних</a:t>
            </a:r>
            <a:r>
              <a:rPr lang="uk-UA" sz="2000" i="1" spc="-15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системно-аналітичного</a:t>
            </a:r>
            <a:r>
              <a:rPr lang="uk-UA" sz="2000" i="1" spc="-10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та</a:t>
            </a:r>
            <a:r>
              <a:rPr lang="uk-UA" sz="2000" i="1" spc="-15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креативного</a:t>
            </a:r>
            <a:r>
              <a:rPr lang="uk-UA" sz="2000" i="1" spc="-10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мислення,</a:t>
            </a:r>
            <a:r>
              <a:rPr lang="uk-UA" sz="2000" i="1" spc="-10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вміння працювати у команді, виконуючи колективні </a:t>
            </a:r>
            <a:r>
              <a:rPr lang="uk-UA" sz="2000" i="1" dirty="0" err="1">
                <a:latin typeface="Times New Roman"/>
                <a:ea typeface="Times New Roman"/>
              </a:rPr>
              <a:t>проєкт</a:t>
            </a:r>
            <a:r>
              <a:rPr lang="uk-UA" sz="2000" i="1" dirty="0">
                <a:latin typeface="Times New Roman"/>
                <a:ea typeface="Times New Roman"/>
              </a:rPr>
              <a:t>, створення навичок компаративного аналізу.</a:t>
            </a:r>
            <a:endParaRPr lang="ru-RU" sz="2000" i="1" dirty="0">
              <a:latin typeface="Times New Roman"/>
              <a:ea typeface="Times New Roman"/>
            </a:endParaRPr>
          </a:p>
          <a:p>
            <a:r>
              <a:rPr lang="uk-UA" sz="2400" b="1" dirty="0">
                <a:latin typeface="Times New Roman"/>
                <a:ea typeface="MS Mincho"/>
              </a:rPr>
              <a:t> 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uk-UA" sz="2400" b="1" dirty="0">
                <a:latin typeface="Times New Roman"/>
                <a:ea typeface="MS Mincho"/>
              </a:rPr>
              <a:t>ОЧІКУВАНІ РЕЗУЛЬТАТИ НАВЧАННЯ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uk-UA" sz="2000" b="1" dirty="0">
                <a:latin typeface="Times New Roman"/>
                <a:ea typeface="MS Mincho"/>
              </a:rPr>
              <a:t>У разі успішного завершення курсу студент </a:t>
            </a:r>
            <a:r>
              <a:rPr lang="uk-UA" sz="2000" b="1" u="sng" dirty="0">
                <a:latin typeface="Times New Roman"/>
                <a:ea typeface="MS Mincho"/>
              </a:rPr>
              <a:t>зможе</a:t>
            </a:r>
            <a:r>
              <a:rPr lang="uk-UA" sz="2000" b="1" dirty="0">
                <a:latin typeface="Times New Roman"/>
                <a:ea typeface="MS Mincho"/>
              </a:rPr>
              <a:t>:</a:t>
            </a:r>
            <a:endParaRPr lang="ru-RU" sz="2000" dirty="0">
              <a:latin typeface="Times New Roman"/>
              <a:ea typeface="Times New Roman"/>
            </a:endParaRPr>
          </a:p>
          <a:p>
            <a:pPr lvl="0" algn="just">
              <a:buFont typeface="Times New Roman"/>
              <a:buChar char="-"/>
            </a:pPr>
            <a:r>
              <a:rPr lang="uk-UA" sz="2000" i="1" dirty="0">
                <a:latin typeface="Times New Roman"/>
                <a:ea typeface="MS Mincho"/>
              </a:rPr>
              <a:t>орієнтуватися в галузі </a:t>
            </a:r>
            <a:r>
              <a:rPr lang="uk-UA" sz="2000" i="1" dirty="0" err="1">
                <a:latin typeface="Times New Roman"/>
                <a:ea typeface="MS Mincho"/>
              </a:rPr>
              <a:t>наративних</a:t>
            </a:r>
            <a:r>
              <a:rPr lang="uk-UA" sz="2000" i="1" dirty="0">
                <a:latin typeface="Times New Roman"/>
                <a:ea typeface="MS Mincho"/>
              </a:rPr>
              <a:t> стратегій провідних форм масової культури (знати головні «секрети» їхнього створення та популярності);</a:t>
            </a:r>
            <a:endParaRPr lang="ru-RU" sz="2000" dirty="0">
              <a:latin typeface="Times New Roman"/>
              <a:ea typeface="MS Mincho"/>
            </a:endParaRPr>
          </a:p>
          <a:p>
            <a:pPr lvl="0" algn="just">
              <a:buFont typeface="Times New Roman"/>
              <a:buChar char="-"/>
            </a:pPr>
            <a:r>
              <a:rPr lang="uk-UA" sz="2000" i="1" dirty="0">
                <a:latin typeface="Times New Roman"/>
                <a:ea typeface="MS Mincho"/>
              </a:rPr>
              <a:t>застосовувати отримані теоретичні знання, вміння компаративного аналізу, розуміння процесів трансформації культурних продуктів, навички системно-аналітичного та креативного мислення в ході виконання різноманітних завдань, пов’язаних із професійною діяльністю; </a:t>
            </a:r>
            <a:endParaRPr lang="ru-RU" sz="2000" dirty="0">
              <a:latin typeface="Times New Roman"/>
              <a:ea typeface="MS Mincho"/>
            </a:endParaRPr>
          </a:p>
          <a:p>
            <a:pPr lvl="0" algn="just">
              <a:buFont typeface="Times New Roman"/>
              <a:buChar char="-"/>
            </a:pPr>
            <a:r>
              <a:rPr lang="uk-UA" sz="2000" i="1" dirty="0">
                <a:latin typeface="Times New Roman"/>
                <a:ea typeface="MS Mincho"/>
              </a:rPr>
              <a:t>здійснювати фаховий аналіз культурних продуктів (фільмів, книг тощо) авантюрно-фантастичного та детективного дискурсів;</a:t>
            </a:r>
            <a:endParaRPr lang="ru-RU" sz="2000" dirty="0">
              <a:latin typeface="Times New Roman"/>
              <a:ea typeface="MS Mincho"/>
            </a:endParaRPr>
          </a:p>
          <a:p>
            <a:pPr lvl="0" algn="just">
              <a:buFont typeface="Times New Roman"/>
              <a:buChar char="-"/>
            </a:pPr>
            <a:r>
              <a:rPr lang="uk-UA" sz="2000" i="1" dirty="0">
                <a:latin typeface="Times New Roman"/>
                <a:ea typeface="MS Mincho"/>
              </a:rPr>
              <a:t>створювати та презентувати колективні </a:t>
            </a:r>
            <a:r>
              <a:rPr lang="uk-UA" sz="2000" i="1" dirty="0" err="1">
                <a:latin typeface="Times New Roman"/>
                <a:ea typeface="MS Mincho"/>
              </a:rPr>
              <a:t>проєкти</a:t>
            </a:r>
            <a:r>
              <a:rPr lang="uk-UA" sz="2000" i="1" dirty="0">
                <a:latin typeface="Times New Roman"/>
                <a:ea typeface="MS Mincho"/>
              </a:rPr>
              <a:t>,працювати у команді.</a:t>
            </a:r>
            <a:endParaRPr lang="ru-RU" sz="2000" dirty="0">
              <a:latin typeface="Times New Roman"/>
              <a:ea typeface="MS Mincho"/>
            </a:endParaRPr>
          </a:p>
          <a:p>
            <a:pPr marL="0" indent="0" algn="ctr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41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168" y="93785"/>
            <a:ext cx="11172093" cy="773723"/>
          </a:xfrm>
        </p:spPr>
        <p:txBody>
          <a:bodyPr>
            <a:noAutofit/>
          </a:bodyPr>
          <a:lstStyle/>
          <a:p>
            <a:pPr algn="ctr"/>
            <a:r>
              <a:rPr lang="uk-UA" sz="3200" b="1" i="1" dirty="0" smtClean="0"/>
              <a:t>Завдання</a:t>
            </a:r>
            <a:endParaRPr lang="ru-RU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334175"/>
              </p:ext>
            </p:extLst>
          </p:nvPr>
        </p:nvGraphicFramePr>
        <p:xfrm>
          <a:off x="269630" y="1133887"/>
          <a:ext cx="11922371" cy="5322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4242"/>
                <a:gridCol w="3424821"/>
                <a:gridCol w="5053308"/>
              </a:tblGrid>
              <a:tr h="274518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завдання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Бали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необхідні ресурси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9512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Тести (5)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– матеріали лекцій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підручники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посібники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Інтернет-ресурси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Перевірка 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теоретичних знань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86554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Робота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uk-UA" sz="1600" spc="-2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групі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над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розв’язанням</a:t>
                      </a:r>
                      <a:r>
                        <a:rPr lang="uk-UA" sz="1600" spc="-2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практичного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завдання – запропонованої викладачем на слайді проблемної ситуації,пов’язаної із матеріалами лекції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–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підручники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посібники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Розвиток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навичок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системно-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аналітичного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мислення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інтерпретації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культурних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компаративного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аналізу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81463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Колективний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проєкт-презентація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(1)</a:t>
                      </a:r>
                    </a:p>
                    <a:p>
                      <a:pPr algn="just"/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Підготовка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колективного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проекту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потребує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об’єднання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спільної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презентації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яка у схематичному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вигляді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представляє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аналізу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будь-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культурного продукту авантюрного, фантастичного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детективного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дискурсів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– методичні рекомендації на платформі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вміння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працювати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виконуючи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колективні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критично та нестандартно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мислити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сприяє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навичок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компаративного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аналізу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розуміння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трансформації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їкультурних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3721"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612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4030" y="609600"/>
            <a:ext cx="8089971" cy="855785"/>
          </a:xfrm>
        </p:spPr>
        <p:txBody>
          <a:bodyPr/>
          <a:lstStyle/>
          <a:p>
            <a:pPr algn="ctr"/>
            <a:r>
              <a:rPr lang="uk-UA" b="1" i="1" dirty="0" smtClean="0"/>
              <a:t>Контрольні заходи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262" y="1277815"/>
            <a:ext cx="4322107" cy="4763546"/>
          </a:xfrm>
        </p:spPr>
        <p:txBody>
          <a:bodyPr>
            <a:noAutofit/>
          </a:bodyPr>
          <a:lstStyle/>
          <a:p>
            <a:pPr algn="just"/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Письмова контрольна робота (</a:t>
            </a:r>
            <a:r>
              <a:rPr lang="uk-UA" sz="2400" b="1" i="1" dirty="0" err="1">
                <a:solidFill>
                  <a:srgbClr val="000000"/>
                </a:solidFill>
                <a:latin typeface="Times New Roman"/>
                <a:ea typeface="MS Mincho"/>
              </a:rPr>
              <a:t>аудиторно</a:t>
            </a:r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) або тестування (дистанційно) в залежності від форми </a:t>
            </a:r>
            <a:r>
              <a:rPr lang="uk-UA" sz="2400" b="1" i="1" dirty="0" smtClean="0">
                <a:solidFill>
                  <a:srgbClr val="000000"/>
                </a:solidFill>
                <a:latin typeface="Times New Roman"/>
                <a:ea typeface="MS Mincho"/>
              </a:rPr>
              <a:t>навчання </a:t>
            </a:r>
            <a:r>
              <a:rPr lang="uk-UA" sz="2400" i="1" dirty="0" smtClean="0">
                <a:solidFill>
                  <a:srgbClr val="000000"/>
                </a:solidFill>
                <a:latin typeface="Times New Roman"/>
                <a:ea typeface="MS Mincho"/>
              </a:rPr>
              <a:t>– 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двічі на семестр (</a:t>
            </a:r>
            <a:r>
              <a:rPr lang="uk-UA" sz="2400" i="1" dirty="0" err="1">
                <a:solidFill>
                  <a:srgbClr val="000000"/>
                </a:solidFill>
                <a:latin typeface="Times New Roman"/>
                <a:ea typeface="MS Mincho"/>
              </a:rPr>
              <a:t>max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5</a:t>
            </a:r>
            <a:r>
              <a:rPr lang="uk-UA" sz="2400" b="1" i="1" dirty="0" smtClean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балів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). Контрольна робота/тестування </a:t>
            </a:r>
            <a:r>
              <a:rPr lang="uk-UA" sz="2400" i="1" dirty="0" smtClean="0">
                <a:solidFill>
                  <a:srgbClr val="000000"/>
                </a:solidFill>
                <a:latin typeface="Times New Roman"/>
                <a:ea typeface="MS Mincho"/>
              </a:rPr>
              <a:t> спрямовані 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на перевірку знань, отриманих на </a:t>
            </a:r>
            <a:r>
              <a:rPr lang="uk-UA" sz="2400" i="1" dirty="0" smtClean="0">
                <a:solidFill>
                  <a:srgbClr val="000000"/>
                </a:solidFill>
                <a:latin typeface="Times New Roman"/>
                <a:ea typeface="MS Mincho"/>
              </a:rPr>
              <a:t>лекціях. </a:t>
            </a:r>
            <a:endParaRPr lang="ru-RU" sz="2400" dirty="0">
              <a:latin typeface="Times New Roman"/>
              <a:ea typeface="MS Mincho"/>
            </a:endParaRP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7477" y="1395046"/>
            <a:ext cx="6412523" cy="546295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u="sng" dirty="0" err="1">
                <a:latin typeface="Times New Roman"/>
                <a:ea typeface="MS Mincho"/>
              </a:rPr>
              <a:t>Підсумкові</a:t>
            </a:r>
            <a:r>
              <a:rPr lang="ru-RU" b="1" i="1" u="sng" dirty="0">
                <a:latin typeface="Times New Roman"/>
                <a:ea typeface="MS Mincho"/>
              </a:rPr>
              <a:t> </a:t>
            </a:r>
            <a:r>
              <a:rPr lang="ru-RU" b="1" i="1" u="sng" dirty="0" err="1">
                <a:latin typeface="Times New Roman"/>
                <a:ea typeface="MS Mincho"/>
              </a:rPr>
              <a:t>контрольні</a:t>
            </a:r>
            <a:r>
              <a:rPr lang="ru-RU" b="1" i="1" u="sng" dirty="0">
                <a:latin typeface="Times New Roman"/>
                <a:ea typeface="MS Mincho"/>
              </a:rPr>
              <a:t> заходи:</a:t>
            </a:r>
            <a:endParaRPr lang="ru-RU" dirty="0">
              <a:latin typeface="Times New Roman"/>
              <a:ea typeface="MS Mincho"/>
            </a:endParaRPr>
          </a:p>
          <a:p>
            <a:pPr algn="just"/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Письмова відповідь на екзамені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(</a:t>
            </a:r>
            <a:r>
              <a:rPr lang="uk-UA" b="1" i="1" dirty="0" err="1">
                <a:solidFill>
                  <a:srgbClr val="000000"/>
                </a:solidFill>
                <a:latin typeface="Times New Roman"/>
                <a:ea typeface="MS Mincho"/>
              </a:rPr>
              <a:t>аудиторно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) або тестування (дистанційно) в залежності від форми навчання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(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max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20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балів).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Перелік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питань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див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. на сторінці курсу у </a:t>
            </a:r>
            <a:r>
              <a:rPr lang="en-US" i="1" dirty="0" smtClean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endParaRPr lang="uk-UA" i="1" dirty="0" smtClean="0">
              <a:solidFill>
                <a:srgbClr val="000000"/>
              </a:solidFill>
              <a:latin typeface="Times New Roman"/>
              <a:ea typeface="MS Mincho"/>
            </a:endParaRPr>
          </a:p>
          <a:p>
            <a:pPr algn="just"/>
            <a:r>
              <a:rPr lang="uk-UA" b="1" i="1" dirty="0" smtClean="0">
                <a:solidFill>
                  <a:srgbClr val="000000"/>
                </a:solidFill>
                <a:latin typeface="Times New Roman"/>
                <a:ea typeface="MS Mincho"/>
              </a:rPr>
              <a:t>Індивідуальне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дослідницьке завдання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max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20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балів).  </a:t>
            </a:r>
            <a:endParaRPr lang="uk-UA" i="1" dirty="0" smtClean="0">
              <a:solidFill>
                <a:srgbClr val="000000"/>
              </a:solidFill>
              <a:latin typeface="Times New Roman"/>
              <a:ea typeface="MS Mincho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/>
                <a:ea typeface="MS Mincho"/>
              </a:rPr>
              <a:t>Підготовка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колективного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smtClean="0">
                <a:latin typeface="Times New Roman"/>
                <a:ea typeface="MS Mincho"/>
              </a:rPr>
              <a:t>проекту: </a:t>
            </a:r>
            <a:r>
              <a:rPr lang="ru-RU" dirty="0" err="1">
                <a:latin typeface="Times New Roman"/>
                <a:ea typeface="MS Mincho"/>
              </a:rPr>
              <a:t>потребує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об’єднання</a:t>
            </a:r>
            <a:r>
              <a:rPr lang="ru-RU" dirty="0">
                <a:latin typeface="Times New Roman"/>
                <a:ea typeface="MS Mincho"/>
              </a:rPr>
              <a:t> в </a:t>
            </a:r>
            <a:r>
              <a:rPr lang="ru-RU" dirty="0" err="1">
                <a:latin typeface="Times New Roman"/>
                <a:ea typeface="MS Mincho"/>
              </a:rPr>
              <a:t>групи</a:t>
            </a:r>
            <a:r>
              <a:rPr lang="ru-RU" dirty="0">
                <a:latin typeface="Times New Roman"/>
                <a:ea typeface="MS Mincho"/>
              </a:rPr>
              <a:t> для </a:t>
            </a:r>
            <a:r>
              <a:rPr lang="ru-RU" dirty="0" err="1">
                <a:latin typeface="Times New Roman"/>
                <a:ea typeface="MS Mincho"/>
              </a:rPr>
              <a:t>створення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спільної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презентації</a:t>
            </a:r>
            <a:r>
              <a:rPr lang="ru-RU" dirty="0">
                <a:latin typeface="Times New Roman"/>
                <a:ea typeface="MS Mincho"/>
              </a:rPr>
              <a:t>, яка у схематичному </a:t>
            </a:r>
            <a:r>
              <a:rPr lang="ru-RU" dirty="0" err="1">
                <a:latin typeface="Times New Roman"/>
                <a:ea typeface="MS Mincho"/>
              </a:rPr>
              <a:t>вигляді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представляє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результати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аналізу</a:t>
            </a:r>
            <a:r>
              <a:rPr lang="ru-RU" dirty="0">
                <a:latin typeface="Times New Roman"/>
                <a:ea typeface="MS Mincho"/>
              </a:rPr>
              <a:t> будь-</a:t>
            </a:r>
            <a:r>
              <a:rPr lang="ru-RU" dirty="0" err="1">
                <a:latin typeface="Times New Roman"/>
                <a:ea typeface="MS Mincho"/>
              </a:rPr>
              <a:t>якого</a:t>
            </a:r>
            <a:r>
              <a:rPr lang="ru-RU" dirty="0">
                <a:latin typeface="Times New Roman"/>
                <a:ea typeface="MS Mincho"/>
              </a:rPr>
              <a:t> культурного продукту авантюрного, фантастичного </a:t>
            </a:r>
            <a:r>
              <a:rPr lang="ru-RU" dirty="0" err="1">
                <a:latin typeface="Times New Roman"/>
                <a:ea typeface="MS Mincho"/>
              </a:rPr>
              <a:t>або</a:t>
            </a:r>
            <a:r>
              <a:rPr lang="ru-RU" dirty="0">
                <a:latin typeface="Times New Roman"/>
                <a:ea typeface="MS Mincho"/>
              </a:rPr>
              <a:t> детективного </a:t>
            </a:r>
            <a:r>
              <a:rPr lang="ru-RU" dirty="0" err="1">
                <a:latin typeface="Times New Roman"/>
                <a:ea typeface="MS Mincho"/>
              </a:rPr>
              <a:t>дискурсів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4426093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0615" y="1008185"/>
            <a:ext cx="832338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Відвідування занять. Регуляція пропусків.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Відвідування усіх занять є обов’язковим. Відпрацювання занять, пропущених з поважної причини, здійснюється на консультаціях (усна співбесіда за питаннями, визначеними планом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заняття /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виконання письмових завдань – диктанту, практичного завдання, тестування) / через дистанційне виконання завдань, виданих викладачем та пов’язаних із темою пропущеного заняття, впродовж двох тижнів після пропуску.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ru-RU" dirty="0">
                <a:latin typeface="Times New Roman"/>
                <a:ea typeface="MS Mincho"/>
              </a:rPr>
              <a:t>«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Накопичення» відпрацювань неприпустиме! За умови систематичних пропусків може бути застосована процедура повторного вивчення дисципліни (див. посилання на Положення у додатку до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силабусу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).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667" y="3853229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2518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799" y="199292"/>
            <a:ext cx="1109003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Політика академічної </a:t>
            </a:r>
            <a:r>
              <a:rPr lang="uk-UA" b="1" dirty="0" smtClean="0">
                <a:solidFill>
                  <a:srgbClr val="000000"/>
                </a:solidFill>
                <a:latin typeface="Times New Roman"/>
                <a:ea typeface="MS Mincho"/>
              </a:rPr>
              <a:t>доброчесності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MS Mincho"/>
              </a:rPr>
              <a:t>АКАДЕМІЧНА ДОБРОЧЕСНІСТЬ. </a:t>
            </a:r>
            <a:r>
              <a:rPr lang="ru-RU" dirty="0" err="1">
                <a:latin typeface="Times New Roman"/>
                <a:ea typeface="MS Mincho"/>
              </a:rPr>
              <a:t>Студенти</a:t>
            </a:r>
            <a:r>
              <a:rPr lang="ru-RU" dirty="0">
                <a:latin typeface="Times New Roman"/>
                <a:ea typeface="MS Mincho"/>
              </a:rPr>
              <a:t> і </a:t>
            </a:r>
            <a:r>
              <a:rPr lang="ru-RU" dirty="0" err="1">
                <a:latin typeface="Times New Roman"/>
                <a:ea typeface="MS Mincho"/>
              </a:rPr>
              <a:t>викладачі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Запорізького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національного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університету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несуть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персональну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відповідальність</a:t>
            </a:r>
            <a:r>
              <a:rPr lang="ru-RU" dirty="0">
                <a:latin typeface="Times New Roman"/>
                <a:ea typeface="MS Mincho"/>
              </a:rPr>
              <a:t> за </a:t>
            </a:r>
            <a:r>
              <a:rPr lang="ru-RU" dirty="0" err="1">
                <a:latin typeface="Times New Roman"/>
                <a:ea typeface="MS Mincho"/>
              </a:rPr>
              <a:t>дотримання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принципів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академічної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доброчесності</a:t>
            </a:r>
            <a:r>
              <a:rPr lang="ru-RU" dirty="0">
                <a:latin typeface="Times New Roman"/>
                <a:ea typeface="MS Mincho"/>
              </a:rPr>
              <a:t>, </a:t>
            </a:r>
            <a:r>
              <a:rPr lang="ru-RU" dirty="0" err="1">
                <a:latin typeface="Times New Roman"/>
                <a:ea typeface="MS Mincho"/>
              </a:rPr>
              <a:t>затверджених</a:t>
            </a:r>
            <a:r>
              <a:rPr lang="ru-RU" dirty="0">
                <a:latin typeface="Times New Roman"/>
                <a:ea typeface="MS Mincho"/>
              </a:rPr>
              <a:t> Кодексом </a:t>
            </a:r>
            <a:r>
              <a:rPr lang="ru-RU" dirty="0" err="1">
                <a:latin typeface="Times New Roman"/>
                <a:ea typeface="MS Mincho"/>
              </a:rPr>
              <a:t>академічної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доброчесності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smtClean="0">
                <a:latin typeface="Times New Roman"/>
                <a:ea typeface="MS Mincho"/>
              </a:rPr>
              <a:t>ЗНУ</a:t>
            </a:r>
            <a:r>
              <a:rPr lang="ru-RU" dirty="0">
                <a:latin typeface="Times New Roman"/>
                <a:ea typeface="MS Mincho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Усі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письмові роботи, що виконуються слухачами під час проходження курсу, перевіряються на наявність плагіату. </a:t>
            </a:r>
            <a:r>
              <a:rPr lang="ru-RU" i="1" dirty="0" err="1" smtClean="0">
                <a:solidFill>
                  <a:srgbClr val="000000"/>
                </a:solidFill>
                <a:latin typeface="Times New Roman"/>
                <a:ea typeface="MS Mincho"/>
              </a:rPr>
              <a:t>Запорізьким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національним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університетом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укладено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Договір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про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співпрацю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з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компанією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«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Антиплагіат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». Документ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передбачає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вільний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доступ до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сервісу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 </a:t>
            </a:r>
            <a:r>
              <a:rPr lang="en-US" i="1" u="sng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Unicheck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 (</a:t>
            </a:r>
            <a:r>
              <a:rPr lang="en-US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https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://</a:t>
            </a:r>
            <a:r>
              <a:rPr lang="en-US" i="1" u="sng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unicheck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.</a:t>
            </a:r>
            <a:r>
              <a:rPr lang="en-US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com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/)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Для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перевірки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матеріалів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на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плагіат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може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бути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використане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також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програмне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забезпечення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або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онлайн-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сервіси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доступ до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яких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надає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бібліотека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Запорізького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національного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університету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Відповідно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до чинних правових норм, плагіатом вважатиметься: копіювання чужої наукової роботи чи декількох робіт та оприлюднення результату під своїм іменем; створення суміші власного та запозиченого тексту без належного цитування джерел;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рерайт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(перефразування чужої праці без згадування оригінального автора). Будь-яка ідея, думка чи речення, ілюстрація чи фото, яке ви запозичуєте, має супроводжуватися посиланням на першоджерело.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Роботи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, у яких виявлено ознаки плагіату, до розгляду не приймаються і відхиляються без права перескладання. Якщо ви не впевнені, чи підпадають зроблені вами запозичення під визначення плагіату, будь ласка, проконсультуйтеся з викладачем. </a:t>
            </a:r>
            <a:endParaRPr lang="ru-RU" dirty="0">
              <a:latin typeface="Times New Roman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 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285" y="4790894"/>
            <a:ext cx="2620963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7136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8585" y="197346"/>
            <a:ext cx="1071489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Базовою платформою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для комунікації викладача зі студентами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є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.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Важливі повідомлення загального характеру – зокрема, оголошення про терміни подання контрольних робіт, коди доступу до сесій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та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ін. – регулярно розміщуються викладачем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на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форумі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курсу. Будь ласка,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перевіряйте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повідомлення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вчасно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 Для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персональних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запитів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використовується сервіс приватних повідомлень. Відповіді на запити студентів подаються викладачем впродовж трьох робочих днів. Для оперативного отримання повідомлень про оцінки та нову інформацію, розміщену на сторінці курсу у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будь ласка, переконайтеся, що адреса електронної пошти, зазначена у вашому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профайлі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на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є актуальною, та регулярно перевіряйте папку «Спам». 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Якщо за технічних причин доступ до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є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неможливим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або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ваше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питання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потребує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термінового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розгляду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направте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електронного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листа з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позначкою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«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Важливо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» на адресу </a:t>
            </a:r>
            <a:r>
              <a:rPr lang="en-US" sz="2400" b="1" i="1" dirty="0" err="1">
                <a:solidFill>
                  <a:srgbClr val="000000"/>
                </a:solidFill>
                <a:latin typeface="Times New Roman"/>
                <a:ea typeface="MS Mincho"/>
              </a:rPr>
              <a:t>anikolova</a:t>
            </a:r>
            <a:r>
              <a:rPr lang="ru-RU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@</a:t>
            </a:r>
            <a:r>
              <a:rPr lang="en-US" sz="2400" b="1" i="1" dirty="0" err="1">
                <a:solidFill>
                  <a:srgbClr val="000000"/>
                </a:solidFill>
                <a:latin typeface="Times New Roman"/>
                <a:ea typeface="MS Mincho"/>
              </a:rPr>
              <a:t>ukr</a:t>
            </a:r>
            <a:r>
              <a:rPr lang="ru-RU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r>
              <a:rPr lang="en-US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net</a:t>
            </a:r>
            <a:r>
              <a:rPr lang="uk-UA" sz="2400" b="1" i="1" dirty="0">
                <a:latin typeface="Times New Roman"/>
                <a:ea typeface="MS Mincho"/>
              </a:rPr>
              <a:t>. </a:t>
            </a:r>
            <a:r>
              <a:rPr lang="uk-UA" i="1" dirty="0">
                <a:latin typeface="Times New Roman"/>
                <a:ea typeface="MS Mincho"/>
              </a:rPr>
              <a:t>У листі обов’язково вкажіть ваше прізвище та ім’я, курс та шифр академічної групи.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 err="1">
                <a:latin typeface="Times New Roman"/>
                <a:ea typeface="MS Mincho"/>
              </a:rPr>
              <a:t>Ел</a:t>
            </a:r>
            <a:r>
              <a:rPr lang="uk-UA" i="1" dirty="0">
                <a:latin typeface="Times New Roman"/>
                <a:ea typeface="MS Mincho"/>
              </a:rPr>
              <a:t>. пошта має бути підписана справжнім ім’ям і прізвищем! Адреси типу user123@</a:t>
            </a:r>
            <a:r>
              <a:rPr lang="uk-UA" i="1" dirty="0" err="1">
                <a:latin typeface="Times New Roman"/>
                <a:ea typeface="MS Mincho"/>
              </a:rPr>
              <a:t>gmail.com</a:t>
            </a:r>
            <a:r>
              <a:rPr lang="uk-UA" i="1" dirty="0">
                <a:latin typeface="Times New Roman"/>
                <a:ea typeface="MS Mincho"/>
              </a:rPr>
              <a:t> не приймаються!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532" y="3908548"/>
            <a:ext cx="27336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92865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</TotalTime>
  <Words>807</Words>
  <Application>Microsoft Office PowerPoint</Application>
  <PresentationFormat>Произвольный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Facet</vt:lpstr>
      <vt:lpstr>ВАЖЛИВО!</vt:lpstr>
      <vt:lpstr>МЕТА КУРСУ</vt:lpstr>
      <vt:lpstr>Завдання</vt:lpstr>
      <vt:lpstr>Контрольні заходи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User</cp:lastModifiedBy>
  <cp:revision>22</cp:revision>
  <dcterms:created xsi:type="dcterms:W3CDTF">2020-07-12T10:11:17Z</dcterms:created>
  <dcterms:modified xsi:type="dcterms:W3CDTF">2024-11-21T15:09:09Z</dcterms:modified>
</cp:coreProperties>
</file>