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8ABB3-C0FD-46AB-80CC-42087AEAA934}" type="datetimeFigureOut">
              <a:rPr lang="uk-UA" smtClean="0"/>
              <a:pPr/>
              <a:t>06.04.2021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77905-E976-4165-BEE0-67223443DD4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8669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85FEC1C-E91A-438B-BA31-191208E698DD}" type="datetime1">
              <a:rPr lang="ru-RU" smtClean="0"/>
              <a:pPr/>
              <a:t>06.04.2021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ru-RU" smtClean="0"/>
              <a:t>(с) М. Савчин    Практика ЄСПЛ</a:t>
            </a: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5C688-7BF4-4325-9D31-74A192757F8B}" type="datetime1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(с) М. Савчин    Практика ЄСПЛ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23588-3188-497D-8E4B-C6231EEB09F0}" type="datetime1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(с) М. Савчин    Практика ЄСПЛ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59EB6D2-FE96-4F14-995F-FD3A79842964}" type="datetime1">
              <a:rPr lang="ru-RU" smtClean="0"/>
              <a:pPr/>
              <a:t>06.04.2021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ru-RU" smtClean="0"/>
              <a:t>(с) М. Савчин    Практика ЄСПЛ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178B199-97A5-4FAA-835F-04F63E34710F}" type="datetime1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ru-RU" smtClean="0"/>
              <a:t>(с) М. Савчин    Практика ЄСПЛ</a:t>
            </a: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36E1-808F-45CF-8A27-E1833EB12DBE}" type="datetime1">
              <a:rPr lang="ru-RU" smtClean="0"/>
              <a:pPr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(с) М. Савчин    Практика ЄСПЛ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59CA5-39DC-4F56-9E6A-B458C624F901}" type="datetime1">
              <a:rPr lang="ru-RU" smtClean="0"/>
              <a:pPr/>
              <a:t>06.04.2021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(с) М. Савчин    Практика ЄСПЛ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53EF91-E6E9-4E7A-B54C-9E05BAF8A869}" type="datetime1">
              <a:rPr lang="ru-RU" smtClean="0"/>
              <a:pPr/>
              <a:t>06.04.2021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ru-RU" smtClean="0"/>
              <a:t>(с) М. Савчин    Практика ЄСПЛ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86CD1-BEEE-4499-9CC4-29B186EF5FDD}" type="datetime1">
              <a:rPr lang="ru-RU" smtClean="0"/>
              <a:pPr/>
              <a:t>06.04.2021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(с) М. Савчин    Практика ЄСПЛ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E2B66DB-B3CF-467B-89CE-B18144136221}" type="datetime1">
              <a:rPr lang="ru-RU" smtClean="0"/>
              <a:pPr/>
              <a:t>06.04.2021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ru-RU" smtClean="0"/>
              <a:t>(с) М. Савчин    Практика ЄСПЛ</a:t>
            </a: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567DEF-49FC-4369-8607-791E36817737}" type="datetime1">
              <a:rPr lang="ru-RU" smtClean="0"/>
              <a:pPr/>
              <a:t>06.04.2021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ru-RU" smtClean="0"/>
              <a:t>(с) М. Савчин    Практика ЄСПЛ</a:t>
            </a: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A308A48-DD16-4582-A3DB-7A9061AE849C}" type="datetime1">
              <a:rPr lang="ru-RU" smtClean="0"/>
              <a:pPr/>
              <a:t>06.04.2021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(с) М. Савчин    Практика ЄСПЛ</a:t>
            </a: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Тема 2. Структура та організація ЄСПЛ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Структура та організація ЄСПЛ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Створення Є</a:t>
            </a:r>
            <a:r>
              <a:rPr lang="en-US" dirty="0" smtClean="0"/>
              <a:t>C</a:t>
            </a:r>
            <a:r>
              <a:rPr lang="uk-UA" dirty="0" smtClean="0"/>
              <a:t>ПЛ. Правовий статус суддів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Секретаріат ЄСПЛ</a:t>
            </a:r>
            <a:r>
              <a:rPr lang="en-US" dirty="0" smtClean="0"/>
              <a:t>. </a:t>
            </a:r>
            <a:r>
              <a:rPr lang="uk-UA" dirty="0" smtClean="0"/>
              <a:t>Склад суду</a:t>
            </a:r>
            <a:r>
              <a:rPr lang="uk-UA" dirty="0" smtClean="0"/>
              <a:t>. (зобразити схематично!!!)</a:t>
            </a:r>
            <a:endParaRPr lang="uk-UA" dirty="0" smtClean="0"/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Організація роботи ЄСПЛ</a:t>
            </a:r>
            <a:r>
              <a:rPr lang="uk-UA" dirty="0" smtClean="0"/>
              <a:t>. (схематично!!!)</a:t>
            </a:r>
            <a:endParaRPr lang="uk-UA" dirty="0" smtClean="0"/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Контрольний механізм ЄКСП. Юрисдикція Суду.</a:t>
            </a:r>
            <a:endParaRPr lang="uk-UA" dirty="0"/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Умови прийнятності заяви. Тлумачення Конвенції Судом.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Розглянути структуру РЄ як контрольний механізм Конвенції.</a:t>
            </a:r>
            <a:endParaRPr lang="uk-UA" dirty="0" smtClean="0"/>
          </a:p>
          <a:p>
            <a:pPr marL="457200" indent="-457200">
              <a:buFont typeface="+mj-lt"/>
              <a:buAutoNum type="arabicPeriod"/>
            </a:pPr>
            <a:endParaRPr lang="uk-UA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1. Створення ЄКПЛ. </a:t>
            </a:r>
            <a:br>
              <a:rPr lang="uk-UA" dirty="0" smtClean="0"/>
            </a:br>
            <a:r>
              <a:rPr lang="uk-UA" dirty="0" smtClean="0"/>
              <a:t>Правовий статус суддів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Створення ЄКПЛ. </a:t>
            </a:r>
          </a:p>
          <a:p>
            <a:endParaRPr lang="uk-UA" dirty="0" smtClean="0"/>
          </a:p>
          <a:p>
            <a:r>
              <a:rPr lang="uk-UA" dirty="0" smtClean="0"/>
              <a:t>Правовий статус суддів: </a:t>
            </a:r>
          </a:p>
          <a:p>
            <a:pPr lvl="1"/>
            <a:r>
              <a:rPr lang="uk-UA" dirty="0" smtClean="0"/>
              <a:t>критерії відбору кандидатів, </a:t>
            </a:r>
          </a:p>
          <a:p>
            <a:pPr lvl="1"/>
            <a:r>
              <a:rPr lang="uk-UA" dirty="0" smtClean="0"/>
              <a:t>вибори суддів, </a:t>
            </a:r>
          </a:p>
          <a:p>
            <a:pPr lvl="1"/>
            <a:r>
              <a:rPr lang="uk-UA" dirty="0" smtClean="0"/>
              <a:t>строк повноважень і </a:t>
            </a:r>
          </a:p>
          <a:p>
            <a:pPr lvl="1"/>
            <a:r>
              <a:rPr lang="uk-UA" dirty="0" smtClean="0"/>
              <a:t>звільнення з посади, </a:t>
            </a:r>
          </a:p>
          <a:p>
            <a:pPr lvl="1"/>
            <a:r>
              <a:rPr lang="uk-UA" dirty="0" smtClean="0"/>
              <a:t>привілеї та імунітети суддів.</a:t>
            </a:r>
          </a:p>
          <a:p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2. Секретаріат ЄСПЛ</a:t>
            </a:r>
            <a:r>
              <a:rPr lang="en-US" dirty="0" smtClean="0"/>
              <a:t>. </a:t>
            </a:r>
            <a:r>
              <a:rPr lang="uk-UA" dirty="0" smtClean="0"/>
              <a:t>Склад суду.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endParaRPr lang="uk-UA" dirty="0" smtClean="0"/>
          </a:p>
          <a:p>
            <a:r>
              <a:rPr lang="uk-UA" dirty="0" smtClean="0"/>
              <a:t>Секретаріат ЄСПЛ: </a:t>
            </a:r>
          </a:p>
          <a:p>
            <a:pPr lvl="1"/>
            <a:r>
              <a:rPr lang="uk-UA" dirty="0" smtClean="0"/>
              <a:t>канцелярія, </a:t>
            </a:r>
          </a:p>
          <a:p>
            <a:pPr lvl="1"/>
            <a:r>
              <a:rPr lang="uk-UA" dirty="0" smtClean="0"/>
              <a:t>доповідачі,</a:t>
            </a:r>
          </a:p>
          <a:p>
            <a:pPr lvl="1"/>
            <a:r>
              <a:rPr lang="uk-UA" dirty="0" smtClean="0"/>
              <a:t>інші працівники. </a:t>
            </a:r>
          </a:p>
          <a:p>
            <a:endParaRPr lang="uk-UA" dirty="0" smtClean="0"/>
          </a:p>
          <a:p>
            <a:r>
              <a:rPr lang="uk-UA" dirty="0" smtClean="0"/>
              <a:t>Склад суду: </a:t>
            </a:r>
          </a:p>
          <a:p>
            <a:pPr lvl="1"/>
            <a:r>
              <a:rPr lang="uk-UA" dirty="0" smtClean="0"/>
              <a:t>одноособовий склад, </a:t>
            </a:r>
          </a:p>
          <a:p>
            <a:pPr lvl="1"/>
            <a:r>
              <a:rPr lang="uk-UA" dirty="0" smtClean="0"/>
              <a:t>комітети, </a:t>
            </a:r>
          </a:p>
          <a:p>
            <a:pPr lvl="1"/>
            <a:r>
              <a:rPr lang="uk-UA" dirty="0" smtClean="0"/>
              <a:t>палати і Велика палата. </a:t>
            </a:r>
          </a:p>
          <a:p>
            <a:endParaRPr lang="uk-UA" dirty="0" smtClean="0"/>
          </a:p>
          <a:p>
            <a:r>
              <a:rPr lang="uk-UA" dirty="0" smtClean="0"/>
              <a:t>Компетенція комітетів, палат і Великої палати. </a:t>
            </a:r>
          </a:p>
          <a:p>
            <a:endParaRPr lang="uk-UA" dirty="0" smtClean="0"/>
          </a:p>
          <a:p>
            <a:r>
              <a:rPr lang="uk-UA" dirty="0" smtClean="0"/>
              <a:t>Комітет міністрів.</a:t>
            </a:r>
          </a:p>
          <a:p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3. Організація роботи ЄСПЛ.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Порядок діяльності Секретаріату ЄСПЛ. </a:t>
            </a:r>
          </a:p>
          <a:p>
            <a:endParaRPr lang="uk-UA" dirty="0" smtClean="0"/>
          </a:p>
          <a:p>
            <a:r>
              <a:rPr lang="uk-UA" dirty="0" smtClean="0"/>
              <a:t>Порядок діяльності комітетів, палат і Великої палати. </a:t>
            </a:r>
          </a:p>
          <a:p>
            <a:endParaRPr lang="uk-UA" dirty="0" smtClean="0"/>
          </a:p>
          <a:p>
            <a:r>
              <a:rPr lang="uk-UA" dirty="0" smtClean="0"/>
              <a:t>Порядок діяльності Комітету міністрів.</a:t>
            </a:r>
          </a:p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577</TotalTime>
  <Words>161</Words>
  <Application>Microsoft Office PowerPoint</Application>
  <PresentationFormat>Экран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Эркер</vt:lpstr>
      <vt:lpstr>Тема 2. Структура та організація ЄСПЛ </vt:lpstr>
      <vt:lpstr>Структура та організація ЄСПЛ </vt:lpstr>
      <vt:lpstr>1. Створення ЄКПЛ.  Правовий статус суддів</vt:lpstr>
      <vt:lpstr>2. Секретаріат ЄСПЛ. Склад суду. </vt:lpstr>
      <vt:lpstr>3. Організація роботи ЄСПЛ.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Структура та організація ЄСПЛ </dc:title>
  <cp:lastModifiedBy>Пользователь</cp:lastModifiedBy>
  <cp:revision>11</cp:revision>
  <dcterms:modified xsi:type="dcterms:W3CDTF">2021-04-06T09:52:18Z</dcterms:modified>
</cp:coreProperties>
</file>