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5334000"/>
            <a:ext cx="103632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867400"/>
            <a:ext cx="10363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3958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5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4400" y="1417638"/>
            <a:ext cx="24384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417638"/>
            <a:ext cx="7112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4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4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9408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1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0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36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164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97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417638"/>
            <a:ext cx="9753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en-US" altLang="uk-U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438400"/>
            <a:ext cx="9753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</p:spTree>
    <p:extLst>
      <p:ext uri="{BB962C8B-B14F-4D97-AF65-F5344CB8AC3E}">
        <p14:creationId xmlns:p14="http://schemas.microsoft.com/office/powerpoint/2010/main" val="306085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4300" y="2659380"/>
            <a:ext cx="10363200" cy="704850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1">
                    <a:lumMod val="50000"/>
                  </a:schemeClr>
                </a:solidFill>
              </a:rPr>
              <a:t>ЕКОТЕХНОЛОГІЯ</a:t>
            </a:r>
            <a:endParaRPr lang="uk-UA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1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210" y="712470"/>
            <a:ext cx="1116711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</a:rPr>
              <a:t>Екотехнологія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– розділ екології, який вивчає питання еволюції природного середовища під впливом технічної діяльності людини.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У сучасному суспільстві різко зростає важливість ролі </a:t>
            </a:r>
            <a:r>
              <a:rPr lang="uk-UA" dirty="0" err="1">
                <a:solidFill>
                  <a:schemeClr val="accent1">
                    <a:lumMod val="50000"/>
                  </a:schemeClr>
                </a:solidFill>
              </a:rPr>
              <a:t>екотехнології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 та екологічної інженерії, які мають на меті оцінювати ступінь шкоди, завданий довкіллю різними галузями виробництва, розробляти і вдосконалювати інженерно-технічні засоби захисту навколишнього середовища, розвивати основи створення замкнених та безвідхідних технологічних циклів і виробництв із мінімізацією або й повним виключенням негативного впливу на довкілля.</a:t>
            </a:r>
          </a:p>
          <a:p>
            <a:pPr marL="0" indent="0" algn="just">
              <a:buNone/>
            </a:pP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98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630" y="735330"/>
            <a:ext cx="11201400" cy="4191000"/>
          </a:xfrm>
        </p:spPr>
        <p:txBody>
          <a:bodyPr/>
          <a:lstStyle/>
          <a:p>
            <a:pPr marL="0" indent="0">
              <a:buNone/>
            </a:pPr>
            <a:r>
              <a:rPr lang="uk-UA" i="1" dirty="0">
                <a:solidFill>
                  <a:schemeClr val="accent1">
                    <a:lumMod val="50000"/>
                  </a:schemeClr>
                </a:solidFill>
              </a:rPr>
              <a:t>За підсумками вивчення курсу студент повинен знати: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техногенез та його характерні риси;</a:t>
            </a: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географію хімічної промисловості України та її основні показники;</a:t>
            </a: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вплив хімічної промисловості на навколишнє природне середовище;</a:t>
            </a: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екологічні нормативи та стандарти якості навколишнього </a:t>
            </a:r>
            <a:r>
              <a:rPr lang="uk-UA" dirty="0" err="1">
                <a:solidFill>
                  <a:schemeClr val="accent1">
                    <a:lumMod val="50000"/>
                  </a:schemeClr>
                </a:solidFill>
              </a:rPr>
              <a:t>середовиша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методи очищення стічних вод хімічної промисловості;</a:t>
            </a:r>
          </a:p>
          <a:p>
            <a:pPr lvl="0"/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альтернативні </a:t>
            </a:r>
            <a:r>
              <a:rPr lang="uk-UA" dirty="0" err="1">
                <a:solidFill>
                  <a:schemeClr val="accent1">
                    <a:lumMod val="50000"/>
                  </a:schemeClr>
                </a:solidFill>
              </a:rPr>
              <a:t>екологобезпечні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 технології.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840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940" y="701040"/>
            <a:ext cx="11269980" cy="4191000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Згідно з вимогами освітньо-професійної програми студенти повинні досягти таких </a:t>
            </a:r>
            <a:r>
              <a:rPr lang="uk-UA" sz="2800" i="1" dirty="0">
                <a:solidFill>
                  <a:schemeClr val="accent1">
                    <a:lumMod val="50000"/>
                  </a:schemeClr>
                </a:solidFill>
              </a:rPr>
              <a:t>результатів навчання (</a:t>
            </a:r>
            <a:r>
              <a:rPr lang="uk-UA" sz="2800" i="1" dirty="0" err="1">
                <a:solidFill>
                  <a:schemeClr val="accent1">
                    <a:lumMod val="50000"/>
                  </a:schemeClr>
                </a:solidFill>
              </a:rPr>
              <a:t>компетентностей</a:t>
            </a:r>
            <a:r>
              <a:rPr lang="uk-UA" sz="2800" i="1" dirty="0" smtClean="0">
                <a:solidFill>
                  <a:schemeClr val="accent1">
                    <a:lumMod val="50000"/>
                  </a:schemeClr>
                </a:solidFill>
              </a:rPr>
              <a:t>):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класифікувати техногенні забруднення за ступенем небезпечності;</a:t>
            </a:r>
          </a:p>
          <a:p>
            <a:pPr lvl="0"/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класифікувати ресурси, необхідні для хімічної промисловості;</a:t>
            </a:r>
          </a:p>
          <a:p>
            <a:pPr lvl="0"/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аналізувати методи захисту природного середовища від шкідливого впливу хімічних та металургійних підприємств;</a:t>
            </a:r>
          </a:p>
          <a:p>
            <a:pPr lvl="0"/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розробляти шляхи подолання екологічного забруднення основних хімічних виробництв;</a:t>
            </a:r>
          </a:p>
          <a:p>
            <a:r>
              <a:rPr lang="uk-UA" sz="2800" smtClean="0">
                <a:solidFill>
                  <a:schemeClr val="accent1">
                    <a:lumMod val="50000"/>
                  </a:schemeClr>
                </a:solidFill>
              </a:rPr>
              <a:t>приймати </a:t>
            </a:r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обґрунтовані рішення щодо покращення технологій виробництв.</a:t>
            </a:r>
          </a:p>
          <a:p>
            <a:pPr marL="0" indent="0">
              <a:buNone/>
            </a:pP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94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">
      <a:dk1>
        <a:srgbClr val="808080"/>
      </a:dk1>
      <a:lt1>
        <a:srgbClr val="FFFFFF"/>
      </a:lt1>
      <a:dk2>
        <a:srgbClr val="808080"/>
      </a:dk2>
      <a:lt2>
        <a:srgbClr val="005800"/>
      </a:lt2>
      <a:accent1>
        <a:srgbClr val="008000"/>
      </a:accent1>
      <a:accent2>
        <a:srgbClr val="00A400"/>
      </a:accent2>
      <a:accent3>
        <a:srgbClr val="FFFFFF"/>
      </a:accent3>
      <a:accent4>
        <a:srgbClr val="6C6C6C"/>
      </a:accent4>
      <a:accent5>
        <a:srgbClr val="AAC0AA"/>
      </a:accent5>
      <a:accent6>
        <a:srgbClr val="009400"/>
      </a:accent6>
      <a:hlink>
        <a:srgbClr val="33CC33"/>
      </a:hlink>
      <a:folHlink>
        <a:srgbClr val="808080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3" id="{884262A7-2810-450C-A836-858EF69DC930}" vid="{5E429385-4B0F-4796-B3BA-F668E1BC4A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9</TotalTime>
  <Words>110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Microsoft Sans Serif</vt:lpstr>
      <vt:lpstr>Тема13</vt:lpstr>
      <vt:lpstr>ЕКОТЕХНОЛОГІЯ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ЕКОТЕХНОЛОГІЯ</dc:title>
  <dc:creator>Yulia Petrusha</dc:creator>
  <cp:lastModifiedBy>Yulia Petrusha</cp:lastModifiedBy>
  <cp:revision>7</cp:revision>
  <dcterms:created xsi:type="dcterms:W3CDTF">2021-01-12T09:56:20Z</dcterms:created>
  <dcterms:modified xsi:type="dcterms:W3CDTF">2021-01-12T10:05:34Z</dcterms:modified>
</cp:coreProperties>
</file>