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56" r:id="rId2"/>
    <p:sldId id="30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57" r:id="rId18"/>
    <p:sldId id="259" r:id="rId19"/>
    <p:sldId id="260" r:id="rId20"/>
    <p:sldId id="261" r:id="rId21"/>
    <p:sldId id="273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6015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38" y="-108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8429C-FF17-4B9F-8C08-6E43E36D90C8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F4C5AF74-CECE-44BF-9E97-9F8149BAEB56}">
      <dgm:prSet/>
      <dgm:spPr/>
      <dgm:t>
        <a:bodyPr/>
        <a:lstStyle/>
        <a:p>
          <a:r>
            <a:rPr lang="uk-UA" dirty="0"/>
            <a:t>ґрунтовне вивчення запитів споживачів </a:t>
          </a:r>
          <a:r>
            <a:rPr lang="uk-UA" dirty="0" smtClean="0"/>
            <a:t>та аналіз </a:t>
          </a:r>
          <a:r>
            <a:rPr lang="uk-UA" dirty="0"/>
            <a:t>конкурентів;</a:t>
          </a:r>
        </a:p>
      </dgm:t>
    </dgm:pt>
    <dgm:pt modelId="{838628E6-FDF3-43E2-B118-D23C7181AB6B}" type="parTrans" cxnId="{203774B4-1392-4490-A323-583071240676}">
      <dgm:prSet/>
      <dgm:spPr/>
      <dgm:t>
        <a:bodyPr/>
        <a:lstStyle/>
        <a:p>
          <a:endParaRPr lang="uk-UA"/>
        </a:p>
      </dgm:t>
    </dgm:pt>
    <dgm:pt modelId="{E5E6634C-CE54-467A-AB6F-593BC26CA66B}" type="sibTrans" cxnId="{203774B4-1392-4490-A323-583071240676}">
      <dgm:prSet/>
      <dgm:spPr/>
      <dgm:t>
        <a:bodyPr/>
        <a:lstStyle/>
        <a:p>
          <a:endParaRPr lang="uk-UA"/>
        </a:p>
      </dgm:t>
    </dgm:pt>
    <dgm:pt modelId="{FAC63C74-99D5-41D7-8E6E-BC0EDE29ADCB}">
      <dgm:prSet/>
      <dgm:spPr/>
      <dgm:t>
        <a:bodyPr/>
        <a:lstStyle/>
        <a:p>
          <a:r>
            <a:rPr lang="uk-UA" dirty="0"/>
            <a:t>обґрунтована рекламна політика;</a:t>
          </a:r>
        </a:p>
      </dgm:t>
    </dgm:pt>
    <dgm:pt modelId="{C5F2133E-8B1C-4E1F-BDC9-AAFD105017C4}" type="parTrans" cxnId="{E4FCCFFD-41EE-4276-AD39-CAD7FBBCF5DA}">
      <dgm:prSet/>
      <dgm:spPr/>
      <dgm:t>
        <a:bodyPr/>
        <a:lstStyle/>
        <a:p>
          <a:endParaRPr lang="uk-UA"/>
        </a:p>
      </dgm:t>
    </dgm:pt>
    <dgm:pt modelId="{C4C9FCAD-C841-4836-B4C0-CC51AE87D58B}" type="sibTrans" cxnId="{E4FCCFFD-41EE-4276-AD39-CAD7FBBCF5DA}">
      <dgm:prSet/>
      <dgm:spPr/>
      <dgm:t>
        <a:bodyPr/>
        <a:lstStyle/>
        <a:p>
          <a:endParaRPr lang="uk-UA"/>
        </a:p>
      </dgm:t>
    </dgm:pt>
    <dgm:pt modelId="{33DD3AED-9DCA-4D56-B3DC-2FAE60A18895}">
      <dgm:prSet/>
      <dgm:spPr/>
      <dgm:t>
        <a:bodyPr/>
        <a:lstStyle/>
        <a:p>
          <a:r>
            <a:rPr lang="uk-UA" dirty="0"/>
            <a:t>створення нової продукції;</a:t>
          </a:r>
        </a:p>
      </dgm:t>
    </dgm:pt>
    <dgm:pt modelId="{ECA3F508-6A97-4A30-8C24-0AD7E99B4C68}" type="parTrans" cxnId="{F4232E2D-8414-4ECC-A284-5B32AAE20F1E}">
      <dgm:prSet/>
      <dgm:spPr/>
      <dgm:t>
        <a:bodyPr/>
        <a:lstStyle/>
        <a:p>
          <a:endParaRPr lang="uk-UA"/>
        </a:p>
      </dgm:t>
    </dgm:pt>
    <dgm:pt modelId="{4C1ECF57-A661-470F-A092-9F7D4EE1F002}" type="sibTrans" cxnId="{F4232E2D-8414-4ECC-A284-5B32AAE20F1E}">
      <dgm:prSet/>
      <dgm:spPr/>
      <dgm:t>
        <a:bodyPr/>
        <a:lstStyle/>
        <a:p>
          <a:endParaRPr lang="uk-UA"/>
        </a:p>
      </dgm:t>
    </dgm:pt>
    <dgm:pt modelId="{1ACC3465-EE4C-4D8D-8A7A-81CEFC09866F}">
      <dgm:prSet/>
      <dgm:spPr/>
      <dgm:t>
        <a:bodyPr/>
        <a:lstStyle/>
        <a:p>
          <a:r>
            <a:rPr lang="uk-UA" dirty="0"/>
            <a:t>покращення якісних характеристик продукції;</a:t>
          </a:r>
        </a:p>
      </dgm:t>
    </dgm:pt>
    <dgm:pt modelId="{991CFD53-71A1-421A-99B2-001F9977F6E5}" type="parTrans" cxnId="{EAE0F828-7ECE-440B-B051-7F1A42C8C6C2}">
      <dgm:prSet/>
      <dgm:spPr/>
      <dgm:t>
        <a:bodyPr/>
        <a:lstStyle/>
        <a:p>
          <a:endParaRPr lang="uk-UA"/>
        </a:p>
      </dgm:t>
    </dgm:pt>
    <dgm:pt modelId="{C4942C34-373D-4B7E-B74C-3EAC64040ABF}" type="sibTrans" cxnId="{EAE0F828-7ECE-440B-B051-7F1A42C8C6C2}">
      <dgm:prSet/>
      <dgm:spPr/>
      <dgm:t>
        <a:bodyPr/>
        <a:lstStyle/>
        <a:p>
          <a:endParaRPr lang="uk-UA"/>
        </a:p>
      </dgm:t>
    </dgm:pt>
    <dgm:pt modelId="{07FE531C-2FA8-44DA-9E11-1B411F3C193C}">
      <dgm:prSet/>
      <dgm:spPr/>
      <dgm:t>
        <a:bodyPr/>
        <a:lstStyle/>
        <a:p>
          <a:r>
            <a:rPr lang="uk-UA" dirty="0"/>
            <a:t>модернізація обладнання;</a:t>
          </a:r>
        </a:p>
      </dgm:t>
    </dgm:pt>
    <dgm:pt modelId="{BEE5C360-F980-4DE3-8131-6FADEE7D43B9}" type="parTrans" cxnId="{5351F22B-1EE9-4039-AD76-B4C654BD25B1}">
      <dgm:prSet/>
      <dgm:spPr/>
      <dgm:t>
        <a:bodyPr/>
        <a:lstStyle/>
        <a:p>
          <a:endParaRPr lang="uk-UA"/>
        </a:p>
      </dgm:t>
    </dgm:pt>
    <dgm:pt modelId="{5EF5C0FB-5179-48D3-902D-23BB454A9AEB}" type="sibTrans" cxnId="{5351F22B-1EE9-4039-AD76-B4C654BD25B1}">
      <dgm:prSet/>
      <dgm:spPr/>
      <dgm:t>
        <a:bodyPr/>
        <a:lstStyle/>
        <a:p>
          <a:endParaRPr lang="uk-UA"/>
        </a:p>
      </dgm:t>
    </dgm:pt>
    <dgm:pt modelId="{563D7727-B6E0-4071-B976-0A52674186BE}">
      <dgm:prSet/>
      <dgm:spPr/>
      <dgm:t>
        <a:bodyPr/>
        <a:lstStyle/>
        <a:p>
          <a:r>
            <a:rPr lang="uk-UA" dirty="0"/>
            <a:t>всебічне зниження витрат;</a:t>
          </a:r>
        </a:p>
      </dgm:t>
    </dgm:pt>
    <dgm:pt modelId="{22CE975C-7082-49FA-9013-0DDE251A8871}" type="parTrans" cxnId="{A527CCC9-896C-41C6-959E-FE251B4D5319}">
      <dgm:prSet/>
      <dgm:spPr/>
      <dgm:t>
        <a:bodyPr/>
        <a:lstStyle/>
        <a:p>
          <a:endParaRPr lang="uk-UA"/>
        </a:p>
      </dgm:t>
    </dgm:pt>
    <dgm:pt modelId="{0F1A11A8-7C65-434A-9A78-A1838E9AD4EE}" type="sibTrans" cxnId="{A527CCC9-896C-41C6-959E-FE251B4D5319}">
      <dgm:prSet/>
      <dgm:spPr/>
      <dgm:t>
        <a:bodyPr/>
        <a:lstStyle/>
        <a:p>
          <a:endParaRPr lang="uk-UA"/>
        </a:p>
      </dgm:t>
    </dgm:pt>
    <dgm:pt modelId="{3E78E913-E64B-4AA9-BD4D-296DDDDFCF72}">
      <dgm:prSet/>
      <dgm:spPr/>
      <dgm:t>
        <a:bodyPr/>
        <a:lstStyle/>
        <a:p>
          <a:r>
            <a:rPr lang="uk-UA" dirty="0" smtClean="0"/>
            <a:t>удосконалення </a:t>
          </a:r>
          <a:r>
            <a:rPr lang="uk-UA" dirty="0"/>
            <a:t>обслуговування у процесі купівлі та післяпродажного сервісу тощо.</a:t>
          </a:r>
        </a:p>
      </dgm:t>
    </dgm:pt>
    <dgm:pt modelId="{0747DF7C-F79C-4410-A6AB-634F256BECA3}" type="parTrans" cxnId="{0F24113D-0428-40A8-B37A-A102B5BDF19F}">
      <dgm:prSet/>
      <dgm:spPr/>
      <dgm:t>
        <a:bodyPr/>
        <a:lstStyle/>
        <a:p>
          <a:endParaRPr lang="uk-UA"/>
        </a:p>
      </dgm:t>
    </dgm:pt>
    <dgm:pt modelId="{0C0145C2-E0F1-42D1-8FC6-CDCF4159042E}" type="sibTrans" cxnId="{0F24113D-0428-40A8-B37A-A102B5BDF19F}">
      <dgm:prSet/>
      <dgm:spPr/>
      <dgm:t>
        <a:bodyPr/>
        <a:lstStyle/>
        <a:p>
          <a:endParaRPr lang="uk-UA"/>
        </a:p>
      </dgm:t>
    </dgm:pt>
    <dgm:pt modelId="{3F1D0792-179D-4C76-B769-52DCCCB7EFFA}" type="pres">
      <dgm:prSet presAssocID="{0108429C-FF17-4B9F-8C08-6E43E36D9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45E5C9-040C-418A-905D-9ACB42F8B656}" type="pres">
      <dgm:prSet presAssocID="{F4C5AF74-CECE-44BF-9E97-9F8149BAEB5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BF7FC-0211-40F1-8DB2-541CC349CC95}" type="pres">
      <dgm:prSet presAssocID="{E5E6634C-CE54-467A-AB6F-593BC26CA66B}" presName="spacer" presStyleCnt="0"/>
      <dgm:spPr/>
    </dgm:pt>
    <dgm:pt modelId="{1C47E688-AEFD-4B6F-AF22-DE90EABB9F20}" type="pres">
      <dgm:prSet presAssocID="{FAC63C74-99D5-41D7-8E6E-BC0EDE29ADC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44F67-7290-419A-89EF-DB1B71E9D1BD}" type="pres">
      <dgm:prSet presAssocID="{C4C9FCAD-C841-4836-B4C0-CC51AE87D58B}" presName="spacer" presStyleCnt="0"/>
      <dgm:spPr/>
    </dgm:pt>
    <dgm:pt modelId="{3E94E4EC-7815-4E86-A4D8-53A49A1E630D}" type="pres">
      <dgm:prSet presAssocID="{33DD3AED-9DCA-4D56-B3DC-2FAE60A1889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792A6-D10C-4B23-BBAA-39A4A59BD6A5}" type="pres">
      <dgm:prSet presAssocID="{4C1ECF57-A661-470F-A092-9F7D4EE1F002}" presName="spacer" presStyleCnt="0"/>
      <dgm:spPr/>
    </dgm:pt>
    <dgm:pt modelId="{6C0ACD02-8658-42D1-8ED6-3F71D4D3C117}" type="pres">
      <dgm:prSet presAssocID="{1ACC3465-EE4C-4D8D-8A7A-81CEFC09866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45EEA-9A70-45C5-8B36-473DA4C3D28F}" type="pres">
      <dgm:prSet presAssocID="{C4942C34-373D-4B7E-B74C-3EAC64040ABF}" presName="spacer" presStyleCnt="0"/>
      <dgm:spPr/>
    </dgm:pt>
    <dgm:pt modelId="{4B2C72DC-3508-413E-BD4A-D9D85DC5BB87}" type="pres">
      <dgm:prSet presAssocID="{07FE531C-2FA8-44DA-9E11-1B411F3C193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9C6B3-8752-45AC-8B49-3FF93EFDB6C2}" type="pres">
      <dgm:prSet presAssocID="{5EF5C0FB-5179-48D3-902D-23BB454A9AEB}" presName="spacer" presStyleCnt="0"/>
      <dgm:spPr/>
    </dgm:pt>
    <dgm:pt modelId="{6835F053-96B4-47A6-AD72-7375CD389979}" type="pres">
      <dgm:prSet presAssocID="{563D7727-B6E0-4071-B976-0A52674186B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07E3B-4D61-4704-B283-E99BB265A657}" type="pres">
      <dgm:prSet presAssocID="{0F1A11A8-7C65-434A-9A78-A1838E9AD4EE}" presName="spacer" presStyleCnt="0"/>
      <dgm:spPr/>
    </dgm:pt>
    <dgm:pt modelId="{6290542D-6AC1-405C-9C4C-6E23D3E1F8D1}" type="pres">
      <dgm:prSet presAssocID="{3E78E913-E64B-4AA9-BD4D-296DDDDFCF7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3774B4-1392-4490-A323-583071240676}" srcId="{0108429C-FF17-4B9F-8C08-6E43E36D90C8}" destId="{F4C5AF74-CECE-44BF-9E97-9F8149BAEB56}" srcOrd="0" destOrd="0" parTransId="{838628E6-FDF3-43E2-B118-D23C7181AB6B}" sibTransId="{E5E6634C-CE54-467A-AB6F-593BC26CA66B}"/>
    <dgm:cxn modelId="{F4232E2D-8414-4ECC-A284-5B32AAE20F1E}" srcId="{0108429C-FF17-4B9F-8C08-6E43E36D90C8}" destId="{33DD3AED-9DCA-4D56-B3DC-2FAE60A18895}" srcOrd="2" destOrd="0" parTransId="{ECA3F508-6A97-4A30-8C24-0AD7E99B4C68}" sibTransId="{4C1ECF57-A661-470F-A092-9F7D4EE1F002}"/>
    <dgm:cxn modelId="{AB43F436-7F0B-4886-9DBD-84B09011C882}" type="presOf" srcId="{563D7727-B6E0-4071-B976-0A52674186BE}" destId="{6835F053-96B4-47A6-AD72-7375CD389979}" srcOrd="0" destOrd="0" presId="urn:microsoft.com/office/officeart/2005/8/layout/vList2"/>
    <dgm:cxn modelId="{1A31E0BF-8BA4-4C91-86E3-A2856410913B}" type="presOf" srcId="{0108429C-FF17-4B9F-8C08-6E43E36D90C8}" destId="{3F1D0792-179D-4C76-B769-52DCCCB7EFFA}" srcOrd="0" destOrd="0" presId="urn:microsoft.com/office/officeart/2005/8/layout/vList2"/>
    <dgm:cxn modelId="{5B40B3E6-51BC-4D0D-B183-ECFB32C53544}" type="presOf" srcId="{F4C5AF74-CECE-44BF-9E97-9F8149BAEB56}" destId="{9D45E5C9-040C-418A-905D-9ACB42F8B656}" srcOrd="0" destOrd="0" presId="urn:microsoft.com/office/officeart/2005/8/layout/vList2"/>
    <dgm:cxn modelId="{E4FCCFFD-41EE-4276-AD39-CAD7FBBCF5DA}" srcId="{0108429C-FF17-4B9F-8C08-6E43E36D90C8}" destId="{FAC63C74-99D5-41D7-8E6E-BC0EDE29ADCB}" srcOrd="1" destOrd="0" parTransId="{C5F2133E-8B1C-4E1F-BDC9-AAFD105017C4}" sibTransId="{C4C9FCAD-C841-4836-B4C0-CC51AE87D58B}"/>
    <dgm:cxn modelId="{A527CCC9-896C-41C6-959E-FE251B4D5319}" srcId="{0108429C-FF17-4B9F-8C08-6E43E36D90C8}" destId="{563D7727-B6E0-4071-B976-0A52674186BE}" srcOrd="5" destOrd="0" parTransId="{22CE975C-7082-49FA-9013-0DDE251A8871}" sibTransId="{0F1A11A8-7C65-434A-9A78-A1838E9AD4EE}"/>
    <dgm:cxn modelId="{036621DC-318C-4A41-9AFC-F74E4ADFE241}" type="presOf" srcId="{3E78E913-E64B-4AA9-BD4D-296DDDDFCF72}" destId="{6290542D-6AC1-405C-9C4C-6E23D3E1F8D1}" srcOrd="0" destOrd="0" presId="urn:microsoft.com/office/officeart/2005/8/layout/vList2"/>
    <dgm:cxn modelId="{EAE0F828-7ECE-440B-B051-7F1A42C8C6C2}" srcId="{0108429C-FF17-4B9F-8C08-6E43E36D90C8}" destId="{1ACC3465-EE4C-4D8D-8A7A-81CEFC09866F}" srcOrd="3" destOrd="0" parTransId="{991CFD53-71A1-421A-99B2-001F9977F6E5}" sibTransId="{C4942C34-373D-4B7E-B74C-3EAC64040ABF}"/>
    <dgm:cxn modelId="{9F75676B-2EF9-4DB0-A69F-275DBAEF1DC8}" type="presOf" srcId="{07FE531C-2FA8-44DA-9E11-1B411F3C193C}" destId="{4B2C72DC-3508-413E-BD4A-D9D85DC5BB87}" srcOrd="0" destOrd="0" presId="urn:microsoft.com/office/officeart/2005/8/layout/vList2"/>
    <dgm:cxn modelId="{5351F22B-1EE9-4039-AD76-B4C654BD25B1}" srcId="{0108429C-FF17-4B9F-8C08-6E43E36D90C8}" destId="{07FE531C-2FA8-44DA-9E11-1B411F3C193C}" srcOrd="4" destOrd="0" parTransId="{BEE5C360-F980-4DE3-8131-6FADEE7D43B9}" sibTransId="{5EF5C0FB-5179-48D3-902D-23BB454A9AEB}"/>
    <dgm:cxn modelId="{0F24113D-0428-40A8-B37A-A102B5BDF19F}" srcId="{0108429C-FF17-4B9F-8C08-6E43E36D90C8}" destId="{3E78E913-E64B-4AA9-BD4D-296DDDDFCF72}" srcOrd="6" destOrd="0" parTransId="{0747DF7C-F79C-4410-A6AB-634F256BECA3}" sibTransId="{0C0145C2-E0F1-42D1-8FC6-CDCF4159042E}"/>
    <dgm:cxn modelId="{1852969B-065A-472E-81F6-A40504141EFE}" type="presOf" srcId="{FAC63C74-99D5-41D7-8E6E-BC0EDE29ADCB}" destId="{1C47E688-AEFD-4B6F-AF22-DE90EABB9F20}" srcOrd="0" destOrd="0" presId="urn:microsoft.com/office/officeart/2005/8/layout/vList2"/>
    <dgm:cxn modelId="{AF28BA63-0DE2-4202-BA81-91C0AD3F4065}" type="presOf" srcId="{33DD3AED-9DCA-4D56-B3DC-2FAE60A18895}" destId="{3E94E4EC-7815-4E86-A4D8-53A49A1E630D}" srcOrd="0" destOrd="0" presId="urn:microsoft.com/office/officeart/2005/8/layout/vList2"/>
    <dgm:cxn modelId="{74A44B82-CE93-4423-B8FC-545293E2C018}" type="presOf" srcId="{1ACC3465-EE4C-4D8D-8A7A-81CEFC09866F}" destId="{6C0ACD02-8658-42D1-8ED6-3F71D4D3C117}" srcOrd="0" destOrd="0" presId="urn:microsoft.com/office/officeart/2005/8/layout/vList2"/>
    <dgm:cxn modelId="{61A255D8-346F-4784-AE82-1D8C6D5FEEAD}" type="presParOf" srcId="{3F1D0792-179D-4C76-B769-52DCCCB7EFFA}" destId="{9D45E5C9-040C-418A-905D-9ACB42F8B656}" srcOrd="0" destOrd="0" presId="urn:microsoft.com/office/officeart/2005/8/layout/vList2"/>
    <dgm:cxn modelId="{FCF98A66-6313-4CC2-83B7-2596AF5D7F9E}" type="presParOf" srcId="{3F1D0792-179D-4C76-B769-52DCCCB7EFFA}" destId="{B1CBF7FC-0211-40F1-8DB2-541CC349CC95}" srcOrd="1" destOrd="0" presId="urn:microsoft.com/office/officeart/2005/8/layout/vList2"/>
    <dgm:cxn modelId="{4AD642A1-F96B-4B2F-9F24-80CACAECA0BB}" type="presParOf" srcId="{3F1D0792-179D-4C76-B769-52DCCCB7EFFA}" destId="{1C47E688-AEFD-4B6F-AF22-DE90EABB9F20}" srcOrd="2" destOrd="0" presId="urn:microsoft.com/office/officeart/2005/8/layout/vList2"/>
    <dgm:cxn modelId="{005DB416-C127-460B-BA07-8F50E77BB925}" type="presParOf" srcId="{3F1D0792-179D-4C76-B769-52DCCCB7EFFA}" destId="{6F344F67-7290-419A-89EF-DB1B71E9D1BD}" srcOrd="3" destOrd="0" presId="urn:microsoft.com/office/officeart/2005/8/layout/vList2"/>
    <dgm:cxn modelId="{5921B0D4-0874-46F0-9EAA-58FB4D149929}" type="presParOf" srcId="{3F1D0792-179D-4C76-B769-52DCCCB7EFFA}" destId="{3E94E4EC-7815-4E86-A4D8-53A49A1E630D}" srcOrd="4" destOrd="0" presId="urn:microsoft.com/office/officeart/2005/8/layout/vList2"/>
    <dgm:cxn modelId="{32699C43-4F89-4465-9B72-8AC505E1BA04}" type="presParOf" srcId="{3F1D0792-179D-4C76-B769-52DCCCB7EFFA}" destId="{0C0792A6-D10C-4B23-BBAA-39A4A59BD6A5}" srcOrd="5" destOrd="0" presId="urn:microsoft.com/office/officeart/2005/8/layout/vList2"/>
    <dgm:cxn modelId="{86B6B253-69A9-4C22-A8C3-D9B14F6CA006}" type="presParOf" srcId="{3F1D0792-179D-4C76-B769-52DCCCB7EFFA}" destId="{6C0ACD02-8658-42D1-8ED6-3F71D4D3C117}" srcOrd="6" destOrd="0" presId="urn:microsoft.com/office/officeart/2005/8/layout/vList2"/>
    <dgm:cxn modelId="{578A75FF-718B-4E03-AD30-149172BAA454}" type="presParOf" srcId="{3F1D0792-179D-4C76-B769-52DCCCB7EFFA}" destId="{C1045EEA-9A70-45C5-8B36-473DA4C3D28F}" srcOrd="7" destOrd="0" presId="urn:microsoft.com/office/officeart/2005/8/layout/vList2"/>
    <dgm:cxn modelId="{9FDEA951-2A14-4979-B4CE-5BA3A2F018C4}" type="presParOf" srcId="{3F1D0792-179D-4C76-B769-52DCCCB7EFFA}" destId="{4B2C72DC-3508-413E-BD4A-D9D85DC5BB87}" srcOrd="8" destOrd="0" presId="urn:microsoft.com/office/officeart/2005/8/layout/vList2"/>
    <dgm:cxn modelId="{A3BACED3-D9C1-4931-AE5E-0FC9F61EF328}" type="presParOf" srcId="{3F1D0792-179D-4C76-B769-52DCCCB7EFFA}" destId="{10B9C6B3-8752-45AC-8B49-3FF93EFDB6C2}" srcOrd="9" destOrd="0" presId="urn:microsoft.com/office/officeart/2005/8/layout/vList2"/>
    <dgm:cxn modelId="{02DE0ED9-CE8E-430D-BCD6-FA44CEA54FBE}" type="presParOf" srcId="{3F1D0792-179D-4C76-B769-52DCCCB7EFFA}" destId="{6835F053-96B4-47A6-AD72-7375CD389979}" srcOrd="10" destOrd="0" presId="urn:microsoft.com/office/officeart/2005/8/layout/vList2"/>
    <dgm:cxn modelId="{D1F9E8E3-742B-4CA7-A31D-5D00A1428BC8}" type="presParOf" srcId="{3F1D0792-179D-4C76-B769-52DCCCB7EFFA}" destId="{A6607E3B-4D61-4704-B283-E99BB265A657}" srcOrd="11" destOrd="0" presId="urn:microsoft.com/office/officeart/2005/8/layout/vList2"/>
    <dgm:cxn modelId="{A57CA340-C47A-4209-BCA4-89DD7D90224F}" type="presParOf" srcId="{3F1D0792-179D-4C76-B769-52DCCCB7EFFA}" destId="{6290542D-6AC1-405C-9C4C-6E23D3E1F8D1}" srcOrd="1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8429C-FF17-4B9F-8C08-6E43E36D90C8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C59BB315-62F3-425E-90AD-6C79BAF3A363}">
      <dgm:prSet custT="1"/>
      <dgm:spPr/>
      <dgm:t>
        <a:bodyPr/>
        <a:lstStyle/>
        <a:p>
          <a:r>
            <a:rPr lang="uk-UA" sz="2000" dirty="0"/>
            <a:t>підвищення якості управління;</a:t>
          </a:r>
        </a:p>
      </dgm:t>
    </dgm:pt>
    <dgm:pt modelId="{5EF268BF-D69E-4B6B-851B-4BE37824AEF8}" type="parTrans" cxnId="{4D8155DA-9EED-4F35-A4B4-A2F2AF115E80}">
      <dgm:prSet/>
      <dgm:spPr/>
      <dgm:t>
        <a:bodyPr/>
        <a:lstStyle/>
        <a:p>
          <a:endParaRPr lang="uk-UA" sz="2000"/>
        </a:p>
      </dgm:t>
    </dgm:pt>
    <dgm:pt modelId="{73A8F72B-1D5B-4F49-8084-9352173E4D08}" type="sibTrans" cxnId="{4D8155DA-9EED-4F35-A4B4-A2F2AF115E80}">
      <dgm:prSet/>
      <dgm:spPr/>
      <dgm:t>
        <a:bodyPr/>
        <a:lstStyle/>
        <a:p>
          <a:endParaRPr lang="uk-UA" sz="2000"/>
        </a:p>
      </dgm:t>
    </dgm:pt>
    <dgm:pt modelId="{40E7090C-281F-432D-8B35-F027F4CE79D8}">
      <dgm:prSet custT="1"/>
      <dgm:spPr/>
      <dgm:t>
        <a:bodyPr/>
        <a:lstStyle/>
        <a:p>
          <a:r>
            <a:rPr lang="uk-UA" sz="2000" dirty="0"/>
            <a:t>удосконалення зв’язків із зовнішнім середовищем;</a:t>
          </a:r>
        </a:p>
      </dgm:t>
    </dgm:pt>
    <dgm:pt modelId="{B494308D-5D44-4594-A474-99084C28E7BD}" type="parTrans" cxnId="{9CE9F1B8-40D7-473F-9225-3075CDDB400D}">
      <dgm:prSet/>
      <dgm:spPr/>
      <dgm:t>
        <a:bodyPr/>
        <a:lstStyle/>
        <a:p>
          <a:endParaRPr lang="uk-UA" sz="2000"/>
        </a:p>
      </dgm:t>
    </dgm:pt>
    <dgm:pt modelId="{66988289-297F-4B38-80B4-FD5A20E0C0E8}" type="sibTrans" cxnId="{9CE9F1B8-40D7-473F-9225-3075CDDB400D}">
      <dgm:prSet/>
      <dgm:spPr/>
      <dgm:t>
        <a:bodyPr/>
        <a:lstStyle/>
        <a:p>
          <a:endParaRPr lang="uk-UA" sz="2000"/>
        </a:p>
      </dgm:t>
    </dgm:pt>
    <dgm:pt modelId="{5813E7BC-7FF7-4499-9C53-797D97FB4FD8}">
      <dgm:prSet custT="1"/>
      <dgm:spPr/>
      <dgm:t>
        <a:bodyPr/>
        <a:lstStyle/>
        <a:p>
          <a:r>
            <a:rPr lang="uk-UA" sz="2000" dirty="0"/>
            <a:t>упровадження (проведення) стратегічного маркетингу «виходу» і «входу» організації;</a:t>
          </a:r>
        </a:p>
      </dgm:t>
    </dgm:pt>
    <dgm:pt modelId="{29508E1E-6419-454A-8C91-2CB09862C192}" type="parTrans" cxnId="{66FEA6B9-05ED-4CEA-8203-4532E5E85872}">
      <dgm:prSet/>
      <dgm:spPr/>
      <dgm:t>
        <a:bodyPr/>
        <a:lstStyle/>
        <a:p>
          <a:endParaRPr lang="uk-UA" sz="2000"/>
        </a:p>
      </dgm:t>
    </dgm:pt>
    <dgm:pt modelId="{6CD2419E-787F-408E-BC5D-60701FDF427E}" type="sibTrans" cxnId="{66FEA6B9-05ED-4CEA-8203-4532E5E85872}">
      <dgm:prSet/>
      <dgm:spPr/>
      <dgm:t>
        <a:bodyPr/>
        <a:lstStyle/>
        <a:p>
          <a:endParaRPr lang="uk-UA" sz="2000"/>
        </a:p>
      </dgm:t>
    </dgm:pt>
    <dgm:pt modelId="{FEC1C5AC-AAED-49F4-80A2-C634EE622D28}">
      <dgm:prSet custT="1"/>
      <dgm:spPr/>
      <dgm:t>
        <a:bodyPr/>
        <a:lstStyle/>
        <a:p>
          <a:r>
            <a:rPr lang="uk-UA" sz="2000" dirty="0"/>
            <a:t>удосконалення організації інноваційної діяльності;</a:t>
          </a:r>
        </a:p>
      </dgm:t>
    </dgm:pt>
    <dgm:pt modelId="{707E95A1-8168-4C49-95BA-2612FD4A542A}" type="parTrans" cxnId="{24E86C02-2F97-4969-8B1E-DD08FF378C77}">
      <dgm:prSet/>
      <dgm:spPr/>
      <dgm:t>
        <a:bodyPr/>
        <a:lstStyle/>
        <a:p>
          <a:endParaRPr lang="uk-UA" sz="2000"/>
        </a:p>
      </dgm:t>
    </dgm:pt>
    <dgm:pt modelId="{57B78B32-403E-4072-900E-7B0E06649A06}" type="sibTrans" cxnId="{24E86C02-2F97-4969-8B1E-DD08FF378C77}">
      <dgm:prSet/>
      <dgm:spPr/>
      <dgm:t>
        <a:bodyPr/>
        <a:lstStyle/>
        <a:p>
          <a:endParaRPr lang="uk-UA" sz="2000"/>
        </a:p>
      </dgm:t>
    </dgm:pt>
    <dgm:pt modelId="{91CE27E6-DE07-44CC-B50B-881B63FE9C01}">
      <dgm:prSet custT="1"/>
      <dgm:spPr/>
      <dgm:t>
        <a:bodyPr/>
        <a:lstStyle/>
        <a:p>
          <a:r>
            <a:rPr lang="uk-UA" sz="2000" dirty="0"/>
            <a:t>упровадження нових інформаційних технологій;</a:t>
          </a:r>
        </a:p>
      </dgm:t>
    </dgm:pt>
    <dgm:pt modelId="{3BC89F9C-6091-4ED4-8CB4-8B477BD17051}" type="parTrans" cxnId="{E9FA6963-468D-44B3-B70F-41F884920C49}">
      <dgm:prSet/>
      <dgm:spPr/>
      <dgm:t>
        <a:bodyPr/>
        <a:lstStyle/>
        <a:p>
          <a:endParaRPr lang="uk-UA" sz="2000"/>
        </a:p>
      </dgm:t>
    </dgm:pt>
    <dgm:pt modelId="{06B70630-14D6-4925-9A5F-79B8140585D6}" type="sibTrans" cxnId="{E9FA6963-468D-44B3-B70F-41F884920C49}">
      <dgm:prSet/>
      <dgm:spPr/>
      <dgm:t>
        <a:bodyPr/>
        <a:lstStyle/>
        <a:p>
          <a:endParaRPr lang="uk-UA" sz="2000"/>
        </a:p>
      </dgm:t>
    </dgm:pt>
    <dgm:pt modelId="{5AB5BAEB-C773-435F-A12F-9A3C746C0D2D}">
      <dgm:prSet custT="1"/>
      <dgm:spPr/>
      <dgm:t>
        <a:bodyPr/>
        <a:lstStyle/>
        <a:p>
          <a:r>
            <a:rPr lang="uk-UA" sz="2000" dirty="0"/>
            <a:t>упровадження нових фінансових і облікових технологій;</a:t>
          </a:r>
        </a:p>
      </dgm:t>
    </dgm:pt>
    <dgm:pt modelId="{32B10C71-56FF-46CE-89AF-C71E412DA9E1}" type="parTrans" cxnId="{D43A2C18-3007-49F9-90F4-5C9B06038EBE}">
      <dgm:prSet/>
      <dgm:spPr/>
      <dgm:t>
        <a:bodyPr/>
        <a:lstStyle/>
        <a:p>
          <a:endParaRPr lang="uk-UA" sz="2000"/>
        </a:p>
      </dgm:t>
    </dgm:pt>
    <dgm:pt modelId="{F362B9CA-8874-4514-974F-0CBAA5CC4D75}" type="sibTrans" cxnId="{D43A2C18-3007-49F9-90F4-5C9B06038EBE}">
      <dgm:prSet/>
      <dgm:spPr/>
      <dgm:t>
        <a:bodyPr/>
        <a:lstStyle/>
        <a:p>
          <a:endParaRPr lang="uk-UA" sz="2000"/>
        </a:p>
      </dgm:t>
    </dgm:pt>
    <dgm:pt modelId="{7A6094A2-7107-44A9-9AC0-F9DC8CF49138}">
      <dgm:prSet custT="1"/>
      <dgm:spPr/>
      <dgm:t>
        <a:bodyPr/>
        <a:lstStyle/>
        <a:p>
          <a:r>
            <a:rPr lang="uk-UA" sz="2000" dirty="0"/>
            <a:t>аналіз </a:t>
          </a:r>
          <a:r>
            <a:rPr lang="uk-UA" sz="2000" dirty="0" err="1"/>
            <a:t>ресурсомісткості</a:t>
          </a:r>
          <a:r>
            <a:rPr lang="uk-UA" sz="2000" dirty="0"/>
            <a:t> кожного товару за стадіями його життєвого циклу і впровадження ресурсозберігаючих технологій;</a:t>
          </a:r>
        </a:p>
      </dgm:t>
    </dgm:pt>
    <dgm:pt modelId="{936D7DD7-B060-4418-BB55-DAD7193C33B2}" type="parTrans" cxnId="{A846D2EA-049F-4124-81D5-B9ED83C788C4}">
      <dgm:prSet/>
      <dgm:spPr/>
      <dgm:t>
        <a:bodyPr/>
        <a:lstStyle/>
        <a:p>
          <a:endParaRPr lang="uk-UA" sz="2000"/>
        </a:p>
      </dgm:t>
    </dgm:pt>
    <dgm:pt modelId="{84A0F8D3-D6E1-4227-920D-9C7C0445C399}" type="sibTrans" cxnId="{A846D2EA-049F-4124-81D5-B9ED83C788C4}">
      <dgm:prSet/>
      <dgm:spPr/>
      <dgm:t>
        <a:bodyPr/>
        <a:lstStyle/>
        <a:p>
          <a:endParaRPr lang="uk-UA" sz="2000"/>
        </a:p>
      </dgm:t>
    </dgm:pt>
    <dgm:pt modelId="{2FDF0EB5-6EF8-4EF8-907D-8FD0786ECD57}">
      <dgm:prSet custT="1"/>
      <dgm:spPr/>
      <dgm:t>
        <a:bodyPr/>
        <a:lstStyle/>
        <a:p>
          <a:r>
            <a:rPr lang="uk-UA" sz="2000" dirty="0"/>
            <a:t>підвищення організаційно-технічного рівня виробництва;</a:t>
          </a:r>
        </a:p>
      </dgm:t>
    </dgm:pt>
    <dgm:pt modelId="{D0755FFF-9585-4500-A95D-1E9724116B41}" type="parTrans" cxnId="{8AE38917-A2C0-4114-AAF5-27AB7E569E8F}">
      <dgm:prSet/>
      <dgm:spPr/>
      <dgm:t>
        <a:bodyPr/>
        <a:lstStyle/>
        <a:p>
          <a:endParaRPr lang="uk-UA" sz="2000"/>
        </a:p>
      </dgm:t>
    </dgm:pt>
    <dgm:pt modelId="{152DF3B8-433E-4A44-B579-054810A4B0FC}" type="sibTrans" cxnId="{8AE38917-A2C0-4114-AAF5-27AB7E569E8F}">
      <dgm:prSet/>
      <dgm:spPr/>
      <dgm:t>
        <a:bodyPr/>
        <a:lstStyle/>
        <a:p>
          <a:endParaRPr lang="uk-UA" sz="2000"/>
        </a:p>
      </dgm:t>
    </dgm:pt>
    <dgm:pt modelId="{1B39D7CB-4218-4909-AB03-BABE57733B75}">
      <dgm:prSet custT="1"/>
      <dgm:spPr/>
      <dgm:t>
        <a:bodyPr/>
        <a:lstStyle/>
        <a:p>
          <a:r>
            <a:rPr lang="uk-UA" sz="2000" dirty="0"/>
            <a:t>розвиток логістики;</a:t>
          </a:r>
        </a:p>
      </dgm:t>
    </dgm:pt>
    <dgm:pt modelId="{9438A8CA-4533-4ED5-8D8D-06491D5CBA7C}" type="parTrans" cxnId="{15FE8685-504D-40AF-8849-DC760FF876C0}">
      <dgm:prSet/>
      <dgm:spPr/>
      <dgm:t>
        <a:bodyPr/>
        <a:lstStyle/>
        <a:p>
          <a:endParaRPr lang="uk-UA" sz="2000"/>
        </a:p>
      </dgm:t>
    </dgm:pt>
    <dgm:pt modelId="{21A8D66E-A57F-4DAE-B87F-15FD949F19CD}" type="sibTrans" cxnId="{15FE8685-504D-40AF-8849-DC760FF876C0}">
      <dgm:prSet/>
      <dgm:spPr/>
      <dgm:t>
        <a:bodyPr/>
        <a:lstStyle/>
        <a:p>
          <a:endParaRPr lang="uk-UA" sz="2000"/>
        </a:p>
      </dgm:t>
    </dgm:pt>
    <dgm:pt modelId="{9B5C13CA-9652-4C09-93A4-5D314AB634D3}">
      <dgm:prSet custT="1"/>
      <dgm:spPr/>
      <dgm:t>
        <a:bodyPr/>
        <a:lstStyle/>
        <a:p>
          <a:r>
            <a:rPr lang="uk-UA" sz="2000" dirty="0"/>
            <a:t>розвиток тактичного маркетингу.</a:t>
          </a:r>
        </a:p>
      </dgm:t>
    </dgm:pt>
    <dgm:pt modelId="{49D7A5F8-4F7B-4E69-B7A4-0AD6B494C986}" type="parTrans" cxnId="{6D837D37-2966-48DF-8D6D-E88E966FE239}">
      <dgm:prSet/>
      <dgm:spPr/>
      <dgm:t>
        <a:bodyPr/>
        <a:lstStyle/>
        <a:p>
          <a:endParaRPr lang="uk-UA" sz="2000"/>
        </a:p>
      </dgm:t>
    </dgm:pt>
    <dgm:pt modelId="{C7561C0D-3FF0-4FF5-A9C1-C3FAD7773BE5}" type="sibTrans" cxnId="{6D837D37-2966-48DF-8D6D-E88E966FE239}">
      <dgm:prSet/>
      <dgm:spPr/>
      <dgm:t>
        <a:bodyPr/>
        <a:lstStyle/>
        <a:p>
          <a:endParaRPr lang="uk-UA" sz="2000"/>
        </a:p>
      </dgm:t>
    </dgm:pt>
    <dgm:pt modelId="{3F1D0792-179D-4C76-B769-52DCCCB7EFFA}" type="pres">
      <dgm:prSet presAssocID="{0108429C-FF17-4B9F-8C08-6E43E36D9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F0A1DA-BE83-4DB9-8CBC-5B50F736B82B}" type="pres">
      <dgm:prSet presAssocID="{C59BB315-62F3-425E-90AD-6C79BAF3A363}" presName="parentText" presStyleLbl="node1" presStyleIdx="0" presStyleCnt="10" custScaleY="70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A8C02-3472-47C5-AFE2-FDBE74719B4D}" type="pres">
      <dgm:prSet presAssocID="{73A8F72B-1D5B-4F49-8084-9352173E4D08}" presName="spacer" presStyleCnt="0"/>
      <dgm:spPr/>
    </dgm:pt>
    <dgm:pt modelId="{CA5E1AC6-F2C8-413C-B9D3-D4FECC8411E0}" type="pres">
      <dgm:prSet presAssocID="{40E7090C-281F-432D-8B35-F027F4CE79D8}" presName="parentText" presStyleLbl="node1" presStyleIdx="1" presStyleCnt="10" custScaleY="70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72541-0D99-48E2-9635-3E30CB92A516}" type="pres">
      <dgm:prSet presAssocID="{66988289-297F-4B38-80B4-FD5A20E0C0E8}" presName="spacer" presStyleCnt="0"/>
      <dgm:spPr/>
    </dgm:pt>
    <dgm:pt modelId="{24750B9B-F788-4DD1-90DB-1BEE881DBECD}" type="pres">
      <dgm:prSet presAssocID="{5813E7BC-7FF7-4499-9C53-797D97FB4FD8}" presName="parentText" presStyleLbl="node1" presStyleIdx="2" presStyleCnt="10" custScaleY="70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CAA56-EA9F-4FB1-AC2B-8BCF14D7E7CA}" type="pres">
      <dgm:prSet presAssocID="{6CD2419E-787F-408E-BC5D-60701FDF427E}" presName="spacer" presStyleCnt="0"/>
      <dgm:spPr/>
    </dgm:pt>
    <dgm:pt modelId="{3A31B088-C9B0-4593-934B-7214ACBD6549}" type="pres">
      <dgm:prSet presAssocID="{FEC1C5AC-AAED-49F4-80A2-C634EE622D28}" presName="parentText" presStyleLbl="node1" presStyleIdx="3" presStyleCnt="10" custScaleY="70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FD91B-FDB4-45BD-B0BE-8B31A8243271}" type="pres">
      <dgm:prSet presAssocID="{57B78B32-403E-4072-900E-7B0E06649A06}" presName="spacer" presStyleCnt="0"/>
      <dgm:spPr/>
    </dgm:pt>
    <dgm:pt modelId="{75A99E8E-54E5-4EE8-9F63-A6F099810B03}" type="pres">
      <dgm:prSet presAssocID="{91CE27E6-DE07-44CC-B50B-881B63FE9C01}" presName="parentText" presStyleLbl="node1" presStyleIdx="4" presStyleCnt="10" custScaleY="70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A86AF-3B03-4683-BA5D-8AC99D6AD2F6}" type="pres">
      <dgm:prSet presAssocID="{06B70630-14D6-4925-9A5F-79B8140585D6}" presName="spacer" presStyleCnt="0"/>
      <dgm:spPr/>
    </dgm:pt>
    <dgm:pt modelId="{9DE149A6-FFB1-46AE-9D10-9FEA4D7106AB}" type="pres">
      <dgm:prSet presAssocID="{5AB5BAEB-C773-435F-A12F-9A3C746C0D2D}" presName="parentText" presStyleLbl="node1" presStyleIdx="5" presStyleCnt="10" custScaleY="70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545B4-EB02-4A94-B900-1E64D6C1C673}" type="pres">
      <dgm:prSet presAssocID="{F362B9CA-8874-4514-974F-0CBAA5CC4D75}" presName="spacer" presStyleCnt="0"/>
      <dgm:spPr/>
    </dgm:pt>
    <dgm:pt modelId="{FB723550-97F4-4FCB-859E-8EFC5028F7D9}" type="pres">
      <dgm:prSet presAssocID="{7A6094A2-7107-44A9-9AC0-F9DC8CF49138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8EF61-1A9F-494D-BDD9-F96E6CAD0394}" type="pres">
      <dgm:prSet presAssocID="{84A0F8D3-D6E1-4227-920D-9C7C0445C399}" presName="spacer" presStyleCnt="0"/>
      <dgm:spPr/>
    </dgm:pt>
    <dgm:pt modelId="{05739F90-7B39-4780-976A-EA67ACE2F3C8}" type="pres">
      <dgm:prSet presAssocID="{2FDF0EB5-6EF8-4EF8-907D-8FD0786ECD57}" presName="parentText" presStyleLbl="node1" presStyleIdx="7" presStyleCnt="10" custScaleY="70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ADD65-2258-444D-B140-F32C1DC0DE40}" type="pres">
      <dgm:prSet presAssocID="{152DF3B8-433E-4A44-B579-054810A4B0FC}" presName="spacer" presStyleCnt="0"/>
      <dgm:spPr/>
    </dgm:pt>
    <dgm:pt modelId="{3C308B0D-9F8E-452E-891E-7CD8D2815885}" type="pres">
      <dgm:prSet presAssocID="{1B39D7CB-4218-4909-AB03-BABE57733B75}" presName="parentText" presStyleLbl="node1" presStyleIdx="8" presStyleCnt="10" custScaleY="70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CD0D9-6475-4B5B-B9E7-EDA9C71A4A81}" type="pres">
      <dgm:prSet presAssocID="{21A8D66E-A57F-4DAE-B87F-15FD949F19CD}" presName="spacer" presStyleCnt="0"/>
      <dgm:spPr/>
    </dgm:pt>
    <dgm:pt modelId="{C3C09C7C-DC18-4BC3-AA10-2BF6DEE6D1A8}" type="pres">
      <dgm:prSet presAssocID="{9B5C13CA-9652-4C09-93A4-5D314AB634D3}" presName="parentText" presStyleLbl="node1" presStyleIdx="9" presStyleCnt="10" custScaleY="70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6D2EA-049F-4124-81D5-B9ED83C788C4}" srcId="{0108429C-FF17-4B9F-8C08-6E43E36D90C8}" destId="{7A6094A2-7107-44A9-9AC0-F9DC8CF49138}" srcOrd="6" destOrd="0" parTransId="{936D7DD7-B060-4418-BB55-DAD7193C33B2}" sibTransId="{84A0F8D3-D6E1-4227-920D-9C7C0445C399}"/>
    <dgm:cxn modelId="{E1D24631-013C-4680-A594-17A639898E6F}" type="presOf" srcId="{7A6094A2-7107-44A9-9AC0-F9DC8CF49138}" destId="{FB723550-97F4-4FCB-859E-8EFC5028F7D9}" srcOrd="0" destOrd="0" presId="urn:microsoft.com/office/officeart/2005/8/layout/vList2"/>
    <dgm:cxn modelId="{24E86C02-2F97-4969-8B1E-DD08FF378C77}" srcId="{0108429C-FF17-4B9F-8C08-6E43E36D90C8}" destId="{FEC1C5AC-AAED-49F4-80A2-C634EE622D28}" srcOrd="3" destOrd="0" parTransId="{707E95A1-8168-4C49-95BA-2612FD4A542A}" sibTransId="{57B78B32-403E-4072-900E-7B0E06649A06}"/>
    <dgm:cxn modelId="{66FEA6B9-05ED-4CEA-8203-4532E5E85872}" srcId="{0108429C-FF17-4B9F-8C08-6E43E36D90C8}" destId="{5813E7BC-7FF7-4499-9C53-797D97FB4FD8}" srcOrd="2" destOrd="0" parTransId="{29508E1E-6419-454A-8C91-2CB09862C192}" sibTransId="{6CD2419E-787F-408E-BC5D-60701FDF427E}"/>
    <dgm:cxn modelId="{265F4BBA-A146-44D0-9D24-5CFF0CB396C8}" type="presOf" srcId="{5813E7BC-7FF7-4499-9C53-797D97FB4FD8}" destId="{24750B9B-F788-4DD1-90DB-1BEE881DBECD}" srcOrd="0" destOrd="0" presId="urn:microsoft.com/office/officeart/2005/8/layout/vList2"/>
    <dgm:cxn modelId="{AC19A486-755A-4B9C-ACFF-E955F1C622DB}" type="presOf" srcId="{0108429C-FF17-4B9F-8C08-6E43E36D90C8}" destId="{3F1D0792-179D-4C76-B769-52DCCCB7EFFA}" srcOrd="0" destOrd="0" presId="urn:microsoft.com/office/officeart/2005/8/layout/vList2"/>
    <dgm:cxn modelId="{E54347D8-3CA6-4FAF-B1A8-333FE1BA6E71}" type="presOf" srcId="{9B5C13CA-9652-4C09-93A4-5D314AB634D3}" destId="{C3C09C7C-DC18-4BC3-AA10-2BF6DEE6D1A8}" srcOrd="0" destOrd="0" presId="urn:microsoft.com/office/officeart/2005/8/layout/vList2"/>
    <dgm:cxn modelId="{4CC119F2-F45D-4A61-A5F5-E00FEBD05C05}" type="presOf" srcId="{2FDF0EB5-6EF8-4EF8-907D-8FD0786ECD57}" destId="{05739F90-7B39-4780-976A-EA67ACE2F3C8}" srcOrd="0" destOrd="0" presId="urn:microsoft.com/office/officeart/2005/8/layout/vList2"/>
    <dgm:cxn modelId="{9CE9F1B8-40D7-473F-9225-3075CDDB400D}" srcId="{0108429C-FF17-4B9F-8C08-6E43E36D90C8}" destId="{40E7090C-281F-432D-8B35-F027F4CE79D8}" srcOrd="1" destOrd="0" parTransId="{B494308D-5D44-4594-A474-99084C28E7BD}" sibTransId="{66988289-297F-4B38-80B4-FD5A20E0C0E8}"/>
    <dgm:cxn modelId="{E68B5D7A-CAF5-44E0-B69B-A3838DF97D24}" type="presOf" srcId="{5AB5BAEB-C773-435F-A12F-9A3C746C0D2D}" destId="{9DE149A6-FFB1-46AE-9D10-9FEA4D7106AB}" srcOrd="0" destOrd="0" presId="urn:microsoft.com/office/officeart/2005/8/layout/vList2"/>
    <dgm:cxn modelId="{8AE38917-A2C0-4114-AAF5-27AB7E569E8F}" srcId="{0108429C-FF17-4B9F-8C08-6E43E36D90C8}" destId="{2FDF0EB5-6EF8-4EF8-907D-8FD0786ECD57}" srcOrd="7" destOrd="0" parTransId="{D0755FFF-9585-4500-A95D-1E9724116B41}" sibTransId="{152DF3B8-433E-4A44-B579-054810A4B0FC}"/>
    <dgm:cxn modelId="{D43A2C18-3007-49F9-90F4-5C9B06038EBE}" srcId="{0108429C-FF17-4B9F-8C08-6E43E36D90C8}" destId="{5AB5BAEB-C773-435F-A12F-9A3C746C0D2D}" srcOrd="5" destOrd="0" parTransId="{32B10C71-56FF-46CE-89AF-C71E412DA9E1}" sibTransId="{F362B9CA-8874-4514-974F-0CBAA5CC4D75}"/>
    <dgm:cxn modelId="{937334F7-8A19-4F61-B933-C0A691EA5779}" type="presOf" srcId="{C59BB315-62F3-425E-90AD-6C79BAF3A363}" destId="{68F0A1DA-BE83-4DB9-8CBC-5B50F736B82B}" srcOrd="0" destOrd="0" presId="urn:microsoft.com/office/officeart/2005/8/layout/vList2"/>
    <dgm:cxn modelId="{E1570B78-1142-445B-BDFD-1DD21638F83E}" type="presOf" srcId="{FEC1C5AC-AAED-49F4-80A2-C634EE622D28}" destId="{3A31B088-C9B0-4593-934B-7214ACBD6549}" srcOrd="0" destOrd="0" presId="urn:microsoft.com/office/officeart/2005/8/layout/vList2"/>
    <dgm:cxn modelId="{15FE8685-504D-40AF-8849-DC760FF876C0}" srcId="{0108429C-FF17-4B9F-8C08-6E43E36D90C8}" destId="{1B39D7CB-4218-4909-AB03-BABE57733B75}" srcOrd="8" destOrd="0" parTransId="{9438A8CA-4533-4ED5-8D8D-06491D5CBA7C}" sibTransId="{21A8D66E-A57F-4DAE-B87F-15FD949F19CD}"/>
    <dgm:cxn modelId="{E9FA6963-468D-44B3-B70F-41F884920C49}" srcId="{0108429C-FF17-4B9F-8C08-6E43E36D90C8}" destId="{91CE27E6-DE07-44CC-B50B-881B63FE9C01}" srcOrd="4" destOrd="0" parTransId="{3BC89F9C-6091-4ED4-8CB4-8B477BD17051}" sibTransId="{06B70630-14D6-4925-9A5F-79B8140585D6}"/>
    <dgm:cxn modelId="{4D8155DA-9EED-4F35-A4B4-A2F2AF115E80}" srcId="{0108429C-FF17-4B9F-8C08-6E43E36D90C8}" destId="{C59BB315-62F3-425E-90AD-6C79BAF3A363}" srcOrd="0" destOrd="0" parTransId="{5EF268BF-D69E-4B6B-851B-4BE37824AEF8}" sibTransId="{73A8F72B-1D5B-4F49-8084-9352173E4D08}"/>
    <dgm:cxn modelId="{70A8B625-65C7-4FEF-BC62-1CB18CD004B1}" type="presOf" srcId="{40E7090C-281F-432D-8B35-F027F4CE79D8}" destId="{CA5E1AC6-F2C8-413C-B9D3-D4FECC8411E0}" srcOrd="0" destOrd="0" presId="urn:microsoft.com/office/officeart/2005/8/layout/vList2"/>
    <dgm:cxn modelId="{B879EF96-E40A-44F6-BAFC-10A6F2985A90}" type="presOf" srcId="{1B39D7CB-4218-4909-AB03-BABE57733B75}" destId="{3C308B0D-9F8E-452E-891E-7CD8D2815885}" srcOrd="0" destOrd="0" presId="urn:microsoft.com/office/officeart/2005/8/layout/vList2"/>
    <dgm:cxn modelId="{6D837D37-2966-48DF-8D6D-E88E966FE239}" srcId="{0108429C-FF17-4B9F-8C08-6E43E36D90C8}" destId="{9B5C13CA-9652-4C09-93A4-5D314AB634D3}" srcOrd="9" destOrd="0" parTransId="{49D7A5F8-4F7B-4E69-B7A4-0AD6B494C986}" sibTransId="{C7561C0D-3FF0-4FF5-A9C1-C3FAD7773BE5}"/>
    <dgm:cxn modelId="{A5FA4DF4-F447-4A50-B24A-51A8FFC31248}" type="presOf" srcId="{91CE27E6-DE07-44CC-B50B-881B63FE9C01}" destId="{75A99E8E-54E5-4EE8-9F63-A6F099810B03}" srcOrd="0" destOrd="0" presId="urn:microsoft.com/office/officeart/2005/8/layout/vList2"/>
    <dgm:cxn modelId="{DCDFD171-3B20-495D-85AB-FF87DFB68E98}" type="presParOf" srcId="{3F1D0792-179D-4C76-B769-52DCCCB7EFFA}" destId="{68F0A1DA-BE83-4DB9-8CBC-5B50F736B82B}" srcOrd="0" destOrd="0" presId="urn:microsoft.com/office/officeart/2005/8/layout/vList2"/>
    <dgm:cxn modelId="{57382904-B4E0-486A-9BAA-25ED89D2E841}" type="presParOf" srcId="{3F1D0792-179D-4C76-B769-52DCCCB7EFFA}" destId="{05AA8C02-3472-47C5-AFE2-FDBE74719B4D}" srcOrd="1" destOrd="0" presId="urn:microsoft.com/office/officeart/2005/8/layout/vList2"/>
    <dgm:cxn modelId="{9903F60A-DD24-4BD6-AD0B-39F8DC040A6E}" type="presParOf" srcId="{3F1D0792-179D-4C76-B769-52DCCCB7EFFA}" destId="{CA5E1AC6-F2C8-413C-B9D3-D4FECC8411E0}" srcOrd="2" destOrd="0" presId="urn:microsoft.com/office/officeart/2005/8/layout/vList2"/>
    <dgm:cxn modelId="{E3A4F91E-8F58-4207-B133-1C7ED241D69C}" type="presParOf" srcId="{3F1D0792-179D-4C76-B769-52DCCCB7EFFA}" destId="{FD672541-0D99-48E2-9635-3E30CB92A516}" srcOrd="3" destOrd="0" presId="urn:microsoft.com/office/officeart/2005/8/layout/vList2"/>
    <dgm:cxn modelId="{F4EB755B-40AE-47EB-A401-DA298F802B16}" type="presParOf" srcId="{3F1D0792-179D-4C76-B769-52DCCCB7EFFA}" destId="{24750B9B-F788-4DD1-90DB-1BEE881DBECD}" srcOrd="4" destOrd="0" presId="urn:microsoft.com/office/officeart/2005/8/layout/vList2"/>
    <dgm:cxn modelId="{009B1F9E-C76B-4EF8-9D58-5DF2CFBE1458}" type="presParOf" srcId="{3F1D0792-179D-4C76-B769-52DCCCB7EFFA}" destId="{85CCAA56-EA9F-4FB1-AC2B-8BCF14D7E7CA}" srcOrd="5" destOrd="0" presId="urn:microsoft.com/office/officeart/2005/8/layout/vList2"/>
    <dgm:cxn modelId="{DA7AFA55-F41E-4C2A-AB85-E0D666D3D692}" type="presParOf" srcId="{3F1D0792-179D-4C76-B769-52DCCCB7EFFA}" destId="{3A31B088-C9B0-4593-934B-7214ACBD6549}" srcOrd="6" destOrd="0" presId="urn:microsoft.com/office/officeart/2005/8/layout/vList2"/>
    <dgm:cxn modelId="{687DCB46-8CAD-4B07-A13C-9F35E6B645D3}" type="presParOf" srcId="{3F1D0792-179D-4C76-B769-52DCCCB7EFFA}" destId="{33BFD91B-FDB4-45BD-B0BE-8B31A8243271}" srcOrd="7" destOrd="0" presId="urn:microsoft.com/office/officeart/2005/8/layout/vList2"/>
    <dgm:cxn modelId="{B4F39844-427F-4A2E-96B3-5DA39FC32C95}" type="presParOf" srcId="{3F1D0792-179D-4C76-B769-52DCCCB7EFFA}" destId="{75A99E8E-54E5-4EE8-9F63-A6F099810B03}" srcOrd="8" destOrd="0" presId="urn:microsoft.com/office/officeart/2005/8/layout/vList2"/>
    <dgm:cxn modelId="{17B32C26-D4F7-4F06-922C-609B81B924A1}" type="presParOf" srcId="{3F1D0792-179D-4C76-B769-52DCCCB7EFFA}" destId="{C4AA86AF-3B03-4683-BA5D-8AC99D6AD2F6}" srcOrd="9" destOrd="0" presId="urn:microsoft.com/office/officeart/2005/8/layout/vList2"/>
    <dgm:cxn modelId="{296A254E-B51F-411B-95C8-CD9C9FF4E831}" type="presParOf" srcId="{3F1D0792-179D-4C76-B769-52DCCCB7EFFA}" destId="{9DE149A6-FFB1-46AE-9D10-9FEA4D7106AB}" srcOrd="10" destOrd="0" presId="urn:microsoft.com/office/officeart/2005/8/layout/vList2"/>
    <dgm:cxn modelId="{3C99B0CF-FE04-47F4-B861-A85ACC433DA6}" type="presParOf" srcId="{3F1D0792-179D-4C76-B769-52DCCCB7EFFA}" destId="{A02545B4-EB02-4A94-B900-1E64D6C1C673}" srcOrd="11" destOrd="0" presId="urn:microsoft.com/office/officeart/2005/8/layout/vList2"/>
    <dgm:cxn modelId="{600BB7F2-D8E2-45A1-819E-6273641D1016}" type="presParOf" srcId="{3F1D0792-179D-4C76-B769-52DCCCB7EFFA}" destId="{FB723550-97F4-4FCB-859E-8EFC5028F7D9}" srcOrd="12" destOrd="0" presId="urn:microsoft.com/office/officeart/2005/8/layout/vList2"/>
    <dgm:cxn modelId="{9E152B30-8755-4E30-A49F-98C84979FDEC}" type="presParOf" srcId="{3F1D0792-179D-4C76-B769-52DCCCB7EFFA}" destId="{D468EF61-1A9F-494D-BDD9-F96E6CAD0394}" srcOrd="13" destOrd="0" presId="urn:microsoft.com/office/officeart/2005/8/layout/vList2"/>
    <dgm:cxn modelId="{47A53409-03AE-411A-B470-5F24196336D4}" type="presParOf" srcId="{3F1D0792-179D-4C76-B769-52DCCCB7EFFA}" destId="{05739F90-7B39-4780-976A-EA67ACE2F3C8}" srcOrd="14" destOrd="0" presId="urn:microsoft.com/office/officeart/2005/8/layout/vList2"/>
    <dgm:cxn modelId="{2E50F2B5-F41C-4A6B-8367-C0B95D7B4CC2}" type="presParOf" srcId="{3F1D0792-179D-4C76-B769-52DCCCB7EFFA}" destId="{9D0ADD65-2258-444D-B140-F32C1DC0DE40}" srcOrd="15" destOrd="0" presId="urn:microsoft.com/office/officeart/2005/8/layout/vList2"/>
    <dgm:cxn modelId="{CCB895E9-7617-4FDC-BBD2-CD563F1FFCA8}" type="presParOf" srcId="{3F1D0792-179D-4C76-B769-52DCCCB7EFFA}" destId="{3C308B0D-9F8E-452E-891E-7CD8D2815885}" srcOrd="16" destOrd="0" presId="urn:microsoft.com/office/officeart/2005/8/layout/vList2"/>
    <dgm:cxn modelId="{7C83A02F-9D00-4F43-B6A6-4187FBC770FE}" type="presParOf" srcId="{3F1D0792-179D-4C76-B769-52DCCCB7EFFA}" destId="{368CD0D9-6475-4B5B-B9E7-EDA9C71A4A81}" srcOrd="17" destOrd="0" presId="urn:microsoft.com/office/officeart/2005/8/layout/vList2"/>
    <dgm:cxn modelId="{5C2E99BA-F1C5-4D78-BD07-73DA17534EB0}" type="presParOf" srcId="{3F1D0792-179D-4C76-B769-52DCCCB7EFFA}" destId="{C3C09C7C-DC18-4BC3-AA10-2BF6DEE6D1A8}" srcOrd="18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8429C-FF17-4B9F-8C08-6E43E36D90C8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D3A0C270-54F1-4954-A996-6F36F90B5198}">
      <dgm:prSet custT="1"/>
      <dgm:spPr/>
      <dgm:t>
        <a:bodyPr/>
        <a:lstStyle/>
        <a:p>
          <a:r>
            <a:rPr lang="uk-UA" sz="2000" dirty="0"/>
            <a:t>позиціювання підприємства як провідного підприємства з вироблення певних видів </a:t>
          </a:r>
          <a:r>
            <a:rPr lang="uk-UA" sz="2000" dirty="0" smtClean="0"/>
            <a:t>товарів </a:t>
          </a:r>
          <a:r>
            <a:rPr lang="uk-UA" sz="2000" dirty="0" smtClean="0"/>
            <a:t>в </a:t>
          </a:r>
          <a:r>
            <a:rPr lang="uk-UA" sz="2000" dirty="0"/>
            <a:t>Україні та на </a:t>
          </a:r>
          <a:r>
            <a:rPr lang="uk-UA" sz="2000" dirty="0" smtClean="0"/>
            <a:t>міжнародному ринку, а також </a:t>
          </a:r>
          <a:r>
            <a:rPr lang="uk-UA" sz="2000" dirty="0"/>
            <a:t>у зонах вільної торгівлі;</a:t>
          </a:r>
        </a:p>
      </dgm:t>
    </dgm:pt>
    <dgm:pt modelId="{DFB6E5F3-CD2D-4C28-9F0E-FDA7111AE7E9}" type="parTrans" cxnId="{681EBB3B-E381-44DD-A05B-D1EE41F200D8}">
      <dgm:prSet/>
      <dgm:spPr/>
      <dgm:t>
        <a:bodyPr/>
        <a:lstStyle/>
        <a:p>
          <a:endParaRPr lang="uk-UA" sz="2000"/>
        </a:p>
      </dgm:t>
    </dgm:pt>
    <dgm:pt modelId="{EB44CB32-35CC-4FC3-89B3-0E84A08DF753}" type="sibTrans" cxnId="{681EBB3B-E381-44DD-A05B-D1EE41F200D8}">
      <dgm:prSet/>
      <dgm:spPr/>
      <dgm:t>
        <a:bodyPr/>
        <a:lstStyle/>
        <a:p>
          <a:endParaRPr lang="uk-UA" sz="2000"/>
        </a:p>
      </dgm:t>
    </dgm:pt>
    <dgm:pt modelId="{973AA353-7DC4-4087-AF9F-B0829D0EA7F8}">
      <dgm:prSet custT="1"/>
      <dgm:spPr/>
      <dgm:t>
        <a:bodyPr/>
        <a:lstStyle/>
        <a:p>
          <a:r>
            <a:rPr lang="uk-UA" sz="2000" dirty="0"/>
            <a:t>різні способи інформування населення про </a:t>
          </a:r>
          <a:r>
            <a:rPr lang="uk-UA" sz="2000" dirty="0" smtClean="0"/>
            <a:t>місця, які вони посіли </a:t>
          </a:r>
          <a:r>
            <a:rPr lang="uk-UA" sz="2000" dirty="0"/>
            <a:t>у різних конкурсах, ярмарках та галузевому рейтингу;</a:t>
          </a:r>
        </a:p>
      </dgm:t>
    </dgm:pt>
    <dgm:pt modelId="{2740B731-B636-4A53-BF25-9260472D1892}" type="parTrans" cxnId="{A7F9AF3D-F331-4C16-A15E-2BFF2E3AFD11}">
      <dgm:prSet/>
      <dgm:spPr/>
      <dgm:t>
        <a:bodyPr/>
        <a:lstStyle/>
        <a:p>
          <a:endParaRPr lang="uk-UA" sz="2000"/>
        </a:p>
      </dgm:t>
    </dgm:pt>
    <dgm:pt modelId="{3CDB4B90-4C8A-42D3-8F82-FCE9F8E66654}" type="sibTrans" cxnId="{A7F9AF3D-F331-4C16-A15E-2BFF2E3AFD11}">
      <dgm:prSet/>
      <dgm:spPr/>
      <dgm:t>
        <a:bodyPr/>
        <a:lstStyle/>
        <a:p>
          <a:endParaRPr lang="uk-UA" sz="2000"/>
        </a:p>
      </dgm:t>
    </dgm:pt>
    <dgm:pt modelId="{4C012B49-B33B-4292-98D4-3F833316D7AC}">
      <dgm:prSet custT="1"/>
      <dgm:spPr/>
      <dgm:t>
        <a:bodyPr/>
        <a:lstStyle/>
        <a:p>
          <a:r>
            <a:rPr lang="uk-UA" sz="2000" dirty="0"/>
            <a:t>фірмовий стиль оформлення упаковок;</a:t>
          </a:r>
        </a:p>
      </dgm:t>
    </dgm:pt>
    <dgm:pt modelId="{660C8B21-BB3A-433F-B193-D2872379EC44}" type="parTrans" cxnId="{CAA00E20-1E68-4EDF-AD6A-D2040C08C484}">
      <dgm:prSet/>
      <dgm:spPr/>
      <dgm:t>
        <a:bodyPr/>
        <a:lstStyle/>
        <a:p>
          <a:endParaRPr lang="uk-UA" sz="2000"/>
        </a:p>
      </dgm:t>
    </dgm:pt>
    <dgm:pt modelId="{B6FC3DAF-E04A-43BC-A37F-D85B826C9B00}" type="sibTrans" cxnId="{CAA00E20-1E68-4EDF-AD6A-D2040C08C484}">
      <dgm:prSet/>
      <dgm:spPr/>
      <dgm:t>
        <a:bodyPr/>
        <a:lstStyle/>
        <a:p>
          <a:endParaRPr lang="uk-UA" sz="2000"/>
        </a:p>
      </dgm:t>
    </dgm:pt>
    <dgm:pt modelId="{8E015564-9812-43E2-BBA0-C411EA81956A}">
      <dgm:prSet custT="1"/>
      <dgm:spPr/>
      <dgm:t>
        <a:bodyPr/>
        <a:lstStyle/>
        <a:p>
          <a:r>
            <a:rPr lang="uk-UA" sz="1800" dirty="0"/>
            <a:t>підтримання і посилення іміджу продукції як найякіснішої, доступної для всіх верств населення;</a:t>
          </a:r>
        </a:p>
      </dgm:t>
    </dgm:pt>
    <dgm:pt modelId="{EB6B1D2A-ED2C-41A4-8696-6AB087CFF9CF}" type="parTrans" cxnId="{242426EE-5FBC-4497-9A5F-FDB6FA35FE93}">
      <dgm:prSet/>
      <dgm:spPr/>
      <dgm:t>
        <a:bodyPr/>
        <a:lstStyle/>
        <a:p>
          <a:endParaRPr lang="uk-UA" sz="2000"/>
        </a:p>
      </dgm:t>
    </dgm:pt>
    <dgm:pt modelId="{54CAA5D7-C70F-4E43-BE55-CCCCF861E3C7}" type="sibTrans" cxnId="{242426EE-5FBC-4497-9A5F-FDB6FA35FE93}">
      <dgm:prSet/>
      <dgm:spPr/>
      <dgm:t>
        <a:bodyPr/>
        <a:lstStyle/>
        <a:p>
          <a:endParaRPr lang="uk-UA" sz="2000"/>
        </a:p>
      </dgm:t>
    </dgm:pt>
    <dgm:pt modelId="{211D118D-9539-4741-8977-CA2E70A56FBA}">
      <dgm:prSet custT="1"/>
      <dgm:spPr/>
      <dgm:t>
        <a:bodyPr/>
        <a:lstStyle/>
        <a:p>
          <a:r>
            <a:rPr lang="uk-UA" sz="1800" dirty="0"/>
            <a:t>регулярне оновлення на Internet-сайті інформації про підприємство, номенклатуру та асортимент продукції, про наявні вакансії, інформації для інвесторів, а також інформації щодо публікацій про підприємство;</a:t>
          </a:r>
        </a:p>
      </dgm:t>
    </dgm:pt>
    <dgm:pt modelId="{2D8A9AD5-F67F-4D73-8F12-9098DA757A2C}" type="parTrans" cxnId="{B0288C74-89AD-4E36-8A88-583FE00BCA11}">
      <dgm:prSet/>
      <dgm:spPr/>
      <dgm:t>
        <a:bodyPr/>
        <a:lstStyle/>
        <a:p>
          <a:endParaRPr lang="uk-UA" sz="2000"/>
        </a:p>
      </dgm:t>
    </dgm:pt>
    <dgm:pt modelId="{4653EED0-D300-44DD-B339-8EF7331B18EB}" type="sibTrans" cxnId="{B0288C74-89AD-4E36-8A88-583FE00BCA11}">
      <dgm:prSet/>
      <dgm:spPr/>
      <dgm:t>
        <a:bodyPr/>
        <a:lstStyle/>
        <a:p>
          <a:endParaRPr lang="uk-UA" sz="2000"/>
        </a:p>
      </dgm:t>
    </dgm:pt>
    <dgm:pt modelId="{38D51B69-7CEC-476B-8DCD-713539BF35BD}">
      <dgm:prSet custT="1"/>
      <dgm:spPr/>
      <dgm:t>
        <a:bodyPr/>
        <a:lstStyle/>
        <a:p>
          <a:r>
            <a:rPr lang="uk-UA" sz="1800" dirty="0"/>
            <a:t>регулярне інформування населення через засоби масової інформації про досягнуті успіхи в даній галузі, про місце, яке займає дане підприємство серед конкурентів, про загальний стан діяльності, про новинки які виходять на ринок;</a:t>
          </a:r>
        </a:p>
      </dgm:t>
    </dgm:pt>
    <dgm:pt modelId="{C9EF92E0-A56B-470B-A2D5-4457870C0488}" type="parTrans" cxnId="{C7F56631-5B03-4AB4-B766-78654E04BFEA}">
      <dgm:prSet/>
      <dgm:spPr/>
      <dgm:t>
        <a:bodyPr/>
        <a:lstStyle/>
        <a:p>
          <a:endParaRPr lang="uk-UA" sz="2000"/>
        </a:p>
      </dgm:t>
    </dgm:pt>
    <dgm:pt modelId="{BBAB0C7E-55C9-4938-B3A5-022C7E619BCB}" type="sibTrans" cxnId="{C7F56631-5B03-4AB4-B766-78654E04BFEA}">
      <dgm:prSet/>
      <dgm:spPr/>
      <dgm:t>
        <a:bodyPr/>
        <a:lstStyle/>
        <a:p>
          <a:endParaRPr lang="uk-UA" sz="2000"/>
        </a:p>
      </dgm:t>
    </dgm:pt>
    <dgm:pt modelId="{845088AB-DC91-4806-90D9-8A821F3AE523}">
      <dgm:prSet custT="1"/>
      <dgm:spPr/>
      <dgm:t>
        <a:bodyPr/>
        <a:lstStyle/>
        <a:p>
          <a:r>
            <a:rPr lang="uk-UA" sz="2000" dirty="0"/>
            <a:t>публікації річної </a:t>
          </a:r>
          <a:r>
            <a:rPr lang="uk-UA" sz="2000" dirty="0" smtClean="0"/>
            <a:t>звітності тощо.</a:t>
          </a:r>
          <a:endParaRPr lang="uk-UA" sz="2000" dirty="0"/>
        </a:p>
      </dgm:t>
    </dgm:pt>
    <dgm:pt modelId="{9A6DF3B5-3950-4C68-BF6B-7E24AEB3F211}" type="parTrans" cxnId="{887FF435-0A76-43B4-B59D-B3C321317837}">
      <dgm:prSet/>
      <dgm:spPr/>
      <dgm:t>
        <a:bodyPr/>
        <a:lstStyle/>
        <a:p>
          <a:endParaRPr lang="uk-UA" sz="2000"/>
        </a:p>
      </dgm:t>
    </dgm:pt>
    <dgm:pt modelId="{D19A237D-8F5A-4E45-83DC-4E490E801251}" type="sibTrans" cxnId="{887FF435-0A76-43B4-B59D-B3C321317837}">
      <dgm:prSet/>
      <dgm:spPr/>
      <dgm:t>
        <a:bodyPr/>
        <a:lstStyle/>
        <a:p>
          <a:endParaRPr lang="uk-UA" sz="2000"/>
        </a:p>
      </dgm:t>
    </dgm:pt>
    <dgm:pt modelId="{3F1D0792-179D-4C76-B769-52DCCCB7EFFA}" type="pres">
      <dgm:prSet presAssocID="{0108429C-FF17-4B9F-8C08-6E43E36D9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2B1BC-303D-4B00-807C-84003C5910C6}" type="pres">
      <dgm:prSet presAssocID="{D3A0C270-54F1-4954-A996-6F36F90B519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2CCCE-D51D-4D4A-995A-D0D762D1DC3C}" type="pres">
      <dgm:prSet presAssocID="{EB44CB32-35CC-4FC3-89B3-0E84A08DF753}" presName="spacer" presStyleCnt="0"/>
      <dgm:spPr/>
    </dgm:pt>
    <dgm:pt modelId="{A5E377B9-C3E2-4E11-BB6B-BC74AC4FDB3D}" type="pres">
      <dgm:prSet presAssocID="{973AA353-7DC4-4087-AF9F-B0829D0EA7F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150AF-026A-47D1-8497-E4B24FFF7D67}" type="pres">
      <dgm:prSet presAssocID="{3CDB4B90-4C8A-42D3-8F82-FCE9F8E66654}" presName="spacer" presStyleCnt="0"/>
      <dgm:spPr/>
    </dgm:pt>
    <dgm:pt modelId="{B3227F8B-35F9-40CC-8885-DD5CA6F80A30}" type="pres">
      <dgm:prSet presAssocID="{4C012B49-B33B-4292-98D4-3F833316D7AC}" presName="parentText" presStyleLbl="node1" presStyleIdx="2" presStyleCnt="7" custScaleY="49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2F62D-E346-4172-8613-0DB761F61A42}" type="pres">
      <dgm:prSet presAssocID="{B6FC3DAF-E04A-43BC-A37F-D85B826C9B00}" presName="spacer" presStyleCnt="0"/>
      <dgm:spPr/>
    </dgm:pt>
    <dgm:pt modelId="{617940B8-18E0-44C1-987D-60F219A18DA7}" type="pres">
      <dgm:prSet presAssocID="{8E015564-9812-43E2-BBA0-C411EA81956A}" presName="parentText" presStyleLbl="node1" presStyleIdx="3" presStyleCnt="7" custScaleY="49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D6F7F-30F0-4F5B-8DFC-C4091F14F046}" type="pres">
      <dgm:prSet presAssocID="{54CAA5D7-C70F-4E43-BE55-CCCCF861E3C7}" presName="spacer" presStyleCnt="0"/>
      <dgm:spPr/>
    </dgm:pt>
    <dgm:pt modelId="{30808DC9-59B2-4006-A2D6-D289D0D41301}" type="pres">
      <dgm:prSet presAssocID="{211D118D-9539-4741-8977-CA2E70A56FB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165A4-1006-4609-B126-3CBF4F424790}" type="pres">
      <dgm:prSet presAssocID="{4653EED0-D300-44DD-B339-8EF7331B18EB}" presName="spacer" presStyleCnt="0"/>
      <dgm:spPr/>
    </dgm:pt>
    <dgm:pt modelId="{1AA17823-BD7C-454C-83C3-72B063642832}" type="pres">
      <dgm:prSet presAssocID="{38D51B69-7CEC-476B-8DCD-713539BF35BD}" presName="parentText" presStyleLbl="node1" presStyleIdx="5" presStyleCnt="7" custScaleY="109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2A4F6-4811-480B-B92D-1F99F5755133}" type="pres">
      <dgm:prSet presAssocID="{BBAB0C7E-55C9-4938-B3A5-022C7E619BCB}" presName="spacer" presStyleCnt="0"/>
      <dgm:spPr/>
    </dgm:pt>
    <dgm:pt modelId="{5B8773F8-AD3B-4A57-B384-03BD04EAEF8F}" type="pres">
      <dgm:prSet presAssocID="{845088AB-DC91-4806-90D9-8A821F3AE523}" presName="parentText" presStyleLbl="node1" presStyleIdx="6" presStyleCnt="7" custScaleY="49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FFB13-FAD5-4785-8BE1-B98352ED94B9}" type="presOf" srcId="{38D51B69-7CEC-476B-8DCD-713539BF35BD}" destId="{1AA17823-BD7C-454C-83C3-72B063642832}" srcOrd="0" destOrd="0" presId="urn:microsoft.com/office/officeart/2005/8/layout/vList2"/>
    <dgm:cxn modelId="{FF2CFE89-0434-4067-A78E-2090B78AC2A9}" type="presOf" srcId="{973AA353-7DC4-4087-AF9F-B0829D0EA7F8}" destId="{A5E377B9-C3E2-4E11-BB6B-BC74AC4FDB3D}" srcOrd="0" destOrd="0" presId="urn:microsoft.com/office/officeart/2005/8/layout/vList2"/>
    <dgm:cxn modelId="{B0288C74-89AD-4E36-8A88-583FE00BCA11}" srcId="{0108429C-FF17-4B9F-8C08-6E43E36D90C8}" destId="{211D118D-9539-4741-8977-CA2E70A56FBA}" srcOrd="4" destOrd="0" parTransId="{2D8A9AD5-F67F-4D73-8F12-9098DA757A2C}" sibTransId="{4653EED0-D300-44DD-B339-8EF7331B18EB}"/>
    <dgm:cxn modelId="{2B6FF9F7-B4AF-4F01-B11A-0D3176CA6157}" type="presOf" srcId="{8E015564-9812-43E2-BBA0-C411EA81956A}" destId="{617940B8-18E0-44C1-987D-60F219A18DA7}" srcOrd="0" destOrd="0" presId="urn:microsoft.com/office/officeart/2005/8/layout/vList2"/>
    <dgm:cxn modelId="{CAA00E20-1E68-4EDF-AD6A-D2040C08C484}" srcId="{0108429C-FF17-4B9F-8C08-6E43E36D90C8}" destId="{4C012B49-B33B-4292-98D4-3F833316D7AC}" srcOrd="2" destOrd="0" parTransId="{660C8B21-BB3A-433F-B193-D2872379EC44}" sibTransId="{B6FC3DAF-E04A-43BC-A37F-D85B826C9B00}"/>
    <dgm:cxn modelId="{C7F56631-5B03-4AB4-B766-78654E04BFEA}" srcId="{0108429C-FF17-4B9F-8C08-6E43E36D90C8}" destId="{38D51B69-7CEC-476B-8DCD-713539BF35BD}" srcOrd="5" destOrd="0" parTransId="{C9EF92E0-A56B-470B-A2D5-4457870C0488}" sibTransId="{BBAB0C7E-55C9-4938-B3A5-022C7E619BCB}"/>
    <dgm:cxn modelId="{31C6DA81-5292-4B24-9C59-6F8F92D7E515}" type="presOf" srcId="{845088AB-DC91-4806-90D9-8A821F3AE523}" destId="{5B8773F8-AD3B-4A57-B384-03BD04EAEF8F}" srcOrd="0" destOrd="0" presId="urn:microsoft.com/office/officeart/2005/8/layout/vList2"/>
    <dgm:cxn modelId="{0F4C8170-7581-4348-B683-35A9F50EF05E}" type="presOf" srcId="{D3A0C270-54F1-4954-A996-6F36F90B5198}" destId="{3702B1BC-303D-4B00-807C-84003C5910C6}" srcOrd="0" destOrd="0" presId="urn:microsoft.com/office/officeart/2005/8/layout/vList2"/>
    <dgm:cxn modelId="{C00C80D1-B53C-4CEF-955B-E3B31C61D81F}" type="presOf" srcId="{211D118D-9539-4741-8977-CA2E70A56FBA}" destId="{30808DC9-59B2-4006-A2D6-D289D0D41301}" srcOrd="0" destOrd="0" presId="urn:microsoft.com/office/officeart/2005/8/layout/vList2"/>
    <dgm:cxn modelId="{887FF435-0A76-43B4-B59D-B3C321317837}" srcId="{0108429C-FF17-4B9F-8C08-6E43E36D90C8}" destId="{845088AB-DC91-4806-90D9-8A821F3AE523}" srcOrd="6" destOrd="0" parTransId="{9A6DF3B5-3950-4C68-BF6B-7E24AEB3F211}" sibTransId="{D19A237D-8F5A-4E45-83DC-4E490E801251}"/>
    <dgm:cxn modelId="{A7F9AF3D-F331-4C16-A15E-2BFF2E3AFD11}" srcId="{0108429C-FF17-4B9F-8C08-6E43E36D90C8}" destId="{973AA353-7DC4-4087-AF9F-B0829D0EA7F8}" srcOrd="1" destOrd="0" parTransId="{2740B731-B636-4A53-BF25-9260472D1892}" sibTransId="{3CDB4B90-4C8A-42D3-8F82-FCE9F8E66654}"/>
    <dgm:cxn modelId="{681EBB3B-E381-44DD-A05B-D1EE41F200D8}" srcId="{0108429C-FF17-4B9F-8C08-6E43E36D90C8}" destId="{D3A0C270-54F1-4954-A996-6F36F90B5198}" srcOrd="0" destOrd="0" parTransId="{DFB6E5F3-CD2D-4C28-9F0E-FDA7111AE7E9}" sibTransId="{EB44CB32-35CC-4FC3-89B3-0E84A08DF753}"/>
    <dgm:cxn modelId="{DA12C19A-6347-4A86-95D7-D5E960C445FC}" type="presOf" srcId="{4C012B49-B33B-4292-98D4-3F833316D7AC}" destId="{B3227F8B-35F9-40CC-8885-DD5CA6F80A30}" srcOrd="0" destOrd="0" presId="urn:microsoft.com/office/officeart/2005/8/layout/vList2"/>
    <dgm:cxn modelId="{40ACDBA3-91C1-4447-880B-91B8E24DBD01}" type="presOf" srcId="{0108429C-FF17-4B9F-8C08-6E43E36D90C8}" destId="{3F1D0792-179D-4C76-B769-52DCCCB7EFFA}" srcOrd="0" destOrd="0" presId="urn:microsoft.com/office/officeart/2005/8/layout/vList2"/>
    <dgm:cxn modelId="{242426EE-5FBC-4497-9A5F-FDB6FA35FE93}" srcId="{0108429C-FF17-4B9F-8C08-6E43E36D90C8}" destId="{8E015564-9812-43E2-BBA0-C411EA81956A}" srcOrd="3" destOrd="0" parTransId="{EB6B1D2A-ED2C-41A4-8696-6AB087CFF9CF}" sibTransId="{54CAA5D7-C70F-4E43-BE55-CCCCF861E3C7}"/>
    <dgm:cxn modelId="{F2DD1FBC-0802-49BD-8F06-077ED6E59F76}" type="presParOf" srcId="{3F1D0792-179D-4C76-B769-52DCCCB7EFFA}" destId="{3702B1BC-303D-4B00-807C-84003C5910C6}" srcOrd="0" destOrd="0" presId="urn:microsoft.com/office/officeart/2005/8/layout/vList2"/>
    <dgm:cxn modelId="{89F00E5A-0344-4D44-BA8B-16056B540998}" type="presParOf" srcId="{3F1D0792-179D-4C76-B769-52DCCCB7EFFA}" destId="{0E42CCCE-D51D-4D4A-995A-D0D762D1DC3C}" srcOrd="1" destOrd="0" presId="urn:microsoft.com/office/officeart/2005/8/layout/vList2"/>
    <dgm:cxn modelId="{DA74C825-8458-45D7-B01D-1B1C8E3248C1}" type="presParOf" srcId="{3F1D0792-179D-4C76-B769-52DCCCB7EFFA}" destId="{A5E377B9-C3E2-4E11-BB6B-BC74AC4FDB3D}" srcOrd="2" destOrd="0" presId="urn:microsoft.com/office/officeart/2005/8/layout/vList2"/>
    <dgm:cxn modelId="{53B86CDB-085C-414B-8CF3-0810B9FF1D93}" type="presParOf" srcId="{3F1D0792-179D-4C76-B769-52DCCCB7EFFA}" destId="{351150AF-026A-47D1-8497-E4B24FFF7D67}" srcOrd="3" destOrd="0" presId="urn:microsoft.com/office/officeart/2005/8/layout/vList2"/>
    <dgm:cxn modelId="{3951984F-270C-4E87-8897-06AFA07CC143}" type="presParOf" srcId="{3F1D0792-179D-4C76-B769-52DCCCB7EFFA}" destId="{B3227F8B-35F9-40CC-8885-DD5CA6F80A30}" srcOrd="4" destOrd="0" presId="urn:microsoft.com/office/officeart/2005/8/layout/vList2"/>
    <dgm:cxn modelId="{F9A3D5DD-7E1B-428A-BB6F-BA5F9EB231D7}" type="presParOf" srcId="{3F1D0792-179D-4C76-B769-52DCCCB7EFFA}" destId="{1D92F62D-E346-4172-8613-0DB761F61A42}" srcOrd="5" destOrd="0" presId="urn:microsoft.com/office/officeart/2005/8/layout/vList2"/>
    <dgm:cxn modelId="{509E3953-9AF4-4B08-B57D-8F0B6991BFED}" type="presParOf" srcId="{3F1D0792-179D-4C76-B769-52DCCCB7EFFA}" destId="{617940B8-18E0-44C1-987D-60F219A18DA7}" srcOrd="6" destOrd="0" presId="urn:microsoft.com/office/officeart/2005/8/layout/vList2"/>
    <dgm:cxn modelId="{A6A4E1D5-E382-447A-86DD-0F6F8DD4D905}" type="presParOf" srcId="{3F1D0792-179D-4C76-B769-52DCCCB7EFFA}" destId="{B1FD6F7F-30F0-4F5B-8DFC-C4091F14F046}" srcOrd="7" destOrd="0" presId="urn:microsoft.com/office/officeart/2005/8/layout/vList2"/>
    <dgm:cxn modelId="{B8263719-30D2-4EAE-B701-E758FFD332E5}" type="presParOf" srcId="{3F1D0792-179D-4C76-B769-52DCCCB7EFFA}" destId="{30808DC9-59B2-4006-A2D6-D289D0D41301}" srcOrd="8" destOrd="0" presId="urn:microsoft.com/office/officeart/2005/8/layout/vList2"/>
    <dgm:cxn modelId="{7FBF31EE-BE49-4697-8222-34097B8FFE5A}" type="presParOf" srcId="{3F1D0792-179D-4C76-B769-52DCCCB7EFFA}" destId="{334165A4-1006-4609-B126-3CBF4F424790}" srcOrd="9" destOrd="0" presId="urn:microsoft.com/office/officeart/2005/8/layout/vList2"/>
    <dgm:cxn modelId="{0ADDF541-CEEC-4173-BA61-4E5AEECDA7D5}" type="presParOf" srcId="{3F1D0792-179D-4C76-B769-52DCCCB7EFFA}" destId="{1AA17823-BD7C-454C-83C3-72B063642832}" srcOrd="10" destOrd="0" presId="urn:microsoft.com/office/officeart/2005/8/layout/vList2"/>
    <dgm:cxn modelId="{D4699943-F8F7-48CB-91C4-408312F94107}" type="presParOf" srcId="{3F1D0792-179D-4C76-B769-52DCCCB7EFFA}" destId="{8CE2A4F6-4811-480B-B92D-1F99F5755133}" srcOrd="11" destOrd="0" presId="urn:microsoft.com/office/officeart/2005/8/layout/vList2"/>
    <dgm:cxn modelId="{1B8417F2-F828-4BA0-AE7A-B92F4AFBA655}" type="presParOf" srcId="{3F1D0792-179D-4C76-B769-52DCCCB7EFFA}" destId="{5B8773F8-AD3B-4A57-B384-03BD04EAEF8F}" srcOrd="12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08429C-FF17-4B9F-8C08-6E43E36D90C8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35FFC490-E964-46A3-B570-6CAF25AB2D44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2000" dirty="0"/>
            <a:t>виявлення рис зовнішнього середовища;</a:t>
          </a:r>
        </a:p>
      </dgm:t>
    </dgm:pt>
    <dgm:pt modelId="{915493C7-C333-4166-A54F-274E0D83DE5C}" type="parTrans" cxnId="{78CDC0D5-ADCB-477B-97EC-E42E0D1D0B79}">
      <dgm:prSet/>
      <dgm:spPr/>
      <dgm:t>
        <a:bodyPr/>
        <a:lstStyle/>
        <a:p>
          <a:endParaRPr lang="uk-UA" sz="2000"/>
        </a:p>
      </dgm:t>
    </dgm:pt>
    <dgm:pt modelId="{66119BBD-9E38-4B58-9BA9-BF9B5A4663F8}" type="sibTrans" cxnId="{78CDC0D5-ADCB-477B-97EC-E42E0D1D0B79}">
      <dgm:prSet/>
      <dgm:spPr/>
      <dgm:t>
        <a:bodyPr/>
        <a:lstStyle/>
        <a:p>
          <a:endParaRPr lang="uk-UA" sz="2000"/>
        </a:p>
      </dgm:t>
    </dgm:pt>
    <dgm:pt modelId="{C57C2B69-E034-4346-B9EF-DC9607729288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2000" dirty="0"/>
            <a:t>основні рівні виходу на зарубіжні ринки;</a:t>
          </a:r>
        </a:p>
      </dgm:t>
    </dgm:pt>
    <dgm:pt modelId="{2986B446-A79E-49B2-96C6-1418E93DDC95}" type="parTrans" cxnId="{AB56B814-1A92-45FE-ABE9-207C8E5E30A5}">
      <dgm:prSet/>
      <dgm:spPr/>
      <dgm:t>
        <a:bodyPr/>
        <a:lstStyle/>
        <a:p>
          <a:endParaRPr lang="uk-UA" sz="2000"/>
        </a:p>
      </dgm:t>
    </dgm:pt>
    <dgm:pt modelId="{E2115832-3BFD-4E43-948F-5D7029AE5864}" type="sibTrans" cxnId="{AB56B814-1A92-45FE-ABE9-207C8E5E30A5}">
      <dgm:prSet/>
      <dgm:spPr/>
      <dgm:t>
        <a:bodyPr/>
        <a:lstStyle/>
        <a:p>
          <a:endParaRPr lang="uk-UA" sz="2000"/>
        </a:p>
      </dgm:t>
    </dgm:pt>
    <dgm:pt modelId="{80C24439-703D-45CA-A11E-D282AB3B194A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2000" dirty="0"/>
            <a:t>дослідження зовнішнього ринку та вибір найбільш привабливих ринків;</a:t>
          </a:r>
        </a:p>
      </dgm:t>
    </dgm:pt>
    <dgm:pt modelId="{5B39CFB1-DBE3-4177-BDA7-1197FCCADEAA}" type="parTrans" cxnId="{68707A59-2788-45E2-84A3-4D59134806E4}">
      <dgm:prSet/>
      <dgm:spPr/>
      <dgm:t>
        <a:bodyPr/>
        <a:lstStyle/>
        <a:p>
          <a:endParaRPr lang="uk-UA" sz="2000"/>
        </a:p>
      </dgm:t>
    </dgm:pt>
    <dgm:pt modelId="{27220723-C94C-44D1-B7DF-57A4E5AA4F1F}" type="sibTrans" cxnId="{68707A59-2788-45E2-84A3-4D59134806E4}">
      <dgm:prSet/>
      <dgm:spPr/>
      <dgm:t>
        <a:bodyPr/>
        <a:lstStyle/>
        <a:p>
          <a:endParaRPr lang="uk-UA" sz="2000"/>
        </a:p>
      </dgm:t>
    </dgm:pt>
    <dgm:pt modelId="{1BF5DDF1-D2B0-49B3-8539-2091140DBB26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2000" dirty="0"/>
            <a:t>організаційна побудова міжнародного маркетингу.</a:t>
          </a:r>
        </a:p>
      </dgm:t>
    </dgm:pt>
    <dgm:pt modelId="{10E94A86-DBF7-4C42-92DE-F598666A9545}" type="parTrans" cxnId="{B886A015-84E6-4482-9B23-2A25B73E14FD}">
      <dgm:prSet/>
      <dgm:spPr/>
      <dgm:t>
        <a:bodyPr/>
        <a:lstStyle/>
        <a:p>
          <a:endParaRPr lang="uk-UA" sz="2000"/>
        </a:p>
      </dgm:t>
    </dgm:pt>
    <dgm:pt modelId="{576F8146-09E9-498C-AFDD-A3052A15B7A8}" type="sibTrans" cxnId="{B886A015-84E6-4482-9B23-2A25B73E14FD}">
      <dgm:prSet/>
      <dgm:spPr/>
      <dgm:t>
        <a:bodyPr/>
        <a:lstStyle/>
        <a:p>
          <a:endParaRPr lang="uk-UA" sz="2000"/>
        </a:p>
      </dgm:t>
    </dgm:pt>
    <dgm:pt modelId="{3F1D0792-179D-4C76-B769-52DCCCB7EFFA}" type="pres">
      <dgm:prSet presAssocID="{0108429C-FF17-4B9F-8C08-6E43E36D9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80270C-BF2D-4E7E-AFE1-F4EADFEF0F80}" type="pres">
      <dgm:prSet presAssocID="{35FFC490-E964-46A3-B570-6CAF25AB2D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49B53-B50B-4EEE-A051-65ED6F348017}" type="pres">
      <dgm:prSet presAssocID="{66119BBD-9E38-4B58-9BA9-BF9B5A4663F8}" presName="spacer" presStyleCnt="0"/>
      <dgm:spPr/>
    </dgm:pt>
    <dgm:pt modelId="{F36AB432-F36C-4E99-8E5C-DBB5C5773A97}" type="pres">
      <dgm:prSet presAssocID="{C57C2B69-E034-4346-B9EF-DC96077292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E8811-1867-40BA-B447-F378CB3AF96E}" type="pres">
      <dgm:prSet presAssocID="{E2115832-3BFD-4E43-948F-5D7029AE5864}" presName="spacer" presStyleCnt="0"/>
      <dgm:spPr/>
    </dgm:pt>
    <dgm:pt modelId="{8363286A-E209-4BBE-A1FD-1E21FB8E9EC0}" type="pres">
      <dgm:prSet presAssocID="{80C24439-703D-45CA-A11E-D282AB3B194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815E4-881C-4757-9AEA-73AA1F930A60}" type="pres">
      <dgm:prSet presAssocID="{27220723-C94C-44D1-B7DF-57A4E5AA4F1F}" presName="spacer" presStyleCnt="0"/>
      <dgm:spPr/>
    </dgm:pt>
    <dgm:pt modelId="{4A8F10EC-69EC-43BA-8128-A733F941C1F1}" type="pres">
      <dgm:prSet presAssocID="{1BF5DDF1-D2B0-49B3-8539-2091140DBB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86A015-84E6-4482-9B23-2A25B73E14FD}" srcId="{0108429C-FF17-4B9F-8C08-6E43E36D90C8}" destId="{1BF5DDF1-D2B0-49B3-8539-2091140DBB26}" srcOrd="3" destOrd="0" parTransId="{10E94A86-DBF7-4C42-92DE-F598666A9545}" sibTransId="{576F8146-09E9-498C-AFDD-A3052A15B7A8}"/>
    <dgm:cxn modelId="{AB56B814-1A92-45FE-ABE9-207C8E5E30A5}" srcId="{0108429C-FF17-4B9F-8C08-6E43E36D90C8}" destId="{C57C2B69-E034-4346-B9EF-DC9607729288}" srcOrd="1" destOrd="0" parTransId="{2986B446-A79E-49B2-96C6-1418E93DDC95}" sibTransId="{E2115832-3BFD-4E43-948F-5D7029AE5864}"/>
    <dgm:cxn modelId="{78CDC0D5-ADCB-477B-97EC-E42E0D1D0B79}" srcId="{0108429C-FF17-4B9F-8C08-6E43E36D90C8}" destId="{35FFC490-E964-46A3-B570-6CAF25AB2D44}" srcOrd="0" destOrd="0" parTransId="{915493C7-C333-4166-A54F-274E0D83DE5C}" sibTransId="{66119BBD-9E38-4B58-9BA9-BF9B5A4663F8}"/>
    <dgm:cxn modelId="{210CC421-C79F-4FE1-8DD5-F6724DFFB39F}" type="presOf" srcId="{C57C2B69-E034-4346-B9EF-DC9607729288}" destId="{F36AB432-F36C-4E99-8E5C-DBB5C5773A97}" srcOrd="0" destOrd="0" presId="urn:microsoft.com/office/officeart/2005/8/layout/vList2"/>
    <dgm:cxn modelId="{0B62C553-394D-4DF8-A62A-8CDE0A7E76E0}" type="presOf" srcId="{35FFC490-E964-46A3-B570-6CAF25AB2D44}" destId="{6480270C-BF2D-4E7E-AFE1-F4EADFEF0F80}" srcOrd="0" destOrd="0" presId="urn:microsoft.com/office/officeart/2005/8/layout/vList2"/>
    <dgm:cxn modelId="{68707A59-2788-45E2-84A3-4D59134806E4}" srcId="{0108429C-FF17-4B9F-8C08-6E43E36D90C8}" destId="{80C24439-703D-45CA-A11E-D282AB3B194A}" srcOrd="2" destOrd="0" parTransId="{5B39CFB1-DBE3-4177-BDA7-1197FCCADEAA}" sibTransId="{27220723-C94C-44D1-B7DF-57A4E5AA4F1F}"/>
    <dgm:cxn modelId="{E13B9B4B-E41E-4B47-A9F5-2E83B0B8158B}" type="presOf" srcId="{0108429C-FF17-4B9F-8C08-6E43E36D90C8}" destId="{3F1D0792-179D-4C76-B769-52DCCCB7EFFA}" srcOrd="0" destOrd="0" presId="urn:microsoft.com/office/officeart/2005/8/layout/vList2"/>
    <dgm:cxn modelId="{193002C0-EBCA-401F-B4B8-A48DA3C02DE9}" type="presOf" srcId="{1BF5DDF1-D2B0-49B3-8539-2091140DBB26}" destId="{4A8F10EC-69EC-43BA-8128-A733F941C1F1}" srcOrd="0" destOrd="0" presId="urn:microsoft.com/office/officeart/2005/8/layout/vList2"/>
    <dgm:cxn modelId="{810067E6-5F9C-43EB-A766-E52A32E34472}" type="presOf" srcId="{80C24439-703D-45CA-A11E-D282AB3B194A}" destId="{8363286A-E209-4BBE-A1FD-1E21FB8E9EC0}" srcOrd="0" destOrd="0" presId="urn:microsoft.com/office/officeart/2005/8/layout/vList2"/>
    <dgm:cxn modelId="{21AF4FC4-1E65-474B-9D77-B0C452F597FF}" type="presParOf" srcId="{3F1D0792-179D-4C76-B769-52DCCCB7EFFA}" destId="{6480270C-BF2D-4E7E-AFE1-F4EADFEF0F80}" srcOrd="0" destOrd="0" presId="urn:microsoft.com/office/officeart/2005/8/layout/vList2"/>
    <dgm:cxn modelId="{5EB88593-AA22-42CF-9EB4-1E927B7326F7}" type="presParOf" srcId="{3F1D0792-179D-4C76-B769-52DCCCB7EFFA}" destId="{1B649B53-B50B-4EEE-A051-65ED6F348017}" srcOrd="1" destOrd="0" presId="urn:microsoft.com/office/officeart/2005/8/layout/vList2"/>
    <dgm:cxn modelId="{E545673F-6797-46DF-8861-32B4272DCA85}" type="presParOf" srcId="{3F1D0792-179D-4C76-B769-52DCCCB7EFFA}" destId="{F36AB432-F36C-4E99-8E5C-DBB5C5773A97}" srcOrd="2" destOrd="0" presId="urn:microsoft.com/office/officeart/2005/8/layout/vList2"/>
    <dgm:cxn modelId="{B53902EF-22F0-4511-B3E7-4BBD142D7C87}" type="presParOf" srcId="{3F1D0792-179D-4C76-B769-52DCCCB7EFFA}" destId="{8DBE8811-1867-40BA-B447-F378CB3AF96E}" srcOrd="3" destOrd="0" presId="urn:microsoft.com/office/officeart/2005/8/layout/vList2"/>
    <dgm:cxn modelId="{A1B2CE81-3AE9-46DA-8021-048394EC1DCD}" type="presParOf" srcId="{3F1D0792-179D-4C76-B769-52DCCCB7EFFA}" destId="{8363286A-E209-4BBE-A1FD-1E21FB8E9EC0}" srcOrd="4" destOrd="0" presId="urn:microsoft.com/office/officeart/2005/8/layout/vList2"/>
    <dgm:cxn modelId="{8A296D4B-DA81-4840-B9A5-8E6D93BC0410}" type="presParOf" srcId="{3F1D0792-179D-4C76-B769-52DCCCB7EFFA}" destId="{BA2815E4-881C-4757-9AEA-73AA1F930A60}" srcOrd="5" destOrd="0" presId="urn:microsoft.com/office/officeart/2005/8/layout/vList2"/>
    <dgm:cxn modelId="{7ACFB97B-6442-4AE7-A053-8B74CDE66737}" type="presParOf" srcId="{3F1D0792-179D-4C76-B769-52DCCCB7EFFA}" destId="{4A8F10EC-69EC-43BA-8128-A733F941C1F1}" srcOrd="6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08429C-FF17-4B9F-8C08-6E43E36D90C8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9EBAA517-A210-4047-9146-03CC60212F97}">
      <dgm:prSet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dirty="0"/>
            <a:t>визначення </a:t>
          </a:r>
          <a:r>
            <a:rPr lang="uk-UA" dirty="0" smtClean="0"/>
            <a:t>мети входження на ринок;</a:t>
          </a:r>
          <a:endParaRPr lang="uk-UA" dirty="0"/>
        </a:p>
      </dgm:t>
    </dgm:pt>
    <dgm:pt modelId="{408CCF56-39E5-4436-B1E2-7E6E7A5A9BBB}" type="parTrans" cxnId="{A0B6CB6F-1541-4AD9-B796-AF51B6F91138}">
      <dgm:prSet/>
      <dgm:spPr/>
      <dgm:t>
        <a:bodyPr/>
        <a:lstStyle/>
        <a:p>
          <a:endParaRPr lang="uk-UA"/>
        </a:p>
      </dgm:t>
    </dgm:pt>
    <dgm:pt modelId="{9581A674-A784-4882-B63B-2E052AD16889}" type="sibTrans" cxnId="{A0B6CB6F-1541-4AD9-B796-AF51B6F91138}">
      <dgm:prSet/>
      <dgm:spPr/>
      <dgm:t>
        <a:bodyPr/>
        <a:lstStyle/>
        <a:p>
          <a:endParaRPr lang="uk-UA"/>
        </a:p>
      </dgm:t>
    </dgm:pt>
    <dgm:pt modelId="{CF3786E0-AF8A-4FE6-86A0-9A584D839148}">
      <dgm:prSet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dirty="0" smtClean="0"/>
            <a:t>визначення шансів </a:t>
          </a:r>
          <a:r>
            <a:rPr lang="uk-UA" dirty="0"/>
            <a:t>на міжнародному ринку;</a:t>
          </a:r>
        </a:p>
      </dgm:t>
    </dgm:pt>
    <dgm:pt modelId="{60F8716B-1550-4048-AFE2-C21B006146E1}" type="parTrans" cxnId="{14CA6833-333D-4ACF-8E10-6BDFEB371998}">
      <dgm:prSet/>
      <dgm:spPr/>
      <dgm:t>
        <a:bodyPr/>
        <a:lstStyle/>
        <a:p>
          <a:endParaRPr lang="uk-UA"/>
        </a:p>
      </dgm:t>
    </dgm:pt>
    <dgm:pt modelId="{DB16442A-5F91-466F-8791-593BECFC86C6}" type="sibTrans" cxnId="{14CA6833-333D-4ACF-8E10-6BDFEB371998}">
      <dgm:prSet/>
      <dgm:spPr/>
      <dgm:t>
        <a:bodyPr/>
        <a:lstStyle/>
        <a:p>
          <a:endParaRPr lang="uk-UA"/>
        </a:p>
      </dgm:t>
    </dgm:pt>
    <dgm:pt modelId="{93BF6431-D847-4D23-A1BF-14359A556E4D}">
      <dgm:prSet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dirty="0" smtClean="0"/>
            <a:t>розробка мультинаціонального стратегічного плану та портфелю </a:t>
          </a:r>
          <a:r>
            <a:rPr lang="uk-UA" dirty="0"/>
            <a:t>пропозицій;</a:t>
          </a:r>
        </a:p>
      </dgm:t>
    </dgm:pt>
    <dgm:pt modelId="{DC4C5AB6-AC7D-428F-AEE7-DDFAC88E0660}" type="parTrans" cxnId="{275CA3D3-2C3B-4C40-A97C-0C54093DEEFF}">
      <dgm:prSet/>
      <dgm:spPr/>
      <dgm:t>
        <a:bodyPr/>
        <a:lstStyle/>
        <a:p>
          <a:endParaRPr lang="uk-UA"/>
        </a:p>
      </dgm:t>
    </dgm:pt>
    <dgm:pt modelId="{9A82A072-0099-498F-8BE8-D47584C32E50}" type="sibTrans" cxnId="{275CA3D3-2C3B-4C40-A97C-0C54093DEEFF}">
      <dgm:prSet/>
      <dgm:spPr/>
      <dgm:t>
        <a:bodyPr/>
        <a:lstStyle/>
        <a:p>
          <a:endParaRPr lang="uk-UA"/>
        </a:p>
      </dgm:t>
    </dgm:pt>
    <dgm:pt modelId="{01D6C5EC-E9FC-43DF-8B19-12C507123337}">
      <dgm:prSet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dirty="0" smtClean="0"/>
            <a:t>розробка стратегії </a:t>
          </a:r>
          <a:r>
            <a:rPr lang="uk-UA" dirty="0" smtClean="0"/>
            <a:t>входження на </a:t>
          </a:r>
          <a:r>
            <a:rPr lang="uk-UA" dirty="0"/>
            <a:t>ринок;</a:t>
          </a:r>
        </a:p>
      </dgm:t>
    </dgm:pt>
    <dgm:pt modelId="{D995A67A-B14F-468F-86C4-4A924A20D19A}" type="parTrans" cxnId="{12EC4DC6-724C-4D5E-956A-0A0625361666}">
      <dgm:prSet/>
      <dgm:spPr/>
      <dgm:t>
        <a:bodyPr/>
        <a:lstStyle/>
        <a:p>
          <a:endParaRPr lang="uk-UA"/>
        </a:p>
      </dgm:t>
    </dgm:pt>
    <dgm:pt modelId="{E7EF3453-B7A4-4C5D-8F2D-797B5F02DBF3}" type="sibTrans" cxnId="{12EC4DC6-724C-4D5E-956A-0A0625361666}">
      <dgm:prSet/>
      <dgm:spPr/>
      <dgm:t>
        <a:bodyPr/>
        <a:lstStyle/>
        <a:p>
          <a:endParaRPr lang="uk-UA"/>
        </a:p>
      </dgm:t>
    </dgm:pt>
    <dgm:pt modelId="{B479163D-3A77-4026-AE4D-2A933D317FFB}">
      <dgm:prSet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dirty="0" smtClean="0"/>
            <a:t>розробка стратегії </a:t>
          </a:r>
          <a:r>
            <a:rPr lang="uk-UA" dirty="0"/>
            <a:t>маркетингу продуктів;</a:t>
          </a:r>
        </a:p>
      </dgm:t>
    </dgm:pt>
    <dgm:pt modelId="{D0CD09CE-E8C7-426B-ADE5-584C3F1714CD}" type="parTrans" cxnId="{5E954484-AA98-44F2-9856-122DEE88FC85}">
      <dgm:prSet/>
      <dgm:spPr/>
      <dgm:t>
        <a:bodyPr/>
        <a:lstStyle/>
        <a:p>
          <a:endParaRPr lang="uk-UA"/>
        </a:p>
      </dgm:t>
    </dgm:pt>
    <dgm:pt modelId="{6DBF7A58-F3FA-44D4-A159-55EAAD1EDAA2}" type="sibTrans" cxnId="{5E954484-AA98-44F2-9856-122DEE88FC85}">
      <dgm:prSet/>
      <dgm:spPr/>
      <dgm:t>
        <a:bodyPr/>
        <a:lstStyle/>
        <a:p>
          <a:endParaRPr lang="uk-UA"/>
        </a:p>
      </dgm:t>
    </dgm:pt>
    <dgm:pt modelId="{6513A8FD-41B5-411F-AA75-D2D00F2E5955}">
      <dgm:prSet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dirty="0"/>
            <a:t>сегментування ринку та </a:t>
          </a:r>
          <a:r>
            <a:rPr lang="uk-UA" dirty="0" smtClean="0"/>
            <a:t>позиціонування </a:t>
          </a:r>
          <a:r>
            <a:rPr lang="uk-UA" dirty="0"/>
            <a:t>продукту;</a:t>
          </a:r>
        </a:p>
      </dgm:t>
    </dgm:pt>
    <dgm:pt modelId="{8448757F-8F56-4AD4-AAB9-C98EFB9C2C5F}" type="parTrans" cxnId="{7CC0BF60-9AFD-4E7E-B0C0-50C35650163F}">
      <dgm:prSet/>
      <dgm:spPr/>
      <dgm:t>
        <a:bodyPr/>
        <a:lstStyle/>
        <a:p>
          <a:endParaRPr lang="uk-UA"/>
        </a:p>
      </dgm:t>
    </dgm:pt>
    <dgm:pt modelId="{033262E3-24BD-4B25-B816-3C787F6DC72B}" type="sibTrans" cxnId="{7CC0BF60-9AFD-4E7E-B0C0-50C35650163F}">
      <dgm:prSet/>
      <dgm:spPr/>
      <dgm:t>
        <a:bodyPr/>
        <a:lstStyle/>
        <a:p>
          <a:endParaRPr lang="uk-UA"/>
        </a:p>
      </dgm:t>
    </dgm:pt>
    <dgm:pt modelId="{60290BB2-6916-4E42-885D-41CF6F780EBF}">
      <dgm:prSet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dirty="0"/>
            <a:t>міжнародний </a:t>
          </a:r>
          <a:r>
            <a:rPr lang="uk-UA" dirty="0" err="1"/>
            <a:t>маркетинг-мікс</a:t>
          </a:r>
          <a:r>
            <a:rPr lang="uk-UA" dirty="0"/>
            <a:t>;</a:t>
          </a:r>
        </a:p>
      </dgm:t>
    </dgm:pt>
    <dgm:pt modelId="{1CA59357-E49F-4515-B5D6-C234295184AB}" type="parTrans" cxnId="{0828A948-5BE5-444F-9A14-59C1E96D0E2A}">
      <dgm:prSet/>
      <dgm:spPr/>
      <dgm:t>
        <a:bodyPr/>
        <a:lstStyle/>
        <a:p>
          <a:endParaRPr lang="uk-UA"/>
        </a:p>
      </dgm:t>
    </dgm:pt>
    <dgm:pt modelId="{D51F9E5E-9247-4DF9-96E4-8C87B71A4F84}" type="sibTrans" cxnId="{0828A948-5BE5-444F-9A14-59C1E96D0E2A}">
      <dgm:prSet/>
      <dgm:spPr/>
      <dgm:t>
        <a:bodyPr/>
        <a:lstStyle/>
        <a:p>
          <a:endParaRPr lang="uk-UA"/>
        </a:p>
      </dgm:t>
    </dgm:pt>
    <dgm:pt modelId="{6A1A4962-584B-4ABA-9CC2-0CC8E2813E19}">
      <dgm:prSet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dirty="0"/>
            <a:t>оцінка та контроль.</a:t>
          </a:r>
        </a:p>
      </dgm:t>
    </dgm:pt>
    <dgm:pt modelId="{8336E99E-FDD2-4477-B14A-0E58CAE1609E}" type="parTrans" cxnId="{5014E265-9EA6-4FA8-B9BD-6F17449B7AFA}">
      <dgm:prSet/>
      <dgm:spPr/>
      <dgm:t>
        <a:bodyPr/>
        <a:lstStyle/>
        <a:p>
          <a:endParaRPr lang="uk-UA"/>
        </a:p>
      </dgm:t>
    </dgm:pt>
    <dgm:pt modelId="{E1011B88-0C06-43A1-8AE1-A76E081FF464}" type="sibTrans" cxnId="{5014E265-9EA6-4FA8-B9BD-6F17449B7AFA}">
      <dgm:prSet/>
      <dgm:spPr/>
      <dgm:t>
        <a:bodyPr/>
        <a:lstStyle/>
        <a:p>
          <a:endParaRPr lang="uk-UA"/>
        </a:p>
      </dgm:t>
    </dgm:pt>
    <dgm:pt modelId="{3F1D0792-179D-4C76-B769-52DCCCB7EFFA}" type="pres">
      <dgm:prSet presAssocID="{0108429C-FF17-4B9F-8C08-6E43E36D9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4B0137-6CB1-41B4-90E6-1820E6E4B3F8}" type="pres">
      <dgm:prSet presAssocID="{9EBAA517-A210-4047-9146-03CC60212F9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DFE8E-F48F-4080-92AF-47AE2CF050F5}" type="pres">
      <dgm:prSet presAssocID="{9581A674-A784-4882-B63B-2E052AD16889}" presName="spacer" presStyleCnt="0"/>
      <dgm:spPr/>
    </dgm:pt>
    <dgm:pt modelId="{BE1528B8-E8EF-428F-8CCA-4D1AF10AD96E}" type="pres">
      <dgm:prSet presAssocID="{CF3786E0-AF8A-4FE6-86A0-9A584D83914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1D6D6-F265-4EE8-A8D5-78F76B708D53}" type="pres">
      <dgm:prSet presAssocID="{DB16442A-5F91-466F-8791-593BECFC86C6}" presName="spacer" presStyleCnt="0"/>
      <dgm:spPr/>
    </dgm:pt>
    <dgm:pt modelId="{F20EF7FA-217A-4DFD-A01C-6A1F56380922}" type="pres">
      <dgm:prSet presAssocID="{93BF6431-D847-4D23-A1BF-14359A556E4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A3065-0AE4-4DB2-BFC6-CF57AD7907C1}" type="pres">
      <dgm:prSet presAssocID="{9A82A072-0099-498F-8BE8-D47584C32E50}" presName="spacer" presStyleCnt="0"/>
      <dgm:spPr/>
    </dgm:pt>
    <dgm:pt modelId="{8645EF6E-76D6-4157-BB96-1A516BA5E07C}" type="pres">
      <dgm:prSet presAssocID="{01D6C5EC-E9FC-43DF-8B19-12C50712333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457F0-4E6B-4079-BC54-C148BAF4CE4B}" type="pres">
      <dgm:prSet presAssocID="{E7EF3453-B7A4-4C5D-8F2D-797B5F02DBF3}" presName="spacer" presStyleCnt="0"/>
      <dgm:spPr/>
    </dgm:pt>
    <dgm:pt modelId="{8A2C5E16-D4CA-4361-8F7C-81AEA5E4E8EB}" type="pres">
      <dgm:prSet presAssocID="{B479163D-3A77-4026-AE4D-2A933D317FF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99C63-65D5-47A4-9C11-482BDD8078D0}" type="pres">
      <dgm:prSet presAssocID="{6DBF7A58-F3FA-44D4-A159-55EAAD1EDAA2}" presName="spacer" presStyleCnt="0"/>
      <dgm:spPr/>
    </dgm:pt>
    <dgm:pt modelId="{44385E09-1093-46DD-8FEF-1793E6CC90E7}" type="pres">
      <dgm:prSet presAssocID="{6513A8FD-41B5-411F-AA75-D2D00F2E595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FEA6F-B6BF-4147-AF42-FB6893F77855}" type="pres">
      <dgm:prSet presAssocID="{033262E3-24BD-4B25-B816-3C787F6DC72B}" presName="spacer" presStyleCnt="0"/>
      <dgm:spPr/>
    </dgm:pt>
    <dgm:pt modelId="{B1604C9A-93CB-4809-858B-937CB562CC9E}" type="pres">
      <dgm:prSet presAssocID="{60290BB2-6916-4E42-885D-41CF6F780EB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50908-032B-49C4-AE0F-ABBC062DDB08}" type="pres">
      <dgm:prSet presAssocID="{D51F9E5E-9247-4DF9-96E4-8C87B71A4F84}" presName="spacer" presStyleCnt="0"/>
      <dgm:spPr/>
    </dgm:pt>
    <dgm:pt modelId="{294A3066-C858-47BD-B1A2-2FBD53AA7E17}" type="pres">
      <dgm:prSet presAssocID="{6A1A4962-584B-4ABA-9CC2-0CC8E2813E1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CA6833-333D-4ACF-8E10-6BDFEB371998}" srcId="{0108429C-FF17-4B9F-8C08-6E43E36D90C8}" destId="{CF3786E0-AF8A-4FE6-86A0-9A584D839148}" srcOrd="1" destOrd="0" parTransId="{60F8716B-1550-4048-AFE2-C21B006146E1}" sibTransId="{DB16442A-5F91-466F-8791-593BECFC86C6}"/>
    <dgm:cxn modelId="{9D9054AB-0A63-48BB-93F6-7BAD6D8895CA}" type="presOf" srcId="{6513A8FD-41B5-411F-AA75-D2D00F2E5955}" destId="{44385E09-1093-46DD-8FEF-1793E6CC90E7}" srcOrd="0" destOrd="0" presId="urn:microsoft.com/office/officeart/2005/8/layout/vList2"/>
    <dgm:cxn modelId="{FF929770-1B36-41F8-B32D-7C2CEFC764BF}" type="presOf" srcId="{0108429C-FF17-4B9F-8C08-6E43E36D90C8}" destId="{3F1D0792-179D-4C76-B769-52DCCCB7EFFA}" srcOrd="0" destOrd="0" presId="urn:microsoft.com/office/officeart/2005/8/layout/vList2"/>
    <dgm:cxn modelId="{3C595247-2A0D-45AC-BC83-D733D2C61C8B}" type="presOf" srcId="{9EBAA517-A210-4047-9146-03CC60212F97}" destId="{934B0137-6CB1-41B4-90E6-1820E6E4B3F8}" srcOrd="0" destOrd="0" presId="urn:microsoft.com/office/officeart/2005/8/layout/vList2"/>
    <dgm:cxn modelId="{12EC4DC6-724C-4D5E-956A-0A0625361666}" srcId="{0108429C-FF17-4B9F-8C08-6E43E36D90C8}" destId="{01D6C5EC-E9FC-43DF-8B19-12C507123337}" srcOrd="3" destOrd="0" parTransId="{D995A67A-B14F-468F-86C4-4A924A20D19A}" sibTransId="{E7EF3453-B7A4-4C5D-8F2D-797B5F02DBF3}"/>
    <dgm:cxn modelId="{7E574BE5-3E16-421D-8C74-432A3CC6CA2C}" type="presOf" srcId="{01D6C5EC-E9FC-43DF-8B19-12C507123337}" destId="{8645EF6E-76D6-4157-BB96-1A516BA5E07C}" srcOrd="0" destOrd="0" presId="urn:microsoft.com/office/officeart/2005/8/layout/vList2"/>
    <dgm:cxn modelId="{7CC0A510-9328-4671-8EC5-7805D64A88F5}" type="presOf" srcId="{60290BB2-6916-4E42-885D-41CF6F780EBF}" destId="{B1604C9A-93CB-4809-858B-937CB562CC9E}" srcOrd="0" destOrd="0" presId="urn:microsoft.com/office/officeart/2005/8/layout/vList2"/>
    <dgm:cxn modelId="{70299201-D3C8-47E4-99A8-F261CF10920A}" type="presOf" srcId="{6A1A4962-584B-4ABA-9CC2-0CC8E2813E19}" destId="{294A3066-C858-47BD-B1A2-2FBD53AA7E17}" srcOrd="0" destOrd="0" presId="urn:microsoft.com/office/officeart/2005/8/layout/vList2"/>
    <dgm:cxn modelId="{275CA3D3-2C3B-4C40-A97C-0C54093DEEFF}" srcId="{0108429C-FF17-4B9F-8C08-6E43E36D90C8}" destId="{93BF6431-D847-4D23-A1BF-14359A556E4D}" srcOrd="2" destOrd="0" parTransId="{DC4C5AB6-AC7D-428F-AEE7-DDFAC88E0660}" sibTransId="{9A82A072-0099-498F-8BE8-D47584C32E50}"/>
    <dgm:cxn modelId="{7921A9E5-1188-40A2-89A0-37D605D51D6B}" type="presOf" srcId="{93BF6431-D847-4D23-A1BF-14359A556E4D}" destId="{F20EF7FA-217A-4DFD-A01C-6A1F56380922}" srcOrd="0" destOrd="0" presId="urn:microsoft.com/office/officeart/2005/8/layout/vList2"/>
    <dgm:cxn modelId="{B6658F5E-C60E-4F28-905D-E58C347AF7F7}" type="presOf" srcId="{CF3786E0-AF8A-4FE6-86A0-9A584D839148}" destId="{BE1528B8-E8EF-428F-8CCA-4D1AF10AD96E}" srcOrd="0" destOrd="0" presId="urn:microsoft.com/office/officeart/2005/8/layout/vList2"/>
    <dgm:cxn modelId="{A0B6CB6F-1541-4AD9-B796-AF51B6F91138}" srcId="{0108429C-FF17-4B9F-8C08-6E43E36D90C8}" destId="{9EBAA517-A210-4047-9146-03CC60212F97}" srcOrd="0" destOrd="0" parTransId="{408CCF56-39E5-4436-B1E2-7E6E7A5A9BBB}" sibTransId="{9581A674-A784-4882-B63B-2E052AD16889}"/>
    <dgm:cxn modelId="{5014E265-9EA6-4FA8-B9BD-6F17449B7AFA}" srcId="{0108429C-FF17-4B9F-8C08-6E43E36D90C8}" destId="{6A1A4962-584B-4ABA-9CC2-0CC8E2813E19}" srcOrd="7" destOrd="0" parTransId="{8336E99E-FDD2-4477-B14A-0E58CAE1609E}" sibTransId="{E1011B88-0C06-43A1-8AE1-A76E081FF464}"/>
    <dgm:cxn modelId="{8632DBCB-9933-46A8-9FD9-CF69759ED731}" type="presOf" srcId="{B479163D-3A77-4026-AE4D-2A933D317FFB}" destId="{8A2C5E16-D4CA-4361-8F7C-81AEA5E4E8EB}" srcOrd="0" destOrd="0" presId="urn:microsoft.com/office/officeart/2005/8/layout/vList2"/>
    <dgm:cxn modelId="{7CC0BF60-9AFD-4E7E-B0C0-50C35650163F}" srcId="{0108429C-FF17-4B9F-8C08-6E43E36D90C8}" destId="{6513A8FD-41B5-411F-AA75-D2D00F2E5955}" srcOrd="5" destOrd="0" parTransId="{8448757F-8F56-4AD4-AAB9-C98EFB9C2C5F}" sibTransId="{033262E3-24BD-4B25-B816-3C787F6DC72B}"/>
    <dgm:cxn modelId="{0828A948-5BE5-444F-9A14-59C1E96D0E2A}" srcId="{0108429C-FF17-4B9F-8C08-6E43E36D90C8}" destId="{60290BB2-6916-4E42-885D-41CF6F780EBF}" srcOrd="6" destOrd="0" parTransId="{1CA59357-E49F-4515-B5D6-C234295184AB}" sibTransId="{D51F9E5E-9247-4DF9-96E4-8C87B71A4F84}"/>
    <dgm:cxn modelId="{5E954484-AA98-44F2-9856-122DEE88FC85}" srcId="{0108429C-FF17-4B9F-8C08-6E43E36D90C8}" destId="{B479163D-3A77-4026-AE4D-2A933D317FFB}" srcOrd="4" destOrd="0" parTransId="{D0CD09CE-E8C7-426B-ADE5-584C3F1714CD}" sibTransId="{6DBF7A58-F3FA-44D4-A159-55EAAD1EDAA2}"/>
    <dgm:cxn modelId="{62CAB8E3-6D9F-4DB1-8D7F-55A4191E7624}" type="presParOf" srcId="{3F1D0792-179D-4C76-B769-52DCCCB7EFFA}" destId="{934B0137-6CB1-41B4-90E6-1820E6E4B3F8}" srcOrd="0" destOrd="0" presId="urn:microsoft.com/office/officeart/2005/8/layout/vList2"/>
    <dgm:cxn modelId="{86A5DABC-54F8-4F2A-A206-87983499BDFF}" type="presParOf" srcId="{3F1D0792-179D-4C76-B769-52DCCCB7EFFA}" destId="{4E7DFE8E-F48F-4080-92AF-47AE2CF050F5}" srcOrd="1" destOrd="0" presId="urn:microsoft.com/office/officeart/2005/8/layout/vList2"/>
    <dgm:cxn modelId="{5BAF2C69-6F10-4984-A15C-757ABDC3DB45}" type="presParOf" srcId="{3F1D0792-179D-4C76-B769-52DCCCB7EFFA}" destId="{BE1528B8-E8EF-428F-8CCA-4D1AF10AD96E}" srcOrd="2" destOrd="0" presId="urn:microsoft.com/office/officeart/2005/8/layout/vList2"/>
    <dgm:cxn modelId="{2C4458DF-D019-4DE5-8DF1-2385DF93F399}" type="presParOf" srcId="{3F1D0792-179D-4C76-B769-52DCCCB7EFFA}" destId="{E1E1D6D6-F265-4EE8-A8D5-78F76B708D53}" srcOrd="3" destOrd="0" presId="urn:microsoft.com/office/officeart/2005/8/layout/vList2"/>
    <dgm:cxn modelId="{228C67DC-1826-4253-BB62-1B5084520685}" type="presParOf" srcId="{3F1D0792-179D-4C76-B769-52DCCCB7EFFA}" destId="{F20EF7FA-217A-4DFD-A01C-6A1F56380922}" srcOrd="4" destOrd="0" presId="urn:microsoft.com/office/officeart/2005/8/layout/vList2"/>
    <dgm:cxn modelId="{2A470AE3-CE23-4D5F-8E7A-76843F9F01A8}" type="presParOf" srcId="{3F1D0792-179D-4C76-B769-52DCCCB7EFFA}" destId="{1E0A3065-0AE4-4DB2-BFC6-CF57AD7907C1}" srcOrd="5" destOrd="0" presId="urn:microsoft.com/office/officeart/2005/8/layout/vList2"/>
    <dgm:cxn modelId="{3D740BBD-9EC2-4927-B070-E6106F108DCE}" type="presParOf" srcId="{3F1D0792-179D-4C76-B769-52DCCCB7EFFA}" destId="{8645EF6E-76D6-4157-BB96-1A516BA5E07C}" srcOrd="6" destOrd="0" presId="urn:microsoft.com/office/officeart/2005/8/layout/vList2"/>
    <dgm:cxn modelId="{7E0DED29-25A6-428B-9B00-25E8E01BDCD2}" type="presParOf" srcId="{3F1D0792-179D-4C76-B769-52DCCCB7EFFA}" destId="{EDF457F0-4E6B-4079-BC54-C148BAF4CE4B}" srcOrd="7" destOrd="0" presId="urn:microsoft.com/office/officeart/2005/8/layout/vList2"/>
    <dgm:cxn modelId="{8007DC6F-6C34-4EA5-A9A6-1C503359749F}" type="presParOf" srcId="{3F1D0792-179D-4C76-B769-52DCCCB7EFFA}" destId="{8A2C5E16-D4CA-4361-8F7C-81AEA5E4E8EB}" srcOrd="8" destOrd="0" presId="urn:microsoft.com/office/officeart/2005/8/layout/vList2"/>
    <dgm:cxn modelId="{608787F7-2774-4CC4-B166-4B956C651420}" type="presParOf" srcId="{3F1D0792-179D-4C76-B769-52DCCCB7EFFA}" destId="{D3199C63-65D5-47A4-9C11-482BDD8078D0}" srcOrd="9" destOrd="0" presId="urn:microsoft.com/office/officeart/2005/8/layout/vList2"/>
    <dgm:cxn modelId="{59A41A99-77F4-44DE-A257-1FA62A363639}" type="presParOf" srcId="{3F1D0792-179D-4C76-B769-52DCCCB7EFFA}" destId="{44385E09-1093-46DD-8FEF-1793E6CC90E7}" srcOrd="10" destOrd="0" presId="urn:microsoft.com/office/officeart/2005/8/layout/vList2"/>
    <dgm:cxn modelId="{26714C15-403B-49EE-841F-EB24703CE5FF}" type="presParOf" srcId="{3F1D0792-179D-4C76-B769-52DCCCB7EFFA}" destId="{D65FEA6F-B6BF-4147-AF42-FB6893F77855}" srcOrd="11" destOrd="0" presId="urn:microsoft.com/office/officeart/2005/8/layout/vList2"/>
    <dgm:cxn modelId="{23AE4082-5831-4B67-AD4F-7377AAABD198}" type="presParOf" srcId="{3F1D0792-179D-4C76-B769-52DCCCB7EFFA}" destId="{B1604C9A-93CB-4809-858B-937CB562CC9E}" srcOrd="12" destOrd="0" presId="urn:microsoft.com/office/officeart/2005/8/layout/vList2"/>
    <dgm:cxn modelId="{FC969B95-1006-4475-9C35-491212919C30}" type="presParOf" srcId="{3F1D0792-179D-4C76-B769-52DCCCB7EFFA}" destId="{4BF50908-032B-49C4-AE0F-ABBC062DDB08}" srcOrd="13" destOrd="0" presId="urn:microsoft.com/office/officeart/2005/8/layout/vList2"/>
    <dgm:cxn modelId="{B613610A-ADBD-4294-8E16-32444E17A8A0}" type="presParOf" srcId="{3F1D0792-179D-4C76-B769-52DCCCB7EFFA}" destId="{294A3066-C858-47BD-B1A2-2FBD53AA7E17}" srcOrd="14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08429C-FF17-4B9F-8C08-6E43E36D90C8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5FA025E8-0A0A-4CF0-8372-2188812B75C0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1600" dirty="0"/>
            <a:t>P-Політичні фактори:</a:t>
          </a:r>
        </a:p>
      </dgm:t>
    </dgm:pt>
    <dgm:pt modelId="{ACE52104-2490-4181-86C1-EE5067EEDDF9}" type="parTrans" cxnId="{57C28B31-76F4-491C-BB2F-884C88DA763A}">
      <dgm:prSet/>
      <dgm:spPr/>
      <dgm:t>
        <a:bodyPr/>
        <a:lstStyle/>
        <a:p>
          <a:endParaRPr lang="uk-UA" sz="1600"/>
        </a:p>
      </dgm:t>
    </dgm:pt>
    <dgm:pt modelId="{3FD143F0-112E-4D0D-8B52-A83FAA295935}" type="sibTrans" cxnId="{57C28B31-76F4-491C-BB2F-884C88DA763A}">
      <dgm:prSet/>
      <dgm:spPr/>
      <dgm:t>
        <a:bodyPr/>
        <a:lstStyle/>
        <a:p>
          <a:endParaRPr lang="uk-UA" sz="1600"/>
        </a:p>
      </dgm:t>
    </dgm:pt>
    <dgm:pt modelId="{36537187-4C4E-4764-8BD1-10F81923FFD8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uk-UA" sz="1600" dirty="0"/>
            <a:t>участь у міжнародних угодах; політична стабільність; рівень державного регулювання ринкових відносин; зміни в законодавчій базі; </a:t>
          </a:r>
          <a:r>
            <a:rPr lang="uk-UA" sz="1600" dirty="0" smtClean="0"/>
            <a:t>суверенітет</a:t>
          </a:r>
          <a:r>
            <a:rPr lang="uk-UA" sz="1600" dirty="0"/>
            <a:t>, безпека, добробут, інтереси;</a:t>
          </a:r>
        </a:p>
      </dgm:t>
    </dgm:pt>
    <dgm:pt modelId="{A260FD1D-2898-4045-BE7D-7B60EDEDE420}" type="parTrans" cxnId="{318E92FC-995D-4E9D-91DE-1A8978C290C2}">
      <dgm:prSet/>
      <dgm:spPr/>
      <dgm:t>
        <a:bodyPr/>
        <a:lstStyle/>
        <a:p>
          <a:endParaRPr lang="uk-UA" sz="1600"/>
        </a:p>
      </dgm:t>
    </dgm:pt>
    <dgm:pt modelId="{DB63734A-B38A-4702-9486-2AF7995BCB36}" type="sibTrans" cxnId="{318E92FC-995D-4E9D-91DE-1A8978C290C2}">
      <dgm:prSet/>
      <dgm:spPr/>
      <dgm:t>
        <a:bodyPr/>
        <a:lstStyle/>
        <a:p>
          <a:endParaRPr lang="uk-UA" sz="1600"/>
        </a:p>
      </dgm:t>
    </dgm:pt>
    <dgm:pt modelId="{326D9EB1-F611-429D-BEB8-83570BDB3C38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1600" dirty="0"/>
            <a:t>E-Економічні фактори:</a:t>
          </a:r>
        </a:p>
      </dgm:t>
    </dgm:pt>
    <dgm:pt modelId="{7B29BCB5-F284-4591-A0EC-EF42AF2E1663}" type="parTrans" cxnId="{D615C80B-A009-4D0E-81B7-49F24A3936D6}">
      <dgm:prSet/>
      <dgm:spPr/>
      <dgm:t>
        <a:bodyPr/>
        <a:lstStyle/>
        <a:p>
          <a:endParaRPr lang="uk-UA" sz="1600"/>
        </a:p>
      </dgm:t>
    </dgm:pt>
    <dgm:pt modelId="{CF2521AE-B3A6-4CD6-843C-3970BEE23489}" type="sibTrans" cxnId="{D615C80B-A009-4D0E-81B7-49F24A3936D6}">
      <dgm:prSet/>
      <dgm:spPr/>
      <dgm:t>
        <a:bodyPr/>
        <a:lstStyle/>
        <a:p>
          <a:endParaRPr lang="uk-UA" sz="1600"/>
        </a:p>
      </dgm:t>
    </dgm:pt>
    <dgm:pt modelId="{8F307450-6C17-4E96-8EB6-B4878E6C30D2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uk-UA" sz="1600" dirty="0"/>
            <a:t>межа відкритості економіки країни; темпи економічного </a:t>
          </a:r>
          <a:r>
            <a:rPr lang="uk-UA" sz="1600" dirty="0" smtClean="0"/>
            <a:t>зростання за основними макроекономічними показниками; </a:t>
          </a:r>
          <a:r>
            <a:rPr lang="uk-UA" sz="1600" dirty="0"/>
            <a:t>ступінь залежності від стадії економічного розвитку країни;  рівень транснаціоналізації; стан платіжного балансу; ступінь закордонного впливу на розвиток національної економіки;</a:t>
          </a:r>
        </a:p>
      </dgm:t>
    </dgm:pt>
    <dgm:pt modelId="{07965BF1-78FD-4750-B29C-A1C38EE8B1F8}" type="parTrans" cxnId="{3B6C1C8B-B972-4705-A496-2C471C1F861A}">
      <dgm:prSet/>
      <dgm:spPr/>
      <dgm:t>
        <a:bodyPr/>
        <a:lstStyle/>
        <a:p>
          <a:endParaRPr lang="uk-UA" sz="1600"/>
        </a:p>
      </dgm:t>
    </dgm:pt>
    <dgm:pt modelId="{0CC8979A-3D66-418D-A4E8-3C17A1DC0A06}" type="sibTrans" cxnId="{3B6C1C8B-B972-4705-A496-2C471C1F861A}">
      <dgm:prSet/>
      <dgm:spPr/>
      <dgm:t>
        <a:bodyPr/>
        <a:lstStyle/>
        <a:p>
          <a:endParaRPr lang="uk-UA" sz="1600"/>
        </a:p>
      </dgm:t>
    </dgm:pt>
    <dgm:pt modelId="{98E3B101-567E-44A7-82F3-4A331A22AAF4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1600" dirty="0"/>
            <a:t>S-Соціальні фактори:</a:t>
          </a:r>
        </a:p>
      </dgm:t>
    </dgm:pt>
    <dgm:pt modelId="{11E79EBF-2275-4047-915A-3E0BD9C243D1}" type="parTrans" cxnId="{6B9E9888-4FCD-40D3-A1F7-BB5ED34927BF}">
      <dgm:prSet/>
      <dgm:spPr/>
      <dgm:t>
        <a:bodyPr/>
        <a:lstStyle/>
        <a:p>
          <a:endParaRPr lang="uk-UA" sz="1600"/>
        </a:p>
      </dgm:t>
    </dgm:pt>
    <dgm:pt modelId="{6FFB92B7-E338-4E4F-85F5-D783CA516316}" type="sibTrans" cxnId="{6B9E9888-4FCD-40D3-A1F7-BB5ED34927BF}">
      <dgm:prSet/>
      <dgm:spPr/>
      <dgm:t>
        <a:bodyPr/>
        <a:lstStyle/>
        <a:p>
          <a:endParaRPr lang="uk-UA" sz="1600"/>
        </a:p>
      </dgm:t>
    </dgm:pt>
    <dgm:pt modelId="{A8043D20-5909-4522-923E-C2A0162C4BCD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uk-UA" sz="1600" dirty="0"/>
            <a:t>зміни в суспільних цінностях; демографічна ситуація; споживче поводження і мотивація; система громадянства; соціальні інститути; відношення населення до </a:t>
          </a:r>
          <a:r>
            <a:rPr lang="uk-UA" sz="1600" dirty="0" smtClean="0"/>
            <a:t>бізнесу тощо;</a:t>
          </a:r>
          <a:endParaRPr lang="uk-UA" sz="1600" dirty="0"/>
        </a:p>
      </dgm:t>
    </dgm:pt>
    <dgm:pt modelId="{DF74F8A9-3B7F-4DB6-8ABD-A1ECB81A6D7A}" type="parTrans" cxnId="{D787A0BD-DDC5-42C0-9286-F080BC3AFFB5}">
      <dgm:prSet/>
      <dgm:spPr/>
      <dgm:t>
        <a:bodyPr/>
        <a:lstStyle/>
        <a:p>
          <a:endParaRPr lang="uk-UA" sz="1600"/>
        </a:p>
      </dgm:t>
    </dgm:pt>
    <dgm:pt modelId="{461E2A03-5990-4709-8FB8-2B9DAFCCBC12}" type="sibTrans" cxnId="{D787A0BD-DDC5-42C0-9286-F080BC3AFFB5}">
      <dgm:prSet/>
      <dgm:spPr/>
      <dgm:t>
        <a:bodyPr/>
        <a:lstStyle/>
        <a:p>
          <a:endParaRPr lang="uk-UA" sz="1600"/>
        </a:p>
      </dgm:t>
    </dgm:pt>
    <dgm:pt modelId="{CF4D13D5-6885-4E55-825F-DF9C9AE49B89}">
      <dgm:prSet custT="1"/>
      <dgm:spPr/>
      <dgm:t>
        <a:bodyPr/>
        <a:lstStyle/>
        <a:p>
          <a:pPr>
            <a:buFont typeface="Times New Roman" panose="02020603050405020304" pitchFamily="18" charset="0"/>
            <a:buChar char="–"/>
          </a:pPr>
          <a:r>
            <a:rPr lang="uk-UA" sz="1600" dirty="0"/>
            <a:t>T-Технологічні фактори:</a:t>
          </a:r>
        </a:p>
      </dgm:t>
    </dgm:pt>
    <dgm:pt modelId="{E2316CC7-5A48-450B-914D-3048E9447766}" type="parTrans" cxnId="{BCCAA88F-E975-4773-9EAC-446918E1CE68}">
      <dgm:prSet/>
      <dgm:spPr/>
      <dgm:t>
        <a:bodyPr/>
        <a:lstStyle/>
        <a:p>
          <a:endParaRPr lang="uk-UA" sz="1600"/>
        </a:p>
      </dgm:t>
    </dgm:pt>
    <dgm:pt modelId="{5B592840-016C-4791-B8C7-2DF73EC2C0D2}" type="sibTrans" cxnId="{BCCAA88F-E975-4773-9EAC-446918E1CE68}">
      <dgm:prSet/>
      <dgm:spPr/>
      <dgm:t>
        <a:bodyPr/>
        <a:lstStyle/>
        <a:p>
          <a:endParaRPr lang="uk-UA" sz="1600"/>
        </a:p>
      </dgm:t>
    </dgm:pt>
    <dgm:pt modelId="{58E4CD69-AC17-47A4-B87C-3D00036B85E9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uk-UA" sz="1600" dirty="0"/>
            <a:t>технологічні досягнення, що впливають на виробничі витрати; основні напрями технологічного прориву; наукові досягнення; патентування та винаходи.</a:t>
          </a:r>
        </a:p>
      </dgm:t>
    </dgm:pt>
    <dgm:pt modelId="{23481445-4183-4BD9-9968-6AFB41F0F14B}" type="parTrans" cxnId="{6157B0BC-FC56-4D47-A5D8-5C6D8898123A}">
      <dgm:prSet/>
      <dgm:spPr/>
      <dgm:t>
        <a:bodyPr/>
        <a:lstStyle/>
        <a:p>
          <a:endParaRPr lang="uk-UA" sz="1600"/>
        </a:p>
      </dgm:t>
    </dgm:pt>
    <dgm:pt modelId="{1F87CF7F-6554-45E5-805A-D3D7A1A67F3C}" type="sibTrans" cxnId="{6157B0BC-FC56-4D47-A5D8-5C6D8898123A}">
      <dgm:prSet/>
      <dgm:spPr/>
      <dgm:t>
        <a:bodyPr/>
        <a:lstStyle/>
        <a:p>
          <a:endParaRPr lang="uk-UA" sz="1600"/>
        </a:p>
      </dgm:t>
    </dgm:pt>
    <dgm:pt modelId="{3F1D0792-179D-4C76-B769-52DCCCB7EFFA}" type="pres">
      <dgm:prSet presAssocID="{0108429C-FF17-4B9F-8C08-6E43E36D9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4F423F-1DE4-4095-B6D3-C829278090CA}" type="pres">
      <dgm:prSet presAssocID="{5FA025E8-0A0A-4CF0-8372-2188812B75C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40D26-0783-4B4C-A3D9-E6C0EC8AA2B3}" type="pres">
      <dgm:prSet presAssocID="{5FA025E8-0A0A-4CF0-8372-2188812B75C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E68FD-873A-430F-8DED-E2ABBF42A96D}" type="pres">
      <dgm:prSet presAssocID="{326D9EB1-F611-429D-BEB8-83570BDB3C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58B45-B35C-4DA1-A210-BD96E40EA852}" type="pres">
      <dgm:prSet presAssocID="{326D9EB1-F611-429D-BEB8-83570BDB3C38}" presName="childText" presStyleLbl="revTx" presStyleIdx="1" presStyleCnt="4" custScaleY="136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E4226-7A40-49A9-A5A5-18532B6ABFFF}" type="pres">
      <dgm:prSet presAssocID="{98E3B101-567E-44A7-82F3-4A331A22AAF4}" presName="parentText" presStyleLbl="node1" presStyleIdx="2" presStyleCnt="4" custLinFactNeighborX="18" custLinFactNeighborY="-34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93E88-588F-44C8-A953-1F0F54E18218}" type="pres">
      <dgm:prSet presAssocID="{98E3B101-567E-44A7-82F3-4A331A22AAF4}" presName="childText" presStyleLbl="revTx" presStyleIdx="2" presStyleCnt="4" custLinFactNeighborX="-577" custLinFactNeighborY="-46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7318B-9030-426A-92D9-0C9220EE7027}" type="pres">
      <dgm:prSet presAssocID="{CF4D13D5-6885-4E55-825F-DF9C9AE49B89}" presName="parentText" presStyleLbl="node1" presStyleIdx="3" presStyleCnt="4" custLinFactNeighborX="18" custLinFactNeighborY="-28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5CFB6-7390-4DD8-A1D3-65AD54F46325}" type="pres">
      <dgm:prSet presAssocID="{CF4D13D5-6885-4E55-825F-DF9C9AE49B89}" presName="childText" presStyleLbl="revTx" presStyleIdx="3" presStyleCnt="4" custLinFactNeighborX="-577" custLinFactNeighborY="-27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5C80B-A009-4D0E-81B7-49F24A3936D6}" srcId="{0108429C-FF17-4B9F-8C08-6E43E36D90C8}" destId="{326D9EB1-F611-429D-BEB8-83570BDB3C38}" srcOrd="1" destOrd="0" parTransId="{7B29BCB5-F284-4591-A0EC-EF42AF2E1663}" sibTransId="{CF2521AE-B3A6-4CD6-843C-3970BEE23489}"/>
    <dgm:cxn modelId="{7704221E-3E3D-4820-9206-2FA31C7897DB}" type="presOf" srcId="{5FA025E8-0A0A-4CF0-8372-2188812B75C0}" destId="{AA4F423F-1DE4-4095-B6D3-C829278090CA}" srcOrd="0" destOrd="0" presId="urn:microsoft.com/office/officeart/2005/8/layout/vList2"/>
    <dgm:cxn modelId="{6157B0BC-FC56-4D47-A5D8-5C6D8898123A}" srcId="{CF4D13D5-6885-4E55-825F-DF9C9AE49B89}" destId="{58E4CD69-AC17-47A4-B87C-3D00036B85E9}" srcOrd="0" destOrd="0" parTransId="{23481445-4183-4BD9-9968-6AFB41F0F14B}" sibTransId="{1F87CF7F-6554-45E5-805A-D3D7A1A67F3C}"/>
    <dgm:cxn modelId="{C4F034A7-F265-453B-B63D-FC456F1CAA82}" type="presOf" srcId="{58E4CD69-AC17-47A4-B87C-3D00036B85E9}" destId="{0125CFB6-7390-4DD8-A1D3-65AD54F46325}" srcOrd="0" destOrd="0" presId="urn:microsoft.com/office/officeart/2005/8/layout/vList2"/>
    <dgm:cxn modelId="{318E92FC-995D-4E9D-91DE-1A8978C290C2}" srcId="{5FA025E8-0A0A-4CF0-8372-2188812B75C0}" destId="{36537187-4C4E-4764-8BD1-10F81923FFD8}" srcOrd="0" destOrd="0" parTransId="{A260FD1D-2898-4045-BE7D-7B60EDEDE420}" sibTransId="{DB63734A-B38A-4702-9486-2AF7995BCB36}"/>
    <dgm:cxn modelId="{6B9E9888-4FCD-40D3-A1F7-BB5ED34927BF}" srcId="{0108429C-FF17-4B9F-8C08-6E43E36D90C8}" destId="{98E3B101-567E-44A7-82F3-4A331A22AAF4}" srcOrd="2" destOrd="0" parTransId="{11E79EBF-2275-4047-915A-3E0BD9C243D1}" sibTransId="{6FFB92B7-E338-4E4F-85F5-D783CA516316}"/>
    <dgm:cxn modelId="{3B6C1C8B-B972-4705-A496-2C471C1F861A}" srcId="{326D9EB1-F611-429D-BEB8-83570BDB3C38}" destId="{8F307450-6C17-4E96-8EB6-B4878E6C30D2}" srcOrd="0" destOrd="0" parTransId="{07965BF1-78FD-4750-B29C-A1C38EE8B1F8}" sibTransId="{0CC8979A-3D66-418D-A4E8-3C17A1DC0A06}"/>
    <dgm:cxn modelId="{F460C060-AC35-426C-B2B5-C8AFAF090CBE}" type="presOf" srcId="{0108429C-FF17-4B9F-8C08-6E43E36D90C8}" destId="{3F1D0792-179D-4C76-B769-52DCCCB7EFFA}" srcOrd="0" destOrd="0" presId="urn:microsoft.com/office/officeart/2005/8/layout/vList2"/>
    <dgm:cxn modelId="{A0AF0774-D096-41B5-B062-D9F179E46DD5}" type="presOf" srcId="{CF4D13D5-6885-4E55-825F-DF9C9AE49B89}" destId="{64F7318B-9030-426A-92D9-0C9220EE7027}" srcOrd="0" destOrd="0" presId="urn:microsoft.com/office/officeart/2005/8/layout/vList2"/>
    <dgm:cxn modelId="{57C28B31-76F4-491C-BB2F-884C88DA763A}" srcId="{0108429C-FF17-4B9F-8C08-6E43E36D90C8}" destId="{5FA025E8-0A0A-4CF0-8372-2188812B75C0}" srcOrd="0" destOrd="0" parTransId="{ACE52104-2490-4181-86C1-EE5067EEDDF9}" sibTransId="{3FD143F0-112E-4D0D-8B52-A83FAA295935}"/>
    <dgm:cxn modelId="{D787A0BD-DDC5-42C0-9286-F080BC3AFFB5}" srcId="{98E3B101-567E-44A7-82F3-4A331A22AAF4}" destId="{A8043D20-5909-4522-923E-C2A0162C4BCD}" srcOrd="0" destOrd="0" parTransId="{DF74F8A9-3B7F-4DB6-8ABD-A1ECB81A6D7A}" sibTransId="{461E2A03-5990-4709-8FB8-2B9DAFCCBC12}"/>
    <dgm:cxn modelId="{85FE230F-193A-46B4-A54A-11B8CE8F5C17}" type="presOf" srcId="{326D9EB1-F611-429D-BEB8-83570BDB3C38}" destId="{57BE68FD-873A-430F-8DED-E2ABBF42A96D}" srcOrd="0" destOrd="0" presId="urn:microsoft.com/office/officeart/2005/8/layout/vList2"/>
    <dgm:cxn modelId="{B55FBF8E-DE3D-4DD9-8065-3B96141C6E78}" type="presOf" srcId="{A8043D20-5909-4522-923E-C2A0162C4BCD}" destId="{7C993E88-588F-44C8-A953-1F0F54E18218}" srcOrd="0" destOrd="0" presId="urn:microsoft.com/office/officeart/2005/8/layout/vList2"/>
    <dgm:cxn modelId="{5C56BF79-0A34-4E18-A211-D4EC4A35B864}" type="presOf" srcId="{98E3B101-567E-44A7-82F3-4A331A22AAF4}" destId="{5EBE4226-7A40-49A9-A5A5-18532B6ABFFF}" srcOrd="0" destOrd="0" presId="urn:microsoft.com/office/officeart/2005/8/layout/vList2"/>
    <dgm:cxn modelId="{BCCAA88F-E975-4773-9EAC-446918E1CE68}" srcId="{0108429C-FF17-4B9F-8C08-6E43E36D90C8}" destId="{CF4D13D5-6885-4E55-825F-DF9C9AE49B89}" srcOrd="3" destOrd="0" parTransId="{E2316CC7-5A48-450B-914D-3048E9447766}" sibTransId="{5B592840-016C-4791-B8C7-2DF73EC2C0D2}"/>
    <dgm:cxn modelId="{8FFD0C67-22A4-4145-A8A7-03B988D80779}" type="presOf" srcId="{36537187-4C4E-4764-8BD1-10F81923FFD8}" destId="{EA440D26-0783-4B4C-A3D9-E6C0EC8AA2B3}" srcOrd="0" destOrd="0" presId="urn:microsoft.com/office/officeart/2005/8/layout/vList2"/>
    <dgm:cxn modelId="{9994FD94-1A7B-40D8-9E75-24ACCF1B6D8A}" type="presOf" srcId="{8F307450-6C17-4E96-8EB6-B4878E6C30D2}" destId="{F2F58B45-B35C-4DA1-A210-BD96E40EA852}" srcOrd="0" destOrd="0" presId="urn:microsoft.com/office/officeart/2005/8/layout/vList2"/>
    <dgm:cxn modelId="{F3D07A2E-3DED-4D82-9EF1-7DC23B1255FF}" type="presParOf" srcId="{3F1D0792-179D-4C76-B769-52DCCCB7EFFA}" destId="{AA4F423F-1DE4-4095-B6D3-C829278090CA}" srcOrd="0" destOrd="0" presId="urn:microsoft.com/office/officeart/2005/8/layout/vList2"/>
    <dgm:cxn modelId="{100E8E39-2015-4CFE-A3F8-080A6A4190F2}" type="presParOf" srcId="{3F1D0792-179D-4C76-B769-52DCCCB7EFFA}" destId="{EA440D26-0783-4B4C-A3D9-E6C0EC8AA2B3}" srcOrd="1" destOrd="0" presId="urn:microsoft.com/office/officeart/2005/8/layout/vList2"/>
    <dgm:cxn modelId="{E8DEA0E8-1653-42C8-A268-8B0BDE9584CE}" type="presParOf" srcId="{3F1D0792-179D-4C76-B769-52DCCCB7EFFA}" destId="{57BE68FD-873A-430F-8DED-E2ABBF42A96D}" srcOrd="2" destOrd="0" presId="urn:microsoft.com/office/officeart/2005/8/layout/vList2"/>
    <dgm:cxn modelId="{1ED2A27E-A4B5-4F9B-8BEE-25CB55DFF399}" type="presParOf" srcId="{3F1D0792-179D-4C76-B769-52DCCCB7EFFA}" destId="{F2F58B45-B35C-4DA1-A210-BD96E40EA852}" srcOrd="3" destOrd="0" presId="urn:microsoft.com/office/officeart/2005/8/layout/vList2"/>
    <dgm:cxn modelId="{78D01063-BA84-442B-B592-0769931840F6}" type="presParOf" srcId="{3F1D0792-179D-4C76-B769-52DCCCB7EFFA}" destId="{5EBE4226-7A40-49A9-A5A5-18532B6ABFFF}" srcOrd="4" destOrd="0" presId="urn:microsoft.com/office/officeart/2005/8/layout/vList2"/>
    <dgm:cxn modelId="{BAA209EB-0680-4574-997B-54D6F41F4E2F}" type="presParOf" srcId="{3F1D0792-179D-4C76-B769-52DCCCB7EFFA}" destId="{7C993E88-588F-44C8-A953-1F0F54E18218}" srcOrd="5" destOrd="0" presId="urn:microsoft.com/office/officeart/2005/8/layout/vList2"/>
    <dgm:cxn modelId="{130E088C-A25C-4F83-ABDA-F642C1DBFD42}" type="presParOf" srcId="{3F1D0792-179D-4C76-B769-52DCCCB7EFFA}" destId="{64F7318B-9030-426A-92D9-0C9220EE7027}" srcOrd="6" destOrd="0" presId="urn:microsoft.com/office/officeart/2005/8/layout/vList2"/>
    <dgm:cxn modelId="{901D322E-122C-4584-B90F-22E29791D09D}" type="presParOf" srcId="{3F1D0792-179D-4C76-B769-52DCCCB7EFFA}" destId="{0125CFB6-7390-4DD8-A1D3-65AD54F46325}" srcOrd="7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08429C-FF17-4B9F-8C08-6E43E36D90C8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DB06C2AB-A3B7-40D8-B4BD-968AA8B1D3DC}">
      <dgm:prSet custT="1"/>
      <dgm:spPr/>
      <dgm:t>
        <a:bodyPr/>
        <a:lstStyle/>
        <a:p>
          <a:r>
            <a:rPr lang="uk-UA" sz="2400" dirty="0" smtClean="0"/>
            <a:t>- інформування </a:t>
          </a:r>
          <a:r>
            <a:rPr lang="uk-UA" sz="2400" dirty="0"/>
            <a:t>через пресу та телебачення про всі позитивні </a:t>
          </a:r>
          <a:r>
            <a:rPr lang="uk-UA" sz="2400" dirty="0" smtClean="0"/>
            <a:t>події: </a:t>
          </a:r>
          <a:r>
            <a:rPr lang="uk-UA" sz="2400" dirty="0"/>
            <a:t>перемоги у конкурсах та </a:t>
          </a:r>
          <a:r>
            <a:rPr lang="uk-UA" sz="2400" dirty="0" smtClean="0"/>
            <a:t>місця</a:t>
          </a:r>
          <a:r>
            <a:rPr lang="uk-UA" sz="2400" dirty="0"/>
            <a:t>, </a:t>
          </a:r>
          <a:r>
            <a:rPr lang="uk-UA" sz="2400" dirty="0" smtClean="0"/>
            <a:t>які в них посіли, про </a:t>
          </a:r>
          <a:r>
            <a:rPr lang="uk-UA" sz="2400" dirty="0"/>
            <a:t>впровадження нових технологій, які покращують якість продукції, а </a:t>
          </a:r>
          <a:r>
            <a:rPr lang="uk-UA" sz="2400" dirty="0" smtClean="0"/>
            <a:t>відповідно, - </a:t>
          </a:r>
          <a:r>
            <a:rPr lang="uk-UA" sz="2400" dirty="0"/>
            <a:t>створюють додаткову цінність для споживача;</a:t>
          </a:r>
        </a:p>
      </dgm:t>
    </dgm:pt>
    <dgm:pt modelId="{6802BF23-3BF3-453F-8FE9-9AC6AF7567B5}" type="parTrans" cxnId="{F453EED5-2C38-4CAB-8894-4F8EC46F914C}">
      <dgm:prSet/>
      <dgm:spPr/>
      <dgm:t>
        <a:bodyPr/>
        <a:lstStyle/>
        <a:p>
          <a:endParaRPr lang="uk-UA" sz="1800"/>
        </a:p>
      </dgm:t>
    </dgm:pt>
    <dgm:pt modelId="{27D459A8-60E0-47A1-BB81-480A425773F1}" type="sibTrans" cxnId="{F453EED5-2C38-4CAB-8894-4F8EC46F914C}">
      <dgm:prSet/>
      <dgm:spPr/>
      <dgm:t>
        <a:bodyPr/>
        <a:lstStyle/>
        <a:p>
          <a:endParaRPr lang="uk-UA" sz="1800"/>
        </a:p>
      </dgm:t>
    </dgm:pt>
    <dgm:pt modelId="{8F995A48-8993-4D8A-8F0A-D73543143ADA}">
      <dgm:prSet custT="1"/>
      <dgm:spPr/>
      <dgm:t>
        <a:bodyPr/>
        <a:lstStyle/>
        <a:p>
          <a:r>
            <a:rPr lang="uk-UA" sz="2400" dirty="0" smtClean="0"/>
            <a:t>- «</a:t>
          </a:r>
          <a:r>
            <a:rPr lang="uk-UA" sz="2400" dirty="0"/>
            <a:t>розкручування» на регіональному рівні високого іміджу продукції, яку випускає підприємство;</a:t>
          </a:r>
        </a:p>
      </dgm:t>
    </dgm:pt>
    <dgm:pt modelId="{6997C1BD-E892-4473-A578-CBF9A505548E}" type="parTrans" cxnId="{66C10006-51B8-44AB-A5C4-CEAEB22B0598}">
      <dgm:prSet/>
      <dgm:spPr/>
      <dgm:t>
        <a:bodyPr/>
        <a:lstStyle/>
        <a:p>
          <a:endParaRPr lang="uk-UA" sz="1800"/>
        </a:p>
      </dgm:t>
    </dgm:pt>
    <dgm:pt modelId="{D8A4BD35-F9FC-4321-B37D-0060F7EA7EDD}" type="sibTrans" cxnId="{66C10006-51B8-44AB-A5C4-CEAEB22B0598}">
      <dgm:prSet/>
      <dgm:spPr/>
      <dgm:t>
        <a:bodyPr/>
        <a:lstStyle/>
        <a:p>
          <a:endParaRPr lang="uk-UA" sz="1800"/>
        </a:p>
      </dgm:t>
    </dgm:pt>
    <dgm:pt modelId="{14C679BC-B102-4CD0-83BF-162FE7B6F0ED}">
      <dgm:prSet custT="1"/>
      <dgm:spPr/>
      <dgm:t>
        <a:bodyPr/>
        <a:lstStyle/>
        <a:p>
          <a:r>
            <a:rPr lang="uk-UA" sz="2400" dirty="0" smtClean="0"/>
            <a:t>- проведення </a:t>
          </a:r>
          <a:r>
            <a:rPr lang="uk-UA" sz="2400" dirty="0"/>
            <a:t>конкурсів та акцій </a:t>
          </a:r>
          <a:r>
            <a:rPr lang="uk-UA" sz="2400" dirty="0" smtClean="0"/>
            <a:t>із </a:t>
          </a:r>
          <a:r>
            <a:rPr lang="uk-UA" sz="2400" dirty="0" smtClean="0"/>
            <a:t>можливістю </a:t>
          </a:r>
          <a:r>
            <a:rPr lang="uk-UA" sz="2400" dirty="0"/>
            <a:t>отримання певної винагороди за участь;</a:t>
          </a:r>
        </a:p>
      </dgm:t>
    </dgm:pt>
    <dgm:pt modelId="{2894612F-499E-4573-A9C5-531737DBAB3D}" type="parTrans" cxnId="{AC6E329B-78F5-4BAF-BFDB-CB9795A80A07}">
      <dgm:prSet/>
      <dgm:spPr/>
      <dgm:t>
        <a:bodyPr/>
        <a:lstStyle/>
        <a:p>
          <a:endParaRPr lang="uk-UA" sz="1800"/>
        </a:p>
      </dgm:t>
    </dgm:pt>
    <dgm:pt modelId="{1167B670-7C04-4A15-8D19-A34F399B5F25}" type="sibTrans" cxnId="{AC6E329B-78F5-4BAF-BFDB-CB9795A80A07}">
      <dgm:prSet/>
      <dgm:spPr/>
      <dgm:t>
        <a:bodyPr/>
        <a:lstStyle/>
        <a:p>
          <a:endParaRPr lang="uk-UA" sz="1800"/>
        </a:p>
      </dgm:t>
    </dgm:pt>
    <dgm:pt modelId="{3FEC80AA-C7D0-45BC-BA51-990FDA8095BD}">
      <dgm:prSet custT="1"/>
      <dgm:spPr/>
      <dgm:t>
        <a:bodyPr/>
        <a:lstStyle/>
        <a:p>
          <a:r>
            <a:rPr lang="uk-UA" sz="2400" dirty="0" smtClean="0"/>
            <a:t>- створення </a:t>
          </a:r>
          <a:r>
            <a:rPr lang="uk-UA" sz="2400" dirty="0"/>
            <a:t>фірмових точок продажу товарів (</a:t>
          </a:r>
          <a:r>
            <a:rPr lang="uk-UA" sz="2400" dirty="0" smtClean="0"/>
            <a:t>наприклад, </a:t>
          </a:r>
          <a:r>
            <a:rPr lang="uk-UA" sz="2400" dirty="0"/>
            <a:t>відділи в </a:t>
          </a:r>
          <a:r>
            <a:rPr lang="uk-UA" sz="2400" dirty="0" smtClean="0"/>
            <a:t>магазинах, </a:t>
          </a:r>
          <a:r>
            <a:rPr lang="uk-UA" sz="2400" dirty="0"/>
            <a:t>де буде продаватися продукція тільки даного підприємства).</a:t>
          </a:r>
        </a:p>
      </dgm:t>
    </dgm:pt>
    <dgm:pt modelId="{524E903B-4298-4848-9D05-AFF2222238A7}" type="parTrans" cxnId="{5914A9BC-A419-4E9C-9BFD-BAE92CDD12F8}">
      <dgm:prSet/>
      <dgm:spPr/>
      <dgm:t>
        <a:bodyPr/>
        <a:lstStyle/>
        <a:p>
          <a:endParaRPr lang="uk-UA" sz="1800"/>
        </a:p>
      </dgm:t>
    </dgm:pt>
    <dgm:pt modelId="{26906EB0-95D8-4785-B7C2-A838912E0C95}" type="sibTrans" cxnId="{5914A9BC-A419-4E9C-9BFD-BAE92CDD12F8}">
      <dgm:prSet/>
      <dgm:spPr/>
      <dgm:t>
        <a:bodyPr/>
        <a:lstStyle/>
        <a:p>
          <a:endParaRPr lang="uk-UA" sz="1800"/>
        </a:p>
      </dgm:t>
    </dgm:pt>
    <dgm:pt modelId="{3F1D0792-179D-4C76-B769-52DCCCB7EFFA}" type="pres">
      <dgm:prSet presAssocID="{0108429C-FF17-4B9F-8C08-6E43E36D9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E05F68-06B7-4633-86A5-9A87EEF65D3A}" type="pres">
      <dgm:prSet presAssocID="{DB06C2AB-A3B7-40D8-B4BD-968AA8B1D3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F3DD7-972C-4991-A7AA-CE9069B7BD90}" type="pres">
      <dgm:prSet presAssocID="{27D459A8-60E0-47A1-BB81-480A425773F1}" presName="spacer" presStyleCnt="0"/>
      <dgm:spPr/>
    </dgm:pt>
    <dgm:pt modelId="{950898CD-C19D-4DCD-9A10-EEC5E7DA3CAA}" type="pres">
      <dgm:prSet presAssocID="{8F995A48-8993-4D8A-8F0A-D73543143ADA}" presName="parentText" presStyleLbl="node1" presStyleIdx="1" presStyleCnt="4" custScaleY="63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79201-33B3-4D98-B3BD-18D35BF4C5C1}" type="pres">
      <dgm:prSet presAssocID="{D8A4BD35-F9FC-4321-B37D-0060F7EA7EDD}" presName="spacer" presStyleCnt="0"/>
      <dgm:spPr/>
    </dgm:pt>
    <dgm:pt modelId="{D6EB3B1A-4BF0-4C35-9D24-4B77DC469CDD}" type="pres">
      <dgm:prSet presAssocID="{14C679BC-B102-4CD0-83BF-162FE7B6F0ED}" presName="parentText" presStyleLbl="node1" presStyleIdx="2" presStyleCnt="4" custScaleY="63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69122-77BD-4088-8946-374C31488D98}" type="pres">
      <dgm:prSet presAssocID="{1167B670-7C04-4A15-8D19-A34F399B5F25}" presName="spacer" presStyleCnt="0"/>
      <dgm:spPr/>
    </dgm:pt>
    <dgm:pt modelId="{DA2B8D69-B965-42C1-AA51-7D0C4AEC2971}" type="pres">
      <dgm:prSet presAssocID="{3FEC80AA-C7D0-45BC-BA51-990FDA8095BD}" presName="parentText" presStyleLbl="node1" presStyleIdx="3" presStyleCnt="4" custScaleY="63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6CA519-EEC7-46FC-B981-3FD3B2177008}" type="presOf" srcId="{0108429C-FF17-4B9F-8C08-6E43E36D90C8}" destId="{3F1D0792-179D-4C76-B769-52DCCCB7EFFA}" srcOrd="0" destOrd="0" presId="urn:microsoft.com/office/officeart/2005/8/layout/vList2"/>
    <dgm:cxn modelId="{283ED320-DD4B-483A-B851-61F763020C06}" type="presOf" srcId="{8F995A48-8993-4D8A-8F0A-D73543143ADA}" destId="{950898CD-C19D-4DCD-9A10-EEC5E7DA3CAA}" srcOrd="0" destOrd="0" presId="urn:microsoft.com/office/officeart/2005/8/layout/vList2"/>
    <dgm:cxn modelId="{1E2A934D-7DD0-4A3D-9E13-4875A4129F95}" type="presOf" srcId="{DB06C2AB-A3B7-40D8-B4BD-968AA8B1D3DC}" destId="{6AE05F68-06B7-4633-86A5-9A87EEF65D3A}" srcOrd="0" destOrd="0" presId="urn:microsoft.com/office/officeart/2005/8/layout/vList2"/>
    <dgm:cxn modelId="{F453EED5-2C38-4CAB-8894-4F8EC46F914C}" srcId="{0108429C-FF17-4B9F-8C08-6E43E36D90C8}" destId="{DB06C2AB-A3B7-40D8-B4BD-968AA8B1D3DC}" srcOrd="0" destOrd="0" parTransId="{6802BF23-3BF3-453F-8FE9-9AC6AF7567B5}" sibTransId="{27D459A8-60E0-47A1-BB81-480A425773F1}"/>
    <dgm:cxn modelId="{AC6E329B-78F5-4BAF-BFDB-CB9795A80A07}" srcId="{0108429C-FF17-4B9F-8C08-6E43E36D90C8}" destId="{14C679BC-B102-4CD0-83BF-162FE7B6F0ED}" srcOrd="2" destOrd="0" parTransId="{2894612F-499E-4573-A9C5-531737DBAB3D}" sibTransId="{1167B670-7C04-4A15-8D19-A34F399B5F25}"/>
    <dgm:cxn modelId="{CF0ACEDB-0E87-4139-9A75-DE653B392253}" type="presOf" srcId="{3FEC80AA-C7D0-45BC-BA51-990FDA8095BD}" destId="{DA2B8D69-B965-42C1-AA51-7D0C4AEC2971}" srcOrd="0" destOrd="0" presId="urn:microsoft.com/office/officeart/2005/8/layout/vList2"/>
    <dgm:cxn modelId="{66C10006-51B8-44AB-A5C4-CEAEB22B0598}" srcId="{0108429C-FF17-4B9F-8C08-6E43E36D90C8}" destId="{8F995A48-8993-4D8A-8F0A-D73543143ADA}" srcOrd="1" destOrd="0" parTransId="{6997C1BD-E892-4473-A578-CBF9A505548E}" sibTransId="{D8A4BD35-F9FC-4321-B37D-0060F7EA7EDD}"/>
    <dgm:cxn modelId="{5914A9BC-A419-4E9C-9BFD-BAE92CDD12F8}" srcId="{0108429C-FF17-4B9F-8C08-6E43E36D90C8}" destId="{3FEC80AA-C7D0-45BC-BA51-990FDA8095BD}" srcOrd="3" destOrd="0" parTransId="{524E903B-4298-4848-9D05-AFF2222238A7}" sibTransId="{26906EB0-95D8-4785-B7C2-A838912E0C95}"/>
    <dgm:cxn modelId="{E5F770DB-E92E-4B35-8C55-401ECD8EDBDA}" type="presOf" srcId="{14C679BC-B102-4CD0-83BF-162FE7B6F0ED}" destId="{D6EB3B1A-4BF0-4C35-9D24-4B77DC469CDD}" srcOrd="0" destOrd="0" presId="urn:microsoft.com/office/officeart/2005/8/layout/vList2"/>
    <dgm:cxn modelId="{C26F9C65-9707-4C3D-99FD-EDBF2057629C}" type="presParOf" srcId="{3F1D0792-179D-4C76-B769-52DCCCB7EFFA}" destId="{6AE05F68-06B7-4633-86A5-9A87EEF65D3A}" srcOrd="0" destOrd="0" presId="urn:microsoft.com/office/officeart/2005/8/layout/vList2"/>
    <dgm:cxn modelId="{CC46057E-42D2-4EE1-BF46-7A8D7BB8CEC2}" type="presParOf" srcId="{3F1D0792-179D-4C76-B769-52DCCCB7EFFA}" destId="{12EF3DD7-972C-4991-A7AA-CE9069B7BD90}" srcOrd="1" destOrd="0" presId="urn:microsoft.com/office/officeart/2005/8/layout/vList2"/>
    <dgm:cxn modelId="{10B304F6-C44C-4D04-B446-E0AF8C76F213}" type="presParOf" srcId="{3F1D0792-179D-4C76-B769-52DCCCB7EFFA}" destId="{950898CD-C19D-4DCD-9A10-EEC5E7DA3CAA}" srcOrd="2" destOrd="0" presId="urn:microsoft.com/office/officeart/2005/8/layout/vList2"/>
    <dgm:cxn modelId="{824FFAF0-999B-4DD8-BDBB-FA03518353AF}" type="presParOf" srcId="{3F1D0792-179D-4C76-B769-52DCCCB7EFFA}" destId="{EF279201-33B3-4D98-B3BD-18D35BF4C5C1}" srcOrd="3" destOrd="0" presId="urn:microsoft.com/office/officeart/2005/8/layout/vList2"/>
    <dgm:cxn modelId="{51431CF7-BE18-46DD-841A-A2FC189BEA57}" type="presParOf" srcId="{3F1D0792-179D-4C76-B769-52DCCCB7EFFA}" destId="{D6EB3B1A-4BF0-4C35-9D24-4B77DC469CDD}" srcOrd="4" destOrd="0" presId="urn:microsoft.com/office/officeart/2005/8/layout/vList2"/>
    <dgm:cxn modelId="{F2F334DC-A947-4100-B9B7-0BB2CF9CAE19}" type="presParOf" srcId="{3F1D0792-179D-4C76-B769-52DCCCB7EFFA}" destId="{E5F69122-77BD-4088-8946-374C31488D98}" srcOrd="5" destOrd="0" presId="urn:microsoft.com/office/officeart/2005/8/layout/vList2"/>
    <dgm:cxn modelId="{99B72CBD-8E60-4414-8524-39F723324EF3}" type="presParOf" srcId="{3F1D0792-179D-4C76-B769-52DCCCB7EFFA}" destId="{DA2B8D69-B965-42C1-AA51-7D0C4AEC2971}" srcOrd="6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08429C-FF17-4B9F-8C08-6E43E36D90C8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AD74D645-9FC7-495E-B989-4E77D68505EF}">
      <dgm:prSet custT="1"/>
      <dgm:spPr/>
      <dgm:t>
        <a:bodyPr/>
        <a:lstStyle/>
        <a:p>
          <a:r>
            <a:rPr lang="uk-UA" sz="2000" b="0" i="0" kern="1200" dirty="0" smtClean="0">
              <a:latin typeface="+mn-lt"/>
            </a:rPr>
            <a:t>Таким чином, </a:t>
          </a:r>
          <a:r>
            <a:rPr lang="uk-UA" sz="2000" b="0" i="0" kern="1200" dirty="0">
              <a:latin typeface="+mn-lt"/>
            </a:rPr>
            <a:t>глобальний підхід </a:t>
          </a:r>
          <a:r>
            <a:rPr lang="uk-UA" sz="2000" b="0" i="0" kern="1200" dirty="0" smtClean="0">
              <a:latin typeface="+mn-lt"/>
            </a:rPr>
            <a:t>у </a:t>
          </a:r>
          <a:r>
            <a:rPr lang="uk-UA" sz="2000" b="0" i="0" kern="1200" dirty="0">
              <a:latin typeface="+mn-lt"/>
            </a:rPr>
            <a:t>формуванні стратегії </a:t>
          </a:r>
          <a:r>
            <a:rPr lang="uk-UA" sz="2000" b="0" i="0" kern="1200" dirty="0" smtClean="0">
              <a:latin typeface="+mn-lt"/>
            </a:rPr>
            <a:t>міжнародного маркетингу </a:t>
          </a:r>
          <a:r>
            <a:rPr lang="uk-UA" sz="2000" b="0" i="0" kern="1200" dirty="0">
              <a:latin typeface="+mn-lt"/>
            </a:rPr>
            <a:t>під час </a:t>
          </a:r>
          <a:r>
            <a:rPr lang="uk-UA" sz="2000" b="0" i="0" kern="1200" dirty="0" smtClean="0">
              <a:latin typeface="+mn-lt"/>
            </a:rPr>
            <a:t>здійснення зовнішньоекономічної </a:t>
          </a:r>
          <a:r>
            <a:rPr lang="uk-UA" sz="2000" b="0" i="0" kern="1200" dirty="0">
              <a:latin typeface="+mn-lt"/>
            </a:rPr>
            <a:t>діяльності </a:t>
          </a:r>
          <a:r>
            <a:rPr lang="uk-UA" sz="2000" b="0" i="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спрямований</a:t>
          </a:r>
          <a:r>
            <a:rPr lang="uk-UA" sz="2000" b="0" i="0" kern="1200" dirty="0">
              <a:latin typeface="+mn-lt"/>
            </a:rPr>
            <a:t> на стандартизацію у виробництві товару, його </a:t>
          </a:r>
          <a:r>
            <a:rPr lang="uk-UA" sz="2000" b="0" i="0" kern="1200" dirty="0" smtClean="0">
              <a:latin typeface="+mn-lt"/>
            </a:rPr>
            <a:t>просування із </a:t>
          </a:r>
          <a:r>
            <a:rPr lang="uk-UA" sz="2000" b="0" i="0" kern="1200" dirty="0">
              <a:latin typeface="+mn-lt"/>
            </a:rPr>
            <a:t>метою задоволення відносно однорідних потреб на ринках різних країн. </a:t>
          </a:r>
        </a:p>
      </dgm:t>
    </dgm:pt>
    <dgm:pt modelId="{48E37555-8445-47A3-B098-3AA8EC502ABD}" type="parTrans" cxnId="{EE2AA284-B7F0-45BB-A680-9D837EF5805D}">
      <dgm:prSet/>
      <dgm:spPr/>
      <dgm:t>
        <a:bodyPr/>
        <a:lstStyle/>
        <a:p>
          <a:endParaRPr lang="uk-UA" sz="2000">
            <a:latin typeface="+mn-lt"/>
          </a:endParaRPr>
        </a:p>
      </dgm:t>
    </dgm:pt>
    <dgm:pt modelId="{5AF02639-5131-42D2-B2A9-A41109902B83}" type="sibTrans" cxnId="{EE2AA284-B7F0-45BB-A680-9D837EF5805D}">
      <dgm:prSet/>
      <dgm:spPr/>
      <dgm:t>
        <a:bodyPr/>
        <a:lstStyle/>
        <a:p>
          <a:endParaRPr lang="uk-UA" sz="2000">
            <a:latin typeface="+mn-lt"/>
          </a:endParaRPr>
        </a:p>
      </dgm:t>
    </dgm:pt>
    <dgm:pt modelId="{1703FC0B-E042-40F7-AA45-E423AE420456}">
      <dgm:prSet custT="1"/>
      <dgm:spPr/>
      <dgm:t>
        <a:bodyPr/>
        <a:lstStyle/>
        <a:p>
          <a:r>
            <a:rPr lang="uk-UA" sz="2000" dirty="0">
              <a:latin typeface="+mn-lt"/>
            </a:rPr>
            <a:t>Виробниче підприємство  має можливість зводити до мінімуму набір модифікацій виробленого продукту і вибирати для цього відповідне середовище. Перевага такого підходу проявляється в економії на масштабах виробництва.</a:t>
          </a:r>
        </a:p>
      </dgm:t>
    </dgm:pt>
    <dgm:pt modelId="{317FB196-FF96-49C2-B87E-EEB766AFDEA0}" type="parTrans" cxnId="{481B9F93-D959-4BBC-B5D0-B326F8954AC2}">
      <dgm:prSet/>
      <dgm:spPr/>
      <dgm:t>
        <a:bodyPr/>
        <a:lstStyle/>
        <a:p>
          <a:endParaRPr lang="uk-UA" sz="2000">
            <a:latin typeface="+mn-lt"/>
          </a:endParaRPr>
        </a:p>
      </dgm:t>
    </dgm:pt>
    <dgm:pt modelId="{CD7F85E4-A530-4D24-A713-C857D3EC7ED6}" type="sibTrans" cxnId="{481B9F93-D959-4BBC-B5D0-B326F8954AC2}">
      <dgm:prSet/>
      <dgm:spPr/>
      <dgm:t>
        <a:bodyPr/>
        <a:lstStyle/>
        <a:p>
          <a:endParaRPr lang="uk-UA" sz="2000">
            <a:latin typeface="+mn-lt"/>
          </a:endParaRPr>
        </a:p>
      </dgm:t>
    </dgm:pt>
    <dgm:pt modelId="{BA87B86D-4F19-4657-BED4-191084BEEA3E}">
      <dgm:prSet custT="1"/>
      <dgm:spPr/>
      <dgm:t>
        <a:bodyPr/>
        <a:lstStyle/>
        <a:p>
          <a:r>
            <a:rPr lang="uk-UA" sz="2000" dirty="0" smtClean="0"/>
            <a:t>У цілому</a:t>
          </a:r>
          <a:r>
            <a:rPr lang="uk-UA" sz="2000" dirty="0"/>
            <a:t>, на вибір глобального підходу впливають глобальні сили, пов’язані з пошуком подібностей у потребах споживачів, передбачаючи, що світові потреби з часом стають більш однорідними; за умови гарантування якості споживачі готові купувати стандартизовані товари за більш низькими </a:t>
          </a:r>
          <a:r>
            <a:rPr lang="uk-UA" sz="2000" dirty="0" smtClean="0"/>
            <a:t>цінами.</a:t>
          </a:r>
          <a:endParaRPr lang="uk-UA" sz="2000" dirty="0"/>
        </a:p>
      </dgm:t>
    </dgm:pt>
    <dgm:pt modelId="{A26BEB6B-4D87-482D-A28C-EAB6B630F373}" type="parTrans" cxnId="{B2708417-96BD-467F-BC3E-8A1E289E4805}">
      <dgm:prSet/>
      <dgm:spPr/>
      <dgm:t>
        <a:bodyPr/>
        <a:lstStyle/>
        <a:p>
          <a:endParaRPr lang="uk-UA" sz="2000"/>
        </a:p>
      </dgm:t>
    </dgm:pt>
    <dgm:pt modelId="{D8D9E401-15B0-42D1-9123-18DC0AD7BD42}" type="sibTrans" cxnId="{B2708417-96BD-467F-BC3E-8A1E289E4805}">
      <dgm:prSet/>
      <dgm:spPr/>
      <dgm:t>
        <a:bodyPr/>
        <a:lstStyle/>
        <a:p>
          <a:endParaRPr lang="uk-UA" sz="2000"/>
        </a:p>
      </dgm:t>
    </dgm:pt>
    <dgm:pt modelId="{113CCAAC-6F88-4B6D-8F96-D119879E4E95}">
      <dgm:prSet custT="1"/>
      <dgm:spPr/>
      <dgm:t>
        <a:bodyPr/>
        <a:lstStyle/>
        <a:p>
          <a:r>
            <a:rPr lang="uk-UA" sz="2000" dirty="0"/>
            <a:t>Модифікацією такого підходу є так званий глобально-диференційний підхід, який передбачає стандартну організацію виробництва та реалізації товару </a:t>
          </a:r>
          <a:r>
            <a:rPr lang="uk-UA" sz="2000" dirty="0" smtClean="0"/>
            <a:t>з урахуванням </a:t>
          </a:r>
          <a:r>
            <a:rPr lang="uk-UA" sz="2000" dirty="0"/>
            <a:t>культурних, традиційних особливостей ринкових потреб на ринках різних країн. Прикладом такого підходу можуть бути партнерські стосунки на основі франчайзингу – збереження стандартної технології товару </a:t>
          </a:r>
          <a:r>
            <a:rPr lang="uk-UA" sz="2000" dirty="0" smtClean="0"/>
            <a:t>з урахуванням </a:t>
          </a:r>
          <a:r>
            <a:rPr lang="uk-UA" sz="2000" dirty="0"/>
            <a:t>специфіки місцевого ринку.</a:t>
          </a:r>
        </a:p>
      </dgm:t>
    </dgm:pt>
    <dgm:pt modelId="{865A7A1D-1EB6-4229-8998-9F5D423CDE49}" type="parTrans" cxnId="{FF5CD3D2-C2A7-4DC9-9565-5B7FC5FFE070}">
      <dgm:prSet/>
      <dgm:spPr/>
      <dgm:t>
        <a:bodyPr/>
        <a:lstStyle/>
        <a:p>
          <a:endParaRPr lang="uk-UA" sz="2000"/>
        </a:p>
      </dgm:t>
    </dgm:pt>
    <dgm:pt modelId="{ECF06E74-F763-46D7-AAF4-D606A9F3FFD0}" type="sibTrans" cxnId="{FF5CD3D2-C2A7-4DC9-9565-5B7FC5FFE070}">
      <dgm:prSet/>
      <dgm:spPr/>
      <dgm:t>
        <a:bodyPr/>
        <a:lstStyle/>
        <a:p>
          <a:endParaRPr lang="uk-UA" sz="2000"/>
        </a:p>
      </dgm:t>
    </dgm:pt>
    <dgm:pt modelId="{3F1D0792-179D-4C76-B769-52DCCCB7EFFA}" type="pres">
      <dgm:prSet presAssocID="{0108429C-FF17-4B9F-8C08-6E43E36D9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917CAE-01CB-48C1-B65C-7BBBC1EF90DA}" type="pres">
      <dgm:prSet presAssocID="{AD74D645-9FC7-495E-B989-4E77D68505EF}" presName="parentText" presStyleLbl="node1" presStyleIdx="0" presStyleCnt="4" custScaleY="74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7D350-59F5-4C41-B82B-D3B69FF6030A}" type="pres">
      <dgm:prSet presAssocID="{5AF02639-5131-42D2-B2A9-A41109902B83}" presName="spacer" presStyleCnt="0"/>
      <dgm:spPr/>
    </dgm:pt>
    <dgm:pt modelId="{7052B301-1BF8-4FE4-A4F3-5744312BA454}" type="pres">
      <dgm:prSet presAssocID="{1703FC0B-E042-40F7-AA45-E423AE420456}" presName="parentText" presStyleLbl="node1" presStyleIdx="1" presStyleCnt="4" custScaleY="74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67F37-4566-4CF5-B7F0-F3C8F512E5E1}" type="pres">
      <dgm:prSet presAssocID="{CD7F85E4-A530-4D24-A713-C857D3EC7ED6}" presName="spacer" presStyleCnt="0"/>
      <dgm:spPr/>
    </dgm:pt>
    <dgm:pt modelId="{5B5868AF-20EB-4A56-817F-2545B5C2669C}" type="pres">
      <dgm:prSet presAssocID="{BA87B86D-4F19-4657-BED4-191084BEEA3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CB4C4-133F-416D-985F-1739B069F252}" type="pres">
      <dgm:prSet presAssocID="{D8D9E401-15B0-42D1-9123-18DC0AD7BD42}" presName="spacer" presStyleCnt="0"/>
      <dgm:spPr/>
    </dgm:pt>
    <dgm:pt modelId="{E5AFF965-02FD-4C45-BB5C-B31A0F212A1E}" type="pres">
      <dgm:prSet presAssocID="{113CCAAC-6F88-4B6D-8F96-D119879E4E9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08417-96BD-467F-BC3E-8A1E289E4805}" srcId="{0108429C-FF17-4B9F-8C08-6E43E36D90C8}" destId="{BA87B86D-4F19-4657-BED4-191084BEEA3E}" srcOrd="2" destOrd="0" parTransId="{A26BEB6B-4D87-482D-A28C-EAB6B630F373}" sibTransId="{D8D9E401-15B0-42D1-9123-18DC0AD7BD42}"/>
    <dgm:cxn modelId="{FF5CD3D2-C2A7-4DC9-9565-5B7FC5FFE070}" srcId="{0108429C-FF17-4B9F-8C08-6E43E36D90C8}" destId="{113CCAAC-6F88-4B6D-8F96-D119879E4E95}" srcOrd="3" destOrd="0" parTransId="{865A7A1D-1EB6-4229-8998-9F5D423CDE49}" sibTransId="{ECF06E74-F763-46D7-AAF4-D606A9F3FFD0}"/>
    <dgm:cxn modelId="{38DBB7B4-453B-4659-B508-764FF7B637D2}" type="presOf" srcId="{1703FC0B-E042-40F7-AA45-E423AE420456}" destId="{7052B301-1BF8-4FE4-A4F3-5744312BA454}" srcOrd="0" destOrd="0" presId="urn:microsoft.com/office/officeart/2005/8/layout/vList2"/>
    <dgm:cxn modelId="{481B9F93-D959-4BBC-B5D0-B326F8954AC2}" srcId="{0108429C-FF17-4B9F-8C08-6E43E36D90C8}" destId="{1703FC0B-E042-40F7-AA45-E423AE420456}" srcOrd="1" destOrd="0" parTransId="{317FB196-FF96-49C2-B87E-EEB766AFDEA0}" sibTransId="{CD7F85E4-A530-4D24-A713-C857D3EC7ED6}"/>
    <dgm:cxn modelId="{04DF15DC-3FAE-4600-BDA9-A88B26C348D0}" type="presOf" srcId="{AD74D645-9FC7-495E-B989-4E77D68505EF}" destId="{73917CAE-01CB-48C1-B65C-7BBBC1EF90DA}" srcOrd="0" destOrd="0" presId="urn:microsoft.com/office/officeart/2005/8/layout/vList2"/>
    <dgm:cxn modelId="{BB283647-4DC3-4556-8AA5-051BB59A7FC6}" type="presOf" srcId="{0108429C-FF17-4B9F-8C08-6E43E36D90C8}" destId="{3F1D0792-179D-4C76-B769-52DCCCB7EFFA}" srcOrd="0" destOrd="0" presId="urn:microsoft.com/office/officeart/2005/8/layout/vList2"/>
    <dgm:cxn modelId="{0EE2A910-46E5-41DD-87DC-C43B38CBE653}" type="presOf" srcId="{113CCAAC-6F88-4B6D-8F96-D119879E4E95}" destId="{E5AFF965-02FD-4C45-BB5C-B31A0F212A1E}" srcOrd="0" destOrd="0" presId="urn:microsoft.com/office/officeart/2005/8/layout/vList2"/>
    <dgm:cxn modelId="{EE2AA284-B7F0-45BB-A680-9D837EF5805D}" srcId="{0108429C-FF17-4B9F-8C08-6E43E36D90C8}" destId="{AD74D645-9FC7-495E-B989-4E77D68505EF}" srcOrd="0" destOrd="0" parTransId="{48E37555-8445-47A3-B098-3AA8EC502ABD}" sibTransId="{5AF02639-5131-42D2-B2A9-A41109902B83}"/>
    <dgm:cxn modelId="{D49F94D6-94AB-4BD2-84E2-B0B77EDD9283}" type="presOf" srcId="{BA87B86D-4F19-4657-BED4-191084BEEA3E}" destId="{5B5868AF-20EB-4A56-817F-2545B5C2669C}" srcOrd="0" destOrd="0" presId="urn:microsoft.com/office/officeart/2005/8/layout/vList2"/>
    <dgm:cxn modelId="{FC616C5B-8BCC-4BF9-BE6C-505BF3A246BD}" type="presParOf" srcId="{3F1D0792-179D-4C76-B769-52DCCCB7EFFA}" destId="{73917CAE-01CB-48C1-B65C-7BBBC1EF90DA}" srcOrd="0" destOrd="0" presId="urn:microsoft.com/office/officeart/2005/8/layout/vList2"/>
    <dgm:cxn modelId="{62AC1CC8-D281-415C-ADA3-305A96EB74F9}" type="presParOf" srcId="{3F1D0792-179D-4C76-B769-52DCCCB7EFFA}" destId="{A4B7D350-59F5-4C41-B82B-D3B69FF6030A}" srcOrd="1" destOrd="0" presId="urn:microsoft.com/office/officeart/2005/8/layout/vList2"/>
    <dgm:cxn modelId="{864178D5-9843-4F41-9514-7B5CF68D252A}" type="presParOf" srcId="{3F1D0792-179D-4C76-B769-52DCCCB7EFFA}" destId="{7052B301-1BF8-4FE4-A4F3-5744312BA454}" srcOrd="2" destOrd="0" presId="urn:microsoft.com/office/officeart/2005/8/layout/vList2"/>
    <dgm:cxn modelId="{7D992667-E1B1-4666-90C1-B7AB53E9569C}" type="presParOf" srcId="{3F1D0792-179D-4C76-B769-52DCCCB7EFFA}" destId="{1CF67F37-4566-4CF5-B7F0-F3C8F512E5E1}" srcOrd="3" destOrd="0" presId="urn:microsoft.com/office/officeart/2005/8/layout/vList2"/>
    <dgm:cxn modelId="{101EAAC5-294C-418E-8CE5-F8AAC0E3B9FF}" type="presParOf" srcId="{3F1D0792-179D-4C76-B769-52DCCCB7EFFA}" destId="{5B5868AF-20EB-4A56-817F-2545B5C2669C}" srcOrd="4" destOrd="0" presId="urn:microsoft.com/office/officeart/2005/8/layout/vList2"/>
    <dgm:cxn modelId="{27EF12B3-8D13-41F7-A9E2-FA150C47D8DF}" type="presParOf" srcId="{3F1D0792-179D-4C76-B769-52DCCCB7EFFA}" destId="{6EACB4C4-133F-416D-985F-1739B069F252}" srcOrd="5" destOrd="0" presId="urn:microsoft.com/office/officeart/2005/8/layout/vList2"/>
    <dgm:cxn modelId="{B2D6B7A1-67AD-4B18-949E-5A5D2DAC7D55}" type="presParOf" srcId="{3F1D0792-179D-4C76-B769-52DCCCB7EFFA}" destId="{E5AFF965-02FD-4C45-BB5C-B31A0F212A1E}" srcOrd="6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08429C-FF17-4B9F-8C08-6E43E36D90C8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09807AF6-7657-40CA-A16C-74E860E4E203}">
      <dgm:prSet custT="1"/>
      <dgm:spPr/>
      <dgm:t>
        <a:bodyPr/>
        <a:lstStyle/>
        <a:p>
          <a:r>
            <a:rPr lang="uk-UA" sz="1800" dirty="0"/>
            <a:t>Наприклад, глобальна (стандартизована) маркетингова стратегія компанії «Кока-кола» на ринку Європи, враховуючи тенденції потреб споживачів до схуднення, при збереженні стандартної технології прийняла напрямок глобально-диференційованої стратегії, випустивши новий популярний продукт – «дієтичну Кола-колу» – зменшивши стандартну кількість цукру в напої.</a:t>
          </a:r>
        </a:p>
      </dgm:t>
    </dgm:pt>
    <dgm:pt modelId="{9B12FC1E-DC41-444B-B361-9947F9B25840}" type="parTrans" cxnId="{34C8CC75-8EE3-4F25-81CE-13868468FE36}">
      <dgm:prSet/>
      <dgm:spPr/>
      <dgm:t>
        <a:bodyPr/>
        <a:lstStyle/>
        <a:p>
          <a:endParaRPr lang="uk-UA" sz="1800"/>
        </a:p>
      </dgm:t>
    </dgm:pt>
    <dgm:pt modelId="{C26D1710-11CD-4DFD-87F6-D594000732FF}" type="sibTrans" cxnId="{34C8CC75-8EE3-4F25-81CE-13868468FE36}">
      <dgm:prSet/>
      <dgm:spPr/>
      <dgm:t>
        <a:bodyPr/>
        <a:lstStyle/>
        <a:p>
          <a:endParaRPr lang="uk-UA" sz="1800"/>
        </a:p>
      </dgm:t>
    </dgm:pt>
    <dgm:pt modelId="{AFA1CEF1-C46E-4DA8-946E-15CE4D6FF093}">
      <dgm:prSet custT="1"/>
      <dgm:spPr/>
      <dgm:t>
        <a:bodyPr/>
        <a:lstStyle/>
        <a:p>
          <a:r>
            <a:rPr lang="uk-UA" sz="1800" dirty="0"/>
            <a:t>Дослідження в інтернаціональних фірмах показували, що більш за все були стандартизовані продукт, його фірмова назва та упаковка. Тактика дистрибуції – цінова та комунікаційна – в різних країнах суттєво відрізнялись.</a:t>
          </a:r>
        </a:p>
      </dgm:t>
    </dgm:pt>
    <dgm:pt modelId="{97D0A060-85BE-46F3-831D-C62DC152D13E}" type="parTrans" cxnId="{47FAAE95-2416-4E0B-A509-4181C473976E}">
      <dgm:prSet/>
      <dgm:spPr/>
      <dgm:t>
        <a:bodyPr/>
        <a:lstStyle/>
        <a:p>
          <a:endParaRPr lang="uk-UA" sz="1800"/>
        </a:p>
      </dgm:t>
    </dgm:pt>
    <dgm:pt modelId="{5DE3E315-6CD6-44E9-9CB2-F331CA6920BB}" type="sibTrans" cxnId="{47FAAE95-2416-4E0B-A509-4181C473976E}">
      <dgm:prSet/>
      <dgm:spPr/>
      <dgm:t>
        <a:bodyPr/>
        <a:lstStyle/>
        <a:p>
          <a:endParaRPr lang="uk-UA" sz="1800"/>
        </a:p>
      </dgm:t>
    </dgm:pt>
    <dgm:pt modelId="{E0E6CD98-56BF-468F-B41E-FCB236A29AAE}">
      <dgm:prSet custT="1"/>
      <dgm:spPr/>
      <dgm:t>
        <a:bodyPr/>
        <a:lstStyle/>
        <a:p>
          <a:r>
            <a:rPr lang="uk-UA" sz="1800" dirty="0"/>
            <a:t>У кожному конкретному випадку слід спочатку </a:t>
          </a:r>
          <a:r>
            <a:rPr lang="uk-UA" sz="1800" dirty="0" smtClean="0"/>
            <a:t>з</a:t>
          </a:r>
          <a:r>
            <a:rPr lang="en-US" sz="1800" dirty="0" smtClean="0"/>
            <a:t>’</a:t>
          </a:r>
          <a:r>
            <a:rPr lang="uk-UA" sz="1800" dirty="0" smtClean="0"/>
            <a:t>ясувати, </a:t>
          </a:r>
          <a:r>
            <a:rPr lang="uk-UA" sz="1800" dirty="0"/>
            <a:t>чи можна збувати товар у зарубіжній країні у незміненому вигляді, або ж необхідно внести зміни. </a:t>
          </a:r>
        </a:p>
      </dgm:t>
    </dgm:pt>
    <dgm:pt modelId="{38C5DB80-B0C7-44E7-A2D8-89C890171B8B}" type="parTrans" cxnId="{C16B7BA9-737E-4F60-915C-26240173C36B}">
      <dgm:prSet/>
      <dgm:spPr/>
      <dgm:t>
        <a:bodyPr/>
        <a:lstStyle/>
        <a:p>
          <a:endParaRPr lang="uk-UA" sz="1800"/>
        </a:p>
      </dgm:t>
    </dgm:pt>
    <dgm:pt modelId="{CAD5F212-33F1-4FA0-ACE3-FF560FD32D6F}" type="sibTrans" cxnId="{C16B7BA9-737E-4F60-915C-26240173C36B}">
      <dgm:prSet/>
      <dgm:spPr/>
      <dgm:t>
        <a:bodyPr/>
        <a:lstStyle/>
        <a:p>
          <a:endParaRPr lang="uk-UA" sz="1800"/>
        </a:p>
      </dgm:t>
    </dgm:pt>
    <dgm:pt modelId="{800DEA3A-48BA-4F5D-A571-699FBA527261}">
      <dgm:prSet custT="1"/>
      <dgm:spPr/>
      <dgm:t>
        <a:bodyPr/>
        <a:lstStyle/>
        <a:p>
          <a:r>
            <a:rPr lang="uk-UA" sz="1800" dirty="0"/>
            <a:t>Різні звички споживачів часто призводять до виникнення різних модифікацій продукції </a:t>
          </a:r>
          <a:r>
            <a:rPr lang="uk-UA" sz="1800" dirty="0" smtClean="0"/>
            <a:t>у </a:t>
          </a:r>
          <a:r>
            <a:rPr lang="uk-UA" sz="1800" dirty="0"/>
            <a:t>різних країнах збуту. Однак, при цьому треба пам’ятати, що будь-яке пристосування продукту чимало коштує фірмі, а також, що продаж малих партій або малорентабельний, або нерентабельний взагалі.</a:t>
          </a:r>
        </a:p>
      </dgm:t>
    </dgm:pt>
    <dgm:pt modelId="{59EBF033-8ADF-4D2E-A8FA-C16F3A2BAEB7}" type="parTrans" cxnId="{E7B6E7BC-11FA-402F-8783-0EA8AF780FD5}">
      <dgm:prSet/>
      <dgm:spPr/>
      <dgm:t>
        <a:bodyPr/>
        <a:lstStyle/>
        <a:p>
          <a:endParaRPr lang="uk-UA" sz="1800"/>
        </a:p>
      </dgm:t>
    </dgm:pt>
    <dgm:pt modelId="{0B0D1A96-CCAC-41D0-9A2B-65FB0A13BFBC}" type="sibTrans" cxnId="{E7B6E7BC-11FA-402F-8783-0EA8AF780FD5}">
      <dgm:prSet/>
      <dgm:spPr/>
      <dgm:t>
        <a:bodyPr/>
        <a:lstStyle/>
        <a:p>
          <a:endParaRPr lang="uk-UA" sz="1800"/>
        </a:p>
      </dgm:t>
    </dgm:pt>
    <dgm:pt modelId="{BB016476-7EAB-4DF8-AE96-EB311FEAFE1B}">
      <dgm:prSet custT="1"/>
      <dgm:spPr/>
      <dgm:t>
        <a:bodyPr/>
        <a:lstStyle/>
        <a:p>
          <a:r>
            <a:rPr lang="uk-UA" sz="1800" dirty="0"/>
            <a:t>Тому кожна </a:t>
          </a:r>
          <a:r>
            <a:rPr lang="uk-UA" sz="1800" dirty="0" err="1" smtClean="0"/>
            <a:t>експортоорієнтована</a:t>
          </a:r>
          <a:r>
            <a:rPr lang="uk-UA" sz="1800" dirty="0" smtClean="0"/>
            <a:t> </a:t>
          </a:r>
          <a:r>
            <a:rPr lang="uk-UA" sz="1800" dirty="0"/>
            <a:t>фірма </a:t>
          </a:r>
          <a:r>
            <a:rPr lang="uk-UA" sz="1800" dirty="0" smtClean="0"/>
            <a:t>має шукати </a:t>
          </a:r>
          <a:r>
            <a:rPr lang="uk-UA" sz="1800" dirty="0"/>
            <a:t>шляхи мінімізації додаткових витрат на </a:t>
          </a:r>
          <a:r>
            <a:rPr lang="uk-UA" sz="1800" dirty="0" smtClean="0"/>
            <a:t>адаптацію товару до тієї чи іншої країни. </a:t>
          </a:r>
          <a:endParaRPr lang="uk-UA" sz="1800" dirty="0"/>
        </a:p>
      </dgm:t>
    </dgm:pt>
    <dgm:pt modelId="{8FB27D0C-51AE-4E10-9C0E-8ADFFF72AD2E}" type="parTrans" cxnId="{B35CE2AB-5DCC-4A41-B265-14176494C8DE}">
      <dgm:prSet/>
      <dgm:spPr/>
      <dgm:t>
        <a:bodyPr/>
        <a:lstStyle/>
        <a:p>
          <a:endParaRPr lang="uk-UA" sz="1800"/>
        </a:p>
      </dgm:t>
    </dgm:pt>
    <dgm:pt modelId="{1ACE41AE-1E25-433F-9FF7-F9D5C3F78EBE}" type="sibTrans" cxnId="{B35CE2AB-5DCC-4A41-B265-14176494C8DE}">
      <dgm:prSet/>
      <dgm:spPr/>
      <dgm:t>
        <a:bodyPr/>
        <a:lstStyle/>
        <a:p>
          <a:endParaRPr lang="uk-UA" sz="1800"/>
        </a:p>
      </dgm:t>
    </dgm:pt>
    <dgm:pt modelId="{C48F7154-E243-49BD-A967-2F411AC1CE34}">
      <dgm:prSet custT="1"/>
      <dgm:spPr/>
      <dgm:t>
        <a:bodyPr/>
        <a:lstStyle/>
        <a:p>
          <a:r>
            <a:rPr lang="uk-UA" sz="1800" dirty="0"/>
            <a:t>Досвідчені у міжнародному бізнесі фірми застосовують при цьому так звану модульну побудову продукту: окремі компоненти або технологічні процеси є однаковими і можуть </a:t>
          </a:r>
          <a:r>
            <a:rPr lang="uk-UA" sz="1800" dirty="0" smtClean="0"/>
            <a:t>за необхідності </a:t>
          </a:r>
          <a:r>
            <a:rPr lang="uk-UA" sz="1800" dirty="0"/>
            <a:t>коливатися </a:t>
          </a:r>
          <a:r>
            <a:rPr lang="uk-UA" sz="1800" dirty="0" smtClean="0"/>
            <a:t>із </a:t>
          </a:r>
          <a:r>
            <a:rPr lang="uk-UA" sz="1800" dirty="0"/>
            <a:t>меншими витратами.</a:t>
          </a:r>
        </a:p>
      </dgm:t>
    </dgm:pt>
    <dgm:pt modelId="{CAD6054D-496A-4CDF-9303-1AF22653A0CC}" type="parTrans" cxnId="{CB025F77-A07A-432D-82DD-5EB18F93971F}">
      <dgm:prSet/>
      <dgm:spPr/>
      <dgm:t>
        <a:bodyPr/>
        <a:lstStyle/>
        <a:p>
          <a:endParaRPr lang="uk-UA" sz="1800"/>
        </a:p>
      </dgm:t>
    </dgm:pt>
    <dgm:pt modelId="{35B10F2B-2AB6-435D-91B7-AA466E5D5B43}" type="sibTrans" cxnId="{CB025F77-A07A-432D-82DD-5EB18F93971F}">
      <dgm:prSet/>
      <dgm:spPr/>
      <dgm:t>
        <a:bodyPr/>
        <a:lstStyle/>
        <a:p>
          <a:endParaRPr lang="uk-UA" sz="1800"/>
        </a:p>
      </dgm:t>
    </dgm:pt>
    <dgm:pt modelId="{3F1D0792-179D-4C76-B769-52DCCCB7EFFA}" type="pres">
      <dgm:prSet presAssocID="{0108429C-FF17-4B9F-8C08-6E43E36D9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F6BD29-8A58-435D-B1D8-F96E945C65AC}" type="pres">
      <dgm:prSet presAssocID="{09807AF6-7657-40CA-A16C-74E860E4E203}" presName="parentText" presStyleLbl="node1" presStyleIdx="0" presStyleCnt="6" custScaleY="116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B6FF6-B9E3-499B-94E5-888C2D6C0ECE}" type="pres">
      <dgm:prSet presAssocID="{C26D1710-11CD-4DFD-87F6-D594000732FF}" presName="spacer" presStyleCnt="0"/>
      <dgm:spPr/>
    </dgm:pt>
    <dgm:pt modelId="{C6D10D59-5095-423E-89CF-0B9152517580}" type="pres">
      <dgm:prSet presAssocID="{AFA1CEF1-C46E-4DA8-946E-15CE4D6FF093}" presName="parentText" presStyleLbl="node1" presStyleIdx="1" presStyleCnt="6" custScaleY="76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06AE4-30BF-46E2-B19F-42684B725A17}" type="pres">
      <dgm:prSet presAssocID="{5DE3E315-6CD6-44E9-9CB2-F331CA6920BB}" presName="spacer" presStyleCnt="0"/>
      <dgm:spPr/>
    </dgm:pt>
    <dgm:pt modelId="{CA069B49-0B9F-49DF-99F5-512B78D55EAA}" type="pres">
      <dgm:prSet presAssocID="{E0E6CD98-56BF-468F-B41E-FCB236A29AAE}" presName="parentText" presStyleLbl="node1" presStyleIdx="2" presStyleCnt="6" custScaleY="830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98F48-DD79-47FB-A024-C85458ECA10B}" type="pres">
      <dgm:prSet presAssocID="{CAD5F212-33F1-4FA0-ACE3-FF560FD32D6F}" presName="spacer" presStyleCnt="0"/>
      <dgm:spPr/>
    </dgm:pt>
    <dgm:pt modelId="{C1251674-EEDF-4296-B6E6-F7998E400E0B}" type="pres">
      <dgm:prSet presAssocID="{800DEA3A-48BA-4F5D-A571-699FBA52726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64960-F4DD-4EF0-9121-6B5ADF50DC22}" type="pres">
      <dgm:prSet presAssocID="{0B0D1A96-CCAC-41D0-9A2B-65FB0A13BFBC}" presName="spacer" presStyleCnt="0"/>
      <dgm:spPr/>
    </dgm:pt>
    <dgm:pt modelId="{06AED272-6754-4A50-9948-23783C161D79}" type="pres">
      <dgm:prSet presAssocID="{BB016476-7EAB-4DF8-AE96-EB311FEAFE1B}" presName="parentText" presStyleLbl="node1" presStyleIdx="4" presStyleCnt="6" custScaleY="66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2EBF7-F353-4C49-AA55-06FA0A7F00A3}" type="pres">
      <dgm:prSet presAssocID="{1ACE41AE-1E25-433F-9FF7-F9D5C3F78EBE}" presName="spacer" presStyleCnt="0"/>
      <dgm:spPr/>
    </dgm:pt>
    <dgm:pt modelId="{322A12FC-3F05-47B7-9607-9D8FA4A5EE7A}" type="pres">
      <dgm:prSet presAssocID="{C48F7154-E243-49BD-A967-2F411AC1CE34}" presName="parentText" presStyleLbl="node1" presStyleIdx="5" presStyleCnt="6" custScaleY="81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4D349-74CC-41C5-8011-B99854229E52}" type="presOf" srcId="{800DEA3A-48BA-4F5D-A571-699FBA527261}" destId="{C1251674-EEDF-4296-B6E6-F7998E400E0B}" srcOrd="0" destOrd="0" presId="urn:microsoft.com/office/officeart/2005/8/layout/vList2"/>
    <dgm:cxn modelId="{34C8CC75-8EE3-4F25-81CE-13868468FE36}" srcId="{0108429C-FF17-4B9F-8C08-6E43E36D90C8}" destId="{09807AF6-7657-40CA-A16C-74E860E4E203}" srcOrd="0" destOrd="0" parTransId="{9B12FC1E-DC41-444B-B361-9947F9B25840}" sibTransId="{C26D1710-11CD-4DFD-87F6-D594000732FF}"/>
    <dgm:cxn modelId="{B35CE2AB-5DCC-4A41-B265-14176494C8DE}" srcId="{0108429C-FF17-4B9F-8C08-6E43E36D90C8}" destId="{BB016476-7EAB-4DF8-AE96-EB311FEAFE1B}" srcOrd="4" destOrd="0" parTransId="{8FB27D0C-51AE-4E10-9C0E-8ADFFF72AD2E}" sibTransId="{1ACE41AE-1E25-433F-9FF7-F9D5C3F78EBE}"/>
    <dgm:cxn modelId="{057E888D-9C06-4C1C-AA21-A4B790AB0307}" type="presOf" srcId="{0108429C-FF17-4B9F-8C08-6E43E36D90C8}" destId="{3F1D0792-179D-4C76-B769-52DCCCB7EFFA}" srcOrd="0" destOrd="0" presId="urn:microsoft.com/office/officeart/2005/8/layout/vList2"/>
    <dgm:cxn modelId="{47FAAE95-2416-4E0B-A509-4181C473976E}" srcId="{0108429C-FF17-4B9F-8C08-6E43E36D90C8}" destId="{AFA1CEF1-C46E-4DA8-946E-15CE4D6FF093}" srcOrd="1" destOrd="0" parTransId="{97D0A060-85BE-46F3-831D-C62DC152D13E}" sibTransId="{5DE3E315-6CD6-44E9-9CB2-F331CA6920BB}"/>
    <dgm:cxn modelId="{CB025F77-A07A-432D-82DD-5EB18F93971F}" srcId="{0108429C-FF17-4B9F-8C08-6E43E36D90C8}" destId="{C48F7154-E243-49BD-A967-2F411AC1CE34}" srcOrd="5" destOrd="0" parTransId="{CAD6054D-496A-4CDF-9303-1AF22653A0CC}" sibTransId="{35B10F2B-2AB6-435D-91B7-AA466E5D5B43}"/>
    <dgm:cxn modelId="{5063F1DD-C8BB-4F29-931C-1F66654A9A0D}" type="presOf" srcId="{E0E6CD98-56BF-468F-B41E-FCB236A29AAE}" destId="{CA069B49-0B9F-49DF-99F5-512B78D55EAA}" srcOrd="0" destOrd="0" presId="urn:microsoft.com/office/officeart/2005/8/layout/vList2"/>
    <dgm:cxn modelId="{E7B6E7BC-11FA-402F-8783-0EA8AF780FD5}" srcId="{0108429C-FF17-4B9F-8C08-6E43E36D90C8}" destId="{800DEA3A-48BA-4F5D-A571-699FBA527261}" srcOrd="3" destOrd="0" parTransId="{59EBF033-8ADF-4D2E-A8FA-C16F3A2BAEB7}" sibTransId="{0B0D1A96-CCAC-41D0-9A2B-65FB0A13BFBC}"/>
    <dgm:cxn modelId="{1E7CE2AE-D615-4678-AF7D-249B253361CD}" type="presOf" srcId="{09807AF6-7657-40CA-A16C-74E860E4E203}" destId="{C7F6BD29-8A58-435D-B1D8-F96E945C65AC}" srcOrd="0" destOrd="0" presId="urn:microsoft.com/office/officeart/2005/8/layout/vList2"/>
    <dgm:cxn modelId="{C16B7BA9-737E-4F60-915C-26240173C36B}" srcId="{0108429C-FF17-4B9F-8C08-6E43E36D90C8}" destId="{E0E6CD98-56BF-468F-B41E-FCB236A29AAE}" srcOrd="2" destOrd="0" parTransId="{38C5DB80-B0C7-44E7-A2D8-89C890171B8B}" sibTransId="{CAD5F212-33F1-4FA0-ACE3-FF560FD32D6F}"/>
    <dgm:cxn modelId="{F253FB0C-28ED-4B62-90AF-042CDF27D921}" type="presOf" srcId="{AFA1CEF1-C46E-4DA8-946E-15CE4D6FF093}" destId="{C6D10D59-5095-423E-89CF-0B9152517580}" srcOrd="0" destOrd="0" presId="urn:microsoft.com/office/officeart/2005/8/layout/vList2"/>
    <dgm:cxn modelId="{79CF691B-8FF6-48D4-BCB0-0F642DE66A58}" type="presOf" srcId="{BB016476-7EAB-4DF8-AE96-EB311FEAFE1B}" destId="{06AED272-6754-4A50-9948-23783C161D79}" srcOrd="0" destOrd="0" presId="urn:microsoft.com/office/officeart/2005/8/layout/vList2"/>
    <dgm:cxn modelId="{A5535EAC-C316-441F-AED4-897B1347F77B}" type="presOf" srcId="{C48F7154-E243-49BD-A967-2F411AC1CE34}" destId="{322A12FC-3F05-47B7-9607-9D8FA4A5EE7A}" srcOrd="0" destOrd="0" presId="urn:microsoft.com/office/officeart/2005/8/layout/vList2"/>
    <dgm:cxn modelId="{183898ED-F0BE-4DD5-BAE9-29107BCE03BE}" type="presParOf" srcId="{3F1D0792-179D-4C76-B769-52DCCCB7EFFA}" destId="{C7F6BD29-8A58-435D-B1D8-F96E945C65AC}" srcOrd="0" destOrd="0" presId="urn:microsoft.com/office/officeart/2005/8/layout/vList2"/>
    <dgm:cxn modelId="{6AD2D124-B720-4045-8CC8-524A08C0AF1D}" type="presParOf" srcId="{3F1D0792-179D-4C76-B769-52DCCCB7EFFA}" destId="{726B6FF6-B9E3-499B-94E5-888C2D6C0ECE}" srcOrd="1" destOrd="0" presId="urn:microsoft.com/office/officeart/2005/8/layout/vList2"/>
    <dgm:cxn modelId="{059ABB78-06A4-437F-B972-1297CAD6EB89}" type="presParOf" srcId="{3F1D0792-179D-4C76-B769-52DCCCB7EFFA}" destId="{C6D10D59-5095-423E-89CF-0B9152517580}" srcOrd="2" destOrd="0" presId="urn:microsoft.com/office/officeart/2005/8/layout/vList2"/>
    <dgm:cxn modelId="{369312BD-6B6D-4D44-903A-46007E8153B7}" type="presParOf" srcId="{3F1D0792-179D-4C76-B769-52DCCCB7EFFA}" destId="{6EF06AE4-30BF-46E2-B19F-42684B725A17}" srcOrd="3" destOrd="0" presId="urn:microsoft.com/office/officeart/2005/8/layout/vList2"/>
    <dgm:cxn modelId="{1BAD097C-CB51-46A3-99F1-04D4AC663BB3}" type="presParOf" srcId="{3F1D0792-179D-4C76-B769-52DCCCB7EFFA}" destId="{CA069B49-0B9F-49DF-99F5-512B78D55EAA}" srcOrd="4" destOrd="0" presId="urn:microsoft.com/office/officeart/2005/8/layout/vList2"/>
    <dgm:cxn modelId="{927CCDF0-9287-4A09-8FE6-5A82AFBDDAD9}" type="presParOf" srcId="{3F1D0792-179D-4C76-B769-52DCCCB7EFFA}" destId="{E9398F48-DD79-47FB-A024-C85458ECA10B}" srcOrd="5" destOrd="0" presId="urn:microsoft.com/office/officeart/2005/8/layout/vList2"/>
    <dgm:cxn modelId="{82ABE42D-D184-4F93-A987-E41111B36795}" type="presParOf" srcId="{3F1D0792-179D-4C76-B769-52DCCCB7EFFA}" destId="{C1251674-EEDF-4296-B6E6-F7998E400E0B}" srcOrd="6" destOrd="0" presId="urn:microsoft.com/office/officeart/2005/8/layout/vList2"/>
    <dgm:cxn modelId="{D353AF77-956A-4A5A-A86F-70440AF1D314}" type="presParOf" srcId="{3F1D0792-179D-4C76-B769-52DCCCB7EFFA}" destId="{5BB64960-F4DD-4EF0-9121-6B5ADF50DC22}" srcOrd="7" destOrd="0" presId="urn:microsoft.com/office/officeart/2005/8/layout/vList2"/>
    <dgm:cxn modelId="{C4E7558D-A4F5-4090-8306-869AE6DC1A20}" type="presParOf" srcId="{3F1D0792-179D-4C76-B769-52DCCCB7EFFA}" destId="{06AED272-6754-4A50-9948-23783C161D79}" srcOrd="8" destOrd="0" presId="urn:microsoft.com/office/officeart/2005/8/layout/vList2"/>
    <dgm:cxn modelId="{B58186BB-4A70-4DDF-AB99-96FE01A0AF73}" type="presParOf" srcId="{3F1D0792-179D-4C76-B769-52DCCCB7EFFA}" destId="{C1A2EBF7-F353-4C49-AA55-06FA0A7F00A3}" srcOrd="9" destOrd="0" presId="urn:microsoft.com/office/officeart/2005/8/layout/vList2"/>
    <dgm:cxn modelId="{F723B07A-9AA5-4228-9BE3-772FF9EC91E2}" type="presParOf" srcId="{3F1D0792-179D-4C76-B769-52DCCCB7EFFA}" destId="{322A12FC-3F05-47B7-9607-9D8FA4A5EE7A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03F9A-A2A7-4917-987E-A133CEF37BE5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805A6-BE10-4E76-B4AC-DB23C527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FB0E4-790E-472E-9C10-D9B55826CDA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41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50399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42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49128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43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71236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44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133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45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325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33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5181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34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8734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35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022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36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09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37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21896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38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4877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39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8039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A93-8583-43D0-B33B-1A6B092A0946}" type="slidenum">
              <a:rPr lang="uk-UA" smtClean="0"/>
              <a:pPr/>
              <a:t>40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681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188" y="4953000"/>
            <a:ext cx="12606764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9" y="1481330"/>
            <a:ext cx="11341418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31905" y="274641"/>
            <a:ext cx="2449576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9" y="274641"/>
            <a:ext cx="8716089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524" y="1059712"/>
            <a:ext cx="10711339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5989" y="2931712"/>
            <a:ext cx="6300788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5011799" y="3005472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754895" y="3005472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0079" y="1481329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5800" y="1481329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273050"/>
            <a:ext cx="11341418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79" y="5410200"/>
            <a:ext cx="556788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401427" y="5410200"/>
            <a:ext cx="5570071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30079" y="1444295"/>
            <a:ext cx="556788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01426" y="1444295"/>
            <a:ext cx="5570071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57" y="4876800"/>
            <a:ext cx="1031082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0761" y="5355102"/>
            <a:ext cx="5477485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60158" y="274320"/>
            <a:ext cx="1030808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270691" y="6407944"/>
            <a:ext cx="2646331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2760" y="5443402"/>
            <a:ext cx="9871234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5040" y="189968"/>
            <a:ext cx="11971496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36288" y="6407945"/>
            <a:ext cx="323953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039" y="4865122"/>
            <a:ext cx="1112895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87339" y="5001994"/>
            <a:ext cx="5239635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3813" y="5785023"/>
            <a:ext cx="5239635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327" y="5791253"/>
            <a:ext cx="46888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729" y="5787739"/>
            <a:ext cx="469321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940229" y="4988440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683325" y="4988440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87339" y="5001994"/>
            <a:ext cx="5239635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3813" y="5785023"/>
            <a:ext cx="5239635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327" y="5791253"/>
            <a:ext cx="46888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729" y="5787739"/>
            <a:ext cx="469321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30079" y="1481329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9270691" y="6407944"/>
            <a:ext cx="2646331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6036288" y="6407945"/>
            <a:ext cx="32395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917022" y="6407945"/>
            <a:ext cx="50406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601575" cy="4572008"/>
          </a:xfrm>
        </p:spPr>
        <p:txBody>
          <a:bodyPr>
            <a:noAutofit/>
          </a:bodyPr>
          <a:lstStyle/>
          <a:p>
            <a:pPr lvl="0" algn="ctr"/>
            <a:r>
              <a:rPr lang="uk-UA" sz="6000" dirty="0" smtClean="0">
                <a:effectLst/>
              </a:rPr>
              <a:t>Управління </a:t>
            </a:r>
            <a:r>
              <a:rPr lang="uk-UA" sz="6000" dirty="0" smtClean="0">
                <a:effectLst/>
              </a:rPr>
              <a:t/>
            </a:r>
            <a:br>
              <a:rPr lang="uk-UA" sz="6000" dirty="0" smtClean="0">
                <a:effectLst/>
              </a:rPr>
            </a:br>
            <a:r>
              <a:rPr lang="uk-UA" sz="6000" dirty="0" smtClean="0">
                <a:effectLst/>
              </a:rPr>
              <a:t>експортно-імпортними </a:t>
            </a:r>
            <a:r>
              <a:rPr lang="uk-UA" sz="6000" dirty="0" smtClean="0">
                <a:effectLst/>
              </a:rPr>
              <a:t>операціями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421862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3570" y="1124744"/>
            <a:ext cx="11341418" cy="459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 err="1" smtClean="0"/>
              <a:t>Аналiз</a:t>
            </a:r>
            <a:r>
              <a:rPr lang="uk-UA" sz="2000" dirty="0" smtClean="0"/>
              <a:t> </a:t>
            </a:r>
            <a:r>
              <a:rPr lang="uk-UA" sz="2000" dirty="0" err="1" smtClean="0"/>
              <a:t>ycix</a:t>
            </a:r>
            <a:r>
              <a:rPr lang="uk-UA" sz="2000" dirty="0" smtClean="0"/>
              <a:t> </a:t>
            </a:r>
            <a:r>
              <a:rPr lang="uk-UA" sz="2000" dirty="0" err="1" smtClean="0"/>
              <a:t>cторін</a:t>
            </a:r>
            <a:r>
              <a:rPr lang="uk-UA" sz="2000" dirty="0" smtClean="0"/>
              <a:t> </a:t>
            </a:r>
            <a:r>
              <a:rPr lang="uk-UA" sz="2000" dirty="0" err="1" smtClean="0"/>
              <a:t>зовнiшньоекономiчної</a:t>
            </a:r>
            <a:r>
              <a:rPr lang="uk-UA" sz="2000" dirty="0" smtClean="0"/>
              <a:t> </a:t>
            </a:r>
            <a:r>
              <a:rPr lang="uk-UA" sz="2000" dirty="0" err="1" smtClean="0"/>
              <a:t>дiяльностi</a:t>
            </a:r>
            <a:r>
              <a:rPr lang="uk-UA" sz="2000" dirty="0" smtClean="0"/>
              <a:t> </a:t>
            </a:r>
            <a:r>
              <a:rPr lang="uk-UA" sz="2000" dirty="0" err="1" smtClean="0"/>
              <a:t>фiрми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291" y="476672"/>
            <a:ext cx="7357721" cy="84584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Етап І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7459" y="1556792"/>
            <a:ext cx="9824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необхiдно</a:t>
            </a:r>
            <a:r>
              <a:rPr lang="ru-RU" dirty="0" smtClean="0"/>
              <a:t> провести </a:t>
            </a:r>
            <a:r>
              <a:rPr lang="ru-RU" dirty="0" err="1" smtClean="0"/>
              <a:t>аналiз</a:t>
            </a:r>
            <a:r>
              <a:rPr lang="ru-RU" dirty="0" smtClean="0"/>
              <a:t> </a:t>
            </a:r>
            <a:r>
              <a:rPr lang="ru-RU" dirty="0" smtClean="0"/>
              <a:t>таких </a:t>
            </a:r>
            <a:r>
              <a:rPr lang="ru-RU" dirty="0" err="1" smtClean="0"/>
              <a:t>аспектiв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6627" y="2564904"/>
            <a:ext cx="31802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на </a:t>
            </a:r>
            <a:r>
              <a:rPr lang="ru-RU" dirty="0" err="1" smtClean="0"/>
              <a:t>експорт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3570" y="4005065"/>
            <a:ext cx="297708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Становище </a:t>
            </a:r>
            <a:r>
              <a:rPr lang="ru-RU" dirty="0" err="1" smtClean="0"/>
              <a:t>пiдприємства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нацiональному</a:t>
            </a:r>
            <a:r>
              <a:rPr lang="ru-RU" dirty="0" smtClean="0"/>
              <a:t> ринку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81688" y="4077073"/>
            <a:ext cx="295192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Становище </a:t>
            </a:r>
            <a:r>
              <a:rPr lang="ru-RU" dirty="0" err="1" smtClean="0"/>
              <a:t>пiдприємства</a:t>
            </a:r>
            <a:r>
              <a:rPr lang="ru-RU" dirty="0" smtClean="0"/>
              <a:t> </a:t>
            </a:r>
            <a:r>
              <a:rPr lang="ru-RU" dirty="0" smtClean="0"/>
              <a:t>на закордонному ринку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6831" y="5085184"/>
            <a:ext cx="367173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вiдповiднiсть</a:t>
            </a:r>
            <a:r>
              <a:rPr lang="ru-RU" dirty="0" smtClean="0"/>
              <a:t> </a:t>
            </a:r>
            <a:r>
              <a:rPr lang="ru-RU" dirty="0" err="1" smtClean="0"/>
              <a:t>продукцiї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реалiзується</a:t>
            </a:r>
            <a:r>
              <a:rPr lang="ru-RU" dirty="0" smtClean="0"/>
              <a:t> </a:t>
            </a:r>
            <a:r>
              <a:rPr lang="ru-RU" dirty="0" smtClean="0"/>
              <a:t>на конкретному </a:t>
            </a:r>
            <a:r>
              <a:rPr lang="ru-RU" dirty="0" err="1" smtClean="0"/>
              <a:t>зовнiшньому</a:t>
            </a:r>
            <a:r>
              <a:rPr lang="ru-RU" dirty="0" smtClean="0"/>
              <a:t> ринку, </a:t>
            </a:r>
            <a:r>
              <a:rPr lang="ru-RU" dirty="0" smtClean="0"/>
              <a:t>потребам </a:t>
            </a:r>
            <a:r>
              <a:rPr lang="ru-RU" dirty="0" err="1" smtClean="0"/>
              <a:t>споживача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81688" y="2492897"/>
            <a:ext cx="337402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оцінкa</a:t>
            </a:r>
            <a:r>
              <a:rPr lang="ru-RU" dirty="0" smtClean="0"/>
              <a:t> </a:t>
            </a:r>
            <a:r>
              <a:rPr lang="ru-RU" dirty="0" err="1" smtClean="0"/>
              <a:t>ефективностi</a:t>
            </a:r>
            <a:r>
              <a:rPr lang="ru-RU" dirty="0" smtClean="0"/>
              <a:t> </a:t>
            </a:r>
            <a:r>
              <a:rPr lang="ru-RU" dirty="0" err="1" smtClean="0"/>
              <a:t>дiяльностi</a:t>
            </a:r>
            <a:r>
              <a:rPr lang="ru-RU" dirty="0" smtClean="0"/>
              <a:t> </a:t>
            </a:r>
            <a:r>
              <a:rPr lang="ru-RU" dirty="0" err="1" smtClean="0"/>
              <a:t>пiдприємства</a:t>
            </a:r>
            <a:r>
              <a:rPr lang="ru-RU" dirty="0" smtClean="0"/>
              <a:t> на </a:t>
            </a:r>
            <a:r>
              <a:rPr lang="ru-RU" dirty="0" err="1" smtClean="0"/>
              <a:t>певному</a:t>
            </a:r>
            <a:r>
              <a:rPr lang="ru-RU" dirty="0" smtClean="0"/>
              <a:t> ринку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2582254">
            <a:off x="4281686" y="2323932"/>
            <a:ext cx="793888" cy="5760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254255">
            <a:off x="7642652" y="3782700"/>
            <a:ext cx="576064" cy="7938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582254">
            <a:off x="4380922" y="3908107"/>
            <a:ext cx="793888" cy="5760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03844" y="4293096"/>
            <a:ext cx="793888" cy="5760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051298">
            <a:off x="7357787" y="2251768"/>
            <a:ext cx="793888" cy="5760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2806" y="1124744"/>
            <a:ext cx="11341418" cy="3874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err="1" smtClean="0"/>
              <a:t>Аналiз</a:t>
            </a:r>
            <a:r>
              <a:rPr lang="ru-RU" sz="2000" dirty="0" smtClean="0"/>
              <a:t> ринку </a:t>
            </a:r>
            <a:r>
              <a:rPr lang="ru-RU" sz="2000" dirty="0" err="1" smtClean="0"/>
              <a:t>майбутнього</a:t>
            </a:r>
            <a:r>
              <a:rPr lang="ru-RU" sz="2000" dirty="0" smtClean="0"/>
              <a:t> (</a:t>
            </a:r>
            <a:r>
              <a:rPr lang="ru-RU" sz="2000" dirty="0" err="1" smtClean="0"/>
              <a:t>аналiз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попиту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пропозицiї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6899" y="332656"/>
            <a:ext cx="2495156" cy="84584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Етап</a:t>
            </a:r>
            <a:r>
              <a:rPr lang="ru-RU" sz="3600" dirty="0" smtClean="0"/>
              <a:t> ІІ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626" y="1700808"/>
            <a:ext cx="11908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дприємству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 -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буде в </a:t>
            </a:r>
            <a:r>
              <a:rPr lang="ru-RU" dirty="0" err="1" smtClean="0"/>
              <a:t>найближчому</a:t>
            </a:r>
            <a:r>
              <a:rPr lang="ru-RU" dirty="0" smtClean="0"/>
              <a:t> </a:t>
            </a:r>
            <a:r>
              <a:rPr lang="ru-RU" dirty="0" err="1" smtClean="0"/>
              <a:t>майбутньому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-у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-на як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технолог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очікують</a:t>
            </a:r>
            <a:r>
              <a:rPr lang="ru-RU" dirty="0" smtClean="0"/>
              <a:t> </a:t>
            </a:r>
            <a:r>
              <a:rPr lang="ru-RU" dirty="0" err="1" smtClean="0"/>
              <a:t>споживач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  <a:r>
              <a:rPr lang="en-US" dirty="0" err="1" smtClean="0"/>
              <a:t>i</a:t>
            </a:r>
            <a:r>
              <a:rPr lang="ru-RU" dirty="0" err="1" smtClean="0"/>
              <a:t>д</a:t>
            </a:r>
            <a:r>
              <a:rPr lang="ru-RU" dirty="0" smtClean="0"/>
              <a:t> </a:t>
            </a:r>
            <a:r>
              <a:rPr lang="ru-RU" dirty="0" err="1" smtClean="0"/>
              <a:t>продукц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дприємства</a:t>
            </a:r>
            <a:r>
              <a:rPr lang="ru-RU" dirty="0" smtClean="0"/>
              <a:t> в </a:t>
            </a:r>
            <a:r>
              <a:rPr lang="ru-RU" dirty="0" err="1" smtClean="0"/>
              <a:t>майбутньому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2027" y="2928934"/>
            <a:ext cx="248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необх</a:t>
            </a:r>
            <a:r>
              <a:rPr lang="en-US" dirty="0" err="1" smtClean="0"/>
              <a:t>i</a:t>
            </a:r>
            <a:r>
              <a:rPr lang="ru-RU" dirty="0" smtClean="0"/>
              <a:t>дно: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3570" y="3429000"/>
            <a:ext cx="36717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зiставити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фiрми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ємнiстю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ринку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4744" y="3429000"/>
            <a:ext cx="347326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проанал</a:t>
            </a:r>
            <a:r>
              <a:rPr lang="en-US" dirty="0" err="1" smtClean="0"/>
              <a:t>i</a:t>
            </a:r>
            <a:r>
              <a:rPr lang="ru-RU" dirty="0" err="1" smtClean="0"/>
              <a:t>зувати</a:t>
            </a:r>
            <a:r>
              <a:rPr lang="ru-RU" dirty="0" smtClean="0"/>
              <a:t> </a:t>
            </a:r>
            <a:r>
              <a:rPr lang="ru-RU" dirty="0" err="1" smtClean="0"/>
              <a:t>коливання</a:t>
            </a:r>
            <a:r>
              <a:rPr lang="ru-RU" dirty="0" smtClean="0"/>
              <a:t> </a:t>
            </a:r>
            <a:r>
              <a:rPr lang="ru-RU" dirty="0" err="1" smtClean="0"/>
              <a:t>кон’юнктури</a:t>
            </a:r>
            <a:r>
              <a:rPr lang="ru-RU" dirty="0" smtClean="0"/>
              <a:t> ринку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18359" y="5157192"/>
            <a:ext cx="426714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сформулювати</a:t>
            </a:r>
            <a:r>
              <a:rPr lang="ru-RU" dirty="0" smtClean="0"/>
              <a:t> прогноз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технiко-експлуатацiйних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споживчих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endParaRPr lang="ru-RU" dirty="0"/>
          </a:p>
        </p:txBody>
      </p:sp>
      <p:sp>
        <p:nvSpPr>
          <p:cNvPr id="10" name="Стрелка углом 9"/>
          <p:cNvSpPr/>
          <p:nvPr/>
        </p:nvSpPr>
        <p:spPr>
          <a:xfrm rot="10800000">
            <a:off x="9277868" y="4725144"/>
            <a:ext cx="1190832" cy="936104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>
            <a:off x="2033639" y="4725144"/>
            <a:ext cx="1290068" cy="936104"/>
          </a:xfrm>
          <a:prstGeom prst="bentArrow">
            <a:avLst>
              <a:gd name="adj1" fmla="val 25000"/>
              <a:gd name="adj2" fmla="val 25534"/>
              <a:gd name="adj3" fmla="val 25000"/>
              <a:gd name="adj4" fmla="val 43750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55000">
                <a:schemeClr val="accent4">
                  <a:tint val="12000"/>
                  <a:satMod val="255000"/>
                </a:schemeClr>
              </a:gs>
              <a:gs pos="100000">
                <a:schemeClr val="accent4"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67" y="1124744"/>
            <a:ext cx="9328186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err="1" smtClean="0"/>
              <a:t>Анал</a:t>
            </a:r>
            <a:r>
              <a:rPr lang="en-US" sz="2400" dirty="0" err="1" smtClean="0"/>
              <a:t>i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п</a:t>
            </a:r>
            <a:r>
              <a:rPr lang="en-US" sz="2400" dirty="0" err="1" smtClean="0"/>
              <a:t>i</a:t>
            </a:r>
            <a:r>
              <a:rPr lang="ru-RU" sz="2400" dirty="0" err="1" smtClean="0"/>
              <a:t>дприємства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6899" y="404664"/>
            <a:ext cx="2395920" cy="917848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Етап</a:t>
            </a:r>
            <a:r>
              <a:rPr lang="ru-RU" sz="3600" dirty="0" smtClean="0"/>
              <a:t> ІІІ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2179" y="3573017"/>
            <a:ext cx="63007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анал</a:t>
            </a: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зб</a:t>
            </a:r>
            <a:r>
              <a:rPr lang="en-US" dirty="0" err="1" smtClean="0"/>
              <a:t>i</a:t>
            </a:r>
            <a:r>
              <a:rPr lang="ru-RU" dirty="0" err="1" smtClean="0"/>
              <a:t>льшення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зовн</a:t>
            </a:r>
            <a:r>
              <a:rPr lang="en-US" dirty="0" err="1" smtClean="0"/>
              <a:t>i</a:t>
            </a:r>
            <a:r>
              <a:rPr lang="ru-RU" dirty="0" err="1" smtClean="0"/>
              <a:t>шньоеконом</a:t>
            </a:r>
            <a:r>
              <a:rPr lang="en-US" dirty="0" err="1" smtClean="0"/>
              <a:t>i</a:t>
            </a:r>
            <a:r>
              <a:rPr lang="ru-RU" dirty="0" err="1" smtClean="0"/>
              <a:t>чної</a:t>
            </a:r>
            <a:r>
              <a:rPr lang="ru-RU" dirty="0" smtClean="0"/>
              <a:t> </a:t>
            </a:r>
            <a:r>
              <a:rPr lang="ru-RU" dirty="0" err="1" smtClean="0"/>
              <a:t>д</a:t>
            </a:r>
            <a:r>
              <a:rPr lang="en-US" dirty="0" err="1" smtClean="0"/>
              <a:t>i</a:t>
            </a:r>
            <a:r>
              <a:rPr lang="ru-RU" dirty="0" err="1" smtClean="0"/>
              <a:t>яльност</a:t>
            </a:r>
            <a:r>
              <a:rPr lang="en-US" dirty="0" err="1" smtClean="0"/>
              <a:t>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27527" y="4293097"/>
            <a:ext cx="7616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аналiз</a:t>
            </a:r>
            <a:r>
              <a:rPr lang="ru-RU" dirty="0" smtClean="0"/>
              <a:t> </a:t>
            </a:r>
            <a:r>
              <a:rPr lang="ru-RU" dirty="0" err="1" smtClean="0"/>
              <a:t>результатiв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науково-дослiдних</a:t>
            </a:r>
            <a:r>
              <a:rPr lang="ru-RU" dirty="0" smtClean="0"/>
              <a:t> </a:t>
            </a:r>
            <a:r>
              <a:rPr lang="ru-RU" dirty="0" err="1" smtClean="0"/>
              <a:t>робiт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зiставлення</a:t>
            </a:r>
            <a:r>
              <a:rPr lang="ru-RU" dirty="0" smtClean="0"/>
              <a:t> </a:t>
            </a:r>
            <a:r>
              <a:rPr lang="ru-RU" dirty="0" err="1" smtClean="0"/>
              <a:t>зi</a:t>
            </a:r>
            <a:r>
              <a:rPr lang="ru-RU" dirty="0" smtClean="0"/>
              <a:t> </a:t>
            </a:r>
            <a:r>
              <a:rPr lang="ru-RU" dirty="0" err="1" smtClean="0"/>
              <a:t>свiтовими</a:t>
            </a:r>
            <a:r>
              <a:rPr lang="ru-RU" dirty="0" smtClean="0"/>
              <a:t> </a:t>
            </a:r>
            <a:r>
              <a:rPr lang="ru-RU" dirty="0" err="1" smtClean="0"/>
              <a:t>тенденцiями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14903" y="2357430"/>
            <a:ext cx="3274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аналiз</a:t>
            </a:r>
            <a:r>
              <a:rPr lang="ru-RU" dirty="0" smtClean="0"/>
              <a:t> </a:t>
            </a:r>
            <a:endParaRPr lang="en-US" dirty="0" smtClean="0"/>
          </a:p>
          <a:p>
            <a:pPr algn="ctr"/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результатiв</a:t>
            </a:r>
            <a:r>
              <a:rPr lang="ru-RU" dirty="0" smtClean="0"/>
              <a:t> </a:t>
            </a:r>
            <a:r>
              <a:rPr lang="ru-RU" dirty="0" err="1" smtClean="0"/>
              <a:t>дiяльностi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smtClean="0"/>
              <a:t>ринках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232111" y="1628800"/>
            <a:ext cx="4366385" cy="33123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98496" y="1628800"/>
            <a:ext cx="4267149" cy="33123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232111" y="4941168"/>
            <a:ext cx="863353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018359" y="3573016"/>
            <a:ext cx="50610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25999" y="4293096"/>
            <a:ext cx="704575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4" name="AutoShape 2" descr="SEO анализ сайта: заказать технический СЕО аудит сайта"/>
          <p:cNvSpPr>
            <a:spLocks noChangeAspect="1" noChangeArrowheads="1"/>
          </p:cNvSpPr>
          <p:nvPr/>
        </p:nvSpPr>
        <p:spPr bwMode="auto">
          <a:xfrm>
            <a:off x="214402" y="-144463"/>
            <a:ext cx="4200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 descr="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1438" y="4985792"/>
            <a:ext cx="2580137" cy="1872208"/>
          </a:xfrm>
          <a:prstGeom prst="rect">
            <a:avLst/>
          </a:prstGeom>
        </p:spPr>
      </p:pic>
      <p:pic>
        <p:nvPicPr>
          <p:cNvPr id="3076" name="Picture 4" descr="плоский график рост значок вектора, анализ, стрелка, справочная ..."/>
          <p:cNvPicPr>
            <a:picLocks noChangeAspect="1" noChangeArrowheads="1"/>
          </p:cNvPicPr>
          <p:nvPr/>
        </p:nvPicPr>
        <p:blipFill>
          <a:blip r:embed="rId3" cstate="print"/>
          <a:srcRect l="24606" t="24606" r="27682" b="24606"/>
          <a:stretch>
            <a:fillRect/>
          </a:stretch>
        </p:blipFill>
        <p:spPr bwMode="auto">
          <a:xfrm>
            <a:off x="148155" y="5085184"/>
            <a:ext cx="2295197" cy="1772816"/>
          </a:xfrm>
          <a:prstGeom prst="rect">
            <a:avLst/>
          </a:prstGeom>
          <a:noFill/>
        </p:spPr>
      </p:pic>
      <p:pic>
        <p:nvPicPr>
          <p:cNvPr id="3078" name="Picture 6" descr="Главная | statanaliz.in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483" y="5085184"/>
            <a:ext cx="3011346" cy="163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942042" y="4941168"/>
            <a:ext cx="2480901" cy="17728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3570" y="1124744"/>
            <a:ext cx="11341418" cy="459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/>
              <a:t>Анал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шньоторговельної</a:t>
            </a:r>
            <a:r>
              <a:rPr lang="ru-RU" sz="2000" dirty="0" smtClean="0"/>
              <a:t> пол</a:t>
            </a:r>
            <a:r>
              <a:rPr lang="en-US" sz="2000" dirty="0" err="1" smtClean="0"/>
              <a:t>i</a:t>
            </a:r>
            <a:r>
              <a:rPr lang="ru-RU" sz="2000" dirty="0" smtClean="0"/>
              <a:t>тики: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359" y="404664"/>
            <a:ext cx="4763329" cy="917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Етап</a:t>
            </a:r>
            <a:r>
              <a:rPr lang="ru-RU" sz="3600" dirty="0" smtClean="0"/>
              <a:t> </a:t>
            </a:r>
            <a:r>
              <a:rPr lang="en-US" sz="3600" dirty="0" smtClean="0"/>
              <a:t>IV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0514" y="1916833"/>
            <a:ext cx="11015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зовнiшньоторговельна</a:t>
            </a:r>
            <a:r>
              <a:rPr lang="ru-RU" dirty="0" smtClean="0"/>
              <a:t> </a:t>
            </a:r>
            <a:r>
              <a:rPr lang="ru-RU" dirty="0" err="1" smtClean="0"/>
              <a:t>полiтика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дiяльнiсть</a:t>
            </a:r>
            <a:r>
              <a:rPr lang="ru-RU" dirty="0" smtClean="0"/>
              <a:t> </a:t>
            </a:r>
            <a:r>
              <a:rPr lang="ru-RU" dirty="0" err="1" smtClean="0"/>
              <a:t>пiдприємства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2042" y="2708921"/>
            <a:ext cx="1121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зовн</a:t>
            </a:r>
            <a:r>
              <a:rPr lang="en-US" dirty="0" err="1" smtClean="0"/>
              <a:t>i</a:t>
            </a:r>
            <a:r>
              <a:rPr lang="ru-RU" dirty="0" err="1" smtClean="0"/>
              <a:t>шньоторговельна</a:t>
            </a:r>
            <a:r>
              <a:rPr lang="ru-RU" dirty="0" smtClean="0"/>
              <a:t> пол</a:t>
            </a:r>
            <a:r>
              <a:rPr lang="en-US" dirty="0" err="1" smtClean="0"/>
              <a:t>i</a:t>
            </a:r>
            <a:r>
              <a:rPr lang="ru-RU" dirty="0" smtClean="0"/>
              <a:t>тика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мпорту</a:t>
            </a:r>
            <a:r>
              <a:rPr lang="ru-RU" dirty="0" smtClean="0"/>
              <a:t> </a:t>
            </a:r>
            <a:r>
              <a:rPr lang="ru-RU" dirty="0" smtClean="0"/>
              <a:t>та</a:t>
            </a:r>
            <a:r>
              <a:rPr lang="en-US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д</a:t>
            </a:r>
            <a:r>
              <a:rPr lang="en-US" dirty="0" err="1" smtClean="0"/>
              <a:t>i</a:t>
            </a:r>
            <a:r>
              <a:rPr lang="ru-RU" dirty="0" err="1" smtClean="0"/>
              <a:t>яльн</a:t>
            </a:r>
            <a:r>
              <a:rPr lang="en-US" dirty="0" err="1" smtClean="0"/>
              <a:t>i</a:t>
            </a:r>
            <a:r>
              <a:rPr lang="ru-RU" dirty="0" err="1" smtClean="0"/>
              <a:t>сть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дприємства</a:t>
            </a:r>
            <a:endParaRPr lang="ru-RU" dirty="0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247390" y="2708920"/>
            <a:ext cx="793888" cy="432048"/>
          </a:xfrm>
          <a:prstGeom prst="stripedRightArrow">
            <a:avLst>
              <a:gd name="adj1" fmla="val 6282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47390" y="1916832"/>
            <a:ext cx="793888" cy="432048"/>
          </a:xfrm>
          <a:prstGeom prst="stripedRightArrow">
            <a:avLst>
              <a:gd name="adj1" fmla="val 6282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08427" y="3645025"/>
            <a:ext cx="1653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Етап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4470" y="4365104"/>
            <a:ext cx="4475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dirty="0" err="1" smtClean="0"/>
              <a:t>Аналiз</a:t>
            </a:r>
            <a:r>
              <a:rPr lang="ru-RU" sz="2000" dirty="0" smtClean="0"/>
              <a:t> </a:t>
            </a:r>
            <a:r>
              <a:rPr lang="ru-RU" sz="2000" dirty="0" err="1" smtClean="0"/>
              <a:t>тенденцiй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свiтовiй</a:t>
            </a:r>
            <a:r>
              <a:rPr lang="ru-RU" sz="2000" dirty="0" smtClean="0"/>
              <a:t> </a:t>
            </a:r>
            <a:r>
              <a:rPr lang="ru-RU" sz="2000" dirty="0" err="1" smtClean="0"/>
              <a:t>eкономi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2806" y="5229201"/>
            <a:ext cx="2580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 </a:t>
            </a:r>
            <a:r>
              <a:rPr lang="ru-RU" i="1" dirty="0" err="1" smtClean="0"/>
              <a:t>анал</a:t>
            </a:r>
            <a:r>
              <a:rPr lang="en-US" i="1" dirty="0" err="1" smtClean="0"/>
              <a:t>i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кон’юнктури</a:t>
            </a:r>
            <a:r>
              <a:rPr lang="ru-RU" i="1" dirty="0" smtClean="0"/>
              <a:t> </a:t>
            </a:r>
            <a:r>
              <a:rPr lang="ru-RU" i="1" dirty="0" err="1" smtClean="0"/>
              <a:t>світового</a:t>
            </a:r>
            <a:r>
              <a:rPr lang="ru-RU" i="1" dirty="0" smtClean="0"/>
              <a:t> ринку</a:t>
            </a:r>
            <a:endParaRPr lang="ru-RU" i="1" dirty="0"/>
          </a:p>
        </p:txBody>
      </p:sp>
      <p:sp>
        <p:nvSpPr>
          <p:cNvPr id="12" name="Овал 11"/>
          <p:cNvSpPr/>
          <p:nvPr/>
        </p:nvSpPr>
        <p:spPr>
          <a:xfrm>
            <a:off x="5209191" y="4941168"/>
            <a:ext cx="2480901" cy="17728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377104" y="4941168"/>
            <a:ext cx="2480901" cy="17728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08427" y="5229201"/>
            <a:ext cx="2282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анал</a:t>
            </a:r>
            <a:r>
              <a:rPr lang="en-US" i="1" dirty="0" err="1" smtClean="0"/>
              <a:t>i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тенденц</a:t>
            </a:r>
            <a:r>
              <a:rPr lang="en-US" i="1" dirty="0" err="1" smtClean="0"/>
              <a:t>i</a:t>
            </a:r>
            <a:r>
              <a:rPr lang="ru-RU" i="1" dirty="0" err="1" smtClean="0"/>
              <a:t>й</a:t>
            </a:r>
            <a:r>
              <a:rPr lang="ru-RU" i="1" dirty="0" smtClean="0"/>
              <a:t> валютного ринку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476340" y="5229201"/>
            <a:ext cx="2282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аналiз</a:t>
            </a:r>
            <a:r>
              <a:rPr lang="ru-RU" i="1" dirty="0" smtClean="0"/>
              <a:t> стану </a:t>
            </a:r>
            <a:r>
              <a:rPr lang="ru-RU" i="1" dirty="0" err="1" smtClean="0"/>
              <a:t>конкуренцiї</a:t>
            </a:r>
            <a:r>
              <a:rPr lang="ru-RU" i="1" dirty="0" smtClean="0"/>
              <a:t> на </a:t>
            </a:r>
            <a:r>
              <a:rPr lang="ru-RU" i="1" dirty="0" err="1" smtClean="0"/>
              <a:t>cвітовому</a:t>
            </a:r>
            <a:r>
              <a:rPr lang="ru-RU" i="1" dirty="0" smtClean="0"/>
              <a:t> ринку</a:t>
            </a:r>
            <a:endParaRPr lang="ru-RU" i="1" dirty="0"/>
          </a:p>
        </p:txBody>
      </p:sp>
      <p:pic>
        <p:nvPicPr>
          <p:cNvPr id="2050" name="Picture 2" descr="Цифры 1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220299" cy="885478"/>
          </a:xfrm>
          <a:prstGeom prst="rect">
            <a:avLst/>
          </a:prstGeom>
          <a:noFill/>
        </p:spPr>
      </p:pic>
      <p:pic>
        <p:nvPicPr>
          <p:cNvPr id="2052" name="Picture 4" descr="Цифра 2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9123" y="5301208"/>
            <a:ext cx="1236024" cy="896888"/>
          </a:xfrm>
          <a:prstGeom prst="rect">
            <a:avLst/>
          </a:prstGeom>
          <a:noFill/>
        </p:spPr>
      </p:pic>
      <p:pic>
        <p:nvPicPr>
          <p:cNvPr id="2054" name="Picture 6" descr="Наклейка&quot;Самоклеющаяся цифра 3&quot; (1177-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7036" y="5301208"/>
            <a:ext cx="1220299" cy="885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334" y="1196752"/>
            <a:ext cx="11341418" cy="747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/>
              <a:t>Розробка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довгострокової</a:t>
            </a:r>
            <a:r>
              <a:rPr lang="ru-RU" sz="2000" dirty="0" smtClean="0"/>
              <a:t> стратег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ї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шньоеконом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яльност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err="1" smtClean="0"/>
              <a:t>ф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рми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427" y="404664"/>
            <a:ext cx="2693628" cy="917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Етап</a:t>
            </a:r>
            <a:r>
              <a:rPr lang="ru-RU" sz="3600" dirty="0" smtClean="0"/>
              <a:t> </a:t>
            </a:r>
            <a:r>
              <a:rPr lang="en-US" sz="3600" dirty="0" smtClean="0"/>
              <a:t>VI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39750" y="2204864"/>
            <a:ext cx="10717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формулювання</a:t>
            </a:r>
            <a:r>
              <a:rPr lang="ru-RU" dirty="0" smtClean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довгострокової</a:t>
            </a:r>
            <a:r>
              <a:rPr lang="ru-RU" dirty="0" smtClean="0"/>
              <a:t> мети ЗЕД </a:t>
            </a:r>
            <a:r>
              <a:rPr lang="ru-RU" dirty="0" err="1" smtClean="0"/>
              <a:t>пiдприємства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2042" y="2924944"/>
            <a:ext cx="7839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декомпозицiя</a:t>
            </a:r>
            <a:r>
              <a:rPr lang="ru-RU" dirty="0" smtClean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мети на </a:t>
            </a:r>
            <a:r>
              <a:rPr lang="ru-RU" dirty="0" err="1" smtClean="0"/>
              <a:t>складовi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87140" y="3501008"/>
            <a:ext cx="11114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</a:t>
            </a:r>
            <a:r>
              <a:rPr lang="en-US" dirty="0" err="1" smtClean="0"/>
              <a:t>i</a:t>
            </a:r>
            <a:r>
              <a:rPr lang="ru-RU" dirty="0" err="1" smtClean="0"/>
              <a:t>зац</a:t>
            </a:r>
            <a:r>
              <a:rPr lang="en-US" dirty="0" err="1" smtClean="0"/>
              <a:t>i</a:t>
            </a:r>
            <a:r>
              <a:rPr lang="ru-RU" dirty="0" smtClean="0"/>
              <a:t>я </a:t>
            </a:r>
            <a:r>
              <a:rPr lang="ru-RU" dirty="0" err="1" smtClean="0"/>
              <a:t>досягнення</a:t>
            </a:r>
            <a:r>
              <a:rPr lang="ru-RU" dirty="0" smtClean="0"/>
              <a:t> мети, контроль </a:t>
            </a:r>
            <a:r>
              <a:rPr lang="en-US" dirty="0" err="1" smtClean="0"/>
              <a:t>pecypci</a:t>
            </a:r>
            <a:r>
              <a:rPr lang="ru-RU" dirty="0" smtClean="0"/>
              <a:t>в на орган</a:t>
            </a:r>
            <a:r>
              <a:rPr lang="en-US" dirty="0" err="1" smtClean="0"/>
              <a:t>i</a:t>
            </a:r>
            <a:r>
              <a:rPr lang="ru-RU" dirty="0" err="1" smtClean="0"/>
              <a:t>зац</a:t>
            </a:r>
            <a:r>
              <a:rPr lang="en-US" dirty="0" err="1" smtClean="0"/>
              <a:t>i</a:t>
            </a:r>
            <a:r>
              <a:rPr lang="ru-RU" dirty="0" err="1" smtClean="0"/>
              <a:t>ю</a:t>
            </a:r>
            <a:r>
              <a:rPr lang="ru-RU" dirty="0" smtClean="0"/>
              <a:t>, </a:t>
            </a:r>
            <a:r>
              <a:rPr lang="ru-RU" dirty="0" err="1" smtClean="0"/>
              <a:t>адаптац</a:t>
            </a:r>
            <a:r>
              <a:rPr lang="en-US" dirty="0" err="1" smtClean="0"/>
              <a:t>i</a:t>
            </a:r>
            <a:r>
              <a:rPr lang="ru-RU" dirty="0" err="1" smtClean="0"/>
              <a:t>ю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коректування</a:t>
            </a:r>
            <a:r>
              <a:rPr lang="ru-RU" dirty="0" smtClean="0"/>
              <a:t> </a:t>
            </a:r>
            <a:r>
              <a:rPr lang="ru-RU" dirty="0" err="1" smtClean="0"/>
              <a:t>ц</a:t>
            </a:r>
            <a:r>
              <a:rPr lang="en-US" dirty="0" err="1" smtClean="0"/>
              <a:t>i</a:t>
            </a:r>
            <a:r>
              <a:rPr lang="ru-RU" dirty="0" smtClean="0"/>
              <a:t>лей</a:t>
            </a:r>
            <a:endParaRPr lang="ru-RU" dirty="0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45098" y="2132856"/>
            <a:ext cx="793888" cy="432048"/>
          </a:xfrm>
          <a:prstGeom prst="stripedRightArrow">
            <a:avLst>
              <a:gd name="adj1" fmla="val 6282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545098" y="2852936"/>
            <a:ext cx="793888" cy="432048"/>
          </a:xfrm>
          <a:prstGeom prst="stripedRightArrow">
            <a:avLst>
              <a:gd name="adj1" fmla="val 6282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545098" y="3573016"/>
            <a:ext cx="793888" cy="432048"/>
          </a:xfrm>
          <a:prstGeom prst="stripedRightArrow">
            <a:avLst>
              <a:gd name="adj1" fmla="val 6282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143380"/>
            <a:ext cx="126015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Розробка стратегії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ЗЕД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пiдприємства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припускає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дослiдження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світового ринку, визначення глобальної i локальної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цiлей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ЗЕД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вибiр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кращих зон господарювання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ceгментів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нiш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), де ця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дiяльнiсть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бiльшiй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мipi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дозволить досягти обраних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цiлей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приведення експортного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потенцiалу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фiрми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вiдповiднiсть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 цими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цiлями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вибiр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партнерiв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Основною метою при цьому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має бути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досягнення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стратегiчної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вiдповiдностi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мiж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цiлями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фiрми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потенцiйними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можливостями i потребами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споживачiв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154" y="620688"/>
            <a:ext cx="12206031" cy="1683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err="1" smtClean="0">
                <a:solidFill>
                  <a:srgbClr val="FF0000"/>
                </a:solidFill>
              </a:rPr>
              <a:t>Найважлив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ru-RU" sz="1800" dirty="0" err="1" smtClean="0">
                <a:solidFill>
                  <a:srgbClr val="FF0000"/>
                </a:solidFill>
              </a:rPr>
              <a:t>шим</a:t>
            </a:r>
            <a:r>
              <a:rPr lang="ru-RU" sz="1800" dirty="0" smtClean="0">
                <a:solidFill>
                  <a:srgbClr val="FF0000"/>
                </a:solidFill>
              </a:rPr>
              <a:t> принципом</a:t>
            </a:r>
            <a:r>
              <a:rPr lang="ru-RU" sz="1800" dirty="0" smtClean="0"/>
              <a:t> такого </a:t>
            </a:r>
            <a:r>
              <a:rPr lang="ru-RU" sz="1800" dirty="0" err="1" smtClean="0"/>
              <a:t>п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дходу</a:t>
            </a:r>
            <a:r>
              <a:rPr lang="ru-RU" sz="1800" dirty="0" smtClean="0"/>
              <a:t> до </a:t>
            </a:r>
            <a:r>
              <a:rPr lang="ru-RU" sz="1800" dirty="0" err="1" smtClean="0"/>
              <a:t>управл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ф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рмою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є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ц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ru-RU" sz="1800" dirty="0" err="1" smtClean="0">
                <a:solidFill>
                  <a:srgbClr val="FF0000"/>
                </a:solidFill>
              </a:rPr>
              <a:t>льова</a:t>
            </a:r>
            <a:r>
              <a:rPr lang="ru-RU" sz="1800" dirty="0" smtClean="0">
                <a:solidFill>
                  <a:srgbClr val="FF0000"/>
                </a:solidFill>
              </a:rPr>
              <a:t> ор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ru-RU" sz="1800" dirty="0" err="1" smtClean="0">
                <a:solidFill>
                  <a:srgbClr val="FF0000"/>
                </a:solidFill>
              </a:rPr>
              <a:t>єнтац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ru-RU" sz="1800" dirty="0" smtClean="0">
                <a:solidFill>
                  <a:srgbClr val="FF0000"/>
                </a:solidFill>
              </a:rPr>
              <a:t>я </a:t>
            </a:r>
            <a:r>
              <a:rPr lang="ru-RU" sz="1800" dirty="0" smtClean="0">
                <a:solidFill>
                  <a:srgbClr val="FF0000"/>
                </a:solidFill>
              </a:rPr>
              <a:t>ус</a:t>
            </a:r>
            <a:r>
              <a:rPr lang="en-US" sz="1800" dirty="0" smtClean="0">
                <a:solidFill>
                  <a:srgbClr val="FF0000"/>
                </a:solidFill>
              </a:rPr>
              <a:t>ix </a:t>
            </a:r>
            <a:r>
              <a:rPr lang="ru-RU" sz="1800" dirty="0" err="1" smtClean="0">
                <a:solidFill>
                  <a:srgbClr val="FF0000"/>
                </a:solidFill>
              </a:rPr>
              <a:t>елемент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ru-RU" sz="1800" dirty="0" smtClean="0">
                <a:solidFill>
                  <a:srgbClr val="FF0000"/>
                </a:solidFill>
              </a:rPr>
              <a:t>в </a:t>
            </a:r>
            <a:r>
              <a:rPr lang="ru-RU" sz="1800" dirty="0" err="1" smtClean="0">
                <a:solidFill>
                  <a:srgbClr val="FF0000"/>
                </a:solidFill>
              </a:rPr>
              <a:t>виробничої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системи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виробничої</a:t>
            </a:r>
            <a:r>
              <a:rPr lang="ru-RU" sz="1800" i="1" dirty="0" smtClean="0"/>
              <a:t> 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ru-RU" sz="1800" dirty="0" err="1" smtClean="0"/>
              <a:t>соц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альної</a:t>
            </a:r>
            <a:r>
              <a:rPr lang="ru-RU" sz="1800" dirty="0" smtClean="0"/>
              <a:t> 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нфраструктури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обслуговує</a:t>
            </a:r>
            <a:r>
              <a:rPr lang="ru-RU" sz="1800" dirty="0" smtClean="0"/>
              <a:t> </a:t>
            </a:r>
            <a:r>
              <a:rPr lang="ru-RU" sz="1800" dirty="0" err="1" smtClean="0"/>
              <a:t>цю</a:t>
            </a:r>
            <a:r>
              <a:rPr lang="ru-RU" sz="1800" dirty="0" smtClean="0"/>
              <a:t> систему, на </a:t>
            </a:r>
            <a:r>
              <a:rPr lang="ru-RU" sz="1800" dirty="0" smtClean="0"/>
              <a:t>вир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шення</a:t>
            </a:r>
            <a:r>
              <a:rPr lang="ru-RU" sz="1800" dirty="0" smtClean="0"/>
              <a:t> проблем,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виникають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потенц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йного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споживача</a:t>
            </a:r>
            <a:r>
              <a:rPr lang="ru-RU" sz="1800" dirty="0" smtClean="0"/>
              <a:t> </a:t>
            </a:r>
            <a:r>
              <a:rPr lang="ru-RU" sz="1800" dirty="0" err="1" smtClean="0"/>
              <a:t>тов</a:t>
            </a:r>
            <a:r>
              <a:rPr lang="en-US" sz="1800" dirty="0" err="1" smtClean="0"/>
              <a:t>api</a:t>
            </a:r>
            <a:r>
              <a:rPr lang="ru-RU" sz="1800" dirty="0" smtClean="0"/>
              <a:t>в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ru-RU" sz="1800" dirty="0" err="1" smtClean="0"/>
              <a:t>послуг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виведені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ф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рмою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ринок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1620" y="0"/>
            <a:ext cx="411199" cy="341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0514" y="2420889"/>
            <a:ext cx="10717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Основними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етапами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циклiчного</a:t>
            </a:r>
            <a:r>
              <a:rPr lang="ru-RU" dirty="0" smtClean="0"/>
              <a:t> </a:t>
            </a:r>
            <a:r>
              <a:rPr lang="ru-RU" dirty="0" err="1" smtClean="0"/>
              <a:t>управлiння</a:t>
            </a:r>
            <a:r>
              <a:rPr lang="ru-RU" dirty="0" smtClean="0"/>
              <a:t> </a:t>
            </a:r>
            <a:r>
              <a:rPr lang="ru-RU" dirty="0" err="1" smtClean="0"/>
              <a:t>фiрмою</a:t>
            </a:r>
            <a:r>
              <a:rPr lang="ru-RU" dirty="0" smtClean="0"/>
              <a:t> на принципах маркетингу є: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2043" y="3501008"/>
            <a:ext cx="223086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ситуац</a:t>
            </a:r>
            <a:r>
              <a:rPr lang="en-US" dirty="0" err="1" smtClean="0"/>
              <a:t>i</a:t>
            </a:r>
            <a:r>
              <a:rPr lang="ru-RU" dirty="0" err="1" smtClean="0"/>
              <a:t>йний</a:t>
            </a:r>
            <a:r>
              <a:rPr lang="ru-RU" dirty="0" smtClean="0"/>
              <a:t> </a:t>
            </a:r>
            <a:r>
              <a:rPr lang="ru-RU" dirty="0" err="1" smtClean="0"/>
              <a:t>анал</a:t>
            </a: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32110" y="4149080"/>
            <a:ext cx="25715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маркетинговий</a:t>
            </a:r>
            <a:r>
              <a:rPr lang="ru-RU" dirty="0" smtClean="0"/>
              <a:t> синтез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18360" y="4797152"/>
            <a:ext cx="269086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стратег</a:t>
            </a:r>
            <a:r>
              <a:rPr lang="en-US" dirty="0" err="1" smtClean="0"/>
              <a:t>i</a:t>
            </a:r>
            <a:r>
              <a:rPr lang="ru-RU" dirty="0" err="1" smtClean="0"/>
              <a:t>чне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4744" y="6093296"/>
            <a:ext cx="24426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тактичне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3843" y="5445224"/>
            <a:ext cx="283917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маркетинговий</a:t>
            </a:r>
            <a:r>
              <a:rPr lang="ru-RU" dirty="0" smtClean="0"/>
              <a:t> контроль</a:t>
            </a:r>
            <a:endParaRPr lang="ru-RU" dirty="0"/>
          </a:p>
        </p:txBody>
      </p:sp>
      <p:pic>
        <p:nvPicPr>
          <p:cNvPr id="27650" name="Picture 2" descr="wal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5855">
            <a:off x="8791269" y="3534029"/>
            <a:ext cx="3414276" cy="228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334" y="764704"/>
            <a:ext cx="11341418" cy="891544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Ядром </a:t>
            </a:r>
            <a:r>
              <a:rPr lang="ru-RU" sz="1800" dirty="0" err="1" smtClean="0"/>
              <a:t>розроблювальної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стратегії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ринкових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можливостей</a:t>
            </a:r>
            <a:r>
              <a:rPr lang="ru-RU" sz="1800" dirty="0" smtClean="0"/>
              <a:t> у сферах, де </a:t>
            </a:r>
            <a:r>
              <a:rPr lang="ru-RU" sz="1800" dirty="0" err="1" smtClean="0"/>
              <a:t>фiрма</a:t>
            </a:r>
            <a:r>
              <a:rPr lang="ru-RU" sz="1800" dirty="0" smtClean="0"/>
              <a:t> буде </a:t>
            </a:r>
            <a:r>
              <a:rPr lang="ru-RU" sz="1800" dirty="0" err="1" smtClean="0"/>
              <a:t>мати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явну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конкурентну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перевагу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6272" y="0"/>
            <a:ext cx="411199" cy="269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12601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</a:t>
            </a:r>
            <a:r>
              <a:rPr lang="en-US" dirty="0" err="1" smtClean="0"/>
              <a:t>ic</a:t>
            </a:r>
            <a:r>
              <a:rPr lang="ru-RU" dirty="0" smtClean="0"/>
              <a:t>ля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загальних</a:t>
            </a:r>
            <a:r>
              <a:rPr lang="ru-RU" dirty="0" smtClean="0"/>
              <a:t> стратег</a:t>
            </a:r>
            <a:r>
              <a:rPr lang="en-US" dirty="0" err="1" smtClean="0"/>
              <a:t>i</a:t>
            </a:r>
            <a:r>
              <a:rPr lang="ru-RU" dirty="0" err="1" smtClean="0"/>
              <a:t>чних</a:t>
            </a:r>
            <a:r>
              <a:rPr lang="ru-RU" dirty="0" smtClean="0"/>
              <a:t> план</a:t>
            </a:r>
            <a:r>
              <a:rPr lang="en-US" dirty="0" err="1" smtClean="0"/>
              <a:t>i</a:t>
            </a:r>
            <a:r>
              <a:rPr lang="ru-RU" dirty="0" smtClean="0"/>
              <a:t>в кожному </a:t>
            </a:r>
            <a:r>
              <a:rPr lang="ru-RU" dirty="0" err="1" smtClean="0"/>
              <a:t>виробництву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сл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розробити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плани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маркетингу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тому стратег</a:t>
            </a:r>
            <a:r>
              <a:rPr lang="en-US" dirty="0" err="1" smtClean="0"/>
              <a:t>i</a:t>
            </a:r>
            <a:r>
              <a:rPr lang="ru-RU" dirty="0" err="1" smtClean="0"/>
              <a:t>чне</a:t>
            </a:r>
            <a:r>
              <a:rPr lang="ru-RU" dirty="0" smtClean="0"/>
              <a:t> </a:t>
            </a:r>
            <a:r>
              <a:rPr lang="ru-RU" dirty="0" err="1" smtClean="0"/>
              <a:t>управл</a:t>
            </a:r>
            <a:r>
              <a:rPr lang="en-US" dirty="0" err="1" smtClean="0"/>
              <a:t>i</a:t>
            </a:r>
            <a:r>
              <a:rPr lang="ru-RU" dirty="0" err="1" smtClean="0"/>
              <a:t>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принципах,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побудоване</a:t>
            </a:r>
            <a:r>
              <a:rPr lang="ru-RU" dirty="0" smtClean="0"/>
              <a:t> за цикл</a:t>
            </a:r>
            <a:r>
              <a:rPr lang="en-US" dirty="0" err="1" smtClean="0"/>
              <a:t>i</a:t>
            </a:r>
            <a:r>
              <a:rPr lang="ru-RU" dirty="0" err="1" smtClean="0"/>
              <a:t>чною</a:t>
            </a:r>
            <a:r>
              <a:rPr lang="ru-RU" dirty="0" smtClean="0"/>
              <a:t> (к</a:t>
            </a:r>
            <a:r>
              <a:rPr lang="en-US" dirty="0" err="1" smtClean="0"/>
              <a:t>i</a:t>
            </a:r>
            <a:r>
              <a:rPr lang="ru-RU" dirty="0" err="1" smtClean="0"/>
              <a:t>льцевою</a:t>
            </a:r>
            <a:r>
              <a:rPr lang="ru-RU" dirty="0" smtClean="0"/>
              <a:t>) схемою </a:t>
            </a:r>
            <a:r>
              <a:rPr lang="ru-RU" dirty="0" err="1" smtClean="0"/>
              <a:t>управл</a:t>
            </a:r>
            <a:r>
              <a:rPr lang="en-US" dirty="0" err="1" smtClean="0"/>
              <a:t>i</a:t>
            </a:r>
            <a:r>
              <a:rPr lang="ru-RU" dirty="0" err="1" smtClean="0"/>
              <a:t>ння</a:t>
            </a:r>
            <a:r>
              <a:rPr lang="ru-RU" dirty="0" smtClean="0"/>
              <a:t> </a:t>
            </a:r>
            <a:r>
              <a:rPr lang="ru-RU" dirty="0" err="1" smtClean="0"/>
              <a:t>ф</a:t>
            </a:r>
            <a:r>
              <a:rPr lang="en-US" dirty="0" err="1" smtClean="0"/>
              <a:t>i</a:t>
            </a:r>
            <a:r>
              <a:rPr lang="ru-RU" dirty="0" err="1" smtClean="0"/>
              <a:t>рмою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в</a:t>
            </a:r>
            <a:r>
              <a:rPr lang="en-US" dirty="0" err="1" smtClean="0"/>
              <a:t>i</a:t>
            </a:r>
            <a:r>
              <a:rPr lang="ru-RU" dirty="0" err="1" smtClean="0"/>
              <a:t>льно</a:t>
            </a:r>
            <a:r>
              <a:rPr lang="ru-RU" dirty="0" smtClean="0"/>
              <a:t> ор</a:t>
            </a:r>
            <a:r>
              <a:rPr lang="en-US" dirty="0" err="1" smtClean="0"/>
              <a:t>i</a:t>
            </a:r>
            <a:r>
              <a:rPr lang="ru-RU" dirty="0" err="1" smtClean="0"/>
              <a:t>єнтуватися</a:t>
            </a:r>
            <a:r>
              <a:rPr lang="ru-RU" dirty="0" smtClean="0"/>
              <a:t> на </a:t>
            </a:r>
            <a:r>
              <a:rPr lang="ru-RU" dirty="0" err="1" smtClean="0"/>
              <a:t>мінливу</a:t>
            </a:r>
            <a:r>
              <a:rPr lang="ru-RU" dirty="0" smtClean="0"/>
              <a:t> </a:t>
            </a:r>
            <a:r>
              <a:rPr lang="ru-RU" dirty="0" err="1" smtClean="0"/>
              <a:t>кон’юнктуру</a:t>
            </a:r>
            <a:r>
              <a:rPr lang="ru-RU" dirty="0" smtClean="0"/>
              <a:t> ринку.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146486"/>
            <a:ext cx="126015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Необхідність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cs typeface="Times New Roman" pitchFamily="18" charset="0"/>
              </a:rPr>
              <a:t>планування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cs typeface="Times New Roman" pitchFamily="18" charset="0"/>
              </a:rPr>
              <a:t>ЗЕД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визначається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прагненням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підприємств отримати додатковий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прибуток за рахунок більш повного використання переваг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міжнародного розподілу праці та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міжнародної економічної інтеграції;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а також можливістю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cs typeface="Times New Roman" pitchFamily="18" charset="0"/>
              </a:rPr>
              <a:t>передбачити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несприятливі дії зовнішніх факторів, різноманітні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непередбачувані обставини на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світовому ринку, і головне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, -  спрогнозувати своє майбутнє.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Для цього важливо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визначити,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яким буде ринок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у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майбутньому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чого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очікують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споживачі від підприємства, які його можливості у збільшенні експортного потенціалу,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обсягів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продажу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та інше.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862" y="642918"/>
            <a:ext cx="11908323" cy="5609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Таким чином, </a:t>
            </a:r>
            <a:r>
              <a:rPr lang="uk-UA" u="sng" dirty="0" smtClean="0">
                <a:solidFill>
                  <a:schemeClr val="accent4">
                    <a:lumMod val="75000"/>
                  </a:schemeClr>
                </a:solidFill>
              </a:rPr>
              <a:t>планування</a:t>
            </a:r>
            <a:r>
              <a:rPr lang="uk-UA" dirty="0" smtClean="0"/>
              <a:t>, як перша функція управління </a:t>
            </a:r>
            <a:r>
              <a:rPr lang="uk-UA" dirty="0" err="1" smtClean="0"/>
              <a:t>ЗЕД</a:t>
            </a:r>
            <a:r>
              <a:rPr lang="uk-UA" dirty="0" smtClean="0"/>
              <a:t> підприємства, є </a:t>
            </a:r>
            <a:r>
              <a:rPr lang="uk-UA" dirty="0" smtClean="0"/>
              <a:t>процесом: </a:t>
            </a:r>
            <a:endParaRPr lang="uk-UA" dirty="0" smtClean="0"/>
          </a:p>
          <a:p>
            <a:r>
              <a:rPr lang="uk-UA" dirty="0" smtClean="0"/>
              <a:t>вибору цілей,  </a:t>
            </a:r>
          </a:p>
          <a:p>
            <a:r>
              <a:rPr lang="uk-UA" dirty="0" smtClean="0"/>
              <a:t>ухвалення рішень для досягнення цих цілей, </a:t>
            </a:r>
          </a:p>
          <a:p>
            <a:pPr marL="0" indent="0">
              <a:buNone/>
            </a:pPr>
            <a:r>
              <a:rPr lang="uk-UA" dirty="0" smtClean="0"/>
              <a:t>що </a:t>
            </a:r>
            <a:r>
              <a:rPr lang="uk-UA" dirty="0" smtClean="0"/>
              <a:t>включає:</a:t>
            </a:r>
            <a:endParaRPr lang="uk-UA" dirty="0" smtClean="0"/>
          </a:p>
          <a:p>
            <a:r>
              <a:rPr lang="uk-UA" dirty="0" smtClean="0"/>
              <a:t>складання короткострокових, середньострокових і довгострокових планів розвитку </a:t>
            </a:r>
            <a:r>
              <a:rPr lang="uk-UA" dirty="0" err="1" smtClean="0"/>
              <a:t>ЗЕД</a:t>
            </a:r>
            <a:r>
              <a:rPr lang="uk-UA" dirty="0" smtClean="0"/>
              <a:t>,</a:t>
            </a:r>
          </a:p>
          <a:p>
            <a:r>
              <a:rPr lang="uk-UA" dirty="0" smtClean="0"/>
              <a:t>а також розробку бізнес-планів для нових зовнішньоекономічних </a:t>
            </a:r>
            <a:r>
              <a:rPr lang="uk-UA" dirty="0" err="1" smtClean="0"/>
              <a:t>проєктів</a:t>
            </a:r>
            <a:r>
              <a:rPr lang="uk-UA" dirty="0" smtClean="0"/>
              <a:t>, що припускають, зокрема, залучення зовнішніх джерел фінансування.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84517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7908" y="1268760"/>
            <a:ext cx="6946522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планування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570" y="3140968"/>
            <a:ext cx="3274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тратегічне (довгострокове)</a:t>
            </a: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3775" y="3140967"/>
            <a:ext cx="377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тактичне (середньострокове)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0924" y="3140969"/>
            <a:ext cx="337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поточне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короткострокове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flipH="1">
            <a:off x="2380965" y="2060848"/>
            <a:ext cx="124045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400024" y="2047952"/>
            <a:ext cx="0" cy="1080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277868" y="2060848"/>
            <a:ext cx="89312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460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розроблення стратегічних рішень, що передбачають висування таких цілей і стратегій поведінки відповідних об'єктів управління, реалізація яких забезпечує ефективне функціонування підприємств у довгостроковій перспективі, а також швидку адаптацію до мінливих умов зовнішнього середовища.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Мета</a:t>
            </a:r>
            <a:r>
              <a:rPr lang="uk-UA" dirty="0" smtClean="0"/>
              <a:t> стратегічного </a:t>
            </a:r>
            <a:r>
              <a:rPr lang="uk-UA" dirty="0" smtClean="0"/>
              <a:t>планування - це </a:t>
            </a:r>
            <a:r>
              <a:rPr lang="uk-UA" dirty="0" smtClean="0"/>
              <a:t>обґрунтування можливостей та шляхів ефективного функціонування і розвитку підприємства на ринку в довгостроковій перспективі.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570" y="476672"/>
            <a:ext cx="11341418" cy="1143000"/>
          </a:xfrm>
        </p:spPr>
        <p:txBody>
          <a:bodyPr/>
          <a:lstStyle/>
          <a:p>
            <a:r>
              <a:rPr lang="uk-UA" dirty="0" smtClean="0"/>
              <a:t>Стратегічне планування - 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159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18" y="1000109"/>
            <a:ext cx="10711339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effectLst/>
              </a:rPr>
              <a:t>План</a:t>
            </a:r>
            <a:endParaRPr lang="ru-RU" b="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5118" y="1500174"/>
            <a:ext cx="10711339" cy="3311137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Планування 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експортно-імпортних операцій при здійсненні </a:t>
            </a:r>
            <a:r>
              <a:rPr lang="uk-UA" sz="2800" b="1" dirty="0" err="1" smtClean="0">
                <a:solidFill>
                  <a:schemeClr val="accent4">
                    <a:lumMod val="75000"/>
                  </a:schemeClr>
                </a:solidFill>
              </a:rPr>
              <a:t>ЗЕД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 підприємства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.</a:t>
            </a:r>
          </a:p>
          <a:p>
            <a:pPr marL="514350" indent="-514350" algn="just">
              <a:buAutoNum type="arabicPeriod"/>
            </a:pP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 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експортно-імпортними операціями при здійсненні </a:t>
            </a:r>
            <a:r>
              <a:rPr lang="uk-UA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ЗЕД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підприємства.</a:t>
            </a:r>
            <a:endParaRPr lang="uk-UA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 algn="just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570" y="980728"/>
            <a:ext cx="11341418" cy="544866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FF0000"/>
                </a:solidFill>
              </a:rPr>
              <a:t>Стратегічне планування </a:t>
            </a:r>
            <a:r>
              <a:rPr lang="uk-UA" dirty="0" smtClean="0"/>
              <a:t>можна розглядати </a:t>
            </a:r>
            <a:r>
              <a:rPr lang="uk-UA" dirty="0" smtClean="0">
                <a:solidFill>
                  <a:srgbClr val="FF0000"/>
                </a:solidFill>
              </a:rPr>
              <a:t>як процес </a:t>
            </a:r>
            <a:r>
              <a:rPr lang="uk-UA" dirty="0" smtClean="0"/>
              <a:t>визначення основних цілей організації, а також ресурсів, необхідних для їхнього </a:t>
            </a:r>
            <a:r>
              <a:rPr lang="uk-UA" dirty="0" smtClean="0"/>
              <a:t>досягнення, а також політики</a:t>
            </a:r>
            <a:r>
              <a:rPr lang="uk-UA" dirty="0" smtClean="0"/>
              <a:t>, спрямованої на придбання </a:t>
            </a:r>
            <a:r>
              <a:rPr lang="uk-UA" dirty="0" smtClean="0"/>
              <a:t>та </a:t>
            </a:r>
            <a:r>
              <a:rPr lang="uk-UA" dirty="0" smtClean="0"/>
              <a:t>використання цих ресурсів. </a:t>
            </a:r>
            <a:endParaRPr lang="uk-UA" dirty="0" smtClean="0"/>
          </a:p>
          <a:p>
            <a:pPr marL="0" indent="0" algn="just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3812798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00193" y="1357298"/>
            <a:ext cx="9501254" cy="478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500042"/>
            <a:ext cx="11341418" cy="121444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Процес с</a:t>
            </a:r>
            <a:r>
              <a:rPr lang="uk-UA" sz="2800" dirty="0" smtClean="0">
                <a:solidFill>
                  <a:srgbClr val="7030A0"/>
                </a:solidFill>
              </a:rPr>
              <a:t>тратегічного планування </a:t>
            </a:r>
            <a:r>
              <a:rPr lang="uk-UA" sz="2800" dirty="0" smtClean="0"/>
              <a:t>має </a:t>
            </a:r>
            <a:r>
              <a:rPr lang="uk-UA" sz="2800" dirty="0" smtClean="0"/>
              <a:t>таку послідовність виконання окремих операцій:</a:t>
            </a:r>
            <a:br>
              <a:rPr lang="uk-UA" sz="2800" dirty="0" smtClean="0"/>
            </a:b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278" y="692696"/>
            <a:ext cx="11341418" cy="616530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Особливості стратегічного планування полягають у такому:</a:t>
            </a:r>
          </a:p>
          <a:p>
            <a:pPr marL="0" indent="0">
              <a:buNone/>
            </a:pPr>
            <a:r>
              <a:rPr lang="uk-UA" dirty="0" smtClean="0"/>
              <a:t>1) зорієнтоване на довгострокову перспективу;</a:t>
            </a:r>
          </a:p>
          <a:p>
            <a:pPr marL="0" indent="0">
              <a:buNone/>
            </a:pPr>
            <a:r>
              <a:rPr lang="uk-UA" dirty="0" smtClean="0"/>
              <a:t>2) визначає основні напрями розвитку підприємства;</a:t>
            </a:r>
          </a:p>
          <a:p>
            <a:pPr marL="0" indent="0">
              <a:buNone/>
            </a:pPr>
            <a:r>
              <a:rPr lang="uk-UA" dirty="0" smtClean="0"/>
              <a:t>3) </a:t>
            </a:r>
            <a:r>
              <a:rPr lang="uk-UA" dirty="0" smtClean="0"/>
              <a:t>ці напрями </a:t>
            </a:r>
            <a:r>
              <a:rPr lang="uk-UA" dirty="0" smtClean="0"/>
              <a:t>мають бути підкріплені заходами тактичного і поточного планування.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291" y="3389003"/>
            <a:ext cx="7317480" cy="340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6743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334" y="908720"/>
            <a:ext cx="11341418" cy="59432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</a:rPr>
              <a:t>Завдання стратегічного планування:</a:t>
            </a:r>
          </a:p>
          <a:p>
            <a:pPr marL="0" indent="0">
              <a:buNone/>
            </a:pPr>
            <a:endParaRPr lang="uk-UA" sz="2000" dirty="0" smtClean="0"/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розробка </a:t>
            </a:r>
            <a:r>
              <a:rPr lang="uk-UA" sz="2000" dirty="0" err="1" smtClean="0"/>
              <a:t>загальнофірмової</a:t>
            </a:r>
            <a:r>
              <a:rPr lang="uk-UA" sz="2000" dirty="0" smtClean="0"/>
              <a:t> стратегії;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підготовка стратегічних рішень в окремих  господарських сферах;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аналіз конкурентного середовища;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визначення основних цілей фірми;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управління стратегічно важливими факторами діяльності на ринку;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формування маркетингової стратегії на ринку окремих товарів;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вивчення життєвого циклу продукції на ринку;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управління портфелем замовлень;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виявлення стратегічних перспектив фінансування капіталовкладень;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формулювання загальної концепції розвитку підприємства;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аналіз перспектив;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дослідження структури витрат та ін.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283499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334" y="1700808"/>
            <a:ext cx="11341418" cy="494290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прийняття рішень про те, як мають бути розподілені ресурси організації для досягнення її стратегічних цілей.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570" y="404664"/>
            <a:ext cx="11341418" cy="1143000"/>
          </a:xfrm>
        </p:spPr>
        <p:txBody>
          <a:bodyPr/>
          <a:lstStyle/>
          <a:p>
            <a:r>
              <a:rPr lang="uk-UA" dirty="0" smtClean="0"/>
              <a:t>Тактичне планування - це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2875" y="3212976"/>
            <a:ext cx="8255349" cy="343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5817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098" y="980728"/>
            <a:ext cx="1134141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Тактичні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, як правило,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smtClean="0"/>
              <a:t>три </a:t>
            </a:r>
            <a:r>
              <a:rPr lang="ru-RU" dirty="0" err="1"/>
              <a:t>функції</a:t>
            </a:r>
            <a:r>
              <a:rPr lang="ru-RU" dirty="0" smtClean="0"/>
              <a:t>: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прогнозування</a:t>
            </a:r>
            <a:r>
              <a:rPr lang="ru-RU" dirty="0" smtClean="0"/>
              <a:t>;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координацію</a:t>
            </a:r>
            <a:r>
              <a:rPr lang="ru-RU" dirty="0" smtClean="0"/>
              <a:t>;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контроль.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Завдання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тактичного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планування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та </a:t>
            </a:r>
            <a:r>
              <a:rPr lang="ru-RU" dirty="0" err="1"/>
              <a:t>графіків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– </a:t>
            </a:r>
            <a:r>
              <a:rPr lang="ru-RU" dirty="0" err="1">
                <a:solidFill>
                  <a:srgbClr val="FF0000"/>
                </a:solidFill>
              </a:rPr>
              <a:t>календарне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планування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безперервного</a:t>
            </a:r>
            <a:r>
              <a:rPr lang="ru-RU" dirty="0"/>
              <a:t> оперативного </a:t>
            </a:r>
            <a:r>
              <a:rPr lang="ru-RU" dirty="0" err="1"/>
              <a:t>обліку</a:t>
            </a:r>
            <a:r>
              <a:rPr lang="ru-RU" dirty="0"/>
              <a:t> та </a:t>
            </a:r>
            <a:r>
              <a:rPr lang="ru-RU" dirty="0" err="1" smtClean="0"/>
              <a:t>регулювання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0941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334" y="836712"/>
            <a:ext cx="11610615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розділами</a:t>
            </a:r>
            <a:r>
              <a:rPr lang="ru-RU" dirty="0"/>
              <a:t> тактичного плану є: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маркетингу.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</a:t>
            </a:r>
            <a:r>
              <a:rPr lang="ru-RU" dirty="0" err="1"/>
              <a:t>матеріально-технічного</a:t>
            </a:r>
            <a:r>
              <a:rPr lang="ru-RU" dirty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</a:t>
            </a:r>
            <a:r>
              <a:rPr lang="ru-RU" dirty="0"/>
              <a:t>по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заробітній</a:t>
            </a:r>
            <a:r>
              <a:rPr lang="ru-RU" dirty="0"/>
              <a:t> </a:t>
            </a:r>
            <a:r>
              <a:rPr lang="ru-RU" dirty="0" err="1" smtClean="0"/>
              <a:t>платі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</a:t>
            </a:r>
            <a:r>
              <a:rPr lang="ru-RU" dirty="0"/>
              <a:t>по </a:t>
            </a:r>
            <a:r>
              <a:rPr lang="ru-RU" dirty="0" err="1"/>
              <a:t>капітальному</a:t>
            </a:r>
            <a:r>
              <a:rPr lang="ru-RU" dirty="0"/>
              <a:t> </a:t>
            </a:r>
            <a:r>
              <a:rPr lang="ru-RU" dirty="0" err="1"/>
              <a:t>будівництву</a:t>
            </a:r>
            <a:r>
              <a:rPr lang="ru-RU" dirty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smtClean="0"/>
              <a:t>ресурсах.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</a:t>
            </a:r>
            <a:r>
              <a:rPr lang="ru-RU" dirty="0"/>
              <a:t>по </a:t>
            </a:r>
            <a:r>
              <a:rPr lang="ru-RU" dirty="0" err="1"/>
              <a:t>собівартості</a:t>
            </a:r>
            <a:r>
              <a:rPr lang="ru-RU" dirty="0"/>
              <a:t>,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рентабельності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Фінансовий</a:t>
            </a:r>
            <a:r>
              <a:rPr lang="ru-RU" dirty="0" smtClean="0"/>
              <a:t> план.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колективу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</a:t>
            </a:r>
            <a:r>
              <a:rPr lang="ru-RU" dirty="0" err="1"/>
              <a:t>зовнішньоекономічної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6307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098" y="1844824"/>
            <a:ext cx="1142639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/>
              <a:t>планування, насамперед, кількісних характеристик майбутнього організації. </a:t>
            </a:r>
          </a:p>
          <a:p>
            <a:pPr marL="0" indent="0">
              <a:buNone/>
            </a:pPr>
            <a:r>
              <a:rPr lang="uk-UA" smtClean="0"/>
              <a:t>У </a:t>
            </a:r>
            <a:r>
              <a:rPr lang="uk-UA" dirty="0" smtClean="0"/>
              <a:t>зв'язку з цим воно має відповідати таким вимогам:</a:t>
            </a:r>
          </a:p>
          <a:p>
            <a:r>
              <a:rPr lang="uk-UA" dirty="0" smtClean="0"/>
              <a:t>пріоритетності;</a:t>
            </a:r>
          </a:p>
          <a:p>
            <a:r>
              <a:rPr lang="uk-UA" dirty="0" smtClean="0"/>
              <a:t>конкретності та вимірності;</a:t>
            </a:r>
          </a:p>
          <a:p>
            <a:r>
              <a:rPr lang="uk-UA" dirty="0" smtClean="0"/>
              <a:t>досяжності;</a:t>
            </a:r>
          </a:p>
          <a:p>
            <a:r>
              <a:rPr lang="uk-UA" dirty="0" smtClean="0"/>
              <a:t>сумісності;</a:t>
            </a:r>
          </a:p>
          <a:p>
            <a:r>
              <a:rPr lang="uk-UA" dirty="0" smtClean="0"/>
              <a:t>легітимності.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278" y="404664"/>
            <a:ext cx="11341418" cy="1143000"/>
          </a:xfrm>
        </p:spPr>
        <p:txBody>
          <a:bodyPr/>
          <a:lstStyle/>
          <a:p>
            <a:r>
              <a:rPr lang="uk-UA" dirty="0" smtClean="0"/>
              <a:t>Поточне планування - 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6702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79" y="980728"/>
            <a:ext cx="11525634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Алгоритм «управління за цілями</a:t>
            </a:r>
            <a:r>
              <a:rPr lang="uk-UA" sz="2000" b="1" dirty="0" smtClean="0"/>
              <a:t>» передбачає такі кроки:</a:t>
            </a:r>
            <a:endParaRPr lang="uk-UA" sz="2000" b="1" dirty="0" smtClean="0"/>
          </a:p>
          <a:p>
            <a:pPr marL="0" indent="0">
              <a:buNone/>
            </a:pPr>
            <a:endParaRPr lang="uk-UA" sz="1900" dirty="0" smtClean="0"/>
          </a:p>
          <a:p>
            <a:pPr marL="0" indent="0">
              <a:buNone/>
            </a:pPr>
            <a:r>
              <a:rPr lang="uk-UA" sz="1900" dirty="0" smtClean="0"/>
              <a:t>1. Діагностика організаційних проблем опитувальними методами.</a:t>
            </a:r>
          </a:p>
          <a:p>
            <a:pPr marL="0" indent="0">
              <a:buNone/>
            </a:pPr>
            <a:r>
              <a:rPr lang="uk-UA" sz="1900" dirty="0" smtClean="0"/>
              <a:t>2. Обговорення проблем на всіх організаційних рівнях.</a:t>
            </a:r>
          </a:p>
          <a:p>
            <a:pPr marL="0" indent="0">
              <a:buNone/>
            </a:pPr>
            <a:r>
              <a:rPr lang="uk-UA" sz="1900" dirty="0" smtClean="0"/>
              <a:t>3. Визначення організаційних можливостей відділом планування.</a:t>
            </a:r>
          </a:p>
          <a:p>
            <a:pPr marL="0" indent="0">
              <a:buNone/>
            </a:pPr>
            <a:r>
              <a:rPr lang="uk-UA" sz="1900" dirty="0" smtClean="0"/>
              <a:t>4. Визначення стратегічних цілей вищими управлінськими інстанціями.</a:t>
            </a:r>
          </a:p>
          <a:p>
            <a:pPr marL="0" indent="0">
              <a:buNone/>
            </a:pPr>
            <a:r>
              <a:rPr lang="uk-UA" sz="1900" dirty="0" smtClean="0"/>
              <a:t>5. Деталізація цілей у підрозділах.</a:t>
            </a:r>
          </a:p>
          <a:p>
            <a:pPr marL="0" indent="0">
              <a:buNone/>
            </a:pPr>
            <a:r>
              <a:rPr lang="uk-UA" sz="1900" dirty="0" smtClean="0"/>
              <a:t>6. Встановлення персональних цілей, включаючи розвиток і побудову кар'єри.</a:t>
            </a:r>
          </a:p>
          <a:p>
            <a:pPr marL="0" indent="0">
              <a:buNone/>
            </a:pPr>
            <a:r>
              <a:rPr lang="uk-UA" sz="1900" dirty="0" smtClean="0"/>
              <a:t>7. Взаємозв’язок цілей підрозділів і цілей організації.</a:t>
            </a:r>
          </a:p>
          <a:p>
            <a:pPr marL="0" indent="0">
              <a:buNone/>
            </a:pPr>
            <a:r>
              <a:rPr lang="uk-UA" sz="1900" dirty="0" smtClean="0"/>
              <a:t>8. Проміжні доповіді керівників у встановлені планами терміни про ступінь досягнення цілей, зміни у зовнішньому та внутрішньому середовищі та необхідності коригування планів.</a:t>
            </a:r>
          </a:p>
          <a:p>
            <a:pPr marL="0" indent="0">
              <a:buNone/>
            </a:pPr>
            <a:r>
              <a:rPr lang="uk-UA" sz="1900" dirty="0" smtClean="0"/>
              <a:t>9. Підведення підсумків реалізації планів за схемою виконавець-підрозділ-організація.</a:t>
            </a:r>
          </a:p>
          <a:p>
            <a:pPr marL="0" indent="0">
              <a:buNone/>
            </a:pPr>
            <a:r>
              <a:rPr lang="uk-UA" sz="1900" dirty="0" smtClean="0"/>
              <a:t>10. Діагностика організаційних проблем.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0123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570" y="836712"/>
            <a:ext cx="11341418" cy="590465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Планування зовнішньоекономічної діяльності на рівні фірми здійснюється разом із плануванням підприємницької діяльності в рамках вітчизняного ринку і припускає складання окремого розділу зведеного </a:t>
            </a:r>
            <a:r>
              <a:rPr lang="uk-UA" dirty="0" err="1" smtClean="0"/>
              <a:t>внутрішньофірмового</a:t>
            </a:r>
            <a:r>
              <a:rPr lang="uk-UA" dirty="0" smtClean="0"/>
              <a:t> плану — </a:t>
            </a:r>
            <a:r>
              <a:rPr lang="uk-UA" dirty="0" err="1" smtClean="0"/>
              <a:t>плану</a:t>
            </a:r>
            <a:r>
              <a:rPr lang="uk-UA" dirty="0" smtClean="0"/>
              <a:t> зовнішньоторговельної або зовнішньоекономічної діяльності.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001" y="3861048"/>
            <a:ext cx="9385548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715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806" y="214290"/>
            <a:ext cx="11341418" cy="150019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1. Планування експортно-імпортних операцій при здійсненні зовнішньоекономічної діяльності підприємства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14554"/>
            <a:ext cx="12254949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Зовн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шньоеконом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чна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д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яльн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сть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ф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рми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dirty="0" err="1" smtClean="0"/>
              <a:t>це</a:t>
            </a:r>
            <a:r>
              <a:rPr lang="ru-RU" sz="3200" dirty="0" smtClean="0"/>
              <a:t> одна </a:t>
            </a:r>
            <a:r>
              <a:rPr lang="ru-RU" sz="3200" dirty="0" err="1" smtClean="0"/>
              <a:t>з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ru-RU" sz="3200" dirty="0" smtClean="0"/>
              <a:t>сфер </a:t>
            </a:r>
            <a:r>
              <a:rPr lang="ru-RU" sz="3200" dirty="0" err="1" smtClean="0"/>
              <a:t>її</a:t>
            </a:r>
            <a:r>
              <a:rPr lang="ru-RU" sz="3200" i="1" dirty="0" smtClean="0"/>
              <a:t> </a:t>
            </a:r>
            <a:r>
              <a:rPr lang="ru-RU" sz="3200" dirty="0" err="1" smtClean="0"/>
              <a:t>господарської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д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яльност</a:t>
            </a:r>
            <a:r>
              <a:rPr lang="en-US" sz="3200" dirty="0" err="1" smtClean="0"/>
              <a:t>i</a:t>
            </a:r>
            <a:r>
              <a:rPr lang="en-US" sz="3200" dirty="0" smtClean="0"/>
              <a:t>, </a:t>
            </a:r>
            <a:r>
              <a:rPr lang="ru-RU" sz="3200" dirty="0" err="1" smtClean="0"/>
              <a:t>пов’язана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виходом</a:t>
            </a:r>
            <a:r>
              <a:rPr lang="ru-RU" sz="3200" dirty="0" smtClean="0"/>
              <a:t> на </a:t>
            </a:r>
            <a:r>
              <a:rPr lang="ru-RU" sz="3200" dirty="0" err="1" smtClean="0"/>
              <a:t>зовн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шн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ru-RU" sz="3200" dirty="0" smtClean="0"/>
              <a:t>ринки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ru-RU" sz="3200" dirty="0" err="1" smtClean="0"/>
              <a:t>функц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онуванням</a:t>
            </a:r>
            <a:r>
              <a:rPr lang="ru-RU" sz="3200" dirty="0" smtClean="0"/>
              <a:t> на них. </a:t>
            </a:r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Напрямки</a:t>
            </a:r>
            <a:r>
              <a:rPr lang="ru-RU" sz="3200" dirty="0" smtClean="0"/>
              <a:t>, </a:t>
            </a:r>
            <a:r>
              <a:rPr lang="ru-RU" sz="3200" dirty="0" err="1" smtClean="0"/>
              <a:t>форми</a:t>
            </a:r>
            <a:r>
              <a:rPr lang="ru-RU" sz="3200" dirty="0" smtClean="0"/>
              <a:t> та </a:t>
            </a:r>
            <a:r>
              <a:rPr lang="ru-RU" sz="3200" dirty="0" err="1" smtClean="0"/>
              <a:t>методи</a:t>
            </a:r>
            <a:r>
              <a:rPr lang="ru-RU" sz="3200" dirty="0" smtClean="0"/>
              <a:t> </a:t>
            </a:r>
            <a:r>
              <a:rPr lang="ru-RU" sz="3200" dirty="0" err="1" smtClean="0"/>
              <a:t>зовн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шньоеконом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чної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д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яльност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ru-RU" sz="3200" dirty="0" err="1" smtClean="0"/>
              <a:t>залежать</a:t>
            </a:r>
            <a:r>
              <a:rPr lang="ru-RU" sz="3200" dirty="0" smtClean="0"/>
              <a:t> в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д</a:t>
            </a:r>
            <a:r>
              <a:rPr lang="ru-RU" sz="3200" dirty="0" smtClean="0"/>
              <a:t> виду </a:t>
            </a:r>
            <a:r>
              <a:rPr lang="ru-RU" sz="3200" dirty="0" err="1" smtClean="0"/>
              <a:t>п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дприємництва</a:t>
            </a:r>
            <a:r>
              <a:rPr lang="ru-RU" sz="3200" dirty="0" smtClean="0"/>
              <a:t> </a:t>
            </a:r>
            <a:r>
              <a:rPr lang="ru-RU" sz="3200" dirty="0" err="1" smtClean="0"/>
              <a:t>ф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рми</a:t>
            </a:r>
            <a:r>
              <a:rPr lang="ru-RU" sz="3200" dirty="0" smtClean="0"/>
              <a:t> – </a:t>
            </a:r>
            <a:r>
              <a:rPr lang="ru-RU" sz="3200" dirty="0" err="1" smtClean="0"/>
              <a:t>виробничого</a:t>
            </a:r>
            <a:r>
              <a:rPr lang="ru-RU" sz="3200" dirty="0" smtClean="0"/>
              <a:t>, </a:t>
            </a:r>
            <a:r>
              <a:rPr lang="ru-RU" sz="3200" dirty="0" err="1" smtClean="0"/>
              <a:t>комерц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йного</a:t>
            </a:r>
            <a:r>
              <a:rPr lang="ru-RU" sz="3200" dirty="0" smtClean="0"/>
              <a:t>, </a:t>
            </a:r>
            <a:r>
              <a:rPr lang="ru-RU" sz="3200" dirty="0" err="1" smtClean="0"/>
              <a:t>ф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нансового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uk-UA" sz="3200" dirty="0" smtClean="0"/>
              <a:t>їх поєднання</a:t>
            </a:r>
            <a:r>
              <a:rPr lang="ru-RU" sz="3200" dirty="0" smtClean="0"/>
              <a:t>.</a:t>
            </a:r>
            <a:r>
              <a:rPr lang="ru-RU" sz="3200" dirty="0" smtClean="0"/>
              <a:t>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334" y="1700808"/>
            <a:ext cx="11341418" cy="43891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План зовнішньоекономічної діяльності включає показники експорту і імпорту (залежно від профілю зовнішньоекономічної діяльності фірми) із розбиттям по товарах і видах послуг, по країнах і регіонах у доларовому та фізичному вираженні за певний період (зазвичай за рік).</a:t>
            </a:r>
          </a:p>
          <a:p>
            <a:pPr marL="0" indent="0">
              <a:buNone/>
            </a:pPr>
            <a:r>
              <a:rPr lang="uk-UA" dirty="0" smtClean="0"/>
              <a:t> Таким чином, залежно від змісту господарської діяльності підприємства розробляються декілька видів планів.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5592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098" y="980728"/>
            <a:ext cx="12007559" cy="4389120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Плани зовнішньоекономічної </a:t>
            </a:r>
            <a:r>
              <a:rPr lang="ru-RU" smtClean="0"/>
              <a:t>діяльності ґрунтуються </a:t>
            </a:r>
            <a:r>
              <a:rPr lang="ru-RU"/>
              <a:t>на спеціальних маркетингових </a:t>
            </a:r>
            <a:r>
              <a:rPr lang="ru-RU" smtClean="0"/>
              <a:t>програмах.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34" y="2060848"/>
            <a:ext cx="1134141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2037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0392" y="5345832"/>
            <a:ext cx="8586124" cy="1512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Плани зовнішньоекономічної діяльності дуже часто супроводжуються бізнес-планами </a:t>
            </a:r>
            <a:r>
              <a:rPr lang="uk-UA" dirty="0" err="1" smtClean="0"/>
              <a:t>проєктів</a:t>
            </a:r>
            <a:r>
              <a:rPr lang="uk-UA" dirty="0" smtClean="0"/>
              <a:t> розвитку й удосконалення роботи фірми за кордоном.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458" y="908721"/>
            <a:ext cx="8832006" cy="429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2205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006" y="1142984"/>
            <a:ext cx="10396299" cy="2937588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Управління експортно-імпортними операціями при здійсненні зовнішньоекономічної діяльності </a:t>
            </a:r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42404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7829" y="424936"/>
            <a:ext cx="12095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400" b="1" i="1" dirty="0"/>
              <a:t>Форми виходу виробничих підприємств на зовнішні ринки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812E2F8-3F89-4C2A-9931-47B20BA8D7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326" y="886599"/>
            <a:ext cx="5891196" cy="5370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58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9745" y="424936"/>
            <a:ext cx="11763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400" b="1" i="1" dirty="0"/>
              <a:t>До основних підготовчих напрямків для </a:t>
            </a:r>
            <a:r>
              <a:rPr lang="uk-UA" sz="2400" b="1" i="1" dirty="0" smtClean="0"/>
              <a:t>здійснення зовнішньоекономічної </a:t>
            </a:r>
            <a:r>
              <a:rPr lang="uk-UA" sz="2400" b="1" i="1" dirty="0"/>
              <a:t>діяльності виробничого підприємства можна віднести: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26436" y="1255931"/>
          <a:ext cx="12006656" cy="4882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304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6119337"/>
            <a:ext cx="1260157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457200" algn="ctr"/>
            <a:r>
              <a:rPr lang="uk-UA" sz="2400" b="1" i="1" dirty="0"/>
              <a:t> </a:t>
            </a:r>
            <a:r>
              <a:rPr lang="uk-UA" sz="2000" b="1" i="1" dirty="0"/>
              <a:t>Організаційно-економічна модель управління </a:t>
            </a:r>
            <a:r>
              <a:rPr lang="uk-UA" sz="2000" b="1" i="1" dirty="0" smtClean="0"/>
              <a:t>конкурентоспроможністю </a:t>
            </a:r>
            <a:r>
              <a:rPr lang="uk-UA" sz="2000" b="1" i="1" dirty="0"/>
              <a:t>виробничого підприємства під час </a:t>
            </a:r>
            <a:r>
              <a:rPr lang="uk-UA" sz="2000" b="1" i="1" dirty="0" smtClean="0"/>
              <a:t>здійснення зовнішньоекономічної </a:t>
            </a:r>
            <a:r>
              <a:rPr lang="uk-UA" sz="2000" b="1" i="1" dirty="0"/>
              <a:t>діяльності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137" y="1"/>
            <a:ext cx="10220777" cy="6139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207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9745" y="424934"/>
            <a:ext cx="1176334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457200" algn="ctr"/>
            <a:r>
              <a:rPr lang="uk-UA" sz="2400" b="1" i="1" dirty="0"/>
              <a:t>Основні шляхи вирішення проблем </a:t>
            </a:r>
            <a:r>
              <a:rPr lang="uk-UA" sz="2400" b="1" i="1" dirty="0" smtClean="0"/>
              <a:t>здійснення зовнішньоекономічної </a:t>
            </a:r>
            <a:r>
              <a:rPr lang="uk-UA" sz="2400" b="1" i="1" dirty="0"/>
              <a:t>діяльності виробничого підприємства: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74725691"/>
              </p:ext>
            </p:extLst>
          </p:nvPr>
        </p:nvGraphicFramePr>
        <p:xfrm>
          <a:off x="226436" y="1163600"/>
          <a:ext cx="12006656" cy="515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805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03666" y="3011118"/>
            <a:ext cx="2686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/>
              <a:t>Структура інжинірингових послуг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782620"/>
            <a:ext cx="7503666" cy="4479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кутник 7"/>
          <p:cNvSpPr/>
          <p:nvPr/>
        </p:nvSpPr>
        <p:spPr>
          <a:xfrm>
            <a:off x="148691" y="138608"/>
            <a:ext cx="1201373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457200" algn="ctr"/>
            <a:r>
              <a:rPr lang="uk-UA" sz="2400" b="1" i="1" dirty="0"/>
              <a:t>Доцільним є використання організаційно-економічної моделі управління конкурентоспроможністю підприємства на світовому ринку, яка заснована на комплексному механізмі реалізації його конкурентних переваг. </a:t>
            </a:r>
            <a:endParaRPr lang="uk-UA" sz="2400" b="1" i="1" dirty="0" smtClean="0"/>
          </a:p>
          <a:p>
            <a:pPr indent="457200" algn="ctr"/>
            <a:r>
              <a:rPr lang="uk-UA" sz="2400" b="1" i="1" dirty="0" smtClean="0"/>
              <a:t>Суттєва </a:t>
            </a:r>
            <a:r>
              <a:rPr lang="uk-UA" sz="2400" b="1" i="1" dirty="0"/>
              <a:t>питома вага належить інжинірингу</a:t>
            </a:r>
          </a:p>
        </p:txBody>
      </p:sp>
    </p:spTree>
    <p:extLst>
      <p:ext uri="{BB962C8B-B14F-4D97-AF65-F5344CB8AC3E}">
        <p14:creationId xmlns="" xmlns:p14="http://schemas.microsoft.com/office/powerpoint/2010/main" val="36623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9745" y="424935"/>
            <a:ext cx="1176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000" b="1" i="1" dirty="0"/>
              <a:t>Для розвитку зовнішньоекономічної діяльності підприємства в контексті міжнародної інтеграції виробничим підприємствам доцільно застосовувати такі елементи брендингу: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638253579"/>
              </p:ext>
            </p:extLst>
          </p:nvPr>
        </p:nvGraphicFramePr>
        <p:xfrm>
          <a:off x="226436" y="1132819"/>
          <a:ext cx="12006656" cy="5194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533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390" y="548680"/>
            <a:ext cx="12354185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b="1" dirty="0" err="1" smtClean="0"/>
              <a:t>Зовн</a:t>
            </a:r>
            <a:r>
              <a:rPr lang="en-US" sz="1800" b="1" dirty="0" err="1" smtClean="0"/>
              <a:t>i</a:t>
            </a:r>
            <a:r>
              <a:rPr lang="uk-UA" sz="1800" b="1" dirty="0" err="1" smtClean="0"/>
              <a:t>шньоеконом</a:t>
            </a:r>
            <a:r>
              <a:rPr lang="en-US" sz="1800" b="1" dirty="0" err="1" smtClean="0"/>
              <a:t>i</a:t>
            </a:r>
            <a:r>
              <a:rPr lang="uk-UA" sz="1800" b="1" dirty="0" err="1" smtClean="0"/>
              <a:t>чна</a:t>
            </a:r>
            <a:r>
              <a:rPr lang="uk-UA" sz="1800" b="1" dirty="0" smtClean="0"/>
              <a:t> д</a:t>
            </a:r>
            <a:r>
              <a:rPr lang="en-US" sz="1800" b="1" dirty="0" err="1" smtClean="0"/>
              <a:t>i</a:t>
            </a:r>
            <a:r>
              <a:rPr lang="uk-UA" sz="1800" b="1" dirty="0" err="1" smtClean="0"/>
              <a:t>яльн</a:t>
            </a:r>
            <a:r>
              <a:rPr lang="en-US" sz="1800" b="1" dirty="0" err="1" smtClean="0"/>
              <a:t>i</a:t>
            </a:r>
            <a:r>
              <a:rPr lang="uk-UA" sz="1800" b="1" dirty="0" err="1" smtClean="0"/>
              <a:t>сть</a:t>
            </a:r>
            <a:r>
              <a:rPr lang="uk-UA" sz="1800" b="1" dirty="0" smtClean="0"/>
              <a:t> включає такі</a:t>
            </a:r>
            <a:r>
              <a:rPr lang="en-US" sz="1800" b="1" dirty="0" smtClean="0"/>
              <a:t> </a:t>
            </a:r>
            <a:r>
              <a:rPr lang="uk-UA" sz="1800" b="1" dirty="0" smtClean="0"/>
              <a:t>основні напрямки:</a:t>
            </a:r>
            <a:endParaRPr lang="uk-UA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9396" y="0"/>
            <a:ext cx="212727" cy="1977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5862" y="1700808"/>
            <a:ext cx="3274789" cy="2304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5862" y="4293096"/>
            <a:ext cx="3274789" cy="2304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10719" y="4293096"/>
            <a:ext cx="3274789" cy="2304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11483" y="1628800"/>
            <a:ext cx="3274789" cy="2304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178632" y="4293096"/>
            <a:ext cx="3274789" cy="2304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079396" y="1628800"/>
            <a:ext cx="3274789" cy="2304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862" y="2204865"/>
            <a:ext cx="3175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формулювання</a:t>
            </a:r>
            <a:r>
              <a:rPr lang="ru-RU" i="1" dirty="0" smtClean="0"/>
              <a:t> </a:t>
            </a:r>
            <a:r>
              <a:rPr lang="ru-RU" i="1" dirty="0" err="1" smtClean="0"/>
              <a:t>конкурентних</a:t>
            </a:r>
            <a:r>
              <a:rPr lang="ru-RU" i="1" dirty="0" smtClean="0"/>
              <a:t> </a:t>
            </a:r>
            <a:r>
              <a:rPr lang="ru-RU" i="1" dirty="0" err="1" smtClean="0"/>
              <a:t>вимог</a:t>
            </a:r>
            <a:r>
              <a:rPr lang="ru-RU" i="1" dirty="0" smtClean="0"/>
              <a:t> до </a:t>
            </a:r>
            <a:r>
              <a:rPr lang="ru-RU" i="1" dirty="0" err="1" smtClean="0"/>
              <a:t>продукцiї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послуг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12247" y="2132856"/>
            <a:ext cx="3348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забезпечення</a:t>
            </a:r>
            <a:r>
              <a:rPr lang="ru-RU" i="1" dirty="0" smtClean="0"/>
              <a:t> </a:t>
            </a:r>
            <a:r>
              <a:rPr lang="ru-RU" i="1" dirty="0" err="1" smtClean="0"/>
              <a:t>конкурентних</a:t>
            </a:r>
            <a:r>
              <a:rPr lang="ru-RU" i="1" dirty="0" smtClean="0"/>
              <a:t> </a:t>
            </a:r>
            <a:r>
              <a:rPr lang="ru-RU" i="1" dirty="0" err="1" smtClean="0"/>
              <a:t>переваг</a:t>
            </a:r>
            <a:r>
              <a:rPr lang="ru-RU" i="1" dirty="0" smtClean="0"/>
              <a:t> </a:t>
            </a:r>
            <a:r>
              <a:rPr lang="ru-RU" i="1" dirty="0" err="1" smtClean="0"/>
              <a:t>обраної</a:t>
            </a:r>
            <a:r>
              <a:rPr lang="ru-RU" i="1" dirty="0" smtClean="0"/>
              <a:t> </a:t>
            </a:r>
            <a:r>
              <a:rPr lang="ru-RU" i="1" dirty="0" err="1" smtClean="0"/>
              <a:t>номенклатури</a:t>
            </a:r>
            <a:r>
              <a:rPr lang="ru-RU" i="1" dirty="0" smtClean="0"/>
              <a:t> </a:t>
            </a:r>
            <a:r>
              <a:rPr lang="ru-RU" i="1" dirty="0" err="1" smtClean="0"/>
              <a:t>продукції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77868" y="2204865"/>
            <a:ext cx="3051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дослiдження</a:t>
            </a:r>
            <a:r>
              <a:rPr lang="ru-RU" i="1" dirty="0" smtClean="0"/>
              <a:t> </a:t>
            </a:r>
            <a:r>
              <a:rPr lang="ru-RU" i="1" dirty="0" err="1" smtClean="0"/>
              <a:t>бар’єрних</a:t>
            </a:r>
            <a:r>
              <a:rPr lang="ru-RU" i="1" dirty="0" smtClean="0"/>
              <a:t> умов </a:t>
            </a:r>
            <a:r>
              <a:rPr lang="ru-RU" i="1" dirty="0" err="1" smtClean="0"/>
              <a:t>i</a:t>
            </a:r>
            <a:r>
              <a:rPr lang="ru-RU" i="1" dirty="0" smtClean="0"/>
              <a:t> </a:t>
            </a:r>
            <a:r>
              <a:rPr lang="ru-RU" i="1" dirty="0" err="1" smtClean="0"/>
              <a:t>вимог</a:t>
            </a:r>
            <a:r>
              <a:rPr lang="ru-RU" i="1" dirty="0" smtClean="0"/>
              <a:t> </a:t>
            </a:r>
            <a:r>
              <a:rPr lang="ru-RU" i="1" dirty="0" err="1" smtClean="0"/>
              <a:t>обраних</a:t>
            </a:r>
            <a:r>
              <a:rPr lang="ru-RU" i="1" dirty="0" smtClean="0"/>
              <a:t> зон </a:t>
            </a:r>
            <a:r>
              <a:rPr lang="ru-RU" i="1" dirty="0" err="1" smtClean="0"/>
              <a:t>дiяльностi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5098" y="5013176"/>
            <a:ext cx="3076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органiзацiя</a:t>
            </a:r>
            <a:r>
              <a:rPr lang="ru-RU" i="1" dirty="0" smtClean="0"/>
              <a:t> </a:t>
            </a:r>
            <a:r>
              <a:rPr lang="ru-RU" i="1" dirty="0" err="1" smtClean="0"/>
              <a:t>виходу</a:t>
            </a:r>
            <a:r>
              <a:rPr lang="ru-RU" i="1" dirty="0" smtClean="0"/>
              <a:t> на </a:t>
            </a:r>
            <a:r>
              <a:rPr lang="ru-RU" i="1" dirty="0" err="1" smtClean="0"/>
              <a:t>зовнiшнiй</a:t>
            </a:r>
            <a:r>
              <a:rPr lang="ru-RU" i="1" dirty="0" smtClean="0"/>
              <a:t> </a:t>
            </a:r>
            <a:r>
              <a:rPr lang="ru-RU" i="1" dirty="0" err="1" smtClean="0"/>
              <a:t>ринок</a:t>
            </a:r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11483" y="4797153"/>
            <a:ext cx="3572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 </a:t>
            </a:r>
            <a:r>
              <a:rPr lang="ru-RU" i="1" dirty="0" err="1" smtClean="0"/>
              <a:t>експортно</a:t>
            </a:r>
            <a:r>
              <a:rPr lang="ru-RU" i="1" dirty="0" smtClean="0"/>
              <a:t> – </a:t>
            </a:r>
            <a:r>
              <a:rPr lang="ru-RU" i="1" dirty="0" err="1" smtClean="0"/>
              <a:t>iмпортне</a:t>
            </a:r>
            <a:r>
              <a:rPr lang="ru-RU" i="1" dirty="0" smtClean="0"/>
              <a:t> </a:t>
            </a:r>
            <a:r>
              <a:rPr lang="ru-RU" i="1" dirty="0" err="1" smtClean="0"/>
              <a:t>постачання</a:t>
            </a:r>
            <a:r>
              <a:rPr lang="ru-RU" i="1" dirty="0" smtClean="0"/>
              <a:t> </a:t>
            </a:r>
            <a:r>
              <a:rPr lang="ru-RU" i="1" dirty="0" err="1" smtClean="0"/>
              <a:t>товарів</a:t>
            </a:r>
            <a:r>
              <a:rPr lang="ru-RU" i="1" dirty="0" smtClean="0"/>
              <a:t>, </a:t>
            </a:r>
            <a:r>
              <a:rPr lang="ru-RU" i="1" dirty="0" err="1" smtClean="0"/>
              <a:t>послуг</a:t>
            </a:r>
            <a:r>
              <a:rPr lang="ru-RU" i="1" dirty="0" smtClean="0"/>
              <a:t> </a:t>
            </a:r>
            <a:r>
              <a:rPr lang="ru-RU" i="1" dirty="0" err="1" smtClean="0"/>
              <a:t>i</a:t>
            </a:r>
            <a:r>
              <a:rPr lang="ru-RU" i="1" dirty="0" smtClean="0"/>
              <a:t> </a:t>
            </a:r>
            <a:r>
              <a:rPr lang="ru-RU" i="1" dirty="0" err="1" smtClean="0"/>
              <a:t>капiталу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178632" y="4653137"/>
            <a:ext cx="3249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органiзацiя</a:t>
            </a:r>
            <a:r>
              <a:rPr lang="ru-RU" i="1" dirty="0" smtClean="0"/>
              <a:t> </a:t>
            </a:r>
            <a:r>
              <a:rPr lang="ru-RU" i="1" dirty="0" err="1" smtClean="0"/>
              <a:t>електронного</a:t>
            </a:r>
            <a:r>
              <a:rPr lang="ru-RU" i="1" dirty="0" smtClean="0"/>
              <a:t> маркетингу для </a:t>
            </a:r>
            <a:r>
              <a:rPr lang="ru-RU" i="1" dirty="0" err="1" smtClean="0"/>
              <a:t>оцiнки</a:t>
            </a:r>
            <a:r>
              <a:rPr lang="ru-RU" i="1" dirty="0" smtClean="0"/>
              <a:t> </a:t>
            </a:r>
            <a:r>
              <a:rPr lang="ru-RU" i="1" dirty="0" err="1" smtClean="0"/>
              <a:t>можливостi</a:t>
            </a:r>
            <a:r>
              <a:rPr lang="ru-RU" i="1" dirty="0" smtClean="0"/>
              <a:t> </a:t>
            </a:r>
            <a:r>
              <a:rPr lang="ru-RU" i="1" dirty="0" err="1" smtClean="0"/>
              <a:t>використання</a:t>
            </a:r>
            <a:r>
              <a:rPr lang="ru-RU" i="1" dirty="0" smtClean="0"/>
              <a:t> </a:t>
            </a:r>
            <a:r>
              <a:rPr lang="ru-RU" i="1" dirty="0" err="1" smtClean="0"/>
              <a:t>нових</a:t>
            </a:r>
            <a:r>
              <a:rPr lang="ru-RU" i="1" dirty="0" smtClean="0"/>
              <a:t> зон </a:t>
            </a:r>
            <a:endParaRPr lang="ru-RU" i="1" dirty="0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149661" y="2433602"/>
            <a:ext cx="432048" cy="69465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8416810" y="2433602"/>
            <a:ext cx="432048" cy="69465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149661" y="5169906"/>
            <a:ext cx="432048" cy="69465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8615282" y="5169906"/>
            <a:ext cx="432048" cy="69465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9745" y="424934"/>
            <a:ext cx="11763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000" b="1" i="1" dirty="0" smtClean="0"/>
              <a:t>Під час виходу </a:t>
            </a:r>
            <a:r>
              <a:rPr lang="uk-UA" sz="2000" b="1" i="1" dirty="0"/>
              <a:t>на міжнародний ринок </a:t>
            </a:r>
            <a:r>
              <a:rPr lang="uk-UA" sz="2000" b="1" i="1" dirty="0" smtClean="0"/>
              <a:t>фірма </a:t>
            </a:r>
            <a:r>
              <a:rPr lang="uk-UA" sz="2000" b="1" i="1" dirty="0"/>
              <a:t>приймає </a:t>
            </a:r>
            <a:r>
              <a:rPr lang="uk-UA" sz="2000" b="1" i="1" dirty="0" smtClean="0"/>
              <a:t>низку стратегічних </a:t>
            </a:r>
            <a:r>
              <a:rPr lang="uk-UA" sz="2000" b="1" i="1" dirty="0"/>
              <a:t>рішень </a:t>
            </a:r>
            <a:endParaRPr lang="uk-UA" sz="2000" b="1" i="1" dirty="0" smtClean="0"/>
          </a:p>
          <a:p>
            <a:pPr indent="457200" algn="ctr"/>
            <a:r>
              <a:rPr lang="uk-UA" sz="2000" b="1" i="1" dirty="0" smtClean="0"/>
              <a:t>у </a:t>
            </a:r>
            <a:r>
              <a:rPr lang="uk-UA" sz="2000" b="1" i="1" dirty="0"/>
              <a:t>сфері міжнародного маркетингу: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756899190"/>
              </p:ext>
            </p:extLst>
          </p:nvPr>
        </p:nvGraphicFramePr>
        <p:xfrm>
          <a:off x="226436" y="1247777"/>
          <a:ext cx="12006656" cy="48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13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9745" y="424934"/>
            <a:ext cx="11763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000" b="1" i="1" dirty="0"/>
              <a:t>Процес планування діяльності міжнародного маркетингу виробничого підприємства має </a:t>
            </a:r>
            <a:r>
              <a:rPr lang="uk-UA" sz="2000" b="1" i="1" dirty="0" smtClean="0"/>
              <a:t>такі основні </a:t>
            </a:r>
            <a:r>
              <a:rPr lang="uk-UA" sz="2000" b="1" i="1" dirty="0"/>
              <a:t>фази: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585528883"/>
              </p:ext>
            </p:extLst>
          </p:nvPr>
        </p:nvGraphicFramePr>
        <p:xfrm>
          <a:off x="226436" y="1247777"/>
          <a:ext cx="12006656" cy="48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395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9745" y="424935"/>
            <a:ext cx="1176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000" b="1" i="1" dirty="0"/>
              <a:t>Основою для прийняття рішення про стратегію міжнародного маркетингу у зоні вільної торгівлі в конкретній країні є результати аналізу зовнішнього середовища, </a:t>
            </a:r>
            <a:endParaRPr lang="uk-UA" sz="2000" b="1" i="1" dirty="0" smtClean="0"/>
          </a:p>
          <a:p>
            <a:pPr indent="457200" algn="ctr"/>
            <a:r>
              <a:rPr lang="uk-UA" sz="2000" b="1" i="1" dirty="0" smtClean="0"/>
              <a:t>так </a:t>
            </a:r>
            <a:r>
              <a:rPr lang="uk-UA" sz="2000" b="1" i="1" dirty="0"/>
              <a:t>звана PEST-матриця: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250827558"/>
              </p:ext>
            </p:extLst>
          </p:nvPr>
        </p:nvGraphicFramePr>
        <p:xfrm>
          <a:off x="226436" y="1440599"/>
          <a:ext cx="12006656" cy="4884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688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9745" y="424936"/>
            <a:ext cx="11763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400" b="1" i="1" dirty="0"/>
              <a:t>Рекомендації щодо посилення бренду на міжнародному ринку: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119464096"/>
              </p:ext>
            </p:extLst>
          </p:nvPr>
        </p:nvGraphicFramePr>
        <p:xfrm>
          <a:off x="226436" y="886599"/>
          <a:ext cx="12006656" cy="525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720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9745" y="424936"/>
            <a:ext cx="11763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uk-UA" sz="2400" b="1" i="1" dirty="0" smtClean="0"/>
              <a:t>Висновки</a:t>
            </a:r>
            <a:endParaRPr lang="uk-UA" sz="2400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756204866"/>
              </p:ext>
            </p:extLst>
          </p:nvPr>
        </p:nvGraphicFramePr>
        <p:xfrm>
          <a:off x="226436" y="886599"/>
          <a:ext cx="12006656" cy="525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0167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9745" y="424936"/>
            <a:ext cx="11763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uk-UA" sz="2400" b="1" i="1" dirty="0" smtClean="0"/>
              <a:t>Висновки</a:t>
            </a:r>
            <a:endParaRPr lang="uk-UA" sz="2400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884105181"/>
              </p:ext>
            </p:extLst>
          </p:nvPr>
        </p:nvGraphicFramePr>
        <p:xfrm>
          <a:off x="226436" y="790575"/>
          <a:ext cx="12006656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10873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154" y="548680"/>
            <a:ext cx="12206031" cy="13086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err="1" smtClean="0"/>
              <a:t>Формування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стратегії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зовн</a:t>
            </a:r>
            <a:r>
              <a:rPr lang="en-US" sz="2000" b="1" dirty="0" err="1" smtClean="0"/>
              <a:t>i</a:t>
            </a:r>
            <a:r>
              <a:rPr lang="ru-RU" sz="2000" b="1" dirty="0" err="1" smtClean="0"/>
              <a:t>шньоеконом</a:t>
            </a:r>
            <a:r>
              <a:rPr lang="en-US" sz="2000" b="1" dirty="0" err="1" smtClean="0"/>
              <a:t>i</a:t>
            </a:r>
            <a:r>
              <a:rPr lang="ru-RU" sz="2000" b="1" dirty="0" err="1" smtClean="0"/>
              <a:t>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</a:t>
            </a:r>
            <a:r>
              <a:rPr lang="en-US" sz="2000" b="1" dirty="0" err="1" smtClean="0"/>
              <a:t>i</a:t>
            </a:r>
            <a:r>
              <a:rPr lang="ru-RU" sz="2000" b="1" dirty="0" err="1" smtClean="0"/>
              <a:t>яльност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uk-UA" sz="2000" dirty="0" smtClean="0"/>
              <a:t>передбачає </a:t>
            </a:r>
            <a:r>
              <a:rPr lang="ru-RU" sz="2000" dirty="0" err="1" smtClean="0"/>
              <a:t>ретельне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ус</a:t>
            </a:r>
            <a:r>
              <a:rPr lang="en-US" sz="2000" dirty="0" smtClean="0"/>
              <a:t>ix </a:t>
            </a:r>
            <a:r>
              <a:rPr lang="ru-RU" sz="2000" dirty="0" err="1" smtClean="0"/>
              <a:t>альтернативних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варіантів</a:t>
            </a:r>
            <a:r>
              <a:rPr lang="ru-RU" sz="2000" dirty="0" smtClean="0"/>
              <a:t> у сфер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err="1" smtClean="0"/>
              <a:t>зовн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шньоеконом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яльност</a:t>
            </a:r>
            <a:r>
              <a:rPr lang="en-US" sz="2000" dirty="0" err="1" smtClean="0"/>
              <a:t>i</a:t>
            </a:r>
            <a:r>
              <a:rPr lang="en-US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належать до </a:t>
            </a:r>
            <a:r>
              <a:rPr lang="ru-RU" sz="2000" dirty="0" err="1" smtClean="0"/>
              <a:t>довгострокових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ц</a:t>
            </a:r>
            <a:r>
              <a:rPr lang="en-US" sz="2000" dirty="0" err="1" smtClean="0"/>
              <a:t>i</a:t>
            </a:r>
            <a:r>
              <a:rPr lang="ru-RU" sz="2000" dirty="0" smtClean="0"/>
              <a:t>лей </a:t>
            </a:r>
            <a:r>
              <a:rPr lang="uk-UA" sz="2000" dirty="0" smtClean="0"/>
              <a:t>та</a:t>
            </a:r>
            <a:r>
              <a:rPr lang="en-US" sz="2000" dirty="0" smtClean="0"/>
              <a:t> </a:t>
            </a:r>
            <a:r>
              <a:rPr lang="ru-RU" sz="2000" dirty="0" err="1" smtClean="0"/>
              <a:t>їхнє</a:t>
            </a:r>
            <a:r>
              <a:rPr lang="ru-RU" sz="2000" dirty="0" smtClean="0"/>
              <a:t> </a:t>
            </a:r>
            <a:r>
              <a:rPr lang="ru-RU" sz="2000" dirty="0" err="1" smtClean="0"/>
              <a:t>обгрунтування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прийняття</a:t>
            </a:r>
            <a:r>
              <a:rPr lang="ru-RU" sz="2000" dirty="0" smtClean="0"/>
              <a:t> тих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р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шень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включає</a:t>
            </a:r>
            <a:r>
              <a:rPr lang="ru-RU" sz="2000" dirty="0" smtClean="0"/>
              <a:t> </a:t>
            </a:r>
            <a:r>
              <a:rPr lang="ru-RU" sz="2000" dirty="0" smtClean="0"/>
              <a:t>низку </a:t>
            </a:r>
            <a:r>
              <a:rPr lang="ru-RU" sz="2000" dirty="0" err="1" smtClean="0"/>
              <a:t>ц</a:t>
            </a:r>
            <a:r>
              <a:rPr lang="en-US" sz="2000" dirty="0" err="1" smtClean="0"/>
              <a:t>i</a:t>
            </a:r>
            <a:r>
              <a:rPr lang="ru-RU" sz="2000" dirty="0" smtClean="0"/>
              <a:t>лей.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36" y="0"/>
            <a:ext cx="311963" cy="1977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334" y="2000240"/>
            <a:ext cx="11511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Способи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досягнення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стратегiчної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мети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вiд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. </a:t>
            </a:r>
            <a:r>
              <a:rPr lang="ru-RU" dirty="0" smtClean="0"/>
              <a:t>Так, </a:t>
            </a:r>
            <a:r>
              <a:rPr lang="ru-RU" dirty="0" err="1" smtClean="0"/>
              <a:t>наприклад</a:t>
            </a:r>
            <a:r>
              <a:rPr lang="ru-RU" dirty="0" smtClean="0"/>
              <a:t>, для </a:t>
            </a:r>
            <a:r>
              <a:rPr lang="ru-RU" dirty="0" err="1" smtClean="0"/>
              <a:t>фiрм</a:t>
            </a:r>
            <a:r>
              <a:rPr lang="ru-RU" dirty="0" smtClean="0"/>
              <a:t> </a:t>
            </a:r>
            <a:r>
              <a:rPr lang="ru-RU" dirty="0" err="1" smtClean="0"/>
              <a:t>iз</a:t>
            </a:r>
            <a:r>
              <a:rPr lang="ru-RU" dirty="0" smtClean="0"/>
              <a:t> </a:t>
            </a:r>
            <a:r>
              <a:rPr lang="ru-RU" dirty="0" err="1" smtClean="0"/>
              <a:t>достатнiми</a:t>
            </a:r>
            <a:r>
              <a:rPr lang="ru-RU" dirty="0" smtClean="0"/>
              <a:t> </a:t>
            </a:r>
            <a:r>
              <a:rPr lang="ru-RU" dirty="0" err="1" smtClean="0"/>
              <a:t>iнвестицiйними</a:t>
            </a:r>
            <a:r>
              <a:rPr lang="ru-RU" dirty="0" smtClean="0"/>
              <a:t> </a:t>
            </a:r>
            <a:r>
              <a:rPr lang="ru-RU" dirty="0" err="1" smtClean="0"/>
              <a:t>можливостями</a:t>
            </a:r>
            <a:r>
              <a:rPr lang="ru-RU" dirty="0" smtClean="0"/>
              <a:t> вони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бути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пов’язанi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26" y="3356992"/>
            <a:ext cx="535874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перем</a:t>
            </a:r>
            <a:r>
              <a:rPr lang="en-US" dirty="0" err="1" smtClean="0"/>
              <a:t>i</a:t>
            </a:r>
            <a:r>
              <a:rPr lang="ru-RU" dirty="0" err="1" smtClean="0"/>
              <a:t>щенням</a:t>
            </a:r>
            <a:r>
              <a:rPr lang="ru-RU" dirty="0" smtClean="0"/>
              <a:t> ЗЕД в </a:t>
            </a:r>
            <a:r>
              <a:rPr lang="ru-RU" dirty="0" err="1" smtClean="0"/>
              <a:t>економ</a:t>
            </a:r>
            <a:r>
              <a:rPr lang="en-US" dirty="0" err="1" smtClean="0"/>
              <a:t>i</a:t>
            </a:r>
            <a:r>
              <a:rPr lang="ru-RU" dirty="0" err="1" smtClean="0"/>
              <a:t>чно</a:t>
            </a:r>
            <a:r>
              <a:rPr lang="ru-RU" dirty="0" smtClean="0"/>
              <a:t> б</a:t>
            </a:r>
            <a:r>
              <a:rPr lang="en-US" dirty="0" err="1" smtClean="0"/>
              <a:t>i</a:t>
            </a:r>
            <a:r>
              <a:rPr lang="ru-RU" dirty="0" err="1" smtClean="0"/>
              <a:t>льш</a:t>
            </a:r>
            <a:r>
              <a:rPr lang="ru-RU" dirty="0" smtClean="0"/>
              <a:t> </a:t>
            </a:r>
            <a:r>
              <a:rPr lang="ru-RU" dirty="0" err="1" smtClean="0"/>
              <a:t>ефективн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галуз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економ</a:t>
            </a:r>
            <a:r>
              <a:rPr lang="en-US" dirty="0" err="1" smtClean="0"/>
              <a:t>i</a:t>
            </a:r>
            <a:r>
              <a:rPr lang="ru-RU" dirty="0" err="1" smtClean="0"/>
              <a:t>ки</a:t>
            </a:r>
            <a:r>
              <a:rPr lang="ru-RU" dirty="0" smtClean="0"/>
              <a:t>,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на </a:t>
            </a:r>
            <a:r>
              <a:rPr lang="ru-RU" dirty="0" err="1" smtClean="0"/>
              <a:t>уваз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перем</a:t>
            </a:r>
            <a:r>
              <a:rPr lang="en-US" dirty="0" err="1" smtClean="0"/>
              <a:t>i</a:t>
            </a:r>
            <a:r>
              <a:rPr lang="ru-RU" dirty="0" err="1" smtClean="0"/>
              <a:t>щення</a:t>
            </a:r>
            <a:r>
              <a:rPr lang="ru-RU" dirty="0" smtClean="0"/>
              <a:t> кап</a:t>
            </a:r>
            <a:r>
              <a:rPr lang="en-US" dirty="0" err="1" smtClean="0"/>
              <a:t>i</a:t>
            </a:r>
            <a:r>
              <a:rPr lang="ru-RU" dirty="0" smtClean="0"/>
              <a:t>талу в </a:t>
            </a:r>
            <a:r>
              <a:rPr lang="ru-RU" dirty="0" err="1" smtClean="0"/>
              <a:t>р</a:t>
            </a:r>
            <a:r>
              <a:rPr lang="en-US" dirty="0" err="1" smtClean="0"/>
              <a:t>i</a:t>
            </a:r>
            <a:r>
              <a:rPr lang="ru-RU" dirty="0" err="1" smtClean="0"/>
              <a:t>зних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формах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1278" y="5013176"/>
            <a:ext cx="38702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здiйсненням</a:t>
            </a:r>
            <a:r>
              <a:rPr lang="ru-RU" dirty="0" smtClean="0"/>
              <a:t> </a:t>
            </a:r>
            <a:r>
              <a:rPr lang="ru-RU" dirty="0" err="1" smtClean="0"/>
              <a:t>прямих</a:t>
            </a:r>
            <a:r>
              <a:rPr lang="ru-RU" dirty="0" smtClean="0"/>
              <a:t> </a:t>
            </a:r>
            <a:r>
              <a:rPr lang="ru-RU" dirty="0" err="1" smtClean="0"/>
              <a:t>капiталовкладень</a:t>
            </a:r>
            <a:r>
              <a:rPr lang="ru-RU" dirty="0" smtClean="0"/>
              <a:t> у </a:t>
            </a:r>
            <a:r>
              <a:rPr lang="ru-RU" dirty="0" err="1" smtClean="0"/>
              <a:t>закордоннi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13776" y="6093296"/>
            <a:ext cx="41679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створенням</a:t>
            </a:r>
            <a:r>
              <a:rPr lang="ru-RU" dirty="0" smtClean="0"/>
              <a:t> м</a:t>
            </a:r>
            <a:r>
              <a:rPr lang="en-US" dirty="0" err="1" smtClean="0"/>
              <a:t>i</a:t>
            </a:r>
            <a:r>
              <a:rPr lang="ru-RU" dirty="0" err="1" smtClean="0"/>
              <a:t>жнародних</a:t>
            </a:r>
            <a:r>
              <a:rPr lang="ru-RU" dirty="0" smtClean="0"/>
              <a:t> </a:t>
            </a:r>
            <a:r>
              <a:rPr lang="ru-RU" dirty="0" err="1" smtClean="0"/>
              <a:t>концернів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87036" y="4869160"/>
            <a:ext cx="406867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пiдприємств</a:t>
            </a:r>
            <a:r>
              <a:rPr lang="ru-RU" dirty="0" smtClean="0"/>
              <a:t>, </a:t>
            </a:r>
            <a:r>
              <a:rPr lang="ru-RU" dirty="0" err="1" smtClean="0"/>
              <a:t>орiєнтованих</a:t>
            </a:r>
            <a:r>
              <a:rPr lang="ru-RU" dirty="0" smtClean="0"/>
              <a:t> на </a:t>
            </a:r>
            <a:r>
              <a:rPr lang="ru-RU" dirty="0" err="1" smtClean="0"/>
              <a:t>сезонний</a:t>
            </a:r>
            <a:r>
              <a:rPr lang="ru-RU" dirty="0" smtClean="0"/>
              <a:t> попит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93148" y="3429000"/>
            <a:ext cx="516027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механ</a:t>
            </a:r>
            <a:r>
              <a:rPr lang="en-US" dirty="0" err="1" smtClean="0"/>
              <a:t>i</a:t>
            </a:r>
            <a:r>
              <a:rPr lang="ru-RU" dirty="0" err="1" smtClean="0"/>
              <a:t>зму</a:t>
            </a:r>
            <a:r>
              <a:rPr lang="ru-RU" dirty="0" smtClean="0"/>
              <a:t> л</a:t>
            </a:r>
            <a:r>
              <a:rPr lang="en-US" dirty="0" err="1" smtClean="0"/>
              <a:t>i</a:t>
            </a:r>
            <a:r>
              <a:rPr lang="ru-RU" dirty="0" err="1" smtClean="0"/>
              <a:t>зингу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ф</a:t>
            </a:r>
            <a:r>
              <a:rPr lang="en-US" dirty="0" err="1" smtClean="0"/>
              <a:t>i</a:t>
            </a:r>
            <a:r>
              <a:rPr lang="ru-RU" dirty="0" err="1" smtClean="0"/>
              <a:t>нансування</a:t>
            </a:r>
            <a:r>
              <a:rPr lang="en-US" dirty="0" smtClean="0"/>
              <a:t> </a:t>
            </a:r>
            <a:r>
              <a:rPr lang="ru-RU" dirty="0" err="1" smtClean="0"/>
              <a:t>р</a:t>
            </a:r>
            <a:r>
              <a:rPr lang="en-US" dirty="0" err="1" smtClean="0"/>
              <a:t>i</a:t>
            </a:r>
            <a:r>
              <a:rPr lang="ru-RU" dirty="0" err="1" smtClean="0"/>
              <a:t>зного</a:t>
            </a:r>
            <a:r>
              <a:rPr lang="ru-RU" dirty="0" smtClean="0"/>
              <a:t> роду </a:t>
            </a:r>
            <a:r>
              <a:rPr lang="ru-RU" dirty="0" err="1" smtClean="0"/>
              <a:t>зовн</a:t>
            </a:r>
            <a:r>
              <a:rPr lang="en-US" dirty="0" err="1" smtClean="0"/>
              <a:t>i</a:t>
            </a:r>
            <a:r>
              <a:rPr lang="ru-RU" dirty="0" err="1" smtClean="0"/>
              <a:t>шньоеконом</a:t>
            </a:r>
            <a:r>
              <a:rPr lang="en-US" dirty="0" err="1" smtClean="0"/>
              <a:t>i</a:t>
            </a:r>
            <a:r>
              <a:rPr lang="ru-RU" dirty="0" err="1" smtClean="0"/>
              <a:t>чних</a:t>
            </a:r>
            <a:r>
              <a:rPr lang="ru-RU" dirty="0" smtClean="0"/>
              <a:t> </a:t>
            </a:r>
            <a:r>
              <a:rPr lang="ru-RU" dirty="0" err="1" smtClean="0"/>
              <a:t>операц</a:t>
            </a:r>
            <a:r>
              <a:rPr lang="en-US" dirty="0" err="1" smtClean="0"/>
              <a:t>i</a:t>
            </a:r>
            <a:r>
              <a:rPr lang="ru-RU" dirty="0" err="1" smtClean="0"/>
              <a:t>й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8791708">
            <a:off x="8591575" y="2834332"/>
            <a:ext cx="360040" cy="59541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049805">
            <a:off x="3928136" y="2831239"/>
            <a:ext cx="360040" cy="59541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439548" y="5292281"/>
            <a:ext cx="496180" cy="43204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791708">
            <a:off x="7400744" y="5066581"/>
            <a:ext cx="360040" cy="59541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3314511">
            <a:off x="5514432" y="5058531"/>
            <a:ext cx="360040" cy="59541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871499" y="1785926"/>
            <a:ext cx="10358510" cy="4857760"/>
          </a:xfrm>
          <a:prstGeom prst="triangle">
            <a:avLst>
              <a:gd name="adj" fmla="val 491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12601575" cy="125158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</a:rPr>
              <a:t>Усп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ix </a:t>
            </a:r>
            <a:r>
              <a:rPr lang="ru-RU" sz="1800" dirty="0" smtClean="0"/>
              <a:t>у </a:t>
            </a:r>
            <a:r>
              <a:rPr lang="ru-RU" sz="1800" dirty="0" err="1" smtClean="0"/>
              <a:t>досягненн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ru-RU" sz="1800" dirty="0" err="1" smtClean="0"/>
              <a:t>довгострокових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ц</a:t>
            </a:r>
            <a:r>
              <a:rPr lang="en-US" sz="1800" dirty="0" err="1" smtClean="0"/>
              <a:t>i</a:t>
            </a:r>
            <a:r>
              <a:rPr lang="ru-RU" sz="1800" dirty="0" smtClean="0"/>
              <a:t>лей </a:t>
            </a:r>
            <a:r>
              <a:rPr lang="ru-RU" sz="1800" dirty="0" err="1" smtClean="0"/>
              <a:t>зовн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шньоеконом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ф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рми</a:t>
            </a:r>
            <a:r>
              <a:rPr lang="ru-RU" sz="1800" dirty="0" smtClean="0"/>
              <a:t>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</a:rPr>
              <a:t>залежить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в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</a:rPr>
              <a:t>д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впливу</a:t>
            </a:r>
            <a:r>
              <a:rPr lang="ru-RU" sz="1800" dirty="0" smtClean="0"/>
              <a:t> як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</a:rPr>
              <a:t>зовн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</a:rPr>
              <a:t>шн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ix</a:t>
            </a:r>
            <a:r>
              <a:rPr lang="en-US" sz="1800" dirty="0" smtClean="0"/>
              <a:t>, </a:t>
            </a:r>
            <a:r>
              <a:rPr lang="ru-RU" sz="1800" dirty="0" smtClean="0"/>
              <a:t>так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</a:rPr>
              <a:t>внутр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</a:rPr>
              <a:t>шн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ix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фактор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sz="1800" dirty="0" smtClean="0"/>
              <a:t>, як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ru-RU" sz="1800" dirty="0" err="1" smtClean="0"/>
              <a:t>необ</a:t>
            </a:r>
            <a:r>
              <a:rPr lang="en-US" sz="1800" dirty="0" smtClean="0"/>
              <a:t>xi</a:t>
            </a:r>
            <a:r>
              <a:rPr lang="ru-RU" sz="1800" dirty="0" smtClean="0"/>
              <a:t>дно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800" dirty="0" err="1" smtClean="0"/>
              <a:t>ретельно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досліджувати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розробки</a:t>
            </a:r>
            <a:r>
              <a:rPr lang="en-US" sz="1800" dirty="0" smtClean="0"/>
              <a:t> </a:t>
            </a:r>
            <a:r>
              <a:rPr lang="ru-RU" sz="1800" dirty="0" err="1" smtClean="0"/>
              <a:t>стратегії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6272" y="0"/>
            <a:ext cx="311963" cy="2697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43465" y="2500306"/>
            <a:ext cx="2183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/>
              <a:t>До </a:t>
            </a:r>
            <a:r>
              <a:rPr lang="ru-RU" sz="1500" b="1" i="1" dirty="0" err="1" smtClean="0"/>
              <a:t>внутр</a:t>
            </a:r>
            <a:r>
              <a:rPr lang="en-US" sz="1500" b="1" i="1" dirty="0" err="1" smtClean="0"/>
              <a:t>i</a:t>
            </a:r>
            <a:r>
              <a:rPr lang="ru-RU" sz="1500" b="1" i="1" dirty="0" err="1" smtClean="0"/>
              <a:t>шн</a:t>
            </a:r>
            <a:r>
              <a:rPr lang="en-US" sz="1500" b="1" i="1" dirty="0" err="1" smtClean="0"/>
              <a:t>i</a:t>
            </a:r>
            <a:r>
              <a:rPr lang="ru-RU" sz="1500" b="1" i="1" dirty="0" err="1" smtClean="0"/>
              <a:t>х</a:t>
            </a:r>
            <a:r>
              <a:rPr lang="ru-RU" sz="1500" b="1" i="1" dirty="0" smtClean="0"/>
              <a:t> фактор</a:t>
            </a:r>
            <a:r>
              <a:rPr lang="en-US" sz="1500" b="1" i="1" dirty="0" err="1" smtClean="0"/>
              <a:t>i</a:t>
            </a:r>
            <a:r>
              <a:rPr lang="ru-RU" sz="1500" b="1" i="1" dirty="0" smtClean="0"/>
              <a:t>в </a:t>
            </a:r>
          </a:p>
          <a:p>
            <a:pPr algn="ctr"/>
            <a:r>
              <a:rPr lang="ru-RU" b="1" i="1" dirty="0" smtClean="0"/>
              <a:t>належать</a:t>
            </a:r>
            <a:r>
              <a:rPr lang="ru-RU" sz="1600" b="1" i="1" dirty="0" smtClean="0"/>
              <a:t>:</a:t>
            </a:r>
            <a:endParaRPr lang="ru-RU" sz="16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14507" y="5929330"/>
            <a:ext cx="7938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57449" y="5429264"/>
            <a:ext cx="6946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8953" y="4714884"/>
            <a:ext cx="5854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29019" y="4000504"/>
            <a:ext cx="4625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00523" y="3429000"/>
            <a:ext cx="3374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657713" y="3429000"/>
            <a:ext cx="2977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Орган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зац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йна</a:t>
            </a:r>
            <a:r>
              <a:rPr lang="ru-RU" sz="1600" i="1" dirty="0" smtClean="0"/>
              <a:t> структура </a:t>
            </a:r>
            <a:r>
              <a:rPr lang="ru-RU" sz="1600" i="1" dirty="0" err="1" smtClean="0"/>
              <a:t>ф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рми</a:t>
            </a:r>
            <a:endParaRPr lang="ru-RU" sz="1600" i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871895" y="4071942"/>
            <a:ext cx="4564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err="1" smtClean="0"/>
              <a:t>гнучкiсть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системи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управлiння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зовнiшньоекономiчною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дiяльнiстю</a:t>
            </a:r>
            <a:endParaRPr lang="ru-RU" sz="1600" i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157383" y="5429264"/>
            <a:ext cx="7740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 </a:t>
            </a:r>
            <a:r>
              <a:rPr lang="ru-RU" sz="1600" i="1" dirty="0" smtClean="0"/>
              <a:t>орган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зац</a:t>
            </a:r>
            <a:r>
              <a:rPr lang="en-US" sz="1600" i="1" dirty="0" err="1" smtClean="0"/>
              <a:t>i</a:t>
            </a:r>
            <a:r>
              <a:rPr lang="ru-RU" sz="1600" i="1" dirty="0" smtClean="0"/>
              <a:t>я м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жнародного</a:t>
            </a:r>
            <a:r>
              <a:rPr lang="ru-RU" sz="1600" i="1" dirty="0" smtClean="0"/>
              <a:t> маркетингу; </a:t>
            </a:r>
            <a:r>
              <a:rPr lang="ru-RU" sz="1600" i="1" dirty="0" err="1" smtClean="0"/>
              <a:t>принципи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яльност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 </a:t>
            </a:r>
            <a:r>
              <a:rPr lang="ru-RU" sz="1600" i="1" dirty="0" smtClean="0"/>
              <a:t>менеджер</a:t>
            </a:r>
            <a:r>
              <a:rPr lang="en-US" sz="1600" i="1" dirty="0" err="1" smtClean="0"/>
              <a:t>i</a:t>
            </a:r>
            <a:r>
              <a:rPr lang="ru-RU" sz="1600" i="1" dirty="0" smtClean="0"/>
              <a:t>в у сфер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 </a:t>
            </a:r>
            <a:r>
              <a:rPr lang="ru-RU" sz="1600" i="1" dirty="0" err="1" smtClean="0"/>
              <a:t>зовн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шньоеконом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чної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яльност</a:t>
            </a:r>
            <a:r>
              <a:rPr lang="en-US" sz="1600" i="1" dirty="0" err="1" smtClean="0"/>
              <a:t>i</a:t>
            </a:r>
            <a:endParaRPr lang="ru-RU" sz="1600" i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871763" y="4786322"/>
            <a:ext cx="635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 </a:t>
            </a:r>
            <a:r>
              <a:rPr lang="ru-RU" sz="1600" i="1" dirty="0" smtClean="0"/>
              <a:t>як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сть</a:t>
            </a:r>
            <a:r>
              <a:rPr lang="ru-RU" sz="1600" i="1" dirty="0" smtClean="0"/>
              <a:t> 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 </a:t>
            </a:r>
            <a:r>
              <a:rPr lang="ru-RU" sz="1600" i="1" dirty="0" err="1" smtClean="0"/>
              <a:t>швидк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одержання</a:t>
            </a:r>
            <a:r>
              <a:rPr lang="ru-RU" sz="1600" i="1" dirty="0" smtClean="0"/>
              <a:t> 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нформац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ї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має</a:t>
            </a:r>
            <a:r>
              <a:rPr lang="ru-RU" sz="1600" i="1" dirty="0" smtClean="0"/>
              <a:t> в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дношення</a:t>
            </a:r>
            <a:r>
              <a:rPr lang="ru-RU" sz="1600" i="1" dirty="0" smtClean="0"/>
              <a:t> до </a:t>
            </a:r>
            <a:r>
              <a:rPr lang="ru-RU" sz="1600" i="1" dirty="0" err="1" smtClean="0"/>
              <a:t>зовн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шньоеконом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чної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яльност</a:t>
            </a:r>
            <a:r>
              <a:rPr lang="en-US" sz="1600" i="1" dirty="0" err="1" smtClean="0"/>
              <a:t>i</a:t>
            </a:r>
            <a:endParaRPr lang="ru-RU" sz="1600" i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085945" y="6072206"/>
            <a:ext cx="7913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err="1" smtClean="0"/>
              <a:t>створення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спонукальних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мотивiв</a:t>
            </a:r>
            <a:r>
              <a:rPr lang="ru-RU" sz="1600" i="1" dirty="0" smtClean="0"/>
              <a:t> для персоналу, </a:t>
            </a:r>
            <a:r>
              <a:rPr lang="ru-RU" sz="1600" i="1" dirty="0" err="1" smtClean="0"/>
              <a:t>зайнятого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сферi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зовнiшньоекономiчної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дiяльностi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фiрми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11270" name="AutoShape 6" descr="ВМК ДО - ВМК ДО"/>
          <p:cNvSpPr>
            <a:spLocks noChangeAspect="1" noChangeArrowheads="1"/>
          </p:cNvSpPr>
          <p:nvPr/>
        </p:nvSpPr>
        <p:spPr bwMode="auto">
          <a:xfrm>
            <a:off x="214402" y="-144463"/>
            <a:ext cx="4200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ВМК ДО - ВМК ДО"/>
          <p:cNvSpPr>
            <a:spLocks noChangeAspect="1" noChangeArrowheads="1"/>
          </p:cNvSpPr>
          <p:nvPr/>
        </p:nvSpPr>
        <p:spPr bwMode="auto">
          <a:xfrm>
            <a:off x="214402" y="-144463"/>
            <a:ext cx="4200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unname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8632" y="3573016"/>
            <a:ext cx="3870205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862" y="548680"/>
            <a:ext cx="11858005" cy="1539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err="1" smtClean="0"/>
              <a:t>Зовн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шн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ru-RU" sz="1800" dirty="0" err="1" smtClean="0"/>
              <a:t>фактори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достатньо</a:t>
            </a:r>
            <a:r>
              <a:rPr lang="ru-RU" sz="1800" dirty="0" smtClean="0"/>
              <a:t> сильно </a:t>
            </a:r>
            <a:r>
              <a:rPr lang="ru-RU" sz="1800" dirty="0" err="1" smtClean="0"/>
              <a:t>впливають</a:t>
            </a:r>
            <a:r>
              <a:rPr lang="ru-RU" sz="1800" dirty="0" smtClean="0"/>
              <a:t> </a:t>
            </a:r>
            <a:r>
              <a:rPr lang="ru-RU" sz="1800" dirty="0" smtClean="0"/>
              <a:t>на </a:t>
            </a:r>
            <a:r>
              <a:rPr lang="ru-RU" sz="1800" dirty="0" err="1" smtClean="0"/>
              <a:t>довгостроков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ru-RU" sz="1800" dirty="0" err="1" smtClean="0"/>
              <a:t>ц</a:t>
            </a:r>
            <a:r>
              <a:rPr lang="en-US" sz="1800" dirty="0" err="1" smtClean="0"/>
              <a:t>i</a:t>
            </a:r>
            <a:r>
              <a:rPr lang="ru-RU" sz="1800" dirty="0" smtClean="0"/>
              <a:t>л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uk-UA" sz="1800" dirty="0" smtClean="0"/>
              <a:t>З</a:t>
            </a:r>
            <a:r>
              <a:rPr lang="ru-RU" sz="1800" dirty="0" smtClean="0"/>
              <a:t>ЕД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uk-UA" sz="1800" dirty="0" smtClean="0"/>
              <a:t>по</a:t>
            </a:r>
            <a:r>
              <a:rPr lang="ru-RU" sz="1800" dirty="0" smtClean="0"/>
              <a:t>в</a:t>
            </a:r>
            <a:r>
              <a:rPr lang="ru-RU" sz="1800" dirty="0" smtClean="0"/>
              <a:t>’ </a:t>
            </a:r>
            <a:r>
              <a:rPr lang="ru-RU" sz="1800" dirty="0" err="1" smtClean="0"/>
              <a:t>язан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en-US" sz="1800" dirty="0" err="1" smtClean="0"/>
              <a:t>ic</a:t>
            </a:r>
            <a:r>
              <a:rPr lang="ru-RU" sz="1800" dirty="0" err="1" smtClean="0"/>
              <a:t>нуючою</a:t>
            </a:r>
            <a:r>
              <a:rPr lang="ru-RU" sz="1800" dirty="0" smtClean="0"/>
              <a:t> </a:t>
            </a:r>
            <a:r>
              <a:rPr lang="ru-RU" sz="1800" dirty="0" err="1" smtClean="0"/>
              <a:t>нац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ональною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зовн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шньоеконом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чною</a:t>
            </a:r>
            <a:r>
              <a:rPr lang="ru-RU" sz="1800" dirty="0" smtClean="0"/>
              <a:t> пол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тикою</a:t>
            </a:r>
            <a:r>
              <a:rPr lang="ru-RU" sz="1800" dirty="0" smtClean="0"/>
              <a:t>, </a:t>
            </a:r>
            <a:r>
              <a:rPr lang="ru-RU" sz="1800" dirty="0" err="1" smtClean="0"/>
              <a:t>ступенем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м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жнародних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чних</a:t>
            </a:r>
            <a:r>
              <a:rPr lang="ru-RU" sz="1800" dirty="0" smtClean="0"/>
              <a:t> в</a:t>
            </a:r>
            <a:r>
              <a:rPr lang="en-US" sz="1800" dirty="0" err="1" smtClean="0"/>
              <a:t>i</a:t>
            </a:r>
            <a:r>
              <a:rPr lang="uk-UA" sz="1800" dirty="0" err="1" smtClean="0"/>
              <a:t>дносин</a:t>
            </a:r>
            <a:r>
              <a:rPr lang="ru-RU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ru-RU" sz="1800" dirty="0" err="1" smtClean="0"/>
              <a:t>тенденц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ями</a:t>
            </a:r>
            <a:r>
              <a:rPr lang="ru-RU" sz="1800" dirty="0" smtClean="0"/>
              <a:t> в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інтеграції</a:t>
            </a:r>
            <a:r>
              <a:rPr lang="ru-RU" sz="1800" dirty="0" smtClean="0"/>
              <a:t> </a:t>
            </a:r>
            <a:r>
              <a:rPr lang="ru-RU" sz="1800" dirty="0" smtClean="0"/>
              <a:t>та</a:t>
            </a:r>
            <a:r>
              <a:rPr lang="en-US" sz="1800" dirty="0" smtClean="0"/>
              <a:t> </a:t>
            </a:r>
            <a:r>
              <a:rPr lang="ru-RU" sz="1800" dirty="0" err="1" smtClean="0"/>
              <a:t>структури</a:t>
            </a:r>
            <a:r>
              <a:rPr lang="ru-RU" sz="1800" dirty="0" smtClean="0"/>
              <a:t> фактор</a:t>
            </a:r>
            <a:r>
              <a:rPr lang="en-US" sz="1800" dirty="0" err="1" smtClean="0"/>
              <a:t>i</a:t>
            </a:r>
            <a:r>
              <a:rPr lang="ru-RU" sz="1800" dirty="0" smtClean="0"/>
              <a:t>в ринк</a:t>
            </a:r>
            <a:r>
              <a:rPr lang="en-US" sz="1800" dirty="0" err="1" smtClean="0"/>
              <a:t>i</a:t>
            </a:r>
            <a:r>
              <a:rPr lang="ru-RU" sz="1800" dirty="0" smtClean="0"/>
              <a:t>в </a:t>
            </a:r>
            <a:r>
              <a:rPr lang="ru-RU" sz="1800" dirty="0" err="1" smtClean="0"/>
              <a:t>країни</a:t>
            </a:r>
            <a:r>
              <a:rPr lang="ru-RU" sz="1800" dirty="0" smtClean="0"/>
              <a:t> (стратег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чного</a:t>
            </a:r>
            <a:r>
              <a:rPr lang="ru-RU" sz="1800" dirty="0" smtClean="0"/>
              <a:t> поля </a:t>
            </a:r>
            <a:r>
              <a:rPr lang="ru-RU" sz="1800" dirty="0" err="1" smtClean="0"/>
              <a:t>д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яльност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ru-RU" sz="1800" dirty="0" err="1" smtClean="0"/>
              <a:t>ф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рми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3980" y="0"/>
            <a:ext cx="411199" cy="288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48880"/>
            <a:ext cx="12601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Kpiм</a:t>
            </a:r>
            <a:r>
              <a:rPr lang="ru-RU" dirty="0" smtClean="0"/>
              <a:t> </a:t>
            </a:r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цiлей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сформулювати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найбiльш</a:t>
            </a:r>
            <a:r>
              <a:rPr lang="ru-RU" dirty="0" smtClean="0"/>
              <a:t> </a:t>
            </a:r>
            <a:r>
              <a:rPr lang="ru-RU" dirty="0" err="1" smtClean="0"/>
              <a:t>ефективнi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стратегiчних</a:t>
            </a:r>
            <a:r>
              <a:rPr lang="ru-RU" dirty="0" smtClean="0"/>
              <a:t> </a:t>
            </a:r>
            <a:r>
              <a:rPr lang="ru-RU" dirty="0" err="1" smtClean="0"/>
              <a:t>цiлей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Вони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smtClean="0"/>
              <a:t>такими: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7904" y="3356993"/>
            <a:ext cx="11213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та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розгортанням</a:t>
            </a:r>
            <a:r>
              <a:rPr lang="ru-RU" dirty="0" smtClean="0"/>
              <a:t> </a:t>
            </a:r>
            <a:r>
              <a:rPr lang="ru-RU" dirty="0" err="1" smtClean="0"/>
              <a:t>торговельно-збутової</a:t>
            </a:r>
            <a:r>
              <a:rPr lang="ru-RU" dirty="0" smtClean="0"/>
              <a:t> </a:t>
            </a:r>
            <a:r>
              <a:rPr lang="ru-RU" dirty="0" err="1" smtClean="0"/>
              <a:t>мережi</a:t>
            </a:r>
            <a:r>
              <a:rPr lang="ru-RU" dirty="0" smtClean="0"/>
              <a:t> </a:t>
            </a:r>
            <a:r>
              <a:rPr lang="ru-RU" dirty="0" err="1" smtClean="0"/>
              <a:t>фiрми</a:t>
            </a:r>
            <a:r>
              <a:rPr lang="ru-RU" dirty="0" smtClean="0"/>
              <a:t> у </a:t>
            </a:r>
            <a:r>
              <a:rPr lang="ru-RU" dirty="0" err="1" smtClean="0"/>
              <a:t>цiй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endParaRPr lang="ru-RU" dirty="0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346626" y="3356992"/>
            <a:ext cx="793888" cy="432048"/>
          </a:xfrm>
          <a:prstGeom prst="stripedRightArrow">
            <a:avLst>
              <a:gd name="adj1" fmla="val 6282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5862" y="4149081"/>
            <a:ext cx="12155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прямi</a:t>
            </a:r>
            <a:r>
              <a:rPr lang="ru-RU" dirty="0" smtClean="0"/>
              <a:t> </a:t>
            </a:r>
            <a:r>
              <a:rPr lang="ru-RU" dirty="0" err="1" smtClean="0"/>
              <a:t>капiталовкладення</a:t>
            </a:r>
            <a:r>
              <a:rPr lang="ru-RU" dirty="0" smtClean="0"/>
              <a:t> в </a:t>
            </a:r>
            <a:r>
              <a:rPr lang="ru-RU" dirty="0" err="1" smtClean="0"/>
              <a:t>економіку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для </a:t>
            </a:r>
            <a:r>
              <a:rPr lang="ru-RU" dirty="0" err="1" smtClean="0"/>
              <a:t>будiвництва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пiдприємств</a:t>
            </a:r>
            <a:r>
              <a:rPr lang="ru-RU" dirty="0" smtClean="0"/>
              <a:t> </a:t>
            </a:r>
            <a:r>
              <a:rPr lang="ru-RU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товарiв</a:t>
            </a:r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46626" y="4149080"/>
            <a:ext cx="793888" cy="432048"/>
          </a:xfrm>
          <a:prstGeom prst="stripedRightArrow">
            <a:avLst>
              <a:gd name="adj1" fmla="val 6282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5098" y="4941169"/>
            <a:ext cx="12056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придбання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снуючих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дприємств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потерпають</a:t>
            </a:r>
            <a:r>
              <a:rPr lang="ru-RU" dirty="0" smtClean="0"/>
              <a:t> в</a:t>
            </a:r>
            <a:r>
              <a:rPr lang="en-US" dirty="0" err="1" smtClean="0"/>
              <a:t>i</a:t>
            </a:r>
            <a:r>
              <a:rPr lang="ru-RU" dirty="0" err="1" smtClean="0"/>
              <a:t>д</a:t>
            </a:r>
            <a:r>
              <a:rPr lang="ru-RU" dirty="0" smtClean="0"/>
              <a:t> </a:t>
            </a:r>
            <a:r>
              <a:rPr lang="ru-RU" dirty="0" err="1" smtClean="0"/>
              <a:t>ф</a:t>
            </a:r>
            <a:r>
              <a:rPr lang="en-US" dirty="0" err="1" smtClean="0"/>
              <a:t>i</a:t>
            </a:r>
            <a:r>
              <a:rPr lang="ru-RU" dirty="0" err="1" smtClean="0"/>
              <a:t>нансових</a:t>
            </a:r>
            <a:r>
              <a:rPr lang="ru-RU" dirty="0" smtClean="0"/>
              <a:t> </a:t>
            </a:r>
            <a:r>
              <a:rPr lang="ru-RU" dirty="0" err="1" smtClean="0"/>
              <a:t>труднощ</a:t>
            </a:r>
            <a:r>
              <a:rPr lang="en-US" dirty="0" err="1" smtClean="0"/>
              <a:t>i</a:t>
            </a:r>
            <a:r>
              <a:rPr lang="ru-RU" dirty="0" smtClean="0"/>
              <a:t>в, </a:t>
            </a:r>
            <a:endParaRPr lang="ru-RU" dirty="0" smtClean="0"/>
          </a:p>
          <a:p>
            <a:pPr algn="ctr"/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метою </a:t>
            </a:r>
            <a:r>
              <a:rPr lang="ru-RU" dirty="0" err="1" smtClean="0"/>
              <a:t>нарощування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endParaRPr lang="ru-RU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346626" y="4941168"/>
            <a:ext cx="793888" cy="432048"/>
          </a:xfrm>
          <a:prstGeom prst="stripedRightArrow">
            <a:avLst>
              <a:gd name="adj1" fmla="val 6282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8985" y="5733256"/>
            <a:ext cx="1060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орган</a:t>
            </a:r>
            <a:r>
              <a:rPr lang="en-US" dirty="0" err="1" smtClean="0"/>
              <a:t>i</a:t>
            </a:r>
            <a:r>
              <a:rPr lang="ru-RU" dirty="0" err="1" smtClean="0"/>
              <a:t>зац</a:t>
            </a:r>
            <a:r>
              <a:rPr lang="en-US" dirty="0" err="1" smtClean="0"/>
              <a:t>i</a:t>
            </a:r>
            <a:r>
              <a:rPr lang="ru-RU" dirty="0" smtClean="0"/>
              <a:t>я </a:t>
            </a:r>
            <a:r>
              <a:rPr lang="ru-RU" dirty="0" err="1" smtClean="0"/>
              <a:t>сп</a:t>
            </a:r>
            <a:r>
              <a:rPr lang="en-US" dirty="0" err="1" smtClean="0"/>
              <a:t>i</a:t>
            </a:r>
            <a:r>
              <a:rPr lang="ru-RU" dirty="0" err="1" smtClean="0"/>
              <a:t>льних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дприємств</a:t>
            </a:r>
            <a:endParaRPr lang="ru-RU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346626" y="5661248"/>
            <a:ext cx="793888" cy="432048"/>
          </a:xfrm>
          <a:prstGeom prst="stripedRightArrow">
            <a:avLst>
              <a:gd name="adj1" fmla="val 6282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39750" y="6309320"/>
            <a:ext cx="10990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спiльне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торговельної</a:t>
            </a:r>
            <a:r>
              <a:rPr lang="ru-RU" dirty="0" smtClean="0"/>
              <a:t> марки </a:t>
            </a:r>
            <a:r>
              <a:rPr lang="ru-RU" dirty="0" smtClean="0"/>
              <a:t>та </a:t>
            </a:r>
            <a:r>
              <a:rPr lang="ru-RU" dirty="0" err="1" smtClean="0"/>
              <a:t>iнші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346626" y="6309320"/>
            <a:ext cx="793888" cy="432048"/>
          </a:xfrm>
          <a:prstGeom prst="stripedRightArrow">
            <a:avLst>
              <a:gd name="adj1" fmla="val 6282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12601575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b="1" dirty="0" smtClean="0"/>
              <a:t>При цьому для </a:t>
            </a:r>
            <a:r>
              <a:rPr lang="uk-UA" sz="1800" b="1" dirty="0" smtClean="0"/>
              <a:t>обґрунтування </a:t>
            </a:r>
            <a:r>
              <a:rPr lang="uk-UA" sz="1800" b="1" dirty="0" smtClean="0"/>
              <a:t>партнерських в</a:t>
            </a:r>
            <a:r>
              <a:rPr lang="en-US" sz="1800" b="1" dirty="0" err="1" smtClean="0"/>
              <a:t>i</a:t>
            </a:r>
            <a:r>
              <a:rPr lang="uk-UA" sz="1800" b="1" dirty="0" err="1" smtClean="0"/>
              <a:t>дносин</a:t>
            </a:r>
            <a:r>
              <a:rPr lang="uk-UA" sz="1800" b="1" dirty="0" smtClean="0"/>
              <a:t> варто враховувати т</a:t>
            </a:r>
            <a:r>
              <a:rPr lang="en-US" sz="1800" b="1" dirty="0" smtClean="0"/>
              <a:t>a</a:t>
            </a:r>
            <a:r>
              <a:rPr lang="uk-UA" sz="1800" b="1" dirty="0" smtClean="0"/>
              <a:t>к</a:t>
            </a:r>
            <a:r>
              <a:rPr lang="en-US" sz="1800" b="1" dirty="0" err="1" smtClean="0"/>
              <a:t>i</a:t>
            </a:r>
            <a:r>
              <a:rPr lang="en-US" sz="1800" b="1" dirty="0" smtClean="0"/>
              <a:t> </a:t>
            </a:r>
            <a:r>
              <a:rPr lang="uk-UA" sz="1800" b="1" dirty="0" smtClean="0"/>
              <a:t>фактори: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216" y="0"/>
            <a:ext cx="496180" cy="2971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5862" y="1340769"/>
            <a:ext cx="178624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пол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тичн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, </a:t>
            </a:r>
            <a:r>
              <a:rPr lang="ru-RU" sz="1600" i="1" dirty="0" err="1" smtClean="0"/>
              <a:t>економ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чн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 </a:t>
            </a:r>
            <a:r>
              <a:rPr lang="uk-UA" sz="1600" i="1" dirty="0" smtClean="0"/>
              <a:t>та </a:t>
            </a:r>
            <a:r>
              <a:rPr lang="ru-RU" sz="1600" i="1" dirty="0" err="1" smtClean="0"/>
              <a:t>соц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альн</a:t>
            </a:r>
            <a:r>
              <a:rPr lang="en-US" sz="1600" i="1" dirty="0" err="1" smtClean="0"/>
              <a:t>i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28290" y="2060848"/>
            <a:ext cx="208395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склад </a:t>
            </a:r>
            <a:r>
              <a:rPr lang="ru-RU" sz="1600" i="1" dirty="0" err="1" smtClean="0"/>
              <a:t>розуму</a:t>
            </a:r>
            <a:r>
              <a:rPr lang="ru-RU" sz="1600" i="1" dirty="0" smtClean="0"/>
              <a:t> </a:t>
            </a:r>
          </a:p>
          <a:p>
            <a:pPr algn="ctr"/>
            <a:r>
              <a:rPr lang="ru-RU" sz="1600" i="1" dirty="0" err="1" smtClean="0"/>
              <a:t>i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психологiю</a:t>
            </a:r>
            <a:r>
              <a:rPr lang="ru-RU" sz="1600" i="1" dirty="0" smtClean="0"/>
              <a:t> людей,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живуть</a:t>
            </a:r>
            <a:r>
              <a:rPr lang="ru-RU" sz="1600" i="1" dirty="0" smtClean="0"/>
              <a:t> у 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цій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країні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08427" y="2924944"/>
            <a:ext cx="208395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i="1" dirty="0" smtClean="0"/>
              <a:t> </a:t>
            </a:r>
            <a:r>
              <a:rPr lang="ru-RU" sz="1600" i="1" dirty="0" err="1" smtClean="0"/>
              <a:t>коливання</a:t>
            </a:r>
            <a:r>
              <a:rPr lang="ru-RU" sz="1600" i="1" dirty="0" smtClean="0"/>
              <a:t> курсу </a:t>
            </a:r>
            <a:r>
              <a:rPr lang="ru-RU" sz="1600" i="1" dirty="0" err="1" smtClean="0"/>
              <a:t>національної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валюти</a:t>
            </a:r>
            <a:r>
              <a:rPr lang="ru-RU" sz="1600" i="1" dirty="0" smtClean="0"/>
              <a:t> </a:t>
            </a:r>
            <a:r>
              <a:rPr lang="ru-RU" sz="1600" i="1" dirty="0" smtClean="0"/>
              <a:t>та </a:t>
            </a:r>
            <a:r>
              <a:rPr lang="ru-RU" sz="1600" i="1" dirty="0" err="1" smtClean="0"/>
              <a:t>валютні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ризики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89328" y="2132856"/>
            <a:ext cx="228242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err="1" smtClean="0"/>
              <a:t>збереженiсть</a:t>
            </a:r>
            <a:r>
              <a:rPr lang="ru-RU" sz="1600" i="1" dirty="0" smtClean="0"/>
              <a:t> товару при </a:t>
            </a:r>
            <a:r>
              <a:rPr lang="ru-RU" sz="1600" i="1" dirty="0" err="1" smtClean="0"/>
              <a:t>перевезеннях</a:t>
            </a:r>
            <a:r>
              <a:rPr lang="ru-RU" sz="1600" i="1" dirty="0" smtClean="0"/>
              <a:t> до </a:t>
            </a:r>
            <a:r>
              <a:rPr lang="ru-RU" sz="1600" i="1" dirty="0" err="1" smtClean="0"/>
              <a:t>країни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i</a:t>
            </a:r>
            <a:r>
              <a:rPr lang="ru-RU" sz="1600" i="1" dirty="0" smtClean="0"/>
              <a:t> по </a:t>
            </a:r>
            <a:r>
              <a:rPr lang="ru-RU" sz="1600" i="1" dirty="0" err="1" smtClean="0"/>
              <a:t>країні</a:t>
            </a:r>
            <a:endParaRPr lang="ru-RU" sz="1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270228" y="1196752"/>
            <a:ext cx="218319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i="1" dirty="0" smtClean="0"/>
              <a:t> 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транспортування</a:t>
            </a:r>
            <a:r>
              <a:rPr lang="ru-RU" sz="1600" i="1" dirty="0" smtClean="0"/>
              <a:t> товару до </a:t>
            </a:r>
            <a:r>
              <a:rPr lang="ru-RU" sz="1600" i="1" dirty="0" err="1" smtClean="0"/>
              <a:t>цієї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країни</a:t>
            </a:r>
            <a:r>
              <a:rPr lang="ru-RU" sz="1500" i="1" dirty="0" smtClean="0"/>
              <a:t> 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5098" y="4429133"/>
            <a:ext cx="11809087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Орган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зац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я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зовн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шньоеконом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чної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д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яльност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пов’язана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дн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стю</a:t>
            </a:r>
            <a:r>
              <a:rPr lang="ru-RU" sz="2000" dirty="0" smtClean="0"/>
              <a:t>:   </a:t>
            </a:r>
            <a:endParaRPr lang="ru-RU" sz="2000" dirty="0" smtClean="0"/>
          </a:p>
          <a:p>
            <a:pPr marL="342900" indent="-342900" algn="just"/>
            <a:r>
              <a:rPr lang="ru-RU" sz="2000" dirty="0" smtClean="0"/>
              <a:t>- </a:t>
            </a:r>
            <a:r>
              <a:rPr lang="ru-RU" sz="2000" dirty="0" err="1" smtClean="0"/>
              <a:t>збирання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повної</a:t>
            </a:r>
            <a:r>
              <a:rPr lang="ru-RU" sz="2000" dirty="0" smtClean="0"/>
              <a:t> 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нформац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ї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ф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нансовий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підприємства-контрагента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err="1" smtClean="0"/>
              <a:t>вибором</a:t>
            </a:r>
            <a:r>
              <a:rPr lang="ru-RU" sz="2000" dirty="0" smtClean="0"/>
              <a:t> </a:t>
            </a:r>
            <a:r>
              <a:rPr lang="ru-RU" sz="2000" dirty="0" smtClean="0"/>
              <a:t>методу </a:t>
            </a:r>
            <a:r>
              <a:rPr lang="ru-RU" sz="2000" dirty="0" err="1" smtClean="0"/>
              <a:t>страхування</a:t>
            </a:r>
            <a:r>
              <a:rPr lang="ru-RU" sz="2000" dirty="0" smtClean="0"/>
              <a:t> в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д</a:t>
            </a:r>
            <a:r>
              <a:rPr lang="ru-RU" sz="2000" dirty="0" smtClean="0"/>
              <a:t> валютного </a:t>
            </a:r>
            <a:r>
              <a:rPr lang="ru-RU" sz="2000" dirty="0" err="1" smtClean="0"/>
              <a:t>ризику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err="1" smtClean="0"/>
              <a:t>складанням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шньоторговельного</a:t>
            </a:r>
            <a:r>
              <a:rPr lang="ru-RU" sz="2000" dirty="0" smtClean="0"/>
              <a:t> контракту, 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err="1" smtClean="0"/>
              <a:t>вибором</a:t>
            </a:r>
            <a:r>
              <a:rPr lang="ru-RU" sz="2000" dirty="0" smtClean="0"/>
              <a:t> </a:t>
            </a:r>
            <a:r>
              <a:rPr lang="ru-RU" sz="2000" dirty="0" smtClean="0"/>
              <a:t>методу платеж</a:t>
            </a:r>
            <a:r>
              <a:rPr lang="en-US" sz="2000" dirty="0" err="1" smtClean="0"/>
              <a:t>i</a:t>
            </a:r>
            <a:r>
              <a:rPr lang="ru-RU" sz="2000" dirty="0" smtClean="0"/>
              <a:t>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3570" y="620688"/>
            <a:ext cx="11341418" cy="1035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анал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зу</a:t>
            </a:r>
            <a:r>
              <a:rPr lang="en-US" sz="1800" dirty="0" smtClean="0"/>
              <a:t> </a:t>
            </a:r>
            <a:r>
              <a:rPr lang="ru-RU" sz="1800" dirty="0" err="1" smtClean="0"/>
              <a:t>альтернативних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варіантів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smtClean="0"/>
              <a:t>належать </a:t>
            </a:r>
            <a:r>
              <a:rPr lang="ru-RU" sz="1800" dirty="0" smtClean="0"/>
              <a:t>до </a:t>
            </a:r>
            <a:r>
              <a:rPr lang="ru-RU" sz="1800" dirty="0" err="1" smtClean="0"/>
              <a:t>довгострокових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ц</a:t>
            </a:r>
            <a:r>
              <a:rPr lang="en-US" sz="1800" dirty="0" err="1" smtClean="0"/>
              <a:t>i</a:t>
            </a:r>
            <a:r>
              <a:rPr lang="ru-RU" sz="1800" dirty="0" smtClean="0"/>
              <a:t>лей, 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err="1" smtClean="0"/>
              <a:t>виникає</a:t>
            </a:r>
            <a:r>
              <a:rPr lang="ru-RU" sz="1800" dirty="0" smtClean="0"/>
              <a:t> </a:t>
            </a:r>
            <a:r>
              <a:rPr lang="ru-RU" sz="1800" dirty="0" err="1" smtClean="0"/>
              <a:t>необх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дн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прийняття</a:t>
            </a:r>
            <a:r>
              <a:rPr lang="ru-RU" sz="1800" dirty="0" smtClean="0"/>
              <a:t> стратег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чних</a:t>
            </a:r>
            <a:r>
              <a:rPr lang="ru-RU" sz="1800" dirty="0" smtClean="0"/>
              <a:t> 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нвестиц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шень</a:t>
            </a:r>
            <a:r>
              <a:rPr lang="ru-RU" sz="1800" dirty="0" smtClean="0"/>
              <a:t>, 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припускають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попередн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анал</a:t>
            </a:r>
            <a:r>
              <a:rPr lang="en-US" sz="1800" dirty="0" err="1" smtClean="0"/>
              <a:t>i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smtClean="0"/>
              <a:t>таких проблем: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8564" y="0"/>
            <a:ext cx="411199" cy="2697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44334" y="1916832"/>
            <a:ext cx="2977081" cy="20882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079396" y="1988840"/>
            <a:ext cx="2977081" cy="20882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13775" y="1772816"/>
            <a:ext cx="3572497" cy="25649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334" y="2348881"/>
            <a:ext cx="2977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err="1" smtClean="0"/>
              <a:t>ступінь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причини </a:t>
            </a:r>
            <a:r>
              <a:rPr lang="ru-RU" sz="1600" i="1" dirty="0" err="1" smtClean="0"/>
              <a:t>незадоволення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попиту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конкретні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види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продукції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58307" y="2357430"/>
            <a:ext cx="2778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у </a:t>
            </a:r>
            <a:r>
              <a:rPr lang="ru-RU" sz="1600" i="1" dirty="0" err="1" smtClean="0"/>
              <a:t>чому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конкурентні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переваги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альтернативної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продукцiї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зазначенiй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господарськiй</a:t>
            </a:r>
            <a:r>
              <a:rPr lang="ru-RU" sz="1600" i="1" dirty="0" smtClean="0"/>
              <a:t> </a:t>
            </a:r>
          </a:p>
          <a:p>
            <a:pPr algn="ctr"/>
            <a:r>
              <a:rPr lang="ru-RU" sz="1600" i="1" dirty="0" err="1" smtClean="0"/>
              <a:t>зонi</a:t>
            </a:r>
            <a:endParaRPr lang="ru-RU" sz="16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43465" y="2428868"/>
            <a:ext cx="3076317" cy="157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причини в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дсутност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н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ц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атив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нац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ональних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рм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щодо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взаємод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ноземними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рмами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виробництва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конкретної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продукц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ї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1278" y="5013177"/>
            <a:ext cx="10618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Таким чином, </a:t>
            </a:r>
            <a:r>
              <a:rPr lang="ru-RU" dirty="0" err="1" smtClean="0"/>
              <a:t>вибiр</a:t>
            </a:r>
            <a:r>
              <a:rPr lang="ru-RU" dirty="0" smtClean="0"/>
              <a:t> </a:t>
            </a:r>
            <a:r>
              <a:rPr lang="ru-RU" dirty="0" err="1" smtClean="0"/>
              <a:t>cтpaтегії</a:t>
            </a:r>
            <a:r>
              <a:rPr lang="ru-RU" dirty="0" smtClean="0"/>
              <a:t> ЗЕД </a:t>
            </a:r>
            <a:r>
              <a:rPr lang="ru-RU" dirty="0" err="1" smtClean="0"/>
              <a:t>пiдприємства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описаний у </a:t>
            </a:r>
            <a:r>
              <a:rPr lang="ru-RU" dirty="0" err="1" smtClean="0"/>
              <a:t>виглядi</a:t>
            </a:r>
            <a:r>
              <a:rPr lang="ru-RU" dirty="0" smtClean="0"/>
              <a:t> </a:t>
            </a:r>
            <a:r>
              <a:rPr lang="ru-RU" dirty="0" err="1" smtClean="0"/>
              <a:t>сукупностi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етапiв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276</TotalTime>
  <Words>3068</Words>
  <Application>Microsoft Office PowerPoint</Application>
  <PresentationFormat>Произвольный</PresentationFormat>
  <Paragraphs>292</Paragraphs>
  <Slides>45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Открытая</vt:lpstr>
      <vt:lpstr>Управління  експортно-імпортними операціями</vt:lpstr>
      <vt:lpstr>План</vt:lpstr>
      <vt:lpstr>1. Планування експортно-імпортних операцій при здійсненні зовнішньоекономічної діяльності підприємства</vt:lpstr>
      <vt:lpstr>.</vt:lpstr>
      <vt:lpstr>.</vt:lpstr>
      <vt:lpstr>.</vt:lpstr>
      <vt:lpstr>.</vt:lpstr>
      <vt:lpstr>.</vt:lpstr>
      <vt:lpstr>.</vt:lpstr>
      <vt:lpstr>Етап І</vt:lpstr>
      <vt:lpstr>Етап ІІ</vt:lpstr>
      <vt:lpstr>Етап ІІІ</vt:lpstr>
      <vt:lpstr>Етап IV</vt:lpstr>
      <vt:lpstr>Етап VI</vt:lpstr>
      <vt:lpstr>.</vt:lpstr>
      <vt:lpstr>.</vt:lpstr>
      <vt:lpstr>Слайд 17</vt:lpstr>
      <vt:lpstr>Слайд 18</vt:lpstr>
      <vt:lpstr>Стратегічне планування - це</vt:lpstr>
      <vt:lpstr>Слайд 20</vt:lpstr>
      <vt:lpstr>Процес стратегічного планування має таку послідовність виконання окремих операцій: </vt:lpstr>
      <vt:lpstr>Слайд 22</vt:lpstr>
      <vt:lpstr>Слайд 23</vt:lpstr>
      <vt:lpstr>Тактичне планування - це</vt:lpstr>
      <vt:lpstr>Слайд 25</vt:lpstr>
      <vt:lpstr>Слайд 26</vt:lpstr>
      <vt:lpstr>Поточне планування - це</vt:lpstr>
      <vt:lpstr>Слайд 28</vt:lpstr>
      <vt:lpstr>Слайд 29</vt:lpstr>
      <vt:lpstr>Слайд 30</vt:lpstr>
      <vt:lpstr>Слайд 31</vt:lpstr>
      <vt:lpstr>Слайд 32</vt:lpstr>
      <vt:lpstr>2. Управління експортно-імпортними операціями при здійсненні зовнішньоекономічної діяльності підприємства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Планування зовнішньоекономічної діяльності</dc:title>
  <dc:creator>user</dc:creator>
  <cp:lastModifiedBy>Хозяин</cp:lastModifiedBy>
  <cp:revision>31</cp:revision>
  <dcterms:created xsi:type="dcterms:W3CDTF">2020-03-27T13:06:31Z</dcterms:created>
  <dcterms:modified xsi:type="dcterms:W3CDTF">2020-11-04T12:24:27Z</dcterms:modified>
</cp:coreProperties>
</file>