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Дисципліна за вибором студента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2800" b="1" dirty="0"/>
              <a:t>Індустріальні парки та кластерні об’єднання країн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24138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6 Зарубіжний досвід функціонування регіональних кластерів та особливості їх діяльності в Україні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88840"/>
            <a:ext cx="7520940" cy="4128572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1. Напрями формування регіональних кластерів: зарубіжний досвід та Україна</a:t>
            </a:r>
            <a:endParaRPr lang="ru-RU" dirty="0"/>
          </a:p>
          <a:p>
            <a:r>
              <a:rPr lang="uk-UA" dirty="0"/>
              <a:t>Європейські вектори інноваційного розвитку регіонів. Пріоритети формування інноваційних кластерів у регіонах України. Розвиток кластерів в національній економіці як ефективний механізм підвищення конкурентоспроможності регіонів. Концепція регіонального розвитку Польщі, Словаччини, Болгарії та інших країн.</a:t>
            </a:r>
            <a:endParaRPr lang="ru-RU" dirty="0"/>
          </a:p>
          <a:p>
            <a:r>
              <a:rPr lang="uk-UA" dirty="0"/>
              <a:t>2. Регіональні особливості розвитку промислових кластерів</a:t>
            </a:r>
            <a:endParaRPr lang="ru-RU" dirty="0"/>
          </a:p>
          <a:p>
            <a:r>
              <a:rPr lang="uk-UA" dirty="0"/>
              <a:t>Регіональні особливості розвитку агропромислових кластерів. Регіональні особливості розвитку наукових кластерів. Регіональні особливості розвитку транспортно-логістичних кластерів.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6932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7. Процес створення кластера, особливості його розвитку та функціонування</a:t>
            </a:r>
            <a:r>
              <a:rPr lang="uk-UA" sz="2000" dirty="0"/>
              <a:t>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520940" cy="3912547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1. Процес створення кластера.</a:t>
            </a:r>
            <a:endParaRPr lang="ru-RU" dirty="0"/>
          </a:p>
          <a:p>
            <a:r>
              <a:rPr lang="uk-UA" dirty="0"/>
              <a:t>Процедура створення кластеру згідно законодавства України. Процес створення та його етапи. Формування ініціативної групи: однорідність групи, кількість учасників, процес створення ініціативної групи та протокол про наміри. </a:t>
            </a:r>
            <a:endParaRPr lang="ru-RU" dirty="0"/>
          </a:p>
          <a:p>
            <a:r>
              <a:rPr lang="uk-UA" dirty="0"/>
              <a:t>2. Розробка проекту кластеру</a:t>
            </a:r>
            <a:endParaRPr lang="ru-RU" dirty="0"/>
          </a:p>
          <a:p>
            <a:r>
              <a:rPr lang="uk-UA" dirty="0"/>
              <a:t>Визначення цілей і напрямків діяльності проекту, матеріальна база, оцінка фінансових потреб та оцінка ринку. Члени (суб’єкти) кластеру та їх обов’язки. Організаційно-виробнича структура кластеру.</a:t>
            </a:r>
            <a:endParaRPr lang="ru-RU" dirty="0"/>
          </a:p>
          <a:p>
            <a:r>
              <a:rPr lang="uk-UA" dirty="0"/>
              <a:t>3. Основоположні документи функціонування кластеру</a:t>
            </a:r>
            <a:endParaRPr lang="ru-RU" dirty="0"/>
          </a:p>
          <a:p>
            <a:r>
              <a:rPr lang="uk-UA" dirty="0"/>
              <a:t>Статут кластерного об’єднання та його зміст. Основні функції стратегії в управлінні діяльністю кластеру. Процес розробки стратегії управління та його кроки.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484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8 Бізнес-план кластеру та характеристика його основних структурних елементів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Сутність бізнес-планування. Характеристика структури бізнес-плану. Резюме. Оцінка ринків збуту. Види послуг та конкуренція на ринках збуту. Організаційний план. Маркетинговий план. Правове поле. Оцінка ризиків. Виробничий план. Фінансовий план. Стратегія фінансування.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170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Рекомендована література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420888"/>
            <a:ext cx="7520940" cy="357984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uk-UA" dirty="0"/>
              <a:t>Концептуальні засади підтримки малого та середнього бізнесу в Україні : питання </a:t>
            </a:r>
            <a:r>
              <a:rPr lang="uk-UA" dirty="0" err="1"/>
              <a:t>кластеризації</a:t>
            </a:r>
            <a:r>
              <a:rPr lang="uk-UA" dirty="0"/>
              <a:t> та бізнес-інкубації [Текст] : колективна монографія / за </a:t>
            </a:r>
            <a:r>
              <a:rPr lang="uk-UA" dirty="0" err="1"/>
              <a:t>заг</a:t>
            </a:r>
            <a:r>
              <a:rPr lang="uk-UA" dirty="0"/>
              <a:t>. ред. О. В. </a:t>
            </a:r>
            <a:r>
              <a:rPr lang="uk-UA" dirty="0" err="1"/>
              <a:t>Фінагіної</a:t>
            </a:r>
            <a:r>
              <a:rPr lang="uk-UA" dirty="0"/>
              <a:t>. Черкаси : видавець Пономаренко Р. В., 2018. 158 с.</a:t>
            </a:r>
            <a:endParaRPr lang="ru-RU" dirty="0"/>
          </a:p>
          <a:p>
            <a:pPr lvl="0"/>
            <a:r>
              <a:rPr lang="uk-UA" dirty="0"/>
              <a:t>Теорія і практика </a:t>
            </a:r>
            <a:r>
              <a:rPr lang="uk-UA" dirty="0" err="1"/>
              <a:t>кластеризації</a:t>
            </a:r>
            <a:r>
              <a:rPr lang="uk-UA" dirty="0"/>
              <a:t> економіки : монографія / за наук. та </a:t>
            </a:r>
            <a:r>
              <a:rPr lang="uk-UA" dirty="0" err="1"/>
              <a:t>заг</a:t>
            </a:r>
            <a:r>
              <a:rPr lang="uk-UA" dirty="0"/>
              <a:t>. ред. М. П. </a:t>
            </a:r>
            <a:r>
              <a:rPr lang="uk-UA" dirty="0" err="1"/>
              <a:t>Войнаренка</a:t>
            </a:r>
            <a:r>
              <a:rPr lang="uk-UA" dirty="0"/>
              <a:t>, В. І. </a:t>
            </a:r>
            <a:r>
              <a:rPr lang="uk-UA" dirty="0" err="1"/>
              <a:t>Дубницького</a:t>
            </a:r>
            <a:r>
              <a:rPr lang="uk-UA" dirty="0"/>
              <a:t>. – Кам’янець-Подільський : Аксіома, 2019. – 336 с.</a:t>
            </a:r>
            <a:endParaRPr lang="ru-RU" dirty="0"/>
          </a:p>
          <a:p>
            <a:pPr lvl="0"/>
            <a:r>
              <a:rPr lang="uk-UA" dirty="0"/>
              <a:t>Закон України «Про індустріальні парки» // Відомості Верховної Ради (ВВР). – 2013. – № 22. – Ст. 212.</a:t>
            </a:r>
            <a:endParaRPr lang="ru-RU" dirty="0"/>
          </a:p>
          <a:p>
            <a:pPr lvl="0"/>
            <a:r>
              <a:rPr lang="uk-UA" dirty="0"/>
              <a:t>Манн Р. В. Теоретико-методологічні засади розвитку регіонального менеджменту : особливості, проблеми, перспективи : монографія. Донецьк : ВІК, 2013. 382 с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18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 smtClean="0"/>
              <a:t>Розробник дисципліни –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uk-UA" sz="2000" dirty="0" err="1" smtClean="0"/>
              <a:t>Голомб</a:t>
            </a:r>
            <a:r>
              <a:rPr lang="uk-UA" sz="2000" dirty="0" smtClean="0"/>
              <a:t> </a:t>
            </a:r>
            <a:r>
              <a:rPr lang="uk-UA" sz="2000" dirty="0" smtClean="0"/>
              <a:t>Вікторія Володимирівна</a:t>
            </a:r>
            <a:endParaRPr lang="ru-RU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844824"/>
            <a:ext cx="2684859" cy="3579812"/>
          </a:xfrm>
        </p:spPr>
      </p:pic>
      <p:sp>
        <p:nvSpPr>
          <p:cNvPr id="5" name="Прямоугольник 4"/>
          <p:cNvSpPr/>
          <p:nvPr/>
        </p:nvSpPr>
        <p:spPr>
          <a:xfrm>
            <a:off x="4067944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Кандидат </a:t>
            </a:r>
            <a:r>
              <a:rPr lang="ru-RU" dirty="0" err="1"/>
              <a:t>економічних</a:t>
            </a:r>
            <a:r>
              <a:rPr lang="ru-RU" dirty="0"/>
              <a:t> наук, доцент </a:t>
            </a:r>
          </a:p>
          <a:p>
            <a:r>
              <a:rPr lang="ru-RU" dirty="0"/>
              <a:t>Доцент </a:t>
            </a:r>
            <a:r>
              <a:rPr lang="ru-RU" dirty="0" err="1"/>
              <a:t>кафедри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підприємництва</a:t>
            </a:r>
            <a:r>
              <a:rPr lang="ru-RU" dirty="0"/>
              <a:t> та </a:t>
            </a:r>
            <a:r>
              <a:rPr lang="ru-RU" dirty="0" err="1"/>
              <a:t>фінансів</a:t>
            </a:r>
            <a:r>
              <a:rPr lang="ru-RU" dirty="0"/>
              <a:t>.</a:t>
            </a:r>
          </a:p>
          <a:p>
            <a:r>
              <a:rPr lang="de-DE" dirty="0" err="1"/>
              <a:t>e-mail</a:t>
            </a:r>
            <a:r>
              <a:rPr lang="de-DE" dirty="0"/>
              <a:t>: viktoria.golomb@gmail.com </a:t>
            </a:r>
          </a:p>
          <a:p>
            <a:r>
              <a:rPr lang="de-DE" dirty="0" err="1"/>
              <a:t>Viber</a:t>
            </a:r>
            <a:r>
              <a:rPr lang="de-DE" dirty="0"/>
              <a:t>: +38 (050) 133 87 99</a:t>
            </a:r>
          </a:p>
          <a:p>
            <a:r>
              <a:rPr lang="de-DE" dirty="0" err="1"/>
              <a:t>Telegram</a:t>
            </a:r>
            <a:r>
              <a:rPr lang="de-DE" dirty="0"/>
              <a:t>: +38 (097) 80 66 215</a:t>
            </a:r>
          </a:p>
        </p:txBody>
      </p:sp>
    </p:spTree>
    <p:extLst>
      <p:ext uri="{BB962C8B-B14F-4D97-AF65-F5344CB8AC3E}">
        <p14:creationId xmlns:p14="http://schemas.microsoft.com/office/powerpoint/2010/main" val="2021652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дисципліни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27584" y="1700808"/>
            <a:ext cx="7520940" cy="3579849"/>
          </a:xfrm>
        </p:spPr>
        <p:txBody>
          <a:bodyPr>
            <a:normAutofit/>
          </a:bodyPr>
          <a:lstStyle/>
          <a:p>
            <a:pPr marL="0" indent="0"/>
            <a:r>
              <a:rPr lang="uk-UA" dirty="0"/>
              <a:t>формування у студентів системи спеціальних знань з інноваційного підприємництва та його інвестиційного управління в сфері об’єднань промислових підприємств, формування практичних навичок раціональної організації та фінансового обґрунтування напрямків розвитку індустріальних парків та кластерних об’єднань</a:t>
            </a:r>
            <a:endParaRPr lang="ru-RU" sz="2400" b="0" dirty="0"/>
          </a:p>
        </p:txBody>
      </p:sp>
    </p:spTree>
    <p:extLst>
      <p:ext uri="{BB962C8B-B14F-4D97-AF65-F5344CB8AC3E}">
        <p14:creationId xmlns:p14="http://schemas.microsoft.com/office/powerpoint/2010/main" val="1390872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завдання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dirty="0"/>
              <a:t>здобуття здобувачами вищої освіти глибоких теоретичних знань з питань організації та розвитку індустріальні парків та кластерні об’єднання; </a:t>
            </a:r>
            <a:endParaRPr lang="ru-RU" dirty="0"/>
          </a:p>
          <a:p>
            <a:pPr lvl="0"/>
            <a:r>
              <a:rPr lang="uk-UA" dirty="0"/>
              <a:t> вивчення процесів фінансування промислових об’єднань та індустріальних парків; </a:t>
            </a:r>
            <a:endParaRPr lang="ru-RU" dirty="0"/>
          </a:p>
          <a:p>
            <a:pPr lvl="0"/>
            <a:r>
              <a:rPr lang="uk-UA" dirty="0"/>
              <a:t>визначення методичних підходів щодо формування інноваційної регіональної політики в сфері розвитку індустріальних парків для забезпечення ефективності функціонування суб’єктів підприємництва в умовах конкуренції; </a:t>
            </a:r>
            <a:endParaRPr lang="ru-RU" dirty="0"/>
          </a:p>
          <a:p>
            <a:pPr lvl="0"/>
            <a:r>
              <a:rPr lang="uk-UA" dirty="0" smtClean="0"/>
              <a:t>вироблення </a:t>
            </a:r>
            <a:r>
              <a:rPr lang="uk-UA" dirty="0"/>
              <a:t>і закріплення навичок формування інноваційних технологій на базі практичного досвіду кластерних об’єднань ЄС.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335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692696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uk-UA" sz="1800" b="1" dirty="0"/>
              <a:t>Змістовий модуль 1 Теоретичні аспекти створення й організації діяльності індустріальних парків</a:t>
            </a:r>
            <a:endParaRPr lang="ru-RU" sz="1800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683568" y="1916832"/>
            <a:ext cx="7520940" cy="398455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1</a:t>
            </a:r>
            <a:r>
              <a:rPr lang="uk-UA" dirty="0"/>
              <a:t>. Загальна характеристика індустріальних парків та їх класифікація</a:t>
            </a:r>
            <a:endParaRPr lang="ru-RU" dirty="0"/>
          </a:p>
          <a:p>
            <a:r>
              <a:rPr lang="uk-UA" dirty="0"/>
              <a:t>Сутність індустріальних парків</a:t>
            </a:r>
            <a:r>
              <a:rPr lang="en-US" dirty="0"/>
              <a:t>. </a:t>
            </a:r>
            <a:r>
              <a:rPr lang="uk-UA" dirty="0"/>
              <a:t>Загальна характеристика суб’єктів та об’єктів індустріальних парків</a:t>
            </a:r>
            <a:r>
              <a:rPr lang="en-US" dirty="0"/>
              <a:t>.</a:t>
            </a:r>
            <a:r>
              <a:rPr lang="uk-UA" dirty="0"/>
              <a:t> Класифікація індустріальних парків</a:t>
            </a:r>
            <a:endParaRPr lang="ru-RU" dirty="0"/>
          </a:p>
          <a:p>
            <a:r>
              <a:rPr lang="en-US" dirty="0"/>
              <a:t>2</a:t>
            </a:r>
            <a:r>
              <a:rPr lang="uk-UA" dirty="0"/>
              <a:t>. Індустріальні парки в системі інвестиційної безпеки держави</a:t>
            </a:r>
            <a:endParaRPr lang="ru-RU" dirty="0"/>
          </a:p>
          <a:p>
            <a:r>
              <a:rPr lang="uk-UA" dirty="0"/>
              <a:t>Основні завдання та принципи створення індустріальних парків</a:t>
            </a:r>
            <a:r>
              <a:rPr lang="en-US" dirty="0"/>
              <a:t>.</a:t>
            </a:r>
            <a:r>
              <a:rPr lang="uk-UA" dirty="0"/>
              <a:t> Організація процесу (етапи) створення індустріальних парків. Переваги створення та функціонування індустріальних парків.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740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2 Світовий досвід функціонування індустріальних парків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Історія виникнення інноваційних об’єднань промислових підприємств</a:t>
            </a:r>
            <a:r>
              <a:rPr lang="en-US" dirty="0"/>
              <a:t>. </a:t>
            </a:r>
            <a:r>
              <a:rPr lang="uk-UA" dirty="0"/>
              <a:t>Етапи розвитки індустріальних парків у світі. Зарубіжний досвід створення організаційних форм інноваційної діяльності</a:t>
            </a:r>
            <a:r>
              <a:rPr lang="en-US" dirty="0"/>
              <a:t>. </a:t>
            </a:r>
            <a:r>
              <a:rPr lang="uk-UA" dirty="0"/>
              <a:t>Характеристика діяльності індустріальних парків в Польщі, Туреччині, Китаї. Характеристика технопарків та бізнес-інкубаторів. Основні стимули для створення індустріальних парків у світі. Чинники поширеності індустріальних парків у світі та основні проблеми їх функціонування. Перспективи створення індустріальних парків в Україні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251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3 Особливості створення та діяльності індустріальних парків в Україні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1. Індустріальні парки як інструмент регіонального розвитку </a:t>
            </a:r>
            <a:endParaRPr lang="ru-RU" dirty="0"/>
          </a:p>
          <a:p>
            <a:r>
              <a:rPr lang="uk-UA" dirty="0"/>
              <a:t>Індустріальні парки як інструмент стимулювання інновацій в країні</a:t>
            </a:r>
            <a:r>
              <a:rPr lang="en-US" dirty="0"/>
              <a:t>.</a:t>
            </a:r>
            <a:r>
              <a:rPr lang="uk-UA" dirty="0"/>
              <a:t> Законодавче забезпечення діяльності індустріальних парків</a:t>
            </a:r>
            <a:r>
              <a:rPr lang="en-US" dirty="0"/>
              <a:t>.</a:t>
            </a:r>
            <a:r>
              <a:rPr lang="uk-UA" dirty="0"/>
              <a:t> Державна підтримка індустріальних парків в Україні</a:t>
            </a:r>
            <a:endParaRPr lang="ru-RU" dirty="0"/>
          </a:p>
          <a:p>
            <a:r>
              <a:rPr lang="uk-UA" dirty="0"/>
              <a:t>2. Особливості діяльності індустріальних парків в Україні </a:t>
            </a:r>
            <a:endParaRPr lang="ru-RU" dirty="0"/>
          </a:p>
          <a:p>
            <a:r>
              <a:rPr lang="uk-UA" dirty="0"/>
              <a:t>Мережа індустріальних парків в Україні</a:t>
            </a:r>
            <a:r>
              <a:rPr lang="en-US" dirty="0"/>
              <a:t>.</a:t>
            </a:r>
            <a:r>
              <a:rPr lang="uk-UA" dirty="0"/>
              <a:t> Модель еко-індустріального парку в Україні</a:t>
            </a:r>
            <a:r>
              <a:rPr lang="en-US" dirty="0"/>
              <a:t>.</a:t>
            </a:r>
            <a:r>
              <a:rPr lang="uk-UA" dirty="0"/>
              <a:t> Проблеми функціонування індустріальних парків в Україні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588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4 Теоретичні засади кластерних форм організації виробництва в економіці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520940" cy="3912548"/>
          </a:xfrm>
        </p:spPr>
        <p:txBody>
          <a:bodyPr>
            <a:normAutofit/>
          </a:bodyPr>
          <a:lstStyle/>
          <a:p>
            <a:r>
              <a:rPr lang="uk-UA" dirty="0"/>
              <a:t>Теоретико-методологічні підходи до визначення поняття «кластер». Кластер – як основна форма організації сучасного виробництва на регіональному рівні.  Структура кластера, класифікація видів кластерів. Відмінності сучасного кластеру від інших об’єднань організацій та підприємств.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8262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5 Характеристики кластерної політики, систематизація та структуризація кластерів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520940" cy="4128572"/>
          </a:xfrm>
        </p:spPr>
        <p:txBody>
          <a:bodyPr>
            <a:normAutofit fontScale="92500"/>
          </a:bodyPr>
          <a:lstStyle/>
          <a:p>
            <a:r>
              <a:rPr lang="uk-UA" dirty="0"/>
              <a:t>1. Кластер як інноваційна форма територіального розвитку</a:t>
            </a:r>
            <a:endParaRPr lang="ru-RU" dirty="0"/>
          </a:p>
          <a:p>
            <a:r>
              <a:rPr lang="uk-UA" dirty="0"/>
              <a:t>Сутність кластерної політики та класифікація кластерних політик та програм. Інструменти розвитку та проблеми створення, розвитку та функціонування кластерів. Існуючі інструменти та можливості підтримки кластерів. </a:t>
            </a:r>
            <a:endParaRPr lang="ru-RU" dirty="0"/>
          </a:p>
          <a:p>
            <a:r>
              <a:rPr lang="uk-UA" dirty="0"/>
              <a:t>2. Систематизація та структуризація кластерів</a:t>
            </a:r>
            <a:endParaRPr lang="ru-RU" dirty="0"/>
          </a:p>
          <a:p>
            <a:r>
              <a:rPr lang="uk-UA" dirty="0"/>
              <a:t>Сутність та класифікація виробничих кластерів. Інноваційний потенціал кластеру. Функціональна структура кластеру.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969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30</TotalTime>
  <Words>874</Words>
  <Application>Microsoft Office PowerPoint</Application>
  <PresentationFormat>Экран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Аптека</vt:lpstr>
      <vt:lpstr>Індустріальні парки та кластерні об’єднання країн</vt:lpstr>
      <vt:lpstr>Розробник дисципліни –  Голомб Вікторія Володимирівна</vt:lpstr>
      <vt:lpstr>Мета дисципліни</vt:lpstr>
      <vt:lpstr>Основні завдання </vt:lpstr>
      <vt:lpstr>Змістовий модуль 1 Теоретичні аспекти створення й організації діяльності індустріальних парків</vt:lpstr>
      <vt:lpstr>Змістовий модуль 2 Світовий досвід функціонування індустріальних парків</vt:lpstr>
      <vt:lpstr>Змістовий модуль 3 Особливості створення та діяльності індустріальних парків в Україні</vt:lpstr>
      <vt:lpstr>Змістовий модуль 4 Теоретичні засади кластерних форм організації виробництва в економіці </vt:lpstr>
      <vt:lpstr>Змістовий модуль 5 Характеристики кластерної політики, систематизація та структуризація кластерів</vt:lpstr>
      <vt:lpstr>Змістовий модуль 6 Зарубіжний досвід функціонування регіональних кластерів та особливості їх діяльності в Україні</vt:lpstr>
      <vt:lpstr>Змістовий модуль 7. Процес створення кластера, особливості його розвитку та функціонування.</vt:lpstr>
      <vt:lpstr>Змістовий модуль 8 Бізнес-план кластеру та характеристика його основних структурних елементів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Бюджетування</dc:title>
  <dc:creator>Viktoria Holomb</dc:creator>
  <cp:lastModifiedBy>Viktoria Holomb</cp:lastModifiedBy>
  <cp:revision>5</cp:revision>
  <dcterms:created xsi:type="dcterms:W3CDTF">2022-09-22T08:40:14Z</dcterms:created>
  <dcterms:modified xsi:type="dcterms:W3CDTF">2022-09-22T15:21:36Z</dcterms:modified>
</cp:coreProperties>
</file>