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68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  <p:sldId id="265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BFBA8-678F-419D-9687-CF442931FE03}" type="datetimeFigureOut">
              <a:rPr lang="ru-RU" smtClean="0"/>
              <a:t>17.12.2016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1A5FB-945B-4BC9-A935-95E4B0FD4F6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1A5FB-945B-4BC9-A935-95E4B0FD4F6B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>
            <a:noAutofit/>
          </a:bodyPr>
          <a:lstStyle/>
          <a:p>
            <a:r>
              <a:rPr lang="ru-RU" sz="2400" b="1" dirty="0" err="1" smtClean="0"/>
              <a:t>Квітникарство</a:t>
            </a:r>
            <a:r>
              <a:rPr lang="ru-RU" sz="2400" dirty="0" smtClean="0"/>
              <a:t>  — </a:t>
            </a:r>
            <a:r>
              <a:rPr lang="ru-RU" sz="2400" dirty="0" err="1" smtClean="0"/>
              <a:t>галузь</a:t>
            </a:r>
            <a:r>
              <a:rPr lang="ru-RU" sz="2400" dirty="0" smtClean="0"/>
              <a:t> </a:t>
            </a:r>
            <a:r>
              <a:rPr lang="ru-RU" sz="2400" dirty="0" err="1" smtClean="0"/>
              <a:t>рослинництва</a:t>
            </a:r>
            <a:r>
              <a:rPr lang="ru-RU" sz="2400" dirty="0" smtClean="0"/>
              <a:t>, </a:t>
            </a:r>
            <a:r>
              <a:rPr lang="ru-RU" sz="2400" dirty="0" err="1" smtClean="0"/>
              <a:t>що</a:t>
            </a:r>
            <a:r>
              <a:rPr lang="ru-RU" sz="2400" dirty="0" smtClean="0"/>
              <a:t> </a:t>
            </a:r>
            <a:r>
              <a:rPr lang="ru-RU" sz="2400" dirty="0" err="1" smtClean="0"/>
              <a:t>займається</a:t>
            </a:r>
            <a:r>
              <a:rPr lang="ru-RU" sz="2400" dirty="0" smtClean="0"/>
              <a:t> </a:t>
            </a:r>
            <a:r>
              <a:rPr lang="ru-RU" sz="2400" dirty="0" err="1" smtClean="0"/>
              <a:t>селекцією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вирощуванням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рослин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декоративними</a:t>
            </a:r>
            <a:r>
              <a:rPr lang="ru-RU" sz="2400" dirty="0" smtClean="0"/>
              <a:t> </a:t>
            </a:r>
            <a:r>
              <a:rPr lang="ru-RU" sz="2400" dirty="0" err="1" smtClean="0"/>
              <a:t>цілями</a:t>
            </a:r>
            <a:r>
              <a:rPr lang="ru-RU" sz="2400" dirty="0" smtClean="0"/>
              <a:t>: для </a:t>
            </a:r>
            <a:r>
              <a:rPr lang="ru-RU" sz="2400" dirty="0" err="1" smtClean="0"/>
              <a:t>зрізування</a:t>
            </a:r>
            <a:r>
              <a:rPr lang="ru-RU" sz="2400" dirty="0" smtClean="0"/>
              <a:t> </a:t>
            </a:r>
            <a:r>
              <a:rPr lang="ru-RU" sz="2400" dirty="0" err="1" smtClean="0"/>
              <a:t>букетів</a:t>
            </a:r>
            <a:r>
              <a:rPr lang="ru-RU" sz="2400" dirty="0" smtClean="0"/>
              <a:t>, </a:t>
            </a:r>
            <a:r>
              <a:rPr lang="ru-RU" sz="2400" dirty="0" err="1" smtClean="0"/>
              <a:t>створення</a:t>
            </a:r>
            <a:r>
              <a:rPr lang="ru-RU" sz="2400" dirty="0" smtClean="0"/>
              <a:t> </a:t>
            </a:r>
            <a:r>
              <a:rPr lang="ru-RU" sz="2400" dirty="0" smtClean="0"/>
              <a:t>оранжерей</a:t>
            </a:r>
            <a:r>
              <a:rPr lang="ru-RU" sz="2400" dirty="0" smtClean="0"/>
              <a:t> 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зелених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насаджень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відкритого</a:t>
            </a:r>
            <a:r>
              <a:rPr lang="ru-RU" sz="2400" dirty="0" smtClean="0"/>
              <a:t> </a:t>
            </a:r>
            <a:r>
              <a:rPr lang="ru-RU" sz="2400" dirty="0" smtClean="0"/>
              <a:t>грунта, </a:t>
            </a:r>
            <a:r>
              <a:rPr lang="ru-RU" sz="2400" dirty="0" smtClean="0"/>
              <a:t>а </a:t>
            </a:r>
            <a:r>
              <a:rPr lang="ru-RU" sz="2400" dirty="0" err="1" smtClean="0"/>
              <a:t>також</a:t>
            </a:r>
            <a:r>
              <a:rPr lang="ru-RU" sz="2400" dirty="0" smtClean="0"/>
              <a:t> для </a:t>
            </a:r>
            <a:r>
              <a:rPr lang="ru-RU" sz="2400" dirty="0" err="1" smtClean="0"/>
              <a:t>прикрашання</a:t>
            </a:r>
            <a:r>
              <a:rPr lang="ru-RU" sz="2400" dirty="0" smtClean="0"/>
              <a:t> </a:t>
            </a:r>
            <a:r>
              <a:rPr lang="ru-RU" sz="2400" dirty="0" err="1" smtClean="0"/>
              <a:t>житлових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виробничих</a:t>
            </a:r>
            <a:r>
              <a:rPr lang="ru-RU" sz="2400" dirty="0" smtClean="0"/>
              <a:t> </a:t>
            </a:r>
            <a:r>
              <a:rPr lang="ru-RU" sz="2400" dirty="0" err="1" smtClean="0"/>
              <a:t>приміщень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3" name="WordArt 6"/>
          <p:cNvSpPr>
            <a:spLocks noChangeArrowheads="1" noChangeShapeType="1" noTextEdit="1"/>
          </p:cNvSpPr>
          <p:nvPr/>
        </p:nvSpPr>
        <p:spPr bwMode="auto">
          <a:xfrm>
            <a:off x="2143108" y="2514601"/>
            <a:ext cx="6172217" cy="62864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+mj-lt"/>
              </a:rPr>
              <a:t>Види</a:t>
            </a:r>
            <a:r>
              <a:rPr lang="ru-RU" sz="3600" kern="10" dirty="0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+mj-lt"/>
              </a:rPr>
              <a:t> </a:t>
            </a:r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tx2"/>
                </a:solidFill>
                <a:latin typeface="+mj-lt"/>
              </a:rPr>
              <a:t>квітників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chemeClr val="tx2"/>
              </a:solidFill>
              <a:latin typeface="+mj-lt"/>
            </a:endParaRPr>
          </a:p>
        </p:txBody>
      </p:sp>
      <p:pic>
        <p:nvPicPr>
          <p:cNvPr id="4" name="Picture 9" descr="D:\работа ДОМА\занятия\ПБО\sarbaeva ЭУМК\foto\2_bi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238283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 descr="P729015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4071941"/>
            <a:ext cx="5857916" cy="2573735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http://www.7dach.ru/uploads/images/00/00/58/2013/04/08/91d6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000108"/>
            <a:ext cx="5715000" cy="3048001"/>
          </a:xfrm>
          <a:prstGeom prst="rect">
            <a:avLst/>
          </a:prstGeom>
          <a:noFill/>
        </p:spPr>
      </p:pic>
      <p:pic>
        <p:nvPicPr>
          <p:cNvPr id="7" name="Picture 6" descr="http://www.7dach.ru/uploads/images/00/00/58/2013/04/08/38cb7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857628"/>
            <a:ext cx="5715000" cy="28575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85720" y="285729"/>
            <a:ext cx="86439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/>
              <a:t>Фрезія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4214818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</a:t>
            </a:r>
            <a:r>
              <a:rPr lang="ru-RU" sz="1200" dirty="0" err="1" smtClean="0"/>
              <a:t>Одората</a:t>
            </a:r>
            <a:r>
              <a:rPr lang="ru-RU" sz="1200" dirty="0" smtClean="0"/>
              <a:t>»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3429000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/>
              <a:t>«Альба»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74638"/>
            <a:ext cx="4500594" cy="439718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Амариліс</a:t>
            </a:r>
            <a:endParaRPr lang="uk-UA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4050"/>
            <a:ext cx="4643439" cy="3093950"/>
          </a:xfr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" y="736291"/>
            <a:ext cx="4638774" cy="304989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062" y="0"/>
            <a:ext cx="4271807" cy="68690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05401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290" y="761702"/>
            <a:ext cx="6657584" cy="6096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Агротехніка вирощування квіткових рослин, наприклад, рози.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80104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ербера_-_100р._(за_шт.)_в_ассортимент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solidFill>
            <a:schemeClr val="tx1">
              <a:alpha val="44000"/>
            </a:schemeClr>
          </a:solidFill>
          <a:effectLst>
            <a:outerShdw blurRad="165100" dist="203200" dir="5640000" sx="50000" sy="50000" algn="ctr" rotWithShape="0">
              <a:schemeClr val="bg1">
                <a:alpha val="86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Збереження квітів, що зрізані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srezy_cvetochnyh_steble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3238500"/>
            <a:ext cx="6762750" cy="3619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подрезк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24" cy="3111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1333533713_aroma-rose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0"/>
            <a:ext cx="3071802" cy="30718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34512.jpg"/>
          <p:cNvPicPr>
            <a:picLocks noChangeAspect="1"/>
          </p:cNvPicPr>
          <p:nvPr/>
        </p:nvPicPr>
        <p:blipFill>
          <a:blip r:embed="rId5" cstate="print"/>
          <a:srcRect t="22916" r="2949" b="3125"/>
          <a:stretch>
            <a:fillRect/>
          </a:stretch>
        </p:blipFill>
        <p:spPr>
          <a:xfrm>
            <a:off x="3071802" y="214290"/>
            <a:ext cx="2982675" cy="34222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3"/>
          <p:cNvSpPr>
            <a:spLocks noChangeArrowheads="1" noChangeShapeType="1" noTextEdit="1"/>
          </p:cNvSpPr>
          <p:nvPr/>
        </p:nvSpPr>
        <p:spPr bwMode="auto">
          <a:xfrm>
            <a:off x="1214414" y="285728"/>
            <a:ext cx="2300286" cy="866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+mj-lt"/>
              </a:rPr>
              <a:t>Клумби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+mj-lt"/>
            </a:endParaRPr>
          </a:p>
        </p:txBody>
      </p:sp>
      <p:sp>
        <p:nvSpPr>
          <p:cNvPr id="4099" name="WordArt 5"/>
          <p:cNvSpPr>
            <a:spLocks noChangeArrowheads="1" noChangeShapeType="1" noTextEdit="1"/>
          </p:cNvSpPr>
          <p:nvPr/>
        </p:nvSpPr>
        <p:spPr bwMode="auto">
          <a:xfrm>
            <a:off x="6715140" y="3786190"/>
            <a:ext cx="1824024" cy="5667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+mj-lt"/>
              </a:rPr>
              <a:t>Рабаткі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+mj-lt"/>
            </a:endParaRPr>
          </a:p>
        </p:txBody>
      </p:sp>
      <p:pic>
        <p:nvPicPr>
          <p:cNvPr id="410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04800"/>
            <a:ext cx="5238750" cy="348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357694"/>
            <a:ext cx="26955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00438"/>
            <a:ext cx="4648200" cy="309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214282" y="2500306"/>
            <a:ext cx="3286148" cy="86677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 smtClean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latin typeface="+mj-lt"/>
              </a:rPr>
              <a:t>Міксбордери</a:t>
            </a:r>
            <a:endParaRPr lang="ru-RU" sz="3600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786874" cy="2571768"/>
          </a:xfrm>
        </p:spPr>
        <p:txBody>
          <a:bodyPr>
            <a:normAutofit fontScale="90000"/>
          </a:bodyPr>
          <a:lstStyle/>
          <a:p>
            <a:r>
              <a:rPr lang="ru-RU" sz="2200" b="1" i="1" dirty="0" err="1" smtClean="0"/>
              <a:t>Ботанічний</a:t>
            </a:r>
            <a:r>
              <a:rPr lang="ru-RU" sz="2200" b="1" i="1" dirty="0" smtClean="0"/>
              <a:t> сад </a:t>
            </a:r>
            <a:r>
              <a:rPr lang="ru-RU" sz="2200" i="1" dirty="0" smtClean="0"/>
              <a:t>- </a:t>
            </a:r>
            <a:r>
              <a:rPr lang="ru-RU" sz="2200" i="1" dirty="0" err="1" smtClean="0"/>
              <a:t>науково-дослідницький</a:t>
            </a:r>
            <a:r>
              <a:rPr lang="ru-RU" sz="2200" i="1" dirty="0" smtClean="0"/>
              <a:t> </a:t>
            </a:r>
            <a:r>
              <a:rPr lang="ru-RU" sz="2200" i="1" dirty="0" smtClean="0"/>
              <a:t>та </a:t>
            </a:r>
            <a:r>
              <a:rPr lang="ru-RU" sz="2200" i="1" dirty="0" err="1" smtClean="0"/>
              <a:t>культурно-просвітницький</a:t>
            </a:r>
            <a:r>
              <a:rPr lang="ru-RU" sz="2200" i="1" dirty="0" smtClean="0"/>
              <a:t> заклад, в </a:t>
            </a:r>
            <a:r>
              <a:rPr lang="ru-RU" sz="2200" i="1" dirty="0" err="1" smtClean="0"/>
              <a:t>якому</a:t>
            </a:r>
            <a:r>
              <a:rPr lang="ru-RU" sz="2200" i="1" dirty="0" smtClean="0"/>
              <a:t> проводиться </a:t>
            </a:r>
            <a:r>
              <a:rPr lang="ru-RU" sz="2200" i="1" dirty="0" err="1" smtClean="0"/>
              <a:t>накопичення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колекцій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флори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</a:t>
            </a:r>
            <a:r>
              <a:rPr lang="ru-RU" sz="2200" i="1" dirty="0" smtClean="0"/>
              <a:t> метою </a:t>
            </a:r>
            <a:r>
              <a:rPr lang="ru-RU" sz="2200" i="1" dirty="0" err="1" smtClean="0"/>
              <a:t>її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вивчення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збереження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культивування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й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акліматизації</a:t>
            </a:r>
            <a:r>
              <a:rPr lang="ru-RU" sz="2200" i="1" dirty="0" smtClean="0"/>
              <a:t>; </a:t>
            </a:r>
            <a:r>
              <a:rPr lang="ru-RU" sz="2200" i="1" dirty="0" err="1" smtClean="0"/>
              <a:t>пошук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добір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рослин</a:t>
            </a:r>
            <a:r>
              <a:rPr lang="ru-RU" sz="2200" i="1" dirty="0" smtClean="0"/>
              <a:t>, </a:t>
            </a:r>
            <a:r>
              <a:rPr lang="ru-RU" sz="2200" i="1" dirty="0" err="1" smtClean="0"/>
              <a:t>перспективних</a:t>
            </a:r>
            <a:r>
              <a:rPr lang="ru-RU" sz="2200" i="1" dirty="0" smtClean="0"/>
              <a:t> для </a:t>
            </a:r>
            <a:r>
              <a:rPr lang="ru-RU" sz="2200" i="1" dirty="0" err="1" smtClean="0"/>
              <a:t>створення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зелених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насаджень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здійснення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інших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видів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господарської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діяльності</a:t>
            </a:r>
            <a:r>
              <a:rPr lang="ru-RU" sz="2200" i="1" dirty="0" smtClean="0"/>
              <a:t>; робота </a:t>
            </a:r>
            <a:r>
              <a:rPr lang="ru-RU" sz="2200" i="1" dirty="0" err="1" smtClean="0"/>
              <a:t>щодо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збереження</a:t>
            </a:r>
            <a:r>
              <a:rPr lang="ru-RU" sz="2200" i="1" dirty="0" smtClean="0"/>
              <a:t> генофонду </a:t>
            </a:r>
            <a:r>
              <a:rPr lang="ru-RU" sz="2200" i="1" dirty="0" err="1" smtClean="0"/>
              <a:t>рослинного</a:t>
            </a:r>
            <a:r>
              <a:rPr lang="ru-RU" sz="2200" i="1" dirty="0" smtClean="0"/>
              <a:t> </a:t>
            </a:r>
            <a:r>
              <a:rPr lang="ru-RU" sz="2200" i="1" dirty="0" err="1" smtClean="0"/>
              <a:t>світу</a:t>
            </a:r>
            <a:r>
              <a:rPr lang="ru-RU" sz="2200" i="1" dirty="0" smtClean="0"/>
              <a:t>. 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5143512"/>
            <a:ext cx="4786346" cy="571504"/>
          </a:xfrm>
        </p:spPr>
        <p:txBody>
          <a:bodyPr>
            <a:normAutofit fontScale="92500"/>
          </a:bodyPr>
          <a:lstStyle/>
          <a:p>
            <a:pPr lvl="0">
              <a:buNone/>
            </a:pPr>
            <a:r>
              <a:rPr lang="ru-RU" dirty="0" err="1" smtClean="0"/>
              <a:t>Пражський</a:t>
            </a:r>
            <a:r>
              <a:rPr lang="ru-RU" dirty="0" smtClean="0"/>
              <a:t> </a:t>
            </a:r>
            <a:r>
              <a:rPr lang="ru-RU" dirty="0" err="1" smtClean="0"/>
              <a:t>ботанічний</a:t>
            </a:r>
            <a:r>
              <a:rPr lang="ru-RU" dirty="0" smtClean="0"/>
              <a:t> </a:t>
            </a:r>
            <a:r>
              <a:rPr lang="ru-RU" dirty="0" smtClean="0"/>
              <a:t>сад</a:t>
            </a:r>
          </a:p>
          <a:p>
            <a:endParaRPr lang="ru-RU" dirty="0"/>
          </a:p>
        </p:txBody>
      </p:sp>
      <p:pic>
        <p:nvPicPr>
          <p:cNvPr id="43010" name="Picture 2" descr="C:\Documents and Settings\Admin\Рабочий стол\м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2786058"/>
            <a:ext cx="4643438" cy="3500438"/>
          </a:xfrm>
          <a:prstGeom prst="rect">
            <a:avLst/>
          </a:prstGeom>
          <a:noFill/>
        </p:spPr>
      </p:pic>
      <p:pic>
        <p:nvPicPr>
          <p:cNvPr id="43011" name="Picture 3" descr="C:\Documents and Settings\Admin\Рабочий стол\ббббб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14620"/>
            <a:ext cx="4500562" cy="35718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57158" y="6286520"/>
            <a:ext cx="2522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ru-RU" sz="1600" dirty="0" err="1" smtClean="0"/>
              <a:t>Пражський</a:t>
            </a:r>
            <a:r>
              <a:rPr lang="ru-RU" sz="1600" dirty="0" smtClean="0"/>
              <a:t> </a:t>
            </a:r>
            <a:r>
              <a:rPr lang="ru-RU" sz="1600" dirty="0" err="1" smtClean="0"/>
              <a:t>ботанічний</a:t>
            </a:r>
            <a:r>
              <a:rPr lang="ru-RU" sz="1600" dirty="0" smtClean="0"/>
              <a:t> сад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57166"/>
            <a:ext cx="8291264" cy="5768997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vi-VN" sz="2800" b="1" dirty="0" smtClean="0"/>
              <a:t>Оранжерея</a:t>
            </a:r>
            <a:r>
              <a:rPr lang="vi-VN" sz="2800" dirty="0"/>
              <a:t> — будівля </a:t>
            </a:r>
            <a:r>
              <a:rPr lang="vi-VN" sz="2800" dirty="0" smtClean="0"/>
              <a:t>зі</a:t>
            </a:r>
            <a:r>
              <a:rPr lang="ru-RU" sz="2800" dirty="0" smtClean="0"/>
              <a:t> </a:t>
            </a:r>
            <a:r>
              <a:rPr lang="en-US" sz="2800" dirty="0" smtClean="0"/>
              <a:t> </a:t>
            </a:r>
            <a:r>
              <a:rPr lang="vi-VN" sz="2800" dirty="0" smtClean="0"/>
              <a:t>штучним</a:t>
            </a:r>
            <a:r>
              <a:rPr lang="vi-VN" sz="2800" dirty="0"/>
              <a:t> кліматом для вирощування рослин</a:t>
            </a:r>
            <a:r>
              <a:rPr lang="vi-VN" sz="2800" dirty="0" smtClean="0"/>
              <a:t>.</a:t>
            </a:r>
            <a:r>
              <a:rPr lang="vi-VN" sz="2800" dirty="0"/>
              <a:t> Назва походить від французького «</a:t>
            </a:r>
            <a:r>
              <a:rPr lang="en-US" sz="2800" dirty="0" err="1"/>
              <a:t>orangerie</a:t>
            </a:r>
            <a:r>
              <a:rPr lang="en-US" sz="2800" dirty="0"/>
              <a:t>» (</a:t>
            </a:r>
            <a:r>
              <a:rPr lang="vi-VN" sz="2800" dirty="0"/>
              <a:t>апельсин), що пояснює первинне використання оранжерей — вирощування цитрусових</a:t>
            </a:r>
            <a:r>
              <a:rPr lang="vi-VN" sz="2800" dirty="0" smtClean="0"/>
              <a:t>.</a:t>
            </a:r>
            <a:endParaRPr lang="ru-RU" sz="2800" dirty="0" smtClean="0"/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3071810"/>
            <a:ext cx="4926324" cy="32861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327" y="3071810"/>
            <a:ext cx="3480877" cy="3143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7215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5407" y="116632"/>
            <a:ext cx="8229600" cy="124066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/>
              <a:t>Цибулинні рослини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uk-UA" sz="2700" b="1" dirty="0" smtClean="0"/>
              <a:t>Різноманіття сортів нарцисів: </a:t>
            </a:r>
            <a:r>
              <a:rPr lang="ru-RU" sz="2700" b="1" dirty="0" err="1" smtClean="0"/>
              <a:t>махрові</a:t>
            </a:r>
            <a:r>
              <a:rPr lang="ru-RU" sz="2700" b="1" dirty="0" smtClean="0"/>
              <a:t>  та </a:t>
            </a:r>
            <a:r>
              <a:rPr lang="ru-RU" sz="2700" b="1" dirty="0" err="1" smtClean="0"/>
              <a:t>поетичні</a:t>
            </a:r>
            <a:r>
              <a:rPr lang="ru-RU" sz="2700" b="1" dirty="0" smtClean="0"/>
              <a:t> </a:t>
            </a:r>
            <a:r>
              <a:rPr lang="ru-RU" sz="2700" b="1" dirty="0" err="1" smtClean="0"/>
              <a:t>нарциси</a:t>
            </a:r>
            <a:endParaRPr lang="ru-RU" sz="2700" b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 flipV="1">
            <a:off x="642910" y="6525344"/>
            <a:ext cx="8043890" cy="46928"/>
          </a:xfrm>
        </p:spPr>
        <p:txBody>
          <a:bodyPr>
            <a:normAutofit fontScale="25000" lnSpcReduction="20000"/>
          </a:bodyPr>
          <a:lstStyle/>
          <a:p>
            <a:endParaRPr lang="ru-RU" b="1" dirty="0"/>
          </a:p>
        </p:txBody>
      </p:sp>
      <p:pic>
        <p:nvPicPr>
          <p:cNvPr id="3074" name="Picture 2" descr="сорт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357298"/>
            <a:ext cx="2714644" cy="28843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78" y="1357298"/>
            <a:ext cx="3548054" cy="2661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29058" y="4071942"/>
            <a:ext cx="140326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сорт «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Replete»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4286256"/>
            <a:ext cx="14241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сорт "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Менлі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"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891" r="11742"/>
          <a:stretch/>
        </p:blipFill>
        <p:spPr bwMode="auto">
          <a:xfrm>
            <a:off x="5429256" y="3429000"/>
            <a:ext cx="3536192" cy="2820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715140" y="6286520"/>
            <a:ext cx="14112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Сорт «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Актае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»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35053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33" y="349261"/>
            <a:ext cx="28194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80879" y="4293096"/>
            <a:ext cx="2023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Нарцис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 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жонкілієвий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452"/>
          <a:stretch/>
        </p:blipFill>
        <p:spPr bwMode="auto">
          <a:xfrm>
            <a:off x="2987824" y="349261"/>
            <a:ext cx="2750878" cy="380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960249" y="4293096"/>
            <a:ext cx="25896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Цикламеновидний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нарцис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82" r="16198"/>
          <a:stretch/>
        </p:blipFill>
        <p:spPr bwMode="auto">
          <a:xfrm>
            <a:off x="5838127" y="347990"/>
            <a:ext cx="3230311" cy="3802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333263" y="4294980"/>
            <a:ext cx="18275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Трубчастий</a:t>
            </a:r>
            <a:r>
              <a:rPr lang="ru-RU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bg1">
                    <a:lumMod val="50000"/>
                  </a:schemeClr>
                </a:solidFill>
              </a:rPr>
              <a:t>нарцис</a:t>
            </a: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022817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4096"/>
          </a:xfrm>
        </p:spPr>
        <p:txBody>
          <a:bodyPr>
            <a:noAutofit/>
          </a:bodyPr>
          <a:lstStyle/>
          <a:p>
            <a:r>
              <a:rPr lang="uk-UA" sz="2800" b="1" dirty="0" smtClean="0"/>
              <a:t>Тюльпани: </a:t>
            </a:r>
            <a:r>
              <a:rPr lang="en-US" sz="2800" b="1" dirty="0" smtClean="0"/>
              <a:t>I </a:t>
            </a:r>
            <a:r>
              <a:rPr lang="ru-RU" sz="2800" b="1" dirty="0" err="1" smtClean="0"/>
              <a:t>група</a:t>
            </a:r>
            <a:r>
              <a:rPr lang="ru-RU" sz="2800" b="1" dirty="0" smtClean="0"/>
              <a:t>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ранні</a:t>
            </a:r>
            <a:r>
              <a:rPr lang="ru-RU" sz="2800" b="1" dirty="0" smtClean="0"/>
              <a:t>, </a:t>
            </a:r>
            <a:br>
              <a:rPr lang="ru-RU" sz="2800" b="1" dirty="0" smtClean="0"/>
            </a:br>
            <a:r>
              <a:rPr lang="en-US" sz="2800" b="1" dirty="0" smtClean="0"/>
              <a:t>II </a:t>
            </a:r>
            <a:r>
              <a:rPr lang="ru-RU" sz="2800" b="1" dirty="0" err="1" smtClean="0"/>
              <a:t>група</a:t>
            </a:r>
            <a:r>
              <a:rPr lang="ru-RU" sz="2800" b="1" dirty="0" smtClean="0"/>
              <a:t> </a:t>
            </a:r>
            <a:r>
              <a:rPr lang="ru-RU" sz="2800" b="1" dirty="0" smtClean="0"/>
              <a:t>— </a:t>
            </a:r>
            <a:r>
              <a:rPr lang="ru-RU" sz="2800" b="1" dirty="0" err="1" smtClean="0"/>
              <a:t>середньоквітучі</a:t>
            </a:r>
            <a:endParaRPr lang="ru-RU" sz="28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48" y="857232"/>
            <a:ext cx="2714644" cy="271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28596" y="3643314"/>
            <a:ext cx="3394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Простий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ранний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тюльпан Кулер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Кардинал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452" b="15188"/>
          <a:stretch/>
        </p:blipFill>
        <p:spPr bwMode="auto">
          <a:xfrm>
            <a:off x="5572132" y="857232"/>
            <a:ext cx="2781428" cy="2766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14942" y="3714752"/>
            <a:ext cx="352737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Махровий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ранній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тюльпан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Фоксі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Фокстрот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383" b="5645"/>
          <a:stretch/>
        </p:blipFill>
        <p:spPr bwMode="auto">
          <a:xfrm>
            <a:off x="714348" y="3929066"/>
            <a:ext cx="2490219" cy="2688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348" b="32199"/>
          <a:stretch/>
        </p:blipFill>
        <p:spPr bwMode="auto">
          <a:xfrm>
            <a:off x="5357818" y="4000504"/>
            <a:ext cx="3142178" cy="23083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5786" y="6550223"/>
            <a:ext cx="206915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Тріумф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тюльпан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Авіатор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429256" y="6357958"/>
            <a:ext cx="27397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Дарвінів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тюльпан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сорту </a:t>
            </a:r>
            <a:r>
              <a:rPr lang="ru-RU" sz="1400" dirty="0" err="1" smtClean="0">
                <a:solidFill>
                  <a:schemeClr val="bg1">
                    <a:lumMod val="50000"/>
                  </a:schemeClr>
                </a:solidFill>
              </a:rPr>
              <a:t>Деметер</a:t>
            </a: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4518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922114"/>
          </a:xfrm>
        </p:spPr>
        <p:txBody>
          <a:bodyPr/>
          <a:lstStyle/>
          <a:p>
            <a:pPr algn="ctr"/>
            <a:r>
              <a:rPr lang="en-US" b="1" dirty="0" smtClean="0"/>
              <a:t>III </a:t>
            </a:r>
            <a:r>
              <a:rPr lang="ru-RU" b="1" dirty="0" err="1" smtClean="0"/>
              <a:t>група</a:t>
            </a:r>
            <a:r>
              <a:rPr lang="ru-RU" b="1" dirty="0" smtClean="0"/>
              <a:t> </a:t>
            </a:r>
            <a:r>
              <a:rPr lang="ru-RU" b="1" dirty="0" smtClean="0"/>
              <a:t>— </a:t>
            </a:r>
            <a:r>
              <a:rPr lang="ru-RU" b="1" dirty="0" err="1" smtClean="0"/>
              <a:t>піздньоквітучі</a:t>
            </a:r>
            <a:endParaRPr lang="ru-RU" b="1" dirty="0"/>
          </a:p>
        </p:txBody>
      </p:sp>
      <p:pic>
        <p:nvPicPr>
          <p:cNvPr id="9218" name="Picture 2" descr="http://s3.fotokto.ru/photo/full/156/156738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42" y="1341641"/>
            <a:ext cx="2493732" cy="3733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2342" y="5222758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Лілієцвітний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тюльпан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 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Аладдін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330831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3228442" y="5209988"/>
            <a:ext cx="23516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Бахромчастий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тюльпан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Alleppo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065" y="1330832"/>
            <a:ext cx="292896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123328" y="5207041"/>
            <a:ext cx="24326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Зеленокольоровий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тюльпан </a:t>
            </a:r>
            <a:r>
              <a:rPr lang="ru-RU" sz="1200" dirty="0" err="1" smtClean="0">
                <a:solidFill>
                  <a:schemeClr val="bg1">
                    <a:lumMod val="50000"/>
                  </a:schemeClr>
                </a:solidFill>
              </a:rPr>
              <a:t>Artist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37638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pPr algn="ctr"/>
            <a:r>
              <a:rPr lang="ru-RU" b="1" dirty="0" err="1" smtClean="0"/>
              <a:t>Лілії</a:t>
            </a:r>
            <a:endParaRPr lang="ru-RU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8" y="1628800"/>
            <a:ext cx="8370236" cy="374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5926" y="5661248"/>
            <a:ext cx="81766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«White Pixels», «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Strawberry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&amp;</a:t>
            </a:r>
            <a:r>
              <a:rPr lang="uk-UA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Cream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», «Purple Heart», «Dune», «Moonlight»,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«Sorbet»</a:t>
            </a:r>
            <a:endParaRPr lang="ru-RU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5534977"/>
      </p:ext>
    </p:extLst>
  </p:cSld>
  <p:clrMapOvr>
    <a:masterClrMapping/>
  </p:clrMapOvr>
  <p:transition spd="slow"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164</Words>
  <PresentationFormat>Экран (4:3)</PresentationFormat>
  <Paragraphs>35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Квітникарство  — галузь рослинництва, що займається селекцією і вирощуванням рослин з декоративними цілями: для зрізування букетів, створення оранжерей і зелених насаджень відкритого грунта, а також для прикрашання житлових і виробничих приміщень.</vt:lpstr>
      <vt:lpstr>Слайд 2</vt:lpstr>
      <vt:lpstr>Ботанічний сад - науково-дослідницький та культурно-просвітницький заклад, в якому проводиться накопичення колекцій флори з метою її вивчення, збереження, культивування й акліматизації; пошук і добір рослин, перспективних для створення зелених насаджень і здійснення інших видів господарської діяльності; робота щодо збереження генофонду рослинного світу.  </vt:lpstr>
      <vt:lpstr>Слайд 4</vt:lpstr>
      <vt:lpstr>Цибулинні рослини Різноманіття сортів нарцисів: махрові  та поетичні нарциси</vt:lpstr>
      <vt:lpstr>Слайд 6</vt:lpstr>
      <vt:lpstr>Тюльпани: I група — ранні,  II група — середньоквітучі</vt:lpstr>
      <vt:lpstr>III група — піздньоквітучі</vt:lpstr>
      <vt:lpstr>Лілії</vt:lpstr>
      <vt:lpstr>      </vt:lpstr>
      <vt:lpstr>Амариліс</vt:lpstr>
      <vt:lpstr>Агротехніка вирощування квіткових рослин, наприклад, рози.</vt:lpstr>
      <vt:lpstr>Збереження квітів, що зрізані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Zaliznyak</cp:lastModifiedBy>
  <cp:revision>11</cp:revision>
  <dcterms:modified xsi:type="dcterms:W3CDTF">2016-12-17T17:06:25Z</dcterms:modified>
</cp:coreProperties>
</file>