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1" r:id="rId4"/>
    <p:sldId id="262" r:id="rId5"/>
    <p:sldId id="260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221D2-E0CF-4AA8-A8C0-681CDA7D9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8F07-0252-4CB4-8062-79B56CF1F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4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Світові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рослинні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ресурси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5" name="Picture 4" descr="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3" y="1000125"/>
            <a:ext cx="8910637" cy="5448300"/>
          </a:xfrm>
          <a:noFill/>
        </p:spPr>
      </p:pic>
    </p:spTree>
    <p:extLst>
      <p:ext uri="{BB962C8B-B14F-4D97-AF65-F5344CB8AC3E}">
        <p14:creationId xmlns:p14="http://schemas.microsoft.com/office/powerpoint/2010/main" val="1640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2255838" cy="3124200"/>
          </a:xfrm>
          <a:noFill/>
        </p:spPr>
      </p:pic>
      <p:pic>
        <p:nvPicPr>
          <p:cNvPr id="17411" name="Picture 10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7275" y="1752600"/>
            <a:ext cx="2008188" cy="3276600"/>
          </a:xfrm>
          <a:noFill/>
        </p:spPr>
      </p:pic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2438400" y="5029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err="1" smtClean="0">
                <a:solidFill>
                  <a:srgbClr val="080810"/>
                </a:solidFill>
                <a:latin typeface="Times New Roman" pitchFamily="18" charset="0"/>
              </a:rPr>
              <a:t>Вільха</a:t>
            </a:r>
            <a:endParaRPr lang="ru-RU" sz="2400" dirty="0">
              <a:solidFill>
                <a:srgbClr val="080810"/>
              </a:solidFill>
              <a:latin typeface="Times New Roman" pitchFamily="18" charset="0"/>
            </a:endParaRP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4191000" y="50292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err="1" smtClean="0">
                <a:solidFill>
                  <a:srgbClr val="080810"/>
                </a:solidFill>
                <a:latin typeface="Times New Roman" pitchFamily="18" charset="0"/>
              </a:rPr>
              <a:t>Ялиця</a:t>
            </a:r>
            <a:r>
              <a:rPr lang="ru-RU" sz="2400" dirty="0" smtClean="0">
                <a:solidFill>
                  <a:srgbClr val="080810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80810"/>
                </a:solidFill>
                <a:latin typeface="Times New Roman" pitchFamily="18" charset="0"/>
              </a:rPr>
              <a:t>сибирська</a:t>
            </a:r>
            <a:endParaRPr lang="ru-RU" sz="2400" dirty="0">
              <a:solidFill>
                <a:srgbClr val="080810"/>
              </a:solidFill>
              <a:latin typeface="Times New Roman" pitchFamily="18" charset="0"/>
            </a:endParaRPr>
          </a:p>
        </p:txBody>
      </p:sp>
      <p:pic>
        <p:nvPicPr>
          <p:cNvPr id="174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212725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7"/>
          <p:cNvSpPr txBox="1">
            <a:spLocks noChangeArrowheads="1"/>
          </p:cNvSpPr>
          <p:nvPr/>
        </p:nvSpPr>
        <p:spPr bwMode="auto">
          <a:xfrm>
            <a:off x="6934200" y="548640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err="1" smtClean="0">
                <a:solidFill>
                  <a:srgbClr val="080810"/>
                </a:solidFill>
                <a:latin typeface="Times New Roman" pitchFamily="18" charset="0"/>
              </a:rPr>
              <a:t>Сибирська</a:t>
            </a:r>
            <a:r>
              <a:rPr lang="ru-RU" sz="2400" dirty="0" smtClean="0">
                <a:solidFill>
                  <a:srgbClr val="080810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80810"/>
                </a:solidFill>
                <a:latin typeface="Times New Roman" pitchFamily="18" charset="0"/>
              </a:rPr>
              <a:t>сосна (кедр)</a:t>
            </a:r>
          </a:p>
        </p:txBody>
      </p:sp>
      <p:pic>
        <p:nvPicPr>
          <p:cNvPr id="1741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7692"/>
          <a:stretch>
            <a:fillRect/>
          </a:stretch>
        </p:blipFill>
        <p:spPr bwMode="auto">
          <a:xfrm>
            <a:off x="273050" y="2057400"/>
            <a:ext cx="20129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304800" y="5791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err="1" smtClean="0">
                <a:solidFill>
                  <a:srgbClr val="080810"/>
                </a:solidFill>
                <a:latin typeface="Times New Roman" pitchFamily="18" charset="0"/>
              </a:rPr>
              <a:t>Ялина</a:t>
            </a:r>
            <a:r>
              <a:rPr lang="ru-RU" sz="2400" dirty="0" smtClean="0">
                <a:solidFill>
                  <a:srgbClr val="080810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80810"/>
                </a:solidFill>
                <a:latin typeface="Times New Roman" pitchFamily="18" charset="0"/>
              </a:rPr>
              <a:t>звичайна</a:t>
            </a:r>
            <a:endParaRPr lang="ru-RU" sz="2400" dirty="0">
              <a:solidFill>
                <a:srgbClr val="080810"/>
              </a:solidFill>
              <a:latin typeface="Times New Roman" pitchFamily="18" charset="0"/>
            </a:endParaRPr>
          </a:p>
        </p:txBody>
      </p:sp>
      <p:sp>
        <p:nvSpPr>
          <p:cNvPr id="69652" name="Rectangle 2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err="1" smtClean="0"/>
              <a:t>Типові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види</a:t>
            </a:r>
            <a:r>
              <a:rPr lang="ru-RU" sz="3200" dirty="0" smtClean="0"/>
              <a:t> дерев </a:t>
            </a:r>
            <a:r>
              <a:rPr lang="ru-RU" sz="3200" dirty="0"/>
              <a:t>тайги</a:t>
            </a:r>
          </a:p>
        </p:txBody>
      </p:sp>
    </p:spTree>
    <p:extLst>
      <p:ext uri="{BB962C8B-B14F-4D97-AF65-F5344CB8AC3E}">
        <p14:creationId xmlns:p14="http://schemas.microsoft.com/office/powerpoint/2010/main" val="25049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err="1" smtClean="0"/>
              <a:t>Типові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види</a:t>
            </a:r>
            <a:r>
              <a:rPr lang="ru-RU" sz="3200" dirty="0" smtClean="0"/>
              <a:t> дерев </a:t>
            </a:r>
            <a:r>
              <a:rPr lang="ru-RU" sz="3200" dirty="0" err="1" smtClean="0"/>
              <a:t>широколистяних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лісів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9459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" y="1752600"/>
            <a:ext cx="2922588" cy="3733800"/>
          </a:xfrm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143000" y="5486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80810"/>
                </a:solidFill>
                <a:latin typeface="Times New Roman" pitchFamily="18" charset="0"/>
              </a:rPr>
              <a:t>Бук</a:t>
            </a:r>
          </a:p>
        </p:txBody>
      </p:sp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752600"/>
            <a:ext cx="27162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4343400" y="5486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rgbClr val="080810"/>
                </a:solidFill>
                <a:latin typeface="Times New Roman" pitchFamily="18" charset="0"/>
              </a:rPr>
              <a:t>В</a:t>
            </a:r>
            <a:r>
              <a:rPr lang="en-US" sz="2400" dirty="0" smtClean="0">
                <a:solidFill>
                  <a:srgbClr val="080810"/>
                </a:solidFill>
                <a:latin typeface="Times New Roman" pitchFamily="18" charset="0"/>
              </a:rPr>
              <a:t>’</a:t>
            </a:r>
            <a:r>
              <a:rPr lang="ru-RU" sz="2400" dirty="0" err="1" smtClean="0">
                <a:solidFill>
                  <a:srgbClr val="080810"/>
                </a:solidFill>
                <a:latin typeface="Times New Roman" pitchFamily="18" charset="0"/>
              </a:rPr>
              <a:t>яз</a:t>
            </a:r>
            <a:endParaRPr lang="ru-RU" sz="2400" dirty="0">
              <a:solidFill>
                <a:srgbClr val="080810"/>
              </a:solidFill>
              <a:latin typeface="Times New Roman" pitchFamily="18" charset="0"/>
            </a:endParaRPr>
          </a:p>
        </p:txBody>
      </p:sp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846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7086600" y="548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80810"/>
                </a:solidFill>
                <a:latin typeface="Times New Roman" pitchFamily="18" charset="0"/>
              </a:rPr>
              <a:t>Дуб</a:t>
            </a:r>
          </a:p>
        </p:txBody>
      </p:sp>
    </p:spTree>
    <p:extLst>
      <p:ext uri="{BB962C8B-B14F-4D97-AF65-F5344CB8AC3E}">
        <p14:creationId xmlns:p14="http://schemas.microsoft.com/office/powerpoint/2010/main" val="219927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err="1" smtClean="0"/>
              <a:t>Типові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види</a:t>
            </a:r>
            <a:r>
              <a:rPr lang="ru-RU" sz="3200" dirty="0" smtClean="0"/>
              <a:t> </a:t>
            </a:r>
            <a:r>
              <a:rPr lang="ru-RU" sz="3200" dirty="0" err="1" smtClean="0"/>
              <a:t>рослин</a:t>
            </a:r>
            <a:r>
              <a:rPr lang="ru-RU" sz="3200" dirty="0" smtClean="0"/>
              <a:t> </a:t>
            </a:r>
            <a:r>
              <a:rPr lang="ru-RU" sz="3200" dirty="0" err="1" smtClean="0"/>
              <a:t>тропічного</a:t>
            </a:r>
            <a:r>
              <a:rPr lang="ru-RU" sz="3200" dirty="0" smtClean="0"/>
              <a:t> та </a:t>
            </a:r>
            <a:r>
              <a:rPr lang="ru-RU" sz="3200" dirty="0" err="1" smtClean="0"/>
              <a:t>субтропічного</a:t>
            </a:r>
            <a:r>
              <a:rPr lang="ru-RU" sz="3200" dirty="0" smtClean="0"/>
              <a:t> поясу</a:t>
            </a:r>
            <a:endParaRPr lang="ru-RU" sz="3200" dirty="0"/>
          </a:p>
        </p:txBody>
      </p:sp>
      <p:pic>
        <p:nvPicPr>
          <p:cNvPr id="2253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2819400" cy="3581400"/>
          </a:xfrm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990600" y="5562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err="1" smtClean="0">
                <a:solidFill>
                  <a:srgbClr val="080810"/>
                </a:solidFill>
                <a:latin typeface="Times New Roman" pitchFamily="18" charset="0"/>
              </a:rPr>
              <a:t>Евкаліпт</a:t>
            </a:r>
            <a:endParaRPr lang="ru-RU" sz="2400" dirty="0">
              <a:solidFill>
                <a:srgbClr val="080810"/>
              </a:solidFill>
              <a:latin typeface="Times New Roman" pitchFamily="18" charset="0"/>
            </a:endParaRP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"/>
          <a:stretch>
            <a:fillRect/>
          </a:stretch>
        </p:blipFill>
        <p:spPr bwMode="auto">
          <a:xfrm>
            <a:off x="3124200" y="1828800"/>
            <a:ext cx="2943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4267200" y="5562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80810"/>
                </a:solidFill>
                <a:latin typeface="Times New Roman" pitchFamily="18" charset="0"/>
              </a:rPr>
              <a:t>Лавр</a:t>
            </a:r>
          </a:p>
        </p:txBody>
      </p:sp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6"/>
          <a:stretch>
            <a:fillRect/>
          </a:stretch>
        </p:blipFill>
        <p:spPr bwMode="auto">
          <a:xfrm>
            <a:off x="6248400" y="1828800"/>
            <a:ext cx="2819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6858000" y="5562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err="1" smtClean="0">
                <a:solidFill>
                  <a:srgbClr val="080810"/>
                </a:solidFill>
                <a:latin typeface="Times New Roman" pitchFamily="18" charset="0"/>
              </a:rPr>
              <a:t>Ліани</a:t>
            </a:r>
            <a:endParaRPr lang="ru-RU" sz="2400" dirty="0">
              <a:solidFill>
                <a:srgbClr val="08081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9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336800"/>
            <a:ext cx="6119812" cy="4391025"/>
          </a:xfrm>
        </p:spPr>
      </p:pic>
      <p:sp>
        <p:nvSpPr>
          <p:cNvPr id="3075" name="Заголовок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2209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2000" dirty="0" smtClean="0"/>
              <a:t>У літературі й практиці по даному питанню звичайно застосовують три основні терміни: "інтродукція", "акліматизація", "натуралізація". Термін "інтродукція" увійшов в ботанічну літературу з ІІ половини </a:t>
            </a:r>
            <a:r>
              <a:rPr lang="ru-RU" sz="2000" dirty="0" smtClean="0"/>
              <a:t>XIX</a:t>
            </a:r>
            <a:r>
              <a:rPr lang="uk-UA" sz="2000" dirty="0" smtClean="0"/>
              <a:t> ст., він походить від латинського слова </a:t>
            </a:r>
            <a:r>
              <a:rPr lang="uk-UA" sz="2000" dirty="0" err="1" smtClean="0"/>
              <a:t>іntroductіon</a:t>
            </a:r>
            <a:r>
              <a:rPr lang="uk-UA" sz="2000" dirty="0" smtClean="0"/>
              <a:t> (уведення).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Інтродукція</a:t>
            </a:r>
            <a:r>
              <a:rPr lang="en-US" sz="2000" dirty="0" smtClean="0"/>
              <a:t> (</a:t>
            </a:r>
            <a:r>
              <a:rPr lang="en-US" sz="2000" dirty="0" err="1" smtClean="0"/>
              <a:t>від</a:t>
            </a:r>
            <a:r>
              <a:rPr lang="en-US" sz="2000" dirty="0" smtClean="0"/>
              <a:t> </a:t>
            </a:r>
            <a:r>
              <a:rPr lang="uk-UA" sz="2000" dirty="0" smtClean="0"/>
              <a:t>лат</a:t>
            </a:r>
            <a:r>
              <a:rPr lang="en-US" sz="2000" dirty="0" smtClean="0"/>
              <a:t>. </a:t>
            </a:r>
            <a:r>
              <a:rPr lang="en-US" sz="2000" dirty="0" err="1" smtClean="0"/>
              <a:t>Іntroductіo</a:t>
            </a:r>
            <a:r>
              <a:rPr lang="en-US" sz="2000" dirty="0" smtClean="0"/>
              <a:t> - "</a:t>
            </a:r>
            <a:r>
              <a:rPr lang="en-US" sz="2000" dirty="0" err="1" smtClean="0"/>
              <a:t>уведення</a:t>
            </a:r>
            <a:r>
              <a:rPr lang="en-US" sz="2000" dirty="0" smtClean="0"/>
              <a:t> ") - </a:t>
            </a:r>
            <a:r>
              <a:rPr lang="en-US" sz="2000" dirty="0" err="1" smtClean="0"/>
              <a:t>навмисне</a:t>
            </a:r>
            <a:r>
              <a:rPr lang="en-US" sz="2000" dirty="0" smtClean="0"/>
              <a:t> </a:t>
            </a:r>
            <a:r>
              <a:rPr lang="en-US" sz="2000" dirty="0" err="1" smtClean="0"/>
              <a:t>або</a:t>
            </a:r>
            <a:r>
              <a:rPr lang="en-US" sz="2000" dirty="0" smtClean="0"/>
              <a:t> </a:t>
            </a:r>
            <a:r>
              <a:rPr lang="en-US" sz="2000" dirty="0" err="1" smtClean="0"/>
              <a:t>випадкове</a:t>
            </a:r>
            <a:r>
              <a:rPr lang="en-US" sz="2000" dirty="0" smtClean="0"/>
              <a:t> </a:t>
            </a:r>
            <a:r>
              <a:rPr lang="en-US" sz="2000" dirty="0" err="1" smtClean="0"/>
              <a:t>переселення</a:t>
            </a:r>
            <a:r>
              <a:rPr lang="en-US" sz="2000" dirty="0" smtClean="0"/>
              <a:t> </a:t>
            </a:r>
            <a:r>
              <a:rPr lang="en-US" sz="2000" dirty="0" err="1" smtClean="0"/>
              <a:t>особин</a:t>
            </a:r>
            <a:r>
              <a:rPr lang="en-US" sz="2000" dirty="0" smtClean="0"/>
              <a:t> </a:t>
            </a:r>
            <a:r>
              <a:rPr lang="en-US" sz="2000" dirty="0" err="1" smtClean="0"/>
              <a:t>якого</a:t>
            </a:r>
            <a:r>
              <a:rPr lang="uk-UA" sz="2000" dirty="0" err="1" smtClean="0"/>
              <a:t>-небудь</a:t>
            </a:r>
            <a:r>
              <a:rPr lang="en-US" sz="2000" dirty="0" smtClean="0"/>
              <a:t> </a:t>
            </a:r>
            <a:r>
              <a:rPr lang="en-US" sz="2000" dirty="0" err="1" smtClean="0"/>
              <a:t>виду</a:t>
            </a:r>
            <a:r>
              <a:rPr lang="en-US" sz="2000" dirty="0" smtClean="0"/>
              <a:t> </a:t>
            </a:r>
            <a:r>
              <a:rPr lang="en-US" sz="2000" dirty="0" err="1" smtClean="0"/>
              <a:t>тварин</a:t>
            </a:r>
            <a:r>
              <a:rPr lang="en-US" sz="2000" dirty="0" smtClean="0"/>
              <a:t> і </a:t>
            </a:r>
            <a:r>
              <a:rPr lang="en-US" sz="2000" dirty="0" err="1" smtClean="0"/>
              <a:t>рослин</a:t>
            </a:r>
            <a:r>
              <a:rPr lang="en-US" sz="2000" dirty="0" smtClean="0"/>
              <a:t> </a:t>
            </a:r>
            <a:r>
              <a:rPr lang="en-US" sz="2000" dirty="0" err="1" smtClean="0"/>
              <a:t>за</a:t>
            </a:r>
            <a:r>
              <a:rPr lang="en-US" sz="2000" dirty="0" smtClean="0"/>
              <a:t> </a:t>
            </a:r>
            <a:r>
              <a:rPr lang="en-US" sz="2000" dirty="0" err="1" smtClean="0"/>
              <a:t>межі</a:t>
            </a:r>
            <a:r>
              <a:rPr lang="en-US" sz="2000" dirty="0" smtClean="0"/>
              <a:t> </a:t>
            </a:r>
            <a:r>
              <a:rPr lang="en-US" sz="2000" dirty="0" err="1" smtClean="0"/>
              <a:t>природного</a:t>
            </a:r>
            <a:r>
              <a:rPr lang="en-US" sz="2000" dirty="0" smtClean="0"/>
              <a:t> </a:t>
            </a:r>
            <a:r>
              <a:rPr lang="en-US" sz="2000" dirty="0" err="1" smtClean="0"/>
              <a:t>ареалу</a:t>
            </a:r>
            <a:r>
              <a:rPr lang="en-US" sz="2000" dirty="0" smtClean="0"/>
              <a:t> в </a:t>
            </a:r>
            <a:r>
              <a:rPr lang="en-US" sz="2000" dirty="0" err="1" smtClean="0"/>
              <a:t>нові</a:t>
            </a:r>
            <a:r>
              <a:rPr lang="en-US" sz="2000" dirty="0" smtClean="0"/>
              <a:t> </a:t>
            </a:r>
            <a:r>
              <a:rPr lang="en-US" sz="2000" dirty="0" err="1" smtClean="0"/>
              <a:t>для</a:t>
            </a:r>
            <a:r>
              <a:rPr lang="en-US" sz="2000" dirty="0" smtClean="0"/>
              <a:t> </a:t>
            </a:r>
            <a:r>
              <a:rPr lang="en-US" sz="2000" dirty="0" err="1" smtClean="0"/>
              <a:t>них</a:t>
            </a:r>
            <a:r>
              <a:rPr lang="en-US" sz="2000" dirty="0" smtClean="0"/>
              <a:t> </a:t>
            </a:r>
            <a:r>
              <a:rPr lang="en-US" sz="2000" dirty="0" err="1" smtClean="0"/>
              <a:t>місця</a:t>
            </a:r>
            <a:r>
              <a:rPr lang="en-US" sz="2000" dirty="0" smtClean="0"/>
              <a:t> </a:t>
            </a:r>
            <a:r>
              <a:rPr lang="en-US" sz="2000" dirty="0" err="1" smtClean="0"/>
              <a:t>проживання</a:t>
            </a:r>
            <a:r>
              <a:rPr lang="en-US" sz="2000" dirty="0" smtClean="0"/>
              <a:t>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00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164307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лісокультурного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інтродуцентів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вікову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.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лісоутворюючих</a:t>
            </a:r>
            <a:r>
              <a:rPr lang="ru-RU" dirty="0" smtClean="0"/>
              <a:t> </a:t>
            </a:r>
            <a:r>
              <a:rPr lang="ru-RU" dirty="0" err="1" smtClean="0"/>
              <a:t>інтродуцентів</a:t>
            </a:r>
            <a:r>
              <a:rPr lang="ru-RU" dirty="0" smtClean="0"/>
              <a:t> у </a:t>
            </a:r>
            <a:r>
              <a:rPr lang="ru-RU" dirty="0" err="1" smtClean="0"/>
              <a:t>лісових</a:t>
            </a:r>
            <a:r>
              <a:rPr lang="ru-RU" dirty="0" smtClean="0"/>
              <a:t> культурах невеликий: </a:t>
            </a:r>
            <a:r>
              <a:rPr lang="ru-RU" dirty="0" err="1" smtClean="0"/>
              <a:t>ялина</a:t>
            </a:r>
            <a:r>
              <a:rPr lang="ru-RU" dirty="0" smtClean="0"/>
              <a:t> </a:t>
            </a:r>
            <a:r>
              <a:rPr lang="ru-RU" dirty="0" err="1" smtClean="0"/>
              <a:t>чорна</a:t>
            </a:r>
            <a:r>
              <a:rPr lang="ru-RU" dirty="0" smtClean="0"/>
              <a:t>, </a:t>
            </a:r>
            <a:r>
              <a:rPr lang="ru-RU" dirty="0" err="1" smtClean="0"/>
              <a:t>модрина</a:t>
            </a:r>
            <a:r>
              <a:rPr lang="ru-RU" dirty="0" smtClean="0"/>
              <a:t> </a:t>
            </a:r>
            <a:r>
              <a:rPr lang="ru-RU" dirty="0" err="1" smtClean="0"/>
              <a:t>сибірська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європейська</a:t>
            </a:r>
            <a:r>
              <a:rPr lang="ru-RU" dirty="0" smtClean="0"/>
              <a:t>, </a:t>
            </a:r>
            <a:r>
              <a:rPr lang="ru-RU" dirty="0" err="1" smtClean="0"/>
              <a:t>горіх</a:t>
            </a:r>
            <a:r>
              <a:rPr lang="ru-RU" dirty="0" smtClean="0"/>
              <a:t> </a:t>
            </a:r>
            <a:r>
              <a:rPr lang="ru-RU" dirty="0" err="1" smtClean="0"/>
              <a:t>маньчжурський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чорний</a:t>
            </a:r>
            <a:r>
              <a:rPr lang="ru-RU" dirty="0" smtClean="0"/>
              <a:t>, бук </a:t>
            </a:r>
            <a:r>
              <a:rPr lang="ru-RU" dirty="0" err="1" smtClean="0"/>
              <a:t>лісовий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 У </a:t>
            </a:r>
            <a:r>
              <a:rPr lang="ru-RU" dirty="0" err="1" smtClean="0"/>
              <a:t>степовій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чиста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лісоутворюючих</a:t>
            </a:r>
            <a:r>
              <a:rPr lang="ru-RU" dirty="0" smtClean="0"/>
              <a:t> </a:t>
            </a:r>
            <a:r>
              <a:rPr lang="ru-RU" dirty="0" err="1" smtClean="0"/>
              <a:t>інтродуцентів</a:t>
            </a:r>
            <a:r>
              <a:rPr lang="ru-RU" dirty="0" smtClean="0"/>
              <a:t> становить 172,1 га.</a:t>
            </a:r>
            <a:endParaRPr lang="ru-RU" dirty="0"/>
          </a:p>
        </p:txBody>
      </p:sp>
      <p:pic>
        <p:nvPicPr>
          <p:cNvPr id="163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2714644" cy="4286280"/>
          </a:xfrm>
          <a:prstGeom prst="rect">
            <a:avLst/>
          </a:prstGeom>
          <a:noFill/>
        </p:spPr>
      </p:pic>
      <p:pic>
        <p:nvPicPr>
          <p:cNvPr id="16390" name="Picture 6" descr="ÐÐ°ÑÑÐ¸Ð½ÐºÐ¸ Ð¿Ð¾ Ð·Ð°Ð¿ÑÐ¾ÑÑ Ð¼Ð¾Ð´ÑÐ¸Ð½Ð° ÑÐ¸Ð±ÑÑÑÑ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0240"/>
            <a:ext cx="2571768" cy="4286280"/>
          </a:xfrm>
          <a:prstGeom prst="rect">
            <a:avLst/>
          </a:prstGeom>
          <a:noFill/>
        </p:spPr>
      </p:pic>
      <p:pic>
        <p:nvPicPr>
          <p:cNvPr id="16392" name="Picture 8" descr="ÐÐ°ÑÑÐ¸Ð½ÐºÐ¸ Ð¿Ð¾ Ð·Ð°Ð¿ÑÐ¾ÑÑ Ð±ÑÐº Ð»ÑÑÐ¾Ð²Ð¸Ð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000240"/>
            <a:ext cx="250033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46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Buxus sempervir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626496"/>
            <a:ext cx="3253183" cy="22070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714620"/>
            <a:ext cx="219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Buxus</a:t>
            </a:r>
            <a:r>
              <a:rPr lang="en-US" i="1" dirty="0" smtClean="0"/>
              <a:t> </a:t>
            </a:r>
            <a:r>
              <a:rPr lang="en-US" i="1" dirty="0" err="1" smtClean="0"/>
              <a:t>sempervirens</a:t>
            </a:r>
            <a:r>
              <a:rPr lang="en-US" i="1" dirty="0" smtClean="0"/>
              <a:t> </a:t>
            </a:r>
            <a:endParaRPr lang="ru-RU" dirty="0"/>
          </a:p>
        </p:txBody>
      </p:sp>
      <p:pic>
        <p:nvPicPr>
          <p:cNvPr id="13316" name="Picture 4" descr="ÐÐ°ÑÑÐ¸Ð½ÐºÐ¸ Ð¿Ð¾ Ð·Ð°Ð¿ÑÐ¾ÑÑ buxus microphy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77182"/>
            <a:ext cx="2786082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2889179"/>
            <a:ext cx="205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Buxus</a:t>
            </a:r>
            <a:r>
              <a:rPr lang="en-US" i="1" dirty="0" smtClean="0"/>
              <a:t> </a:t>
            </a:r>
            <a:r>
              <a:rPr lang="en-US" i="1" dirty="0" err="1" smtClean="0"/>
              <a:t>microphylla</a:t>
            </a:r>
            <a:r>
              <a:rPr lang="en-US" i="1" dirty="0" smtClean="0"/>
              <a:t> </a:t>
            </a:r>
            <a:endParaRPr lang="ru-RU" dirty="0"/>
          </a:p>
        </p:txBody>
      </p:sp>
      <p:pic>
        <p:nvPicPr>
          <p:cNvPr id="13318" name="Picture 6" descr="ÐÐ°ÑÑÐ¸Ð½ÐºÐ¸ Ð¿Ð¾ Ð·Ð°Ð¿ÑÐ¾ÑÑ Erica herbac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7"/>
            <a:ext cx="2571768" cy="32147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6286520"/>
            <a:ext cx="167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Erica </a:t>
            </a:r>
            <a:r>
              <a:rPr lang="en-US" i="1" dirty="0" err="1" smtClean="0"/>
              <a:t>herbacea</a:t>
            </a:r>
            <a:r>
              <a:rPr lang="en-US" i="1" dirty="0" smtClean="0"/>
              <a:t> </a:t>
            </a:r>
            <a:endParaRPr lang="ru-RU" dirty="0"/>
          </a:p>
        </p:txBody>
      </p:sp>
      <p:pic>
        <p:nvPicPr>
          <p:cNvPr id="13320" name="Picture 8" descr="ÐÐ°ÑÑÐ¸Ð½ÐºÐ¸ Ð¿Ð¾ Ð·Ð°Ð¿ÑÐ¾ÑÑ Mahonia aquifol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686" y="3295072"/>
            <a:ext cx="3839793" cy="307183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00694" y="6286520"/>
            <a:ext cx="222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err="1" smtClean="0"/>
              <a:t>Mahonia</a:t>
            </a:r>
            <a:r>
              <a:rPr lang="en-US" i="1" dirty="0" smtClean="0"/>
              <a:t> </a:t>
            </a:r>
            <a:r>
              <a:rPr lang="en-US" i="1" dirty="0" err="1" smtClean="0"/>
              <a:t>aquifolium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360550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Багато </a:t>
            </a:r>
            <a:r>
              <a:rPr lang="uk-UA" sz="2700" dirty="0" err="1" smtClean="0"/>
              <a:t>інтродуцентів</a:t>
            </a:r>
            <a:r>
              <a:rPr lang="uk-UA" sz="2700" dirty="0" smtClean="0"/>
              <a:t> використовуються у зеленому господарстві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629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Світові рослинні ресурси.</vt:lpstr>
      <vt:lpstr>Типові види дерев тайги</vt:lpstr>
      <vt:lpstr>Типові види дерев широколистяних лісів </vt:lpstr>
      <vt:lpstr>Типові види рослин тропічного та субтропічного поясу</vt:lpstr>
      <vt:lpstr>У літературі й практиці по даному питанню звичайно застосовують три основні терміни: "інтродукція", "акліматизація", "натуралізація". Термін "інтродукція" увійшов в ботанічну літературу з ІІ половини XIX ст., він походить від латинського слова іntroductіon (уведення). Інтродукція (від лат. Іntroductіo - "уведення ") - навмисне або випадкове переселення особин якого-небудь виду тварин і рослин за межі природного ареалу в нові для них місця проживання.</vt:lpstr>
      <vt:lpstr>Презентация PowerPoint</vt:lpstr>
      <vt:lpstr>Багато інтродуцентів використовуються у зеленому господарстві.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УЛЫБНИСЬ!</dc:creator>
  <cp:lastModifiedBy>Gyrocopter_UA</cp:lastModifiedBy>
  <cp:revision>2</cp:revision>
  <dcterms:created xsi:type="dcterms:W3CDTF">2021-02-04T20:15:30Z</dcterms:created>
  <dcterms:modified xsi:type="dcterms:W3CDTF">2021-02-04T20:36:47Z</dcterms:modified>
</cp:coreProperties>
</file>