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63" r:id="rId8"/>
    <p:sldId id="264" r:id="rId9"/>
    <p:sldId id="265" r:id="rId10"/>
    <p:sldId id="258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1E412B-ABAB-4399-A768-58B8DE0B0EF6}" type="datetimeFigureOut">
              <a:rPr lang="ru-RU" smtClean="0"/>
              <a:t>16.09.2018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F7F398-DBC8-4B5E-886E-8A0E5981995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uk-UA" sz="5400" dirty="0">
                <a:effectLst/>
              </a:rPr>
              <a:t>Лекція 2</a:t>
            </a:r>
            <a:br>
              <a:rPr lang="uk-UA" sz="5400" dirty="0">
                <a:effectLst/>
              </a:rPr>
            </a:br>
            <a:r>
              <a:rPr lang="uk-UA" sz="5400" dirty="0">
                <a:effectLst/>
              </a:rPr>
              <a:t>Побудова партнерства</a:t>
            </a:r>
            <a:endParaRPr lang="ru-RU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08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Взаємини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з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>
                <a:solidFill>
                  <a:schemeClr val="tx1"/>
                </a:solidFill>
              </a:rPr>
              <a:t>донорами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політиками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постачальниками</a:t>
            </a:r>
            <a:r>
              <a:rPr lang="ru-RU" dirty="0">
                <a:solidFill>
                  <a:schemeClr val="tx1"/>
                </a:solidFill>
              </a:rPr>
              <a:t> / </a:t>
            </a:r>
            <a:r>
              <a:rPr lang="ru-RU" dirty="0" err="1">
                <a:solidFill>
                  <a:schemeClr val="tx1"/>
                </a:solidFill>
              </a:rPr>
              <a:t>профспілками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релігійними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установами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громадськими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організаціями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комплексними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організаціями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ЗМІ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громадськістю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5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Експертні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можливості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ехнічні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розробка</a:t>
            </a:r>
            <a:r>
              <a:rPr lang="ru-RU" dirty="0">
                <a:solidFill>
                  <a:schemeClr val="tx1"/>
                </a:solidFill>
              </a:rPr>
              <a:t> проекту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підвищенняпрофесіоналізму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>
                <a:solidFill>
                  <a:schemeClr val="tx1"/>
                </a:solidFill>
              </a:rPr>
              <a:t>менеджмент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>
                <a:solidFill>
                  <a:schemeClr val="tx1"/>
                </a:solidFill>
              </a:rPr>
              <a:t>маркетинг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фасилітація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проведення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нарад</a:t>
            </a:r>
            <a:r>
              <a:rPr lang="ru-RU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9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2"/>
          </a:xfrm>
        </p:spPr>
        <p:txBody>
          <a:bodyPr/>
          <a:lstStyle/>
          <a:p>
            <a:pPr algn="r"/>
            <a:r>
              <a:rPr lang="ru-RU" sz="2000" dirty="0" smtClean="0">
                <a:effectLst/>
              </a:rPr>
              <a:t>1. ЯК </a:t>
            </a:r>
            <a:r>
              <a:rPr lang="ru-RU" sz="2000" dirty="0" err="1">
                <a:effectLst/>
              </a:rPr>
              <a:t>ВИЗНАЧИТИ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ПАРТНЕРІВ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 err="1">
                <a:solidFill>
                  <a:schemeClr val="tx1"/>
                </a:solidFill>
              </a:rPr>
              <a:t>ранньому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після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оцінки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ситуації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визначити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тип </a:t>
            </a:r>
            <a:r>
              <a:rPr lang="ru-RU" dirty="0" err="1">
                <a:solidFill>
                  <a:schemeClr val="tx1"/>
                </a:solidFill>
              </a:rPr>
              <a:t>партнерської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дати</a:t>
            </a:r>
            <a:r>
              <a:rPr lang="ru-RU" dirty="0">
                <a:solidFill>
                  <a:schemeClr val="tx1"/>
                </a:solidFill>
              </a:rPr>
              <a:t> вам </a:t>
            </a:r>
            <a:r>
              <a:rPr lang="ru-RU" dirty="0" err="1">
                <a:solidFill>
                  <a:schemeClr val="tx1"/>
                </a:solidFill>
              </a:rPr>
              <a:t>додаткові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переваги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проаналізувати</a:t>
            </a:r>
            <a:r>
              <a:rPr lang="ru-RU" dirty="0">
                <a:solidFill>
                  <a:schemeClr val="tx1"/>
                </a:solidFill>
              </a:rPr>
              <a:t> спектр </a:t>
            </a:r>
            <a:r>
              <a:rPr lang="ru-RU" dirty="0" err="1">
                <a:solidFill>
                  <a:schemeClr val="tx1"/>
                </a:solidFill>
              </a:rPr>
              <a:t>можливостей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існують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завдяки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налагодженим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перевіреним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контактів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рахунок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залучення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організацій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вибрати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підходящих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партнерів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забезпечити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активну</a:t>
            </a:r>
            <a:r>
              <a:rPr lang="ru-RU" dirty="0">
                <a:solidFill>
                  <a:schemeClr val="tx1"/>
                </a:solidFill>
              </a:rPr>
              <a:t> участь</a:t>
            </a:r>
          </a:p>
        </p:txBody>
      </p:sp>
    </p:spTree>
    <p:extLst>
      <p:ext uri="{BB962C8B-B14F-4D97-AF65-F5344CB8AC3E}">
        <p14:creationId xmlns:p14="http://schemas.microsoft.com/office/powerpoint/2010/main" val="141755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 smtClean="0">
                <a:effectLst/>
              </a:rPr>
              <a:t>2.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РИЗИКИ</a:t>
            </a:r>
            <a:r>
              <a:rPr lang="ru-RU" sz="2000" dirty="0">
                <a:effectLst/>
              </a:rPr>
              <a:t> ТА </a:t>
            </a:r>
            <a:r>
              <a:rPr lang="ru-RU" sz="2000" dirty="0" err="1">
                <a:effectLst/>
              </a:rPr>
              <a:t>ПЕРЕВАГИ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61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Організаційні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ризики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пов'язані</a:t>
            </a:r>
            <a:r>
              <a:rPr lang="ru-RU" dirty="0">
                <a:solidFill>
                  <a:schemeClr val="tx1"/>
                </a:solidFill>
              </a:rPr>
              <a:t> з будь-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наступних</a:t>
            </a:r>
            <a:r>
              <a:rPr lang="ru-RU" dirty="0">
                <a:solidFill>
                  <a:schemeClr val="tx1"/>
                </a:solidFill>
              </a:rPr>
              <a:t> областей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репутація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кожна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установа</a:t>
            </a:r>
            <a:r>
              <a:rPr lang="ru-RU" dirty="0">
                <a:solidFill>
                  <a:schemeClr val="tx1"/>
                </a:solidFill>
              </a:rPr>
              <a:t> дорожить </a:t>
            </a:r>
            <a:r>
              <a:rPr lang="ru-RU" dirty="0" err="1">
                <a:solidFill>
                  <a:schemeClr val="tx1"/>
                </a:solidFill>
              </a:rPr>
              <a:t>своєю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репутацією</a:t>
            </a:r>
            <a:r>
              <a:rPr lang="ru-RU" dirty="0">
                <a:solidFill>
                  <a:schemeClr val="tx1"/>
                </a:solidFill>
              </a:rPr>
              <a:t> і буде по праву </a:t>
            </a:r>
            <a:r>
              <a:rPr lang="ru-RU" dirty="0" err="1">
                <a:solidFill>
                  <a:schemeClr val="tx1"/>
                </a:solidFill>
              </a:rPr>
              <a:t>стурбована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тим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репутація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постраждати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участі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партнерстві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невдалого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завершення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майбутньому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втрата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незалежності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партнерське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співробітництво</a:t>
            </a:r>
            <a:r>
              <a:rPr lang="ru-RU" dirty="0">
                <a:solidFill>
                  <a:schemeClr val="tx1"/>
                </a:solidFill>
              </a:rPr>
              <a:t> неминуче </a:t>
            </a:r>
            <a:r>
              <a:rPr lang="ru-RU" dirty="0" err="1">
                <a:solidFill>
                  <a:schemeClr val="tx1"/>
                </a:solidFill>
              </a:rPr>
              <a:t>означає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кожної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залежності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партнерів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ході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діяльності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конфлікт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інтересів</a:t>
            </a:r>
            <a:r>
              <a:rPr lang="ru-RU" dirty="0">
                <a:solidFill>
                  <a:schemeClr val="tx1"/>
                </a:solidFill>
              </a:rPr>
              <a:t> - як на початковому, так і на </a:t>
            </a:r>
            <a:r>
              <a:rPr lang="ru-RU" dirty="0" err="1">
                <a:solidFill>
                  <a:schemeClr val="tx1"/>
                </a:solidFill>
              </a:rPr>
              <a:t>стратегічному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рівнях</a:t>
            </a:r>
            <a:r>
              <a:rPr lang="ru-RU" dirty="0">
                <a:solidFill>
                  <a:schemeClr val="tx1"/>
                </a:solidFill>
              </a:rPr>
              <a:t> партнерство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викликати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протиріччя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відчуття</a:t>
            </a:r>
            <a:r>
              <a:rPr lang="ru-RU" dirty="0">
                <a:solidFill>
                  <a:schemeClr val="tx1"/>
                </a:solidFill>
              </a:rPr>
              <a:t> того,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вас </a:t>
            </a:r>
            <a:r>
              <a:rPr lang="ru-RU" dirty="0" err="1">
                <a:solidFill>
                  <a:schemeClr val="tx1"/>
                </a:solidFill>
              </a:rPr>
              <a:t>підштовхують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невигідним</a:t>
            </a:r>
            <a:r>
              <a:rPr lang="ru-RU" dirty="0">
                <a:solidFill>
                  <a:schemeClr val="tx1"/>
                </a:solidFill>
              </a:rPr>
              <a:t> для вас </a:t>
            </a:r>
            <a:r>
              <a:rPr lang="ru-RU" dirty="0" err="1" smtClean="0">
                <a:solidFill>
                  <a:schemeClr val="tx1"/>
                </a:solidFill>
              </a:rPr>
              <a:t>компромісів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відтік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ресурсів</a:t>
            </a:r>
            <a:r>
              <a:rPr lang="ru-RU" dirty="0">
                <a:solidFill>
                  <a:schemeClr val="tx1"/>
                </a:solidFill>
              </a:rPr>
              <a:t> - партнерство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вимагає</a:t>
            </a:r>
            <a:r>
              <a:rPr lang="ru-RU" dirty="0">
                <a:solidFill>
                  <a:schemeClr val="tx1"/>
                </a:solidFill>
              </a:rPr>
              <a:t> великих </a:t>
            </a:r>
            <a:r>
              <a:rPr lang="ru-RU" dirty="0" err="1">
                <a:solidFill>
                  <a:schemeClr val="tx1"/>
                </a:solidFill>
              </a:rPr>
              <a:t>інвестицій</a:t>
            </a:r>
            <a:r>
              <a:rPr lang="ru-RU" dirty="0">
                <a:solidFill>
                  <a:schemeClr val="tx1"/>
                </a:solidFill>
              </a:rPr>
              <a:t> (особливо часу) на початку </a:t>
            </a:r>
            <a:r>
              <a:rPr lang="ru-RU" dirty="0" err="1">
                <a:solidFill>
                  <a:schemeClr val="tx1"/>
                </a:solidFill>
              </a:rPr>
              <a:t>процесу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задовго</a:t>
            </a:r>
            <a:r>
              <a:rPr lang="ru-RU" dirty="0">
                <a:solidFill>
                  <a:schemeClr val="tx1"/>
                </a:solidFill>
              </a:rPr>
              <a:t> до того, як </a:t>
            </a:r>
            <a:r>
              <a:rPr lang="ru-RU" dirty="0" err="1">
                <a:solidFill>
                  <a:schemeClr val="tx1"/>
                </a:solidFill>
              </a:rPr>
              <a:t>з'явиться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відповідна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віддача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проблеми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реалізації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після</a:t>
            </a:r>
            <a:r>
              <a:rPr lang="ru-RU" dirty="0">
                <a:solidFill>
                  <a:schemeClr val="tx1"/>
                </a:solidFill>
              </a:rPr>
              <a:t> того, як партнерство сформовано, </a:t>
            </a:r>
            <a:r>
              <a:rPr lang="ru-RU" dirty="0" err="1">
                <a:solidFill>
                  <a:schemeClr val="tx1"/>
                </a:solidFill>
              </a:rPr>
              <a:t>отримані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ресурси</a:t>
            </a:r>
            <a:r>
              <a:rPr lang="ru-RU" dirty="0">
                <a:solidFill>
                  <a:schemeClr val="tx1"/>
                </a:solidFill>
              </a:rPr>
              <a:t>, і </a:t>
            </a:r>
            <a:r>
              <a:rPr lang="ru-RU" dirty="0" err="1">
                <a:solidFill>
                  <a:schemeClr val="tx1"/>
                </a:solidFill>
              </a:rPr>
              <a:t>кожна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партнерська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організація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приступає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здійснення</a:t>
            </a:r>
            <a:r>
              <a:rPr lang="ru-RU" dirty="0">
                <a:solidFill>
                  <a:schemeClr val="tx1"/>
                </a:solidFill>
              </a:rPr>
              <a:t> проекту,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виникнути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новий</a:t>
            </a:r>
            <a:r>
              <a:rPr lang="ru-RU" dirty="0">
                <a:solidFill>
                  <a:schemeClr val="tx1"/>
                </a:solidFill>
              </a:rPr>
              <a:t> ряд </a:t>
            </a:r>
            <a:r>
              <a:rPr lang="ru-RU" dirty="0" err="1">
                <a:solidFill>
                  <a:schemeClr val="tx1"/>
                </a:solidFill>
              </a:rPr>
              <a:t>зобов'язань</a:t>
            </a:r>
            <a:r>
              <a:rPr lang="ru-RU" dirty="0">
                <a:solidFill>
                  <a:schemeClr val="tx1"/>
                </a:solidFill>
              </a:rPr>
              <a:t> і проблем по </a:t>
            </a:r>
            <a:r>
              <a:rPr lang="ru-RU" dirty="0" err="1">
                <a:solidFill>
                  <a:schemeClr val="tx1"/>
                </a:solidFill>
              </a:rPr>
              <a:t>мірі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реалізації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704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2.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РИЗИКИ</a:t>
            </a:r>
            <a:r>
              <a:rPr lang="ru-RU" sz="2000" dirty="0">
                <a:effectLst/>
              </a:rPr>
              <a:t> ТА </a:t>
            </a:r>
            <a:r>
              <a:rPr lang="ru-RU" sz="2000" dirty="0" err="1">
                <a:effectLst/>
              </a:rPr>
              <a:t>ПЕРЕВАГИ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352928" cy="5544616"/>
          </a:xfrm>
        </p:spPr>
        <p:txBody>
          <a:bodyPr/>
          <a:lstStyle/>
          <a:p>
            <a:pPr algn="just"/>
            <a:r>
              <a:rPr lang="ru-RU" dirty="0" err="1" smtClean="0">
                <a:solidFill>
                  <a:schemeClr val="tx1"/>
                </a:solidFill>
              </a:rPr>
              <a:t>позитивні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результати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професійний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ключових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фахівців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кращий</a:t>
            </a:r>
            <a:r>
              <a:rPr lang="ru-RU" dirty="0">
                <a:solidFill>
                  <a:schemeClr val="tx1"/>
                </a:solidFill>
              </a:rPr>
              <a:t> доступ до </a:t>
            </a:r>
            <a:r>
              <a:rPr lang="ru-RU" dirty="0" err="1">
                <a:solidFill>
                  <a:schemeClr val="tx1"/>
                </a:solidFill>
              </a:rPr>
              <a:t>інформації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різних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професійних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мереж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 smtClean="0">
                <a:solidFill>
                  <a:schemeClr val="tx1"/>
                </a:solidFill>
              </a:rPr>
              <a:t>більше</a:t>
            </a:r>
            <a:r>
              <a:rPr lang="ru-RU" dirty="0" smtClean="0">
                <a:solidFill>
                  <a:schemeClr val="tx1"/>
                </a:solidFill>
              </a:rPr>
              <a:t> '</a:t>
            </a:r>
            <a:r>
              <a:rPr lang="ru-RU" dirty="0" err="1" smtClean="0">
                <a:solidFill>
                  <a:schemeClr val="tx1"/>
                </a:solidFill>
              </a:rPr>
              <a:t>охоплення</a:t>
            </a:r>
            <a:r>
              <a:rPr lang="ru-RU" dirty="0" smtClean="0">
                <a:solidFill>
                  <a:schemeClr val="tx1"/>
                </a:solidFill>
              </a:rPr>
              <a:t>‘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підвищення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ефективності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діяльності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створення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популярних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ефективних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продуктів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послуг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розвиток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інновацій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посилення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довіри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збільшення</a:t>
            </a:r>
            <a:r>
              <a:rPr lang="ru-RU" dirty="0">
                <a:solidFill>
                  <a:schemeClr val="tx1"/>
                </a:solidFill>
              </a:rPr>
              <a:t> доступу до </a:t>
            </a:r>
            <a:r>
              <a:rPr lang="ru-RU" dirty="0" err="1">
                <a:solidFill>
                  <a:schemeClr val="tx1"/>
                </a:solidFill>
              </a:rPr>
              <a:t>ресурсів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9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2"/>
          </a:xfrm>
        </p:spPr>
        <p:txBody>
          <a:bodyPr/>
          <a:lstStyle/>
          <a:p>
            <a:pPr algn="r"/>
            <a:r>
              <a:rPr lang="ru-RU" sz="2000" dirty="0" smtClean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Людські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ресурси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фахівці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стажери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волонтери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студенти</a:t>
            </a:r>
            <a:r>
              <a:rPr lang="ru-RU" dirty="0">
                <a:solidFill>
                  <a:schemeClr val="tx1"/>
                </a:solidFill>
              </a:rPr>
              <a:t> /</a:t>
            </a:r>
            <a:r>
              <a:rPr lang="ru-RU" dirty="0" err="1" smtClean="0">
                <a:solidFill>
                  <a:schemeClr val="tx1"/>
                </a:solidFill>
              </a:rPr>
              <a:t>практиканти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адміністративна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підтримка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434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Інформація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статистичні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дані</a:t>
            </a:r>
            <a:r>
              <a:rPr lang="ru-RU" dirty="0">
                <a:solidFill>
                  <a:schemeClr val="tx1"/>
                </a:solidFill>
              </a:rPr>
              <a:t> /</a:t>
            </a:r>
            <a:r>
              <a:rPr lang="ru-RU" dirty="0" err="1">
                <a:solidFill>
                  <a:schemeClr val="tx1"/>
                </a:solidFill>
              </a:rPr>
              <a:t>законодавча</a:t>
            </a:r>
            <a:r>
              <a:rPr lang="ru-RU" dirty="0">
                <a:solidFill>
                  <a:schemeClr val="tx1"/>
                </a:solidFill>
              </a:rPr>
              <a:t> основа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аналіз</a:t>
            </a:r>
            <a:r>
              <a:rPr lang="ru-RU" dirty="0">
                <a:solidFill>
                  <a:schemeClr val="tx1"/>
                </a:solidFill>
              </a:rPr>
              <a:t> ринку/ прогноз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місцеві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умови</a:t>
            </a:r>
            <a:r>
              <a:rPr lang="ru-RU" dirty="0">
                <a:solidFill>
                  <a:schemeClr val="tx1"/>
                </a:solidFill>
              </a:rPr>
              <a:t> /</a:t>
            </a:r>
            <a:r>
              <a:rPr lang="ru-RU" dirty="0" err="1">
                <a:solidFill>
                  <a:schemeClr val="tx1"/>
                </a:solidFill>
              </a:rPr>
              <a:t>соціальна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проблематика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9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Приміщення</a:t>
            </a:r>
            <a:r>
              <a:rPr lang="ru-RU" dirty="0">
                <a:solidFill>
                  <a:schemeClr val="tx1"/>
                </a:solidFill>
              </a:rPr>
              <a:t> для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партнерського</a:t>
            </a:r>
            <a:r>
              <a:rPr lang="ru-RU" dirty="0">
                <a:solidFill>
                  <a:schemeClr val="tx1"/>
                </a:solidFill>
              </a:rPr>
              <a:t> проекту / </a:t>
            </a:r>
            <a:r>
              <a:rPr lang="ru-RU" dirty="0" err="1" smtClean="0">
                <a:solidFill>
                  <a:schemeClr val="tx1"/>
                </a:solidFill>
              </a:rPr>
              <a:t>офіс</a:t>
            </a:r>
            <a:r>
              <a:rPr lang="ru-RU" dirty="0" smtClean="0">
                <a:solidFill>
                  <a:schemeClr val="tx1"/>
                </a:solidFill>
              </a:rPr>
              <a:t> проекту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зустрічей</a:t>
            </a:r>
            <a:r>
              <a:rPr lang="ru-RU" dirty="0">
                <a:solidFill>
                  <a:schemeClr val="tx1"/>
                </a:solidFill>
              </a:rPr>
              <a:t> /</a:t>
            </a:r>
            <a:r>
              <a:rPr lang="ru-RU" dirty="0" err="1">
                <a:solidFill>
                  <a:schemeClr val="tx1"/>
                </a:solidFill>
              </a:rPr>
              <a:t>семінарів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 smtClean="0">
                <a:solidFill>
                  <a:schemeClr val="tx1"/>
                </a:solidFill>
              </a:rPr>
              <a:t>нарад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>
                <a:solidFill>
                  <a:schemeClr val="tx1"/>
                </a:solidFill>
              </a:rPr>
              <a:t>великих </a:t>
            </a:r>
            <a:r>
              <a:rPr lang="ru-RU" dirty="0" err="1" smtClean="0">
                <a:solidFill>
                  <a:schemeClr val="tx1"/>
                </a:solidFill>
              </a:rPr>
              <a:t>публічних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заходів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>
                <a:solidFill>
                  <a:schemeClr val="tx1"/>
                </a:solidFill>
              </a:rPr>
              <a:t>складу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проектних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154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Продукція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>
                <a:solidFill>
                  <a:schemeClr val="tx1"/>
                </a:solidFill>
              </a:rPr>
              <a:t>залежить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відспрямованості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проекту </a:t>
            </a:r>
            <a:r>
              <a:rPr lang="ru-RU" dirty="0" smtClean="0">
                <a:solidFill>
                  <a:schemeClr val="tx1"/>
                </a:solidFill>
              </a:rPr>
              <a:t>і </a:t>
            </a:r>
            <a:r>
              <a:rPr lang="ru-RU" dirty="0" err="1" smtClean="0">
                <a:solidFill>
                  <a:schemeClr val="tx1"/>
                </a:solidFill>
              </a:rPr>
              <a:t>спеціалізації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залученого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бізнесу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медикаменти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продукти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харчування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комп'ютери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електроенергія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і </a:t>
            </a:r>
            <a:r>
              <a:rPr lang="ru-RU" dirty="0">
                <a:solidFill>
                  <a:schemeClr val="tx1"/>
                </a:solidFill>
              </a:rPr>
              <a:t>т. д.</a:t>
            </a:r>
          </a:p>
        </p:txBody>
      </p:sp>
    </p:spTree>
    <p:extLst>
      <p:ext uri="{BB962C8B-B14F-4D97-AF65-F5344CB8AC3E}">
        <p14:creationId xmlns:p14="http://schemas.microsoft.com/office/powerpoint/2010/main" val="160609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/>
          <a:lstStyle/>
          <a:p>
            <a:pPr algn="r"/>
            <a:r>
              <a:rPr lang="ru-RU" sz="2000" dirty="0">
                <a:effectLst/>
              </a:rPr>
              <a:t>3. ЯК </a:t>
            </a:r>
            <a:r>
              <a:rPr lang="ru-RU" sz="2000" dirty="0" err="1">
                <a:effectLst/>
              </a:rPr>
              <a:t>ОЦІНИТИ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НАЯВНІ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РЕСУРСИ</a:t>
            </a: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96544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Інформація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поширення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електроннікомунікаційнісистеми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усна</a:t>
            </a:r>
            <a:r>
              <a:rPr lang="ru-RU" dirty="0">
                <a:solidFill>
                  <a:schemeClr val="tx1"/>
                </a:solidFill>
              </a:rPr>
              <a:t> чутка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• </a:t>
            </a:r>
            <a:r>
              <a:rPr lang="ru-RU" dirty="0" err="1">
                <a:solidFill>
                  <a:schemeClr val="tx1"/>
                </a:solidFill>
              </a:rPr>
              <a:t>публікації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професійні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мережі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592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</TotalTime>
  <Words>450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Лекція 2 Побудова партнерства</vt:lpstr>
      <vt:lpstr>1. ЯК ВИЗНАЧИТИ ПАРТНЕРІВ</vt:lpstr>
      <vt:lpstr>2. ЯК ОЦІНИТИ РИЗИКИ ТА ПЕРЕВАГИ</vt:lpstr>
      <vt:lpstr>2. ЯК ОЦІНИТИ РИЗИКИ ТА ПЕРЕВАГИ</vt:lpstr>
      <vt:lpstr>3. ЯК ОЦІНИТИ НАЯВНІ РЕСУРСИ</vt:lpstr>
      <vt:lpstr>3. ЯК ОЦІНИТИ НАЯВНІ РЕСУРСИ</vt:lpstr>
      <vt:lpstr>3. ЯК ОЦІНИТИ НАЯВНІ РЕСУРСИ</vt:lpstr>
      <vt:lpstr>3. ЯК ОЦІНИТИ НАЯВНІ РЕСУРСИ</vt:lpstr>
      <vt:lpstr>3. ЯК ОЦІНИТИ НАЯВНІ РЕСУРСИ</vt:lpstr>
      <vt:lpstr>3. ЯК ОЦІНИТИ НАЯВНІ РЕСУРСИ</vt:lpstr>
      <vt:lpstr>3. ЯК ОЦІНИТИ НАЯВНІ РЕСУРСИ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 Побудова партнерства</dc:title>
  <dc:creator>Пользователь Windows</dc:creator>
  <cp:lastModifiedBy>Пользователь Windows</cp:lastModifiedBy>
  <cp:revision>11</cp:revision>
  <dcterms:created xsi:type="dcterms:W3CDTF">2018-09-16T16:12:07Z</dcterms:created>
  <dcterms:modified xsi:type="dcterms:W3CDTF">2018-09-16T16:47:14Z</dcterms:modified>
</cp:coreProperties>
</file>