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33" r:id="rId2"/>
    <p:sldMasterId id="2147483750" r:id="rId3"/>
  </p:sldMasterIdLst>
  <p:notesMasterIdLst>
    <p:notesMasterId r:id="rId19"/>
  </p:notesMasterIdLst>
  <p:sldIdLst>
    <p:sldId id="256" r:id="rId4"/>
    <p:sldId id="298" r:id="rId5"/>
    <p:sldId id="296" r:id="rId6"/>
    <p:sldId id="257" r:id="rId7"/>
    <p:sldId id="264" r:id="rId8"/>
    <p:sldId id="293" r:id="rId9"/>
    <p:sldId id="294" r:id="rId10"/>
    <p:sldId id="300" r:id="rId11"/>
    <p:sldId id="291" r:id="rId12"/>
    <p:sldId id="301" r:id="rId13"/>
    <p:sldId id="299" r:id="rId14"/>
    <p:sldId id="302" r:id="rId15"/>
    <p:sldId id="303" r:id="rId16"/>
    <p:sldId id="259" r:id="rId17"/>
    <p:sldId id="30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12"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3608C-AC68-4DCE-9ED1-F20B56E012F7}" type="doc">
      <dgm:prSet loTypeId="urn:microsoft.com/office/officeart/2005/8/layout/pyramid1" loCatId="pyramid" qsTypeId="urn:microsoft.com/office/officeart/2005/8/quickstyle/simple1" qsCatId="simple" csTypeId="urn:microsoft.com/office/officeart/2005/8/colors/accent1_2" csCatId="accent1" phldr="1"/>
      <dgm:spPr/>
    </dgm:pt>
    <dgm:pt modelId="{3BA891B9-ADCE-474C-A9BB-A1CEF21C63EC}">
      <dgm:prSet phldrT="[Text]"/>
      <dgm:spPr>
        <a:solidFill>
          <a:schemeClr val="accent1">
            <a:lumMod val="60000"/>
            <a:lumOff val="40000"/>
          </a:schemeClr>
        </a:solidFill>
        <a:ln>
          <a:solidFill>
            <a:schemeClr val="tx1"/>
          </a:solidFill>
        </a:ln>
      </dgm:spPr>
      <dgm:t>
        <a:bodyPr/>
        <a:lstStyle/>
        <a:p>
          <a:endParaRPr lang="en-US" dirty="0"/>
        </a:p>
      </dgm:t>
    </dgm:pt>
    <dgm:pt modelId="{56FA1E57-DD7D-41E2-A5D6-2734A65D6E3C}" type="parTrans" cxnId="{AA253CB6-0C62-492D-9443-C5510A394AED}">
      <dgm:prSet/>
      <dgm:spPr/>
      <dgm:t>
        <a:bodyPr/>
        <a:lstStyle/>
        <a:p>
          <a:endParaRPr lang="en-US"/>
        </a:p>
      </dgm:t>
    </dgm:pt>
    <dgm:pt modelId="{3E429733-814A-4F0A-806A-A5217D27BD80}" type="sibTrans" cxnId="{AA253CB6-0C62-492D-9443-C5510A394AED}">
      <dgm:prSet/>
      <dgm:spPr/>
      <dgm:t>
        <a:bodyPr/>
        <a:lstStyle/>
        <a:p>
          <a:endParaRPr lang="en-US"/>
        </a:p>
      </dgm:t>
    </dgm:pt>
    <dgm:pt modelId="{586F9567-F4E2-4F91-8100-7BDD65C8C4F9}">
      <dgm:prSet phldrT="[Text]"/>
      <dgm:spPr>
        <a:solidFill>
          <a:schemeClr val="accent3"/>
        </a:solidFill>
        <a:ln>
          <a:solidFill>
            <a:schemeClr val="tx1"/>
          </a:solidFill>
        </a:ln>
      </dgm:spPr>
      <dgm:t>
        <a:bodyPr/>
        <a:lstStyle/>
        <a:p>
          <a:endParaRPr lang="en-US" dirty="0"/>
        </a:p>
      </dgm:t>
    </dgm:pt>
    <dgm:pt modelId="{9FF30587-C746-4188-BA42-3957AA8C0481}" type="parTrans" cxnId="{014FED54-C5B1-4AA4-BEC2-9910F0BD90AE}">
      <dgm:prSet/>
      <dgm:spPr/>
      <dgm:t>
        <a:bodyPr/>
        <a:lstStyle/>
        <a:p>
          <a:endParaRPr lang="en-US"/>
        </a:p>
      </dgm:t>
    </dgm:pt>
    <dgm:pt modelId="{0F897D1C-AAE5-4522-BDAA-5AE119A2B882}" type="sibTrans" cxnId="{014FED54-C5B1-4AA4-BEC2-9910F0BD90AE}">
      <dgm:prSet/>
      <dgm:spPr/>
      <dgm:t>
        <a:bodyPr/>
        <a:lstStyle/>
        <a:p>
          <a:endParaRPr lang="en-US"/>
        </a:p>
      </dgm:t>
    </dgm:pt>
    <dgm:pt modelId="{90067FA0-3D19-44E8-A164-12F2C72774DD}">
      <dgm:prSet phldrT="[Text]"/>
      <dgm:spPr>
        <a:solidFill>
          <a:schemeClr val="accent2">
            <a:lumMod val="50000"/>
          </a:schemeClr>
        </a:solidFill>
        <a:ln>
          <a:solidFill>
            <a:schemeClr val="tx1"/>
          </a:solidFill>
        </a:ln>
      </dgm:spPr>
      <dgm:t>
        <a:bodyPr/>
        <a:lstStyle/>
        <a:p>
          <a:endParaRPr lang="en-US" dirty="0"/>
        </a:p>
      </dgm:t>
    </dgm:pt>
    <dgm:pt modelId="{7AB04D19-95CE-47CC-9203-98A3C1A1F785}" type="sibTrans" cxnId="{9CA7C88E-B5C8-4E00-9CB2-BFFFBFCFE9EB}">
      <dgm:prSet/>
      <dgm:spPr/>
      <dgm:t>
        <a:bodyPr/>
        <a:lstStyle/>
        <a:p>
          <a:endParaRPr lang="en-US"/>
        </a:p>
      </dgm:t>
    </dgm:pt>
    <dgm:pt modelId="{B94BCFBD-F54A-4285-9C2E-953520E5A99D}" type="parTrans" cxnId="{9CA7C88E-B5C8-4E00-9CB2-BFFFBFCFE9EB}">
      <dgm:prSet/>
      <dgm:spPr/>
      <dgm:t>
        <a:bodyPr/>
        <a:lstStyle/>
        <a:p>
          <a:endParaRPr lang="en-US"/>
        </a:p>
      </dgm:t>
    </dgm:pt>
    <dgm:pt modelId="{5D23242F-E245-4B04-8D04-3CD789F4FBAD}" type="pres">
      <dgm:prSet presAssocID="{0FA3608C-AC68-4DCE-9ED1-F20B56E012F7}" presName="Name0" presStyleCnt="0">
        <dgm:presLayoutVars>
          <dgm:dir/>
          <dgm:animLvl val="lvl"/>
          <dgm:resizeHandles val="exact"/>
        </dgm:presLayoutVars>
      </dgm:prSet>
      <dgm:spPr/>
    </dgm:pt>
    <dgm:pt modelId="{51C1B9E9-8EF0-481F-862E-3D7DF3C27E51}" type="pres">
      <dgm:prSet presAssocID="{90067FA0-3D19-44E8-A164-12F2C72774DD}" presName="Name8" presStyleCnt="0"/>
      <dgm:spPr/>
    </dgm:pt>
    <dgm:pt modelId="{F5E17965-B157-4EA7-A716-43E32957D4B1}" type="pres">
      <dgm:prSet presAssocID="{90067FA0-3D19-44E8-A164-12F2C72774DD}" presName="level" presStyleLbl="node1" presStyleIdx="0" presStyleCnt="3">
        <dgm:presLayoutVars>
          <dgm:chMax val="1"/>
          <dgm:bulletEnabled val="1"/>
        </dgm:presLayoutVars>
      </dgm:prSet>
      <dgm:spPr/>
    </dgm:pt>
    <dgm:pt modelId="{AB283FEB-AA66-49E0-BAC0-D2BDB992C3B1}" type="pres">
      <dgm:prSet presAssocID="{90067FA0-3D19-44E8-A164-12F2C72774DD}" presName="levelTx" presStyleLbl="revTx" presStyleIdx="0" presStyleCnt="0">
        <dgm:presLayoutVars>
          <dgm:chMax val="1"/>
          <dgm:bulletEnabled val="1"/>
        </dgm:presLayoutVars>
      </dgm:prSet>
      <dgm:spPr/>
    </dgm:pt>
    <dgm:pt modelId="{602E2C25-795C-43D2-95B6-136745C2381E}" type="pres">
      <dgm:prSet presAssocID="{3BA891B9-ADCE-474C-A9BB-A1CEF21C63EC}" presName="Name8" presStyleCnt="0"/>
      <dgm:spPr/>
    </dgm:pt>
    <dgm:pt modelId="{EA21751F-4A3B-4130-ABC1-F0391C8EC19D}" type="pres">
      <dgm:prSet presAssocID="{3BA891B9-ADCE-474C-A9BB-A1CEF21C63EC}" presName="level" presStyleLbl="node1" presStyleIdx="1" presStyleCnt="3">
        <dgm:presLayoutVars>
          <dgm:chMax val="1"/>
          <dgm:bulletEnabled val="1"/>
        </dgm:presLayoutVars>
      </dgm:prSet>
      <dgm:spPr/>
    </dgm:pt>
    <dgm:pt modelId="{E5916E43-778D-4F35-8325-C6FAA3A01BCE}" type="pres">
      <dgm:prSet presAssocID="{3BA891B9-ADCE-474C-A9BB-A1CEF21C63EC}" presName="levelTx" presStyleLbl="revTx" presStyleIdx="0" presStyleCnt="0">
        <dgm:presLayoutVars>
          <dgm:chMax val="1"/>
          <dgm:bulletEnabled val="1"/>
        </dgm:presLayoutVars>
      </dgm:prSet>
      <dgm:spPr/>
    </dgm:pt>
    <dgm:pt modelId="{83FF6803-AD27-486D-8DC9-3CD667087CFC}" type="pres">
      <dgm:prSet presAssocID="{586F9567-F4E2-4F91-8100-7BDD65C8C4F9}" presName="Name8" presStyleCnt="0"/>
      <dgm:spPr/>
    </dgm:pt>
    <dgm:pt modelId="{216225E2-2CDB-42E1-B314-EE3955494592}" type="pres">
      <dgm:prSet presAssocID="{586F9567-F4E2-4F91-8100-7BDD65C8C4F9}" presName="level" presStyleLbl="node1" presStyleIdx="2" presStyleCnt="3">
        <dgm:presLayoutVars>
          <dgm:chMax val="1"/>
          <dgm:bulletEnabled val="1"/>
        </dgm:presLayoutVars>
      </dgm:prSet>
      <dgm:spPr/>
    </dgm:pt>
    <dgm:pt modelId="{03CE0337-D4CE-4DF4-B562-761300B96DF7}" type="pres">
      <dgm:prSet presAssocID="{586F9567-F4E2-4F91-8100-7BDD65C8C4F9}" presName="levelTx" presStyleLbl="revTx" presStyleIdx="0" presStyleCnt="0">
        <dgm:presLayoutVars>
          <dgm:chMax val="1"/>
          <dgm:bulletEnabled val="1"/>
        </dgm:presLayoutVars>
      </dgm:prSet>
      <dgm:spPr/>
    </dgm:pt>
  </dgm:ptLst>
  <dgm:cxnLst>
    <dgm:cxn modelId="{87431144-F9AF-420A-B130-C939BE8CB2D5}" type="presOf" srcId="{90067FA0-3D19-44E8-A164-12F2C72774DD}" destId="{AB283FEB-AA66-49E0-BAC0-D2BDB992C3B1}" srcOrd="1" destOrd="0" presId="urn:microsoft.com/office/officeart/2005/8/layout/pyramid1"/>
    <dgm:cxn modelId="{014FED54-C5B1-4AA4-BEC2-9910F0BD90AE}" srcId="{0FA3608C-AC68-4DCE-9ED1-F20B56E012F7}" destId="{586F9567-F4E2-4F91-8100-7BDD65C8C4F9}" srcOrd="2" destOrd="0" parTransId="{9FF30587-C746-4188-BA42-3957AA8C0481}" sibTransId="{0F897D1C-AAE5-4522-BDAA-5AE119A2B882}"/>
    <dgm:cxn modelId="{0EA9B67C-F7FB-40CD-B21D-B9E7A1B44FC8}" type="presOf" srcId="{3BA891B9-ADCE-474C-A9BB-A1CEF21C63EC}" destId="{E5916E43-778D-4F35-8325-C6FAA3A01BCE}" srcOrd="1" destOrd="0" presId="urn:microsoft.com/office/officeart/2005/8/layout/pyramid1"/>
    <dgm:cxn modelId="{132E347D-AA56-4274-8B19-B1E9CE5C7105}" type="presOf" srcId="{90067FA0-3D19-44E8-A164-12F2C72774DD}" destId="{F5E17965-B157-4EA7-A716-43E32957D4B1}" srcOrd="0" destOrd="0" presId="urn:microsoft.com/office/officeart/2005/8/layout/pyramid1"/>
    <dgm:cxn modelId="{9CA7C88E-B5C8-4E00-9CB2-BFFFBFCFE9EB}" srcId="{0FA3608C-AC68-4DCE-9ED1-F20B56E012F7}" destId="{90067FA0-3D19-44E8-A164-12F2C72774DD}" srcOrd="0" destOrd="0" parTransId="{B94BCFBD-F54A-4285-9C2E-953520E5A99D}" sibTransId="{7AB04D19-95CE-47CC-9203-98A3C1A1F785}"/>
    <dgm:cxn modelId="{924AE8B3-2CE3-4A46-A56D-980B788A03C2}" type="presOf" srcId="{3BA891B9-ADCE-474C-A9BB-A1CEF21C63EC}" destId="{EA21751F-4A3B-4130-ABC1-F0391C8EC19D}" srcOrd="0" destOrd="0" presId="urn:microsoft.com/office/officeart/2005/8/layout/pyramid1"/>
    <dgm:cxn modelId="{AA253CB6-0C62-492D-9443-C5510A394AED}" srcId="{0FA3608C-AC68-4DCE-9ED1-F20B56E012F7}" destId="{3BA891B9-ADCE-474C-A9BB-A1CEF21C63EC}" srcOrd="1" destOrd="0" parTransId="{56FA1E57-DD7D-41E2-A5D6-2734A65D6E3C}" sibTransId="{3E429733-814A-4F0A-806A-A5217D27BD80}"/>
    <dgm:cxn modelId="{A42E6EB8-FF80-4859-B388-50CDB99E35C6}" type="presOf" srcId="{586F9567-F4E2-4F91-8100-7BDD65C8C4F9}" destId="{03CE0337-D4CE-4DF4-B562-761300B96DF7}" srcOrd="1" destOrd="0" presId="urn:microsoft.com/office/officeart/2005/8/layout/pyramid1"/>
    <dgm:cxn modelId="{AD102EE1-226C-4ACD-89D0-4A0ECBA02D8F}" type="presOf" srcId="{586F9567-F4E2-4F91-8100-7BDD65C8C4F9}" destId="{216225E2-2CDB-42E1-B314-EE3955494592}" srcOrd="0" destOrd="0" presId="urn:microsoft.com/office/officeart/2005/8/layout/pyramid1"/>
    <dgm:cxn modelId="{78ED57EC-ACDC-43D5-AC44-556A2DA9C318}" type="presOf" srcId="{0FA3608C-AC68-4DCE-9ED1-F20B56E012F7}" destId="{5D23242F-E245-4B04-8D04-3CD789F4FBAD}" srcOrd="0" destOrd="0" presId="urn:microsoft.com/office/officeart/2005/8/layout/pyramid1"/>
    <dgm:cxn modelId="{C9CA0501-7FFE-41D7-AC90-7D4261541665}" type="presParOf" srcId="{5D23242F-E245-4B04-8D04-3CD789F4FBAD}" destId="{51C1B9E9-8EF0-481F-862E-3D7DF3C27E51}" srcOrd="0" destOrd="0" presId="urn:microsoft.com/office/officeart/2005/8/layout/pyramid1"/>
    <dgm:cxn modelId="{1660CA45-789E-4A21-95ED-4742F70B636B}" type="presParOf" srcId="{51C1B9E9-8EF0-481F-862E-3D7DF3C27E51}" destId="{F5E17965-B157-4EA7-A716-43E32957D4B1}" srcOrd="0" destOrd="0" presId="urn:microsoft.com/office/officeart/2005/8/layout/pyramid1"/>
    <dgm:cxn modelId="{D649B1CD-1609-4BBD-998F-C20F3BF4D947}" type="presParOf" srcId="{51C1B9E9-8EF0-481F-862E-3D7DF3C27E51}" destId="{AB283FEB-AA66-49E0-BAC0-D2BDB992C3B1}" srcOrd="1" destOrd="0" presId="urn:microsoft.com/office/officeart/2005/8/layout/pyramid1"/>
    <dgm:cxn modelId="{71B39BA5-87AF-4433-B5F5-6B653B5A9ADD}" type="presParOf" srcId="{5D23242F-E245-4B04-8D04-3CD789F4FBAD}" destId="{602E2C25-795C-43D2-95B6-136745C2381E}" srcOrd="1" destOrd="0" presId="urn:microsoft.com/office/officeart/2005/8/layout/pyramid1"/>
    <dgm:cxn modelId="{327F1EB0-BE60-4A7B-A7C6-0209E133F743}" type="presParOf" srcId="{602E2C25-795C-43D2-95B6-136745C2381E}" destId="{EA21751F-4A3B-4130-ABC1-F0391C8EC19D}" srcOrd="0" destOrd="0" presId="urn:microsoft.com/office/officeart/2005/8/layout/pyramid1"/>
    <dgm:cxn modelId="{E247DEA3-0A25-4EE6-8ACB-68F81E08B226}" type="presParOf" srcId="{602E2C25-795C-43D2-95B6-136745C2381E}" destId="{E5916E43-778D-4F35-8325-C6FAA3A01BCE}" srcOrd="1" destOrd="0" presId="urn:microsoft.com/office/officeart/2005/8/layout/pyramid1"/>
    <dgm:cxn modelId="{B5B6BE6B-D26E-4E91-B5BC-3D0FFA99D27F}" type="presParOf" srcId="{5D23242F-E245-4B04-8D04-3CD789F4FBAD}" destId="{83FF6803-AD27-486D-8DC9-3CD667087CFC}" srcOrd="2" destOrd="0" presId="urn:microsoft.com/office/officeart/2005/8/layout/pyramid1"/>
    <dgm:cxn modelId="{67A8D859-6FBF-4B78-BE70-B98109781148}" type="presParOf" srcId="{83FF6803-AD27-486D-8DC9-3CD667087CFC}" destId="{216225E2-2CDB-42E1-B314-EE3955494592}" srcOrd="0" destOrd="0" presId="urn:microsoft.com/office/officeart/2005/8/layout/pyramid1"/>
    <dgm:cxn modelId="{5BF6DF46-51AB-48D6-8121-6FAE746EF823}" type="presParOf" srcId="{83FF6803-AD27-486D-8DC9-3CD667087CFC}" destId="{03CE0337-D4CE-4DF4-B562-761300B96DF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11CC7-C655-4C46-8637-CA3FA02FF5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E71EEDE-0257-4EB9-985D-48DA16ECE400}">
      <dgm:prSet phldrT="[Text]"/>
      <dgm:spPr/>
      <dgm:t>
        <a:bodyPr/>
        <a:lstStyle/>
        <a:p>
          <a:r>
            <a:rPr lang="en-US" dirty="0"/>
            <a:t>Pedagogical Tasks</a:t>
          </a:r>
        </a:p>
      </dgm:t>
    </dgm:pt>
    <dgm:pt modelId="{60385F62-FE9D-4AF2-A813-AA49C39596BB}" type="parTrans" cxnId="{9905BE6D-CB05-4EEE-9833-4F85F1D458DA}">
      <dgm:prSet/>
      <dgm:spPr/>
      <dgm:t>
        <a:bodyPr/>
        <a:lstStyle/>
        <a:p>
          <a:endParaRPr lang="en-US"/>
        </a:p>
      </dgm:t>
    </dgm:pt>
    <dgm:pt modelId="{8F006135-BD88-4B1C-BF82-666B9C047FBC}" type="sibTrans" cxnId="{9905BE6D-CB05-4EEE-9833-4F85F1D458DA}">
      <dgm:prSet/>
      <dgm:spPr/>
      <dgm:t>
        <a:bodyPr/>
        <a:lstStyle/>
        <a:p>
          <a:endParaRPr lang="en-US"/>
        </a:p>
      </dgm:t>
    </dgm:pt>
    <dgm:pt modelId="{188C1563-7D30-4B99-878A-08F9CDEF86CB}">
      <dgm:prSet phldrT="[Text]"/>
      <dgm:spPr/>
      <dgm:t>
        <a:bodyPr/>
        <a:lstStyle/>
        <a:p>
          <a:r>
            <a:rPr lang="en-US" dirty="0"/>
            <a:t>Write essays for law school exams</a:t>
          </a:r>
        </a:p>
      </dgm:t>
    </dgm:pt>
    <dgm:pt modelId="{CA85E8E3-2342-45FF-A215-FB11573E29AF}" type="parTrans" cxnId="{397F947B-1784-4DBC-B40A-A802FC24FCDF}">
      <dgm:prSet/>
      <dgm:spPr/>
      <dgm:t>
        <a:bodyPr/>
        <a:lstStyle/>
        <a:p>
          <a:endParaRPr lang="en-US"/>
        </a:p>
      </dgm:t>
    </dgm:pt>
    <dgm:pt modelId="{E62669E8-CB00-491A-A613-8BA11771324F}" type="sibTrans" cxnId="{397F947B-1784-4DBC-B40A-A802FC24FCDF}">
      <dgm:prSet/>
      <dgm:spPr/>
      <dgm:t>
        <a:bodyPr/>
        <a:lstStyle/>
        <a:p>
          <a:endParaRPr lang="en-US"/>
        </a:p>
      </dgm:t>
    </dgm:pt>
    <dgm:pt modelId="{31C4BA20-FC52-44D6-BB87-0AB7E0021E81}">
      <dgm:prSet phldrT="[Text]"/>
      <dgm:spPr/>
      <dgm:t>
        <a:bodyPr/>
        <a:lstStyle/>
        <a:p>
          <a:r>
            <a:rPr lang="en-US" dirty="0"/>
            <a:t>Understand lectures on legal topics in courses</a:t>
          </a:r>
        </a:p>
      </dgm:t>
    </dgm:pt>
    <dgm:pt modelId="{0E51B8C8-B759-4EEE-9EBA-6B48EFE8ED27}" type="parTrans" cxnId="{D1B3E022-ECD3-4184-987F-EAF4432236A2}">
      <dgm:prSet/>
      <dgm:spPr/>
      <dgm:t>
        <a:bodyPr/>
        <a:lstStyle/>
        <a:p>
          <a:endParaRPr lang="en-US"/>
        </a:p>
      </dgm:t>
    </dgm:pt>
    <dgm:pt modelId="{C2092564-E6CE-4406-9E6A-B277883B99C0}" type="sibTrans" cxnId="{D1B3E022-ECD3-4184-987F-EAF4432236A2}">
      <dgm:prSet/>
      <dgm:spPr/>
      <dgm:t>
        <a:bodyPr/>
        <a:lstStyle/>
        <a:p>
          <a:endParaRPr lang="en-US"/>
        </a:p>
      </dgm:t>
    </dgm:pt>
    <dgm:pt modelId="{7FE6B414-15EA-4303-BC68-57787AA63369}">
      <dgm:prSet phldrT="[Text]"/>
      <dgm:spPr/>
      <dgm:t>
        <a:bodyPr/>
        <a:lstStyle/>
        <a:p>
          <a:r>
            <a:rPr lang="en-US" dirty="0"/>
            <a:t>Professional Tasks</a:t>
          </a:r>
        </a:p>
      </dgm:t>
    </dgm:pt>
    <dgm:pt modelId="{D493C689-AF4B-4448-ACED-5B4B343432A3}" type="parTrans" cxnId="{0D829E62-7136-4C3C-A441-7D7C3DBF7195}">
      <dgm:prSet/>
      <dgm:spPr/>
      <dgm:t>
        <a:bodyPr/>
        <a:lstStyle/>
        <a:p>
          <a:endParaRPr lang="en-US"/>
        </a:p>
      </dgm:t>
    </dgm:pt>
    <dgm:pt modelId="{2E6DA905-DB57-4908-AD7E-E07DA7AE652B}" type="sibTrans" cxnId="{0D829E62-7136-4C3C-A441-7D7C3DBF7195}">
      <dgm:prSet/>
      <dgm:spPr/>
      <dgm:t>
        <a:bodyPr/>
        <a:lstStyle/>
        <a:p>
          <a:endParaRPr lang="en-US"/>
        </a:p>
      </dgm:t>
    </dgm:pt>
    <dgm:pt modelId="{F0980668-0A8B-409B-9B32-73FF51B69AA4}">
      <dgm:prSet phldrT="[Text]"/>
      <dgm:spPr/>
      <dgm:t>
        <a:bodyPr/>
        <a:lstStyle/>
        <a:p>
          <a:r>
            <a:rPr lang="en-US" dirty="0"/>
            <a:t>Write a professional email to a colleague in a law firm</a:t>
          </a:r>
        </a:p>
      </dgm:t>
    </dgm:pt>
    <dgm:pt modelId="{1F56D4F9-20D8-43D6-99DA-BF99E4F4F8D3}" type="parTrans" cxnId="{5A71C50A-822A-4C27-A588-5363075811EB}">
      <dgm:prSet/>
      <dgm:spPr/>
      <dgm:t>
        <a:bodyPr/>
        <a:lstStyle/>
        <a:p>
          <a:endParaRPr lang="en-US"/>
        </a:p>
      </dgm:t>
    </dgm:pt>
    <dgm:pt modelId="{88FC89BF-A079-4399-9840-7435C43056D9}" type="sibTrans" cxnId="{5A71C50A-822A-4C27-A588-5363075811EB}">
      <dgm:prSet/>
      <dgm:spPr/>
      <dgm:t>
        <a:bodyPr/>
        <a:lstStyle/>
        <a:p>
          <a:endParaRPr lang="en-US"/>
        </a:p>
      </dgm:t>
    </dgm:pt>
    <dgm:pt modelId="{B6063252-B26F-4BBE-915B-53BC2534A15B}">
      <dgm:prSet phldrT="[Text]"/>
      <dgm:spPr/>
      <dgm:t>
        <a:bodyPr/>
        <a:lstStyle/>
        <a:p>
          <a:r>
            <a:rPr lang="en-US" dirty="0"/>
            <a:t>Understand spoken testimony at the ECJ</a:t>
          </a:r>
        </a:p>
      </dgm:t>
    </dgm:pt>
    <dgm:pt modelId="{76D02737-BB40-476D-AE32-E9682558D5AC}" type="parTrans" cxnId="{6367FB03-8FC2-4EB3-B276-491B02652C2E}">
      <dgm:prSet/>
      <dgm:spPr/>
      <dgm:t>
        <a:bodyPr/>
        <a:lstStyle/>
        <a:p>
          <a:endParaRPr lang="en-US"/>
        </a:p>
      </dgm:t>
    </dgm:pt>
    <dgm:pt modelId="{F38BDDAF-6208-43D5-84AA-6F17EE35254F}" type="sibTrans" cxnId="{6367FB03-8FC2-4EB3-B276-491B02652C2E}">
      <dgm:prSet/>
      <dgm:spPr/>
      <dgm:t>
        <a:bodyPr/>
        <a:lstStyle/>
        <a:p>
          <a:endParaRPr lang="en-US"/>
        </a:p>
      </dgm:t>
    </dgm:pt>
    <dgm:pt modelId="{A9642B7A-5FDC-4192-BD09-9663AFFB2841}">
      <dgm:prSet/>
      <dgm:spPr/>
      <dgm:t>
        <a:bodyPr/>
        <a:lstStyle/>
        <a:p>
          <a:r>
            <a:rPr lang="en-US" dirty="0"/>
            <a:t>Read the European Convention on Human Rights</a:t>
          </a:r>
        </a:p>
      </dgm:t>
    </dgm:pt>
    <dgm:pt modelId="{746DCC09-3FD2-44C1-A9A1-7008D5442403}" type="parTrans" cxnId="{EF805E4E-9E06-4D09-BFCE-AD63A61C6182}">
      <dgm:prSet/>
      <dgm:spPr/>
      <dgm:t>
        <a:bodyPr/>
        <a:lstStyle/>
        <a:p>
          <a:endParaRPr lang="en-US"/>
        </a:p>
      </dgm:t>
    </dgm:pt>
    <dgm:pt modelId="{3E0323CD-CE8B-490D-9AA5-E3C014E9BB97}" type="sibTrans" cxnId="{EF805E4E-9E06-4D09-BFCE-AD63A61C6182}">
      <dgm:prSet/>
      <dgm:spPr/>
      <dgm:t>
        <a:bodyPr/>
        <a:lstStyle/>
        <a:p>
          <a:endParaRPr lang="en-US"/>
        </a:p>
      </dgm:t>
    </dgm:pt>
    <dgm:pt modelId="{3558D9D6-8BBF-4B9D-B350-86F1CDF3ACB7}">
      <dgm:prSet/>
      <dgm:spPr/>
      <dgm:t>
        <a:bodyPr/>
        <a:lstStyle/>
        <a:p>
          <a:r>
            <a:rPr lang="en-US" dirty="0"/>
            <a:t>Conduct a contract negotiation</a:t>
          </a:r>
        </a:p>
      </dgm:t>
    </dgm:pt>
    <dgm:pt modelId="{D9116D5B-F620-48B3-8F71-861AEFE10CC9}" type="parTrans" cxnId="{AA02679C-D6CC-45BC-8D5A-F0FD31EA85ED}">
      <dgm:prSet/>
      <dgm:spPr/>
      <dgm:t>
        <a:bodyPr/>
        <a:lstStyle/>
        <a:p>
          <a:endParaRPr lang="en-US"/>
        </a:p>
      </dgm:t>
    </dgm:pt>
    <dgm:pt modelId="{C93C2461-F681-4E30-AA11-FC1E522A8D0E}" type="sibTrans" cxnId="{AA02679C-D6CC-45BC-8D5A-F0FD31EA85ED}">
      <dgm:prSet/>
      <dgm:spPr/>
      <dgm:t>
        <a:bodyPr/>
        <a:lstStyle/>
        <a:p>
          <a:endParaRPr lang="en-US"/>
        </a:p>
      </dgm:t>
    </dgm:pt>
    <dgm:pt modelId="{7E4BE400-DB0B-4293-832A-EDB031F9BAAD}">
      <dgm:prSet phldrT="[Text]"/>
      <dgm:spPr/>
      <dgm:t>
        <a:bodyPr/>
        <a:lstStyle/>
        <a:p>
          <a:r>
            <a:rPr lang="en-US" dirty="0"/>
            <a:t>Read legal textbooks</a:t>
          </a:r>
        </a:p>
      </dgm:t>
    </dgm:pt>
    <dgm:pt modelId="{5C316CB5-A3C5-447E-862C-1E9E0BF2A7E5}" type="parTrans" cxnId="{76177CEC-C2A0-4C6C-BBB7-0FCEAD922388}">
      <dgm:prSet/>
      <dgm:spPr/>
      <dgm:t>
        <a:bodyPr/>
        <a:lstStyle/>
        <a:p>
          <a:endParaRPr lang="en-US"/>
        </a:p>
      </dgm:t>
    </dgm:pt>
    <dgm:pt modelId="{016A3E64-B7BA-4E53-98FB-266C5C65E275}" type="sibTrans" cxnId="{76177CEC-C2A0-4C6C-BBB7-0FCEAD922388}">
      <dgm:prSet/>
      <dgm:spPr/>
      <dgm:t>
        <a:bodyPr/>
        <a:lstStyle/>
        <a:p>
          <a:endParaRPr lang="en-US"/>
        </a:p>
      </dgm:t>
    </dgm:pt>
    <dgm:pt modelId="{6AE1EC5B-4CF8-4E69-825C-6315683F0192}">
      <dgm:prSet phldrT="[Text]"/>
      <dgm:spPr/>
      <dgm:t>
        <a:bodyPr/>
        <a:lstStyle/>
        <a:p>
          <a:r>
            <a:rPr lang="en-US" dirty="0"/>
            <a:t>Give a presentation on a legal topic</a:t>
          </a:r>
        </a:p>
      </dgm:t>
    </dgm:pt>
    <dgm:pt modelId="{18003C5F-4041-40A5-9D43-5BF49F1F6E51}" type="parTrans" cxnId="{A35259C7-83F1-4779-B267-5CA94F7BB024}">
      <dgm:prSet/>
      <dgm:spPr/>
      <dgm:t>
        <a:bodyPr/>
        <a:lstStyle/>
        <a:p>
          <a:endParaRPr lang="en-US"/>
        </a:p>
      </dgm:t>
    </dgm:pt>
    <dgm:pt modelId="{1DB34DBC-E9C7-4C5B-8663-29B9982F66B3}" type="sibTrans" cxnId="{A35259C7-83F1-4779-B267-5CA94F7BB024}">
      <dgm:prSet/>
      <dgm:spPr/>
      <dgm:t>
        <a:bodyPr/>
        <a:lstStyle/>
        <a:p>
          <a:endParaRPr lang="en-US"/>
        </a:p>
      </dgm:t>
    </dgm:pt>
    <dgm:pt modelId="{075B5E67-8471-4E81-B9E1-CCB1F846DF68}" type="pres">
      <dgm:prSet presAssocID="{B7B11CC7-C655-4C46-8637-CA3FA02FF5A6}" presName="Name0" presStyleCnt="0">
        <dgm:presLayoutVars>
          <dgm:dir/>
          <dgm:animLvl val="lvl"/>
          <dgm:resizeHandles val="exact"/>
        </dgm:presLayoutVars>
      </dgm:prSet>
      <dgm:spPr/>
    </dgm:pt>
    <dgm:pt modelId="{9A74665B-F5A9-4549-9596-2807E087BABC}" type="pres">
      <dgm:prSet presAssocID="{BE71EEDE-0257-4EB9-985D-48DA16ECE400}" presName="composite" presStyleCnt="0"/>
      <dgm:spPr/>
    </dgm:pt>
    <dgm:pt modelId="{0FD0D30D-0D7C-4EDE-B64F-97AE4756224F}" type="pres">
      <dgm:prSet presAssocID="{BE71EEDE-0257-4EB9-985D-48DA16ECE400}" presName="parTx" presStyleLbl="alignNode1" presStyleIdx="0" presStyleCnt="2">
        <dgm:presLayoutVars>
          <dgm:chMax val="0"/>
          <dgm:chPref val="0"/>
          <dgm:bulletEnabled val="1"/>
        </dgm:presLayoutVars>
      </dgm:prSet>
      <dgm:spPr/>
    </dgm:pt>
    <dgm:pt modelId="{4F36CF43-FC69-4FF5-814E-225F3117F091}" type="pres">
      <dgm:prSet presAssocID="{BE71EEDE-0257-4EB9-985D-48DA16ECE400}" presName="desTx" presStyleLbl="alignAccFollowNode1" presStyleIdx="0" presStyleCnt="2">
        <dgm:presLayoutVars>
          <dgm:bulletEnabled val="1"/>
        </dgm:presLayoutVars>
      </dgm:prSet>
      <dgm:spPr/>
    </dgm:pt>
    <dgm:pt modelId="{C9D5640E-B0E3-4F7C-B59D-A3550A561BBB}" type="pres">
      <dgm:prSet presAssocID="{8F006135-BD88-4B1C-BF82-666B9C047FBC}" presName="space" presStyleCnt="0"/>
      <dgm:spPr/>
    </dgm:pt>
    <dgm:pt modelId="{EB2868EF-65EF-4601-BDBD-350410B8983E}" type="pres">
      <dgm:prSet presAssocID="{7FE6B414-15EA-4303-BC68-57787AA63369}" presName="composite" presStyleCnt="0"/>
      <dgm:spPr/>
    </dgm:pt>
    <dgm:pt modelId="{9C8632D7-D115-498E-8519-7863E22C440C}" type="pres">
      <dgm:prSet presAssocID="{7FE6B414-15EA-4303-BC68-57787AA63369}" presName="parTx" presStyleLbl="alignNode1" presStyleIdx="1" presStyleCnt="2">
        <dgm:presLayoutVars>
          <dgm:chMax val="0"/>
          <dgm:chPref val="0"/>
          <dgm:bulletEnabled val="1"/>
        </dgm:presLayoutVars>
      </dgm:prSet>
      <dgm:spPr/>
    </dgm:pt>
    <dgm:pt modelId="{6509599E-FAD3-48F2-A806-BE365874733F}" type="pres">
      <dgm:prSet presAssocID="{7FE6B414-15EA-4303-BC68-57787AA63369}" presName="desTx" presStyleLbl="alignAccFollowNode1" presStyleIdx="1" presStyleCnt="2">
        <dgm:presLayoutVars>
          <dgm:bulletEnabled val="1"/>
        </dgm:presLayoutVars>
      </dgm:prSet>
      <dgm:spPr/>
    </dgm:pt>
  </dgm:ptLst>
  <dgm:cxnLst>
    <dgm:cxn modelId="{6367FB03-8FC2-4EB3-B276-491B02652C2E}" srcId="{7FE6B414-15EA-4303-BC68-57787AA63369}" destId="{B6063252-B26F-4BBE-915B-53BC2534A15B}" srcOrd="3" destOrd="0" parTransId="{76D02737-BB40-476D-AE32-E9682558D5AC}" sibTransId="{F38BDDAF-6208-43D5-84AA-6F17EE35254F}"/>
    <dgm:cxn modelId="{5A71C50A-822A-4C27-A588-5363075811EB}" srcId="{7FE6B414-15EA-4303-BC68-57787AA63369}" destId="{F0980668-0A8B-409B-9B32-73FF51B69AA4}" srcOrd="0" destOrd="0" parTransId="{1F56D4F9-20D8-43D6-99DA-BF99E4F4F8D3}" sibTransId="{88FC89BF-A079-4399-9840-7435C43056D9}"/>
    <dgm:cxn modelId="{1E553F0E-9F71-4DE2-91F7-490F0D93FAC2}" type="presOf" srcId="{3558D9D6-8BBF-4B9D-B350-86F1CDF3ACB7}" destId="{6509599E-FAD3-48F2-A806-BE365874733F}" srcOrd="0" destOrd="2" presId="urn:microsoft.com/office/officeart/2005/8/layout/hList1"/>
    <dgm:cxn modelId="{2B767514-8922-4BA8-AD4A-50F706D4027D}" type="presOf" srcId="{6AE1EC5B-4CF8-4E69-825C-6315683F0192}" destId="{4F36CF43-FC69-4FF5-814E-225F3117F091}" srcOrd="0" destOrd="2" presId="urn:microsoft.com/office/officeart/2005/8/layout/hList1"/>
    <dgm:cxn modelId="{D1B3E022-ECD3-4184-987F-EAF4432236A2}" srcId="{BE71EEDE-0257-4EB9-985D-48DA16ECE400}" destId="{31C4BA20-FC52-44D6-BB87-0AB7E0021E81}" srcOrd="3" destOrd="0" parTransId="{0E51B8C8-B759-4EEE-9EBA-6B48EFE8ED27}" sibTransId="{C2092564-E6CE-4406-9E6A-B277883B99C0}"/>
    <dgm:cxn modelId="{0D829E62-7136-4C3C-A441-7D7C3DBF7195}" srcId="{B7B11CC7-C655-4C46-8637-CA3FA02FF5A6}" destId="{7FE6B414-15EA-4303-BC68-57787AA63369}" srcOrd="1" destOrd="0" parTransId="{D493C689-AF4B-4448-ACED-5B4B343432A3}" sibTransId="{2E6DA905-DB57-4908-AD7E-E07DA7AE652B}"/>
    <dgm:cxn modelId="{9905BE6D-CB05-4EEE-9833-4F85F1D458DA}" srcId="{B7B11CC7-C655-4C46-8637-CA3FA02FF5A6}" destId="{BE71EEDE-0257-4EB9-985D-48DA16ECE400}" srcOrd="0" destOrd="0" parTransId="{60385F62-FE9D-4AF2-A813-AA49C39596BB}" sibTransId="{8F006135-BD88-4B1C-BF82-666B9C047FBC}"/>
    <dgm:cxn modelId="{EF805E4E-9E06-4D09-BFCE-AD63A61C6182}" srcId="{7FE6B414-15EA-4303-BC68-57787AA63369}" destId="{A9642B7A-5FDC-4192-BD09-9663AFFB2841}" srcOrd="1" destOrd="0" parTransId="{746DCC09-3FD2-44C1-A9A1-7008D5442403}" sibTransId="{3E0323CD-CE8B-490D-9AA5-E3C014E9BB97}"/>
    <dgm:cxn modelId="{DF197259-7909-49B4-956D-13B060E98B72}" type="presOf" srcId="{B7B11CC7-C655-4C46-8637-CA3FA02FF5A6}" destId="{075B5E67-8471-4E81-B9E1-CCB1F846DF68}" srcOrd="0" destOrd="0" presId="urn:microsoft.com/office/officeart/2005/8/layout/hList1"/>
    <dgm:cxn modelId="{397F947B-1784-4DBC-B40A-A802FC24FCDF}" srcId="{BE71EEDE-0257-4EB9-985D-48DA16ECE400}" destId="{188C1563-7D30-4B99-878A-08F9CDEF86CB}" srcOrd="0" destOrd="0" parTransId="{CA85E8E3-2342-45FF-A215-FB11573E29AF}" sibTransId="{E62669E8-CB00-491A-A613-8BA11771324F}"/>
    <dgm:cxn modelId="{8AEC5895-C7DF-4B4D-8DC5-144D00171973}" type="presOf" srcId="{BE71EEDE-0257-4EB9-985D-48DA16ECE400}" destId="{0FD0D30D-0D7C-4EDE-B64F-97AE4756224F}" srcOrd="0" destOrd="0" presId="urn:microsoft.com/office/officeart/2005/8/layout/hList1"/>
    <dgm:cxn modelId="{DAE48098-2550-414A-85D1-46AFD8EAA246}" type="presOf" srcId="{7E4BE400-DB0B-4293-832A-EDB031F9BAAD}" destId="{4F36CF43-FC69-4FF5-814E-225F3117F091}" srcOrd="0" destOrd="1" presId="urn:microsoft.com/office/officeart/2005/8/layout/hList1"/>
    <dgm:cxn modelId="{AA02679C-D6CC-45BC-8D5A-F0FD31EA85ED}" srcId="{7FE6B414-15EA-4303-BC68-57787AA63369}" destId="{3558D9D6-8BBF-4B9D-B350-86F1CDF3ACB7}" srcOrd="2" destOrd="0" parTransId="{D9116D5B-F620-48B3-8F71-861AEFE10CC9}" sibTransId="{C93C2461-F681-4E30-AA11-FC1E522A8D0E}"/>
    <dgm:cxn modelId="{A9C3DC9E-F458-40D7-9613-49FAFF31F7F8}" type="presOf" srcId="{188C1563-7D30-4B99-878A-08F9CDEF86CB}" destId="{4F36CF43-FC69-4FF5-814E-225F3117F091}" srcOrd="0" destOrd="0" presId="urn:microsoft.com/office/officeart/2005/8/layout/hList1"/>
    <dgm:cxn modelId="{677028AD-0386-4B50-AC39-7BC140983D88}" type="presOf" srcId="{31C4BA20-FC52-44D6-BB87-0AB7E0021E81}" destId="{4F36CF43-FC69-4FF5-814E-225F3117F091}" srcOrd="0" destOrd="3" presId="urn:microsoft.com/office/officeart/2005/8/layout/hList1"/>
    <dgm:cxn modelId="{38B24DB7-2ADD-4464-90E8-D12F40F1EF04}" type="presOf" srcId="{7FE6B414-15EA-4303-BC68-57787AA63369}" destId="{9C8632D7-D115-498E-8519-7863E22C440C}" srcOrd="0" destOrd="0" presId="urn:microsoft.com/office/officeart/2005/8/layout/hList1"/>
    <dgm:cxn modelId="{A35259C7-83F1-4779-B267-5CA94F7BB024}" srcId="{BE71EEDE-0257-4EB9-985D-48DA16ECE400}" destId="{6AE1EC5B-4CF8-4E69-825C-6315683F0192}" srcOrd="2" destOrd="0" parTransId="{18003C5F-4041-40A5-9D43-5BF49F1F6E51}" sibTransId="{1DB34DBC-E9C7-4C5B-8663-29B9982F66B3}"/>
    <dgm:cxn modelId="{929F8CDE-5091-4250-9675-06D6AECD6B10}" type="presOf" srcId="{A9642B7A-5FDC-4192-BD09-9663AFFB2841}" destId="{6509599E-FAD3-48F2-A806-BE365874733F}" srcOrd="0" destOrd="1" presId="urn:microsoft.com/office/officeart/2005/8/layout/hList1"/>
    <dgm:cxn modelId="{466FD1E1-2B3B-46C4-A484-300081BC07FB}" type="presOf" srcId="{B6063252-B26F-4BBE-915B-53BC2534A15B}" destId="{6509599E-FAD3-48F2-A806-BE365874733F}" srcOrd="0" destOrd="3" presId="urn:microsoft.com/office/officeart/2005/8/layout/hList1"/>
    <dgm:cxn modelId="{76177CEC-C2A0-4C6C-BBB7-0FCEAD922388}" srcId="{BE71EEDE-0257-4EB9-985D-48DA16ECE400}" destId="{7E4BE400-DB0B-4293-832A-EDB031F9BAAD}" srcOrd="1" destOrd="0" parTransId="{5C316CB5-A3C5-447E-862C-1E9E0BF2A7E5}" sibTransId="{016A3E64-B7BA-4E53-98FB-266C5C65E275}"/>
    <dgm:cxn modelId="{ADD39DFF-1C6C-4278-A9B9-C3FC7FF2230D}" type="presOf" srcId="{F0980668-0A8B-409B-9B32-73FF51B69AA4}" destId="{6509599E-FAD3-48F2-A806-BE365874733F}" srcOrd="0" destOrd="0" presId="urn:microsoft.com/office/officeart/2005/8/layout/hList1"/>
    <dgm:cxn modelId="{91D7A068-2E71-4119-9974-F0F142C7E546}" type="presParOf" srcId="{075B5E67-8471-4E81-B9E1-CCB1F846DF68}" destId="{9A74665B-F5A9-4549-9596-2807E087BABC}" srcOrd="0" destOrd="0" presId="urn:microsoft.com/office/officeart/2005/8/layout/hList1"/>
    <dgm:cxn modelId="{94F39EAF-7C9C-4E34-9F19-9089FDD41544}" type="presParOf" srcId="{9A74665B-F5A9-4549-9596-2807E087BABC}" destId="{0FD0D30D-0D7C-4EDE-B64F-97AE4756224F}" srcOrd="0" destOrd="0" presId="urn:microsoft.com/office/officeart/2005/8/layout/hList1"/>
    <dgm:cxn modelId="{1DC87937-4660-4C75-98FB-FD23681F2D54}" type="presParOf" srcId="{9A74665B-F5A9-4549-9596-2807E087BABC}" destId="{4F36CF43-FC69-4FF5-814E-225F3117F091}" srcOrd="1" destOrd="0" presId="urn:microsoft.com/office/officeart/2005/8/layout/hList1"/>
    <dgm:cxn modelId="{0CD89C3E-33D6-44C7-ABEE-B3BED739A866}" type="presParOf" srcId="{075B5E67-8471-4E81-B9E1-CCB1F846DF68}" destId="{C9D5640E-B0E3-4F7C-B59D-A3550A561BBB}" srcOrd="1" destOrd="0" presId="urn:microsoft.com/office/officeart/2005/8/layout/hList1"/>
    <dgm:cxn modelId="{158EEBF5-35F4-409E-8395-DCCD9C625834}" type="presParOf" srcId="{075B5E67-8471-4E81-B9E1-CCB1F846DF68}" destId="{EB2868EF-65EF-4601-BDBD-350410B8983E}" srcOrd="2" destOrd="0" presId="urn:microsoft.com/office/officeart/2005/8/layout/hList1"/>
    <dgm:cxn modelId="{E042042D-1EF6-4F5D-BD3A-F4331C725967}" type="presParOf" srcId="{EB2868EF-65EF-4601-BDBD-350410B8983E}" destId="{9C8632D7-D115-498E-8519-7863E22C440C}" srcOrd="0" destOrd="0" presId="urn:microsoft.com/office/officeart/2005/8/layout/hList1"/>
    <dgm:cxn modelId="{CA389CF5-F9E5-44F1-9729-8A47F9635DBE}" type="presParOf" srcId="{EB2868EF-65EF-4601-BDBD-350410B8983E}" destId="{6509599E-FAD3-48F2-A806-BE36587473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17965-B157-4EA7-A716-43E32957D4B1}">
      <dsp:nvSpPr>
        <dsp:cNvPr id="0" name=""/>
        <dsp:cNvSpPr/>
      </dsp:nvSpPr>
      <dsp:spPr>
        <a:xfrm>
          <a:off x="3198342" y="0"/>
          <a:ext cx="3198342" cy="1898414"/>
        </a:xfrm>
        <a:prstGeom prst="trapezoid">
          <a:avLst>
            <a:gd name="adj" fmla="val 84237"/>
          </a:avLst>
        </a:prstGeom>
        <a:solidFill>
          <a:schemeClr val="accent2">
            <a:lumMod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198342" y="0"/>
        <a:ext cx="3198342" cy="1898414"/>
      </dsp:txXfrm>
    </dsp:sp>
    <dsp:sp modelId="{EA21751F-4A3B-4130-ABC1-F0391C8EC19D}">
      <dsp:nvSpPr>
        <dsp:cNvPr id="0" name=""/>
        <dsp:cNvSpPr/>
      </dsp:nvSpPr>
      <dsp:spPr>
        <a:xfrm>
          <a:off x="1599170" y="1898414"/>
          <a:ext cx="6396684" cy="1898414"/>
        </a:xfrm>
        <a:prstGeom prst="trapezoid">
          <a:avLst>
            <a:gd name="adj" fmla="val 84237"/>
          </a:avLst>
        </a:prstGeom>
        <a:solidFill>
          <a:schemeClr val="accent1">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718590" y="1898414"/>
        <a:ext cx="4157844" cy="1898414"/>
      </dsp:txXfrm>
    </dsp:sp>
    <dsp:sp modelId="{216225E2-2CDB-42E1-B314-EE3955494592}">
      <dsp:nvSpPr>
        <dsp:cNvPr id="0" name=""/>
        <dsp:cNvSpPr/>
      </dsp:nvSpPr>
      <dsp:spPr>
        <a:xfrm>
          <a:off x="0" y="3796829"/>
          <a:ext cx="9595026" cy="1898414"/>
        </a:xfrm>
        <a:prstGeom prst="trapezoid">
          <a:avLst>
            <a:gd name="adj" fmla="val 84237"/>
          </a:avLst>
        </a:prstGeom>
        <a:solidFill>
          <a:schemeClr val="accent3"/>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79129" y="3796829"/>
        <a:ext cx="6236766" cy="1898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0D30D-0D7C-4EDE-B64F-97AE4756224F}">
      <dsp:nvSpPr>
        <dsp:cNvPr id="0" name=""/>
        <dsp:cNvSpPr/>
      </dsp:nvSpPr>
      <dsp:spPr>
        <a:xfrm>
          <a:off x="39" y="10654"/>
          <a:ext cx="3798093" cy="7200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Pedagogical Tasks</a:t>
          </a:r>
        </a:p>
      </dsp:txBody>
      <dsp:txXfrm>
        <a:off x="39" y="10654"/>
        <a:ext cx="3798093" cy="720000"/>
      </dsp:txXfrm>
    </dsp:sp>
    <dsp:sp modelId="{4F36CF43-FC69-4FF5-814E-225F3117F091}">
      <dsp:nvSpPr>
        <dsp:cNvPr id="0" name=""/>
        <dsp:cNvSpPr/>
      </dsp:nvSpPr>
      <dsp:spPr>
        <a:xfrm>
          <a:off x="39" y="730654"/>
          <a:ext cx="3798093" cy="387302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Write essays for law school exams</a:t>
          </a:r>
        </a:p>
        <a:p>
          <a:pPr marL="228600" lvl="1" indent="-228600" algn="l" defTabSz="1111250">
            <a:lnSpc>
              <a:spcPct val="90000"/>
            </a:lnSpc>
            <a:spcBef>
              <a:spcPct val="0"/>
            </a:spcBef>
            <a:spcAft>
              <a:spcPct val="15000"/>
            </a:spcAft>
            <a:buChar char="•"/>
          </a:pPr>
          <a:r>
            <a:rPr lang="en-US" sz="2500" kern="1200" dirty="0"/>
            <a:t>Read legal textbooks</a:t>
          </a:r>
        </a:p>
        <a:p>
          <a:pPr marL="228600" lvl="1" indent="-228600" algn="l" defTabSz="1111250">
            <a:lnSpc>
              <a:spcPct val="90000"/>
            </a:lnSpc>
            <a:spcBef>
              <a:spcPct val="0"/>
            </a:spcBef>
            <a:spcAft>
              <a:spcPct val="15000"/>
            </a:spcAft>
            <a:buChar char="•"/>
          </a:pPr>
          <a:r>
            <a:rPr lang="en-US" sz="2500" kern="1200" dirty="0"/>
            <a:t>Give a presentation on a legal topic</a:t>
          </a:r>
        </a:p>
        <a:p>
          <a:pPr marL="228600" lvl="1" indent="-228600" algn="l" defTabSz="1111250">
            <a:lnSpc>
              <a:spcPct val="90000"/>
            </a:lnSpc>
            <a:spcBef>
              <a:spcPct val="0"/>
            </a:spcBef>
            <a:spcAft>
              <a:spcPct val="15000"/>
            </a:spcAft>
            <a:buChar char="•"/>
          </a:pPr>
          <a:r>
            <a:rPr lang="en-US" sz="2500" kern="1200" dirty="0"/>
            <a:t>Understand lectures on legal topics in courses</a:t>
          </a:r>
        </a:p>
      </dsp:txBody>
      <dsp:txXfrm>
        <a:off x="39" y="730654"/>
        <a:ext cx="3798093" cy="3873023"/>
      </dsp:txXfrm>
    </dsp:sp>
    <dsp:sp modelId="{9C8632D7-D115-498E-8519-7863E22C440C}">
      <dsp:nvSpPr>
        <dsp:cNvPr id="0" name=""/>
        <dsp:cNvSpPr/>
      </dsp:nvSpPr>
      <dsp:spPr>
        <a:xfrm>
          <a:off x="4329866" y="10654"/>
          <a:ext cx="3798093" cy="7200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Professional Tasks</a:t>
          </a:r>
        </a:p>
      </dsp:txBody>
      <dsp:txXfrm>
        <a:off x="4329866" y="10654"/>
        <a:ext cx="3798093" cy="720000"/>
      </dsp:txXfrm>
    </dsp:sp>
    <dsp:sp modelId="{6509599E-FAD3-48F2-A806-BE365874733F}">
      <dsp:nvSpPr>
        <dsp:cNvPr id="0" name=""/>
        <dsp:cNvSpPr/>
      </dsp:nvSpPr>
      <dsp:spPr>
        <a:xfrm>
          <a:off x="4329866" y="730654"/>
          <a:ext cx="3798093" cy="387302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Write a professional email to a colleague in a law firm</a:t>
          </a:r>
        </a:p>
        <a:p>
          <a:pPr marL="228600" lvl="1" indent="-228600" algn="l" defTabSz="1111250">
            <a:lnSpc>
              <a:spcPct val="90000"/>
            </a:lnSpc>
            <a:spcBef>
              <a:spcPct val="0"/>
            </a:spcBef>
            <a:spcAft>
              <a:spcPct val="15000"/>
            </a:spcAft>
            <a:buChar char="•"/>
          </a:pPr>
          <a:r>
            <a:rPr lang="en-US" sz="2500" kern="1200" dirty="0"/>
            <a:t>Read the European Convention on Human Rights</a:t>
          </a:r>
        </a:p>
        <a:p>
          <a:pPr marL="228600" lvl="1" indent="-228600" algn="l" defTabSz="1111250">
            <a:lnSpc>
              <a:spcPct val="90000"/>
            </a:lnSpc>
            <a:spcBef>
              <a:spcPct val="0"/>
            </a:spcBef>
            <a:spcAft>
              <a:spcPct val="15000"/>
            </a:spcAft>
            <a:buChar char="•"/>
          </a:pPr>
          <a:r>
            <a:rPr lang="en-US" sz="2500" kern="1200" dirty="0"/>
            <a:t>Conduct a contract negotiation</a:t>
          </a:r>
        </a:p>
        <a:p>
          <a:pPr marL="228600" lvl="1" indent="-228600" algn="l" defTabSz="1111250">
            <a:lnSpc>
              <a:spcPct val="90000"/>
            </a:lnSpc>
            <a:spcBef>
              <a:spcPct val="0"/>
            </a:spcBef>
            <a:spcAft>
              <a:spcPct val="15000"/>
            </a:spcAft>
            <a:buChar char="•"/>
          </a:pPr>
          <a:r>
            <a:rPr lang="en-US" sz="2500" kern="1200" dirty="0"/>
            <a:t>Understand spoken testimony at the ECJ</a:t>
          </a:r>
        </a:p>
      </dsp:txBody>
      <dsp:txXfrm>
        <a:off x="4329866" y="730654"/>
        <a:ext cx="3798093" cy="38730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4DF8E-0F22-4CBB-8361-DD4C615CD35B}"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15269-2E4F-4B7E-9004-A61E7CE6F61C}" type="slidenum">
              <a:rPr lang="en-US" smtClean="0"/>
              <a:t>‹#›</a:t>
            </a:fld>
            <a:endParaRPr lang="en-US"/>
          </a:p>
        </p:txBody>
      </p:sp>
    </p:spTree>
    <p:extLst>
      <p:ext uri="{BB962C8B-B14F-4D97-AF65-F5344CB8AC3E}">
        <p14:creationId xmlns:p14="http://schemas.microsoft.com/office/powerpoint/2010/main" val="358345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legal English faculty vs. law faculty?</a:t>
            </a:r>
          </a:p>
          <a:p>
            <a:r>
              <a:rPr lang="en-US" dirty="0"/>
              <a:t>My background: Not a lawyer! applied linguistics PhD, 4 years working at Penn State Law with international students in LLM program, over a decade of scholarship on legal writing and legal language.  Research focus on specialized discourse, experience with curriculum and materials development</a:t>
            </a:r>
          </a:p>
        </p:txBody>
      </p:sp>
      <p:sp>
        <p:nvSpPr>
          <p:cNvPr id="4" name="Slide Number Placeholder 3"/>
          <p:cNvSpPr>
            <a:spLocks noGrp="1"/>
          </p:cNvSpPr>
          <p:nvPr>
            <p:ph type="sldNum" sz="quarter" idx="5"/>
          </p:nvPr>
        </p:nvSpPr>
        <p:spPr/>
        <p:txBody>
          <a:bodyPr/>
          <a:lstStyle/>
          <a:p>
            <a:fld id="{7BD15269-2E4F-4B7E-9004-A61E7CE6F61C}" type="slidenum">
              <a:rPr lang="en-US" smtClean="0"/>
              <a:t>2</a:t>
            </a:fld>
            <a:endParaRPr lang="en-US"/>
          </a:p>
        </p:txBody>
      </p:sp>
    </p:spTree>
    <p:extLst>
      <p:ext uri="{BB962C8B-B14F-4D97-AF65-F5344CB8AC3E}">
        <p14:creationId xmlns:p14="http://schemas.microsoft.com/office/powerpoint/2010/main" val="109358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15269-2E4F-4B7E-9004-A61E7CE6F61C}" type="slidenum">
              <a:rPr lang="en-US" smtClean="0"/>
              <a:t>5</a:t>
            </a:fld>
            <a:endParaRPr lang="en-US"/>
          </a:p>
        </p:txBody>
      </p:sp>
    </p:spTree>
    <p:extLst>
      <p:ext uri="{BB962C8B-B14F-4D97-AF65-F5344CB8AC3E}">
        <p14:creationId xmlns:p14="http://schemas.microsoft.com/office/powerpoint/2010/main" val="102344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 English: Very broad, covers a wide range of student interests – most appropriate for students who have not yet specialized in a particular area. Will likely need to integrate vocabulary that is relevant to a wide range of legal fields (criminal law, civil law, contracts, negotiations, constitutional law, etc.). Will probably not be able to go into much depth. Need to think carefully about what kinds of texts and tasks will be relevant to all students.</a:t>
            </a:r>
          </a:p>
          <a:p>
            <a:r>
              <a:rPr lang="en-US" dirty="0"/>
              <a:t>English for Contract Drafting (for example): Specialized course design allows for more depth and ability to focus on vocabulary, texts, and tasks that are relevant to specific student goals. Other examples: English for European Human Rights Law, English for Scholarly Publication in Law, English for Legal Negotiations, English for International Arbitration, English for Judges, English for Law Firm Communication </a:t>
            </a:r>
          </a:p>
        </p:txBody>
      </p:sp>
      <p:sp>
        <p:nvSpPr>
          <p:cNvPr id="4" name="Slide Number Placeholder 3"/>
          <p:cNvSpPr>
            <a:spLocks noGrp="1"/>
          </p:cNvSpPr>
          <p:nvPr>
            <p:ph type="sldNum" sz="quarter" idx="5"/>
          </p:nvPr>
        </p:nvSpPr>
        <p:spPr/>
        <p:txBody>
          <a:bodyPr/>
          <a:lstStyle/>
          <a:p>
            <a:fld id="{7BD15269-2E4F-4B7E-9004-A61E7CE6F61C}" type="slidenum">
              <a:rPr lang="en-US" smtClean="0"/>
              <a:t>6</a:t>
            </a:fld>
            <a:endParaRPr lang="en-US"/>
          </a:p>
        </p:txBody>
      </p:sp>
    </p:spTree>
    <p:extLst>
      <p:ext uri="{BB962C8B-B14F-4D97-AF65-F5344CB8AC3E}">
        <p14:creationId xmlns:p14="http://schemas.microsoft.com/office/powerpoint/2010/main" val="307909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15269-2E4F-4B7E-9004-A61E7CE6F61C}" type="slidenum">
              <a:rPr lang="en-US" smtClean="0"/>
              <a:t>7</a:t>
            </a:fld>
            <a:endParaRPr lang="en-US"/>
          </a:p>
        </p:txBody>
      </p:sp>
    </p:spTree>
    <p:extLst>
      <p:ext uri="{BB962C8B-B14F-4D97-AF65-F5344CB8AC3E}">
        <p14:creationId xmlns:p14="http://schemas.microsoft.com/office/powerpoint/2010/main" val="182584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some examples – more are possible! There may also be overlap between the two categories here</a:t>
            </a:r>
          </a:p>
          <a:p>
            <a:r>
              <a:rPr lang="en-US" dirty="0"/>
              <a:t>Reading: e.g., reading emails sent by professional colleagues vs. reading textbooks vs. reading various kinds of legal documents (example from US: reading cases vs. reading statutes – different structures, different sentence types, different vocabulary, different assumptions)</a:t>
            </a:r>
          </a:p>
          <a:p>
            <a:r>
              <a:rPr lang="en-US" dirty="0"/>
              <a:t>Writing: writing for clients, writing for colleagues (formal memos vs. less formal emails), writing for the court, writing a contract, writing law school exams for standardized tests</a:t>
            </a:r>
          </a:p>
          <a:p>
            <a:r>
              <a:rPr lang="en-US" dirty="0"/>
              <a:t>Listening: formal semi-monologic speech (courtroom settings), less formal business conversation (contract negotiations), understanding various accents or varieties of English (e.g., German, Turkish, Italian speakers of English in the EU or a broader range of English for international business/law), law school lectures (more monologic)</a:t>
            </a:r>
          </a:p>
          <a:p>
            <a:r>
              <a:rPr lang="en-US" dirty="0"/>
              <a:t>Speaking: formal semi-monologic speech, formal business conversation (negotiations), informal business conversation (dinner with a client), </a:t>
            </a:r>
          </a:p>
          <a:p>
            <a:r>
              <a:rPr lang="en-US" dirty="0"/>
              <a:t>Vocabulary: overlaps with previous category but is also distinct (give info on vocab coverage and comprehension)</a:t>
            </a:r>
          </a:p>
        </p:txBody>
      </p:sp>
      <p:sp>
        <p:nvSpPr>
          <p:cNvPr id="4" name="Slide Number Placeholder 3"/>
          <p:cNvSpPr>
            <a:spLocks noGrp="1"/>
          </p:cNvSpPr>
          <p:nvPr>
            <p:ph type="sldNum" sz="quarter" idx="5"/>
          </p:nvPr>
        </p:nvSpPr>
        <p:spPr/>
        <p:txBody>
          <a:bodyPr/>
          <a:lstStyle/>
          <a:p>
            <a:fld id="{7BD15269-2E4F-4B7E-9004-A61E7CE6F61C}" type="slidenum">
              <a:rPr lang="en-US" smtClean="0"/>
              <a:t>8</a:t>
            </a:fld>
            <a:endParaRPr lang="en-US"/>
          </a:p>
        </p:txBody>
      </p:sp>
    </p:spTree>
    <p:extLst>
      <p:ext uri="{BB962C8B-B14F-4D97-AF65-F5344CB8AC3E}">
        <p14:creationId xmlns:p14="http://schemas.microsoft.com/office/powerpoint/2010/main" val="95136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some examples – more are possible!</a:t>
            </a:r>
          </a:p>
          <a:p>
            <a:r>
              <a:rPr lang="en-US" dirty="0"/>
              <a:t>Spoken texts can include audio, video, or just transcripts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example: International Criminal Court transcripts: https://www.icc-cpi.int/documents</a:t>
            </a:r>
          </a:p>
          <a:p>
            <a:r>
              <a:rPr lang="en-US" dirty="0"/>
              <a:t>Also video: https://www.youtube.com/@intlcriminalcourt</a:t>
            </a:r>
          </a:p>
        </p:txBody>
      </p:sp>
      <p:sp>
        <p:nvSpPr>
          <p:cNvPr id="4" name="Slide Number Placeholder 3"/>
          <p:cNvSpPr>
            <a:spLocks noGrp="1"/>
          </p:cNvSpPr>
          <p:nvPr>
            <p:ph type="sldNum" sz="quarter" idx="5"/>
          </p:nvPr>
        </p:nvSpPr>
        <p:spPr/>
        <p:txBody>
          <a:bodyPr/>
          <a:lstStyle/>
          <a:p>
            <a:fld id="{7BD15269-2E4F-4B7E-9004-A61E7CE6F61C}" type="slidenum">
              <a:rPr lang="en-US" smtClean="0"/>
              <a:t>9</a:t>
            </a:fld>
            <a:endParaRPr lang="en-US"/>
          </a:p>
        </p:txBody>
      </p:sp>
    </p:spTree>
    <p:extLst>
      <p:ext uri="{BB962C8B-B14F-4D97-AF65-F5344CB8AC3E}">
        <p14:creationId xmlns:p14="http://schemas.microsoft.com/office/powerpoint/2010/main" val="138851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resources: use ELF, include audio recordings and transcripts,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VOICE: </a:t>
            </a:r>
            <a:r>
              <a:rPr lang="en-US" sz="1200" dirty="0"/>
              <a:t>753 individuals from 49 different first language backgrounds using English as a lingua franca (ELF)</a:t>
            </a:r>
          </a:p>
          <a:p>
            <a:endParaRPr lang="en-US" dirty="0"/>
          </a:p>
        </p:txBody>
      </p:sp>
      <p:sp>
        <p:nvSpPr>
          <p:cNvPr id="4" name="Slide Number Placeholder 3"/>
          <p:cNvSpPr>
            <a:spLocks noGrp="1"/>
          </p:cNvSpPr>
          <p:nvPr>
            <p:ph type="sldNum" sz="quarter" idx="5"/>
          </p:nvPr>
        </p:nvSpPr>
        <p:spPr/>
        <p:txBody>
          <a:bodyPr/>
          <a:lstStyle/>
          <a:p>
            <a:fld id="{7BD15269-2E4F-4B7E-9004-A61E7CE6F61C}" type="slidenum">
              <a:rPr lang="en-US" smtClean="0"/>
              <a:t>10</a:t>
            </a:fld>
            <a:endParaRPr lang="en-US"/>
          </a:p>
        </p:txBody>
      </p:sp>
    </p:spTree>
    <p:extLst>
      <p:ext uri="{BB962C8B-B14F-4D97-AF65-F5344CB8AC3E}">
        <p14:creationId xmlns:p14="http://schemas.microsoft.com/office/powerpoint/2010/main" val="225909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EF823-48A5-43FC-BE03-E79964288B4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8753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7880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392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6270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094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9121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0841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15646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EF823-48A5-43FC-BE03-E79964288B4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61767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9856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4714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065682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250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37162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096850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63447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27980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270737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0428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473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21100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93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39687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68108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32370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01300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EF823-48A5-43FC-BE03-E79964288B4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58908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950735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514827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92391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298287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729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4917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56173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27464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95056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46343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8053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18270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6695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090367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96230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5357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2996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54562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6564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3221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1230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3745361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00660359"/>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53BEF823-48A5-43FC-BE03-E79964288B41}" type="datetimeFigureOut">
              <a:rPr lang="en-US" smtClean="0"/>
              <a:pPr algn="r"/>
              <a:t>9/19/2023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9736340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oice3.acdh.oeaw.ac.at/#/too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helsinki.fi/en/researchgroups/english-as-a-lingua-franca-in-academic-settings/research/elfa-corp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s://www.echr.coe.int/documents/d/echr/convention_E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E96-9B46-9AB7-3CBE-FA6A2574250D}"/>
              </a:ext>
            </a:extLst>
          </p:cNvPr>
          <p:cNvSpPr>
            <a:spLocks noGrp="1"/>
          </p:cNvSpPr>
          <p:nvPr>
            <p:ph type="ctrTitle"/>
          </p:nvPr>
        </p:nvSpPr>
        <p:spPr>
          <a:xfrm>
            <a:off x="1507067" y="1344968"/>
            <a:ext cx="7766936" cy="2405849"/>
          </a:xfrm>
        </p:spPr>
        <p:txBody>
          <a:bodyPr>
            <a:normAutofit fontScale="90000"/>
          </a:bodyPr>
          <a:lstStyle/>
          <a:p>
            <a:pPr algn="l"/>
            <a:r>
              <a:rPr lang="en-US" dirty="0"/>
              <a:t>Legal English Curriculum Development Workshop Series</a:t>
            </a:r>
          </a:p>
        </p:txBody>
      </p:sp>
      <p:sp>
        <p:nvSpPr>
          <p:cNvPr id="3" name="Subtitle 2">
            <a:extLst>
              <a:ext uri="{FF2B5EF4-FFF2-40B4-BE49-F238E27FC236}">
                <a16:creationId xmlns:a16="http://schemas.microsoft.com/office/drawing/2014/main" id="{37F2C2A5-8565-4182-661F-F99DA29B5301}"/>
              </a:ext>
            </a:extLst>
          </p:cNvPr>
          <p:cNvSpPr>
            <a:spLocks noGrp="1"/>
          </p:cNvSpPr>
          <p:nvPr>
            <p:ph type="subTitle" idx="1"/>
          </p:nvPr>
        </p:nvSpPr>
        <p:spPr>
          <a:xfrm>
            <a:off x="1507067" y="3750817"/>
            <a:ext cx="7766936" cy="1895382"/>
          </a:xfrm>
        </p:spPr>
        <p:txBody>
          <a:bodyPr>
            <a:noAutofit/>
          </a:bodyPr>
          <a:lstStyle/>
          <a:p>
            <a:r>
              <a:rPr lang="en-US" sz="2400" dirty="0"/>
              <a:t>Alissa J. Hartig, PhD</a:t>
            </a:r>
          </a:p>
          <a:p>
            <a:r>
              <a:rPr lang="en-US" sz="2400" dirty="0"/>
              <a:t>Associate Professor of Applied Linguistics</a:t>
            </a:r>
          </a:p>
          <a:p>
            <a:r>
              <a:rPr lang="en-US" sz="2400" dirty="0"/>
              <a:t>Portland State University</a:t>
            </a:r>
          </a:p>
          <a:p>
            <a:r>
              <a:rPr lang="en-US" sz="2400" dirty="0"/>
              <a:t>September 25, 2023 </a:t>
            </a:r>
          </a:p>
        </p:txBody>
      </p:sp>
    </p:spTree>
    <p:extLst>
      <p:ext uri="{BB962C8B-B14F-4D97-AF65-F5344CB8AC3E}">
        <p14:creationId xmlns:p14="http://schemas.microsoft.com/office/powerpoint/2010/main" val="293427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D6AD-33BE-2432-8EFB-4974C72F052D}"/>
              </a:ext>
            </a:extLst>
          </p:cNvPr>
          <p:cNvSpPr>
            <a:spLocks noGrp="1"/>
          </p:cNvSpPr>
          <p:nvPr>
            <p:ph type="title"/>
          </p:nvPr>
        </p:nvSpPr>
        <p:spPr>
          <a:xfrm>
            <a:off x="677334" y="254000"/>
            <a:ext cx="8596668" cy="1036320"/>
          </a:xfrm>
        </p:spPr>
        <p:txBody>
          <a:bodyPr>
            <a:normAutofit fontScale="90000"/>
          </a:bodyPr>
          <a:lstStyle/>
          <a:p>
            <a:r>
              <a:rPr lang="en-US" dirty="0"/>
              <a:t>European Resources for Speaking and Listening Texts</a:t>
            </a:r>
          </a:p>
        </p:txBody>
      </p:sp>
      <p:sp>
        <p:nvSpPr>
          <p:cNvPr id="3" name="Content Placeholder 2">
            <a:extLst>
              <a:ext uri="{FF2B5EF4-FFF2-40B4-BE49-F238E27FC236}">
                <a16:creationId xmlns:a16="http://schemas.microsoft.com/office/drawing/2014/main" id="{F9195A02-49F1-432C-26A9-907C638827E3}"/>
              </a:ext>
            </a:extLst>
          </p:cNvPr>
          <p:cNvSpPr>
            <a:spLocks noGrp="1"/>
          </p:cNvSpPr>
          <p:nvPr>
            <p:ph idx="1"/>
          </p:nvPr>
        </p:nvSpPr>
        <p:spPr>
          <a:xfrm>
            <a:off x="677334" y="1574800"/>
            <a:ext cx="8596668" cy="5029200"/>
          </a:xfrm>
        </p:spPr>
        <p:txBody>
          <a:bodyPr>
            <a:noAutofit/>
          </a:bodyPr>
          <a:lstStyle/>
          <a:p>
            <a:r>
              <a:rPr lang="en-US" sz="2200" dirty="0">
                <a:solidFill>
                  <a:schemeClr val="accent2">
                    <a:lumMod val="75000"/>
                  </a:schemeClr>
                </a:solidFill>
                <a:hlinkClick r:id="rId3">
                  <a:extLst>
                    <a:ext uri="{A12FA001-AC4F-418D-AE19-62706E023703}">
                      <ahyp:hlinkClr xmlns:ahyp="http://schemas.microsoft.com/office/drawing/2018/hyperlinkcolor" val="tx"/>
                    </a:ext>
                  </a:extLst>
                </a:hlinkClick>
              </a:rPr>
              <a:t>VOICE (Vienna-Oxford International Corpus of English)</a:t>
            </a:r>
            <a:endParaRPr lang="en-US" sz="2200" dirty="0">
              <a:solidFill>
                <a:schemeClr val="accent2">
                  <a:lumMod val="75000"/>
                </a:schemeClr>
              </a:solidFill>
            </a:endParaRPr>
          </a:p>
          <a:p>
            <a:pPr lvl="1"/>
            <a:r>
              <a:rPr lang="en-US" sz="2200" dirty="0"/>
              <a:t>Educational, leisure, and multiple professional settings</a:t>
            </a:r>
          </a:p>
          <a:p>
            <a:pPr lvl="1"/>
            <a:r>
              <a:rPr lang="en-US" sz="2200" b="0" i="0" dirty="0">
                <a:effectLst/>
              </a:rPr>
              <a:t>Various types of interactions: conversation, interview, meeting, panel, press conference, question-answer session, seminar discussion, service encounter, working group discussion, workshop discussion</a:t>
            </a:r>
            <a:endParaRPr lang="en-US" sz="2200" dirty="0"/>
          </a:p>
          <a:p>
            <a:r>
              <a:rPr lang="en-US" sz="2200" dirty="0">
                <a:solidFill>
                  <a:schemeClr val="accent2">
                    <a:lumMod val="75000"/>
                  </a:schemeClr>
                </a:solidFill>
                <a:hlinkClick r:id="rId4">
                  <a:extLst>
                    <a:ext uri="{A12FA001-AC4F-418D-AE19-62706E023703}">
                      <ahyp:hlinkClr xmlns:ahyp="http://schemas.microsoft.com/office/drawing/2018/hyperlinkcolor" val="tx"/>
                    </a:ext>
                  </a:extLst>
                </a:hlinkClick>
              </a:rPr>
              <a:t>ELFA Corpus (English as a Lingua Franca in Academic Settings</a:t>
            </a:r>
            <a:endParaRPr lang="en-US" sz="2200" dirty="0">
              <a:solidFill>
                <a:schemeClr val="accent2">
                  <a:lumMod val="75000"/>
                </a:schemeClr>
              </a:solidFill>
            </a:endParaRPr>
          </a:p>
          <a:p>
            <a:pPr lvl="1"/>
            <a:r>
              <a:rPr lang="en-US" sz="2200" dirty="0"/>
              <a:t>More difficult to access</a:t>
            </a:r>
          </a:p>
          <a:p>
            <a:pPr lvl="1"/>
            <a:r>
              <a:rPr lang="en-US" sz="2200" dirty="0"/>
              <a:t>Academic settings only</a:t>
            </a:r>
          </a:p>
          <a:p>
            <a:pPr lvl="1"/>
            <a:r>
              <a:rPr lang="en-US" sz="2200" dirty="0"/>
              <a:t>Includes monologic speech (e.g., lectures) as well as speech that involves multiple speakers (e.g., seminars, conference discussions)</a:t>
            </a:r>
          </a:p>
        </p:txBody>
      </p:sp>
      <p:sp>
        <p:nvSpPr>
          <p:cNvPr id="4" name="Rectangle: Rounded Corners 3">
            <a:extLst>
              <a:ext uri="{FF2B5EF4-FFF2-40B4-BE49-F238E27FC236}">
                <a16:creationId xmlns:a16="http://schemas.microsoft.com/office/drawing/2014/main" id="{2433D9F3-3AA1-4913-7170-28C81228B8D9}"/>
              </a:ext>
            </a:extLst>
          </p:cNvPr>
          <p:cNvSpPr/>
          <p:nvPr/>
        </p:nvSpPr>
        <p:spPr>
          <a:xfrm>
            <a:off x="9274002" y="1574800"/>
            <a:ext cx="2917998" cy="3921760"/>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Want resources for British or American English?</a:t>
            </a:r>
          </a:p>
          <a:p>
            <a:pPr algn="ctr"/>
            <a:endParaRPr lang="en-US" sz="3200" dirty="0"/>
          </a:p>
          <a:p>
            <a:pPr algn="ctr"/>
            <a:r>
              <a:rPr lang="en-US" sz="3200" dirty="0"/>
              <a:t>Email me!</a:t>
            </a:r>
          </a:p>
        </p:txBody>
      </p:sp>
    </p:spTree>
    <p:extLst>
      <p:ext uri="{BB962C8B-B14F-4D97-AF65-F5344CB8AC3E}">
        <p14:creationId xmlns:p14="http://schemas.microsoft.com/office/powerpoint/2010/main" val="267275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F56A-AFCF-C162-4791-872A21A716EA}"/>
              </a:ext>
            </a:extLst>
          </p:cNvPr>
          <p:cNvSpPr>
            <a:spLocks noGrp="1"/>
          </p:cNvSpPr>
          <p:nvPr>
            <p:ph type="title"/>
          </p:nvPr>
        </p:nvSpPr>
        <p:spPr>
          <a:xfrm>
            <a:off x="677334" y="101600"/>
            <a:ext cx="8596668" cy="1056640"/>
          </a:xfrm>
        </p:spPr>
        <p:txBody>
          <a:bodyPr>
            <a:normAutofit fontScale="90000"/>
          </a:bodyPr>
          <a:lstStyle/>
          <a:p>
            <a:r>
              <a:rPr lang="en-US" dirty="0"/>
              <a:t>Alternatives to texts: </a:t>
            </a:r>
            <a:br>
              <a:rPr lang="en-US" dirty="0"/>
            </a:br>
            <a:r>
              <a:rPr lang="en-US" dirty="0"/>
              <a:t>Communicative functions</a:t>
            </a:r>
          </a:p>
        </p:txBody>
      </p:sp>
      <p:sp>
        <p:nvSpPr>
          <p:cNvPr id="3" name="Content Placeholder 2">
            <a:extLst>
              <a:ext uri="{FF2B5EF4-FFF2-40B4-BE49-F238E27FC236}">
                <a16:creationId xmlns:a16="http://schemas.microsoft.com/office/drawing/2014/main" id="{7F674649-571A-B234-7983-EA6303C28CE9}"/>
              </a:ext>
            </a:extLst>
          </p:cNvPr>
          <p:cNvSpPr>
            <a:spLocks noGrp="1"/>
          </p:cNvSpPr>
          <p:nvPr>
            <p:ph idx="1"/>
          </p:nvPr>
        </p:nvSpPr>
        <p:spPr>
          <a:xfrm>
            <a:off x="677334" y="1239520"/>
            <a:ext cx="8596668" cy="5516879"/>
          </a:xfrm>
        </p:spPr>
        <p:txBody>
          <a:bodyPr>
            <a:normAutofit fontScale="85000" lnSpcReduction="20000"/>
          </a:bodyPr>
          <a:lstStyle/>
          <a:p>
            <a:r>
              <a:rPr lang="en-US" sz="3100" u="sng" dirty="0"/>
              <a:t>Communicative Functions</a:t>
            </a:r>
            <a:r>
              <a:rPr lang="en-US" sz="3100" dirty="0"/>
              <a:t>: Parts of a task; steps that are used to complete a task</a:t>
            </a:r>
          </a:p>
          <a:p>
            <a:endParaRPr lang="en-US" sz="3100" dirty="0"/>
          </a:p>
          <a:p>
            <a:r>
              <a:rPr lang="en-US" sz="3100" b="1" dirty="0"/>
              <a:t>Example Task: Negotiating a contract</a:t>
            </a:r>
          </a:p>
          <a:p>
            <a:pPr marL="914400" lvl="1" indent="-457200">
              <a:buFont typeface="+mj-lt"/>
              <a:buAutoNum type="arabicPeriod"/>
            </a:pPr>
            <a:r>
              <a:rPr lang="en-US" sz="3100" dirty="0"/>
              <a:t>Greeting</a:t>
            </a:r>
          </a:p>
          <a:p>
            <a:pPr marL="914400" lvl="1" indent="-457200">
              <a:buFont typeface="+mj-lt"/>
              <a:buAutoNum type="arabicPeriod"/>
            </a:pPr>
            <a:r>
              <a:rPr lang="en-US" sz="3100" dirty="0"/>
              <a:t>Introducing self and client</a:t>
            </a:r>
          </a:p>
          <a:p>
            <a:pPr marL="914400" lvl="1" indent="-457200">
              <a:buFont typeface="+mj-lt"/>
              <a:buAutoNum type="arabicPeriod"/>
            </a:pPr>
            <a:r>
              <a:rPr lang="en-US" sz="3100" dirty="0"/>
              <a:t>Explaining and justifying client’s position</a:t>
            </a:r>
          </a:p>
          <a:p>
            <a:pPr marL="914400" lvl="1" indent="-457200">
              <a:buFont typeface="+mj-lt"/>
              <a:buAutoNum type="arabicPeriod"/>
            </a:pPr>
            <a:r>
              <a:rPr lang="en-US" sz="3100" dirty="0"/>
              <a:t>Disagreeing</a:t>
            </a:r>
          </a:p>
          <a:p>
            <a:pPr marL="914400" lvl="1" indent="-457200">
              <a:buFont typeface="+mj-lt"/>
              <a:buAutoNum type="arabicPeriod"/>
            </a:pPr>
            <a:r>
              <a:rPr lang="en-US" sz="3100" dirty="0"/>
              <a:t>Making concessions and setting conditions</a:t>
            </a:r>
          </a:p>
          <a:p>
            <a:pPr marL="914400" lvl="1" indent="-457200">
              <a:buFont typeface="+mj-lt"/>
              <a:buAutoNum type="arabicPeriod"/>
            </a:pPr>
            <a:r>
              <a:rPr lang="en-US" sz="3100" dirty="0"/>
              <a:t>Checking understanding</a:t>
            </a:r>
          </a:p>
          <a:p>
            <a:pPr marL="914400" lvl="1" indent="-457200">
              <a:buFont typeface="+mj-lt"/>
              <a:buAutoNum type="arabicPeriod"/>
            </a:pPr>
            <a:r>
              <a:rPr lang="en-US" sz="3100" dirty="0"/>
              <a:t>Agreeing</a:t>
            </a:r>
          </a:p>
          <a:p>
            <a:pPr marL="914400" lvl="1" indent="-457200">
              <a:buFont typeface="+mj-lt"/>
              <a:buAutoNum type="arabicPeriod"/>
            </a:pPr>
            <a:r>
              <a:rPr lang="en-US" sz="3100" dirty="0"/>
              <a:t>Closing the meeting</a:t>
            </a:r>
          </a:p>
          <a:p>
            <a:pPr lvl="1"/>
            <a:endParaRPr lang="en-US" sz="2200" dirty="0"/>
          </a:p>
        </p:txBody>
      </p:sp>
      <p:sp>
        <p:nvSpPr>
          <p:cNvPr id="4" name="Rectangle: Rounded Corners 3">
            <a:extLst>
              <a:ext uri="{FF2B5EF4-FFF2-40B4-BE49-F238E27FC236}">
                <a16:creationId xmlns:a16="http://schemas.microsoft.com/office/drawing/2014/main" id="{C726A03A-E398-9015-0117-2D30F63C8468}"/>
              </a:ext>
            </a:extLst>
          </p:cNvPr>
          <p:cNvSpPr/>
          <p:nvPr/>
        </p:nvSpPr>
        <p:spPr>
          <a:xfrm>
            <a:off x="8097520" y="2926080"/>
            <a:ext cx="3779520" cy="3444240"/>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Communicative functions may be easier to identify than texts for speaking and listening tasks</a:t>
            </a:r>
          </a:p>
        </p:txBody>
      </p:sp>
    </p:spTree>
    <p:extLst>
      <p:ext uri="{BB962C8B-B14F-4D97-AF65-F5344CB8AC3E}">
        <p14:creationId xmlns:p14="http://schemas.microsoft.com/office/powerpoint/2010/main" val="268810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A043-A9E0-D6E8-C525-A56E26241C11}"/>
              </a:ext>
            </a:extLst>
          </p:cNvPr>
          <p:cNvSpPr>
            <a:spLocks noGrp="1"/>
          </p:cNvSpPr>
          <p:nvPr>
            <p:ph type="title"/>
          </p:nvPr>
        </p:nvSpPr>
        <p:spPr>
          <a:xfrm>
            <a:off x="677334" y="243840"/>
            <a:ext cx="8596668" cy="1320800"/>
          </a:xfrm>
        </p:spPr>
        <p:txBody>
          <a:bodyPr>
            <a:normAutofit/>
          </a:bodyPr>
          <a:lstStyle/>
          <a:p>
            <a:r>
              <a:rPr lang="en-US" dirty="0"/>
              <a:t>How to identify tasks, texts, and communicative functions?</a:t>
            </a:r>
          </a:p>
        </p:txBody>
      </p:sp>
      <p:sp>
        <p:nvSpPr>
          <p:cNvPr id="3" name="Content Placeholder 2">
            <a:extLst>
              <a:ext uri="{FF2B5EF4-FFF2-40B4-BE49-F238E27FC236}">
                <a16:creationId xmlns:a16="http://schemas.microsoft.com/office/drawing/2014/main" id="{19E6CAD4-EE81-7711-DD6A-4127EDF37D77}"/>
              </a:ext>
            </a:extLst>
          </p:cNvPr>
          <p:cNvSpPr>
            <a:spLocks noGrp="1"/>
          </p:cNvSpPr>
          <p:nvPr>
            <p:ph idx="1"/>
          </p:nvPr>
        </p:nvSpPr>
        <p:spPr>
          <a:xfrm>
            <a:off x="416560" y="1564640"/>
            <a:ext cx="8857442" cy="5049520"/>
          </a:xfrm>
        </p:spPr>
        <p:txBody>
          <a:bodyPr>
            <a:normAutofit fontScale="92500" lnSpcReduction="20000"/>
          </a:bodyPr>
          <a:lstStyle/>
          <a:p>
            <a:pPr marL="457200" indent="-457200">
              <a:buFont typeface="+mj-lt"/>
              <a:buAutoNum type="arabicPeriod"/>
            </a:pPr>
            <a:r>
              <a:rPr lang="en-US" sz="2400" b="1" dirty="0"/>
              <a:t>Identify stakeholders. </a:t>
            </a:r>
            <a:r>
              <a:rPr lang="en-US" sz="2400" dirty="0"/>
              <a:t>Whose perspectives would be most useful for identifying tasks, texts, and communicative functions for the kind of curriculum and materials you are designing?</a:t>
            </a:r>
          </a:p>
          <a:p>
            <a:pPr marL="857250" lvl="1" indent="-457200"/>
            <a:r>
              <a:rPr lang="en-US" sz="2400" dirty="0"/>
              <a:t>Students, other faculty, administrators, employers, working professionals, other?</a:t>
            </a:r>
          </a:p>
          <a:p>
            <a:pPr marL="400050" lvl="1" indent="0">
              <a:buNone/>
            </a:pPr>
            <a:endParaRPr lang="en-US" sz="1900" dirty="0"/>
          </a:p>
          <a:p>
            <a:pPr marL="457200" indent="-457200">
              <a:buFont typeface="+mj-lt"/>
              <a:buAutoNum type="arabicPeriod"/>
            </a:pPr>
            <a:r>
              <a:rPr lang="en-US" sz="2400" b="1" dirty="0"/>
              <a:t>Get information from stakeholders. </a:t>
            </a:r>
            <a:r>
              <a:rPr lang="en-US" sz="2400" dirty="0"/>
              <a:t>Consider advantages and disadvantages of various approaches.</a:t>
            </a:r>
          </a:p>
          <a:p>
            <a:pPr marL="857250" lvl="1" indent="-457200"/>
            <a:r>
              <a:rPr lang="en-US" sz="2400" dirty="0"/>
              <a:t>Individual interviews</a:t>
            </a:r>
          </a:p>
          <a:p>
            <a:pPr marL="857250" lvl="1" indent="-457200"/>
            <a:r>
              <a:rPr lang="en-US" sz="2400" dirty="0"/>
              <a:t>Focus groups</a:t>
            </a:r>
          </a:p>
          <a:p>
            <a:pPr marL="857250" lvl="1" indent="-457200"/>
            <a:r>
              <a:rPr lang="en-US" sz="2400" dirty="0"/>
              <a:t>Surveys/questionnaires (open-ended, multiple choice, or Likert scale)</a:t>
            </a:r>
          </a:p>
          <a:p>
            <a:pPr marL="857250" lvl="1" indent="-457200"/>
            <a:r>
              <a:rPr lang="en-US" sz="2400" dirty="0"/>
              <a:t>Personal reflections</a:t>
            </a:r>
          </a:p>
          <a:p>
            <a:pPr marL="857250" lvl="1" indent="-457200"/>
            <a:r>
              <a:rPr lang="en-US" sz="2400" dirty="0"/>
              <a:t>Published research on needs analysis in similar settings</a:t>
            </a:r>
          </a:p>
        </p:txBody>
      </p:sp>
      <p:sp>
        <p:nvSpPr>
          <p:cNvPr id="4" name="Rectangle: Rounded Corners 3">
            <a:extLst>
              <a:ext uri="{FF2B5EF4-FFF2-40B4-BE49-F238E27FC236}">
                <a16:creationId xmlns:a16="http://schemas.microsoft.com/office/drawing/2014/main" id="{27888B68-2B53-94FF-63AB-713E17264ACF}"/>
              </a:ext>
            </a:extLst>
          </p:cNvPr>
          <p:cNvSpPr/>
          <p:nvPr/>
        </p:nvSpPr>
        <p:spPr>
          <a:xfrm>
            <a:off x="9274002" y="1661160"/>
            <a:ext cx="2836718" cy="3535680"/>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Which target tasks are most difficult? </a:t>
            </a:r>
          </a:p>
          <a:p>
            <a:pPr algn="ctr"/>
            <a:endParaRPr lang="en-US" sz="2800" dirty="0"/>
          </a:p>
          <a:p>
            <a:pPr algn="ctr"/>
            <a:r>
              <a:rPr lang="en-US" sz="2800" dirty="0"/>
              <a:t>Which are most important?</a:t>
            </a:r>
          </a:p>
        </p:txBody>
      </p:sp>
    </p:spTree>
    <p:extLst>
      <p:ext uri="{BB962C8B-B14F-4D97-AF65-F5344CB8AC3E}">
        <p14:creationId xmlns:p14="http://schemas.microsoft.com/office/powerpoint/2010/main" val="137204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Yellow question mark">
            <a:extLst>
              <a:ext uri="{FF2B5EF4-FFF2-40B4-BE49-F238E27FC236}">
                <a16:creationId xmlns:a16="http://schemas.microsoft.com/office/drawing/2014/main" id="{4CA22A22-21B3-DF0E-16CF-A6888DD3D91F}"/>
              </a:ext>
            </a:extLst>
          </p:cNvPr>
          <p:cNvPicPr>
            <a:picLocks noChangeAspect="1"/>
          </p:cNvPicPr>
          <p:nvPr/>
        </p:nvPicPr>
        <p:blipFill rotWithShape="1">
          <a:blip r:embed="rId2"/>
          <a:srcRect l="45230" r="757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82128391-4868-70B5-C228-8805A1AB182E}"/>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Questions?</a:t>
            </a:r>
          </a:p>
        </p:txBody>
      </p:sp>
      <p:sp>
        <p:nvSpPr>
          <p:cNvPr id="3" name="Text Placeholder 2">
            <a:extLst>
              <a:ext uri="{FF2B5EF4-FFF2-40B4-BE49-F238E27FC236}">
                <a16:creationId xmlns:a16="http://schemas.microsoft.com/office/drawing/2014/main" id="{A959041E-C811-68C1-BDCA-DE6210FB9577}"/>
              </a:ext>
            </a:extLst>
          </p:cNvPr>
          <p:cNvSpPr>
            <a:spLocks noGrp="1"/>
          </p:cNvSpPr>
          <p:nvPr>
            <p:ph type="body" idx="1"/>
          </p:nvPr>
        </p:nvSpPr>
        <p:spPr>
          <a:xfrm>
            <a:off x="5380563" y="4050833"/>
            <a:ext cx="3893440" cy="1096899"/>
          </a:xfrm>
        </p:spPr>
        <p:txBody>
          <a:bodyPr vert="horz" lIns="91440" tIns="45720" rIns="91440" bIns="45720" rtlCol="0" anchor="t">
            <a:normAutofit/>
          </a:bodyPr>
          <a:lstStyle/>
          <a:p>
            <a:pPr algn="r"/>
            <a:endParaRPr lang="en-US" sz="1800"/>
          </a:p>
        </p:txBody>
      </p:sp>
    </p:spTree>
    <p:extLst>
      <p:ext uri="{BB962C8B-B14F-4D97-AF65-F5344CB8AC3E}">
        <p14:creationId xmlns:p14="http://schemas.microsoft.com/office/powerpoint/2010/main" val="95267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02F3-D453-18AF-8B0B-E8842DFBAA17}"/>
              </a:ext>
            </a:extLst>
          </p:cNvPr>
          <p:cNvSpPr>
            <a:spLocks noGrp="1"/>
          </p:cNvSpPr>
          <p:nvPr>
            <p:ph type="title"/>
          </p:nvPr>
        </p:nvSpPr>
        <p:spPr>
          <a:xfrm>
            <a:off x="677334" y="172720"/>
            <a:ext cx="8596668" cy="1320800"/>
          </a:xfrm>
        </p:spPr>
        <p:txBody>
          <a:bodyPr/>
          <a:lstStyle/>
          <a:p>
            <a:r>
              <a:rPr lang="en-US" dirty="0"/>
              <a:t>What to do before the next workshop</a:t>
            </a:r>
          </a:p>
        </p:txBody>
      </p:sp>
      <p:sp>
        <p:nvSpPr>
          <p:cNvPr id="3" name="Content Placeholder 2">
            <a:extLst>
              <a:ext uri="{FF2B5EF4-FFF2-40B4-BE49-F238E27FC236}">
                <a16:creationId xmlns:a16="http://schemas.microsoft.com/office/drawing/2014/main" id="{78227CE7-951F-0B53-2BB4-6735BFB83620}"/>
              </a:ext>
            </a:extLst>
          </p:cNvPr>
          <p:cNvSpPr>
            <a:spLocks noGrp="1"/>
          </p:cNvSpPr>
          <p:nvPr>
            <p:ph idx="1"/>
          </p:nvPr>
        </p:nvSpPr>
        <p:spPr>
          <a:xfrm>
            <a:off x="677334" y="995680"/>
            <a:ext cx="8596668" cy="5547361"/>
          </a:xfrm>
        </p:spPr>
        <p:txBody>
          <a:bodyPr>
            <a:noAutofit/>
          </a:bodyPr>
          <a:lstStyle/>
          <a:p>
            <a:pPr marL="457200" indent="-457200">
              <a:buFont typeface="+mj-lt"/>
              <a:buAutoNum type="arabicPeriod"/>
            </a:pPr>
            <a:r>
              <a:rPr lang="en-US" sz="2200" dirty="0"/>
              <a:t>Conduct a needs analysis for your teaching context</a:t>
            </a:r>
          </a:p>
          <a:p>
            <a:pPr lvl="1"/>
            <a:r>
              <a:rPr lang="en-US" sz="2200" dirty="0"/>
              <a:t>Identify scope of course and stakeholders</a:t>
            </a:r>
          </a:p>
          <a:p>
            <a:pPr lvl="1"/>
            <a:r>
              <a:rPr lang="en-US" sz="2200" dirty="0"/>
              <a:t>Get more information about your present situation and target situation (e.g., student English proficiency levels, relevant tasks, relevant texts or communicative functions, resources you could use for texts)</a:t>
            </a:r>
          </a:p>
          <a:p>
            <a:pPr marL="457200" indent="-457200">
              <a:buFont typeface="+mj-lt"/>
              <a:buAutoNum type="arabicPeriod"/>
            </a:pPr>
            <a:r>
              <a:rPr lang="en-US" sz="2200" dirty="0"/>
              <a:t>Identify at least one task that is relevant to your teaching context. For this task, find at least one text or a set of communicative functions that would be relevant to your students’ needs and interests. </a:t>
            </a:r>
          </a:p>
          <a:p>
            <a:pPr marL="457200" indent="-457200">
              <a:buFont typeface="+mj-lt"/>
              <a:buAutoNum type="arabicPeriod"/>
            </a:pPr>
            <a:r>
              <a:rPr lang="en-US" sz="2200" dirty="0"/>
              <a:t>Review an example text: </a:t>
            </a:r>
            <a:r>
              <a:rPr lang="en-US" sz="2200" dirty="0">
                <a:solidFill>
                  <a:schemeClr val="accent2">
                    <a:lumMod val="75000"/>
                  </a:schemeClr>
                </a:solidFill>
                <a:hlinkClick r:id="rId2">
                  <a:extLst>
                    <a:ext uri="{A12FA001-AC4F-418D-AE19-62706E023703}">
                      <ahyp:hlinkClr xmlns:ahyp="http://schemas.microsoft.com/office/drawing/2018/hyperlinkcolor" val="tx"/>
                    </a:ext>
                  </a:extLst>
                </a:hlinkClick>
              </a:rPr>
              <a:t>European Convention on Human Rights</a:t>
            </a:r>
            <a:r>
              <a:rPr lang="en-US" sz="2200" dirty="0"/>
              <a:t>. What aspects of this text would be the most difficult for your students? Think about the overall text structure, grammar, and vocabulary, as well as any other aspects of the text that you think would be challenging.</a:t>
            </a:r>
          </a:p>
        </p:txBody>
      </p:sp>
      <p:sp>
        <p:nvSpPr>
          <p:cNvPr id="4" name="Rectangle: Rounded Corners 3">
            <a:extLst>
              <a:ext uri="{FF2B5EF4-FFF2-40B4-BE49-F238E27FC236}">
                <a16:creationId xmlns:a16="http://schemas.microsoft.com/office/drawing/2014/main" id="{F0C63294-2251-432B-1974-99E08099282A}"/>
              </a:ext>
            </a:extLst>
          </p:cNvPr>
          <p:cNvSpPr/>
          <p:nvPr/>
        </p:nvSpPr>
        <p:spPr>
          <a:xfrm>
            <a:off x="9418320" y="1198880"/>
            <a:ext cx="2702560" cy="4842482"/>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t>Workshop 2</a:t>
            </a:r>
            <a:r>
              <a:rPr lang="en-US" sz="2400" b="1" dirty="0"/>
              <a:t>: Identifying discourse features, grammar, and vocabulary </a:t>
            </a:r>
          </a:p>
          <a:p>
            <a:pPr algn="ctr"/>
            <a:endParaRPr lang="en-US" sz="2400" dirty="0"/>
          </a:p>
          <a:p>
            <a:pPr algn="ctr"/>
            <a:r>
              <a:rPr lang="en-US" sz="2400" dirty="0"/>
              <a:t>Monday, October 23, 6:00-8:00 p.m. Ukrainian time</a:t>
            </a:r>
          </a:p>
          <a:p>
            <a:pPr algn="ctr"/>
            <a:endParaRPr lang="en-US" dirty="0"/>
          </a:p>
        </p:txBody>
      </p:sp>
    </p:spTree>
    <p:extLst>
      <p:ext uri="{BB962C8B-B14F-4D97-AF65-F5344CB8AC3E}">
        <p14:creationId xmlns:p14="http://schemas.microsoft.com/office/powerpoint/2010/main" val="10865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CE8-4E72-58F6-9033-94AF80CE45D3}"/>
              </a:ext>
            </a:extLst>
          </p:cNvPr>
          <p:cNvSpPr>
            <a:spLocks noGrp="1"/>
          </p:cNvSpPr>
          <p:nvPr>
            <p:ph type="title"/>
          </p:nvPr>
        </p:nvSpPr>
        <p:spPr>
          <a:xfrm>
            <a:off x="636695" y="1369907"/>
            <a:ext cx="8596668" cy="1826581"/>
          </a:xfrm>
        </p:spPr>
        <p:txBody>
          <a:bodyPr>
            <a:normAutofit/>
          </a:bodyPr>
          <a:lstStyle/>
          <a:p>
            <a:pPr algn="ctr"/>
            <a:r>
              <a:rPr lang="en-US" sz="4800" dirty="0"/>
              <a:t>Contact Information</a:t>
            </a:r>
          </a:p>
        </p:txBody>
      </p:sp>
      <p:sp>
        <p:nvSpPr>
          <p:cNvPr id="3" name="Text Placeholder 2">
            <a:extLst>
              <a:ext uri="{FF2B5EF4-FFF2-40B4-BE49-F238E27FC236}">
                <a16:creationId xmlns:a16="http://schemas.microsoft.com/office/drawing/2014/main" id="{D28490BB-C3B9-F5D6-562B-D565648FA6BC}"/>
              </a:ext>
            </a:extLst>
          </p:cNvPr>
          <p:cNvSpPr>
            <a:spLocks noGrp="1"/>
          </p:cNvSpPr>
          <p:nvPr>
            <p:ph type="body" idx="1"/>
          </p:nvPr>
        </p:nvSpPr>
        <p:spPr>
          <a:xfrm>
            <a:off x="707815" y="3506800"/>
            <a:ext cx="8596668" cy="860400"/>
          </a:xfrm>
        </p:spPr>
        <p:txBody>
          <a:bodyPr>
            <a:noAutofit/>
          </a:bodyPr>
          <a:lstStyle/>
          <a:p>
            <a:pPr algn="ctr"/>
            <a:r>
              <a:rPr lang="en-US" sz="3600" dirty="0"/>
              <a:t>Alissa Hartig</a:t>
            </a:r>
          </a:p>
          <a:p>
            <a:pPr algn="ctr"/>
            <a:r>
              <a:rPr lang="en-US" sz="3600" dirty="0"/>
              <a:t>ahartig@pdx.edu</a:t>
            </a:r>
          </a:p>
        </p:txBody>
      </p:sp>
    </p:spTree>
    <p:extLst>
      <p:ext uri="{BB962C8B-B14F-4D97-AF65-F5344CB8AC3E}">
        <p14:creationId xmlns:p14="http://schemas.microsoft.com/office/powerpoint/2010/main" val="74440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07A676-15D1-A207-CE31-466863C0C7E8}"/>
              </a:ext>
            </a:extLst>
          </p:cNvPr>
          <p:cNvSpPr>
            <a:spLocks noGrp="1"/>
          </p:cNvSpPr>
          <p:nvPr>
            <p:ph type="title"/>
          </p:nvPr>
        </p:nvSpPr>
        <p:spPr/>
        <p:txBody>
          <a:bodyPr/>
          <a:lstStyle/>
          <a:p>
            <a:r>
              <a:rPr lang="en-US"/>
              <a:t>Introductions</a:t>
            </a:r>
            <a:endParaRPr lang="en-US" dirty="0"/>
          </a:p>
        </p:txBody>
      </p:sp>
      <p:sp>
        <p:nvSpPr>
          <p:cNvPr id="5" name="Text Placeholder 4">
            <a:extLst>
              <a:ext uri="{FF2B5EF4-FFF2-40B4-BE49-F238E27FC236}">
                <a16:creationId xmlns:a16="http://schemas.microsoft.com/office/drawing/2014/main" id="{0CA6C755-81F1-90C7-6DF1-0624E4EF2B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257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3AADA08-2DFA-74F4-664C-EE85C27A8376}"/>
              </a:ext>
            </a:extLst>
          </p:cNvPr>
          <p:cNvSpPr>
            <a:spLocks noGrp="1"/>
          </p:cNvSpPr>
          <p:nvPr>
            <p:ph type="title"/>
          </p:nvPr>
        </p:nvSpPr>
        <p:spPr>
          <a:xfrm>
            <a:off x="5014700" y="1808419"/>
            <a:ext cx="4299666" cy="3249131"/>
          </a:xfrm>
        </p:spPr>
        <p:txBody>
          <a:bodyPr vert="horz" lIns="91440" tIns="45720" rIns="91440" bIns="45720" rtlCol="0" anchor="b">
            <a:normAutofit/>
          </a:bodyPr>
          <a:lstStyle/>
          <a:p>
            <a:pPr algn="ctr"/>
            <a:r>
              <a:rPr lang="en-US" sz="6600" kern="1200">
                <a:solidFill>
                  <a:schemeClr val="accent1"/>
                </a:solidFill>
                <a:latin typeface="+mj-lt"/>
                <a:ea typeface="+mj-ea"/>
                <a:cs typeface="+mj-cs"/>
              </a:rPr>
              <a:t>Okay to video record?</a:t>
            </a:r>
            <a:endParaRPr lang="en-US" sz="6600" kern="1200" dirty="0">
              <a:solidFill>
                <a:schemeClr val="accent1"/>
              </a:solidFill>
              <a:latin typeface="+mj-lt"/>
              <a:ea typeface="+mj-ea"/>
              <a:cs typeface="+mj-cs"/>
            </a:endParaRP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Accept">
            <a:extLst>
              <a:ext uri="{FF2B5EF4-FFF2-40B4-BE49-F238E27FC236}">
                <a16:creationId xmlns:a16="http://schemas.microsoft.com/office/drawing/2014/main" id="{00A80089-1900-2A39-EA65-5EA22DE664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89425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
            <a:extLst>
              <a:ext uri="{FF2B5EF4-FFF2-40B4-BE49-F238E27FC236}">
                <a16:creationId xmlns:a16="http://schemas.microsoft.com/office/drawing/2014/main" id="{515D6C2F-BF0E-AD6F-B70A-7429A409E17F}"/>
              </a:ext>
            </a:extLst>
          </p:cNvPr>
          <p:cNvPicPr>
            <a:picLocks noChangeAspect="1"/>
          </p:cNvPicPr>
          <p:nvPr/>
        </p:nvPicPr>
        <p:blipFill rotWithShape="1">
          <a:blip r:embed="rId2"/>
          <a:srcRect l="13416" r="947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464642E-416D-4B92-8D27-CDF9813B0259}"/>
              </a:ext>
            </a:extLst>
          </p:cNvPr>
          <p:cNvSpPr>
            <a:spLocks noGrp="1"/>
          </p:cNvSpPr>
          <p:nvPr>
            <p:ph type="title"/>
          </p:nvPr>
        </p:nvSpPr>
        <p:spPr>
          <a:xfrm>
            <a:off x="677333" y="101601"/>
            <a:ext cx="3851123" cy="1320800"/>
          </a:xfrm>
        </p:spPr>
        <p:txBody>
          <a:bodyPr>
            <a:normAutofit/>
          </a:bodyPr>
          <a:lstStyle/>
          <a:p>
            <a:pPr>
              <a:lnSpc>
                <a:spcPct val="90000"/>
              </a:lnSpc>
            </a:pPr>
            <a:r>
              <a:rPr lang="en-US" sz="2500" dirty="0"/>
              <a:t>Legal English Curriculum Development Workshop Series</a:t>
            </a:r>
          </a:p>
        </p:txBody>
      </p:sp>
      <p:sp>
        <p:nvSpPr>
          <p:cNvPr id="3" name="Content Placeholder 2">
            <a:extLst>
              <a:ext uri="{FF2B5EF4-FFF2-40B4-BE49-F238E27FC236}">
                <a16:creationId xmlns:a16="http://schemas.microsoft.com/office/drawing/2014/main" id="{4E5B5155-81CA-A42A-24F2-6D6BF6B04F6C}"/>
              </a:ext>
            </a:extLst>
          </p:cNvPr>
          <p:cNvSpPr>
            <a:spLocks noGrp="1"/>
          </p:cNvSpPr>
          <p:nvPr>
            <p:ph idx="1"/>
          </p:nvPr>
        </p:nvSpPr>
        <p:spPr>
          <a:xfrm>
            <a:off x="673841" y="1524003"/>
            <a:ext cx="3851122" cy="4954233"/>
          </a:xfrm>
        </p:spPr>
        <p:txBody>
          <a:bodyPr>
            <a:noAutofit/>
          </a:bodyPr>
          <a:lstStyle/>
          <a:p>
            <a:r>
              <a:rPr lang="en-US" sz="2000" u="sng" dirty="0"/>
              <a:t>Workshop 1</a:t>
            </a:r>
            <a:r>
              <a:rPr lang="en-US" sz="2000" dirty="0"/>
              <a:t>: Identifying texts and tasks (Today)</a:t>
            </a:r>
          </a:p>
          <a:p>
            <a:r>
              <a:rPr lang="en-US" sz="2000" u="sng" dirty="0"/>
              <a:t>Workshop 2: </a:t>
            </a:r>
            <a:r>
              <a:rPr lang="en-US" sz="2000" dirty="0"/>
              <a:t>Identifying discourse features, grammar, and vocabulary </a:t>
            </a:r>
          </a:p>
          <a:p>
            <a:pPr lvl="1"/>
            <a:r>
              <a:rPr lang="en-US" sz="2000" dirty="0">
                <a:solidFill>
                  <a:srgbClr val="FF0000"/>
                </a:solidFill>
              </a:rPr>
              <a:t>Proposed date and time: </a:t>
            </a:r>
            <a:r>
              <a:rPr lang="en-US" sz="2000" b="1" dirty="0">
                <a:solidFill>
                  <a:srgbClr val="FF0000"/>
                </a:solidFill>
              </a:rPr>
              <a:t>Monday, October 23, 6:00-8:00 p.m. Ukrainian time</a:t>
            </a:r>
            <a:endParaRPr lang="en-US" sz="2000" dirty="0">
              <a:solidFill>
                <a:srgbClr val="FF0000"/>
              </a:solidFill>
            </a:endParaRPr>
          </a:p>
          <a:p>
            <a:r>
              <a:rPr lang="en-US" sz="2000" u="sng" dirty="0"/>
              <a:t>Workshop 3:</a:t>
            </a:r>
            <a:r>
              <a:rPr lang="en-US" sz="2000" dirty="0"/>
              <a:t> Designing materials and activities </a:t>
            </a:r>
          </a:p>
          <a:p>
            <a:pPr lvl="1"/>
            <a:r>
              <a:rPr lang="en-US" sz="2000" dirty="0">
                <a:solidFill>
                  <a:srgbClr val="FF0000"/>
                </a:solidFill>
              </a:rPr>
              <a:t>Proposed date and time: </a:t>
            </a:r>
            <a:r>
              <a:rPr lang="en-US" sz="2000" b="1" dirty="0">
                <a:solidFill>
                  <a:srgbClr val="FF0000"/>
                </a:solidFill>
              </a:rPr>
              <a:t>Monday, December 4, 6:00-7:30 p.m. Ukrainian time</a:t>
            </a:r>
            <a:endParaRPr lang="en-US" sz="2000" dirty="0">
              <a:solidFill>
                <a:srgbClr val="FF0000"/>
              </a:solidFill>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746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961E-96A9-4483-8A15-29D538328538}"/>
              </a:ext>
            </a:extLst>
          </p:cNvPr>
          <p:cNvSpPr>
            <a:spLocks noGrp="1"/>
          </p:cNvSpPr>
          <p:nvPr>
            <p:ph type="title"/>
          </p:nvPr>
        </p:nvSpPr>
        <p:spPr>
          <a:xfrm>
            <a:off x="677863" y="146755"/>
            <a:ext cx="8596668" cy="711200"/>
          </a:xfrm>
        </p:spPr>
        <p:txBody>
          <a:bodyPr>
            <a:normAutofit fontScale="90000"/>
          </a:bodyPr>
          <a:lstStyle/>
          <a:p>
            <a:r>
              <a:rPr lang="en-US" dirty="0"/>
              <a:t>Needs Analysis and Curriculum Development</a:t>
            </a:r>
            <a:br>
              <a:rPr lang="en-US" dirty="0"/>
            </a:br>
            <a:r>
              <a:rPr lang="en-US" sz="2700" dirty="0"/>
              <a:t>(</a:t>
            </a:r>
            <a:r>
              <a:rPr lang="en-US" sz="2700" dirty="0" err="1"/>
              <a:t>Basturkmen</a:t>
            </a:r>
            <a:r>
              <a:rPr lang="en-US" sz="2700" dirty="0"/>
              <a:t>, 2010, p. 143)</a:t>
            </a:r>
          </a:p>
        </p:txBody>
      </p:sp>
      <p:graphicFrame>
        <p:nvGraphicFramePr>
          <p:cNvPr id="4" name="Content Placeholder 3">
            <a:extLst>
              <a:ext uri="{FF2B5EF4-FFF2-40B4-BE49-F238E27FC236}">
                <a16:creationId xmlns:a16="http://schemas.microsoft.com/office/drawing/2014/main" id="{3BDA4633-45E8-4122-B1A9-57EA3423E0D2}"/>
              </a:ext>
            </a:extLst>
          </p:cNvPr>
          <p:cNvGraphicFramePr>
            <a:graphicFrameLocks noGrp="1"/>
          </p:cNvGraphicFramePr>
          <p:nvPr>
            <p:ph idx="1"/>
            <p:extLst>
              <p:ext uri="{D42A27DB-BD31-4B8C-83A1-F6EECF244321}">
                <p14:modId xmlns:p14="http://schemas.microsoft.com/office/powerpoint/2010/main" val="1901515866"/>
              </p:ext>
            </p:extLst>
          </p:nvPr>
        </p:nvGraphicFramePr>
        <p:xfrm>
          <a:off x="677863" y="1162756"/>
          <a:ext cx="9595026" cy="5695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D2D33DBE-1D46-4A4A-9244-7AE18F281E58}"/>
              </a:ext>
            </a:extLst>
          </p:cNvPr>
          <p:cNvSpPr/>
          <p:nvPr/>
        </p:nvSpPr>
        <p:spPr>
          <a:xfrm>
            <a:off x="3183731" y="1715910"/>
            <a:ext cx="4583289" cy="880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Level 3</a:t>
            </a:r>
            <a:r>
              <a:rPr lang="en-US" sz="2800" dirty="0">
                <a:solidFill>
                  <a:schemeClr val="tx1"/>
                </a:solidFill>
              </a:rPr>
              <a:t>: Determining the Curriculum</a:t>
            </a:r>
          </a:p>
        </p:txBody>
      </p:sp>
      <p:sp>
        <p:nvSpPr>
          <p:cNvPr id="6" name="Rectangle 5">
            <a:extLst>
              <a:ext uri="{FF2B5EF4-FFF2-40B4-BE49-F238E27FC236}">
                <a16:creationId xmlns:a16="http://schemas.microsoft.com/office/drawing/2014/main" id="{FBFE78A6-D5DA-4522-A178-E9C96FD24049}"/>
              </a:ext>
            </a:extLst>
          </p:cNvPr>
          <p:cNvSpPr/>
          <p:nvPr/>
        </p:nvSpPr>
        <p:spPr>
          <a:xfrm>
            <a:off x="3183731" y="3584221"/>
            <a:ext cx="4583289" cy="880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Level 2</a:t>
            </a:r>
            <a:r>
              <a:rPr lang="en-US" sz="2800" dirty="0">
                <a:solidFill>
                  <a:schemeClr val="tx1"/>
                </a:solidFill>
              </a:rPr>
              <a:t>: Investigating Specialist Discourse</a:t>
            </a:r>
          </a:p>
        </p:txBody>
      </p:sp>
      <p:sp>
        <p:nvSpPr>
          <p:cNvPr id="8" name="Rectangle 7">
            <a:extLst>
              <a:ext uri="{FF2B5EF4-FFF2-40B4-BE49-F238E27FC236}">
                <a16:creationId xmlns:a16="http://schemas.microsoft.com/office/drawing/2014/main" id="{B6829071-B872-4F8B-B331-0E4A004C57F0}"/>
              </a:ext>
            </a:extLst>
          </p:cNvPr>
          <p:cNvSpPr/>
          <p:nvPr/>
        </p:nvSpPr>
        <p:spPr>
          <a:xfrm>
            <a:off x="3183731" y="5452533"/>
            <a:ext cx="4583289" cy="880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Level 1</a:t>
            </a:r>
            <a:r>
              <a:rPr lang="en-US" sz="2800" dirty="0">
                <a:solidFill>
                  <a:schemeClr val="tx1"/>
                </a:solidFill>
              </a:rPr>
              <a:t>: Analyzing Needs</a:t>
            </a:r>
          </a:p>
        </p:txBody>
      </p:sp>
    </p:spTree>
    <p:extLst>
      <p:ext uri="{BB962C8B-B14F-4D97-AF65-F5344CB8AC3E}">
        <p14:creationId xmlns:p14="http://schemas.microsoft.com/office/powerpoint/2010/main" val="38796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757D-B283-EE4F-BC66-EE9FD225F85E}"/>
              </a:ext>
            </a:extLst>
          </p:cNvPr>
          <p:cNvSpPr>
            <a:spLocks noGrp="1"/>
          </p:cNvSpPr>
          <p:nvPr>
            <p:ph type="title"/>
          </p:nvPr>
        </p:nvSpPr>
        <p:spPr>
          <a:xfrm>
            <a:off x="677334" y="166736"/>
            <a:ext cx="8596668" cy="1225183"/>
          </a:xfrm>
        </p:spPr>
        <p:txBody>
          <a:bodyPr>
            <a:normAutofit/>
          </a:bodyPr>
          <a:lstStyle/>
          <a:p>
            <a:r>
              <a:rPr lang="en-US" dirty="0"/>
              <a:t>Framing Needs: Broad vs. Narrow Course Design </a:t>
            </a:r>
            <a:r>
              <a:rPr lang="en-US" sz="1600" dirty="0"/>
              <a:t>(</a:t>
            </a:r>
            <a:r>
              <a:rPr lang="en-US" sz="1800" dirty="0" err="1"/>
              <a:t>Basturkmen</a:t>
            </a:r>
            <a:r>
              <a:rPr lang="en-US" sz="1800" dirty="0"/>
              <a:t>, 2010)</a:t>
            </a:r>
          </a:p>
        </p:txBody>
      </p:sp>
      <p:pic>
        <p:nvPicPr>
          <p:cNvPr id="5" name="Content Placeholder 4" descr="Close-up of a microscope against a white background">
            <a:extLst>
              <a:ext uri="{FF2B5EF4-FFF2-40B4-BE49-F238E27FC236}">
                <a16:creationId xmlns:a16="http://schemas.microsoft.com/office/drawing/2014/main" id="{5B2815E5-8EDA-B023-07A4-2E726DF8557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7538" b="-719"/>
          <a:stretch/>
        </p:blipFill>
        <p:spPr>
          <a:xfrm>
            <a:off x="5503816" y="1647370"/>
            <a:ext cx="3770186" cy="3069936"/>
          </a:xfrm>
        </p:spPr>
      </p:pic>
      <p:pic>
        <p:nvPicPr>
          <p:cNvPr id="9" name="Picture 8" descr="Close up of binoculars on a table looking at sunset">
            <a:extLst>
              <a:ext uri="{FF2B5EF4-FFF2-40B4-BE49-F238E27FC236}">
                <a16:creationId xmlns:a16="http://schemas.microsoft.com/office/drawing/2014/main" id="{6A69F563-3D12-5E8D-E632-43FBBC829CBD}"/>
              </a:ext>
            </a:extLst>
          </p:cNvPr>
          <p:cNvPicPr>
            <a:picLocks noChangeAspect="1"/>
          </p:cNvPicPr>
          <p:nvPr/>
        </p:nvPicPr>
        <p:blipFill rotWithShape="1">
          <a:blip r:embed="rId4">
            <a:extLst>
              <a:ext uri="{28A0092B-C50C-407E-A947-70E740481C1C}">
                <a14:useLocalDpi xmlns:a14="http://schemas.microsoft.com/office/drawing/2010/main" val="0"/>
              </a:ext>
            </a:extLst>
          </a:blip>
          <a:srcRect l="16143" r="4193" b="-1258"/>
          <a:stretch/>
        </p:blipFill>
        <p:spPr>
          <a:xfrm>
            <a:off x="677334" y="1648812"/>
            <a:ext cx="3619500" cy="3067052"/>
          </a:xfrm>
          <a:prstGeom prst="rect">
            <a:avLst/>
          </a:prstGeom>
        </p:spPr>
      </p:pic>
      <p:sp>
        <p:nvSpPr>
          <p:cNvPr id="10" name="TextBox 9">
            <a:extLst>
              <a:ext uri="{FF2B5EF4-FFF2-40B4-BE49-F238E27FC236}">
                <a16:creationId xmlns:a16="http://schemas.microsoft.com/office/drawing/2014/main" id="{F6B54859-2AC8-B882-87BF-13459D72B058}"/>
              </a:ext>
            </a:extLst>
          </p:cNvPr>
          <p:cNvSpPr txBox="1"/>
          <p:nvPr/>
        </p:nvSpPr>
        <p:spPr>
          <a:xfrm>
            <a:off x="920221" y="5108745"/>
            <a:ext cx="3133725" cy="646331"/>
          </a:xfrm>
          <a:prstGeom prst="rect">
            <a:avLst/>
          </a:prstGeom>
          <a:noFill/>
        </p:spPr>
        <p:txBody>
          <a:bodyPr wrap="square" rtlCol="0">
            <a:spAutoFit/>
          </a:bodyPr>
          <a:lstStyle/>
          <a:p>
            <a:pPr algn="ctr"/>
            <a:r>
              <a:rPr lang="en-US" sz="3600" dirty="0"/>
              <a:t>Legal English</a:t>
            </a:r>
          </a:p>
        </p:txBody>
      </p:sp>
      <p:sp>
        <p:nvSpPr>
          <p:cNvPr id="11" name="TextBox 10">
            <a:extLst>
              <a:ext uri="{FF2B5EF4-FFF2-40B4-BE49-F238E27FC236}">
                <a16:creationId xmlns:a16="http://schemas.microsoft.com/office/drawing/2014/main" id="{8018DA22-361B-5CCB-EA24-61EC6D521E57}"/>
              </a:ext>
            </a:extLst>
          </p:cNvPr>
          <p:cNvSpPr txBox="1"/>
          <p:nvPr/>
        </p:nvSpPr>
        <p:spPr>
          <a:xfrm>
            <a:off x="5822046" y="4793328"/>
            <a:ext cx="3133725" cy="1754326"/>
          </a:xfrm>
          <a:prstGeom prst="rect">
            <a:avLst/>
          </a:prstGeom>
          <a:noFill/>
        </p:spPr>
        <p:txBody>
          <a:bodyPr wrap="square" rtlCol="0">
            <a:spAutoFit/>
          </a:bodyPr>
          <a:lstStyle/>
          <a:p>
            <a:pPr algn="ctr"/>
            <a:r>
              <a:rPr lang="en-US" sz="3600" dirty="0"/>
              <a:t>English for Contract Drafting</a:t>
            </a:r>
          </a:p>
        </p:txBody>
      </p:sp>
    </p:spTree>
    <p:extLst>
      <p:ext uri="{BB962C8B-B14F-4D97-AF65-F5344CB8AC3E}">
        <p14:creationId xmlns:p14="http://schemas.microsoft.com/office/powerpoint/2010/main" val="6024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B8BB-3B48-52F8-AE51-D4F5D8A0AAE2}"/>
              </a:ext>
            </a:extLst>
          </p:cNvPr>
          <p:cNvSpPr>
            <a:spLocks noGrp="1"/>
          </p:cNvSpPr>
          <p:nvPr>
            <p:ph type="title"/>
          </p:nvPr>
        </p:nvSpPr>
        <p:spPr>
          <a:xfrm>
            <a:off x="677333" y="350668"/>
            <a:ext cx="8596668" cy="744700"/>
          </a:xfrm>
        </p:spPr>
        <p:txBody>
          <a:bodyPr>
            <a:noAutofit/>
          </a:bodyPr>
          <a:lstStyle/>
          <a:p>
            <a:r>
              <a:rPr lang="en-US" sz="4400" dirty="0"/>
              <a:t>Identifying Constraints and Goals </a:t>
            </a:r>
          </a:p>
        </p:txBody>
      </p:sp>
      <p:sp>
        <p:nvSpPr>
          <p:cNvPr id="5" name="Text Placeholder 4">
            <a:extLst>
              <a:ext uri="{FF2B5EF4-FFF2-40B4-BE49-F238E27FC236}">
                <a16:creationId xmlns:a16="http://schemas.microsoft.com/office/drawing/2014/main" id="{E7BDA933-3B97-D0D8-0998-C9B010571EC7}"/>
              </a:ext>
            </a:extLst>
          </p:cNvPr>
          <p:cNvSpPr>
            <a:spLocks noGrp="1"/>
          </p:cNvSpPr>
          <p:nvPr>
            <p:ph type="body" idx="1"/>
          </p:nvPr>
        </p:nvSpPr>
        <p:spPr>
          <a:xfrm>
            <a:off x="675745" y="1227566"/>
            <a:ext cx="4185623" cy="847361"/>
          </a:xfrm>
        </p:spPr>
        <p:txBody>
          <a:bodyPr/>
          <a:lstStyle/>
          <a:p>
            <a:pPr algn="ctr"/>
            <a:r>
              <a:rPr lang="en-US" sz="3600" u="sng" dirty="0"/>
              <a:t>Present Situation</a:t>
            </a:r>
          </a:p>
        </p:txBody>
      </p:sp>
      <p:sp>
        <p:nvSpPr>
          <p:cNvPr id="6" name="Content Placeholder 5">
            <a:extLst>
              <a:ext uri="{FF2B5EF4-FFF2-40B4-BE49-F238E27FC236}">
                <a16:creationId xmlns:a16="http://schemas.microsoft.com/office/drawing/2014/main" id="{BBF54AE1-F427-A00E-06B5-768BB9308B52}"/>
              </a:ext>
            </a:extLst>
          </p:cNvPr>
          <p:cNvSpPr>
            <a:spLocks noGrp="1"/>
          </p:cNvSpPr>
          <p:nvPr>
            <p:ph sz="half" idx="2"/>
          </p:nvPr>
        </p:nvSpPr>
        <p:spPr>
          <a:xfrm>
            <a:off x="694284" y="2299317"/>
            <a:ext cx="4185623" cy="4375803"/>
          </a:xfrm>
        </p:spPr>
        <p:txBody>
          <a:bodyPr>
            <a:noAutofit/>
          </a:bodyPr>
          <a:lstStyle/>
          <a:p>
            <a:r>
              <a:rPr lang="en-US" sz="2400" dirty="0"/>
              <a:t>What resources are available for the course? </a:t>
            </a:r>
          </a:p>
          <a:p>
            <a:r>
              <a:rPr lang="en-US" sz="2400" dirty="0"/>
              <a:t>Why are students taking the course and what are their priorities?</a:t>
            </a:r>
          </a:p>
          <a:p>
            <a:r>
              <a:rPr lang="en-US" sz="2400" dirty="0"/>
              <a:t>What proficiency levels do students have now?</a:t>
            </a:r>
          </a:p>
          <a:p>
            <a:r>
              <a:rPr lang="en-US" sz="2400" dirty="0"/>
              <a:t>What practical or administrative constraints will affect the design of the course?</a:t>
            </a:r>
          </a:p>
        </p:txBody>
      </p:sp>
      <p:sp>
        <p:nvSpPr>
          <p:cNvPr id="7" name="Text Placeholder 6">
            <a:extLst>
              <a:ext uri="{FF2B5EF4-FFF2-40B4-BE49-F238E27FC236}">
                <a16:creationId xmlns:a16="http://schemas.microsoft.com/office/drawing/2014/main" id="{1D0717F6-D716-1C8F-1246-88A44E21C282}"/>
              </a:ext>
            </a:extLst>
          </p:cNvPr>
          <p:cNvSpPr>
            <a:spLocks noGrp="1"/>
          </p:cNvSpPr>
          <p:nvPr>
            <p:ph type="body" sz="quarter" idx="3"/>
          </p:nvPr>
        </p:nvSpPr>
        <p:spPr>
          <a:xfrm>
            <a:off x="5145452" y="1227565"/>
            <a:ext cx="4185618" cy="847361"/>
          </a:xfrm>
        </p:spPr>
        <p:txBody>
          <a:bodyPr/>
          <a:lstStyle/>
          <a:p>
            <a:pPr algn="ctr"/>
            <a:r>
              <a:rPr lang="en-US" sz="3600" u="sng" dirty="0"/>
              <a:t>Target Situation</a:t>
            </a:r>
          </a:p>
        </p:txBody>
      </p:sp>
      <p:sp>
        <p:nvSpPr>
          <p:cNvPr id="8" name="Content Placeholder 7">
            <a:extLst>
              <a:ext uri="{FF2B5EF4-FFF2-40B4-BE49-F238E27FC236}">
                <a16:creationId xmlns:a16="http://schemas.microsoft.com/office/drawing/2014/main" id="{6ECF2344-A411-B2BB-1959-900DF3A03618}"/>
              </a:ext>
            </a:extLst>
          </p:cNvPr>
          <p:cNvSpPr>
            <a:spLocks noGrp="1"/>
          </p:cNvSpPr>
          <p:nvPr>
            <p:ph sz="quarter" idx="4"/>
          </p:nvPr>
        </p:nvSpPr>
        <p:spPr>
          <a:xfrm>
            <a:off x="5088384" y="2299317"/>
            <a:ext cx="4185617" cy="4558683"/>
          </a:xfrm>
        </p:spPr>
        <p:txBody>
          <a:bodyPr>
            <a:normAutofit fontScale="92500" lnSpcReduction="10000"/>
          </a:bodyPr>
          <a:lstStyle/>
          <a:p>
            <a:r>
              <a:rPr lang="en-US" sz="2600" dirty="0"/>
              <a:t>Will the course focus on long-term or immediate needs?</a:t>
            </a:r>
          </a:p>
          <a:p>
            <a:r>
              <a:rPr lang="en-US" sz="2600" dirty="0"/>
              <a:t>What specific communicative tasks will students need to be able do by the end of the course?</a:t>
            </a:r>
          </a:p>
          <a:p>
            <a:r>
              <a:rPr lang="en-US" sz="2600" dirty="0"/>
              <a:t>Are there any specific text types that are important for students to become familiar with?</a:t>
            </a:r>
          </a:p>
          <a:p>
            <a:endParaRPr lang="en-US" sz="2400" dirty="0"/>
          </a:p>
        </p:txBody>
      </p:sp>
      <p:cxnSp>
        <p:nvCxnSpPr>
          <p:cNvPr id="10" name="Straight Connector 9">
            <a:extLst>
              <a:ext uri="{FF2B5EF4-FFF2-40B4-BE49-F238E27FC236}">
                <a16:creationId xmlns:a16="http://schemas.microsoft.com/office/drawing/2014/main" id="{59294935-4EDC-D91F-090F-859BBBBB6E37}"/>
              </a:ext>
            </a:extLst>
          </p:cNvPr>
          <p:cNvCxnSpPr>
            <a:cxnSpLocks/>
          </p:cNvCxnSpPr>
          <p:nvPr/>
        </p:nvCxnSpPr>
        <p:spPr>
          <a:xfrm>
            <a:off x="4984145" y="1305017"/>
            <a:ext cx="0" cy="546420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4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4189-C97B-E527-AB5D-E0988F121CD8}"/>
              </a:ext>
            </a:extLst>
          </p:cNvPr>
          <p:cNvSpPr>
            <a:spLocks noGrp="1"/>
          </p:cNvSpPr>
          <p:nvPr>
            <p:ph type="title"/>
          </p:nvPr>
        </p:nvSpPr>
        <p:spPr>
          <a:xfrm>
            <a:off x="677334" y="284480"/>
            <a:ext cx="8596668" cy="863600"/>
          </a:xfrm>
        </p:spPr>
        <p:txBody>
          <a:bodyPr>
            <a:normAutofit/>
          </a:bodyPr>
          <a:lstStyle/>
          <a:p>
            <a:r>
              <a:rPr lang="en-US" sz="4800" dirty="0"/>
              <a:t>What do we mean by “tasks”?</a:t>
            </a:r>
          </a:p>
        </p:txBody>
      </p:sp>
      <p:sp>
        <p:nvSpPr>
          <p:cNvPr id="3" name="Content Placeholder 2">
            <a:extLst>
              <a:ext uri="{FF2B5EF4-FFF2-40B4-BE49-F238E27FC236}">
                <a16:creationId xmlns:a16="http://schemas.microsoft.com/office/drawing/2014/main" id="{58C13E84-9AEF-3022-C54D-452ABF85E71A}"/>
              </a:ext>
            </a:extLst>
          </p:cNvPr>
          <p:cNvSpPr>
            <a:spLocks noGrp="1"/>
          </p:cNvSpPr>
          <p:nvPr>
            <p:ph idx="1"/>
          </p:nvPr>
        </p:nvSpPr>
        <p:spPr>
          <a:xfrm>
            <a:off x="677334" y="1074420"/>
            <a:ext cx="8596668" cy="1473199"/>
          </a:xfrm>
        </p:spPr>
        <p:txBody>
          <a:bodyPr>
            <a:normAutofit/>
          </a:bodyPr>
          <a:lstStyle/>
          <a:p>
            <a:pPr marL="0" indent="0">
              <a:buNone/>
            </a:pPr>
            <a:r>
              <a:rPr lang="en-US" sz="2800" u="sng" dirty="0"/>
              <a:t>Tasks</a:t>
            </a:r>
            <a:r>
              <a:rPr lang="en-US" sz="2800" dirty="0"/>
              <a:t>: The real-world activities that students will need to be able to do using English</a:t>
            </a:r>
            <a:endParaRPr lang="en-US" sz="2600" dirty="0"/>
          </a:p>
          <a:p>
            <a:pPr lvl="1"/>
            <a:endParaRPr lang="en-US" sz="2600" dirty="0"/>
          </a:p>
        </p:txBody>
      </p:sp>
      <p:graphicFrame>
        <p:nvGraphicFramePr>
          <p:cNvPr id="7" name="Diagram 6">
            <a:extLst>
              <a:ext uri="{FF2B5EF4-FFF2-40B4-BE49-F238E27FC236}">
                <a16:creationId xmlns:a16="http://schemas.microsoft.com/office/drawing/2014/main" id="{DE3E5C65-7450-FD66-159E-456744ABC860}"/>
              </a:ext>
            </a:extLst>
          </p:cNvPr>
          <p:cNvGraphicFramePr/>
          <p:nvPr>
            <p:extLst>
              <p:ext uri="{D42A27DB-BD31-4B8C-83A1-F6EECF244321}">
                <p14:modId xmlns:p14="http://schemas.microsoft.com/office/powerpoint/2010/main" val="831892621"/>
              </p:ext>
            </p:extLst>
          </p:nvPr>
        </p:nvGraphicFramePr>
        <p:xfrm>
          <a:off x="911668" y="2243667"/>
          <a:ext cx="8128000"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Left 4">
            <a:extLst>
              <a:ext uri="{FF2B5EF4-FFF2-40B4-BE49-F238E27FC236}">
                <a16:creationId xmlns:a16="http://schemas.microsoft.com/office/drawing/2014/main" id="{079049DA-87B8-2AE8-AB79-6EE2C940A859}"/>
              </a:ext>
            </a:extLst>
          </p:cNvPr>
          <p:cNvSpPr/>
          <p:nvPr/>
        </p:nvSpPr>
        <p:spPr>
          <a:xfrm>
            <a:off x="9144000" y="3026833"/>
            <a:ext cx="3048000" cy="3048000"/>
          </a:xfrm>
          <a:prstGeom prst="leftArrow">
            <a:avLst>
              <a:gd name="adj1" fmla="val 50000"/>
              <a:gd name="adj2" fmla="val 24667"/>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200" dirty="0"/>
              <a:t>Writing</a:t>
            </a:r>
          </a:p>
          <a:p>
            <a:pPr marL="285750" indent="-285750" algn="ctr">
              <a:buFont typeface="Arial" panose="020B0604020202020204" pitchFamily="34" charset="0"/>
              <a:buChar char="•"/>
            </a:pPr>
            <a:r>
              <a:rPr lang="en-US" sz="2200" dirty="0"/>
              <a:t>Reading </a:t>
            </a:r>
          </a:p>
          <a:p>
            <a:pPr marL="285750" indent="-285750" algn="ctr">
              <a:buFont typeface="Arial" panose="020B0604020202020204" pitchFamily="34" charset="0"/>
              <a:buChar char="•"/>
            </a:pPr>
            <a:r>
              <a:rPr lang="en-US" sz="2200" dirty="0"/>
              <a:t>Speaking</a:t>
            </a:r>
          </a:p>
          <a:p>
            <a:pPr marL="285750" indent="-285750" algn="ctr">
              <a:buFont typeface="Arial" panose="020B0604020202020204" pitchFamily="34" charset="0"/>
              <a:buChar char="•"/>
            </a:pPr>
            <a:r>
              <a:rPr lang="en-US" sz="2200" dirty="0"/>
              <a:t>Listening</a:t>
            </a:r>
          </a:p>
        </p:txBody>
      </p:sp>
    </p:spTree>
    <p:extLst>
      <p:ext uri="{BB962C8B-B14F-4D97-AF65-F5344CB8AC3E}">
        <p14:creationId xmlns:p14="http://schemas.microsoft.com/office/powerpoint/2010/main" val="42845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4189-C97B-E527-AB5D-E0988F121CD8}"/>
              </a:ext>
            </a:extLst>
          </p:cNvPr>
          <p:cNvSpPr>
            <a:spLocks noGrp="1"/>
          </p:cNvSpPr>
          <p:nvPr>
            <p:ph type="title"/>
          </p:nvPr>
        </p:nvSpPr>
        <p:spPr>
          <a:xfrm>
            <a:off x="677334" y="284480"/>
            <a:ext cx="8596668" cy="863600"/>
          </a:xfrm>
        </p:spPr>
        <p:txBody>
          <a:bodyPr>
            <a:normAutofit/>
          </a:bodyPr>
          <a:lstStyle/>
          <a:p>
            <a:r>
              <a:rPr lang="en-US" sz="4800" dirty="0"/>
              <a:t>What do we mean by “texts”?</a:t>
            </a:r>
          </a:p>
        </p:txBody>
      </p:sp>
      <p:sp>
        <p:nvSpPr>
          <p:cNvPr id="3" name="Content Placeholder 2">
            <a:extLst>
              <a:ext uri="{FF2B5EF4-FFF2-40B4-BE49-F238E27FC236}">
                <a16:creationId xmlns:a16="http://schemas.microsoft.com/office/drawing/2014/main" id="{58C13E84-9AEF-3022-C54D-452ABF85E71A}"/>
              </a:ext>
            </a:extLst>
          </p:cNvPr>
          <p:cNvSpPr>
            <a:spLocks noGrp="1"/>
          </p:cNvSpPr>
          <p:nvPr>
            <p:ph idx="1"/>
          </p:nvPr>
        </p:nvSpPr>
        <p:spPr>
          <a:xfrm>
            <a:off x="677334" y="1300480"/>
            <a:ext cx="8596668" cy="5273040"/>
          </a:xfrm>
        </p:spPr>
        <p:txBody>
          <a:bodyPr>
            <a:normAutofit lnSpcReduction="10000"/>
          </a:bodyPr>
          <a:lstStyle/>
          <a:p>
            <a:pPr marL="0" indent="0">
              <a:buNone/>
            </a:pPr>
            <a:r>
              <a:rPr lang="en-US" sz="2800" u="sng" dirty="0"/>
              <a:t>Texts</a:t>
            </a:r>
            <a:r>
              <a:rPr lang="en-US" sz="2800" dirty="0"/>
              <a:t>: Samples of spoken or written language that are used for doing tasks</a:t>
            </a:r>
          </a:p>
          <a:p>
            <a:pPr marL="0" indent="0">
              <a:buNone/>
            </a:pPr>
            <a:endParaRPr lang="en-US" sz="2800" dirty="0"/>
          </a:p>
          <a:p>
            <a:pPr marL="0" indent="0">
              <a:buNone/>
            </a:pPr>
            <a:r>
              <a:rPr lang="en-US" sz="2800" b="1" dirty="0"/>
              <a:t>Examples of texts for various task types</a:t>
            </a:r>
          </a:p>
          <a:p>
            <a:r>
              <a:rPr lang="en-US" sz="2600" b="1" dirty="0"/>
              <a:t>Writing</a:t>
            </a:r>
            <a:r>
              <a:rPr lang="en-US" sz="2600" dirty="0"/>
              <a:t>: professional emails, contracts, exam essays, formal legal memos</a:t>
            </a:r>
          </a:p>
          <a:p>
            <a:r>
              <a:rPr lang="en-US" sz="2600" b="1" dirty="0"/>
              <a:t>Reading</a:t>
            </a:r>
            <a:r>
              <a:rPr lang="en-US" sz="2600" dirty="0"/>
              <a:t>: textbook chapters, legal documents, scholarly articles </a:t>
            </a:r>
          </a:p>
          <a:p>
            <a:r>
              <a:rPr lang="en-US" sz="2600" b="1" dirty="0"/>
              <a:t>Speaking</a:t>
            </a:r>
            <a:r>
              <a:rPr lang="en-US" sz="2600" dirty="0"/>
              <a:t>: recordings and/or transcripts of lectures on legal topics</a:t>
            </a:r>
          </a:p>
          <a:p>
            <a:r>
              <a:rPr lang="en-US" sz="2600" b="1" dirty="0"/>
              <a:t>Listening</a:t>
            </a:r>
            <a:r>
              <a:rPr lang="en-US" sz="2600" dirty="0"/>
              <a:t>: recordings and/or transcripts of court proceedings</a:t>
            </a:r>
          </a:p>
          <a:p>
            <a:pPr lvl="1"/>
            <a:endParaRPr lang="en-US" sz="2600" dirty="0"/>
          </a:p>
        </p:txBody>
      </p:sp>
      <p:sp>
        <p:nvSpPr>
          <p:cNvPr id="8" name="Arrow: Left 7">
            <a:extLst>
              <a:ext uri="{FF2B5EF4-FFF2-40B4-BE49-F238E27FC236}">
                <a16:creationId xmlns:a16="http://schemas.microsoft.com/office/drawing/2014/main" id="{035331DF-8240-AF07-3F51-AD85F23C6A18}"/>
              </a:ext>
            </a:extLst>
          </p:cNvPr>
          <p:cNvSpPr/>
          <p:nvPr/>
        </p:nvSpPr>
        <p:spPr>
          <a:xfrm>
            <a:off x="9428480" y="3556000"/>
            <a:ext cx="2763520" cy="3688080"/>
          </a:xfrm>
          <a:prstGeom prst="left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Speaking and listening texts can be harder to find!</a:t>
            </a:r>
          </a:p>
        </p:txBody>
      </p:sp>
    </p:spTree>
    <p:extLst>
      <p:ext uri="{BB962C8B-B14F-4D97-AF65-F5344CB8AC3E}">
        <p14:creationId xmlns:p14="http://schemas.microsoft.com/office/powerpoint/2010/main" val="7662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8453</TotalTime>
  <Words>1384</Words>
  <Application>Microsoft Office PowerPoint</Application>
  <PresentationFormat>Widescreen</PresentationFormat>
  <Paragraphs>128</Paragraphs>
  <Slides>15</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Trebuchet MS</vt:lpstr>
      <vt:lpstr>Wingdings 3</vt:lpstr>
      <vt:lpstr>Facet</vt:lpstr>
      <vt:lpstr>1_Facet</vt:lpstr>
      <vt:lpstr>2_Facet</vt:lpstr>
      <vt:lpstr>Legal English Curriculum Development Workshop Series</vt:lpstr>
      <vt:lpstr>Introductions</vt:lpstr>
      <vt:lpstr>Okay to video record?</vt:lpstr>
      <vt:lpstr>Legal English Curriculum Development Workshop Series</vt:lpstr>
      <vt:lpstr>Needs Analysis and Curriculum Development (Basturkmen, 2010, p. 143)</vt:lpstr>
      <vt:lpstr>Framing Needs: Broad vs. Narrow Course Design (Basturkmen, 2010)</vt:lpstr>
      <vt:lpstr>Identifying Constraints and Goals </vt:lpstr>
      <vt:lpstr>What do we mean by “tasks”?</vt:lpstr>
      <vt:lpstr>What do we mean by “texts”?</vt:lpstr>
      <vt:lpstr>European Resources for Speaking and Listening Texts</vt:lpstr>
      <vt:lpstr>Alternatives to texts:  Communicative functions</vt:lpstr>
      <vt:lpstr>How to identify tasks, texts, and communicative functions?</vt:lpstr>
      <vt:lpstr>Questions?</vt:lpstr>
      <vt:lpstr>What to do before the next workshop</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English Curriculum Development Workshop Series</dc:title>
  <dc:creator>Alissa Hartig</dc:creator>
  <cp:lastModifiedBy>Alissa Hartig</cp:lastModifiedBy>
  <cp:revision>63</cp:revision>
  <dcterms:created xsi:type="dcterms:W3CDTF">2023-09-19T19:54:12Z</dcterms:created>
  <dcterms:modified xsi:type="dcterms:W3CDTF">2023-09-25T16:47:57Z</dcterms:modified>
</cp:coreProperties>
</file>