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4" d="100"/>
          <a:sy n="84" d="100"/>
        </p:scale>
        <p:origin x="-930" y="5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FDDBD41E-1E7D-4135-8D65-853EDF6137B0}" type="datetimeFigureOut">
              <a:rPr lang="ru-RU" smtClean="0"/>
              <a:t>13.12.2017</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4A48546-48EF-4B4C-B618-BF0F0462B92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DDBD41E-1E7D-4135-8D65-853EDF6137B0}" type="datetimeFigureOut">
              <a:rPr lang="ru-RU" smtClean="0"/>
              <a:t>13.12.2017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A48546-48EF-4B4C-B618-BF0F0462B92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DDBD41E-1E7D-4135-8D65-853EDF6137B0}" type="datetimeFigureOut">
              <a:rPr lang="ru-RU" smtClean="0"/>
              <a:t>13.12.2017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A48546-48EF-4B4C-B618-BF0F0462B92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FDDBD41E-1E7D-4135-8D65-853EDF6137B0}" type="datetimeFigureOut">
              <a:rPr lang="ru-RU" smtClean="0"/>
              <a:t>13.12.2017</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54A48546-48EF-4B4C-B618-BF0F0462B92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FDDBD41E-1E7D-4135-8D65-853EDF6137B0}" type="datetimeFigureOut">
              <a:rPr lang="ru-RU" smtClean="0"/>
              <a:t>13.12.2017</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54A48546-48EF-4B4C-B618-BF0F0462B924}"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FDDBD41E-1E7D-4135-8D65-853EDF6137B0}" type="datetimeFigureOut">
              <a:rPr lang="ru-RU" smtClean="0"/>
              <a:t>13.12.2017</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54A48546-48EF-4B4C-B618-BF0F0462B92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FDDBD41E-1E7D-4135-8D65-853EDF6137B0}" type="datetimeFigureOut">
              <a:rPr lang="ru-RU" smtClean="0"/>
              <a:t>13.12.2017</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54A48546-48EF-4B4C-B618-BF0F0462B924}"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DDBD41E-1E7D-4135-8D65-853EDF6137B0}" type="datetimeFigureOut">
              <a:rPr lang="ru-RU" smtClean="0"/>
              <a:t>13.12.2017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4A48546-48EF-4B4C-B618-BF0F0462B92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FDDBD41E-1E7D-4135-8D65-853EDF6137B0}" type="datetimeFigureOut">
              <a:rPr lang="ru-RU" smtClean="0"/>
              <a:t>13.12.2017</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54A48546-48EF-4B4C-B618-BF0F0462B92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FDDBD41E-1E7D-4135-8D65-853EDF6137B0}" type="datetimeFigureOut">
              <a:rPr lang="ru-RU" smtClean="0"/>
              <a:t>13.12.2017</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54A48546-48EF-4B4C-B618-BF0F0462B924}"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FDDBD41E-1E7D-4135-8D65-853EDF6137B0}" type="datetimeFigureOut">
              <a:rPr lang="ru-RU" smtClean="0"/>
              <a:t>13.12.2017</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54A48546-48EF-4B4C-B618-BF0F0462B924}"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FDDBD41E-1E7D-4135-8D65-853EDF6137B0}" type="datetimeFigureOut">
              <a:rPr lang="ru-RU" smtClean="0"/>
              <a:t>13.12.2017</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4A48546-48EF-4B4C-B618-BF0F0462B924}"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u.wikipedia.org/wiki/%D0%9F%D0%B0%D0%BF%D0%BE%D1%80%D0%BE%D1%82%D0%BD%D0%B8%D0%BA%D0%BE%D0%B2%D0%B8%D0%B4%D0%BD%D1%8B%D0%B5" TargetMode="External"/><Relationship Id="rId2" Type="http://schemas.openxmlformats.org/officeDocument/2006/relationships/hyperlink" Target="https://ru.wikipedia.org/wiki/%D0%98%D0%BD%D0%B4%D0%BE%D0%BD%D0%B5%D0%B7%D0%B8%D1%8F#cite_note-autogenerated2-141" TargetMode="Externa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baliforum.ru/index.php/topic,1075.0.html" TargetMode="Externa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tours.svali.ru/" TargetMode="External"/><Relationship Id="rId7" Type="http://schemas.openxmlformats.org/officeDocument/2006/relationships/hyperlink" Target="http://www.svali.ru/catalog~34~97236~index.htm" TargetMode="External"/><Relationship Id="rId2" Type="http://schemas.openxmlformats.org/officeDocument/2006/relationships/hyperlink" Target="http://www.svali.ru/catalog~0~97230~index.htm" TargetMode="External"/><Relationship Id="rId1" Type="http://schemas.openxmlformats.org/officeDocument/2006/relationships/slideLayout" Target="../slideLayouts/slideLayout4.xml"/><Relationship Id="rId6" Type="http://schemas.openxmlformats.org/officeDocument/2006/relationships/hyperlink" Target="http://www.svali.ru/catalog~34~97229~index.htm" TargetMode="External"/><Relationship Id="rId5" Type="http://schemas.openxmlformats.org/officeDocument/2006/relationships/hyperlink" Target="http://whotel.svali.ru/" TargetMode="External"/><Relationship Id="rId4" Type="http://schemas.openxmlformats.org/officeDocument/2006/relationships/hyperlink" Target="http://www.svali.ru/catalog~34~index.ht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svali.ru/catalog~224~index.htm" TargetMode="External"/><Relationship Id="rId2" Type="http://schemas.openxmlformats.org/officeDocument/2006/relationships/hyperlink" Target="http://www.svali.ru/catalog~0~96745~index.htm" TargetMode="External"/><Relationship Id="rId1" Type="http://schemas.openxmlformats.org/officeDocument/2006/relationships/slideLayout" Target="../slideLayouts/slideLayout4.xml"/><Relationship Id="rId6" Type="http://schemas.openxmlformats.org/officeDocument/2006/relationships/hyperlink" Target="http://www.svali.ru/catalog~0~96933~index.htm" TargetMode="External"/><Relationship Id="rId5" Type="http://schemas.openxmlformats.org/officeDocument/2006/relationships/hyperlink" Target="http://www.svali.ru/catalog~34~index.htm" TargetMode="External"/><Relationship Id="rId4" Type="http://schemas.openxmlformats.org/officeDocument/2006/relationships/hyperlink" Target="http://www.svali.ru/catalog~0~97230~index.ht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b="1" i="1" dirty="0" err="1" smtClean="0">
                <a:effectLst>
                  <a:outerShdw blurRad="38100" dist="38100" dir="2700000" algn="tl">
                    <a:srgbClr val="000000">
                      <a:alpha val="43137"/>
                    </a:srgbClr>
                  </a:outerShdw>
                </a:effectLst>
                <a:latin typeface="Century Gothic" panose="020B0502020202020204" pitchFamily="34" charset="0"/>
                <a:ea typeface="Batang" panose="02030600000101010101" pitchFamily="18" charset="-127"/>
                <a:cs typeface="Courier New" panose="02070309020205020404" pitchFamily="49" charset="0"/>
              </a:rPr>
              <a:t>Иноднезия</a:t>
            </a:r>
            <a:r>
              <a:rPr lang="ru-RU" b="1" i="1" dirty="0" smtClean="0">
                <a:effectLst>
                  <a:outerShdw blurRad="38100" dist="38100" dir="2700000" algn="tl">
                    <a:srgbClr val="000000">
                      <a:alpha val="43137"/>
                    </a:srgbClr>
                  </a:outerShdw>
                </a:effectLst>
                <a:latin typeface="Century Gothic" panose="020B0502020202020204" pitchFamily="34" charset="0"/>
                <a:ea typeface="Batang" panose="02030600000101010101" pitchFamily="18" charset="-127"/>
                <a:cs typeface="Courier New" panose="02070309020205020404" pitchFamily="49" charset="0"/>
              </a:rPr>
              <a:t> </a:t>
            </a:r>
            <a:endParaRPr lang="ru-RU" b="1" i="1" dirty="0">
              <a:effectLst>
                <a:outerShdw blurRad="38100" dist="38100" dir="2700000" algn="tl">
                  <a:srgbClr val="000000">
                    <a:alpha val="43137"/>
                  </a:srgbClr>
                </a:outerShdw>
              </a:effectLst>
              <a:latin typeface="Century Gothic" panose="020B0502020202020204" pitchFamily="34" charset="0"/>
              <a:ea typeface="Batang" panose="02030600000101010101" pitchFamily="18" charset="-127"/>
              <a:cs typeface="Courier New" panose="02070309020205020404" pitchFamily="49" charset="0"/>
            </a:endParaRPr>
          </a:p>
        </p:txBody>
      </p:sp>
      <p:sp>
        <p:nvSpPr>
          <p:cNvPr id="3" name="Подзаголовок 2"/>
          <p:cNvSpPr>
            <a:spLocks noGrp="1"/>
          </p:cNvSpPr>
          <p:nvPr>
            <p:ph type="subTitle" idx="1"/>
          </p:nvPr>
        </p:nvSpPr>
        <p:spPr>
          <a:xfrm>
            <a:off x="87276" y="5781537"/>
            <a:ext cx="5400600" cy="1080120"/>
          </a:xfrm>
        </p:spPr>
        <p:style>
          <a:lnRef idx="2">
            <a:schemeClr val="accent1"/>
          </a:lnRef>
          <a:fillRef idx="1">
            <a:schemeClr val="lt1"/>
          </a:fillRef>
          <a:effectRef idx="0">
            <a:schemeClr val="accent1"/>
          </a:effectRef>
          <a:fontRef idx="minor">
            <a:schemeClr val="dk1"/>
          </a:fontRef>
        </p:style>
        <p:txBody>
          <a:bodyPr>
            <a:normAutofit/>
          </a:bodyPr>
          <a:lstStyle/>
          <a:p>
            <a:r>
              <a:rPr lang="ru-RU" dirty="0" err="1" smtClean="0">
                <a:latin typeface="Courier New" panose="02070309020205020404" pitchFamily="49" charset="0"/>
                <a:cs typeface="Courier New" panose="02070309020205020404" pitchFamily="49" charset="0"/>
              </a:rPr>
              <a:t>Пятинская</a:t>
            </a:r>
            <a:r>
              <a:rPr lang="ru-RU" dirty="0" smtClean="0">
                <a:latin typeface="Courier New" panose="02070309020205020404" pitchFamily="49" charset="0"/>
                <a:cs typeface="Courier New" panose="02070309020205020404" pitchFamily="49" charset="0"/>
              </a:rPr>
              <a:t> Марина 2 курс , 6.2416</a:t>
            </a:r>
            <a:endParaRPr lang="ru-RU" dirty="0">
              <a:latin typeface="Courier New" panose="02070309020205020404" pitchFamily="49" charset="0"/>
              <a:cs typeface="Courier New" panose="02070309020205020404" pitchFamily="49"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8640"/>
            <a:ext cx="5072112" cy="3384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004819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Растительность</a:t>
            </a:r>
            <a:br>
              <a:rPr lang="ru-RU" b="1" dirty="0"/>
            </a:br>
            <a:endParaRPr lang="ru-RU" dirty="0"/>
          </a:p>
        </p:txBody>
      </p:sp>
      <p:sp>
        <p:nvSpPr>
          <p:cNvPr id="3" name="Объект 2"/>
          <p:cNvSpPr>
            <a:spLocks noGrp="1"/>
          </p:cNvSpPr>
          <p:nvPr>
            <p:ph sz="half" idx="1"/>
          </p:nvPr>
        </p:nvSpPr>
        <p:spPr>
          <a:xfrm>
            <a:off x="107504" y="1268760"/>
            <a:ext cx="4398640" cy="5483696"/>
          </a:xfrm>
        </p:spPr>
        <p:txBody>
          <a:bodyPr>
            <a:normAutofit fontScale="47500" lnSpcReduction="20000"/>
          </a:bodyPr>
          <a:lstStyle/>
          <a:p>
            <a:r>
              <a:rPr lang="ru-RU" dirty="0" smtClean="0"/>
              <a:t>В </a:t>
            </a:r>
            <a:r>
              <a:rPr lang="ru-RU" dirty="0"/>
              <a:t>начале XXI века количество растительных видов, встречающихся в Индонезии, оценивалось примерно в 28 тысяч. Не менее 60 % площади страны покрыто влажными </a:t>
            </a:r>
            <a:r>
              <a:rPr lang="ru-RU" dirty="0" smtClean="0"/>
              <a:t>вечнозелёными</a:t>
            </a:r>
            <a:r>
              <a:rPr lang="ru-RU" dirty="0"/>
              <a:t> </a:t>
            </a:r>
            <a:r>
              <a:rPr lang="ru-RU" dirty="0" smtClean="0"/>
              <a:t>экваториальными </a:t>
            </a:r>
            <a:r>
              <a:rPr lang="ru-RU" dirty="0"/>
              <a:t>лесами, при этом наиболее лесистыми являются индонезийские территории Калимантана и Новой Гвинеи, а наименьшие площади в относительном измерении леса́ занимают на </a:t>
            </a:r>
            <a:r>
              <a:rPr lang="ru-RU" dirty="0" smtClean="0"/>
              <a:t>Яве</a:t>
            </a:r>
            <a:r>
              <a:rPr lang="ru-RU" baseline="30000" dirty="0" smtClean="0">
                <a:hlinkClick r:id="rId2"/>
              </a:rPr>
              <a:t>]</a:t>
            </a:r>
            <a:r>
              <a:rPr lang="ru-RU" dirty="0" smtClean="0"/>
              <a:t>.</a:t>
            </a:r>
            <a:endParaRPr lang="ru-RU" dirty="0"/>
          </a:p>
          <a:p>
            <a:r>
              <a:rPr lang="ru-RU" dirty="0"/>
              <a:t>Экваториальные леса характерны как для равнинной, так и для горной местности. До высоты примерно 1500 м над уровнем моря, основными видами растительности в них являются </a:t>
            </a:r>
            <a:r>
              <a:rPr lang="ru-RU" dirty="0" smtClean="0"/>
              <a:t>фикусы, </a:t>
            </a:r>
            <a:r>
              <a:rPr lang="ru-RU" dirty="0"/>
              <a:t>различные диптерокарповые, </a:t>
            </a:r>
            <a:r>
              <a:rPr lang="ru-RU" dirty="0" err="1"/>
              <a:t>алтингиевые</a:t>
            </a:r>
            <a:r>
              <a:rPr lang="ru-RU" dirty="0"/>
              <a:t>, панданусы, пальмовые, </a:t>
            </a:r>
            <a:r>
              <a:rPr lang="ru-RU" dirty="0" smtClean="0">
                <a:hlinkClick r:id="rId3" tooltip="Папоротниковидные"/>
              </a:rPr>
              <a:t>древесные </a:t>
            </a:r>
            <a:r>
              <a:rPr lang="ru-RU" dirty="0">
                <a:hlinkClick r:id="rId3" tooltip="Папоротниковидные"/>
              </a:rPr>
              <a:t>папоротники</a:t>
            </a:r>
            <a:r>
              <a:rPr lang="ru-RU" dirty="0" smtClean="0"/>
              <a:t>,</a:t>
            </a:r>
            <a:r>
              <a:rPr lang="ru-RU" dirty="0"/>
              <a:t> бамбуковые. На высотах до 2500—3000 м распространены горно-тропические леса с преобладанием вечнозелёных </a:t>
            </a:r>
            <a:r>
              <a:rPr lang="ru-RU" dirty="0" smtClean="0"/>
              <a:t>широколиственных</a:t>
            </a:r>
            <a:r>
              <a:rPr lang="ru-RU" dirty="0"/>
              <a:t> и хвойных пород, ещё выше — нагорное </a:t>
            </a:r>
            <a:r>
              <a:rPr lang="ru-RU" dirty="0" smtClean="0"/>
              <a:t>криволесье</a:t>
            </a:r>
            <a:r>
              <a:rPr lang="ru-RU" dirty="0"/>
              <a:t>, кустарники и различные травы. В низменных прибрежных районах (на Калимантане, Новой Гвинее и, в меньшей степени, на Суматре) широко распространены мангровые заросли. На островах в юго-восточной части страны имеются также листопадные тропические леса и саванны, которые нередко образуются после сведения лесов. Площадь лесов уменьшается под воздействием хозяйственной деятельности человека — наиболее высокими темпами этот процесс идёт на Яве и Суматре</a:t>
            </a:r>
          </a:p>
          <a:p>
            <a:endParaRPr lang="ru-RU" dirty="0"/>
          </a:p>
        </p:txBody>
      </p:sp>
      <p:pic>
        <p:nvPicPr>
          <p:cNvPr id="5" name="Объект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860032" y="3717032"/>
            <a:ext cx="4038600" cy="2650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056" y="548680"/>
            <a:ext cx="3822989" cy="22318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277954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171400"/>
            <a:ext cx="8229600" cy="1399032"/>
          </a:xfrm>
        </p:spPr>
        <p:txBody>
          <a:bodyPr/>
          <a:lstStyle/>
          <a:p>
            <a:r>
              <a:rPr lang="ru-RU" dirty="0" smtClean="0"/>
              <a:t>Достопримечательности </a:t>
            </a:r>
            <a:br>
              <a:rPr lang="ru-RU" dirty="0" smtClean="0"/>
            </a:br>
            <a:r>
              <a:rPr lang="ru-RU" u="sng" dirty="0">
                <a:effectLst/>
                <a:hlinkClick r:id="rId2"/>
              </a:rPr>
              <a:t>Храм Танах Лот</a:t>
            </a:r>
            <a:endParaRPr lang="ru-RU" dirty="0"/>
          </a:p>
        </p:txBody>
      </p:sp>
      <p:sp>
        <p:nvSpPr>
          <p:cNvPr id="5" name="Объект 4"/>
          <p:cNvSpPr>
            <a:spLocks noGrp="1"/>
          </p:cNvSpPr>
          <p:nvPr>
            <p:ph sz="half" idx="1"/>
          </p:nvPr>
        </p:nvSpPr>
        <p:spPr>
          <a:xfrm>
            <a:off x="395536" y="1124744"/>
            <a:ext cx="4038600" cy="5306963"/>
          </a:xfrm>
        </p:spPr>
        <p:txBody>
          <a:bodyPr>
            <a:noAutofit/>
          </a:bodyPr>
          <a:lstStyle/>
          <a:p>
            <a:r>
              <a:rPr lang="ru-RU" sz="1300" dirty="0" smtClean="0"/>
              <a:t>Танах-Лот</a:t>
            </a:r>
            <a:r>
              <a:rPr lang="ru-RU" sz="1300" dirty="0"/>
              <a:t> </a:t>
            </a:r>
            <a:r>
              <a:rPr lang="ru-RU" sz="1300" dirty="0" smtClean="0"/>
              <a:t>— </a:t>
            </a:r>
            <a:r>
              <a:rPr lang="ru-RU" sz="1300" dirty="0"/>
              <a:t>это горы и храм в Бали. Все это можно найти у берегов острова. Сюда приходят не только паломники, но и простые туристы — поглазеть на экзотику и природу. Танах-Лот можно часто увидеть на открытках и фотографиях, которые путешественники привозят домой.</a:t>
            </a:r>
          </a:p>
          <a:p>
            <a:r>
              <a:rPr lang="ru-RU" sz="1300" dirty="0"/>
              <a:t>«Земля в море» — так переводится название храма. Он находится в небезопасном месте, на отвесной скале. Эту скалу много веков точил океан, вот и получилась такая каменная загогулина.</a:t>
            </a:r>
          </a:p>
          <a:p>
            <a:r>
              <a:rPr lang="ru-RU" sz="1300" dirty="0"/>
              <a:t>Говорят, что храм построил священник </a:t>
            </a:r>
            <a:r>
              <a:rPr lang="ru-RU" sz="1300" dirty="0" err="1"/>
              <a:t>Нирарт</a:t>
            </a:r>
            <a:r>
              <a:rPr lang="ru-RU" sz="1300" dirty="0"/>
              <a:t> в 15 веке. Он как-то гулял по берегу и увидел красивую скалу. Поселился там и приказал своим помощникам приносить сюда еду. Когда </a:t>
            </a:r>
            <a:r>
              <a:rPr lang="ru-RU" sz="1300" dirty="0" err="1"/>
              <a:t>Нирарт</a:t>
            </a:r>
            <a:r>
              <a:rPr lang="ru-RU" sz="1300" dirty="0"/>
              <a:t> почувствовал, что это место святое, он отдал приказ о строительстве храма</a:t>
            </a:r>
            <a:r>
              <a:rPr lang="ru-RU" sz="1300" dirty="0" smtClean="0"/>
              <a:t>.</a:t>
            </a:r>
          </a:p>
          <a:p>
            <a:r>
              <a:rPr lang="ru-RU" sz="1300" dirty="0"/>
              <a:t>Танах входит в число семи морских храмов, расположенных на побережье Бали. Строения установлены так, чтобы можно было видеть следующий. Для развития религии на острове эти храмы сыграли большую роль.</a:t>
            </a:r>
          </a:p>
          <a:p>
            <a:endParaRPr lang="ru-RU" sz="1300" dirty="0"/>
          </a:p>
        </p:txBody>
      </p:sp>
      <p:pic>
        <p:nvPicPr>
          <p:cNvPr id="7" name="Объект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32040" y="3645024"/>
            <a:ext cx="4038600" cy="2524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620688"/>
            <a:ext cx="4139952" cy="22324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377192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5816" y="0"/>
            <a:ext cx="8229600" cy="857250"/>
          </a:xfrm>
        </p:spPr>
        <p:txBody>
          <a:bodyPr/>
          <a:lstStyle/>
          <a:p>
            <a:r>
              <a:rPr lang="ru-RU" dirty="0"/>
              <a:t>Бали-</a:t>
            </a:r>
            <a:r>
              <a:rPr lang="ru-RU" dirty="0" err="1"/>
              <a:t>Барат</a:t>
            </a: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3528" y="3861048"/>
            <a:ext cx="3384376" cy="2425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Объект 3"/>
          <p:cNvSpPr>
            <a:spLocks noGrp="1"/>
          </p:cNvSpPr>
          <p:nvPr>
            <p:ph sz="half" idx="2"/>
          </p:nvPr>
        </p:nvSpPr>
        <p:spPr>
          <a:xfrm>
            <a:off x="4932040" y="908720"/>
            <a:ext cx="4038600" cy="6131768"/>
          </a:xfrm>
        </p:spPr>
        <p:txBody>
          <a:bodyPr>
            <a:normAutofit fontScale="47500" lnSpcReduction="20000"/>
          </a:bodyPr>
          <a:lstStyle/>
          <a:p>
            <a:r>
              <a:rPr lang="ru-RU" dirty="0"/>
              <a:t>Этот парк — неофициальный филиал рая на земле. Не исключено, что кто-то из </a:t>
            </a:r>
            <a:r>
              <a:rPr lang="ru-RU" dirty="0" err="1"/>
              <a:t>балийцев</a:t>
            </a:r>
            <a:r>
              <a:rPr lang="ru-RU" dirty="0"/>
              <a:t> вернулся-таки с того света и по памяти воссоздал на Земле кусочек чудесного мира.</a:t>
            </a:r>
          </a:p>
          <a:p>
            <a:r>
              <a:rPr lang="ru-RU" dirty="0"/>
              <a:t>Парк находится на западной стороне острова. Это своеобразное смешение лесов мангрового дерева, муссона и тропиков. Зеленый цвет везде. Под ногами, слева, справа, над головой — все в зелени. Как будто кто-то разлил бриллиантовую жидкость.</a:t>
            </a:r>
          </a:p>
          <a:p>
            <a:r>
              <a:rPr lang="ru-RU" dirty="0"/>
              <a:t>Леса окружены песчаными пляжами, вода кристально чистая. Пить нельзя, но наверняка во многих городах в кранах течет вода похуже, чем в Бали-</a:t>
            </a:r>
            <a:r>
              <a:rPr lang="ru-RU" dirty="0" err="1"/>
              <a:t>Барате</a:t>
            </a:r>
            <a:r>
              <a:rPr lang="ru-RU" dirty="0"/>
              <a:t>. </a:t>
            </a:r>
            <a:r>
              <a:rPr lang="ru-RU" dirty="0" err="1"/>
              <a:t>Балийцы</a:t>
            </a:r>
            <a:r>
              <a:rPr lang="ru-RU" dirty="0"/>
              <a:t> заботятся о национальном парке, следят за его обитателями. Им есть чем похвастаться. Животный мир парка — это 200 видов животных. Например, здесь можно встретить черных обезьян, оленей, летучих лисиц, морских черепах, индийских </a:t>
            </a:r>
            <a:r>
              <a:rPr lang="ru-RU" dirty="0" err="1"/>
              <a:t>кукушей</a:t>
            </a:r>
            <a:r>
              <a:rPr lang="ru-RU" dirty="0"/>
              <a:t>.</a:t>
            </a:r>
          </a:p>
          <a:p>
            <a:r>
              <a:rPr lang="ru-RU" dirty="0"/>
              <a:t>Пытливые туристы любят исследовать рифы, выступившие из воды. Так вот он преподносит забавные сюрпризы в виде морских коньков и огурцов, выталкивает крабов и выдает несметное количество ракушек.</a:t>
            </a:r>
          </a:p>
          <a:p>
            <a:r>
              <a:rPr lang="ru-RU" dirty="0"/>
              <a:t>В парке можно находиться только в светлое время суток — ночевать здесь нельзя.</a:t>
            </a:r>
          </a:p>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908720"/>
            <a:ext cx="3679732"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150623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0032" y="476672"/>
            <a:ext cx="8229600" cy="641226"/>
          </a:xfrm>
        </p:spPr>
        <p:txBody>
          <a:bodyPr>
            <a:normAutofit fontScale="90000"/>
          </a:bodyPr>
          <a:lstStyle/>
          <a:p>
            <a:r>
              <a:rPr lang="ru-RU" b="1" dirty="0" err="1">
                <a:effectLst/>
              </a:rPr>
              <a:t>Каримунджава</a:t>
            </a:r>
            <a:r>
              <a:rPr lang="ru-RU" b="1" dirty="0">
                <a:effectLst/>
              </a:rPr>
              <a:t/>
            </a:r>
            <a:br>
              <a:rPr lang="ru-RU" b="1" dirty="0">
                <a:effectLst/>
              </a:rPr>
            </a:br>
            <a:endParaRPr lang="ru-RU" dirty="0"/>
          </a:p>
        </p:txBody>
      </p:sp>
      <p:sp>
        <p:nvSpPr>
          <p:cNvPr id="3" name="Объект 2"/>
          <p:cNvSpPr>
            <a:spLocks noGrp="1"/>
          </p:cNvSpPr>
          <p:nvPr>
            <p:ph sz="half" idx="1"/>
          </p:nvPr>
        </p:nvSpPr>
        <p:spPr>
          <a:xfrm>
            <a:off x="107504" y="764704"/>
            <a:ext cx="4038600" cy="5483697"/>
          </a:xfrm>
        </p:spPr>
        <p:txBody>
          <a:bodyPr>
            <a:noAutofit/>
          </a:bodyPr>
          <a:lstStyle/>
          <a:p>
            <a:r>
              <a:rPr lang="ru-RU" sz="1100" dirty="0"/>
              <a:t>Этот морской национальный парк находится на архипелаге </a:t>
            </a:r>
            <a:r>
              <a:rPr lang="ru-RU" sz="1100" dirty="0" err="1"/>
              <a:t>Каримунджава</a:t>
            </a:r>
            <a:r>
              <a:rPr lang="ru-RU" sz="1100" dirty="0"/>
              <a:t>, что на 80 км севернее центральной Явы. Архипелаг состоит из 27 островов, куда не так просто добраться и где, соответственно, почти не встречаются праздные туристы</a:t>
            </a:r>
            <a:r>
              <a:rPr lang="ru-RU" sz="1100" dirty="0" smtClean="0"/>
              <a:t>.</a:t>
            </a:r>
          </a:p>
          <a:p>
            <a:r>
              <a:rPr lang="ru-RU" sz="1100" dirty="0" smtClean="0"/>
              <a:t> </a:t>
            </a:r>
            <a:r>
              <a:rPr lang="ru-RU" sz="1100" dirty="0"/>
              <a:t>Это излюбленное место </a:t>
            </a:r>
            <a:r>
              <a:rPr lang="ru-RU" sz="1100" dirty="0" err="1"/>
              <a:t>сёрферов</a:t>
            </a:r>
            <a:r>
              <a:rPr lang="ru-RU" sz="1100" dirty="0"/>
              <a:t>, дайверов и зажиточных индонезийцев: архипелаг изобилует песчаными пляжами, нетронутыми коралловыми рифами, зрелищными пешими маршрутами в холмах</a:t>
            </a:r>
            <a:r>
              <a:rPr lang="ru-RU" sz="1100" dirty="0" smtClean="0"/>
              <a:t>.</a:t>
            </a:r>
            <a:r>
              <a:rPr lang="ru-RU" sz="1100" dirty="0"/>
              <a:t> Ещё во времена голландской колонизации архипелаг манил исследователей-биологов и ботаников. Здесь можно наблюдать пять типов экосистем. В их числе коралловые рифы с удивительным разнообразием живности (более 240 видов разноцветных рыб), 300 га мангровых лесов (более 30 видов </a:t>
            </a:r>
            <a:r>
              <a:rPr lang="ru-RU" sz="1100" dirty="0" err="1"/>
              <a:t>мангров</a:t>
            </a:r>
            <a:r>
              <a:rPr lang="ru-RU" sz="1100" dirty="0"/>
              <a:t>), тропические леса, где растёт овеянное традиционными мифами дерево-эндемик </a:t>
            </a:r>
            <a:r>
              <a:rPr lang="ru-RU" sz="1100" dirty="0" err="1"/>
              <a:t>девадару</a:t>
            </a:r>
            <a:r>
              <a:rPr lang="ru-RU" sz="1100" dirty="0"/>
              <a:t>.</a:t>
            </a:r>
          </a:p>
          <a:p>
            <a:r>
              <a:rPr lang="ru-RU" sz="1100" dirty="0"/>
              <a:t>Сегодня весь архипелаг объявлен национальным парком, одним из шести в стране. Самые крупные острова — соседние </a:t>
            </a:r>
            <a:r>
              <a:rPr lang="ru-RU" sz="1100" dirty="0" err="1"/>
              <a:t>Каримунджава</a:t>
            </a:r>
            <a:r>
              <a:rPr lang="ru-RU" sz="1100" dirty="0"/>
              <a:t> и </a:t>
            </a:r>
            <a:r>
              <a:rPr lang="ru-RU" sz="1100" dirty="0" err="1"/>
              <a:t>Кемуджан</a:t>
            </a:r>
            <a:r>
              <a:rPr lang="ru-RU" sz="1100" dirty="0"/>
              <a:t>, соединённые коротким мостом, а также </a:t>
            </a:r>
            <a:r>
              <a:rPr lang="ru-RU" sz="1100" dirty="0" err="1"/>
              <a:t>Менджанган-Бесар</a:t>
            </a:r>
            <a:r>
              <a:rPr lang="ru-RU" sz="1100" dirty="0"/>
              <a:t> и </a:t>
            </a:r>
            <a:r>
              <a:rPr lang="ru-RU" sz="1100" dirty="0" err="1"/>
              <a:t>Менджанган-Кечил</a:t>
            </a:r>
            <a:r>
              <a:rPr lang="ru-RU" sz="1100" dirty="0"/>
              <a:t>. </a:t>
            </a:r>
            <a:endParaRPr lang="ru-RU" sz="1100" dirty="0" smtClean="0"/>
          </a:p>
          <a:p>
            <a:r>
              <a:rPr lang="ru-RU" sz="1100" dirty="0" smtClean="0"/>
              <a:t>Острова </a:t>
            </a:r>
            <a:r>
              <a:rPr lang="ru-RU" sz="1100" dirty="0"/>
              <a:t>покрыты невысокими холмами, а у берегов водятся черепахи, акулы и множество морских животных. Главное и по сути единственное крупное поселение </a:t>
            </a:r>
            <a:r>
              <a:rPr lang="ru-RU" sz="1100" dirty="0" err="1" smtClean="0"/>
              <a:t>архипефлага</a:t>
            </a:r>
            <a:r>
              <a:rPr lang="ru-RU" sz="1100" dirty="0" smtClean="0"/>
              <a:t> </a:t>
            </a:r>
            <a:r>
              <a:rPr lang="ru-RU" sz="1100" dirty="0"/>
              <a:t>расположено на юго-западном берегу острова </a:t>
            </a:r>
            <a:r>
              <a:rPr lang="ru-RU" sz="1100" dirty="0" err="1"/>
              <a:t>Каримунджава</a:t>
            </a:r>
            <a:r>
              <a:rPr lang="ru-RU" sz="1100" dirty="0"/>
              <a:t>. Многие из небольших островков архипелага необитаемы.</a:t>
            </a:r>
          </a:p>
          <a:p>
            <a:endParaRPr lang="ru-RU" sz="1100"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60032" y="1052736"/>
            <a:ext cx="4038600" cy="26976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4581128"/>
            <a:ext cx="3173936" cy="21159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821951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243408"/>
            <a:ext cx="8229600" cy="1399032"/>
          </a:xfrm>
        </p:spPr>
        <p:txBody>
          <a:bodyPr/>
          <a:lstStyle/>
          <a:p>
            <a:r>
              <a:rPr lang="ru-RU" b="1" dirty="0" err="1" smtClean="0">
                <a:effectLst/>
              </a:rPr>
              <a:t>Прамбанан</a:t>
            </a: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311" y="1052736"/>
            <a:ext cx="4038600" cy="23760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Объект 3"/>
          <p:cNvSpPr>
            <a:spLocks noGrp="1"/>
          </p:cNvSpPr>
          <p:nvPr>
            <p:ph sz="half" idx="2"/>
          </p:nvPr>
        </p:nvSpPr>
        <p:spPr>
          <a:xfrm>
            <a:off x="4716016" y="980728"/>
            <a:ext cx="4038600" cy="6264696"/>
          </a:xfrm>
        </p:spPr>
        <p:txBody>
          <a:bodyPr>
            <a:normAutofit fontScale="47500" lnSpcReduction="20000"/>
          </a:bodyPr>
          <a:lstStyle/>
          <a:p>
            <a:r>
              <a:rPr lang="ru-RU" dirty="0"/>
              <a:t>Памятник средневекового искусства, удивительный по красоте и изящности храмовый комплекс на экзотическом острове Ява, что в Индонезии, </a:t>
            </a:r>
            <a:r>
              <a:rPr lang="ru-RU" dirty="0" err="1"/>
              <a:t>Прамбанан</a:t>
            </a:r>
            <a:r>
              <a:rPr lang="ru-RU" dirty="0"/>
              <a:t> не случайно считают лучшей достопримечательностью страны. Он датируется 10 веком, хотя точную дату величественной постройки не могут определить уже много лет, и посвящен сразу трем индийским божествам — Шиве, Вишну и Брахме.</a:t>
            </a:r>
          </a:p>
          <a:p>
            <a:r>
              <a:rPr lang="ru-RU" dirty="0"/>
              <a:t>С 1991 г. буддийские и индуистские святилища </a:t>
            </a:r>
            <a:r>
              <a:rPr lang="ru-RU" dirty="0" err="1"/>
              <a:t>Прамбанана</a:t>
            </a:r>
            <a:r>
              <a:rPr lang="ru-RU" dirty="0"/>
              <a:t> включены в список Всемирного наследия ЮНЕСКО.</a:t>
            </a:r>
          </a:p>
          <a:p>
            <a:r>
              <a:rPr lang="ru-RU" dirty="0"/>
              <a:t>Крупнейший в Индонезии комплекс религиозных построек, </a:t>
            </a:r>
            <a:r>
              <a:rPr lang="ru-RU" dirty="0" err="1"/>
              <a:t>Прамбанан</a:t>
            </a:r>
            <a:r>
              <a:rPr lang="ru-RU" dirty="0"/>
              <a:t> включает более двух сотен храмов, большая часть которых, увы, пребывает в состоянии руин и развалин — а все из-за сильных землетрясений и извержений вулканов. Однако здесь и в наши дни есть что посмотреть: в первой половине 20 века подпирающие небосвод шпили индуистских и буддийских святилищ отреставрировали голландские ученые. «Кульминацией» всего комплекса можно назвать три храма, что возвышаются над центром верхней концентрической платформы в центре </a:t>
            </a:r>
            <a:r>
              <a:rPr lang="ru-RU" dirty="0" err="1"/>
              <a:t>Прамбанана</a:t>
            </a:r>
            <a:r>
              <a:rPr lang="ru-RU" dirty="0"/>
              <a:t> — местные называют их «Лара </a:t>
            </a:r>
            <a:r>
              <a:rPr lang="ru-RU" dirty="0" err="1"/>
              <a:t>Джонгранг</a:t>
            </a:r>
            <a:r>
              <a:rPr lang="ru-RU" dirty="0"/>
              <a:t>», что в переводе с языка жителей острова Ява означает «Стройная дева».</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21088"/>
            <a:ext cx="4272467" cy="23892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672787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188640"/>
            <a:ext cx="8229600" cy="569218"/>
          </a:xfrm>
        </p:spPr>
        <p:txBody>
          <a:bodyPr>
            <a:normAutofit fontScale="90000"/>
          </a:bodyPr>
          <a:lstStyle/>
          <a:p>
            <a:r>
              <a:rPr lang="ru-RU" b="1" dirty="0">
                <a:effectLst/>
              </a:rPr>
              <a:t>ВИДЫ ТУРИЗМА</a:t>
            </a:r>
            <a:r>
              <a:rPr lang="ru-RU" dirty="0">
                <a:effectLst/>
              </a:rPr>
              <a:t> </a:t>
            </a:r>
            <a:endParaRPr lang="ru-RU" dirty="0"/>
          </a:p>
        </p:txBody>
      </p:sp>
      <p:sp>
        <p:nvSpPr>
          <p:cNvPr id="3" name="Объект 2"/>
          <p:cNvSpPr>
            <a:spLocks noGrp="1"/>
          </p:cNvSpPr>
          <p:nvPr>
            <p:ph sz="half" idx="1"/>
          </p:nvPr>
        </p:nvSpPr>
        <p:spPr>
          <a:xfrm>
            <a:off x="467544" y="1268760"/>
            <a:ext cx="4038600" cy="5411688"/>
          </a:xfrm>
        </p:spPr>
        <p:txBody>
          <a:bodyPr>
            <a:normAutofit fontScale="55000" lnSpcReduction="20000"/>
          </a:bodyPr>
          <a:lstStyle/>
          <a:p>
            <a:r>
              <a:rPr lang="ru-RU" b="1" dirty="0"/>
              <a:t>ПЛЯЖНЫЙ ОТДЫХ</a:t>
            </a:r>
            <a:r>
              <a:rPr lang="ru-RU" u="sng" dirty="0">
                <a:solidFill>
                  <a:schemeClr val="accent3">
                    <a:lumMod val="60000"/>
                    <a:lumOff val="40000"/>
                  </a:schemeClr>
                </a:solidFill>
              </a:rPr>
              <a:t/>
            </a:r>
            <a:br>
              <a:rPr lang="ru-RU" u="sng" dirty="0">
                <a:solidFill>
                  <a:schemeClr val="accent3">
                    <a:lumMod val="60000"/>
                    <a:lumOff val="40000"/>
                  </a:schemeClr>
                </a:solidFill>
              </a:rPr>
            </a:br>
            <a:r>
              <a:rPr lang="ru-RU" dirty="0"/>
              <a:t/>
            </a:r>
            <a:br>
              <a:rPr lang="ru-RU" dirty="0"/>
            </a:br>
            <a:r>
              <a:rPr lang="ru-RU" dirty="0"/>
              <a:t>Самым популярным местом отдыха на архипелаге является остров </a:t>
            </a:r>
            <a:r>
              <a:rPr lang="ru-RU" dirty="0">
                <a:hlinkClick r:id="rId2"/>
              </a:rPr>
              <a:t>Бали</a:t>
            </a:r>
            <a:r>
              <a:rPr lang="ru-RU" dirty="0"/>
              <a:t>. Многие туристы, при заказе </a:t>
            </a:r>
            <a:r>
              <a:rPr lang="ru-RU" dirty="0">
                <a:hlinkClick r:id="rId3"/>
              </a:rPr>
              <a:t>тура</a:t>
            </a:r>
            <a:r>
              <a:rPr lang="ru-RU" dirty="0"/>
              <a:t>, даже думают, что </a:t>
            </a:r>
            <a:r>
              <a:rPr lang="ru-RU" dirty="0" smtClean="0">
                <a:hlinkClick r:id="rId2"/>
              </a:rPr>
              <a:t>Бали</a:t>
            </a:r>
            <a:r>
              <a:rPr lang="ru-RU" dirty="0" smtClean="0"/>
              <a:t> это </a:t>
            </a:r>
            <a:r>
              <a:rPr lang="ru-RU" dirty="0"/>
              <a:t>островная страна, но никак не </a:t>
            </a:r>
            <a:r>
              <a:rPr lang="ru-RU" dirty="0">
                <a:hlinkClick r:id="rId4"/>
              </a:rPr>
              <a:t>Индонезия</a:t>
            </a:r>
            <a:r>
              <a:rPr lang="ru-RU" dirty="0"/>
              <a:t>. Здесь находятся шикарные курорты, а каждую лагуну окружают влажные тропические леса, поднимающиеся по склонам вулканов. Практически все пляжи острова муниципальные, но лежаки и зонтики выдаются бесплатно, так как, в основном, их прокат уже включен в стоимость проживания. Пляжи песчаные, на юго-востоке </a:t>
            </a:r>
            <a:r>
              <a:rPr lang="ru-RU" dirty="0" smtClean="0"/>
              <a:t>Бали</a:t>
            </a:r>
            <a:r>
              <a:rPr lang="ru-RU" dirty="0"/>
              <a:t> </a:t>
            </a:r>
            <a:r>
              <a:rPr lang="ru-RU" dirty="0" smtClean="0"/>
              <a:t>песок </a:t>
            </a:r>
            <a:r>
              <a:rPr lang="ru-RU" dirty="0"/>
              <a:t>вулканический, черный. </a:t>
            </a:r>
            <a:br>
              <a:rPr lang="ru-RU" dirty="0"/>
            </a:br>
            <a:r>
              <a:rPr lang="ru-RU" dirty="0"/>
              <a:t/>
            </a:r>
            <a:br>
              <a:rPr lang="ru-RU" dirty="0"/>
            </a:br>
            <a:r>
              <a:rPr lang="ru-RU" dirty="0"/>
              <a:t>Курорт </a:t>
            </a:r>
            <a:r>
              <a:rPr lang="ru-RU" dirty="0" err="1"/>
              <a:t>Нуса-Дуа</a:t>
            </a:r>
            <a:r>
              <a:rPr lang="ru-RU" dirty="0"/>
              <a:t> находится в 10 км к югу от аэропорта. Это элитный курорт с фешенебельными </a:t>
            </a:r>
            <a:r>
              <a:rPr lang="ru-RU" dirty="0" smtClean="0"/>
              <a:t>отелях</a:t>
            </a:r>
            <a:r>
              <a:rPr lang="ru-RU" dirty="0"/>
              <a:t>,</a:t>
            </a:r>
            <a:r>
              <a:rPr lang="ru-RU" dirty="0" smtClean="0"/>
              <a:t> </a:t>
            </a:r>
            <a:r>
              <a:rPr lang="ru-RU" dirty="0"/>
              <a:t>где практически нет местных жителей. </a:t>
            </a:r>
            <a:br>
              <a:rPr lang="ru-RU" dirty="0"/>
            </a:br>
            <a:r>
              <a:rPr lang="ru-RU" dirty="0"/>
              <a:t/>
            </a:r>
            <a:br>
              <a:rPr lang="ru-RU" dirty="0"/>
            </a:br>
            <a:r>
              <a:rPr lang="ru-RU" dirty="0" smtClean="0"/>
              <a:t>, </a:t>
            </a:r>
            <a:r>
              <a:rPr lang="ru-RU" dirty="0"/>
              <a:t>очень популярны небольшие острова </a:t>
            </a:r>
            <a:r>
              <a:rPr lang="ru-RU" dirty="0" err="1"/>
              <a:t>Джили</a:t>
            </a:r>
            <a:r>
              <a:rPr lang="ru-RU" dirty="0"/>
              <a:t> и острова </a:t>
            </a:r>
            <a:r>
              <a:rPr lang="ru-RU" dirty="0" err="1"/>
              <a:t>Малуку</a:t>
            </a:r>
            <a:r>
              <a:rPr lang="ru-RU" dirty="0"/>
              <a:t>.</a:t>
            </a:r>
          </a:p>
        </p:txBody>
      </p:sp>
      <p:sp>
        <p:nvSpPr>
          <p:cNvPr id="4" name="Объект 3"/>
          <p:cNvSpPr>
            <a:spLocks noGrp="1"/>
          </p:cNvSpPr>
          <p:nvPr>
            <p:ph sz="half" idx="2"/>
          </p:nvPr>
        </p:nvSpPr>
        <p:spPr>
          <a:xfrm>
            <a:off x="4716016" y="1340768"/>
            <a:ext cx="4038600" cy="5267673"/>
          </a:xfrm>
        </p:spPr>
        <p:txBody>
          <a:bodyPr>
            <a:normAutofit fontScale="55000" lnSpcReduction="20000"/>
          </a:bodyPr>
          <a:lstStyle/>
          <a:p>
            <a:r>
              <a:rPr lang="ru-RU" dirty="0"/>
              <a:t>Проблемой индонезийской прибрежной зоны являются довольно сильные приливы и отливы, которые отмечаются два раза в сутки, в </a:t>
            </a:r>
            <a:r>
              <a:rPr lang="ru-RU" u="sng" dirty="0" smtClean="0">
                <a:hlinkClick r:id="rId5"/>
              </a:rPr>
              <a:t>отелях</a:t>
            </a:r>
            <a:r>
              <a:rPr lang="ru-RU" dirty="0" smtClean="0"/>
              <a:t> предоставляется </a:t>
            </a:r>
            <a:r>
              <a:rPr lang="ru-RU" dirty="0"/>
              <a:t>информация о времени начала и окончания данного явления. </a:t>
            </a:r>
            <a:r>
              <a:rPr lang="ru-RU" b="1" dirty="0"/>
              <a:t>Курорт </a:t>
            </a:r>
            <a:r>
              <a:rPr lang="ru-RU" b="1" u="sng" dirty="0" smtClean="0">
                <a:hlinkClick r:id="rId6"/>
              </a:rPr>
              <a:t>Кута</a:t>
            </a:r>
            <a:r>
              <a:rPr lang="ru-RU" dirty="0" smtClean="0"/>
              <a:t> - </a:t>
            </a:r>
            <a:r>
              <a:rPr lang="ru-RU" dirty="0"/>
              <a:t>относительно дешевый, он подходит для молодежного отдыха, здесь расположено множество баров и дискотек. </a:t>
            </a:r>
            <a:br>
              <a:rPr lang="ru-RU" dirty="0"/>
            </a:br>
            <a:r>
              <a:rPr lang="ru-RU" dirty="0"/>
              <a:t/>
            </a:r>
            <a:br>
              <a:rPr lang="ru-RU" dirty="0"/>
            </a:br>
            <a:r>
              <a:rPr lang="ru-RU" dirty="0"/>
              <a:t>Если вы собрались отдыхать всей семьей, то стоит отправиться на </a:t>
            </a:r>
            <a:r>
              <a:rPr lang="ru-RU" b="1" dirty="0"/>
              <a:t>курорт </a:t>
            </a:r>
            <a:r>
              <a:rPr lang="ru-RU" b="1" u="sng" dirty="0" err="1" smtClean="0">
                <a:hlinkClick r:id="rId7"/>
              </a:rPr>
              <a:t>Санур</a:t>
            </a:r>
            <a:r>
              <a:rPr lang="ru-RU" dirty="0" smtClean="0"/>
              <a:t> </a:t>
            </a:r>
            <a:r>
              <a:rPr lang="ru-RU" dirty="0"/>
              <a:t>который находится на восточном побережье </a:t>
            </a:r>
            <a:r>
              <a:rPr lang="ru-RU" u="sng" dirty="0" smtClean="0"/>
              <a:t>Бали</a:t>
            </a:r>
            <a:r>
              <a:rPr lang="ru-RU" dirty="0" smtClean="0"/>
              <a:t> </a:t>
            </a:r>
            <a:r>
              <a:rPr lang="ru-RU" dirty="0"/>
              <a:t>Здесь достаточно спокойное море, а центр развлечений </a:t>
            </a:r>
            <a:r>
              <a:rPr lang="ru-RU" dirty="0" err="1"/>
              <a:t>Taman</a:t>
            </a:r>
            <a:r>
              <a:rPr lang="ru-RU" dirty="0"/>
              <a:t> </a:t>
            </a:r>
            <a:r>
              <a:rPr lang="ru-RU" dirty="0" err="1"/>
              <a:t>Festival</a:t>
            </a:r>
            <a:r>
              <a:rPr lang="ru-RU" dirty="0"/>
              <a:t> </a:t>
            </a:r>
            <a:r>
              <a:rPr lang="ru-RU" dirty="0" err="1"/>
              <a:t>Park</a:t>
            </a:r>
            <a:r>
              <a:rPr lang="ru-RU" dirty="0"/>
              <a:t> обязательно понравится детям.</a:t>
            </a:r>
            <a:br>
              <a:rPr lang="ru-RU" dirty="0"/>
            </a:br>
            <a:r>
              <a:rPr lang="ru-RU" dirty="0"/>
              <a:t/>
            </a:r>
            <a:br>
              <a:rPr lang="ru-RU" dirty="0"/>
            </a:br>
            <a:r>
              <a:rPr lang="ru-RU" dirty="0"/>
              <a:t>Для спокойного отдыха также подойдут </a:t>
            </a:r>
            <a:r>
              <a:rPr lang="ru-RU" b="1" dirty="0"/>
              <a:t>остров Суматра</a:t>
            </a:r>
            <a:r>
              <a:rPr lang="ru-RU" dirty="0"/>
              <a:t>, где все пляжи из темного вулканического песка, </a:t>
            </a:r>
            <a:r>
              <a:rPr lang="ru-RU" b="1" dirty="0"/>
              <a:t>острове </a:t>
            </a:r>
            <a:r>
              <a:rPr lang="ru-RU" b="1" u="sng" dirty="0" err="1" smtClean="0"/>
              <a:t>Ломбок</a:t>
            </a:r>
            <a:endParaRPr lang="ru-RU" dirty="0"/>
          </a:p>
        </p:txBody>
      </p:sp>
    </p:spTree>
    <p:extLst>
      <p:ext uri="{BB962C8B-B14F-4D97-AF65-F5344CB8AC3E}">
        <p14:creationId xmlns:p14="http://schemas.microsoft.com/office/powerpoint/2010/main" val="28894274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179512" y="332656"/>
            <a:ext cx="4038600" cy="2891409"/>
          </a:xfrm>
        </p:spPr>
        <p:txBody>
          <a:bodyPr>
            <a:noAutofit/>
          </a:bodyPr>
          <a:lstStyle/>
          <a:p>
            <a:r>
              <a:rPr lang="ru-RU" sz="1200" b="1" dirty="0"/>
              <a:t>ДАЙВИНГ</a:t>
            </a:r>
            <a:r>
              <a:rPr lang="ru-RU" sz="1200" dirty="0"/>
              <a:t> </a:t>
            </a:r>
            <a:br>
              <a:rPr lang="ru-RU" sz="1200" dirty="0"/>
            </a:br>
            <a:r>
              <a:rPr lang="ru-RU" sz="1200" dirty="0"/>
              <a:t/>
            </a:r>
            <a:br>
              <a:rPr lang="ru-RU" sz="1200" dirty="0"/>
            </a:br>
            <a:r>
              <a:rPr lang="ru-RU" sz="1200" dirty="0"/>
              <a:t>Лучшие места для дайвинга расположены к северу от </a:t>
            </a:r>
            <a:r>
              <a:rPr lang="ru-RU" sz="1200" u="sng" dirty="0">
                <a:hlinkClick r:id="rId2"/>
              </a:rPr>
              <a:t>Джакарты</a:t>
            </a:r>
            <a:r>
              <a:rPr lang="ru-RU" sz="1200" dirty="0"/>
              <a:t> (</a:t>
            </a:r>
            <a:r>
              <a:rPr lang="ru-RU" sz="1200" u="sng" dirty="0">
                <a:hlinkClick r:id="rId3"/>
              </a:rPr>
              <a:t>Палау</a:t>
            </a:r>
            <a:r>
              <a:rPr lang="ru-RU" sz="1200" dirty="0"/>
              <a:t> </a:t>
            </a:r>
            <a:r>
              <a:rPr lang="ru-RU" sz="1200" dirty="0" err="1"/>
              <a:t>Дамар</a:t>
            </a:r>
            <a:r>
              <a:rPr lang="ru-RU" sz="1200" dirty="0"/>
              <a:t>, </a:t>
            </a:r>
            <a:r>
              <a:rPr lang="ru-RU" sz="1200" u="sng" dirty="0">
                <a:hlinkClick r:id="rId3"/>
              </a:rPr>
              <a:t>Палау</a:t>
            </a:r>
            <a:r>
              <a:rPr lang="ru-RU" sz="1200" dirty="0"/>
              <a:t> </a:t>
            </a:r>
            <a:r>
              <a:rPr lang="ru-RU" sz="1200" dirty="0" err="1"/>
              <a:t>Тикус</a:t>
            </a:r>
            <a:r>
              <a:rPr lang="ru-RU" sz="1200" dirty="0"/>
              <a:t>, </a:t>
            </a:r>
            <a:r>
              <a:rPr lang="ru-RU" sz="1200" u="sng" dirty="0">
                <a:hlinkClick r:id="rId3"/>
              </a:rPr>
              <a:t>Палау</a:t>
            </a:r>
            <a:r>
              <a:rPr lang="ru-RU" sz="1200" dirty="0"/>
              <a:t> Пари, </a:t>
            </a:r>
            <a:r>
              <a:rPr lang="ru-RU" sz="1200" u="sng" dirty="0">
                <a:hlinkClick r:id="rId3"/>
              </a:rPr>
              <a:t>Палау</a:t>
            </a:r>
            <a:r>
              <a:rPr lang="ru-RU" sz="1200" dirty="0"/>
              <a:t> </a:t>
            </a:r>
            <a:r>
              <a:rPr lang="ru-RU" sz="1200" dirty="0" err="1"/>
              <a:t>Путри</a:t>
            </a:r>
            <a:r>
              <a:rPr lang="ru-RU" sz="1200" dirty="0"/>
              <a:t>, </a:t>
            </a:r>
            <a:r>
              <a:rPr lang="ru-RU" sz="1200" u="sng" dirty="0">
                <a:hlinkClick r:id="rId3"/>
              </a:rPr>
              <a:t>Палау</a:t>
            </a:r>
            <a:r>
              <a:rPr lang="ru-RU" sz="1200" dirty="0"/>
              <a:t> </a:t>
            </a:r>
            <a:r>
              <a:rPr lang="ru-RU" sz="1200" dirty="0" err="1"/>
              <a:t>Пеланги</a:t>
            </a:r>
            <a:r>
              <a:rPr lang="ru-RU" sz="1200" dirty="0"/>
              <a:t>, </a:t>
            </a:r>
            <a:r>
              <a:rPr lang="ru-RU" sz="1200" u="sng" dirty="0" smtClean="0">
                <a:hlinkClick r:id="rId3"/>
              </a:rPr>
              <a:t>Палау</a:t>
            </a:r>
            <a:r>
              <a:rPr lang="ru-RU" sz="1200" dirty="0" smtClean="0"/>
              <a:t> </a:t>
            </a:r>
            <a:r>
              <a:rPr lang="ru-RU" sz="1200" dirty="0" err="1" smtClean="0"/>
              <a:t>Перак</a:t>
            </a:r>
            <a:r>
              <a:rPr lang="ru-RU" sz="1200" dirty="0"/>
              <a:t>, </a:t>
            </a:r>
            <a:r>
              <a:rPr lang="ru-RU" sz="1200" u="sng" dirty="0" smtClean="0"/>
              <a:t>Палау </a:t>
            </a:r>
            <a:r>
              <a:rPr lang="ru-RU" sz="1200" dirty="0" smtClean="0"/>
              <a:t>Папа </a:t>
            </a:r>
            <a:r>
              <a:rPr lang="ru-RU" sz="1200" dirty="0"/>
              <a:t>Тео), около пляжей острова </a:t>
            </a:r>
            <a:r>
              <a:rPr lang="ru-RU" sz="1200" u="sng" dirty="0" err="1" smtClean="0"/>
              <a:t>Ломбок</a:t>
            </a:r>
            <a:r>
              <a:rPr lang="ru-RU" sz="1200" dirty="0"/>
              <a:t> </a:t>
            </a:r>
            <a:r>
              <a:rPr lang="ru-RU" sz="1200" dirty="0" smtClean="0"/>
              <a:t>(</a:t>
            </a:r>
            <a:r>
              <a:rPr lang="ru-RU" sz="1200" dirty="0" err="1" smtClean="0"/>
              <a:t>Maвaн</a:t>
            </a:r>
            <a:r>
              <a:rPr lang="ru-RU" sz="1200" dirty="0"/>
              <a:t>, </a:t>
            </a:r>
            <a:r>
              <a:rPr lang="ru-RU" sz="1200" dirty="0" err="1"/>
              <a:t>Тампа</a:t>
            </a:r>
            <a:r>
              <a:rPr lang="ru-RU" sz="1200" dirty="0"/>
              <a:t> и </a:t>
            </a:r>
            <a:r>
              <a:rPr lang="ru-RU" sz="1200" dirty="0" err="1"/>
              <a:t>Maви</a:t>
            </a:r>
            <a:r>
              <a:rPr lang="ru-RU" sz="1200" dirty="0"/>
              <a:t>), а также в прибрежных районах острова </a:t>
            </a:r>
            <a:r>
              <a:rPr lang="ru-RU" sz="1200" u="sng" dirty="0"/>
              <a:t>Бали</a:t>
            </a:r>
            <a:r>
              <a:rPr lang="ru-RU" sz="1200" dirty="0"/>
              <a:t>. На </a:t>
            </a:r>
            <a:r>
              <a:rPr lang="ru-RU" sz="1200" u="sng" dirty="0"/>
              <a:t>Бали</a:t>
            </a:r>
            <a:r>
              <a:rPr lang="ru-RU" sz="1200" dirty="0"/>
              <a:t> главный дайв-центр расположен в районе курорта </a:t>
            </a:r>
            <a:r>
              <a:rPr lang="ru-RU" sz="1200" u="sng" dirty="0" err="1"/>
              <a:t>Санур</a:t>
            </a:r>
            <a:r>
              <a:rPr lang="ru-RU" sz="1200" dirty="0"/>
              <a:t>, на южном побережье. Здесь же находится и подводный парк </a:t>
            </a:r>
            <a:r>
              <a:rPr lang="ru-RU" sz="1200" dirty="0" err="1"/>
              <a:t>Бунакен</a:t>
            </a:r>
            <a:r>
              <a:rPr lang="ru-RU" sz="1200" dirty="0"/>
              <a:t>, занимающий площадь 900 кв. км. На его территории можно увидеть около 50 видов кораллов, три вида морских черепах, необыкновенных морских звезд, морских коньков, разнообразных рыб. Видимость под водой превышает 10 м. Среди дайверов всего мира также широко известны коралловые рифы в районе </a:t>
            </a:r>
            <a:r>
              <a:rPr lang="ru-RU" sz="1200" u="sng" dirty="0" err="1" smtClean="0"/>
              <a:t>Манадо</a:t>
            </a:r>
            <a:r>
              <a:rPr lang="ru-RU" sz="1200" dirty="0"/>
              <a:t> </a:t>
            </a:r>
            <a:r>
              <a:rPr lang="ru-RU" sz="1200" dirty="0" smtClean="0"/>
              <a:t>на </a:t>
            </a:r>
            <a:r>
              <a:rPr lang="ru-RU" sz="1200" dirty="0"/>
              <a:t>острове Сулавеси. </a:t>
            </a:r>
            <a:br>
              <a:rPr lang="ru-RU" sz="1200" dirty="0"/>
            </a:br>
            <a:endParaRPr lang="ru-RU" sz="1200" dirty="0" smtClean="0"/>
          </a:p>
          <a:p>
            <a:r>
              <a:rPr lang="ru-RU" sz="1200" b="1" dirty="0" smtClean="0"/>
              <a:t>СЕРФИНГ</a:t>
            </a:r>
            <a:r>
              <a:rPr lang="ru-RU" sz="1200" dirty="0"/>
              <a:t> </a:t>
            </a:r>
            <a:br>
              <a:rPr lang="ru-RU" sz="1200" dirty="0"/>
            </a:br>
            <a:r>
              <a:rPr lang="ru-RU" sz="1200" dirty="0"/>
              <a:t/>
            </a:r>
            <a:br>
              <a:rPr lang="ru-RU" sz="1200" dirty="0"/>
            </a:br>
            <a:r>
              <a:rPr lang="ru-RU" sz="1200" dirty="0"/>
              <a:t>Прекрасным местом для серфинга является южное побережье острова </a:t>
            </a:r>
            <a:r>
              <a:rPr lang="ru-RU" sz="1200" u="sng" dirty="0"/>
              <a:t>Бали</a:t>
            </a:r>
            <a:r>
              <a:rPr lang="ru-RU" sz="1200" dirty="0"/>
              <a:t>, а в особенности Кута-Бич, где волна не слишком высока. Известные места для серфинга - </a:t>
            </a:r>
            <a:r>
              <a:rPr lang="ru-RU" sz="1200" dirty="0" err="1"/>
              <a:t>Граджаган</a:t>
            </a:r>
            <a:r>
              <a:rPr lang="ru-RU" sz="1200" dirty="0"/>
              <a:t> на Яве и </a:t>
            </a:r>
            <a:r>
              <a:rPr lang="ru-RU" sz="1200" dirty="0" err="1"/>
              <a:t>Ниас</a:t>
            </a:r>
            <a:r>
              <a:rPr lang="ru-RU" sz="1200" dirty="0"/>
              <a:t> около Суматры.</a:t>
            </a:r>
            <a:br>
              <a:rPr lang="ru-RU" sz="1200" dirty="0"/>
            </a:br>
            <a:endParaRPr lang="ru-RU" sz="1200" dirty="0"/>
          </a:p>
        </p:txBody>
      </p:sp>
      <p:sp>
        <p:nvSpPr>
          <p:cNvPr id="4" name="Объект 3"/>
          <p:cNvSpPr>
            <a:spLocks noGrp="1"/>
          </p:cNvSpPr>
          <p:nvPr>
            <p:ph sz="half" idx="2"/>
          </p:nvPr>
        </p:nvSpPr>
        <p:spPr>
          <a:xfrm>
            <a:off x="4499992" y="1"/>
            <a:ext cx="4038600" cy="4221088"/>
          </a:xfrm>
        </p:spPr>
        <p:txBody>
          <a:bodyPr>
            <a:noAutofit/>
          </a:bodyPr>
          <a:lstStyle/>
          <a:p>
            <a:r>
              <a:rPr lang="ru-RU" sz="1200" b="1" dirty="0" smtClean="0"/>
              <a:t>РАФТИНГ</a:t>
            </a:r>
            <a:r>
              <a:rPr lang="ru-RU" sz="1200" dirty="0"/>
              <a:t/>
            </a:r>
            <a:br>
              <a:rPr lang="ru-RU" sz="1200" dirty="0"/>
            </a:br>
            <a:r>
              <a:rPr lang="ru-RU" sz="1200" dirty="0"/>
              <a:t/>
            </a:r>
            <a:br>
              <a:rPr lang="ru-RU" sz="1200" dirty="0"/>
            </a:br>
            <a:r>
              <a:rPr lang="ru-RU" sz="1200" dirty="0"/>
              <a:t>Очень популярен рафтинг по горным рекам острова </a:t>
            </a:r>
            <a:r>
              <a:rPr lang="ru-RU" sz="1200" u="sng" dirty="0">
                <a:hlinkClick r:id="rId4"/>
              </a:rPr>
              <a:t>Бали</a:t>
            </a:r>
            <a:r>
              <a:rPr lang="ru-RU" sz="1200" dirty="0"/>
              <a:t> и острова Калимантан, где, помимо сплава, вы насладитесь прекрасной природой джунглей. </a:t>
            </a:r>
            <a:endParaRPr lang="ru-RU" sz="1200" dirty="0" smtClean="0"/>
          </a:p>
          <a:p>
            <a:pPr marL="64008" indent="0">
              <a:buNone/>
            </a:pPr>
            <a:endParaRPr lang="ru-RU" sz="1200" dirty="0" smtClean="0"/>
          </a:p>
          <a:p>
            <a:r>
              <a:rPr lang="ru-RU" sz="1200" b="1" dirty="0"/>
              <a:t>ВУЛКАНЫ</a:t>
            </a:r>
            <a:r>
              <a:rPr lang="ru-RU" sz="1200" dirty="0"/>
              <a:t/>
            </a:r>
            <a:br>
              <a:rPr lang="ru-RU" sz="1200" dirty="0"/>
            </a:br>
            <a:r>
              <a:rPr lang="ru-RU" sz="1200" dirty="0"/>
              <a:t/>
            </a:r>
            <a:br>
              <a:rPr lang="ru-RU" sz="1200" dirty="0"/>
            </a:br>
            <a:r>
              <a:rPr lang="ru-RU" sz="1200" dirty="0"/>
              <a:t>На территории </a:t>
            </a:r>
            <a:r>
              <a:rPr lang="ru-RU" sz="1200" u="sng" dirty="0">
                <a:hlinkClick r:id="rId5"/>
              </a:rPr>
              <a:t>Индонезии</a:t>
            </a:r>
            <a:r>
              <a:rPr lang="ru-RU" sz="1200" dirty="0"/>
              <a:t> расположено более 500 вулканов и 200 из них действующие. Самым известным вулканом считается Кракатау, который расположен в Зондском проливе между островами Суматра и Ява. В 1883 году, в результате его извержения, погибли десятки тысяч человек и был разрушен целый остров. Сейчас на его месте растет новый вулкан </a:t>
            </a:r>
            <a:r>
              <a:rPr lang="ru-RU" sz="1200" dirty="0" err="1"/>
              <a:t>Анак</a:t>
            </a:r>
            <a:r>
              <a:rPr lang="ru-RU" sz="1200" dirty="0"/>
              <a:t> Кракатау (дитя Кракатау), однако, к нему приближаться нельзя из-за постоянных извержений. Индонезийские вулканы - прекрасное место для </a:t>
            </a:r>
            <a:r>
              <a:rPr lang="ru-RU" sz="1200" dirty="0" err="1"/>
              <a:t>треккинга</a:t>
            </a:r>
            <a:r>
              <a:rPr lang="ru-RU" sz="1200" dirty="0"/>
              <a:t> (пеший поход). В районе горного курорта Бандунг на острове Ява находится живописный вулкан </a:t>
            </a:r>
            <a:r>
              <a:rPr lang="ru-RU" sz="1200" dirty="0" err="1"/>
              <a:t>Тангкубан</a:t>
            </a:r>
            <a:r>
              <a:rPr lang="ru-RU" sz="1200" dirty="0"/>
              <a:t> Прая, недалеко от </a:t>
            </a:r>
            <a:r>
              <a:rPr lang="ru-RU" sz="1200" u="sng" dirty="0" err="1">
                <a:hlinkClick r:id="rId6"/>
              </a:rPr>
              <a:t>Сурабая</a:t>
            </a:r>
            <a:r>
              <a:rPr lang="ru-RU" sz="1200" dirty="0"/>
              <a:t> интересен вулкан </a:t>
            </a:r>
            <a:r>
              <a:rPr lang="ru-RU" sz="1200" dirty="0" err="1"/>
              <a:t>Бромо</a:t>
            </a:r>
            <a:r>
              <a:rPr lang="ru-RU" sz="1200" dirty="0"/>
              <a:t>. На острове </a:t>
            </a:r>
            <a:r>
              <a:rPr lang="ru-RU" sz="1200" u="sng" dirty="0">
                <a:hlinkClick r:id="rId4"/>
              </a:rPr>
              <a:t>Бали</a:t>
            </a:r>
            <a:r>
              <a:rPr lang="ru-RU" sz="1200" dirty="0"/>
              <a:t> расположены действующий вулкан </a:t>
            </a:r>
            <a:r>
              <a:rPr lang="ru-RU" sz="1200" dirty="0" err="1"/>
              <a:t>Агунг</a:t>
            </a:r>
            <a:r>
              <a:rPr lang="ru-RU" sz="1200" dirty="0"/>
              <a:t> (3142 м), </a:t>
            </a:r>
            <a:r>
              <a:rPr lang="ru-RU" sz="1200" dirty="0" err="1"/>
              <a:t>Кинтамини</a:t>
            </a:r>
            <a:r>
              <a:rPr lang="ru-RU" sz="1200" dirty="0"/>
              <a:t> и </a:t>
            </a:r>
            <a:r>
              <a:rPr lang="ru-RU" sz="1200" dirty="0" err="1"/>
              <a:t>Гунунг</a:t>
            </a:r>
            <a:r>
              <a:rPr lang="ru-RU" sz="1200" dirty="0"/>
              <a:t> </a:t>
            </a:r>
            <a:r>
              <a:rPr lang="ru-RU" sz="1200" dirty="0" err="1"/>
              <a:t>Батур</a:t>
            </a:r>
            <a:r>
              <a:rPr lang="ru-RU" sz="1200" dirty="0"/>
              <a:t> (1717 м), в кратере которого находится озеро. Лучшие </a:t>
            </a:r>
            <a:r>
              <a:rPr lang="ru-RU" sz="1200" dirty="0" err="1"/>
              <a:t>треккинговые</a:t>
            </a:r>
            <a:r>
              <a:rPr lang="ru-RU" sz="1200" dirty="0"/>
              <a:t> районы острова Суматра - окрестности вулканов </a:t>
            </a:r>
            <a:r>
              <a:rPr lang="ru-RU" sz="1200" dirty="0" err="1"/>
              <a:t>Гунунг</a:t>
            </a:r>
            <a:r>
              <a:rPr lang="ru-RU" sz="1200" dirty="0"/>
              <a:t> </a:t>
            </a:r>
            <a:r>
              <a:rPr lang="ru-RU" sz="1200" dirty="0" err="1"/>
              <a:t>Синабунг</a:t>
            </a:r>
            <a:r>
              <a:rPr lang="ru-RU" sz="1200" dirty="0"/>
              <a:t> и </a:t>
            </a:r>
            <a:r>
              <a:rPr lang="ru-RU" sz="1200" dirty="0" err="1"/>
              <a:t>Гунунг</a:t>
            </a:r>
            <a:r>
              <a:rPr lang="ru-RU" sz="1200" dirty="0"/>
              <a:t> </a:t>
            </a:r>
            <a:r>
              <a:rPr lang="ru-RU" sz="1200" dirty="0" err="1"/>
              <a:t>Сибаяк</a:t>
            </a:r>
            <a:r>
              <a:rPr lang="ru-RU" sz="1200" dirty="0"/>
              <a:t>. Также на этом острове можно увидеть самый большой кратер юго-восточной Азии - </a:t>
            </a:r>
            <a:r>
              <a:rPr lang="ru-RU" sz="1200" dirty="0" err="1"/>
              <a:t>Тоба</a:t>
            </a:r>
            <a:r>
              <a:rPr lang="ru-RU" sz="1200" dirty="0"/>
              <a:t> площадью 1775 кв. км.</a:t>
            </a:r>
          </a:p>
        </p:txBody>
      </p:sp>
    </p:spTree>
    <p:extLst>
      <p:ext uri="{BB962C8B-B14F-4D97-AF65-F5344CB8AC3E}">
        <p14:creationId xmlns:p14="http://schemas.microsoft.com/office/powerpoint/2010/main" val="94942096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1" cy="6858000"/>
          </a:xfrm>
        </p:spPr>
      </p:pic>
      <p:sp>
        <p:nvSpPr>
          <p:cNvPr id="2" name="Заголовок 1"/>
          <p:cNvSpPr>
            <a:spLocks noGrp="1"/>
          </p:cNvSpPr>
          <p:nvPr>
            <p:ph type="title"/>
          </p:nvPr>
        </p:nvSpPr>
        <p:spPr/>
        <p:txBody>
          <a:bodyPr/>
          <a:lstStyle/>
          <a:p>
            <a:endParaRPr lang="ru-RU" dirty="0"/>
          </a:p>
        </p:txBody>
      </p:sp>
    </p:spTree>
    <p:extLst>
      <p:ext uri="{BB962C8B-B14F-4D97-AF65-F5344CB8AC3E}">
        <p14:creationId xmlns:p14="http://schemas.microsoft.com/office/powerpoint/2010/main" val="25217423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15416"/>
            <a:ext cx="8229600" cy="1143000"/>
          </a:xfrm>
        </p:spPr>
        <p:txBody>
          <a:bodyPr/>
          <a:lstStyle/>
          <a:p>
            <a:r>
              <a:rPr lang="ru-RU" i="1" dirty="0" smtClean="0">
                <a:latin typeface="Cambria" panose="02040503050406030204" pitchFamily="18" charset="0"/>
                <a:cs typeface="EucrosiaUPC" panose="02020603050405020304" pitchFamily="18" charset="-34"/>
              </a:rPr>
              <a:t>Характеристика</a:t>
            </a:r>
            <a:endParaRPr lang="ru-RU" i="1" dirty="0">
              <a:latin typeface="Cambria" panose="02040503050406030204" pitchFamily="18" charset="0"/>
              <a:cs typeface="EucrosiaUPC" panose="02020603050405020304" pitchFamily="18" charset="-34"/>
            </a:endParaRPr>
          </a:p>
        </p:txBody>
      </p:sp>
      <p:sp>
        <p:nvSpPr>
          <p:cNvPr id="3" name="Объект 2"/>
          <p:cNvSpPr>
            <a:spLocks noGrp="1"/>
          </p:cNvSpPr>
          <p:nvPr>
            <p:ph idx="1"/>
          </p:nvPr>
        </p:nvSpPr>
        <p:spPr>
          <a:xfrm>
            <a:off x="395536" y="1196752"/>
            <a:ext cx="8229600" cy="4525963"/>
          </a:xfrm>
        </p:spPr>
        <p:txBody>
          <a:bodyPr>
            <a:normAutofit fontScale="77500" lnSpcReduction="20000"/>
          </a:bodyPr>
          <a:lstStyle/>
          <a:p>
            <a:r>
              <a:rPr lang="ru-RU" b="1" dirty="0" err="1" smtClean="0">
                <a:latin typeface="+mj-lt"/>
              </a:rPr>
              <a:t>Индоне́зия</a:t>
            </a:r>
            <a:r>
              <a:rPr lang="ru-RU" b="1" dirty="0" smtClean="0">
                <a:latin typeface="+mj-lt"/>
              </a:rPr>
              <a:t> </a:t>
            </a:r>
            <a:r>
              <a:rPr lang="ru-RU" dirty="0" smtClean="0">
                <a:latin typeface="+mj-lt"/>
              </a:rPr>
              <a:t>официальное </a:t>
            </a:r>
            <a:r>
              <a:rPr lang="ru-RU" dirty="0">
                <a:latin typeface="+mj-lt"/>
              </a:rPr>
              <a:t>название — </a:t>
            </a:r>
            <a:r>
              <a:rPr lang="ru-RU" b="1" dirty="0" err="1">
                <a:latin typeface="+mj-lt"/>
              </a:rPr>
              <a:t>Респу́блика</a:t>
            </a:r>
            <a:r>
              <a:rPr lang="ru-RU" b="1" dirty="0">
                <a:latin typeface="+mj-lt"/>
              </a:rPr>
              <a:t> </a:t>
            </a:r>
            <a:r>
              <a:rPr lang="ru-RU" b="1" dirty="0" err="1" smtClean="0">
                <a:latin typeface="+mj-lt"/>
              </a:rPr>
              <a:t>Индоне́зия</a:t>
            </a:r>
            <a:r>
              <a:rPr lang="ru-RU" dirty="0">
                <a:latin typeface="+mj-lt"/>
              </a:rPr>
              <a:t> — </a:t>
            </a:r>
            <a:r>
              <a:rPr lang="ru-RU" dirty="0" smtClean="0">
                <a:latin typeface="+mj-lt"/>
              </a:rPr>
              <a:t>государство</a:t>
            </a:r>
            <a:r>
              <a:rPr lang="ru-RU" dirty="0">
                <a:latin typeface="+mj-lt"/>
              </a:rPr>
              <a:t> в Юго-Восточной Азии. Население, по итогам переписи 2010 года, составляет более 237,5 миллионов человек (по оценочным данным на 2015 год — более 255 миллионов человек), территория — 1 919 440 км², по обоим этим </a:t>
            </a:r>
            <a:r>
              <a:rPr lang="ru-RU" dirty="0" smtClean="0">
                <a:latin typeface="+mj-lt"/>
              </a:rPr>
              <a:t>показателям </a:t>
            </a:r>
            <a:r>
              <a:rPr lang="ru-RU" dirty="0">
                <a:latin typeface="+mj-lt"/>
              </a:rPr>
              <a:t>является крупнейшей страной региона</a:t>
            </a:r>
            <a:r>
              <a:rPr lang="ru-RU" dirty="0" smtClean="0">
                <a:latin typeface="+mj-lt"/>
              </a:rPr>
              <a:t>.</a:t>
            </a:r>
          </a:p>
          <a:p>
            <a:pPr marL="64008" indent="0">
              <a:buNone/>
            </a:pPr>
            <a:r>
              <a:rPr lang="ru-RU" dirty="0" smtClean="0">
                <a:latin typeface="+mj-lt"/>
              </a:rPr>
              <a:t> </a:t>
            </a:r>
          </a:p>
          <a:p>
            <a:r>
              <a:rPr lang="ru-RU" dirty="0" smtClean="0">
                <a:latin typeface="+mj-lt"/>
              </a:rPr>
              <a:t>Занимает</a:t>
            </a:r>
            <a:r>
              <a:rPr lang="ru-RU" dirty="0">
                <a:latin typeface="+mj-lt"/>
              </a:rPr>
              <a:t> четвёртое место в мире по численности населения и четырнадцатое по </a:t>
            </a:r>
            <a:r>
              <a:rPr lang="ru-RU" dirty="0" smtClean="0">
                <a:latin typeface="+mj-lt"/>
              </a:rPr>
              <a:t>территории.</a:t>
            </a:r>
            <a:r>
              <a:rPr lang="ru-RU" dirty="0">
                <a:latin typeface="+mj-lt"/>
              </a:rPr>
              <a:t> Подразделяется на 34 административно-территориальные единицы, 32 из которых являются </a:t>
            </a:r>
            <a:r>
              <a:rPr lang="ru-RU" dirty="0" err="1" smtClean="0">
                <a:latin typeface="+mj-lt"/>
              </a:rPr>
              <a:t>провинциямии</a:t>
            </a:r>
            <a:r>
              <a:rPr lang="ru-RU" dirty="0" smtClean="0">
                <a:latin typeface="+mj-lt"/>
              </a:rPr>
              <a:t> </a:t>
            </a:r>
            <a:r>
              <a:rPr lang="ru-RU" dirty="0">
                <a:latin typeface="+mj-lt"/>
              </a:rPr>
              <a:t>2 — особыми округами, приравненными по статусу к провинциям</a:t>
            </a:r>
          </a:p>
        </p:txBody>
      </p:sp>
    </p:spTree>
    <p:extLst>
      <p:ext uri="{BB962C8B-B14F-4D97-AF65-F5344CB8AC3E}">
        <p14:creationId xmlns:p14="http://schemas.microsoft.com/office/powerpoint/2010/main" val="21288146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0297"/>
            <a:ext cx="8229600" cy="1143000"/>
          </a:xfrm>
        </p:spPr>
        <p:txBody>
          <a:bodyPr/>
          <a:lstStyle/>
          <a:p>
            <a:r>
              <a:rPr lang="ru-RU" sz="4400" i="1" dirty="0" smtClean="0">
                <a:latin typeface="Courier New" panose="02070309020205020404" pitchFamily="49" charset="0"/>
                <a:cs typeface="Courier New" panose="02070309020205020404" pitchFamily="49" charset="0"/>
              </a:rPr>
              <a:t>История</a:t>
            </a:r>
            <a:endParaRPr lang="ru-RU" sz="4400" i="1" dirty="0">
              <a:latin typeface="Courier New" panose="02070309020205020404" pitchFamily="49" charset="0"/>
              <a:cs typeface="Courier New" panose="02070309020205020404" pitchFamily="49" charset="0"/>
            </a:endParaRPr>
          </a:p>
        </p:txBody>
      </p:sp>
      <p:sp>
        <p:nvSpPr>
          <p:cNvPr id="3" name="Объект 2"/>
          <p:cNvSpPr>
            <a:spLocks noGrp="1"/>
          </p:cNvSpPr>
          <p:nvPr>
            <p:ph idx="1"/>
          </p:nvPr>
        </p:nvSpPr>
        <p:spPr>
          <a:xfrm>
            <a:off x="683568" y="908720"/>
            <a:ext cx="7543800" cy="5616624"/>
          </a:xfrm>
        </p:spPr>
        <p:txBody>
          <a:bodyPr>
            <a:noAutofit/>
          </a:bodyPr>
          <a:lstStyle/>
          <a:p>
            <a:r>
              <a:rPr lang="ru-RU" sz="1600" dirty="0">
                <a:latin typeface="Century Gothic" panose="020B0502020202020204" pitchFamily="34" charset="0"/>
              </a:rPr>
              <a:t>Для всего мира Индонезия была открыта путешественником Марком Поло в 1292 году, освоение же архипелага началась гораздо позже - в 1511 году. Открытие архипелага оказалось очень полезным для европейцев, так как он находился на главных торговых морских путях. На протяжении многих  веков шли споры между крупнейшими морскими европейскими державами, кому достанется право на главные и крупные островные территории</a:t>
            </a:r>
            <a:r>
              <a:rPr lang="ru-RU" sz="1600" dirty="0" smtClean="0">
                <a:latin typeface="Century Gothic" panose="020B0502020202020204" pitchFamily="34" charset="0"/>
              </a:rPr>
              <a:t>.</a:t>
            </a:r>
            <a:r>
              <a:rPr lang="ru-RU" sz="1600" dirty="0">
                <a:latin typeface="Century Gothic" panose="020B0502020202020204" pitchFamily="34" charset="0"/>
              </a:rPr>
              <a:t> </a:t>
            </a:r>
          </a:p>
          <a:p>
            <a:r>
              <a:rPr lang="ru-RU" sz="1600" dirty="0">
                <a:latin typeface="Century Gothic" panose="020B0502020202020204" pitchFamily="34" charset="0"/>
              </a:rPr>
              <a:t>В 16-ом веке португальцы в погоне за пряностями основали торговые поселения на Молуккских островах. Торговые государства появились на северном побережье Явы, на южном берегу Борнео, в районе </a:t>
            </a:r>
            <a:r>
              <a:rPr lang="ru-RU" sz="1600" dirty="0" err="1">
                <a:latin typeface="Century Gothic" panose="020B0502020202020204" pitchFamily="34" charset="0"/>
              </a:rPr>
              <a:t>Бантама</a:t>
            </a:r>
            <a:r>
              <a:rPr lang="ru-RU" sz="1600" dirty="0">
                <a:latin typeface="Century Gothic" panose="020B0502020202020204" pitchFamily="34" charset="0"/>
              </a:rPr>
              <a:t> на западе Явы, на южной оконечности п-ова Малакка (</a:t>
            </a:r>
            <a:r>
              <a:rPr lang="ru-RU" sz="1600" dirty="0" err="1">
                <a:latin typeface="Century Gothic" panose="020B0502020202020204" pitchFamily="34" charset="0"/>
              </a:rPr>
              <a:t>Джохор</a:t>
            </a:r>
            <a:r>
              <a:rPr lang="ru-RU" sz="1600" dirty="0">
                <a:latin typeface="Century Gothic" panose="020B0502020202020204" pitchFamily="34" charset="0"/>
              </a:rPr>
              <a:t>) и в области </a:t>
            </a:r>
            <a:r>
              <a:rPr lang="ru-RU" sz="1600" dirty="0" err="1">
                <a:latin typeface="Century Gothic" panose="020B0502020202020204" pitchFamily="34" charset="0"/>
              </a:rPr>
              <a:t>Аче</a:t>
            </a:r>
            <a:r>
              <a:rPr lang="ru-RU" sz="1600" dirty="0" smtClean="0">
                <a:latin typeface="Century Gothic" panose="020B0502020202020204" pitchFamily="34" charset="0"/>
              </a:rPr>
              <a:t>.</a:t>
            </a:r>
            <a:endParaRPr lang="ru-RU" sz="1600" dirty="0">
              <a:latin typeface="Century Gothic" panose="020B0502020202020204" pitchFamily="34" charset="0"/>
            </a:endParaRPr>
          </a:p>
          <a:p>
            <a:r>
              <a:rPr lang="ru-RU" sz="1600" dirty="0">
                <a:latin typeface="Century Gothic" panose="020B0502020202020204" pitchFamily="34" charset="0"/>
              </a:rPr>
              <a:t>В 19-ом веке наряду с  малайским языком для обсуждения деловых переговоров стал использоваться и португальский язык. Впоследствии, немало португальских слов вошло в индонезийский словарь, служивших для обозначения предметов, которые были привезены португальцами или использовались ими в быту. Элементы португальской культуры так же укоренились на островах, некоторые обряды и танцы до сих пор популярны в восточной части архипелага. Тем удивительнее то, что христианство абсолютно не прижилось в Индонезии</a:t>
            </a:r>
            <a:r>
              <a:rPr lang="ru-RU" sz="1600" dirty="0" smtClean="0">
                <a:latin typeface="Century Gothic" panose="020B0502020202020204" pitchFamily="34" charset="0"/>
              </a:rPr>
              <a:t>.</a:t>
            </a:r>
            <a:endParaRPr lang="ru-RU" sz="1600" dirty="0">
              <a:latin typeface="Century Gothic" panose="020B0502020202020204" pitchFamily="34" charset="0"/>
            </a:endParaRPr>
          </a:p>
        </p:txBody>
      </p:sp>
    </p:spTree>
    <p:extLst>
      <p:ext uri="{BB962C8B-B14F-4D97-AF65-F5344CB8AC3E}">
        <p14:creationId xmlns:p14="http://schemas.microsoft.com/office/powerpoint/2010/main" val="2605711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p:txBody>
          <a:bodyPr/>
          <a:lstStyle/>
          <a:p>
            <a:endParaRPr lang="ru-RU" dirty="0"/>
          </a:p>
        </p:txBody>
      </p:sp>
      <p:sp>
        <p:nvSpPr>
          <p:cNvPr id="13" name="Текст 12"/>
          <p:cNvSpPr>
            <a:spLocks noGrp="1"/>
          </p:cNvSpPr>
          <p:nvPr>
            <p:ph type="body" idx="2"/>
          </p:nvPr>
        </p:nvSpPr>
        <p:spPr/>
        <p:txBody>
          <a:bodyPr/>
          <a:lstStyle/>
          <a:p>
            <a:endParaRPr lang="ru-RU"/>
          </a:p>
        </p:txBody>
      </p:sp>
      <p:sp>
        <p:nvSpPr>
          <p:cNvPr id="3" name="Объект 2"/>
          <p:cNvSpPr>
            <a:spLocks noGrp="1"/>
          </p:cNvSpPr>
          <p:nvPr>
            <p:ph sz="half" idx="1"/>
          </p:nvPr>
        </p:nvSpPr>
        <p:spPr>
          <a:xfrm>
            <a:off x="3867912" y="260648"/>
            <a:ext cx="5276088" cy="5989320"/>
          </a:xfrm>
        </p:spPr>
        <p:txBody>
          <a:bodyPr>
            <a:noAutofit/>
          </a:bodyPr>
          <a:lstStyle/>
          <a:p>
            <a:r>
              <a:rPr lang="ru-RU" sz="1600" dirty="0">
                <a:latin typeface="Century Gothic" panose="020B0502020202020204" pitchFamily="34" charset="0"/>
              </a:rPr>
              <a:t>К концу 16-го века на индонезийском архипелаге стали обосновываться голландцы. Они с незначительными усилиями вытеснили португальцев с Молуккских островов. Англичан же удалось свергнуть только после кровопролитных столкновений. </a:t>
            </a:r>
          </a:p>
          <a:p>
            <a:r>
              <a:rPr lang="ru-RU" sz="1600" dirty="0">
                <a:latin typeface="Century Gothic" panose="020B0502020202020204" pitchFamily="34" charset="0"/>
              </a:rPr>
              <a:t>В начале 20-го века практически все индонезийские острова перешли Нидерландам. Исключение стали Новая Гвинея, западная часть которой (именуемая ныне </a:t>
            </a:r>
            <a:r>
              <a:rPr lang="ru-RU" sz="1600" dirty="0" err="1">
                <a:latin typeface="Century Gothic" panose="020B0502020202020204" pitchFamily="34" charset="0"/>
              </a:rPr>
              <a:t>Ириан-Джая</a:t>
            </a:r>
            <a:r>
              <a:rPr lang="ru-RU" sz="1600" dirty="0">
                <a:latin typeface="Century Gothic" panose="020B0502020202020204" pitchFamily="34" charset="0"/>
              </a:rPr>
              <a:t>) была взята голландцами под контроль в период с 1919 по 1928, а также принадлежавший португальцам Восточный Тимор.</a:t>
            </a:r>
          </a:p>
          <a:p>
            <a:r>
              <a:rPr lang="ru-RU" sz="1600" dirty="0">
                <a:latin typeface="Century Gothic" panose="020B0502020202020204" pitchFamily="34" charset="0"/>
              </a:rPr>
              <a:t>В начале 20-го столетия на архипелаге возникло националистическое движение, которое стало принимать три основных формы: исламское движение (предавали особое значение мусульманской культуре и исламскому закону), коммунистическое (стремились к социальной революции) и нерелигиозное движение (ставили целью создание независимого индонезийского государства).</a:t>
            </a:r>
          </a:p>
          <a:p>
            <a:endParaRPr lang="ru-RU" sz="1600" dirty="0">
              <a:latin typeface="Century Gothic" panose="020B0502020202020204" pitchFamily="34" charset="0"/>
            </a:endParaRPr>
          </a:p>
          <a:p>
            <a:endParaRPr lang="ru-RU" sz="1600" dirty="0">
              <a:latin typeface="Century Gothic" panose="020B0502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59" y="260648"/>
            <a:ext cx="3817014" cy="25436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0" y="3717032"/>
            <a:ext cx="3707904" cy="24708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1655375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p:cNvSpPr>
            <a:spLocks noGrp="1"/>
          </p:cNvSpPr>
          <p:nvPr>
            <p:ph type="title"/>
          </p:nvPr>
        </p:nvSpPr>
        <p:spPr>
          <a:xfrm>
            <a:off x="827584" y="11266"/>
            <a:ext cx="7239000" cy="997296"/>
          </a:xfrm>
        </p:spPr>
        <p:txBody>
          <a:bodyPr/>
          <a:lstStyle/>
          <a:p>
            <a:r>
              <a:rPr lang="ru-RU" dirty="0" smtClean="0"/>
              <a:t>Географическое положение </a:t>
            </a:r>
            <a:endParaRPr lang="ru-RU" dirty="0"/>
          </a:p>
        </p:txBody>
      </p:sp>
      <p:sp>
        <p:nvSpPr>
          <p:cNvPr id="15" name="Текст 14"/>
          <p:cNvSpPr>
            <a:spLocks noGrp="1"/>
          </p:cNvSpPr>
          <p:nvPr>
            <p:ph type="body" idx="1"/>
          </p:nvPr>
        </p:nvSpPr>
        <p:spPr>
          <a:xfrm>
            <a:off x="381000" y="1268760"/>
            <a:ext cx="8367464" cy="5400600"/>
          </a:xfrm>
        </p:spPr>
        <p:txBody>
          <a:bodyPr>
            <a:normAutofit fontScale="85000" lnSpcReduction="20000"/>
          </a:bodyPr>
          <a:lstStyle/>
          <a:p>
            <a:pPr marL="397764" indent="-342900">
              <a:buFont typeface="Wingdings" panose="05000000000000000000" pitchFamily="2" charset="2"/>
              <a:buChar char="ü"/>
            </a:pPr>
            <a:r>
              <a:rPr lang="ru-RU" dirty="0"/>
              <a:t>Территория Индонезии составляет 1 919 440 км² (14-е место по площади среди стран мира и первое среди стран Юго-Восточной </a:t>
            </a:r>
            <a:r>
              <a:rPr lang="ru-RU" dirty="0" smtClean="0"/>
              <a:t>Азии)</a:t>
            </a:r>
            <a:r>
              <a:rPr lang="ru-RU" baseline="30000" dirty="0" smtClean="0"/>
              <a:t>.</a:t>
            </a:r>
            <a:r>
              <a:rPr lang="ru-RU" dirty="0" smtClean="0"/>
              <a:t> Расположенная </a:t>
            </a:r>
            <a:r>
              <a:rPr lang="ru-RU" dirty="0"/>
              <a:t>по обеим сторонам экватора на островах Малайского архипелага и западной части острова Новая Гвинея и омываемая водами </a:t>
            </a:r>
            <a:r>
              <a:rPr lang="ru-RU" dirty="0" smtClean="0"/>
              <a:t>Тихого</a:t>
            </a:r>
            <a:r>
              <a:rPr lang="ru-RU" dirty="0"/>
              <a:t> и </a:t>
            </a:r>
            <a:r>
              <a:rPr lang="ru-RU" dirty="0" smtClean="0"/>
              <a:t>Индийского</a:t>
            </a:r>
            <a:r>
              <a:rPr lang="ru-RU" dirty="0"/>
              <a:t> </a:t>
            </a:r>
            <a:r>
              <a:rPr lang="ru-RU" dirty="0" smtClean="0"/>
              <a:t>океанов, </a:t>
            </a:r>
            <a:r>
              <a:rPr lang="ru-RU" dirty="0"/>
              <a:t>она является крупнейшим островным государством мира. В состав страны входит не менее 17 508 островов, из которых около 6000 обитаемы, площадь подконтрольной морской акватории (внутреннее море, территориальные и </a:t>
            </a:r>
            <a:r>
              <a:rPr lang="ru-RU" dirty="0" err="1"/>
              <a:t>архипелажные</a:t>
            </a:r>
            <a:r>
              <a:rPr lang="ru-RU" dirty="0"/>
              <a:t> воды, исключительная экономическая зона) составляет 7,9 млн км². Значительная часть островов относится к </a:t>
            </a:r>
            <a:r>
              <a:rPr lang="ru-RU" dirty="0" err="1" smtClean="0"/>
              <a:t>Зондски</a:t>
            </a:r>
            <a:r>
              <a:rPr lang="ru-RU" dirty="0" smtClean="0"/>
              <a:t>, </a:t>
            </a:r>
            <a:r>
              <a:rPr lang="ru-RU" dirty="0"/>
              <a:t>которые в свою очередь подразделяются на Большие </a:t>
            </a:r>
            <a:r>
              <a:rPr lang="ru-RU" dirty="0" err="1" smtClean="0"/>
              <a:t>Зондские</a:t>
            </a:r>
            <a:r>
              <a:rPr lang="ru-RU" dirty="0"/>
              <a:t> </a:t>
            </a:r>
            <a:r>
              <a:rPr lang="ru-RU" dirty="0" smtClean="0"/>
              <a:t>и</a:t>
            </a:r>
            <a:r>
              <a:rPr lang="ru-RU" dirty="0"/>
              <a:t> Малые </a:t>
            </a:r>
            <a:r>
              <a:rPr lang="ru-RU" dirty="0" err="1"/>
              <a:t>Зондские</a:t>
            </a:r>
            <a:r>
              <a:rPr lang="ru-RU" dirty="0"/>
              <a:t> острова. К Большим Зондским относятся самые крупные острова Индонезии — Ява, Суматра, Сулавеси и Калимантан (на последнем, помимо индонезийской территории, находятся часть территории Малайзии и государство </a:t>
            </a:r>
            <a:r>
              <a:rPr lang="ru-RU" dirty="0" smtClean="0"/>
              <a:t>Бруней-</a:t>
            </a:r>
            <a:r>
              <a:rPr lang="ru-RU" dirty="0" err="1" smtClean="0"/>
              <a:t>Даруссалам</a:t>
            </a:r>
            <a:r>
              <a:rPr lang="ru-RU" dirty="0"/>
              <a:t>)</a:t>
            </a:r>
            <a:endParaRPr lang="ru-RU" baseline="30000" dirty="0" smtClean="0"/>
          </a:p>
          <a:p>
            <a:pPr marL="397764" indent="-342900">
              <a:buFont typeface="Wingdings" panose="05000000000000000000" pitchFamily="2" charset="2"/>
              <a:buChar char="ü"/>
            </a:pPr>
            <a:r>
              <a:rPr lang="ru-RU" dirty="0" smtClean="0"/>
              <a:t>Индонезия </a:t>
            </a:r>
            <a:r>
              <a:rPr lang="ru-RU" dirty="0"/>
              <a:t>имеет сухопутную границу с Малайзией (на острове Калимантан), Папуа-Новой </a:t>
            </a:r>
            <a:r>
              <a:rPr lang="ru-RU" dirty="0" smtClean="0"/>
              <a:t>Гвинеей</a:t>
            </a:r>
            <a:r>
              <a:rPr lang="ru-RU" dirty="0"/>
              <a:t> </a:t>
            </a:r>
            <a:r>
              <a:rPr lang="ru-RU" dirty="0" smtClean="0"/>
              <a:t>(на </a:t>
            </a:r>
            <a:r>
              <a:rPr lang="ru-RU" dirty="0"/>
              <a:t>острове Новая Гвинея) и Восточным Тимором (на острове Тимор). При этом граница с последним имеется на двух различных участках: с основной территорией этой страны в центральной части острова Тимор и с </a:t>
            </a:r>
            <a:r>
              <a:rPr lang="ru-RU" dirty="0" err="1"/>
              <a:t>восточнотиморским</a:t>
            </a:r>
            <a:r>
              <a:rPr lang="ru-RU" dirty="0"/>
              <a:t> </a:t>
            </a:r>
            <a:r>
              <a:rPr lang="ru-RU" dirty="0" err="1"/>
              <a:t>эксклавом</a:t>
            </a:r>
            <a:r>
              <a:rPr lang="ru-RU" dirty="0"/>
              <a:t> </a:t>
            </a:r>
            <a:r>
              <a:rPr lang="ru-RU" dirty="0" err="1"/>
              <a:t>Окуси-Амбено</a:t>
            </a:r>
            <a:r>
              <a:rPr lang="ru-RU" dirty="0"/>
              <a:t>, окружённым территорией индонезийской провинции Восточные Малые </a:t>
            </a:r>
            <a:r>
              <a:rPr lang="ru-RU" dirty="0" err="1"/>
              <a:t>Зондские</a:t>
            </a:r>
            <a:r>
              <a:rPr lang="ru-RU" dirty="0"/>
              <a:t> </a:t>
            </a:r>
            <a:r>
              <a:rPr lang="ru-RU" dirty="0" smtClean="0"/>
              <a:t>острова</a:t>
            </a:r>
            <a:r>
              <a:rPr lang="ru-RU" dirty="0"/>
              <a:t>,</a:t>
            </a:r>
            <a:r>
              <a:rPr lang="ru-RU" dirty="0" smtClean="0"/>
              <a:t> </a:t>
            </a:r>
            <a:r>
              <a:rPr lang="ru-RU" dirty="0"/>
              <a:t>Морские границы имеются с упомянутыми странами, а также с </a:t>
            </a:r>
            <a:r>
              <a:rPr lang="ru-RU" dirty="0" smtClean="0"/>
              <a:t>Сингапуром</a:t>
            </a:r>
            <a:r>
              <a:rPr lang="ru-RU" dirty="0"/>
              <a:t>, Филиппинами, Австралией и Индией</a:t>
            </a:r>
          </a:p>
          <a:p>
            <a:pPr marL="397764" indent="-342900">
              <a:buFont typeface="Wingdings" panose="05000000000000000000" pitchFamily="2" charset="2"/>
              <a:buChar char="ü"/>
            </a:pPr>
            <a:endParaRPr lang="ru-RU" dirty="0"/>
          </a:p>
        </p:txBody>
      </p:sp>
    </p:spTree>
    <p:extLst>
      <p:ext uri="{BB962C8B-B14F-4D97-AF65-F5344CB8AC3E}">
        <p14:creationId xmlns:p14="http://schemas.microsoft.com/office/powerpoint/2010/main" val="24940653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019"/>
            <a:ext cx="5204908" cy="3456384"/>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8" y="3876973"/>
            <a:ext cx="5266571" cy="2962446"/>
          </a:xfrm>
          <a:prstGeom prst="rect">
            <a:avLst/>
          </a:prstGeom>
          <a:ln>
            <a:noFill/>
          </a:ln>
          <a:effectLst>
            <a:softEdge rad="112500"/>
          </a:effectLst>
        </p:spPr>
      </p:pic>
      <p:sp>
        <p:nvSpPr>
          <p:cNvPr id="10" name="Заголовок 9"/>
          <p:cNvSpPr>
            <a:spLocks noGrp="1"/>
          </p:cNvSpPr>
          <p:nvPr>
            <p:ph type="title"/>
          </p:nvPr>
        </p:nvSpPr>
        <p:spPr>
          <a:xfrm>
            <a:off x="5480929" y="35140"/>
            <a:ext cx="4330824" cy="929258"/>
          </a:xfrm>
        </p:spPr>
        <p:txBody>
          <a:bodyPr/>
          <a:lstStyle/>
          <a:p>
            <a:r>
              <a:rPr lang="ru-RU" dirty="0" smtClean="0"/>
              <a:t>Рельеф </a:t>
            </a:r>
            <a:endParaRPr lang="ru-RU" dirty="0"/>
          </a:p>
        </p:txBody>
      </p:sp>
      <p:sp>
        <p:nvSpPr>
          <p:cNvPr id="11" name="Объект 10"/>
          <p:cNvSpPr>
            <a:spLocks noGrp="1"/>
          </p:cNvSpPr>
          <p:nvPr>
            <p:ph sz="half" idx="1"/>
          </p:nvPr>
        </p:nvSpPr>
        <p:spPr/>
        <p:txBody>
          <a:bodyPr>
            <a:normAutofit fontScale="70000" lnSpcReduction="20000"/>
          </a:bodyPr>
          <a:lstStyle/>
          <a:p>
            <a:endParaRPr lang="ru-RU"/>
          </a:p>
        </p:txBody>
      </p:sp>
      <p:sp>
        <p:nvSpPr>
          <p:cNvPr id="12" name="Объект 11"/>
          <p:cNvSpPr>
            <a:spLocks noGrp="1"/>
          </p:cNvSpPr>
          <p:nvPr>
            <p:ph sz="half" idx="2"/>
          </p:nvPr>
        </p:nvSpPr>
        <p:spPr>
          <a:xfrm>
            <a:off x="5281852" y="908720"/>
            <a:ext cx="3888432" cy="6506762"/>
          </a:xfrm>
        </p:spPr>
        <p:txBody>
          <a:bodyPr>
            <a:normAutofit fontScale="70000" lnSpcReduction="20000"/>
          </a:bodyPr>
          <a:lstStyle/>
          <a:p>
            <a:pPr marL="64008" indent="0">
              <a:buNone/>
            </a:pPr>
            <a:endParaRPr lang="ru-RU" b="1" dirty="0" smtClean="0">
              <a:latin typeface="Segoe Print" panose="02000600000000000000" pitchFamily="2" charset="0"/>
            </a:endParaRPr>
          </a:p>
          <a:p>
            <a:r>
              <a:rPr lang="ru-RU" dirty="0" err="1" smtClean="0"/>
              <a:t>Тоба</a:t>
            </a:r>
            <a:r>
              <a:rPr lang="ru-RU" dirty="0"/>
              <a:t> — крупнейшее озеро </a:t>
            </a:r>
            <a:r>
              <a:rPr lang="ru-RU" dirty="0" smtClean="0"/>
              <a:t>Индонезии</a:t>
            </a:r>
          </a:p>
          <a:p>
            <a:r>
              <a:rPr lang="ru-RU" dirty="0" smtClean="0"/>
              <a:t>Внутренние </a:t>
            </a:r>
            <a:r>
              <a:rPr lang="ru-RU" dirty="0"/>
              <a:t>районы всех крупных островов являются гористыми: для Явы и Суматры характерны прямолинейные сплошные горные хребты практически по всей длине острова, для Сулавеси и индонезийских территорий Калимантана и Новой Гвинеи — более сложные конфигурации горных систем. Самая высокая вершина Индонезии (она же — самая высокая вершина Океании) — гора </a:t>
            </a:r>
            <a:r>
              <a:rPr lang="ru-RU" dirty="0" err="1" smtClean="0"/>
              <a:t>Пунчак-Джая</a:t>
            </a:r>
            <a:r>
              <a:rPr lang="ru-RU" dirty="0" smtClean="0"/>
              <a:t>(4884 </a:t>
            </a:r>
            <a:r>
              <a:rPr lang="ru-RU" dirty="0"/>
              <a:t>м), расположенная в западной части Новой Гвинеи. Наибольшие по площади равнинные территории имеются на Калимантане</a:t>
            </a:r>
          </a:p>
          <a:p>
            <a:endParaRPr lang="ru-RU" dirty="0"/>
          </a:p>
        </p:txBody>
      </p:sp>
    </p:spTree>
    <p:extLst>
      <p:ext uri="{BB962C8B-B14F-4D97-AF65-F5344CB8AC3E}">
        <p14:creationId xmlns:p14="http://schemas.microsoft.com/office/powerpoint/2010/main" val="2047697414"/>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064" y="-387424"/>
            <a:ext cx="8229600" cy="1399032"/>
          </a:xfrm>
        </p:spPr>
        <p:txBody>
          <a:bodyPr/>
          <a:lstStyle/>
          <a:p>
            <a:r>
              <a:rPr lang="ru-RU" b="1" dirty="0"/>
              <a:t>Климат</a:t>
            </a:r>
            <a:endParaRPr lang="ru-RU" dirty="0"/>
          </a:p>
        </p:txBody>
      </p:sp>
      <p:sp>
        <p:nvSpPr>
          <p:cNvPr id="3" name="Объект 2"/>
          <p:cNvSpPr>
            <a:spLocks noGrp="1"/>
          </p:cNvSpPr>
          <p:nvPr>
            <p:ph sz="half" idx="1"/>
          </p:nvPr>
        </p:nvSpPr>
        <p:spPr>
          <a:xfrm>
            <a:off x="107504" y="0"/>
            <a:ext cx="4038600" cy="6203776"/>
          </a:xfrm>
        </p:spPr>
        <p:txBody>
          <a:bodyPr>
            <a:noAutofit/>
          </a:bodyPr>
          <a:lstStyle/>
          <a:p>
            <a:r>
              <a:rPr lang="ru-RU" sz="1300" dirty="0" smtClean="0"/>
              <a:t>Климат </a:t>
            </a:r>
            <a:r>
              <a:rPr lang="ru-RU" sz="1300" dirty="0"/>
              <a:t>на большей части территории Индонезии </a:t>
            </a:r>
            <a:r>
              <a:rPr lang="ru-RU" sz="1300" dirty="0" smtClean="0"/>
              <a:t>экваториальный</a:t>
            </a:r>
            <a:r>
              <a:rPr lang="ru-RU" sz="1300" dirty="0"/>
              <a:t>,</a:t>
            </a:r>
            <a:r>
              <a:rPr lang="ru-RU" sz="1300" dirty="0" smtClean="0"/>
              <a:t> </a:t>
            </a:r>
            <a:r>
              <a:rPr lang="ru-RU" sz="1300" dirty="0"/>
              <a:t>влажный, в отдельных регионах имеет признаки </a:t>
            </a:r>
            <a:r>
              <a:rPr lang="ru-RU" sz="1300" dirty="0" smtClean="0"/>
              <a:t>субэкваториального. </a:t>
            </a:r>
            <a:r>
              <a:rPr lang="ru-RU" sz="1300" dirty="0"/>
              <a:t>В равнинных областях среднемесячный температурный показатель составляет около 26°С, при этом его сезонные колебания весьма незначительны — не более 3°С. В горах при естественном понижении температуры по мере возрастания высоты над уровнем моря (порядка 1°С на 100 м) сохраняется столь же небольшая амплитуда средних месячных температур, на высотах более 1500 м случаются </a:t>
            </a:r>
            <a:r>
              <a:rPr lang="ru-RU" sz="1300" dirty="0" smtClean="0"/>
              <a:t>заморозки</a:t>
            </a:r>
            <a:r>
              <a:rPr lang="ru-RU" sz="1300" baseline="30000" dirty="0"/>
              <a:t>.</a:t>
            </a:r>
            <a:endParaRPr lang="ru-RU" sz="1300" dirty="0"/>
          </a:p>
          <a:p>
            <a:r>
              <a:rPr lang="ru-RU" sz="1300" dirty="0"/>
              <a:t>Уровень влажности весьма высок, в среднем порядка 80 %. Годовой объём осадков колеблется от 1800 мм до 3200 мм в равнинных областях, в некоторых горных районах достигает 6100 мм. При этом для большей части территории характерно более или менее выраженное чередование двух сезонов — дождливого (с ноября — декабря по март — апрель) и сухого (с апреля — мая по октябрь — ноябрь) — связанное со сменой экваториальных </a:t>
            </a:r>
            <a:r>
              <a:rPr lang="ru-RU" sz="1300" dirty="0" smtClean="0"/>
              <a:t>муссонов. </a:t>
            </a:r>
            <a:r>
              <a:rPr lang="ru-RU" sz="1300" dirty="0"/>
              <a:t>Во время сухого осадки либо отсутствуют, либо выпадают в заметно меньшем количестве. Дожди часто имеют ливневый характер и обычно сопровождаются </a:t>
            </a:r>
            <a:r>
              <a:rPr lang="ru-RU" sz="1300" u="sng" dirty="0"/>
              <a:t>грозами</a:t>
            </a:r>
            <a:endParaRPr lang="ru-RU" sz="1300" dirty="0"/>
          </a:p>
          <a:p>
            <a:endParaRPr lang="ru-RU" sz="1300"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5803" y="908720"/>
            <a:ext cx="3544763" cy="24789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4231839"/>
            <a:ext cx="3692290"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0526040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0121"/>
            <a:ext cx="8229600" cy="713234"/>
          </a:xfrm>
        </p:spPr>
        <p:txBody>
          <a:bodyPr>
            <a:normAutofit fontScale="90000"/>
          </a:bodyPr>
          <a:lstStyle/>
          <a:p>
            <a:r>
              <a:rPr lang="ru-RU" b="1" dirty="0" smtClean="0"/>
              <a:t>Население </a:t>
            </a:r>
            <a:endParaRPr lang="ru-RU" b="1"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512" y="764704"/>
            <a:ext cx="4038600" cy="3028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Объект 3"/>
          <p:cNvSpPr>
            <a:spLocks noGrp="1"/>
          </p:cNvSpPr>
          <p:nvPr>
            <p:ph sz="half" idx="2"/>
          </p:nvPr>
        </p:nvSpPr>
        <p:spPr>
          <a:xfrm>
            <a:off x="5004048" y="476672"/>
            <a:ext cx="4038600" cy="6381328"/>
          </a:xfrm>
        </p:spPr>
        <p:txBody>
          <a:bodyPr>
            <a:normAutofit fontScale="62500" lnSpcReduction="20000"/>
          </a:bodyPr>
          <a:lstStyle/>
          <a:p>
            <a:r>
              <a:rPr lang="ru-RU" dirty="0"/>
              <a:t> яванцы - 42%; суданцы %; малайцы - 4,1%; китайцы 4%; </a:t>
            </a:r>
            <a:r>
              <a:rPr lang="ru-RU" dirty="0" err="1"/>
              <a:t>мадурцы</a:t>
            </a:r>
            <a:r>
              <a:rPr lang="ru-RU" dirty="0"/>
              <a:t> - 3,3%; батика - 3%; </a:t>
            </a:r>
            <a:r>
              <a:rPr lang="ru-RU" dirty="0" err="1"/>
              <a:t>бугисы</a:t>
            </a:r>
            <a:r>
              <a:rPr lang="ru-RU" dirty="0"/>
              <a:t> - 2,9%; </a:t>
            </a:r>
            <a:r>
              <a:rPr lang="ru-RU" dirty="0" err="1"/>
              <a:t>минангкабау</a:t>
            </a:r>
            <a:r>
              <a:rPr lang="ru-RU" dirty="0"/>
              <a:t> - 2,7%. Население На территории страны проживают более 300 различных этнических групп. </a:t>
            </a:r>
            <a:endParaRPr lang="ru-RU" dirty="0" smtClean="0"/>
          </a:p>
          <a:p>
            <a:pPr marL="64008" indent="0">
              <a:buNone/>
            </a:pPr>
            <a:endParaRPr lang="ru-RU" dirty="0"/>
          </a:p>
          <a:p>
            <a:r>
              <a:rPr lang="ru-RU" dirty="0" smtClean="0"/>
              <a:t>Яванцы</a:t>
            </a:r>
            <a:r>
              <a:rPr lang="ru-RU" dirty="0"/>
              <a:t>, представители крупнейшего народа Индонезии, в национальной одежде </a:t>
            </a:r>
          </a:p>
          <a:p>
            <a:endParaRPr lang="ru-RU" dirty="0" smtClean="0"/>
          </a:p>
          <a:p>
            <a:r>
              <a:rPr lang="ru-RU" dirty="0" smtClean="0"/>
              <a:t>Религия </a:t>
            </a:r>
            <a:r>
              <a:rPr lang="ru-RU" dirty="0"/>
              <a:t>По данным переписи 2000 года Около 86,1 % населения страны являются мусульманами, 5,7 % протестантами, 3 % католиками, 1,8 % индуистами, 3,4 % буддистами и приверженцами других религий. Большинство индуистов проживают на острове Бали. Большинство буддистов лица китайского происхождения. Приношения в индуистский храм, остров Бали</a:t>
            </a:r>
          </a:p>
          <a:p>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517787"/>
            <a:ext cx="3528392" cy="23522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0219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151</TotalTime>
  <Words>257</Words>
  <Application>Microsoft Office PowerPoint</Application>
  <PresentationFormat>Экран (4:3)</PresentationFormat>
  <Paragraphs>60</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Яркая</vt:lpstr>
      <vt:lpstr>Иноднезия </vt:lpstr>
      <vt:lpstr>Презентация PowerPoint</vt:lpstr>
      <vt:lpstr>Характеристика</vt:lpstr>
      <vt:lpstr>История</vt:lpstr>
      <vt:lpstr>Презентация PowerPoint</vt:lpstr>
      <vt:lpstr>Географическое положение </vt:lpstr>
      <vt:lpstr>Рельеф </vt:lpstr>
      <vt:lpstr>Климат</vt:lpstr>
      <vt:lpstr>Население </vt:lpstr>
      <vt:lpstr>Растительность </vt:lpstr>
      <vt:lpstr>Достопримечательности  Храм Танах Лот</vt:lpstr>
      <vt:lpstr>Бали-Барат</vt:lpstr>
      <vt:lpstr>Каримунджава </vt:lpstr>
      <vt:lpstr>Прамбанан</vt:lpstr>
      <vt:lpstr>ВИДЫ ТУРИЗМА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Иноднезия</dc:title>
  <dc:creator>Марина Пятинская</dc:creator>
  <cp:lastModifiedBy>Марина Пятинская</cp:lastModifiedBy>
  <cp:revision>13</cp:revision>
  <dcterms:created xsi:type="dcterms:W3CDTF">2017-10-22T08:46:28Z</dcterms:created>
  <dcterms:modified xsi:type="dcterms:W3CDTF">2017-12-13T08:19:35Z</dcterms:modified>
</cp:coreProperties>
</file>