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02AEF3-2FB9-4964-A0E4-720A2C93FCC6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4D444E5-2418-416D-93C6-CD555BC93E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dirty="0" smtClean="0"/>
              <a:t>Навчання. </a:t>
            </a:r>
            <a:r>
              <a:rPr lang="ru-RU" sz="4400" dirty="0" smtClean="0"/>
              <a:t>Мислення та мова.</a:t>
            </a:r>
            <a:endParaRPr lang="ru-RU" sz="4400" dirty="0"/>
          </a:p>
        </p:txBody>
      </p:sp>
      <p:pic>
        <p:nvPicPr>
          <p:cNvPr id="20482" name="Picture 2" descr="ВПЛИВ ДИСТАНЦІЙНОГО НАВЧАННЯ НА ПСИХОЕМОЦІЙНИЙ СТАН ШКОЛЯРІВ ПІД ЧАС  ПАНДЕМІЇ COVID-19 – НАМН Україн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3785281" cy="2376264"/>
          </a:xfrm>
          <a:prstGeom prst="rect">
            <a:avLst/>
          </a:prstGeom>
          <a:noFill/>
        </p:spPr>
      </p:pic>
      <p:pic>
        <p:nvPicPr>
          <p:cNvPr id="20484" name="Picture 4" descr="Як розвивати мислення? – Бізнес-UA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645024"/>
            <a:ext cx="3779330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165120"/>
            <a:ext cx="9144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дошкільному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до 7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ігри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режисерська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образно-рольова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дошкільного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переростають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сюжетно-рольові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ігри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дошкільного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ігри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правилами.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ігор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скасовуються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вони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удосконалюватися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взірцем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служить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критерієм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спочатку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контроль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боку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дошкільного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контроль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замінюється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самоконтролем.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Хоча молодший шкільний вік за схемою вікової періодизації починається з 7 років, останнім часом багато дітей приступають до навчання з 6 років. У зв'язку з цим виникає проблема психологічної готовності до школи, або проблема навчання дітей з 6 років: слід враховувати особистісну та інтелектуальну готовність дітей до школи навчання (що нерідко відсутня і в 7-річних дітей).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6-річних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рівнем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дошкільнята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формалізованої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навчальну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набагато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дошкільного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режиму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ігровій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Молодший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до 11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кризою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самосвідомості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народженням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переоцінки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цінностей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навчальна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навчально-пізнавальної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школяра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адекватного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контролю,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зворотний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Протягом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теоретичне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вміння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навички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підлітковому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 до 15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пубертатною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кризою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нестабільності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потреба в активному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реалізована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навчальній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трапляється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часто.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інтелектуально-естетичні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захоплення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всередині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теоретичне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рефлексивне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абстрактні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ідеї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світогляду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ускладнюється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інтелектуалізація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обсяг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матеріалу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запам'ятовується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той же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заучування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матеріалу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досліджуваному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тексті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зміст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сам же текст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трансформується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освоюються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мнемонічні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прийоми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старшому шкільному віці, або ранній юності (від 15 до 17 років), відбувається подальше вдосконалення та автоматизація мнемонічних прийомів, що використовуються під час навчання.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самовизначення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всередині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подальше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19872" y="332656"/>
            <a:ext cx="2093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Мислення</a:t>
            </a:r>
            <a:r>
              <a:rPr lang="ru-RU" dirty="0" smtClean="0"/>
              <a:t> та </a:t>
            </a:r>
            <a:r>
              <a:rPr lang="ru-RU" dirty="0" err="1" smtClean="0"/>
              <a:t>мова</a:t>
            </a:r>
            <a:endParaRPr lang="ru-RU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517803"/>
            <a:ext cx="9144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Друга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привело Павлова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постулювання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абстрактних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понять,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словами.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надзвичайне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надбавка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спілкування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абстрагування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конкретних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Слово,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сигналом сигналу,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сигналом другого роду,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- другою сигнальною системою,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відрізняється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конкретних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прояви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умовно-рефлекторної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Надзвичайна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надбавка",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якісну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підняла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тому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високоорганізованими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антропоїдами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дельфінами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антропоїдів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привело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Келлера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висновку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них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ага-реакцій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раптового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інсайту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осяяння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Павлов ж,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заперечуючи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мавп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зводяться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складного комплексу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безумовних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конкретні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вчені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допускають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антропоїдів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елементарного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абстрагування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моделлю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умовнорефлекторні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вибору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елементарні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відіграють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істотну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компонентів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антропоїдів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Будучи продуктом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узагальнюючої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головного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вони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вихідними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вибірково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утилізуються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оперативної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антропоїди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жестів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(у межах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словотворчості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фразотворчості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абстрагування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протікає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незмірно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понять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безупинно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синтезування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розширює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зміст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словесних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перебудова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тимчасових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миттєво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тимчасові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відображаються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навпаки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абстрактніше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конкретними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сигналами;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нестійкіші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Пізнаючи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користується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системами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Об'єктивна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реальність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відбиваючись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осмислюється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конкретних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понять.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404664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типології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характером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Павлов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запропонував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три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людські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величезним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першосигнального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другосигнального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логічного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урівноваженим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представництвом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логічного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Крайні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мислителі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Павлова,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постачальниками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неврозів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Зіставлення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когнітивних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людських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меланхолійним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флегматичним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сюди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потрапляють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меланхолійного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субстратом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понять,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Бериташвілі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зірчасті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суттєво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інтелектуальних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гризуни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копитні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хижі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дельфіни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низькоорганізованими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комахоїдні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зайцеподібні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усвідомлюються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залишаючись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субсвідомої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добре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вегетативні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211287"/>
            <a:ext cx="9144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Локалізація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розумово-мовленнєвої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 зон,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другорядною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Факт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підтверджено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численними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роботами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клініцистів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Флексіг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відзначав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передньої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лобової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нижньої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тім'яної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перебігу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Вернике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вказував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задньої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скроневої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голосового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відтворення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словесних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цитоархітектонічного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поля 44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центр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лобовій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звивині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полем 22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центр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Вернике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верхньої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скроневої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розуміє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кутовій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звивині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семантика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функціонуванням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поля 39 (у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тім'яній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Так,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ураженнях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поля 44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афазія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моторики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ураженнях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поля 22 -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афазія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слухового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розуміння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поля 37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амнестичної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афазії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руйнування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чином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позначенням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Лурія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Кімура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(1992)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дійшла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висновку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жінок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лобною, а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чоловіків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потиличною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висновки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на результатах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пошкодженнях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лівополушаровим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представлений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правопівкульним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холерики)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амбідекстральним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(флегматики),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 ж таки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жорсткий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людських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треба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обережно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сила,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врівноваженість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правопрофільні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лівопівкульні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холериками,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лівопрофільні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правопівкульні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здебільшого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холериками,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амбідекстральності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флегматиками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Кураєв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понять,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поряд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чималу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відіграють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розрізняють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наочно-образне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словесно-логічне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Перше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еволюційно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друге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виключно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людське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найпізніше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еволюційне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придбання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онтогенезі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Друга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охоплює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символи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музичні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міміко-жестикуляційні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34369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Еволюція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Еволюційні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витоки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адресувати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комунікативним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здібностям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мавп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Фірсов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розділив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первиннуі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вторинну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Первинна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вроджена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голосові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мімічні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жестикуляційні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належать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інстинктивної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Вторинна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понятійного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спілкування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собіподібними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довербальним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поняттям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вербальним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поняттям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Таким чином,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первинна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вторинної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вторинної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етапу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(за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Орбелем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Фірсовим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представлена ​​в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поняттях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психонервної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(за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Беріташвілі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Розрізняють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комунікативну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регулюючу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програмуючу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Комунікативна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спілкуванні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передачі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Регулююча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Виготський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Лурія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довільною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вольовою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Програмуюча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смислових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схем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висловлювання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620688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Когнітивні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хворого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розщепленим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Газзаніга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показало,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(а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вважалося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лінгвістичні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здібності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пред'явити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предмета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показуючи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написане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поле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фіксованій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написати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вибрати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предмет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запропонованих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словесного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робив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Міжполушарова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асиметрія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народженні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промови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передумовами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Латералізація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асиметрія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птахів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гризунів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хижих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приматів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китоподібних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комунікативними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тут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медіатори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ГАМК; права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забарвлення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візуально-просторовим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медіатори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серотонін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норадреналін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якраз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мотиваційно-емоційну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сферу.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Іваницьким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когнітивні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образно-просторовим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абстрактно-вербальним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скронево-тім'яних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областях та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лобових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кори.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Іваницького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фокусами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зіставлення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синтез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поточної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оперативної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витягується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довготривалої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 сигналами,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суб'єктивно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знаходження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обидва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фокуси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людей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знаходження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незалежно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вербальності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завжди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приводив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фокусу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скроневій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вербальній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11857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Творчість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тут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обійти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інтуїції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інсайту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потребою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орієнтовно-дослідницькою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перебуває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конкурентних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оборонними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рефлексами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Данілова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часом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фобійності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придушенню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Симонов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амігдалами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актуалізацію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зайнята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обробкою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невербальних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інтуїтивну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вербальне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логічну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асиметрії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-159306"/>
            <a:ext cx="914400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онтогенезі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інтелекту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постнатальному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онтогенезі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все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починається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"комплексу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пожвавлення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місячному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поступовому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нарощуванні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починаючи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вимовляються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Досліджуючи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другосигнальної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Іванов-Смоленський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намітив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чотири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Н-Н перших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постнатального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безпосередній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безпосередня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рефлекторно-дослідницька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межах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виключно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С-Н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словесний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безпосередня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року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8-місячного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Н-С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безпосередній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словесна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стабілізуються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1,5-2-річного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словниковому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200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нарешті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С-С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словесний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словесна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закріплюються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3-го року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вільно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говорить,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словниковий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запас 500-1500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той час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величин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яскравіше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голосніше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набуває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Взагалі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предметно-мовленеві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С-Н, 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яке-небудь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починає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позначати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предмет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інтегратор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порядку.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Наприкінці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другого року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слово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предмет,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конкретна лялька, а лялька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взагалі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слово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інтегратор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другого порядку (для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асоціювалося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великою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однорідних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На четвертому </a:t>
            </a:r>
            <a:r>
              <a:rPr lang="ru-RU" sz="1600" dirty="0" err="1"/>
              <a:t>році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</a:t>
            </a:r>
            <a:r>
              <a:rPr lang="ru-RU" sz="1600" dirty="0" err="1"/>
              <a:t>виникають</a:t>
            </a:r>
            <a:r>
              <a:rPr lang="ru-RU" sz="1600" dirty="0"/>
              <a:t> </a:t>
            </a:r>
            <a:r>
              <a:rPr lang="ru-RU" sz="1600" dirty="0" err="1"/>
              <a:t>ще</a:t>
            </a:r>
            <a:r>
              <a:rPr lang="ru-RU" sz="1600" dirty="0"/>
              <a:t>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загальні</a:t>
            </a:r>
            <a:r>
              <a:rPr lang="ru-RU" sz="1600" dirty="0"/>
              <a:t> </a:t>
            </a:r>
            <a:r>
              <a:rPr lang="ru-RU" sz="1600" dirty="0" err="1"/>
              <a:t>поняття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позначають</a:t>
            </a:r>
            <a:r>
              <a:rPr lang="ru-RU" sz="1600" dirty="0"/>
              <a:t> </a:t>
            </a:r>
            <a:r>
              <a:rPr lang="ru-RU" sz="1600" dirty="0" err="1"/>
              <a:t>назву</a:t>
            </a:r>
            <a:r>
              <a:rPr lang="ru-RU" sz="1600" dirty="0"/>
              <a:t> </a:t>
            </a:r>
            <a:r>
              <a:rPr lang="ru-RU" sz="1600" dirty="0" err="1"/>
              <a:t>класу</a:t>
            </a:r>
            <a:r>
              <a:rPr lang="ru-RU" sz="1600" dirty="0"/>
              <a:t> </a:t>
            </a:r>
            <a:r>
              <a:rPr lang="ru-RU" sz="1600" dirty="0" err="1"/>
              <a:t>предметів</a:t>
            </a:r>
            <a:r>
              <a:rPr lang="ru-RU" sz="1600" dirty="0"/>
              <a:t> (</a:t>
            </a:r>
            <a:r>
              <a:rPr lang="ru-RU" sz="1600" dirty="0" err="1"/>
              <a:t>наприклад</a:t>
            </a:r>
            <a:r>
              <a:rPr lang="ru-RU" sz="1600" dirty="0"/>
              <a:t>, "</a:t>
            </a:r>
            <a:r>
              <a:rPr lang="ru-RU" sz="1600" dirty="0" err="1"/>
              <a:t>іграшки</a:t>
            </a:r>
            <a:r>
              <a:rPr lang="ru-RU" sz="1600" dirty="0"/>
              <a:t>"), </a:t>
            </a:r>
            <a:r>
              <a:rPr lang="ru-RU" sz="1600" dirty="0" err="1"/>
              <a:t>тобто</a:t>
            </a:r>
            <a:r>
              <a:rPr lang="ru-RU" sz="1600" dirty="0"/>
              <a:t>. </a:t>
            </a:r>
            <a:r>
              <a:rPr lang="ru-RU" sz="1600" dirty="0" err="1"/>
              <a:t>формуються</a:t>
            </a:r>
            <a:r>
              <a:rPr lang="ru-RU" sz="1600" dirty="0"/>
              <a:t> </a:t>
            </a:r>
            <a:r>
              <a:rPr lang="ru-RU" sz="1600" dirty="0" err="1"/>
              <a:t>інтегратори</a:t>
            </a:r>
            <a:r>
              <a:rPr lang="ru-RU" sz="1600" dirty="0"/>
              <a:t> </a:t>
            </a:r>
            <a:r>
              <a:rPr lang="ru-RU" sz="1600" dirty="0" err="1"/>
              <a:t>третього</a:t>
            </a:r>
            <a:r>
              <a:rPr lang="ru-RU" sz="1600" dirty="0"/>
              <a:t> ладу. До 5 </a:t>
            </a:r>
            <a:r>
              <a:rPr lang="ru-RU" sz="1600" dirty="0" err="1"/>
              <a:t>років</a:t>
            </a:r>
            <a:r>
              <a:rPr lang="ru-RU" sz="1600" dirty="0"/>
              <a:t> </a:t>
            </a:r>
            <a:r>
              <a:rPr lang="ru-RU" sz="1600" dirty="0" err="1"/>
              <a:t>узагальнення</a:t>
            </a:r>
            <a:r>
              <a:rPr lang="ru-RU" sz="1600" dirty="0"/>
              <a:t> </a:t>
            </a:r>
            <a:r>
              <a:rPr lang="ru-RU" sz="1600" dirty="0" err="1"/>
              <a:t>досягає</a:t>
            </a:r>
            <a:r>
              <a:rPr lang="ru-RU" sz="1600" dirty="0"/>
              <a:t> </a:t>
            </a:r>
            <a:r>
              <a:rPr lang="ru-RU" sz="1600" dirty="0" err="1"/>
              <a:t>ще</a:t>
            </a:r>
            <a:r>
              <a:rPr lang="ru-RU" sz="1600" dirty="0"/>
              <a:t> </a:t>
            </a:r>
            <a:r>
              <a:rPr lang="ru-RU" sz="1600" dirty="0" err="1"/>
              <a:t>вищого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формуються</a:t>
            </a:r>
            <a:r>
              <a:rPr lang="ru-RU" sz="1600" dirty="0"/>
              <a:t> </a:t>
            </a:r>
            <a:r>
              <a:rPr lang="ru-RU" sz="1600" dirty="0" err="1"/>
              <a:t>інтегратори</a:t>
            </a:r>
            <a:r>
              <a:rPr lang="ru-RU" sz="1600" dirty="0"/>
              <a:t> четвертого порядку (</a:t>
            </a:r>
            <a:r>
              <a:rPr lang="ru-RU" sz="1600" dirty="0" err="1"/>
              <a:t>наприклад</a:t>
            </a:r>
            <a:r>
              <a:rPr lang="ru-RU" sz="1600" dirty="0"/>
              <a:t>, слово "</a:t>
            </a:r>
            <a:r>
              <a:rPr lang="ru-RU" sz="1600" dirty="0" err="1"/>
              <a:t>речі</a:t>
            </a:r>
            <a:r>
              <a:rPr lang="ru-RU" sz="1600" dirty="0"/>
              <a:t>" </a:t>
            </a:r>
            <a:r>
              <a:rPr lang="ru-RU" sz="1600" dirty="0" err="1"/>
              <a:t>включає</a:t>
            </a:r>
            <a:r>
              <a:rPr lang="ru-RU" sz="1600" dirty="0"/>
              <a:t> </a:t>
            </a:r>
            <a:r>
              <a:rPr lang="ru-RU" sz="1600" dirty="0" err="1"/>
              <a:t>іграшки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меблі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посуд,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одяг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т.д.). У </a:t>
            </a:r>
            <a:r>
              <a:rPr lang="ru-RU" sz="1600" dirty="0" err="1"/>
              <a:t>міру</a:t>
            </a:r>
            <a:r>
              <a:rPr lang="ru-RU" sz="1600" dirty="0"/>
              <a:t> </a:t>
            </a:r>
            <a:r>
              <a:rPr lang="ru-RU" sz="1600" dirty="0" err="1"/>
              <a:t>дорослішання</a:t>
            </a:r>
            <a:r>
              <a:rPr lang="ru-RU" sz="1600" dirty="0"/>
              <a:t> та </a:t>
            </a:r>
            <a:r>
              <a:rPr lang="ru-RU" sz="1600" dirty="0" err="1"/>
              <a:t>розширення</a:t>
            </a:r>
            <a:r>
              <a:rPr lang="ru-RU" sz="1600" dirty="0"/>
              <a:t> </a:t>
            </a:r>
            <a:r>
              <a:rPr lang="ru-RU" sz="1600" dirty="0" err="1"/>
              <a:t>досвіду</a:t>
            </a:r>
            <a:r>
              <a:rPr lang="ru-RU" sz="1600" dirty="0"/>
              <a:t> </a:t>
            </a:r>
            <a:r>
              <a:rPr lang="ru-RU" sz="1600" dirty="0" err="1"/>
              <a:t>дитини</a:t>
            </a:r>
            <a:r>
              <a:rPr lang="ru-RU" sz="1600" dirty="0"/>
              <a:t> </a:t>
            </a:r>
            <a:r>
              <a:rPr lang="ru-RU" sz="1600" dirty="0" err="1"/>
              <a:t>зростає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рівень</a:t>
            </a:r>
            <a:r>
              <a:rPr lang="ru-RU" sz="1600" dirty="0"/>
              <a:t> </a:t>
            </a:r>
            <a:r>
              <a:rPr lang="ru-RU" sz="1600" dirty="0" err="1"/>
              <a:t>інтеграції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розширюється</a:t>
            </a:r>
            <a:r>
              <a:rPr lang="ru-RU" sz="1600" dirty="0"/>
              <a:t> у </a:t>
            </a:r>
            <a:r>
              <a:rPr lang="ru-RU" sz="1600" dirty="0" err="1"/>
              <a:t>міру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здатності</a:t>
            </a:r>
            <a:r>
              <a:rPr lang="ru-RU" sz="1600" dirty="0"/>
              <a:t> до </a:t>
            </a:r>
            <a:r>
              <a:rPr lang="ru-RU" sz="1600" dirty="0" err="1"/>
              <a:t>узагальнення</a:t>
            </a:r>
            <a:r>
              <a:rPr lang="ru-RU" sz="1600" dirty="0"/>
              <a:t> та </a:t>
            </a:r>
            <a:r>
              <a:rPr lang="ru-RU" sz="1600" dirty="0" err="1"/>
              <a:t>абстрагування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конкретних</a:t>
            </a:r>
            <a:r>
              <a:rPr lang="ru-RU" sz="1600" dirty="0"/>
              <a:t> </a:t>
            </a:r>
            <a:r>
              <a:rPr lang="ru-RU" sz="1600" dirty="0" err="1"/>
              <a:t>образів</a:t>
            </a:r>
            <a:r>
              <a:rPr lang="ru-RU" sz="1600" dirty="0"/>
              <a:t>. У </a:t>
            </a:r>
            <a:r>
              <a:rPr lang="ru-RU" sz="1600" dirty="0" err="1"/>
              <a:t>ранньому</a:t>
            </a:r>
            <a:r>
              <a:rPr lang="ru-RU" sz="1600" dirty="0"/>
              <a:t> </a:t>
            </a:r>
            <a:r>
              <a:rPr lang="ru-RU" sz="1600" dirty="0" err="1"/>
              <a:t>віці</a:t>
            </a:r>
            <a:r>
              <a:rPr lang="ru-RU" sz="1600" dirty="0"/>
              <a:t> </a:t>
            </a:r>
            <a:r>
              <a:rPr lang="ru-RU" sz="1600" dirty="0" err="1"/>
              <a:t>швидко</a:t>
            </a:r>
            <a:r>
              <a:rPr lang="ru-RU" sz="1600" dirty="0"/>
              <a:t> </a:t>
            </a:r>
            <a:r>
              <a:rPr lang="ru-RU" sz="1600" dirty="0" err="1"/>
              <a:t>збільшується</a:t>
            </a:r>
            <a:r>
              <a:rPr lang="ru-RU" sz="1600" dirty="0"/>
              <a:t> </a:t>
            </a:r>
            <a:r>
              <a:rPr lang="ru-RU" sz="1600" dirty="0" err="1"/>
              <a:t>пасивний</a:t>
            </a:r>
            <a:r>
              <a:rPr lang="ru-RU" sz="1600" dirty="0"/>
              <a:t> словник, а до 3-х </a:t>
            </a:r>
            <a:r>
              <a:rPr lang="ru-RU" sz="1600" dirty="0" err="1"/>
              <a:t>років</a:t>
            </a:r>
            <a:r>
              <a:rPr lang="ru-RU" sz="1600" dirty="0"/>
              <a:t> </a:t>
            </a:r>
            <a:r>
              <a:rPr lang="ru-RU" sz="1600" dirty="0" err="1"/>
              <a:t>розвивається</a:t>
            </a:r>
            <a:r>
              <a:rPr lang="ru-RU" sz="1600" dirty="0"/>
              <a:t> активна </a:t>
            </a:r>
            <a:r>
              <a:rPr lang="ru-RU" sz="1600" dirty="0" err="1"/>
              <a:t>мова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при </a:t>
            </a:r>
            <a:r>
              <a:rPr lang="ru-RU" sz="1600" dirty="0" err="1"/>
              <a:t>цьому</a:t>
            </a:r>
            <a:r>
              <a:rPr lang="ru-RU" sz="1600" dirty="0"/>
              <a:t> все ж таки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слів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розуміються</a:t>
            </a:r>
            <a:r>
              <a:rPr lang="ru-RU" sz="1600" dirty="0"/>
              <a:t>, </a:t>
            </a:r>
            <a:r>
              <a:rPr lang="ru-RU" sz="1600" dirty="0" err="1"/>
              <a:t>істотно</a:t>
            </a:r>
            <a:r>
              <a:rPr lang="ru-RU" sz="1600" dirty="0"/>
              <a:t> </a:t>
            </a:r>
            <a:r>
              <a:rPr lang="ru-RU" sz="1600" dirty="0" err="1"/>
              <a:t>більше</a:t>
            </a:r>
            <a:r>
              <a:rPr lang="ru-RU" sz="1600" dirty="0"/>
              <a:t> </a:t>
            </a:r>
            <a:r>
              <a:rPr lang="ru-RU" sz="1600" dirty="0" err="1"/>
              <a:t>кількості</a:t>
            </a:r>
            <a:r>
              <a:rPr lang="ru-RU" sz="1600" dirty="0"/>
              <a:t> активно </a:t>
            </a:r>
            <a:r>
              <a:rPr lang="ru-RU" sz="1600" dirty="0" err="1"/>
              <a:t>використовуваних</a:t>
            </a:r>
            <a:r>
              <a:rPr lang="ru-RU" sz="1600" dirty="0"/>
              <a:t>. </a:t>
            </a:r>
            <a:r>
              <a:rPr lang="ru-RU" sz="1600" dirty="0" err="1"/>
              <a:t>Крім</a:t>
            </a:r>
            <a:r>
              <a:rPr lang="ru-RU" sz="1600" dirty="0"/>
              <a:t> того, до 3-х </a:t>
            </a:r>
            <a:r>
              <a:rPr lang="ru-RU" sz="1600" dirty="0" err="1"/>
              <a:t>років</a:t>
            </a:r>
            <a:r>
              <a:rPr lang="ru-RU" sz="1600" dirty="0"/>
              <a:t> </a:t>
            </a:r>
            <a:r>
              <a:rPr lang="ru-RU" sz="1600" dirty="0" err="1"/>
              <a:t>подовжуються</a:t>
            </a:r>
            <a:r>
              <a:rPr lang="ru-RU" sz="1600" dirty="0"/>
              <a:t> </a:t>
            </a:r>
            <a:r>
              <a:rPr lang="ru-RU" sz="1600" dirty="0" err="1"/>
              <a:t>фрази</a:t>
            </a:r>
            <a:r>
              <a:rPr lang="ru-RU" sz="1600" dirty="0"/>
              <a:t>: </a:t>
            </a:r>
            <a:r>
              <a:rPr lang="ru-RU" sz="1600" dirty="0" err="1"/>
              <a:t>якщо</a:t>
            </a:r>
            <a:r>
              <a:rPr lang="ru-RU" sz="1600" dirty="0"/>
              <a:t> в 1,5-річному </a:t>
            </a:r>
            <a:r>
              <a:rPr lang="ru-RU" sz="1600" dirty="0" err="1"/>
              <a:t>віці</a:t>
            </a:r>
            <a:r>
              <a:rPr lang="ru-RU" sz="1600" dirty="0"/>
              <a:t> вони </a:t>
            </a:r>
            <a:r>
              <a:rPr lang="ru-RU" sz="1600" dirty="0" err="1"/>
              <a:t>прості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складаються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2-3 </a:t>
            </a:r>
            <a:r>
              <a:rPr lang="ru-RU" sz="1600" dirty="0" err="1"/>
              <a:t>слів</a:t>
            </a:r>
            <a:r>
              <a:rPr lang="ru-RU" sz="1600" dirty="0"/>
              <a:t>, то до 3-х </a:t>
            </a:r>
            <a:r>
              <a:rPr lang="ru-RU" sz="1600" dirty="0" err="1"/>
              <a:t>років</a:t>
            </a:r>
            <a:r>
              <a:rPr lang="ru-RU" sz="1600" dirty="0"/>
              <a:t> вони </a:t>
            </a:r>
            <a:r>
              <a:rPr lang="ru-RU" sz="1600" dirty="0" err="1"/>
              <a:t>подовжуються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ускладнюються</a:t>
            </a:r>
            <a:r>
              <a:rPr lang="ru-RU" sz="1600" dirty="0"/>
              <a:t> </a:t>
            </a:r>
            <a:r>
              <a:rPr lang="ru-RU" sz="1600" dirty="0" err="1"/>
              <a:t>синтаксично</a:t>
            </a:r>
            <a:r>
              <a:rPr lang="ru-RU" sz="1600" dirty="0"/>
              <a:t>, </a:t>
            </a:r>
            <a:r>
              <a:rPr lang="ru-RU" sz="1600" dirty="0" err="1"/>
              <a:t>набуваючи</a:t>
            </a:r>
            <a:r>
              <a:rPr lang="ru-RU" sz="1600" dirty="0"/>
              <a:t> характеру </a:t>
            </a:r>
            <a:r>
              <a:rPr lang="ru-RU" sz="1600" dirty="0" err="1"/>
              <a:t>складнопідрядних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складнопідрядних</a:t>
            </a:r>
            <a:r>
              <a:rPr lang="ru-RU" sz="1600" dirty="0"/>
              <a:t> </a:t>
            </a:r>
            <a:r>
              <a:rPr lang="ru-RU" sz="1600" dirty="0" err="1"/>
              <a:t>речень</a:t>
            </a:r>
            <a:r>
              <a:rPr lang="ru-RU" sz="1600" dirty="0"/>
              <a:t>. </a:t>
            </a:r>
            <a:r>
              <a:rPr lang="ru-RU" sz="1600" dirty="0" err="1"/>
              <a:t>Мовленевий</a:t>
            </a:r>
            <a:r>
              <a:rPr lang="ru-RU" sz="1600" dirty="0"/>
              <a:t> </a:t>
            </a:r>
            <a:r>
              <a:rPr lang="ru-RU" sz="1600" dirty="0" err="1"/>
              <a:t>розвиток</a:t>
            </a:r>
            <a:r>
              <a:rPr lang="ru-RU" sz="1600" dirty="0"/>
              <a:t> в основному </a:t>
            </a:r>
            <a:r>
              <a:rPr lang="ru-RU" sz="1600" dirty="0" err="1"/>
              <a:t>завершується</a:t>
            </a:r>
            <a:r>
              <a:rPr lang="ru-RU" sz="1600" dirty="0"/>
              <a:t> в </a:t>
            </a:r>
            <a:r>
              <a:rPr lang="ru-RU" sz="1600" dirty="0" err="1"/>
              <a:t>дошкільному</a:t>
            </a:r>
            <a:r>
              <a:rPr lang="ru-RU" sz="1600" dirty="0"/>
              <a:t> </a:t>
            </a:r>
            <a:r>
              <a:rPr lang="ru-RU" sz="1600" dirty="0" err="1"/>
              <a:t>віці</a:t>
            </a:r>
            <a:r>
              <a:rPr lang="ru-RU" sz="1600" dirty="0"/>
              <a:t>. До 7 </a:t>
            </a:r>
            <a:r>
              <a:rPr lang="ru-RU" sz="1600" dirty="0" err="1"/>
              <a:t>років</a:t>
            </a:r>
            <a:r>
              <a:rPr lang="ru-RU" sz="1600" dirty="0"/>
              <a:t> </a:t>
            </a:r>
            <a:r>
              <a:rPr lang="ru-RU" sz="1600" dirty="0" err="1"/>
              <a:t>мова</a:t>
            </a:r>
            <a:r>
              <a:rPr lang="ru-RU" sz="1600" dirty="0"/>
              <a:t> </a:t>
            </a:r>
            <a:r>
              <a:rPr lang="ru-RU" sz="1600" dirty="0" err="1"/>
              <a:t>стає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</a:t>
            </a:r>
            <a:r>
              <a:rPr lang="ru-RU" sz="1600" dirty="0" err="1"/>
              <a:t>засобом</a:t>
            </a:r>
            <a:r>
              <a:rPr lang="ru-RU" sz="1600" dirty="0"/>
              <a:t> </a:t>
            </a:r>
            <a:r>
              <a:rPr lang="ru-RU" sz="1600" dirty="0" err="1"/>
              <a:t>спілкування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мислення</a:t>
            </a:r>
            <a:r>
              <a:rPr lang="ru-RU" sz="1600" dirty="0"/>
              <a:t> </a:t>
            </a:r>
            <a:r>
              <a:rPr lang="ru-RU" sz="1600" dirty="0" err="1"/>
              <a:t>дитини</a:t>
            </a:r>
            <a:r>
              <a:rPr lang="ru-RU" sz="1600" dirty="0"/>
              <a:t>, а </a:t>
            </a:r>
            <a:r>
              <a:rPr lang="ru-RU" sz="1600" dirty="0" err="1"/>
              <a:t>й</a:t>
            </a:r>
            <a:r>
              <a:rPr lang="ru-RU" sz="1600" dirty="0"/>
              <a:t> предметом </a:t>
            </a:r>
            <a:r>
              <a:rPr lang="ru-RU" sz="1600" dirty="0" err="1"/>
              <a:t>вивчення</a:t>
            </a:r>
            <a:r>
              <a:rPr lang="ru-RU" sz="1600" dirty="0"/>
              <a:t> (</a:t>
            </a:r>
            <a:r>
              <a:rPr lang="ru-RU" sz="1600" dirty="0" err="1" smtClean="0"/>
              <a:t>читання</a:t>
            </a:r>
            <a:r>
              <a:rPr lang="ru-RU" sz="1600" dirty="0" smtClean="0"/>
              <a:t>), </a:t>
            </a:r>
            <a:r>
              <a:rPr lang="ru-RU" sz="1600" dirty="0" err="1"/>
              <a:t>тобто</a:t>
            </a:r>
            <a:r>
              <a:rPr lang="ru-RU" sz="1600" dirty="0"/>
              <a:t> </a:t>
            </a:r>
            <a:r>
              <a:rPr lang="ru-RU" sz="1600" dirty="0" err="1"/>
              <a:t>мова</a:t>
            </a:r>
            <a:r>
              <a:rPr lang="ru-RU" sz="1600" dirty="0"/>
              <a:t> </a:t>
            </a:r>
            <a:r>
              <a:rPr lang="ru-RU" sz="1600" dirty="0" err="1"/>
              <a:t>стає</a:t>
            </a:r>
            <a:r>
              <a:rPr lang="ru-RU" sz="1600" dirty="0"/>
              <a:t> "</a:t>
            </a:r>
            <a:r>
              <a:rPr lang="ru-RU" sz="1600" dirty="0" err="1"/>
              <a:t>рідною</a:t>
            </a:r>
            <a:r>
              <a:rPr lang="ru-RU" sz="1600" dirty="0"/>
              <a:t>". </a:t>
            </a:r>
            <a:r>
              <a:rPr lang="ru-RU" sz="1600" dirty="0" err="1"/>
              <a:t>Дитина</a:t>
            </a:r>
            <a:r>
              <a:rPr lang="ru-RU" sz="1600" dirty="0"/>
              <a:t> </a:t>
            </a:r>
            <a:r>
              <a:rPr lang="ru-RU" sz="1600" dirty="0" err="1"/>
              <a:t>розвиває</a:t>
            </a:r>
            <a:r>
              <a:rPr lang="ru-RU" sz="1600" dirty="0"/>
              <a:t> </a:t>
            </a:r>
            <a:r>
              <a:rPr lang="ru-RU" sz="1600" dirty="0" err="1"/>
              <a:t>звукову</a:t>
            </a:r>
            <a:r>
              <a:rPr lang="ru-RU" sz="1600" dirty="0"/>
              <a:t> </a:t>
            </a:r>
            <a:r>
              <a:rPr lang="ru-RU" sz="1600" dirty="0" err="1"/>
              <a:t>промову</a:t>
            </a:r>
            <a:r>
              <a:rPr lang="ru-RU" sz="1600" dirty="0"/>
              <a:t>, </a:t>
            </a:r>
            <a:r>
              <a:rPr lang="ru-RU" sz="1600" dirty="0" err="1"/>
              <a:t>тобто</a:t>
            </a:r>
            <a:r>
              <a:rPr lang="ru-RU" sz="1600" dirty="0"/>
              <a:t> </a:t>
            </a:r>
            <a:r>
              <a:rPr lang="ru-RU" sz="1600" dirty="0" err="1"/>
              <a:t>диференціює</a:t>
            </a:r>
            <a:r>
              <a:rPr lang="ru-RU" sz="1600" dirty="0"/>
              <a:t> правильно </a:t>
            </a:r>
            <a:r>
              <a:rPr lang="ru-RU" sz="1600" dirty="0" err="1"/>
              <a:t>і</a:t>
            </a:r>
            <a:r>
              <a:rPr lang="ru-RU" sz="1600" dirty="0"/>
              <a:t> неправильно </a:t>
            </a:r>
            <a:r>
              <a:rPr lang="ru-RU" sz="1600" dirty="0" err="1"/>
              <a:t>вимовлені</a:t>
            </a:r>
            <a:r>
              <a:rPr lang="ru-RU" sz="1600" dirty="0"/>
              <a:t> </a:t>
            </a:r>
            <a:r>
              <a:rPr lang="ru-RU" sz="1600" dirty="0" err="1"/>
              <a:t>іншими</a:t>
            </a:r>
            <a:r>
              <a:rPr lang="ru-RU" sz="1600" dirty="0"/>
              <a:t> словами. </a:t>
            </a:r>
            <a:r>
              <a:rPr lang="ru-RU" sz="1600" dirty="0" err="1"/>
              <a:t>Інтенсивно</a:t>
            </a:r>
            <a:r>
              <a:rPr lang="ru-RU" sz="1600" dirty="0"/>
              <a:t> </a:t>
            </a:r>
            <a:r>
              <a:rPr lang="ru-RU" sz="1600" dirty="0" err="1"/>
              <a:t>збільшується</a:t>
            </a:r>
            <a:r>
              <a:rPr lang="ru-RU" sz="1600" dirty="0"/>
              <a:t> </a:t>
            </a:r>
            <a:r>
              <a:rPr lang="ru-RU" sz="1600" dirty="0" err="1"/>
              <a:t>словниковий</a:t>
            </a:r>
            <a:r>
              <a:rPr lang="ru-RU" sz="1600" dirty="0"/>
              <a:t> запас </a:t>
            </a:r>
            <a:r>
              <a:rPr lang="ru-RU" sz="1600" dirty="0" err="1"/>
              <a:t>мови</a:t>
            </a:r>
            <a:r>
              <a:rPr lang="ru-RU" sz="1600" dirty="0"/>
              <a:t> (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дуже</a:t>
            </a:r>
            <a:r>
              <a:rPr lang="ru-RU" sz="1600" dirty="0"/>
              <a:t> </a:t>
            </a:r>
            <a:r>
              <a:rPr lang="ru-RU" sz="1600" dirty="0" err="1"/>
              <a:t>залежить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, в </a:t>
            </a:r>
            <a:r>
              <a:rPr lang="ru-RU" sz="1600" dirty="0" err="1"/>
              <a:t>якому</a:t>
            </a:r>
            <a:r>
              <a:rPr lang="ru-RU" sz="1600" dirty="0"/>
              <a:t> росте </a:t>
            </a:r>
            <a:r>
              <a:rPr lang="ru-RU" sz="1600" dirty="0" err="1"/>
              <a:t>дитина</a:t>
            </a:r>
            <a:r>
              <a:rPr lang="ru-RU" sz="1600" dirty="0"/>
              <a:t>). </a:t>
            </a:r>
            <a:r>
              <a:rPr lang="ru-RU" sz="1600" dirty="0" err="1"/>
              <a:t>Розвивається</a:t>
            </a:r>
            <a:r>
              <a:rPr lang="ru-RU" sz="1600" dirty="0"/>
              <a:t> </a:t>
            </a:r>
            <a:r>
              <a:rPr lang="ru-RU" sz="1600" dirty="0" err="1"/>
              <a:t>граматичний</a:t>
            </a:r>
            <a:r>
              <a:rPr lang="ru-RU" sz="1600" dirty="0"/>
              <a:t> лад </a:t>
            </a:r>
            <a:r>
              <a:rPr lang="ru-RU" sz="1600" dirty="0" err="1"/>
              <a:t>мови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стає</a:t>
            </a:r>
            <a:r>
              <a:rPr lang="ru-RU" sz="1600" dirty="0"/>
              <a:t> </a:t>
            </a:r>
            <a:r>
              <a:rPr lang="ru-RU" sz="1600" dirty="0" err="1"/>
              <a:t>можливим</a:t>
            </a:r>
            <a:r>
              <a:rPr lang="ru-RU" sz="1600" dirty="0"/>
              <a:t> </a:t>
            </a:r>
            <a:r>
              <a:rPr lang="ru-RU" sz="1600" dirty="0" err="1"/>
              <a:t>контекстна</a:t>
            </a:r>
            <a:r>
              <a:rPr lang="ru-RU" sz="1600" dirty="0"/>
              <a:t> </a:t>
            </a:r>
            <a:r>
              <a:rPr lang="ru-RU" sz="1600" dirty="0" err="1"/>
              <a:t>мова</a:t>
            </a:r>
            <a:r>
              <a:rPr lang="ru-RU" sz="1600" dirty="0"/>
              <a:t>. </a:t>
            </a:r>
            <a:r>
              <a:rPr lang="ru-RU" sz="1600" dirty="0" err="1"/>
              <a:t>Виявляється</a:t>
            </a:r>
            <a:r>
              <a:rPr lang="ru-RU" sz="1600" dirty="0"/>
              <a:t> </a:t>
            </a:r>
            <a:r>
              <a:rPr lang="ru-RU" sz="1600" dirty="0" err="1"/>
              <a:t>словотворча</a:t>
            </a:r>
            <a:r>
              <a:rPr lang="ru-RU" sz="1600" dirty="0"/>
              <a:t> </a:t>
            </a:r>
            <a:r>
              <a:rPr lang="ru-RU" sz="1600" dirty="0" err="1" smtClean="0"/>
              <a:t>здатність</a:t>
            </a:r>
            <a:r>
              <a:rPr lang="ru-RU" sz="1600" dirty="0" smtClean="0"/>
              <a:t>. </a:t>
            </a:r>
            <a:r>
              <a:rPr lang="ru-RU" sz="1600" dirty="0" err="1"/>
              <a:t>Крім</a:t>
            </a:r>
            <a:r>
              <a:rPr lang="ru-RU" sz="1600" dirty="0"/>
              <a:t> того, </a:t>
            </a:r>
            <a:r>
              <a:rPr lang="ru-RU" sz="1600" dirty="0" err="1"/>
              <a:t>розвивається</a:t>
            </a:r>
            <a:r>
              <a:rPr lang="ru-RU" sz="1600" dirty="0"/>
              <a:t> </a:t>
            </a:r>
            <a:r>
              <a:rPr lang="ru-RU" sz="1600" dirty="0" err="1"/>
              <a:t>діалогічне</a:t>
            </a:r>
            <a:r>
              <a:rPr lang="ru-RU" sz="1600" dirty="0"/>
              <a:t> </a:t>
            </a:r>
            <a:r>
              <a:rPr lang="ru-RU" sz="1600" dirty="0" err="1"/>
              <a:t>мовлення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включає</a:t>
            </a:r>
            <a:r>
              <a:rPr lang="ru-RU" sz="1600" dirty="0"/>
              <a:t> </a:t>
            </a:r>
            <a:r>
              <a:rPr lang="ru-RU" sz="1600" dirty="0" err="1"/>
              <a:t>оцінку</a:t>
            </a:r>
            <a:r>
              <a:rPr lang="ru-RU" sz="1600" dirty="0"/>
              <a:t>, </a:t>
            </a:r>
            <a:r>
              <a:rPr lang="ru-RU" sz="1600" dirty="0" err="1"/>
              <a:t>планування</a:t>
            </a:r>
            <a:r>
              <a:rPr lang="ru-RU" sz="1600" dirty="0"/>
              <a:t> </a:t>
            </a:r>
            <a:r>
              <a:rPr lang="ru-RU" sz="1600" dirty="0" err="1"/>
              <a:t>спільних</a:t>
            </a:r>
            <a:r>
              <a:rPr lang="ru-RU" sz="1600" dirty="0"/>
              <a:t> </a:t>
            </a:r>
            <a:r>
              <a:rPr lang="ru-RU" sz="1600" dirty="0" err="1"/>
              <a:t>дій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т.д. У </a:t>
            </a:r>
            <a:r>
              <a:rPr lang="ru-RU" sz="1600" dirty="0" err="1"/>
              <a:t>зв'язку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розвитком</a:t>
            </a:r>
            <a:r>
              <a:rPr lang="ru-RU" sz="1600" dirty="0"/>
              <a:t> </a:t>
            </a:r>
            <a:r>
              <a:rPr lang="ru-RU" sz="1600" dirty="0" err="1"/>
              <a:t>мови</a:t>
            </a:r>
            <a:r>
              <a:rPr lang="ru-RU" sz="1600" dirty="0"/>
              <a:t> </a:t>
            </a:r>
            <a:r>
              <a:rPr lang="ru-RU" sz="1600" dirty="0" err="1"/>
              <a:t>розвивається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мислення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наочно-дієвого</a:t>
            </a:r>
            <a:r>
              <a:rPr lang="ru-RU" sz="1600" dirty="0"/>
              <a:t>, через </a:t>
            </a:r>
            <a:r>
              <a:rPr lang="ru-RU" sz="1600" dirty="0" err="1"/>
              <a:t>наочно-образне</a:t>
            </a:r>
            <a:r>
              <a:rPr lang="ru-RU" sz="1600" dirty="0"/>
              <a:t> до словесного, </a:t>
            </a:r>
            <a:r>
              <a:rPr lang="ru-RU" sz="1600" dirty="0" err="1"/>
              <a:t>хоча</a:t>
            </a:r>
            <a:r>
              <a:rPr lang="ru-RU" sz="1600" dirty="0"/>
              <a:t> все ж таки в </a:t>
            </a:r>
            <a:r>
              <a:rPr lang="ru-RU" sz="1600" dirty="0" err="1"/>
              <a:t>дошкільний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переважає</a:t>
            </a:r>
            <a:r>
              <a:rPr lang="ru-RU" sz="1600" dirty="0"/>
              <a:t> </a:t>
            </a:r>
            <a:r>
              <a:rPr lang="ru-RU" sz="1600" dirty="0" err="1"/>
              <a:t>наочно-образне</a:t>
            </a:r>
            <a:r>
              <a:rPr lang="ru-RU" sz="1600" dirty="0"/>
              <a:t> </a:t>
            </a:r>
            <a:r>
              <a:rPr lang="ru-RU" sz="1600" dirty="0" err="1"/>
              <a:t>мислення</a:t>
            </a:r>
            <a:r>
              <a:rPr lang="ru-RU" sz="1600" dirty="0"/>
              <a:t> (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репрезентативний</a:t>
            </a:r>
            <a:r>
              <a:rPr lang="ru-RU" sz="1600" dirty="0"/>
              <a:t> </a:t>
            </a:r>
            <a:r>
              <a:rPr lang="ru-RU" sz="1600" dirty="0" err="1"/>
              <a:t>інтелект</a:t>
            </a:r>
            <a:r>
              <a:rPr lang="ru-RU" sz="1600" dirty="0"/>
              <a:t>, за Ж. </a:t>
            </a:r>
            <a:r>
              <a:rPr lang="ru-RU" sz="1600" dirty="0" err="1"/>
              <a:t>Піаже</a:t>
            </a:r>
            <a:r>
              <a:rPr lang="ru-RU" sz="1600" dirty="0"/>
              <a:t>). У </a:t>
            </a:r>
            <a:r>
              <a:rPr lang="ru-RU" sz="1600" dirty="0" err="1"/>
              <a:t>віці</a:t>
            </a:r>
            <a:r>
              <a:rPr lang="ru-RU" sz="1600" dirty="0"/>
              <a:t> 5-6 </a:t>
            </a:r>
            <a:r>
              <a:rPr lang="ru-RU" sz="1600" dirty="0" err="1"/>
              <a:t>років</a:t>
            </a:r>
            <a:r>
              <a:rPr lang="ru-RU" sz="1600" dirty="0"/>
              <a:t> </a:t>
            </a:r>
            <a:r>
              <a:rPr lang="ru-RU" sz="1600" dirty="0" err="1"/>
              <a:t>з'являється</a:t>
            </a:r>
            <a:r>
              <a:rPr lang="ru-RU" sz="1600" dirty="0"/>
              <a:t> </a:t>
            </a:r>
            <a:r>
              <a:rPr lang="ru-RU" sz="1600" dirty="0" err="1"/>
              <a:t>здатність</a:t>
            </a:r>
            <a:r>
              <a:rPr lang="ru-RU" sz="1600" dirty="0"/>
              <a:t> </a:t>
            </a:r>
            <a:r>
              <a:rPr lang="ru-RU" sz="1600" dirty="0" err="1"/>
              <a:t>логічно</a:t>
            </a:r>
            <a:r>
              <a:rPr lang="ru-RU" sz="1600" dirty="0"/>
              <a:t> </a:t>
            </a:r>
            <a:r>
              <a:rPr lang="ru-RU" sz="1600" dirty="0" err="1"/>
              <a:t>розмірковувати</a:t>
            </a:r>
            <a:r>
              <a:rPr lang="ru-RU" sz="1600" dirty="0"/>
              <a:t> не </a:t>
            </a:r>
            <a:r>
              <a:rPr lang="ru-RU" sz="1600" dirty="0" err="1"/>
              <a:t>більше</a:t>
            </a:r>
            <a:r>
              <a:rPr lang="ru-RU" sz="1600" dirty="0"/>
              <a:t> </a:t>
            </a:r>
            <a:r>
              <a:rPr lang="ru-RU" sz="1600" dirty="0" err="1"/>
              <a:t>розуміння</a:t>
            </a:r>
            <a:r>
              <a:rPr lang="ru-RU" sz="1600" dirty="0"/>
              <a:t> </a:t>
            </a:r>
            <a:r>
              <a:rPr lang="ru-RU" sz="1600" dirty="0" err="1"/>
              <a:t>фактів</a:t>
            </a:r>
            <a:r>
              <a:rPr lang="ru-RU" sz="1600" dirty="0"/>
              <a:t>. До 6-7-річного </a:t>
            </a:r>
            <a:r>
              <a:rPr lang="ru-RU" sz="1600" dirty="0" err="1"/>
              <a:t>віку</a:t>
            </a:r>
            <a:r>
              <a:rPr lang="ru-RU" sz="1600" dirty="0"/>
              <a:t> </a:t>
            </a:r>
            <a:r>
              <a:rPr lang="ru-RU" sz="1600" dirty="0" err="1"/>
              <a:t>з'являється</a:t>
            </a:r>
            <a:r>
              <a:rPr lang="ru-RU" sz="1600" dirty="0"/>
              <a:t> </a:t>
            </a:r>
            <a:r>
              <a:rPr lang="ru-RU" sz="1600" dirty="0" err="1"/>
              <a:t>тенденція</a:t>
            </a:r>
            <a:r>
              <a:rPr lang="ru-RU" sz="1600" dirty="0"/>
              <a:t> та </a:t>
            </a:r>
            <a:r>
              <a:rPr lang="ru-RU" sz="1600" dirty="0" err="1"/>
              <a:t>здатність</a:t>
            </a:r>
            <a:r>
              <a:rPr lang="ru-RU" sz="1600" dirty="0"/>
              <a:t> до </a:t>
            </a:r>
            <a:r>
              <a:rPr lang="ru-RU" sz="1600" dirty="0" err="1"/>
              <a:t>узагальнення</a:t>
            </a:r>
            <a:r>
              <a:rPr lang="ru-RU" sz="1600" dirty="0"/>
              <a:t> та </a:t>
            </a:r>
            <a:r>
              <a:rPr lang="ru-RU" sz="1600" dirty="0" err="1"/>
              <a:t>встановлення</a:t>
            </a:r>
            <a:r>
              <a:rPr lang="ru-RU" sz="1600" dirty="0"/>
              <a:t> </a:t>
            </a:r>
            <a:r>
              <a:rPr lang="ru-RU" sz="1600" dirty="0" err="1"/>
              <a:t>зв'язків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явищами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До 7 </a:t>
            </a:r>
            <a:r>
              <a:rPr lang="ru-RU" sz="1600" dirty="0" err="1"/>
              <a:t>років</a:t>
            </a:r>
            <a:r>
              <a:rPr lang="ru-RU" sz="1600" dirty="0"/>
              <a:t> </a:t>
            </a:r>
            <a:r>
              <a:rPr lang="ru-RU" sz="1600" dirty="0" err="1"/>
              <a:t>самооцінка</a:t>
            </a:r>
            <a:r>
              <a:rPr lang="ru-RU" sz="1600" dirty="0"/>
              <a:t> в </a:t>
            </a:r>
            <a:r>
              <a:rPr lang="ru-RU" sz="1600" dirty="0" err="1"/>
              <a:t>більшості</a:t>
            </a:r>
            <a:r>
              <a:rPr lang="ru-RU" sz="1600" dirty="0"/>
              <a:t> </a:t>
            </a:r>
            <a:r>
              <a:rPr lang="ru-RU" sz="1600" dirty="0" err="1"/>
              <a:t>дітей</a:t>
            </a:r>
            <a:r>
              <a:rPr lang="ru-RU" sz="1600" dirty="0"/>
              <a:t> </a:t>
            </a:r>
            <a:r>
              <a:rPr lang="ru-RU" sz="1600" dirty="0" err="1"/>
              <a:t>стає</a:t>
            </a:r>
            <a:r>
              <a:rPr lang="ru-RU" sz="1600" dirty="0"/>
              <a:t> </a:t>
            </a:r>
            <a:r>
              <a:rPr lang="ru-RU" sz="1600" dirty="0" err="1"/>
              <a:t>більш</a:t>
            </a:r>
            <a:r>
              <a:rPr lang="ru-RU" sz="1600" dirty="0"/>
              <a:t> адекватною, </a:t>
            </a:r>
            <a:r>
              <a:rPr lang="ru-RU" sz="1600" dirty="0" err="1"/>
              <a:t>ніж</a:t>
            </a:r>
            <a:r>
              <a:rPr lang="ru-RU" sz="1600" dirty="0"/>
              <a:t> у </a:t>
            </a:r>
            <a:r>
              <a:rPr lang="ru-RU" sz="1600" dirty="0" err="1"/>
              <a:t>ранньому</a:t>
            </a:r>
            <a:r>
              <a:rPr lang="ru-RU" sz="1600" dirty="0"/>
              <a:t> </a:t>
            </a:r>
            <a:r>
              <a:rPr lang="ru-RU" sz="1600" dirty="0" err="1"/>
              <a:t>віці</a:t>
            </a:r>
            <a:r>
              <a:rPr lang="ru-RU" sz="1600" dirty="0"/>
              <a:t>, коли </a:t>
            </a:r>
            <a:r>
              <a:rPr lang="ru-RU" sz="1600" dirty="0" err="1"/>
              <a:t>дитина</a:t>
            </a:r>
            <a:r>
              <a:rPr lang="ru-RU" sz="1600" dirty="0"/>
              <a:t>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схильна</a:t>
            </a:r>
            <a:r>
              <a:rPr lang="ru-RU" sz="1600" dirty="0"/>
              <a:t> до </a:t>
            </a:r>
            <a:r>
              <a:rPr lang="ru-RU" sz="1600" dirty="0" err="1"/>
              <a:t>завищеної</a:t>
            </a:r>
            <a:r>
              <a:rPr lang="ru-RU" sz="1600" dirty="0"/>
              <a:t> в </a:t>
            </a:r>
            <a:r>
              <a:rPr lang="ru-RU" sz="1600" dirty="0" err="1"/>
              <a:t>емоційному</a:t>
            </a:r>
            <a:r>
              <a:rPr lang="ru-RU" sz="1600" dirty="0"/>
              <a:t> </a:t>
            </a:r>
            <a:r>
              <a:rPr lang="ru-RU" sz="1600" dirty="0" err="1"/>
              <a:t>плані</a:t>
            </a:r>
            <a:r>
              <a:rPr lang="ru-RU" sz="1600" dirty="0"/>
              <a:t> </a:t>
            </a:r>
            <a:r>
              <a:rPr lang="ru-RU" sz="1600" dirty="0" err="1"/>
              <a:t>самооцінки</a:t>
            </a:r>
            <a:r>
              <a:rPr lang="ru-RU" sz="1600" dirty="0"/>
              <a:t>. </a:t>
            </a:r>
            <a:r>
              <a:rPr lang="ru-RU" sz="1600" dirty="0" err="1"/>
              <a:t>Адекватний</a:t>
            </a:r>
            <a:r>
              <a:rPr lang="ru-RU" sz="1600" dirty="0"/>
              <a:t> образ “Я” </a:t>
            </a:r>
            <a:r>
              <a:rPr lang="ru-RU" sz="1600" dirty="0" err="1"/>
              <a:t>формується</a:t>
            </a:r>
            <a:r>
              <a:rPr lang="ru-RU" sz="1600" dirty="0"/>
              <a:t> в </a:t>
            </a:r>
            <a:r>
              <a:rPr lang="ru-RU" sz="1600" dirty="0" err="1"/>
              <a:t>дитини</a:t>
            </a:r>
            <a:r>
              <a:rPr lang="ru-RU" sz="1600" dirty="0"/>
              <a:t> при правильному </a:t>
            </a:r>
            <a:r>
              <a:rPr lang="ru-RU" sz="1600" dirty="0" err="1"/>
              <a:t>поєднанні</a:t>
            </a:r>
            <a:r>
              <a:rPr lang="ru-RU" sz="1600" dirty="0"/>
              <a:t> </a:t>
            </a:r>
            <a:r>
              <a:rPr lang="ru-RU" sz="1600" dirty="0" err="1"/>
              <a:t>знань</a:t>
            </a:r>
            <a:r>
              <a:rPr lang="ru-RU" sz="1600" dirty="0"/>
              <a:t>, </a:t>
            </a:r>
            <a:r>
              <a:rPr lang="ru-RU" sz="1600" dirty="0" err="1"/>
              <a:t>отриманих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власного</a:t>
            </a:r>
            <a:r>
              <a:rPr lang="ru-RU" sz="1600" dirty="0"/>
              <a:t> </a:t>
            </a:r>
            <a:r>
              <a:rPr lang="ru-RU" sz="1600" dirty="0" err="1"/>
              <a:t>досвіду</a:t>
            </a:r>
            <a:r>
              <a:rPr lang="ru-RU" sz="1600" dirty="0"/>
              <a:t> та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спілкування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дорослими</a:t>
            </a:r>
            <a:r>
              <a:rPr lang="ru-RU" sz="1600" dirty="0"/>
              <a:t> </a:t>
            </a:r>
            <a:r>
              <a:rPr lang="ru-RU" sz="1600" dirty="0" err="1"/>
              <a:t>та</a:t>
            </a:r>
            <a:r>
              <a:rPr lang="ru-RU" sz="1600" dirty="0"/>
              <a:t> </a:t>
            </a:r>
            <a:r>
              <a:rPr lang="ru-RU" sz="1600" dirty="0" err="1"/>
              <a:t>однолітками</a:t>
            </a:r>
            <a:r>
              <a:rPr lang="ru-RU" sz="1600" dirty="0"/>
              <a:t>. </a:t>
            </a:r>
            <a:r>
              <a:rPr lang="ru-RU" sz="1600" dirty="0" err="1"/>
              <a:t>Наприкінці</a:t>
            </a:r>
            <a:r>
              <a:rPr lang="ru-RU" sz="1600" dirty="0"/>
              <a:t> </a:t>
            </a:r>
            <a:r>
              <a:rPr lang="ru-RU" sz="1600" dirty="0" err="1"/>
              <a:t>дошкільного</a:t>
            </a:r>
            <a:r>
              <a:rPr lang="ru-RU" sz="1600" dirty="0"/>
              <a:t> </a:t>
            </a:r>
            <a:r>
              <a:rPr lang="ru-RU" sz="1600" dirty="0" err="1"/>
              <a:t>віку</a:t>
            </a:r>
            <a:r>
              <a:rPr lang="ru-RU" sz="1600" dirty="0"/>
              <a:t> </a:t>
            </a:r>
            <a:r>
              <a:rPr lang="ru-RU" sz="1600" dirty="0" err="1"/>
              <a:t>відбувається</a:t>
            </a:r>
            <a:r>
              <a:rPr lang="ru-RU" sz="1600" dirty="0"/>
              <a:t> </a:t>
            </a:r>
            <a:r>
              <a:rPr lang="ru-RU" sz="1600" dirty="0" err="1"/>
              <a:t>статева</a:t>
            </a:r>
            <a:r>
              <a:rPr lang="ru-RU" sz="1600" dirty="0"/>
              <a:t> </a:t>
            </a:r>
            <a:r>
              <a:rPr lang="ru-RU" sz="1600" dirty="0" err="1"/>
              <a:t>ідентифікація</a:t>
            </a:r>
            <a:r>
              <a:rPr lang="ru-RU" sz="1600" dirty="0"/>
              <a:t>, </a:t>
            </a:r>
            <a:r>
              <a:rPr lang="ru-RU" sz="1600" dirty="0" err="1"/>
              <a:t>виробляється</a:t>
            </a:r>
            <a:r>
              <a:rPr lang="ru-RU" sz="1600" dirty="0"/>
              <a:t> </a:t>
            </a:r>
            <a:r>
              <a:rPr lang="ru-RU" sz="1600" dirty="0" err="1"/>
              <a:t>відповідний</a:t>
            </a:r>
            <a:r>
              <a:rPr lang="ru-RU" sz="1600" dirty="0"/>
              <a:t> стиль </a:t>
            </a:r>
            <a:r>
              <a:rPr lang="ru-RU" sz="1600" dirty="0" err="1"/>
              <a:t>поведінки</a:t>
            </a:r>
            <a:r>
              <a:rPr lang="ru-RU" sz="1600" dirty="0"/>
              <a:t>, </a:t>
            </a:r>
            <a:r>
              <a:rPr lang="ru-RU" sz="1600" dirty="0" err="1"/>
              <a:t>диференціюється</a:t>
            </a:r>
            <a:r>
              <a:rPr lang="ru-RU" sz="1600" dirty="0"/>
              <a:t> </a:t>
            </a:r>
            <a:r>
              <a:rPr lang="ru-RU" sz="1600" dirty="0" err="1"/>
              <a:t>емоційне</a:t>
            </a:r>
            <a:r>
              <a:rPr lang="ru-RU" sz="1600" dirty="0"/>
              <a:t> </a:t>
            </a:r>
            <a:r>
              <a:rPr lang="ru-RU" sz="1600" dirty="0" err="1"/>
              <a:t>самосвідомість</a:t>
            </a:r>
            <a:r>
              <a:rPr lang="ru-RU" sz="1600" dirty="0"/>
              <a:t> (</a:t>
            </a:r>
            <a:r>
              <a:rPr lang="ru-RU" sz="1600" dirty="0" err="1"/>
              <a:t>тобто</a:t>
            </a:r>
            <a:r>
              <a:rPr lang="ru-RU" sz="1600" dirty="0"/>
              <a:t>. </a:t>
            </a:r>
            <a:r>
              <a:rPr lang="ru-RU" sz="1600" dirty="0" err="1"/>
              <a:t>усвідомлення</a:t>
            </a:r>
            <a:r>
              <a:rPr lang="ru-RU" sz="1600" dirty="0"/>
              <a:t> </a:t>
            </a:r>
            <a:r>
              <a:rPr lang="ru-RU" sz="1600" dirty="0" err="1"/>
              <a:t>своїх</a:t>
            </a:r>
            <a:r>
              <a:rPr lang="ru-RU" sz="1600" dirty="0"/>
              <a:t> </a:t>
            </a:r>
            <a:r>
              <a:rPr lang="ru-RU" sz="1600" dirty="0" err="1"/>
              <a:t>переживань</a:t>
            </a:r>
            <a:r>
              <a:rPr lang="ru-RU" sz="1600" dirty="0"/>
              <a:t>)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починається</a:t>
            </a:r>
            <a:r>
              <a:rPr lang="ru-RU" sz="1600" dirty="0"/>
              <a:t> </a:t>
            </a:r>
            <a:r>
              <a:rPr lang="ru-RU" sz="1600" dirty="0" err="1"/>
              <a:t>усвідомлення</a:t>
            </a:r>
            <a:r>
              <a:rPr lang="ru-RU" sz="1600" dirty="0"/>
              <a:t> себе у </a:t>
            </a:r>
            <a:r>
              <a:rPr lang="ru-RU" sz="1600" dirty="0" err="1"/>
              <a:t>часі</a:t>
            </a:r>
            <a:r>
              <a:rPr lang="ru-RU" sz="1600" dirty="0"/>
              <a:t> (“коли </a:t>
            </a:r>
            <a:r>
              <a:rPr lang="ru-RU" sz="1600" dirty="0" err="1"/>
              <a:t>був</a:t>
            </a:r>
            <a:r>
              <a:rPr lang="ru-RU" sz="1600" dirty="0"/>
              <a:t> маленьким…”, “коли </a:t>
            </a:r>
            <a:r>
              <a:rPr lang="ru-RU" sz="1600" dirty="0" err="1"/>
              <a:t>виросту</a:t>
            </a:r>
            <a:r>
              <a:rPr lang="ru-RU" sz="1600" dirty="0"/>
              <a:t>…”). </a:t>
            </a:r>
            <a:r>
              <a:rPr lang="ru-RU" sz="1600" dirty="0" err="1"/>
              <a:t>Молодший</a:t>
            </a:r>
            <a:r>
              <a:rPr lang="ru-RU" sz="1600" dirty="0"/>
              <a:t> </a:t>
            </a:r>
            <a:r>
              <a:rPr lang="ru-RU" sz="1600" dirty="0" err="1"/>
              <a:t>шкільний</a:t>
            </a:r>
            <a:r>
              <a:rPr lang="ru-RU" sz="1600" dirty="0"/>
              <a:t> </a:t>
            </a:r>
            <a:r>
              <a:rPr lang="ru-RU" sz="1600" dirty="0" err="1"/>
              <a:t>вік</a:t>
            </a:r>
            <a:r>
              <a:rPr lang="ru-RU" sz="1600" dirty="0"/>
              <a:t> (</a:t>
            </a:r>
            <a:r>
              <a:rPr lang="ru-RU" sz="1600" dirty="0" err="1"/>
              <a:t>від</a:t>
            </a:r>
            <a:r>
              <a:rPr lang="ru-RU" sz="1600" dirty="0"/>
              <a:t> 7 до 11 </a:t>
            </a:r>
            <a:r>
              <a:rPr lang="ru-RU" sz="1600" dirty="0" err="1"/>
              <a:t>років</a:t>
            </a:r>
            <a:r>
              <a:rPr lang="ru-RU" sz="1600" dirty="0"/>
              <a:t>) </a:t>
            </a:r>
            <a:r>
              <a:rPr lang="ru-RU" sz="1600" dirty="0" err="1"/>
              <a:t>характеризується</a:t>
            </a:r>
            <a:r>
              <a:rPr lang="ru-RU" sz="1600" dirty="0"/>
              <a:t> </a:t>
            </a:r>
            <a:r>
              <a:rPr lang="ru-RU" sz="1600" dirty="0" err="1"/>
              <a:t>подальшим</a:t>
            </a:r>
            <a:r>
              <a:rPr lang="ru-RU" sz="1600" dirty="0"/>
              <a:t> </a:t>
            </a:r>
            <a:r>
              <a:rPr lang="ru-RU" sz="1600" dirty="0" err="1"/>
              <a:t>розвитком</a:t>
            </a:r>
            <a:r>
              <a:rPr lang="ru-RU" sz="1600" dirty="0"/>
              <a:t> </a:t>
            </a:r>
            <a:r>
              <a:rPr lang="ru-RU" sz="1600" dirty="0" err="1"/>
              <a:t>мислення</a:t>
            </a:r>
            <a:r>
              <a:rPr lang="ru-RU" sz="1600" dirty="0"/>
              <a:t>. У </a:t>
            </a:r>
            <a:r>
              <a:rPr lang="ru-RU" sz="1600" dirty="0" err="1"/>
              <a:t>цей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завершується</a:t>
            </a:r>
            <a:r>
              <a:rPr lang="ru-RU" sz="1600" dirty="0"/>
              <a:t> </a:t>
            </a:r>
            <a:r>
              <a:rPr lang="ru-RU" sz="1600" dirty="0" err="1"/>
              <a:t>перехід</a:t>
            </a:r>
            <a:r>
              <a:rPr lang="ru-RU" sz="1600" dirty="0"/>
              <a:t> (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намітився</a:t>
            </a:r>
            <a:r>
              <a:rPr lang="ru-RU" sz="1600" dirty="0"/>
              <a:t> в </a:t>
            </a:r>
            <a:r>
              <a:rPr lang="ru-RU" sz="1600" dirty="0" err="1"/>
              <a:t>дошкільному</a:t>
            </a:r>
            <a:r>
              <a:rPr lang="ru-RU" sz="1600" dirty="0"/>
              <a:t> </a:t>
            </a:r>
            <a:r>
              <a:rPr lang="ru-RU" sz="1600" dirty="0" err="1"/>
              <a:t>віці</a:t>
            </a:r>
            <a:r>
              <a:rPr lang="ru-RU" sz="1600" dirty="0"/>
              <a:t>)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наочно</a:t>
            </a:r>
            <a:r>
              <a:rPr lang="ru-RU" sz="1600" dirty="0"/>
              <a:t> образного до </a:t>
            </a:r>
            <a:r>
              <a:rPr lang="ru-RU" sz="1600" dirty="0" err="1"/>
              <a:t>словесно-логічного</a:t>
            </a:r>
            <a:r>
              <a:rPr lang="ru-RU" sz="1600" dirty="0"/>
              <a:t> </a:t>
            </a:r>
            <a:r>
              <a:rPr lang="ru-RU" sz="1600" dirty="0" err="1"/>
              <a:t>мислення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в </a:t>
            </a:r>
            <a:r>
              <a:rPr lang="ru-RU" sz="1600" dirty="0" err="1"/>
              <a:t>процесі</a:t>
            </a:r>
            <a:r>
              <a:rPr lang="ru-RU" sz="1600" dirty="0"/>
              <a:t> </a:t>
            </a:r>
            <a:r>
              <a:rPr lang="ru-RU" sz="1600" dirty="0" err="1"/>
              <a:t>н</a:t>
            </a:r>
            <a:r>
              <a:rPr lang="ru-RU" sz="1600" dirty="0" err="1" smtClean="0"/>
              <a:t>авчання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/>
              <a:t>молодших</a:t>
            </a:r>
            <a:r>
              <a:rPr lang="ru-RU" sz="1600" dirty="0"/>
              <a:t> </a:t>
            </a:r>
            <a:r>
              <a:rPr lang="ru-RU" sz="1600" dirty="0" err="1"/>
              <a:t>школярів</a:t>
            </a:r>
            <a:r>
              <a:rPr lang="ru-RU" sz="1600" dirty="0"/>
              <a:t> </a:t>
            </a:r>
            <a:r>
              <a:rPr lang="ru-RU" sz="1600" dirty="0" err="1"/>
              <a:t>починається</a:t>
            </a:r>
            <a:r>
              <a:rPr lang="ru-RU" sz="1600" dirty="0"/>
              <a:t> </a:t>
            </a:r>
            <a:r>
              <a:rPr lang="ru-RU" sz="1600" dirty="0" err="1"/>
              <a:t>формування</a:t>
            </a:r>
            <a:r>
              <a:rPr lang="ru-RU" sz="1600" dirty="0"/>
              <a:t> </a:t>
            </a:r>
            <a:r>
              <a:rPr lang="ru-RU" sz="1600" dirty="0" err="1"/>
              <a:t>наукових</a:t>
            </a:r>
            <a:r>
              <a:rPr lang="ru-RU" sz="1600" dirty="0"/>
              <a:t> понять, на </a:t>
            </a:r>
            <a:r>
              <a:rPr lang="ru-RU" sz="1600" dirty="0" err="1"/>
              <a:t>основі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будується</a:t>
            </a:r>
            <a:r>
              <a:rPr lang="ru-RU" sz="1600" dirty="0"/>
              <a:t> </a:t>
            </a:r>
            <a:r>
              <a:rPr lang="ru-RU" sz="1600" dirty="0" err="1"/>
              <a:t>понятійне</a:t>
            </a:r>
            <a:r>
              <a:rPr lang="ru-RU" sz="1600" dirty="0"/>
              <a:t> (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теоретичне</a:t>
            </a:r>
            <a:r>
              <a:rPr lang="ru-RU" sz="1600" dirty="0"/>
              <a:t>) </a:t>
            </a:r>
            <a:r>
              <a:rPr lang="ru-RU" sz="1600" dirty="0" err="1"/>
              <a:t>мислення</a:t>
            </a:r>
            <a:r>
              <a:rPr lang="ru-RU" sz="1600" dirty="0"/>
              <a:t>. 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будь-якої</a:t>
            </a:r>
            <a:r>
              <a:rPr lang="ru-RU" sz="1600" dirty="0"/>
              <a:t> причини до 10-річного </a:t>
            </a:r>
            <a:r>
              <a:rPr lang="ru-RU" sz="1600" dirty="0" err="1"/>
              <a:t>віку</a:t>
            </a:r>
            <a:r>
              <a:rPr lang="ru-RU" sz="1600" dirty="0"/>
              <a:t> </a:t>
            </a:r>
            <a:r>
              <a:rPr lang="ru-RU" sz="1600" dirty="0" err="1"/>
              <a:t>дитина</a:t>
            </a:r>
            <a:r>
              <a:rPr lang="ru-RU" sz="1600" dirty="0"/>
              <a:t> не мала </a:t>
            </a:r>
            <a:r>
              <a:rPr lang="ru-RU" sz="1600" dirty="0" err="1"/>
              <a:t>можливості</a:t>
            </a:r>
            <a:r>
              <a:rPr lang="ru-RU" sz="1600" dirty="0"/>
              <a:t> </a:t>
            </a:r>
            <a:r>
              <a:rPr lang="ru-RU" sz="1600" dirty="0" err="1"/>
              <a:t>розвивати</a:t>
            </a:r>
            <a:r>
              <a:rPr lang="ru-RU" sz="1600" dirty="0"/>
              <a:t> </a:t>
            </a:r>
            <a:r>
              <a:rPr lang="ru-RU" sz="1600" dirty="0" err="1"/>
              <a:t>мову</a:t>
            </a:r>
            <a:r>
              <a:rPr lang="ru-RU" sz="1600" dirty="0"/>
              <a:t> в </a:t>
            </a:r>
            <a:r>
              <a:rPr lang="ru-RU" sz="1600" dirty="0" err="1"/>
              <a:t>контакті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людьми,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потенційні</a:t>
            </a:r>
            <a:r>
              <a:rPr lang="ru-RU" sz="1600" dirty="0"/>
              <a:t> </a:t>
            </a:r>
            <a:r>
              <a:rPr lang="ru-RU" sz="1600" dirty="0" err="1"/>
              <a:t>мовні</a:t>
            </a:r>
            <a:r>
              <a:rPr lang="ru-RU" sz="1600" dirty="0"/>
              <a:t> </a:t>
            </a:r>
            <a:r>
              <a:rPr lang="ru-RU" sz="1600" dirty="0" err="1"/>
              <a:t>здібності</a:t>
            </a:r>
            <a:r>
              <a:rPr lang="ru-RU" sz="1600" dirty="0"/>
              <a:t> </a:t>
            </a:r>
            <a:r>
              <a:rPr lang="ru-RU" sz="1600" dirty="0" err="1"/>
              <a:t>втрачаються</a:t>
            </a:r>
            <a:r>
              <a:rPr lang="ru-RU" sz="1600" dirty="0"/>
              <a:t> (</a:t>
            </a:r>
            <a:r>
              <a:rPr lang="ru-RU" sz="1600" dirty="0" err="1"/>
              <a:t>можливо</a:t>
            </a:r>
            <a:r>
              <a:rPr lang="ru-RU" sz="1600" dirty="0"/>
              <a:t>, </a:t>
            </a:r>
            <a:r>
              <a:rPr lang="ru-RU" sz="1600" dirty="0" err="1"/>
              <a:t>розпадаються</a:t>
            </a:r>
            <a:r>
              <a:rPr lang="ru-RU" sz="1600" dirty="0"/>
              <a:t> та/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вже</a:t>
            </a:r>
            <a:r>
              <a:rPr lang="ru-RU" sz="1600" dirty="0"/>
              <a:t> не </a:t>
            </a:r>
            <a:r>
              <a:rPr lang="ru-RU" sz="1600" dirty="0" err="1"/>
              <a:t>виникають</a:t>
            </a:r>
            <a:r>
              <a:rPr lang="ru-RU" sz="1600" dirty="0"/>
              <a:t> </a:t>
            </a:r>
            <a:r>
              <a:rPr lang="ru-RU" sz="1600" dirty="0" err="1"/>
              <a:t>нейронні</a:t>
            </a:r>
            <a:r>
              <a:rPr lang="ru-RU" sz="1600" dirty="0"/>
              <a:t> </a:t>
            </a:r>
            <a:r>
              <a:rPr lang="ru-RU" sz="1600" dirty="0" err="1"/>
              <a:t>мережі</a:t>
            </a:r>
            <a:r>
              <a:rPr lang="ru-RU" sz="1600" dirty="0"/>
              <a:t>, </a:t>
            </a:r>
            <a:r>
              <a:rPr lang="ru-RU" sz="1600" dirty="0" err="1"/>
              <a:t>необхідні</a:t>
            </a:r>
            <a:r>
              <a:rPr lang="ru-RU" sz="1600" dirty="0"/>
              <a:t> для </a:t>
            </a:r>
            <a:r>
              <a:rPr lang="ru-RU" sz="1600" dirty="0" err="1"/>
              <a:t>формування</a:t>
            </a:r>
            <a:r>
              <a:rPr lang="ru-RU" sz="1600" dirty="0"/>
              <a:t> </a:t>
            </a:r>
            <a:r>
              <a:rPr lang="ru-RU" sz="1600" dirty="0" err="1"/>
              <a:t>мовних</a:t>
            </a:r>
            <a:r>
              <a:rPr lang="ru-RU" sz="1600" dirty="0"/>
              <a:t> </a:t>
            </a:r>
            <a:r>
              <a:rPr lang="ru-RU" sz="1600" dirty="0" err="1"/>
              <a:t>центрів</a:t>
            </a:r>
            <a:r>
              <a:rPr lang="ru-RU" sz="1600" dirty="0"/>
              <a:t>). У </a:t>
            </a:r>
            <a:r>
              <a:rPr lang="ru-RU" sz="1600" dirty="0" err="1"/>
              <a:t>підлітковий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 (11-15 </a:t>
            </a:r>
            <a:r>
              <a:rPr lang="ru-RU" sz="1600" dirty="0" err="1"/>
              <a:t>років</a:t>
            </a:r>
            <a:r>
              <a:rPr lang="ru-RU" sz="1600" dirty="0"/>
              <a:t>) </a:t>
            </a:r>
            <a:r>
              <a:rPr lang="ru-RU" sz="1600" dirty="0" err="1"/>
              <a:t>особливу</a:t>
            </a:r>
            <a:r>
              <a:rPr lang="ru-RU" sz="1600" dirty="0"/>
              <a:t> роль </a:t>
            </a:r>
            <a:r>
              <a:rPr lang="ru-RU" sz="1600" dirty="0" err="1"/>
              <a:t>набуває</a:t>
            </a:r>
            <a:r>
              <a:rPr lang="ru-RU" sz="1600" dirty="0"/>
              <a:t> так звана пубертатна криза, коли </a:t>
            </a:r>
            <a:r>
              <a:rPr lang="ru-RU" sz="1600" dirty="0" err="1"/>
              <a:t>гормональний</a:t>
            </a:r>
            <a:r>
              <a:rPr lang="ru-RU" sz="1600" dirty="0"/>
              <a:t> </a:t>
            </a:r>
            <a:r>
              <a:rPr lang="ru-RU" sz="1600" dirty="0" smtClean="0"/>
              <a:t>часто </a:t>
            </a:r>
            <a:r>
              <a:rPr lang="ru-RU" sz="1600" dirty="0" err="1"/>
              <a:t>несприятливо</a:t>
            </a:r>
            <a:r>
              <a:rPr lang="ru-RU" sz="1600" dirty="0"/>
              <a:t> </a:t>
            </a:r>
            <a:r>
              <a:rPr lang="ru-RU" sz="1600" dirty="0" err="1"/>
              <a:t>відбивається</a:t>
            </a:r>
            <a:r>
              <a:rPr lang="ru-RU" sz="1600" dirty="0"/>
              <a:t> на </a:t>
            </a:r>
            <a:r>
              <a:rPr lang="ru-RU" sz="1600" dirty="0" err="1"/>
              <a:t>інтелектуальному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підлітка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відволікається</a:t>
            </a:r>
            <a:r>
              <a:rPr lang="ru-RU" sz="1600" dirty="0"/>
              <a:t> </a:t>
            </a:r>
            <a:r>
              <a:rPr lang="ru-RU" sz="1600" dirty="0" err="1"/>
              <a:t>новими</a:t>
            </a:r>
            <a:r>
              <a:rPr lang="ru-RU" sz="1600" dirty="0"/>
              <a:t> для </a:t>
            </a:r>
            <a:r>
              <a:rPr lang="ru-RU" sz="1600" dirty="0" err="1"/>
              <a:t>нього</a:t>
            </a:r>
            <a:r>
              <a:rPr lang="ru-RU" sz="1600" dirty="0"/>
              <a:t> </a:t>
            </a:r>
            <a:r>
              <a:rPr lang="ru-RU" sz="1600" dirty="0" err="1"/>
              <a:t>сексуальними</a:t>
            </a:r>
            <a:r>
              <a:rPr lang="ru-RU" sz="1600" dirty="0"/>
              <a:t> проблемами. У </a:t>
            </a:r>
            <a:r>
              <a:rPr lang="ru-RU" sz="1600" dirty="0" err="1"/>
              <a:t>цей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завершується</a:t>
            </a:r>
            <a:r>
              <a:rPr lang="ru-RU" sz="1600" dirty="0"/>
              <a:t> </a:t>
            </a:r>
            <a:r>
              <a:rPr lang="ru-RU" sz="1600" dirty="0" err="1"/>
              <a:t>статева</a:t>
            </a:r>
            <a:r>
              <a:rPr lang="ru-RU" sz="1600" dirty="0"/>
              <a:t> </a:t>
            </a:r>
            <a:r>
              <a:rPr lang="ru-RU" sz="1600" dirty="0" err="1"/>
              <a:t>ідентифікація</a:t>
            </a:r>
            <a:r>
              <a:rPr lang="ru-RU" sz="1600" dirty="0"/>
              <a:t> та </a:t>
            </a:r>
            <a:r>
              <a:rPr lang="ru-RU" sz="1600" dirty="0" err="1"/>
              <a:t>формується</a:t>
            </a:r>
            <a:r>
              <a:rPr lang="ru-RU" sz="1600" dirty="0"/>
              <a:t> характерна для </a:t>
            </a:r>
            <a:r>
              <a:rPr lang="ru-RU" sz="1600" dirty="0" err="1"/>
              <a:t>дорослих</a:t>
            </a:r>
            <a:r>
              <a:rPr lang="ru-RU" sz="1600" dirty="0"/>
              <a:t> </a:t>
            </a:r>
            <a:r>
              <a:rPr lang="ru-RU" sz="1600" dirty="0" err="1"/>
              <a:t>поведінка</a:t>
            </a:r>
            <a:r>
              <a:rPr lang="ru-RU" sz="1600" dirty="0"/>
              <a:t>. </a:t>
            </a:r>
            <a:r>
              <a:rPr lang="ru-RU" sz="1600" dirty="0" err="1"/>
              <a:t>Саме</a:t>
            </a:r>
            <a:r>
              <a:rPr lang="ru-RU" sz="1600" dirty="0"/>
              <a:t> </a:t>
            </a:r>
            <a:r>
              <a:rPr lang="ru-RU" sz="1600" dirty="0" err="1"/>
              <a:t>тоді</a:t>
            </a:r>
            <a:r>
              <a:rPr lang="ru-RU" sz="1600" dirty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підлітка</a:t>
            </a:r>
            <a:r>
              <a:rPr lang="ru-RU" sz="1600" dirty="0" smtClean="0"/>
              <a:t> </a:t>
            </a:r>
            <a:r>
              <a:rPr lang="ru-RU" sz="1600" dirty="0" err="1"/>
              <a:t>виникає</a:t>
            </a:r>
            <a:r>
              <a:rPr lang="ru-RU" sz="1600" dirty="0"/>
              <a:t> </a:t>
            </a:r>
            <a:r>
              <a:rPr lang="ru-RU" sz="1600" dirty="0" err="1"/>
              <a:t>відчуття</a:t>
            </a:r>
            <a:r>
              <a:rPr lang="ru-RU" sz="1600" dirty="0"/>
              <a:t> </a:t>
            </a:r>
            <a:r>
              <a:rPr lang="ru-RU" sz="1600" dirty="0" err="1"/>
              <a:t>дорослості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“Я – </a:t>
            </a:r>
            <a:r>
              <a:rPr lang="ru-RU" sz="1600" dirty="0" err="1"/>
              <a:t>концепція</a:t>
            </a:r>
            <a:r>
              <a:rPr lang="ru-RU" sz="1600" dirty="0"/>
              <a:t>”, </a:t>
            </a:r>
            <a:r>
              <a:rPr lang="ru-RU" sz="1600" dirty="0" err="1"/>
              <a:t>зростає</a:t>
            </a:r>
            <a:r>
              <a:rPr lang="ru-RU" sz="1600" dirty="0"/>
              <a:t> потреба у </a:t>
            </a:r>
            <a:r>
              <a:rPr lang="ru-RU" sz="1600" dirty="0" err="1"/>
              <a:t>повноцінному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повноправному</a:t>
            </a:r>
            <a:r>
              <a:rPr lang="ru-RU" sz="1600" dirty="0"/>
              <a:t> </a:t>
            </a:r>
            <a:r>
              <a:rPr lang="ru-RU" sz="1600" dirty="0" err="1"/>
              <a:t>спілкуванні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однолітками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значними</a:t>
            </a:r>
            <a:r>
              <a:rPr lang="ru-RU" sz="1600" dirty="0"/>
              <a:t> </a:t>
            </a:r>
            <a:r>
              <a:rPr lang="ru-RU" sz="1600" dirty="0" err="1"/>
              <a:t>дорослими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у</a:t>
            </a:r>
            <a:r>
              <a:rPr lang="ru-RU" sz="1600" dirty="0"/>
              <a:t> </a:t>
            </a:r>
            <a:r>
              <a:rPr lang="ru-RU" sz="1600" dirty="0" err="1"/>
              <a:t>кінцевому</a:t>
            </a:r>
            <a:r>
              <a:rPr lang="ru-RU" sz="1600" dirty="0"/>
              <a:t> </a:t>
            </a:r>
            <a:r>
              <a:rPr lang="ru-RU" sz="1600" dirty="0" err="1"/>
              <a:t>підсумку</a:t>
            </a:r>
            <a:r>
              <a:rPr lang="ru-RU" sz="1600" dirty="0"/>
              <a:t> </a:t>
            </a:r>
            <a:r>
              <a:rPr lang="ru-RU" sz="1600" dirty="0" err="1"/>
              <a:t>позначається</a:t>
            </a:r>
            <a:r>
              <a:rPr lang="ru-RU" sz="1600" dirty="0"/>
              <a:t> </a:t>
            </a:r>
            <a:r>
              <a:rPr lang="ru-RU" sz="1600" dirty="0" err="1"/>
              <a:t>у</a:t>
            </a:r>
            <a:r>
              <a:rPr lang="ru-RU" sz="1600" dirty="0"/>
              <a:t> </a:t>
            </a:r>
            <a:r>
              <a:rPr lang="ru-RU" sz="1600" dirty="0" err="1"/>
              <a:t>формуванні</a:t>
            </a:r>
            <a:r>
              <a:rPr lang="ru-RU" sz="1600" dirty="0"/>
              <a:t> </a:t>
            </a:r>
            <a:r>
              <a:rPr lang="ru-RU" sz="1600" dirty="0" err="1"/>
              <a:t>особистості</a:t>
            </a:r>
            <a:r>
              <a:rPr lang="ru-RU" sz="1600" dirty="0"/>
              <a:t> </a:t>
            </a:r>
            <a:r>
              <a:rPr lang="ru-RU" sz="1600" dirty="0" err="1"/>
              <a:t>підлітка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зокрема</a:t>
            </a:r>
            <a:r>
              <a:rPr lang="ru-RU" sz="1600" dirty="0"/>
              <a:t> –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інтелекту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промови</a:t>
            </a:r>
            <a:r>
              <a:rPr lang="ru-RU" sz="1600" dirty="0"/>
              <a:t>. У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продовжує</a:t>
            </a:r>
            <a:r>
              <a:rPr lang="ru-RU" sz="1600" dirty="0"/>
              <a:t> </a:t>
            </a:r>
            <a:r>
              <a:rPr lang="ru-RU" sz="1600" dirty="0" err="1"/>
              <a:t>розвиватися</a:t>
            </a:r>
            <a:r>
              <a:rPr lang="ru-RU" sz="1600" dirty="0"/>
              <a:t> </a:t>
            </a:r>
            <a:r>
              <a:rPr lang="ru-RU" sz="1600" dirty="0" err="1"/>
              <a:t>теоретичне</a:t>
            </a:r>
            <a:r>
              <a:rPr lang="ru-RU" sz="1600" dirty="0"/>
              <a:t> </a:t>
            </a:r>
            <a:r>
              <a:rPr lang="ru-RU" sz="1600" dirty="0" err="1"/>
              <a:t>рефлексивне</a:t>
            </a:r>
            <a:r>
              <a:rPr lang="ru-RU" sz="1600" dirty="0"/>
              <a:t> </a:t>
            </a:r>
            <a:r>
              <a:rPr lang="ru-RU" sz="1600" dirty="0" err="1"/>
              <a:t>мислення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дозволяє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загальних</a:t>
            </a:r>
            <a:r>
              <a:rPr lang="ru-RU" sz="1600" dirty="0"/>
              <a:t> </a:t>
            </a:r>
            <a:r>
              <a:rPr lang="ru-RU" sz="1600" dirty="0" err="1"/>
              <a:t>посилок</a:t>
            </a:r>
            <a:r>
              <a:rPr lang="ru-RU" sz="1600" dirty="0"/>
              <a:t> </a:t>
            </a:r>
            <a:r>
              <a:rPr lang="ru-RU" sz="1600" dirty="0" err="1"/>
              <a:t>будувати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перевіряти</a:t>
            </a:r>
            <a:r>
              <a:rPr lang="ru-RU" sz="1600" dirty="0"/>
              <a:t> </a:t>
            </a:r>
            <a:r>
              <a:rPr lang="ru-RU" sz="1600" dirty="0" err="1"/>
              <a:t>гіпотези</a:t>
            </a:r>
            <a:r>
              <a:rPr lang="ru-RU" sz="1600" dirty="0"/>
              <a:t>, </a:t>
            </a:r>
            <a:r>
              <a:rPr lang="ru-RU" sz="1600" dirty="0" err="1"/>
              <a:t>тобто</a:t>
            </a:r>
            <a:r>
              <a:rPr lang="ru-RU" sz="1600" dirty="0"/>
              <a:t>. </a:t>
            </a:r>
            <a:r>
              <a:rPr lang="ru-RU" sz="1600" dirty="0" err="1"/>
              <a:t>міркувати</a:t>
            </a:r>
            <a:r>
              <a:rPr lang="ru-RU" sz="1600" dirty="0"/>
              <a:t> </a:t>
            </a:r>
            <a:r>
              <a:rPr lang="ru-RU" sz="1600" dirty="0" err="1"/>
              <a:t>гіпотетико-дедуктивно</a:t>
            </a:r>
            <a:r>
              <a:rPr lang="ru-RU" sz="1600" dirty="0"/>
              <a:t> та </a:t>
            </a:r>
            <a:r>
              <a:rPr lang="ru-RU" sz="1600" dirty="0" err="1"/>
              <a:t>оперувати</a:t>
            </a:r>
            <a:r>
              <a:rPr lang="ru-RU" sz="1600" dirty="0"/>
              <a:t> </a:t>
            </a:r>
            <a:r>
              <a:rPr lang="ru-RU" sz="1600" dirty="0" err="1"/>
              <a:t>гіпотезами</a:t>
            </a:r>
            <a:r>
              <a:rPr lang="ru-RU" sz="1600" dirty="0"/>
              <a:t>, </a:t>
            </a:r>
            <a:r>
              <a:rPr lang="ru-RU" sz="1600" dirty="0" err="1"/>
              <a:t>вирішуючи</a:t>
            </a:r>
            <a:r>
              <a:rPr lang="ru-RU" sz="1600" dirty="0"/>
              <a:t> </a:t>
            </a:r>
            <a:r>
              <a:rPr lang="ru-RU" sz="1600" dirty="0" err="1"/>
              <a:t>інтелектуальні</a:t>
            </a:r>
            <a:r>
              <a:rPr lang="ru-RU" sz="1600" dirty="0"/>
              <a:t> </a:t>
            </a:r>
            <a:r>
              <a:rPr lang="ru-RU" sz="1600" dirty="0" err="1"/>
              <a:t>завдання</a:t>
            </a:r>
            <a:r>
              <a:rPr lang="ru-RU" sz="1600" dirty="0"/>
              <a:t>. </a:t>
            </a:r>
            <a:r>
              <a:rPr lang="ru-RU" sz="1600" dirty="0" err="1"/>
              <a:t>З'являється</a:t>
            </a:r>
            <a:r>
              <a:rPr lang="ru-RU" sz="1600" dirty="0"/>
              <a:t> </a:t>
            </a:r>
            <a:r>
              <a:rPr lang="ru-RU" sz="1600" dirty="0" err="1"/>
              <a:t>здатність</a:t>
            </a:r>
            <a:r>
              <a:rPr lang="ru-RU" sz="1600" dirty="0"/>
              <a:t> до системного </a:t>
            </a:r>
            <a:r>
              <a:rPr lang="ru-RU" sz="1600" dirty="0" err="1"/>
              <a:t>пошуку</a:t>
            </a:r>
            <a:r>
              <a:rPr lang="ru-RU" sz="1600" dirty="0"/>
              <a:t> </a:t>
            </a:r>
            <a:r>
              <a:rPr lang="ru-RU" sz="1600" dirty="0" err="1"/>
              <a:t>рішень</a:t>
            </a:r>
            <a:r>
              <a:rPr lang="ru-RU" sz="1600" dirty="0"/>
              <a:t>, </a:t>
            </a:r>
            <a:r>
              <a:rPr lang="ru-RU" sz="1600" dirty="0" err="1"/>
              <a:t>знаходження</a:t>
            </a:r>
            <a:r>
              <a:rPr lang="ru-RU" sz="1600" dirty="0"/>
              <a:t> </a:t>
            </a:r>
            <a:r>
              <a:rPr lang="ru-RU" sz="1600" dirty="0" err="1"/>
              <a:t>способів</a:t>
            </a:r>
            <a:r>
              <a:rPr lang="ru-RU" sz="1600" dirty="0"/>
              <a:t> </a:t>
            </a:r>
            <a:r>
              <a:rPr lang="ru-RU" sz="1600" dirty="0" err="1"/>
              <a:t>застосування</a:t>
            </a:r>
            <a:r>
              <a:rPr lang="ru-RU" sz="1600" dirty="0"/>
              <a:t> </a:t>
            </a:r>
            <a:r>
              <a:rPr lang="ru-RU" sz="1600" dirty="0" err="1"/>
              <a:t>абстрактних</a:t>
            </a:r>
            <a:r>
              <a:rPr lang="ru-RU" sz="1600" dirty="0"/>
              <a:t> правил на </a:t>
            </a:r>
            <a:r>
              <a:rPr lang="ru-RU" sz="1600" dirty="0" err="1"/>
              <a:t>вирішення</a:t>
            </a:r>
            <a:r>
              <a:rPr lang="ru-RU" sz="1600" dirty="0"/>
              <a:t> </a:t>
            </a:r>
            <a:r>
              <a:rPr lang="ru-RU" sz="1600" dirty="0" err="1"/>
              <a:t>цілого</a:t>
            </a:r>
            <a:r>
              <a:rPr lang="ru-RU" sz="1600" dirty="0"/>
              <a:t> </a:t>
            </a:r>
            <a:r>
              <a:rPr lang="ru-RU" sz="1600" dirty="0" err="1"/>
              <a:t>класу</a:t>
            </a:r>
            <a:r>
              <a:rPr lang="ru-RU" sz="1600" dirty="0"/>
              <a:t> </a:t>
            </a:r>
            <a:r>
              <a:rPr lang="ru-RU" sz="1600" dirty="0" err="1"/>
              <a:t>завдань</a:t>
            </a:r>
            <a:r>
              <a:rPr lang="ru-RU" sz="1600" dirty="0"/>
              <a:t>, </a:t>
            </a:r>
            <a:r>
              <a:rPr lang="ru-RU" sz="1600" dirty="0" err="1"/>
              <a:t>розвиваються</a:t>
            </a:r>
            <a:r>
              <a:rPr lang="ru-RU" sz="1600" dirty="0"/>
              <a:t>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операції</a:t>
            </a:r>
            <a:r>
              <a:rPr lang="ru-RU" sz="1600" dirty="0"/>
              <a:t>, як </a:t>
            </a:r>
            <a:r>
              <a:rPr lang="ru-RU" sz="1600" dirty="0" err="1"/>
              <a:t>класифікація</a:t>
            </a:r>
            <a:r>
              <a:rPr lang="ru-RU" sz="1600" dirty="0"/>
              <a:t>, </a:t>
            </a:r>
            <a:r>
              <a:rPr lang="ru-RU" sz="1600" dirty="0" err="1"/>
              <a:t>аналогія</a:t>
            </a:r>
            <a:r>
              <a:rPr lang="ru-RU" sz="1600" dirty="0"/>
              <a:t>, </a:t>
            </a:r>
            <a:r>
              <a:rPr lang="ru-RU" sz="1600" dirty="0" err="1"/>
              <a:t>узагальнення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97578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практично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їжі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уникнення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роду,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системно-феноменологічному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звісно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​​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(Павлов).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біхевіористами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Торндайк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Вотсон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1 - закон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тренування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стверджував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закріпленню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навички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підставі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помилок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2 - закон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підкріплення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полягає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тому,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заохоченні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3 - закон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готовності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передбачає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зацікавлених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гештальтпсихології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розглядалося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інсайтів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Келлер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Вертгеймер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Коффка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когнітивних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етологів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проводяться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показали,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видовоспецифічні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характеру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диференціювання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складного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асоціативного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таким чином,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екологічний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підхід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заслуговує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імпринтинг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значущими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сензитивний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посідає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явище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перенесення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досвіду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попереднього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досвіду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нового.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ладу,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асоціативний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 (Павлов),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екстраполяційний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Крушинський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(Харлоу).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07904" y="0"/>
            <a:ext cx="1222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Навчання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1196752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світогляду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починається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тісно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інтелектуальним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логіки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інтелектуалізація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вірші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конструювання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т.д.),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фантазування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замінює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незадоволених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підлітків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існуючу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реальність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своєрідна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компенсація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неповноцінності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Все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стабілізації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"Я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яку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новоутворенням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ранньої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(15-17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відтісняють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план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міжособистісних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сім'ї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однолітками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поступаються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приваблює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інтерес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юнака.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новоутворенням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ранньої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самовизначення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Нейрофізіологія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нейрофізіологічних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тут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працювати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закономірності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присвячені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зацікавлені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 структур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мережі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Еклс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виявилося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задіяні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 70-80%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Виноградова,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Алейникова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амігдал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мотиваційний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де велика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питома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вага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посідає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припиняють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стереотипних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повтореннях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 ("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"),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навпаки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стереотипній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стимуляції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збільшуючи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прискорюючи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аж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екстраполяцій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згасанні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приклад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поведінкового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звикання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звикання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(Соколов)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сенситизація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рефлекторної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ослаблення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синаптичні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таких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явищ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довготривала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потенціація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(ДВП)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довготривала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(ДВД). ДВП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вперше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Бліс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Лемо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ДВД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Пуркіньє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мозочка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Аналогічні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явища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раніше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Лойдом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мотонейронів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спинного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пост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етанічна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потенціація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посттетанічна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синаптичні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вивчалися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молюсків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Хеббу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критерієм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пресинаптичної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постсинаптичної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препостсинаптичний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Кенделем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Хокінсом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відсутності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збігаючої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постсинаптичного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третій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модулює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пресинаптичного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активізується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ним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премодулюючий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 повинен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ВПСП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підпоріговий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безумовний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 повинен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порогу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нейрона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генерацію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спайків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дотримуватися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правило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тимчасових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Павлова,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 повинен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безумовному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принципу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Хебба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Хебба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пре-постсинаптичному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так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другого принципу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Кендела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пре-модулюючому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локуси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рецептивні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ділянки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мембрани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виявилося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диференціювання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338173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інструктивні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2 -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інструктивно-селективні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3 -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селективні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інструктивних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закономірностей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довкілля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змоделювати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мережі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навичкам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Спінеллі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кошенят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бачити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горизонтальні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вертикальні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лінії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Однак, набагато більшою популярністю користуються інструктивно-селективні теорії, згідно з якими навчання нейронної мережі відбувається завдяки змінам ефективності одних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вибір (селекція) яких проводиться за рахунок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інструктуючого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збудливого впливу інших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(враховується і вплив мотивації, і стан збудливості системи при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модулюючому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збудженні входів нейрона). Селективні теорії виходять виключно з вибору під час навчання необхідних або найбільш підходящих інтеграцій нейронів з вже закладеного різноманіття подібних конструкцій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Едельман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Існує уявлення про учнів резервних нейронів, що забезпечують фіксацію нового досвіду при екстраполяціях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Крушинський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прогностичні нейрони, що впізнають за типом детекторів певні особи (або риси особи) і фіксують ці елементи досвіду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Конорські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про нейрони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місця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 реагують на певні територіальні умови, закріплені у досвіді. Всі ці уявлення свідчать про наявність спеціального резерву клітин, з нейронів, що мовчать, при засвоєнні і закріпленні досвіду і говорять на користь селективних теорій навчання.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молекулярні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Хідену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РНК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з'явилися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вивчали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РНК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синтезу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ядерної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цитоплазматичної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РНК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багатьох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РНК-ази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щурів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втрати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утруднення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освіті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Бродський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показано,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придбаної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РНК,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ДНК,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немутаційними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Тушмалово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модифікації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геному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щурів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Тушмаловою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кодування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набутої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лабільною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низькомолекулярною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сателітною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ДНК ядра (а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прерогатива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високомолекулярної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ядерної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ДНК).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сателітна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ДНК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неміцним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привертає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зворотної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транскрипції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тріаді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ДНК-РНК-білок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Показано,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успішність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набору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опосред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кованим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ген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сенситизації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пулу,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керуючого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(Данилова).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біохімічних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синаптичному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постійним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гіпотеза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(структурна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гіпотеза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По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Роузу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етапах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протягом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перших секунд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рецепторах,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чутливих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глутамату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ацетилхоліну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протягом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годин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завдяки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кіназ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трансформують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пресинаптичні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іонних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експресії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до 6 годин),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синтезом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глюкопротеїдів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вбудовуванні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пре-і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постсинаптичні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мембрани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експресії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пізніші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24 годин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морфоструктурними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перебудовами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шипикового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діаметра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шипиків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площі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постсинаптичних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ущільнень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щільно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прилеглими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рецепторами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електронній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мікроскопії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66165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Системна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системному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зупинитися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Анохін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позиції функціональної системи Анохіна не можна обійти ні мотиваційні аспекти, ні принцип домінанти, ні питання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цілеположення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прийняття рішення, ні вироблення програми дії та прогнозування результату, ні систему зворотної аферентації та ефект звірення результату дії з прогнозом.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моменти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відіграють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абсолютно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успішного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домінуюча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збігалася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інакше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гальмуватиметься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підкріплення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значнішим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 (закон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Торндайку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принцип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домінанти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Ухтомському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інакше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буде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блоковано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акцептор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розбіжності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реального результату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очікуваним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підлаштовувати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інакше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розбалансованою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буде утруднено.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мовилося раніше вище, істотну роль у процесах навчання грають специфічні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навчаючі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нейрони новизни і тотожності, виявлені майже у всіх поверхах мозку, але мають найбільшу питому вагу (до 80%) у структурах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архипалеокортекса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мигдалеподібному комплексі.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непросто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Алейникова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333858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</a:t>
            </a:r>
            <a:r>
              <a:rPr kumimoji="0" 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мережі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нейронами, </a:t>
            </a:r>
            <a:r>
              <a:rPr kumimoji="0" 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навчаються</a:t>
            </a: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прогнозуючу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представити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мережі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навчаються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Алейникова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мережі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лежать "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моделюючі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Соколова (для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рефлексу).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модель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допускає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синаптичних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мембрані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протягом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стереотипної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стимуляції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призвести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до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зникнення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​​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відповідей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працює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наступною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програмою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вхідного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надходять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входи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(ПН) та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Т),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конвергують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(НТ).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Т-нейрону повинен бути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коротшим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В-нейрону,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тому на час приходу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В-нейрону НТ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загальмованим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ареактивним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знято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Т1,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синаптує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надходженням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вхідного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гальмуючий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 Т1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порогом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нейрона Т)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ревербераційний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a1-c1,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збудливість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Т1.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збудливості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Т1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уможливлює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конвергенції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мембрані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нейронного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al-cl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вхідного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нейрона. Таким чином,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Т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звільнення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НТ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одночасному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запуску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каналів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НТ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множинними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паралельними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ланцюжками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умовами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коротше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пороги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вихідній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збудливості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включитися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низькопорогов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поріг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П1)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n1-n3.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подальшому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збудливості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В-нейрону за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реверберації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ланцюзі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a2-c2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включається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високопорговий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(П2)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короткий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n4-n5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виключенні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n1-n3 за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спрацьовування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Т2 до П2,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коротшає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латентний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НТ.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Подальше скорочення латентного періоду реакції НТ досягається аналогічним шляхом - при спрацьовуванні на порозі П3 проміжного нейрона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в найбільш короткому паралельному ланцюжку і виключенні шляху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4-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за рахунок запуску по тому ж порізі нейрона Т3, що гальмує, і т.д. Посилення реакції НТ (почастішання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імпульсації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т.п. ) може досягатися за рахунок ланцюжка посилення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(що включає одночасно з ланцюжками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і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2), що забезпечує підвищення збудливості НТ. При цьому умовою спрацьовування НТ є тимчасовий збіг сигналів, що надходять через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конвергуючі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його мембрані входи від паралельних проміжних ланцюжків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1 ...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6) і від кільцевого ланцюжка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3, В-нейроном, що запускаються. Однак, функціонування запропонованої моделі вимірюється часовими інтервалами, що відносяться до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мілісекундної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шкали, тоді як реальні часові відносини даної системи реалізуються в секундній (і навіть хвилинній) шкалі. Тому необхідно ввести в модель феномен накопичення збудження, механізм якого, мабуть, повинен локалізуватися у зовнішній мембрані пластичних нейронів (або в їх внутрішніх мембранах) і повинен бути пов'язаний із метаболічними перебудовами не тільки іонного характеру.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припущення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реалізувати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ввівши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(ЕН) в мембрану НТ, ПН та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зіставляються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вхідні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таким чином,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вихідний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набуває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інтегратора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мембрані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синаптичні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входи,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позиційно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кодують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приходять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ансамблева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організація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об'єднуються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конгломерати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констеляції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Ухтомським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ансамблями.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Ансамблі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описав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Хебб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постулювавши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принцип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об'єднання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(описаний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пре-постсинаптичний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принцип ансамблевого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об'єднання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запропоновано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А.Б. Коганом, як принцип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ймовірно-статистичної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ансамблів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 досить широкий, всеосяжний принцип, яким в ансамблі об'єднуються нейрони, пов'язані будь-який загальною функцією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сприйняття, пізнання образу, навчання, прийняття рішення тощо.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ансамблі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найрізноманітніші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ансамблі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являти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собою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(Глезер),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об'єднують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гіперколонки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мікроансамблі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центром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периферією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(Коган,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Чораян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відображають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детекторні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піраміди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гностичним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нейроном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вершині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завжди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лежать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статистичності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універсальними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особливо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мнестичній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ментальній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розмиті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алгоритми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Чораян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Вікові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аспекти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новонародженої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безумовні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харчові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захисні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орієнтовні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пристосування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житті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нового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постнатальному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випадково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безумовним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індиферентний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новонародженої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пожвавлення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потреби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спілкуванні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перших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рефлексах,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впізнанням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Немовля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наслідувальних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заслуговують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предмета,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обмацування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четвертому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5-6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зорово-рухові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координації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цілеспрямовані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хапання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кидання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кругові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Піаже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маніпулювати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предметами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хапати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кидати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кусати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підбирати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знову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кидати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т.д.).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виробляти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відкривати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закривати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коробочки,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вкладати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маленькі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більш-менш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правильно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наслідуючи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Таким чином,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починається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наочно-дієвого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вдосконалюється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помилок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іграм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пізнавальний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потребі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спілкування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дитинство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до 3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ігровій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сферах.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Удосконалюється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мислення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наочно-дієвим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дворічному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план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правильно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поводитися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предметами.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третьому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вчиться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малювати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передаючи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малюнку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схожість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Провідна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предметно-маніпулятивна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маніпуляціям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предметами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символічних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заміщаючих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іграшки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призначенням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взявши ляльку за ногу,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зображує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стрілянину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рушниці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Криза 3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(кордон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дошкільним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дитинством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яскравим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негативізмом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накладає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обмеження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вільно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протікало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походить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заперечувати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стверджуючи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“я”.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урозріз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основною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мотивацією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йдучи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мотиву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протистояння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126</TotalTime>
  <Words>6186</Words>
  <Application>Microsoft Office PowerPoint</Application>
  <PresentationFormat>Экран (4:3)</PresentationFormat>
  <Paragraphs>76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Навчання. Мислення та мова.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Навчання</dc:title>
  <dc:creator>Руслан Аминов</dc:creator>
  <cp:lastModifiedBy>Руслан Аминов</cp:lastModifiedBy>
  <cp:revision>33</cp:revision>
  <dcterms:created xsi:type="dcterms:W3CDTF">2023-05-16T05:24:59Z</dcterms:created>
  <dcterms:modified xsi:type="dcterms:W3CDTF">2023-05-17T09:38:22Z</dcterms:modified>
</cp:coreProperties>
</file>