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7" r:id="rId6"/>
    <p:sldId id="269" r:id="rId7"/>
    <p:sldId id="270" r:id="rId8"/>
    <p:sldId id="271" r:id="rId9"/>
    <p:sldId id="272" r:id="rId10"/>
    <p:sldId id="273" r:id="rId11"/>
    <p:sldId id="27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2290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323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39979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F5897-342B-408E-B7FA-C4A9D9EA2F8F}"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82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F5897-342B-408E-B7FA-C4A9D9EA2F8F}" type="datetimeFigureOut">
              <a:rPr lang="ru-RU" smtClean="0"/>
              <a:t>27.09.2022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1325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F5897-342B-408E-B7FA-C4A9D9EA2F8F}" type="datetimeFigureOut">
              <a:rPr lang="ru-RU" smtClean="0"/>
              <a:t>27.09.2022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54163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F5897-342B-408E-B7FA-C4A9D9EA2F8F}" type="datetimeFigureOut">
              <a:rPr lang="ru-RU" smtClean="0"/>
              <a:t>27.09.2022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677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F5897-342B-408E-B7FA-C4A9D9EA2F8F}" type="datetimeFigureOut">
              <a:rPr lang="ru-RU" smtClean="0"/>
              <a:t>27.09.2022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4093408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F5897-342B-408E-B7FA-C4A9D9EA2F8F}" type="datetimeFigureOut">
              <a:rPr lang="ru-RU" smtClean="0"/>
              <a:t>27.09.2022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79187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27.09.2022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1224864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F5897-342B-408E-B7FA-C4A9D9EA2F8F}" type="datetimeFigureOut">
              <a:rPr lang="ru-RU" smtClean="0"/>
              <a:t>27.09.2022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F4E91F4-5937-4398-8623-DDFF2AEED528}" type="slidenum">
              <a:rPr lang="ru-RU" smtClean="0"/>
              <a:t>‹#›</a:t>
            </a:fld>
            <a:endParaRPr lang="ru-RU"/>
          </a:p>
        </p:txBody>
      </p:sp>
    </p:spTree>
    <p:extLst>
      <p:ext uri="{BB962C8B-B14F-4D97-AF65-F5344CB8AC3E}">
        <p14:creationId xmlns:p14="http://schemas.microsoft.com/office/powerpoint/2010/main" val="3919950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F5897-342B-408E-B7FA-C4A9D9EA2F8F}" type="datetimeFigureOut">
              <a:rPr lang="ru-RU" smtClean="0"/>
              <a:t>27.09.2022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E91F4-5937-4398-8623-DDFF2AEED528}" type="slidenum">
              <a:rPr lang="ru-RU" smtClean="0"/>
              <a:t>‹#›</a:t>
            </a:fld>
            <a:endParaRPr lang="ru-RU"/>
          </a:p>
        </p:txBody>
      </p:sp>
    </p:spTree>
    <p:extLst>
      <p:ext uri="{BB962C8B-B14F-4D97-AF65-F5344CB8AC3E}">
        <p14:creationId xmlns:p14="http://schemas.microsoft.com/office/powerpoint/2010/main" val="4125667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00808"/>
            <a:ext cx="8229600" cy="4248472"/>
          </a:xfrm>
        </p:spPr>
        <p:txBody>
          <a:bodyPr>
            <a:noAutofit/>
          </a:bodyPr>
          <a:lstStyle/>
          <a:p>
            <a:pPr algn="l"/>
            <a:r>
              <a:rPr lang="ru-RU" sz="3200" dirty="0"/>
              <a:t>1. </a:t>
            </a:r>
            <a:r>
              <a:rPr lang="uk-UA" sz="3200" dirty="0" smtClean="0"/>
              <a:t>Загальна характеристика процесів злиття та поглинання.</a:t>
            </a:r>
            <a:br>
              <a:rPr lang="uk-UA" sz="3200" dirty="0" smtClean="0"/>
            </a:br>
            <a:r>
              <a:rPr lang="uk-UA" sz="3200" dirty="0" smtClean="0"/>
              <a:t>2. Мотиви та наслідки злиття.</a:t>
            </a:r>
            <a:br>
              <a:rPr lang="uk-UA" sz="3200" dirty="0" smtClean="0"/>
            </a:br>
            <a:r>
              <a:rPr lang="uk-UA" sz="3200" dirty="0" smtClean="0"/>
              <a:t>3. Державний контроль за процесами злиття та поглинання</a:t>
            </a:r>
            <a:r>
              <a:rPr lang="ru-RU" sz="3200" dirty="0" smtClean="0"/>
              <a:t>.</a:t>
            </a:r>
            <a:endParaRPr lang="ru-RU" sz="3200" dirty="0"/>
          </a:p>
        </p:txBody>
      </p:sp>
      <p:sp>
        <p:nvSpPr>
          <p:cNvPr id="4" name="Объект 2"/>
          <p:cNvSpPr txBox="1">
            <a:spLocks/>
          </p:cNvSpPr>
          <p:nvPr/>
        </p:nvSpPr>
        <p:spPr>
          <a:xfrm>
            <a:off x="251520" y="188640"/>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endParaRPr lang="ru-RU" dirty="0"/>
          </a:p>
        </p:txBody>
      </p:sp>
      <p:sp>
        <p:nvSpPr>
          <p:cNvPr id="5" name="Объект 2"/>
          <p:cNvSpPr txBox="1">
            <a:spLocks/>
          </p:cNvSpPr>
          <p:nvPr/>
        </p:nvSpPr>
        <p:spPr>
          <a:xfrm>
            <a:off x="251520" y="188536"/>
            <a:ext cx="8229600" cy="190507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uk-UA" b="1" dirty="0" smtClean="0"/>
              <a:t>Тема </a:t>
            </a:r>
            <a:r>
              <a:rPr lang="uk-UA" b="1" dirty="0" smtClean="0"/>
              <a:t>6. </a:t>
            </a:r>
            <a:r>
              <a:rPr lang="uk-UA" b="1" dirty="0" smtClean="0"/>
              <a:t>Процес злиття та поглинань на ринках</a:t>
            </a:r>
            <a:endParaRPr lang="uk-UA" b="1" dirty="0"/>
          </a:p>
        </p:txBody>
      </p:sp>
    </p:spTree>
    <p:extLst>
      <p:ext uri="{BB962C8B-B14F-4D97-AF65-F5344CB8AC3E}">
        <p14:creationId xmlns:p14="http://schemas.microsoft.com/office/powerpoint/2010/main" val="570663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a:t>Особливостями державного регулювання галузевих структур економік Західної Європи можна вважати:</a:t>
            </a:r>
          </a:p>
          <a:p>
            <a:pPr marL="0" indent="0" algn="just">
              <a:buNone/>
            </a:pPr>
            <a:r>
              <a:rPr lang="uk-UA" sz="2100" dirty="0"/>
              <a:t>- фактичну відсутність заборони діяльності монополістів у Європі</a:t>
            </a:r>
            <a:r>
              <a:rPr lang="uk-UA" sz="2100" dirty="0" smtClean="0"/>
              <a:t>;</a:t>
            </a:r>
            <a:endParaRPr lang="uk-UA" sz="2100" dirty="0"/>
          </a:p>
          <a:p>
            <a:pPr marL="0" indent="0" algn="just">
              <a:buNone/>
            </a:pPr>
            <a:r>
              <a:rPr lang="uk-UA" sz="2100" dirty="0"/>
              <a:t>- регулювання ринків монополій, яке розглядається як інша форма конкуренції, і домінантних фірм; прогрес у діяльності монополістів можливий через удосконалення методів виробництва й диференціювання товару, що розширює споживчий вибір і свідчить про нові напрями технологічних пошуків</a:t>
            </a:r>
            <a:r>
              <a:rPr lang="uk-UA" sz="2100" dirty="0" smtClean="0"/>
              <a:t>;</a:t>
            </a:r>
            <a:endParaRPr lang="uk-UA" sz="2100" dirty="0"/>
          </a:p>
          <a:p>
            <a:pPr marL="0" indent="0" algn="just">
              <a:buNone/>
            </a:pPr>
            <a:r>
              <a:rPr lang="uk-UA" sz="2100" dirty="0"/>
              <a:t>- запровадження поняття "ефективна конкуренція" – </a:t>
            </a:r>
            <a:r>
              <a:rPr lang="uk-UA" sz="2100" dirty="0" err="1"/>
              <a:t>конкуренція</a:t>
            </a:r>
            <a:r>
              <a:rPr lang="uk-UA" sz="2100" dirty="0"/>
              <a:t>, що сприяє структурній перебудові національної економіки</a:t>
            </a:r>
            <a:r>
              <a:rPr lang="uk-UA" sz="2100" dirty="0" smtClean="0"/>
              <a:t>.</a:t>
            </a:r>
            <a:endParaRPr lang="uk-UA" sz="2100"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81511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7500" lnSpcReduction="20000"/>
          </a:bodyPr>
          <a:lstStyle/>
          <a:p>
            <a:pPr marL="0" indent="0" algn="ctr">
              <a:buNone/>
            </a:pPr>
            <a:r>
              <a:rPr lang="uk-UA" sz="2100" b="1" dirty="0" smtClean="0"/>
              <a:t>Головними регулювальними законодавчими актами є </a:t>
            </a:r>
            <a:r>
              <a:rPr lang="uk-UA" sz="2100" dirty="0" smtClean="0"/>
              <a:t>Закон України "Про захист економічної конкуренції"  та затверджене Антимонопольним комітетом України "Положення про порядок подання заяв до Антимонопольного комітету України про попереднє отримання дозволу на концентрацію суб'єктів господарювання (Положення про концентрацію)".</a:t>
            </a:r>
          </a:p>
          <a:p>
            <a:pPr marL="0" indent="0" algn="ctr">
              <a:buNone/>
            </a:pPr>
            <a:endParaRPr lang="uk-UA" sz="2100" b="1" dirty="0" smtClean="0"/>
          </a:p>
          <a:p>
            <a:pPr marL="0" indent="0" algn="ctr">
              <a:buNone/>
            </a:pPr>
            <a:r>
              <a:rPr lang="uk-UA" sz="2100" b="1" dirty="0" smtClean="0"/>
              <a:t>Головною метою регулювання структури ринків є недопущення монополізації. В українському законодавстві визначається, що монопольним (домінуючим) вважається становище суб'єкта господарювання, частка якого на ринку товару перевищує 35 %, якщо він не доведе, що зазнає значної конкуренції</a:t>
            </a:r>
            <a:r>
              <a:rPr lang="ru-RU" sz="2100" b="1" dirty="0" smtClean="0"/>
              <a:t>.</a:t>
            </a:r>
            <a:endParaRPr lang="ru-RU" sz="2100" b="1" dirty="0"/>
          </a:p>
          <a:p>
            <a:pPr marL="0" indent="0" algn="ctr">
              <a:buNone/>
            </a:pPr>
            <a:endParaRPr lang="uk-UA" sz="2100" b="1" dirty="0" smtClean="0"/>
          </a:p>
          <a:p>
            <a:pPr marL="0" indent="0" algn="ctr">
              <a:buNone/>
            </a:pPr>
            <a:r>
              <a:rPr lang="uk-UA" sz="2100" b="1" dirty="0" smtClean="0"/>
              <a:t>Концентрацією </a:t>
            </a:r>
            <a:r>
              <a:rPr lang="uk-UA" sz="2100" b="1" dirty="0"/>
              <a:t>визнається: </a:t>
            </a:r>
          </a:p>
          <a:p>
            <a:pPr marL="0" indent="0" algn="just">
              <a:buNone/>
            </a:pPr>
            <a:r>
              <a:rPr lang="uk-UA" sz="2100" dirty="0"/>
              <a:t>1) злиття суб'єктів господарювання або приєднання одного суб'єкта господарювання до іншого;</a:t>
            </a:r>
          </a:p>
          <a:p>
            <a:pPr marL="0" indent="0" algn="just">
              <a:buNone/>
            </a:pPr>
            <a:r>
              <a:rPr lang="uk-UA" sz="2100" dirty="0"/>
              <a:t>2) набуття безпосередньо або через інших осіб контролю одним або кількома суб'єктами господарювання над одним або кількома суб'єктами господарювання чи частинами суб'єктів господарювання;</a:t>
            </a:r>
          </a:p>
          <a:p>
            <a:pPr marL="0" indent="0" algn="just">
              <a:buNone/>
            </a:pPr>
            <a:r>
              <a:rPr lang="uk-UA" sz="2100" dirty="0"/>
              <a:t>3) створення суб'єкта господарювання двома і більше суб'єктами господарювання, який протягом тривалого періоду буде самостійно здійснювати господарську діяльність, але при цьому таке створення не призводить до координації конкурентної поведінки між суб'єктами господарювання, що створили цей суб'єкт господарювання, або між ними та новоствореним суб'єктом господарювання;</a:t>
            </a:r>
          </a:p>
          <a:p>
            <a:pPr marL="0" indent="0" algn="just">
              <a:buNone/>
            </a:pPr>
            <a:r>
              <a:rPr lang="uk-UA" sz="2100" dirty="0"/>
              <a:t>4) безпосереднє або опосередковане придбання, набуття у власність іншим способом чи одержання в управління часток (акцій, паїв), що забезпечує досягнення чи перевищення 25 або 50 % голосів у вищому органі управління відповідного суб'єкта господарювання.</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31430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pPr marL="0" indent="0" algn="ctr">
              <a:buNone/>
            </a:pPr>
            <a:r>
              <a:rPr lang="uk-UA" sz="2100" b="1" dirty="0"/>
              <a:t>У стратегічній поведінці фірм щодо створення перешкод потенційним конкурентам важливе місце посідають процеси злиття та поглинання. </a:t>
            </a:r>
            <a:endParaRPr lang="uk-UA" sz="2100" b="1" dirty="0" smtClean="0"/>
          </a:p>
          <a:p>
            <a:pPr marL="0" indent="0" algn="ctr">
              <a:buNone/>
            </a:pPr>
            <a:endParaRPr lang="uk-UA" sz="2100" b="1" dirty="0" smtClean="0"/>
          </a:p>
          <a:p>
            <a:pPr marL="0" indent="0" algn="ctr">
              <a:buNone/>
            </a:pPr>
            <a:r>
              <a:rPr lang="uk-UA" sz="2100" b="1" dirty="0" smtClean="0"/>
              <a:t>Метою </a:t>
            </a:r>
            <a:r>
              <a:rPr lang="uk-UA" sz="2100" b="1" dirty="0"/>
              <a:t>цього типу поведінки є </a:t>
            </a:r>
            <a:r>
              <a:rPr lang="uk-UA" sz="2100" dirty="0"/>
              <a:t>збільшення масштабу фірми, її частки на ринку або отримання монопольного становища. </a:t>
            </a:r>
          </a:p>
          <a:p>
            <a:pPr marL="0" indent="0" algn="ctr">
              <a:buNone/>
            </a:pPr>
            <a:endParaRPr lang="uk-UA" sz="2100" b="1" dirty="0" smtClean="0"/>
          </a:p>
          <a:p>
            <a:pPr marL="0" indent="0" algn="ctr">
              <a:buNone/>
            </a:pPr>
            <a:r>
              <a:rPr lang="uk-UA" sz="2100" b="1" dirty="0" smtClean="0"/>
              <a:t>Злиття </a:t>
            </a:r>
            <a:r>
              <a:rPr lang="uk-UA" sz="2100" b="1" dirty="0"/>
              <a:t>– </a:t>
            </a:r>
            <a:r>
              <a:rPr lang="uk-UA" sz="2100" dirty="0"/>
              <a:t>це поєднання двох або декількох підприємств, внаслідок чого виникає нове підприємство.</a:t>
            </a:r>
          </a:p>
          <a:p>
            <a:pPr marL="0" indent="0" algn="ctr">
              <a:buNone/>
            </a:pPr>
            <a:endParaRPr lang="uk-UA" sz="2100" b="1" dirty="0" smtClean="0"/>
          </a:p>
          <a:p>
            <a:pPr marL="0" indent="0" algn="ctr">
              <a:buNone/>
            </a:pPr>
            <a:r>
              <a:rPr lang="uk-UA" sz="2100" b="1" dirty="0" smtClean="0"/>
              <a:t>Поглинання </a:t>
            </a:r>
            <a:r>
              <a:rPr lang="uk-UA" sz="2100" b="1" dirty="0"/>
              <a:t>– </a:t>
            </a:r>
            <a:r>
              <a:rPr lang="uk-UA" sz="2100" dirty="0"/>
              <a:t>передбачає купівлю одним підприємством значної частини акцій іншого підприємства, що можливо без згоди підприємства, яке купують.</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359641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408712"/>
          </a:xfrm>
        </p:spPr>
        <p:txBody>
          <a:bodyPr>
            <a:normAutofit fontScale="70000" lnSpcReduction="20000"/>
          </a:bodyPr>
          <a:lstStyle/>
          <a:p>
            <a:pPr marL="0" indent="0" algn="ctr">
              <a:buNone/>
            </a:pPr>
            <a:r>
              <a:rPr lang="uk-UA" sz="1600" b="1" dirty="0"/>
              <a:t>Класифікація процесів злиття та поглинання:</a:t>
            </a:r>
          </a:p>
          <a:p>
            <a:pPr marL="0" indent="0" algn="ctr">
              <a:buNone/>
            </a:pPr>
            <a:r>
              <a:rPr lang="uk-UA" sz="1600" b="1" dirty="0"/>
              <a:t>1. Залежно від характеру інтеграції процеси злиття поділяють на горизонтальні, вертикальні, родові та конгломератні.</a:t>
            </a:r>
          </a:p>
          <a:p>
            <a:pPr marL="0" indent="0" algn="just">
              <a:buNone/>
            </a:pPr>
            <a:r>
              <a:rPr lang="uk-UA" sz="1600" b="1" dirty="0"/>
              <a:t>Горизонтальні злиття – </a:t>
            </a:r>
            <a:r>
              <a:rPr lang="uk-UA" sz="1600" dirty="0"/>
              <a:t>це поєднання фірм, що працюють на одному галузевому ринку, виробляють схожу продукцію або здійснюють одні й ті самі стадії виробництва.</a:t>
            </a:r>
          </a:p>
          <a:p>
            <a:pPr marL="0" indent="0" algn="just">
              <a:buNone/>
            </a:pPr>
            <a:r>
              <a:rPr lang="uk-UA" sz="1600" b="1" dirty="0"/>
              <a:t>Вертикальне злиття – </a:t>
            </a:r>
            <a:r>
              <a:rPr lang="uk-UA" sz="1600" dirty="0"/>
              <a:t>об'єднання підприємств на міжгалузевому рівні, а саме фірм, що перебувають на різних етапах процесу виробництва та розподілу.</a:t>
            </a:r>
          </a:p>
          <a:p>
            <a:pPr marL="0" indent="0" algn="just">
              <a:buNone/>
            </a:pPr>
            <a:r>
              <a:rPr lang="uk-UA" sz="1600" b="1" dirty="0"/>
              <a:t>Родові злиття – </a:t>
            </a:r>
            <a:r>
              <a:rPr lang="uk-UA" sz="1600" dirty="0"/>
              <a:t>це поєднання підприємств, які виробляють взаємопов'язані товари, наприклад фірма, що випускає пральні машини, об'єднується з фірмою, що виробляє пральний порошок.</a:t>
            </a:r>
          </a:p>
          <a:p>
            <a:pPr marL="0" indent="0" algn="just">
              <a:buNone/>
            </a:pPr>
            <a:r>
              <a:rPr lang="uk-UA" sz="1600" b="1" dirty="0"/>
              <a:t>Конгломератні злиття – </a:t>
            </a:r>
            <a:r>
              <a:rPr lang="uk-UA" sz="1600" dirty="0"/>
              <a:t>це поєднання фірми, що працює на одному галузевому ринку (займається одним видом діяльності), з іншою, що працює на іншому галузевому ринку (інший вид діяльності).</a:t>
            </a:r>
          </a:p>
          <a:p>
            <a:pPr marL="0" indent="0" algn="ctr">
              <a:buNone/>
            </a:pPr>
            <a:endParaRPr lang="uk-UA" sz="1600" b="1" dirty="0" smtClean="0"/>
          </a:p>
          <a:p>
            <a:pPr marL="0" indent="0" algn="ctr">
              <a:buNone/>
            </a:pPr>
            <a:r>
              <a:rPr lang="uk-UA" sz="1600" b="1" dirty="0" smtClean="0"/>
              <a:t>2</a:t>
            </a:r>
            <a:r>
              <a:rPr lang="uk-UA" sz="1600" b="1" dirty="0"/>
              <a:t>. Відповідно до національної ознаки фірм, що поєднуються, виокремлюють національні та транснаціональні злиття. </a:t>
            </a:r>
            <a:r>
              <a:rPr lang="uk-UA" sz="1600" dirty="0"/>
              <a:t>У першому випадку поєднуються фірми, що працюють на національних ринках, а в другому – фірми різних країн.</a:t>
            </a:r>
          </a:p>
          <a:p>
            <a:pPr marL="0" indent="0" algn="ctr">
              <a:buNone/>
            </a:pPr>
            <a:endParaRPr lang="uk-UA" sz="1600" b="1" dirty="0" smtClean="0"/>
          </a:p>
          <a:p>
            <a:pPr marL="0" indent="0" algn="ctr">
              <a:buNone/>
            </a:pPr>
            <a:r>
              <a:rPr lang="uk-UA" sz="1600" b="1" dirty="0" smtClean="0"/>
              <a:t>3</a:t>
            </a:r>
            <a:r>
              <a:rPr lang="uk-UA" sz="1600" b="1" dirty="0"/>
              <a:t>. Залежно від ставлення управлінського персоналу фірм до угод щодо злиття або поглинання розрізняють кілька видів.</a:t>
            </a:r>
          </a:p>
          <a:p>
            <a:pPr marL="0" indent="0" algn="just">
              <a:buNone/>
            </a:pPr>
            <a:r>
              <a:rPr lang="uk-UA" sz="1600" b="1" dirty="0"/>
              <a:t>Дружні злиття, </a:t>
            </a:r>
            <a:r>
              <a:rPr lang="uk-UA" sz="1600" dirty="0"/>
              <a:t>коли керівний склад та акціонери фірми, що купується або купує, підтримують дану угоду</a:t>
            </a:r>
            <a:r>
              <a:rPr lang="uk-UA" sz="1600" dirty="0" smtClean="0"/>
              <a:t>.</a:t>
            </a:r>
          </a:p>
          <a:p>
            <a:pPr marL="0" indent="0" algn="just">
              <a:buNone/>
            </a:pPr>
            <a:r>
              <a:rPr lang="uk-UA" sz="1600" b="1" dirty="0" smtClean="0"/>
              <a:t>Ворожі </a:t>
            </a:r>
            <a:r>
              <a:rPr lang="uk-UA" sz="1600" b="1" dirty="0"/>
              <a:t>злиття, </a:t>
            </a:r>
            <a:r>
              <a:rPr lang="uk-UA" sz="1600" dirty="0"/>
              <a:t>коли керівний склад цільової фірми (ту, що купують) не погоджується з угодою, що готується, та застосовують заходи щодо її запобігання.</a:t>
            </a:r>
          </a:p>
          <a:p>
            <a:pPr marL="0" indent="0" algn="ctr">
              <a:buNone/>
            </a:pPr>
            <a:endParaRPr lang="uk-UA" sz="1600" b="1" dirty="0" smtClean="0"/>
          </a:p>
          <a:p>
            <a:pPr marL="0" indent="0" algn="ctr">
              <a:buNone/>
            </a:pPr>
            <a:r>
              <a:rPr lang="uk-UA" sz="1600" b="1" dirty="0" smtClean="0"/>
              <a:t>4</a:t>
            </a:r>
            <a:r>
              <a:rPr lang="uk-UA" sz="1600" b="1" dirty="0"/>
              <a:t>. Спосіб поєднання потенціалу фірм, що зливаються, визначає такі види злиття.</a:t>
            </a:r>
          </a:p>
          <a:p>
            <a:pPr marL="0" indent="0" algn="just">
              <a:buNone/>
            </a:pPr>
            <a:r>
              <a:rPr lang="uk-UA" sz="1600" b="1" dirty="0"/>
              <a:t>Корпоративні альянси – </a:t>
            </a:r>
            <a:r>
              <a:rPr lang="uk-UA" sz="1600" dirty="0"/>
              <a:t>поєднання фірм, що сконцентроване на конкретному напрямі бізнесу, яке забезпечує одержання синергетичного ефекту лише в цьому напрямі, в інших видах діяльності фірми працюють самостійно</a:t>
            </a:r>
            <a:r>
              <a:rPr lang="uk-UA" sz="1600" dirty="0" smtClean="0"/>
              <a:t>.</a:t>
            </a:r>
          </a:p>
          <a:p>
            <a:pPr marL="0" indent="0" algn="just">
              <a:buNone/>
            </a:pPr>
            <a:r>
              <a:rPr lang="uk-UA" sz="1600" b="1" dirty="0" smtClean="0"/>
              <a:t>Корпорації </a:t>
            </a:r>
            <a:r>
              <a:rPr lang="uk-UA" sz="1600" b="1" dirty="0"/>
              <a:t>– </a:t>
            </a:r>
            <a:r>
              <a:rPr lang="uk-UA" sz="1600" dirty="0"/>
              <a:t>поєднання всіх активів фірм, що залучаються до угоди.</a:t>
            </a:r>
          </a:p>
          <a:p>
            <a:pPr marL="0" indent="0" algn="ctr">
              <a:buNone/>
            </a:pPr>
            <a:endParaRPr lang="uk-UA" sz="1600" b="1" dirty="0" smtClean="0"/>
          </a:p>
          <a:p>
            <a:pPr marL="0" indent="0" algn="ctr">
              <a:buNone/>
            </a:pPr>
            <a:r>
              <a:rPr lang="uk-UA" sz="1600" b="1" dirty="0" smtClean="0"/>
              <a:t>5</a:t>
            </a:r>
            <a:r>
              <a:rPr lang="uk-UA" sz="1600" b="1" dirty="0"/>
              <a:t>. За умовами злиття виділяють такі його види:</a:t>
            </a:r>
          </a:p>
          <a:p>
            <a:pPr marL="0" indent="0" algn="just">
              <a:buNone/>
            </a:pPr>
            <a:r>
              <a:rPr lang="uk-UA" sz="1600" dirty="0"/>
              <a:t>- на паритетних умовах;</a:t>
            </a:r>
          </a:p>
          <a:p>
            <a:pPr marL="0" indent="0" algn="just">
              <a:buNone/>
            </a:pPr>
            <a:r>
              <a:rPr lang="uk-UA" sz="1600" dirty="0"/>
              <a:t>- на інших умовах;</a:t>
            </a:r>
          </a:p>
          <a:p>
            <a:pPr marL="0" indent="0" algn="just">
              <a:buNone/>
            </a:pPr>
            <a:r>
              <a:rPr lang="uk-UA" sz="1600" dirty="0"/>
              <a:t>- злиття з утворенням нової юридичної особи;</a:t>
            </a:r>
          </a:p>
          <a:p>
            <a:pPr marL="0" indent="0" algn="just">
              <a:buNone/>
            </a:pPr>
            <a:r>
              <a:rPr lang="uk-UA" sz="1600" dirty="0"/>
              <a:t>- поглинання: повне; часткове.</a:t>
            </a:r>
          </a:p>
          <a:p>
            <a:pPr marL="0" indent="0" algn="ctr">
              <a:buNone/>
            </a:pPr>
            <a:endParaRPr lang="uk-UA" sz="1600" b="1" dirty="0" smtClean="0"/>
          </a:p>
          <a:p>
            <a:pPr marL="0" indent="0" algn="ctr">
              <a:buNone/>
            </a:pPr>
            <a:r>
              <a:rPr lang="uk-UA" sz="1600" b="1" dirty="0" smtClean="0"/>
              <a:t>6</a:t>
            </a:r>
            <a:r>
              <a:rPr lang="uk-UA" sz="1600" b="1" dirty="0"/>
              <a:t>. За механізмом злиття виділяють такі його види:</a:t>
            </a:r>
          </a:p>
          <a:p>
            <a:pPr marL="0" indent="0" algn="just">
              <a:buNone/>
            </a:pPr>
            <a:r>
              <a:rPr lang="uk-UA" sz="1600" dirty="0"/>
              <a:t>- з приєднанням усіх активів і зобов'язань;</a:t>
            </a:r>
          </a:p>
          <a:p>
            <a:pPr marL="0" indent="0" algn="just">
              <a:buNone/>
            </a:pPr>
            <a:r>
              <a:rPr lang="uk-UA" sz="1600" dirty="0"/>
              <a:t>- купівля деяких або всіх активів фірми, що поглинається;</a:t>
            </a:r>
          </a:p>
          <a:p>
            <a:pPr marL="0" indent="0" algn="just">
              <a:buNone/>
            </a:pPr>
            <a:r>
              <a:rPr lang="uk-UA" sz="1600" dirty="0"/>
              <a:t>- купівля акцій компаній з оплатою у грошовій формі або акціями та іншими цінними паперами.</a:t>
            </a:r>
          </a:p>
          <a:p>
            <a:pPr marL="0" indent="0" algn="ctr">
              <a:buNone/>
            </a:pPr>
            <a:endParaRPr lang="uk-UA" sz="1600" b="1" dirty="0" smtClean="0"/>
          </a:p>
          <a:p>
            <a:pPr marL="0" indent="0" algn="ctr">
              <a:buNone/>
            </a:pPr>
            <a:r>
              <a:rPr lang="uk-UA" sz="1600" b="1" dirty="0" smtClean="0"/>
              <a:t>7</a:t>
            </a:r>
            <a:r>
              <a:rPr lang="uk-UA" sz="1600" b="1" dirty="0"/>
              <a:t>. За мотивацією процесів поглинання виділяють такі види злиття:</a:t>
            </a:r>
          </a:p>
          <a:p>
            <a:pPr marL="0" indent="0" algn="just">
              <a:buNone/>
            </a:pPr>
            <a:r>
              <a:rPr lang="uk-UA" sz="1600" dirty="0"/>
              <a:t>- </a:t>
            </a:r>
            <a:r>
              <a:rPr lang="uk-UA" sz="1600" dirty="0" err="1"/>
              <a:t>алокативні</a:t>
            </a:r>
            <a:r>
              <a:rPr lang="uk-UA" sz="1600" dirty="0"/>
              <a:t>;</a:t>
            </a:r>
          </a:p>
          <a:p>
            <a:pPr marL="0" indent="0" algn="just">
              <a:buNone/>
            </a:pPr>
            <a:r>
              <a:rPr lang="uk-UA" sz="1600" dirty="0"/>
              <a:t>- управлінські;</a:t>
            </a:r>
          </a:p>
          <a:p>
            <a:pPr marL="0" indent="0" algn="just">
              <a:buNone/>
            </a:pPr>
            <a:r>
              <a:rPr lang="uk-UA" sz="1600" dirty="0"/>
              <a:t>- </a:t>
            </a:r>
            <a:r>
              <a:rPr lang="uk-UA" sz="1600" dirty="0" smtClean="0"/>
              <a:t>спекулятивні.</a:t>
            </a:r>
            <a:endParaRPr lang="uk-UA" sz="1600" dirty="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29630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40000" lnSpcReduction="20000"/>
          </a:bodyPr>
          <a:lstStyle/>
          <a:p>
            <a:pPr marL="0" indent="0" algn="ctr">
              <a:buNone/>
            </a:pPr>
            <a:r>
              <a:rPr lang="uk-UA" sz="3000" b="1" dirty="0" smtClean="0"/>
              <a:t>Виокремлюють кілька хвиль злиття, початок яких був пов'язаний із розвитком економіки </a:t>
            </a:r>
            <a:r>
              <a:rPr lang="ru-RU" sz="3000" b="1" dirty="0" smtClean="0"/>
              <a:t>США</a:t>
            </a:r>
            <a:r>
              <a:rPr lang="ru-RU" sz="3000" b="1" dirty="0"/>
              <a:t>.</a:t>
            </a:r>
            <a:endParaRPr lang="uk-UA" sz="3000" b="1" dirty="0" smtClean="0"/>
          </a:p>
          <a:p>
            <a:pPr marL="0" indent="0" algn="ctr">
              <a:buNone/>
            </a:pPr>
            <a:endParaRPr lang="uk-UA" sz="2100" b="1" dirty="0" smtClean="0"/>
          </a:p>
          <a:p>
            <a:pPr marL="0" indent="0" algn="ctr">
              <a:buNone/>
            </a:pPr>
            <a:r>
              <a:rPr lang="uk-UA" sz="2800" b="1" dirty="0" smtClean="0"/>
              <a:t>Перша </a:t>
            </a:r>
            <a:r>
              <a:rPr lang="uk-UA" sz="2800" b="1" dirty="0"/>
              <a:t>хвиля злиття (1887–1904 рр.) </a:t>
            </a:r>
            <a:r>
              <a:rPr lang="uk-UA" sz="2800" dirty="0"/>
              <a:t>почалася із пожвавленням після світової депресії 1883 р. та закінчилася депресією 1904 р. у США. Вона відображала зміни фундаментальних пропорцій в економіці внаслідок зміни на транспорті, у зв'язку, технології переробки, конкуренції та правових інститутах, що збіглися з технічним десятиріччям ХІХ ст. Наслідком цих процесів була суттєва монополізація ринків, що зумовила необхідність державного регулювання. </a:t>
            </a:r>
          </a:p>
          <a:p>
            <a:pPr marL="0" indent="0" algn="ctr">
              <a:buNone/>
            </a:pPr>
            <a:endParaRPr lang="uk-UA" sz="2800" b="1" dirty="0" smtClean="0"/>
          </a:p>
          <a:p>
            <a:pPr marL="0" indent="0" algn="ctr">
              <a:buNone/>
            </a:pPr>
            <a:r>
              <a:rPr lang="uk-UA" sz="2800" b="1" dirty="0" smtClean="0"/>
              <a:t>Друга </a:t>
            </a:r>
            <a:r>
              <a:rPr lang="uk-UA" sz="2800" b="1" dirty="0"/>
              <a:t>хвиля процесів злиття (1916–1929 рр</a:t>
            </a:r>
            <a:r>
              <a:rPr lang="uk-UA" sz="2800" b="1" dirty="0" smtClean="0"/>
              <a:t>.). </a:t>
            </a:r>
            <a:r>
              <a:rPr lang="uk-UA" sz="2800" dirty="0"/>
              <a:t>Дж. </a:t>
            </a:r>
            <a:r>
              <a:rPr lang="uk-UA" sz="2800" dirty="0" err="1"/>
              <a:t>Стіглер</a:t>
            </a:r>
            <a:r>
              <a:rPr lang="uk-UA" sz="2800" dirty="0"/>
              <a:t> визначав, що перша хвиля – це "злиття заради монополії", а друга – заради олігополії, оскільки на той час злиття з метою утворення монополій були заборонені. Характерними були процеси злиття з вертикальною інтеграцією та диверсифікацією. Значною була частка процесів злиття у сфері </a:t>
            </a:r>
            <a:r>
              <a:rPr lang="uk-UA" sz="2800" dirty="0" err="1"/>
              <a:t>газо-</a:t>
            </a:r>
            <a:r>
              <a:rPr lang="uk-UA" sz="2800" dirty="0"/>
              <a:t> та енергопостачання комунального сектору. </a:t>
            </a:r>
          </a:p>
          <a:p>
            <a:pPr marL="0" indent="0" algn="ctr">
              <a:buNone/>
            </a:pPr>
            <a:endParaRPr lang="uk-UA" sz="2800" b="1" dirty="0" smtClean="0"/>
          </a:p>
          <a:p>
            <a:pPr marL="0" indent="0" algn="ctr">
              <a:buNone/>
            </a:pPr>
            <a:r>
              <a:rPr lang="uk-UA" sz="2800" b="1" dirty="0" smtClean="0"/>
              <a:t>Третя </a:t>
            </a:r>
            <a:r>
              <a:rPr lang="uk-UA" sz="2800" b="1" dirty="0"/>
              <a:t>хвиля, для якої характерні конгломератні злиття, почала наростати після Другої світової війни і досягла піку в 1968 р. </a:t>
            </a:r>
            <a:r>
              <a:rPr lang="uk-UA" sz="2800" dirty="0"/>
              <a:t>Найбільшою була частка угод про злиття – диверсифікація або конгломерація, що було пов'язано із прийняттям Закону </a:t>
            </a:r>
            <a:r>
              <a:rPr lang="uk-UA" sz="2800" dirty="0" err="1"/>
              <a:t>Келера–Кефауера</a:t>
            </a:r>
            <a:r>
              <a:rPr lang="uk-UA" sz="2800" dirty="0"/>
              <a:t> у 1950 р., який посилив обмеження горизонтальних і вертикальних типів злиття. Антимонопольні законодавства Європи на той час були лояльнішими, наслідком чого стала велика кількість горизонтальних процесів злиття, що призвело до істотного збільшення середнього показника концентрації на рівні галузі в обробній промисловості європейських країн. Ця хвиля згасла з падінням цін на акції, яке було помірним для більшості компаній, але різким для фірм, що вели агресивну політику утворення конгломератів.</a:t>
            </a:r>
          </a:p>
          <a:p>
            <a:pPr marL="0" indent="0" algn="ctr">
              <a:buNone/>
            </a:pPr>
            <a:endParaRPr lang="uk-UA" sz="2800" b="1" dirty="0" smtClean="0"/>
          </a:p>
          <a:p>
            <a:pPr marL="0" indent="0" algn="ctr">
              <a:buNone/>
            </a:pPr>
            <a:r>
              <a:rPr lang="uk-UA" sz="2800" b="1" dirty="0" smtClean="0"/>
              <a:t>Четверта </a:t>
            </a:r>
            <a:r>
              <a:rPr lang="uk-UA" sz="2800" b="1" dirty="0"/>
              <a:t>хвиля (80-ті рр. ХХ ст.) </a:t>
            </a:r>
            <a:r>
              <a:rPr lang="uk-UA" sz="2800" dirty="0"/>
              <a:t>перевищила показники злиття не тільки за абсолютним рівнем активності, а й за деякими кількісними аспектами. Однак її початок збігся не з біржовим бумом, а з кризою. Ціни на акції були настільки низькими відносно витрат заміщених засобів виробництва та обладнання, що часто дешевше було купити іншу компанію, ніж будувати завод. Із приходом Р. Рейгана до влади (1981) </a:t>
            </a:r>
            <a:r>
              <a:rPr lang="uk-UA" sz="2800" dirty="0" err="1"/>
              <a:t>антитрестова</a:t>
            </a:r>
            <a:r>
              <a:rPr lang="uk-UA" sz="2800" dirty="0"/>
              <a:t> політика стала менш жорсткою, що призвело до зростання частки горизонтального злиття.</a:t>
            </a:r>
          </a:p>
          <a:p>
            <a:pPr marL="0" indent="0" algn="ctr">
              <a:buNone/>
            </a:pPr>
            <a:r>
              <a:rPr lang="uk-UA" sz="2800" b="1" dirty="0"/>
              <a:t>Набула популярності схема </a:t>
            </a:r>
            <a:r>
              <a:rPr lang="uk-UA" sz="2800" b="1" dirty="0" err="1"/>
              <a:t>лівериджованого</a:t>
            </a:r>
            <a:r>
              <a:rPr lang="uk-UA" sz="2800" b="1" dirty="0"/>
              <a:t> викупу (ЛВ). </a:t>
            </a:r>
            <a:r>
              <a:rPr lang="uk-UA" sz="2800" dirty="0"/>
              <a:t>Вона полягала в тому, що група інвесторів, очолювана керівництвом компанії або фахівцями з ЛВ, вносила близько 10 % обумовленої ціни безпосередньо грошима. Після цього на 60 % ціни оформлювалася позика під заставу майна компанії, а решта 30 % сплачувалася так званими ганчірними (втратними) облігаціями (</a:t>
            </a:r>
            <a:r>
              <a:rPr lang="en-US" sz="2800" dirty="0"/>
              <a:t>junk bonds). </a:t>
            </a:r>
            <a:r>
              <a:rPr lang="en-US" sz="2800" b="1" dirty="0"/>
              <a:t>Junk bonds </a:t>
            </a:r>
            <a:r>
              <a:rPr lang="en-US" sz="2800" dirty="0"/>
              <a:t>– </a:t>
            </a:r>
            <a:r>
              <a:rPr lang="uk-UA" sz="2800" dirty="0"/>
              <a:t>це дуже ризиковані цінні папери, у яких платою за ризик є висока дохідність. У такій спосіб група інвесторів скуповує всі основні активи компанії, перетворюючи її з відкритої акціонерної на приватну. Як правило, після цього нові власники починають розпродавати активи компанії, зменшуючи таким чином свій борг. Вони також намагаються скоротити витрати та звільняють працівників. При цьому збільшується прибутковість компанії і гарантується можливість обслуговування велетенського боргу. Врешті-решт інвестори сподіваються, що підвищення показників прибутковості сприятиме підвищенню курсу акцій і вони зможуть отримати значні прибутки, розпродаючи акції модернізованої компанії та перетворюючи її знову на відкриту й акціонерну.</a:t>
            </a:r>
          </a:p>
          <a:p>
            <a:pPr marL="0" indent="0" algn="ctr">
              <a:buNone/>
            </a:pPr>
            <a:endParaRPr lang="uk-UA" sz="2800" b="1" dirty="0" smtClean="0"/>
          </a:p>
          <a:p>
            <a:pPr marL="0" indent="0" algn="ctr">
              <a:buNone/>
            </a:pPr>
            <a:r>
              <a:rPr lang="uk-UA" sz="2800" b="1" dirty="0" smtClean="0"/>
              <a:t>П'ята </a:t>
            </a:r>
            <a:r>
              <a:rPr lang="uk-UA" sz="2800" b="1" dirty="0"/>
              <a:t>хвиля злиття (початок 90-х років ХХ ст.) </a:t>
            </a:r>
            <a:r>
              <a:rPr lang="uk-UA" sz="2800" dirty="0"/>
              <a:t>відбувалася в галузях, де здійснювалася або планувалася дерегуляція: електроенергетика, телекомунікації, банківська справа, сфера фінансових послуг. Характерною ознакою є транснаціональні процеси злиття. Внаслідок жорсткої конкуренції та невизначеності зовнішнього середовища поширилися горизонтальні поєднання фірм. Відбулося скорочення кількості підприємств на сталеливарних галузевих ринках і ринках, що надають послуги щодо доступу до Інтернету.</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47588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85000" lnSpcReduction="20000"/>
          </a:bodyPr>
          <a:lstStyle/>
          <a:p>
            <a:pPr indent="0" algn="ctr">
              <a:spcAft>
                <a:spcPts val="0"/>
              </a:spcAft>
              <a:buNone/>
            </a:pPr>
            <a:r>
              <a:rPr lang="uk-UA" sz="2400" b="1" dirty="0">
                <a:solidFill>
                  <a:srgbClr val="000000"/>
                </a:solidFill>
                <a:latin typeface="Times New Roman"/>
                <a:ea typeface="Times New Roman"/>
              </a:rPr>
              <a:t>Ключові фактори сприяння процесам злиття і поглинання:</a:t>
            </a:r>
          </a:p>
          <a:p>
            <a:pPr indent="0" algn="just">
              <a:spcAft>
                <a:spcPts val="0"/>
              </a:spcAft>
              <a:buNone/>
            </a:pPr>
            <a:r>
              <a:rPr lang="uk-UA" sz="2400" b="1" dirty="0">
                <a:solidFill>
                  <a:srgbClr val="000000"/>
                </a:solidFill>
                <a:latin typeface="Times New Roman"/>
                <a:ea typeface="Times New Roman"/>
              </a:rPr>
              <a:t>- всесвітня лібералізація економічних відносин, </a:t>
            </a:r>
            <a:r>
              <a:rPr lang="uk-UA" sz="2400" dirty="0">
                <a:solidFill>
                  <a:srgbClr val="000000"/>
                </a:solidFill>
                <a:latin typeface="Times New Roman"/>
                <a:ea typeface="Times New Roman"/>
              </a:rPr>
              <a:t>що знайшла відображення в міжнародному праві та національних законодавчих актах, зокрема, лібералізація режимів торгівлі та прямих іноземних інвестицій; економічна інтеграція на рівні регіонів і держав; процеси приватизації у розвинених, перехідних країнах та країнах, що розвиваються; процеси дерегулювання</a:t>
            </a:r>
            <a:r>
              <a:rPr lang="uk-UA" sz="2400" dirty="0" smtClean="0">
                <a:solidFill>
                  <a:srgbClr val="000000"/>
                </a:solidFill>
                <a:latin typeface="Times New Roman"/>
                <a:ea typeface="Times New Roman"/>
              </a:rPr>
              <a:t>;</a:t>
            </a:r>
            <a:endParaRPr lang="uk-UA" sz="2400" dirty="0">
              <a:solidFill>
                <a:srgbClr val="000000"/>
              </a:solidFill>
              <a:latin typeface="Times New Roman"/>
              <a:ea typeface="Times New Roman"/>
            </a:endParaRPr>
          </a:p>
          <a:p>
            <a:pPr indent="0" algn="just">
              <a:spcAft>
                <a:spcPts val="0"/>
              </a:spcAft>
              <a:buNone/>
            </a:pPr>
            <a:r>
              <a:rPr lang="uk-UA" sz="2400" b="1" dirty="0">
                <a:solidFill>
                  <a:srgbClr val="000000"/>
                </a:solidFill>
                <a:latin typeface="Times New Roman"/>
                <a:ea typeface="Times New Roman"/>
              </a:rPr>
              <a:t>- лібералізація транснаціонального руху капіталу: </a:t>
            </a:r>
            <a:r>
              <a:rPr lang="uk-UA" sz="2400" dirty="0">
                <a:solidFill>
                  <a:srgbClr val="000000"/>
                </a:solidFill>
                <a:latin typeface="Times New Roman"/>
                <a:ea typeface="Times New Roman"/>
              </a:rPr>
              <a:t>можливість придбання корпоративних цінних паперів іноземцями, що сприяло фінансуванню міжнародних процесів злиття та поглинання переважно на основі обміну акціями; активізація ринкових посередників і поява нових фінансових інструментів; виникнення принципово нових можливостей для транснаціональних позичок і кредитів, депозитів в іноземній валюті та портфельних інвестицій; мобілізація великих фінансових коштів за допомогою банків і шляхом емісії облігацій</a:t>
            </a:r>
            <a:r>
              <a:rPr lang="uk-UA" sz="2400" dirty="0" smtClean="0">
                <a:solidFill>
                  <a:srgbClr val="000000"/>
                </a:solidFill>
                <a:latin typeface="Times New Roman"/>
                <a:ea typeface="Times New Roman"/>
              </a:rPr>
              <a:t>;</a:t>
            </a:r>
            <a:endParaRPr lang="uk-UA" sz="2400" dirty="0">
              <a:solidFill>
                <a:srgbClr val="000000"/>
              </a:solidFill>
              <a:latin typeface="Times New Roman"/>
              <a:ea typeface="Times New Roman"/>
            </a:endParaRPr>
          </a:p>
          <a:p>
            <a:pPr indent="0" algn="just">
              <a:spcAft>
                <a:spcPts val="0"/>
              </a:spcAft>
              <a:buNone/>
            </a:pPr>
            <a:r>
              <a:rPr lang="uk-UA" sz="2400" b="1" dirty="0">
                <a:solidFill>
                  <a:srgbClr val="000000"/>
                </a:solidFill>
                <a:latin typeface="Times New Roman"/>
                <a:ea typeface="Times New Roman"/>
              </a:rPr>
              <a:t>- зростаюче значення науково-дослідницької діяльності, підвищення ризиків у сфері досліджень і розробок, якісні технологічні зміни</a:t>
            </a:r>
            <a:r>
              <a:rPr lang="uk-UA" sz="2400" b="1" dirty="0" smtClean="0">
                <a:solidFill>
                  <a:srgbClr val="000000"/>
                </a:solidFill>
                <a:latin typeface="Times New Roman"/>
                <a:ea typeface="Times New Roman"/>
              </a:rPr>
              <a:t>;</a:t>
            </a:r>
            <a:endParaRPr lang="uk-UA" sz="2400" b="1" dirty="0">
              <a:solidFill>
                <a:srgbClr val="000000"/>
              </a:solidFill>
              <a:latin typeface="Times New Roman"/>
              <a:ea typeface="Times New Roman"/>
            </a:endParaRPr>
          </a:p>
          <a:p>
            <a:pPr indent="0" algn="just">
              <a:spcAft>
                <a:spcPts val="0"/>
              </a:spcAft>
              <a:buNone/>
            </a:pPr>
            <a:r>
              <a:rPr lang="uk-UA" sz="2400" b="1" dirty="0">
                <a:solidFill>
                  <a:srgbClr val="000000"/>
                </a:solidFill>
                <a:latin typeface="Times New Roman"/>
                <a:ea typeface="Times New Roman"/>
              </a:rPr>
              <a:t>- зменшення витрат на транспортування та комунікації, </a:t>
            </a:r>
            <a:r>
              <a:rPr lang="uk-UA" sz="2400" dirty="0">
                <a:solidFill>
                  <a:srgbClr val="000000"/>
                </a:solidFill>
                <a:latin typeface="Times New Roman"/>
                <a:ea typeface="Times New Roman"/>
              </a:rPr>
              <a:t>що призвело до розширення ринків для компаній, їх глобалізації, дозволило управляти виробничими процесами на відстані.</a:t>
            </a:r>
          </a:p>
          <a:p>
            <a:pPr marL="0" indent="0" algn="just">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065407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6552728"/>
          </a:xfrm>
        </p:spPr>
        <p:txBody>
          <a:bodyPr>
            <a:normAutofit/>
          </a:bodyPr>
          <a:lstStyle/>
          <a:p>
            <a:pPr indent="0" algn="ctr">
              <a:spcAft>
                <a:spcPts val="0"/>
              </a:spcAft>
              <a:buNone/>
            </a:pPr>
            <a:r>
              <a:rPr lang="uk-UA" sz="1800" b="1" dirty="0" smtClean="0">
                <a:solidFill>
                  <a:srgbClr val="000000"/>
                </a:solidFill>
                <a:latin typeface="Times New Roman"/>
                <a:ea typeface="Times New Roman"/>
              </a:rPr>
              <a:t>Мотиви </a:t>
            </a:r>
            <a:r>
              <a:rPr lang="uk-UA" sz="1800" b="1" dirty="0">
                <a:solidFill>
                  <a:srgbClr val="000000"/>
                </a:solidFill>
                <a:latin typeface="Times New Roman"/>
                <a:ea typeface="Times New Roman"/>
              </a:rPr>
              <a:t>злиття:</a:t>
            </a:r>
          </a:p>
          <a:p>
            <a:pPr indent="0" algn="just">
              <a:spcAft>
                <a:spcPts val="0"/>
              </a:spcAft>
              <a:buNone/>
            </a:pPr>
            <a:r>
              <a:rPr lang="uk-UA" sz="1800" b="1" dirty="0">
                <a:solidFill>
                  <a:srgbClr val="000000"/>
                </a:solidFill>
                <a:latin typeface="Times New Roman"/>
                <a:ea typeface="Times New Roman"/>
              </a:rPr>
              <a:t>1. Мотив монополії – посилення ринкової влади: </a:t>
            </a:r>
          </a:p>
          <a:p>
            <a:pPr indent="0" algn="just">
              <a:spcAft>
                <a:spcPts val="0"/>
              </a:spcAft>
              <a:buNone/>
            </a:pPr>
            <a:r>
              <a:rPr lang="uk-UA" sz="1800" dirty="0">
                <a:solidFill>
                  <a:srgbClr val="000000"/>
                </a:solidFill>
                <a:latin typeface="Times New Roman"/>
                <a:ea typeface="Times New Roman"/>
              </a:rPr>
              <a:t>- прагнення отримати та посилити монопольну владу;</a:t>
            </a:r>
          </a:p>
          <a:p>
            <a:pPr indent="0" algn="just">
              <a:spcAft>
                <a:spcPts val="0"/>
              </a:spcAft>
              <a:buNone/>
            </a:pPr>
            <a:r>
              <a:rPr lang="uk-UA" sz="1800" dirty="0">
                <a:solidFill>
                  <a:srgbClr val="000000"/>
                </a:solidFill>
                <a:latin typeface="Times New Roman"/>
                <a:ea typeface="Times New Roman"/>
              </a:rPr>
              <a:t>- трансформація ринкових структур до такої міри, щоб уникнути цінової конкуренції</a:t>
            </a:r>
            <a:r>
              <a:rPr lang="uk-UA" sz="1800" dirty="0" smtClean="0">
                <a:solidFill>
                  <a:srgbClr val="000000"/>
                </a:solidFill>
                <a:latin typeface="Times New Roman"/>
                <a:ea typeface="Times New Roman"/>
              </a:rPr>
              <a:t>.</a:t>
            </a:r>
            <a:endParaRPr lang="uk-UA" sz="1800" dirty="0">
              <a:solidFill>
                <a:srgbClr val="000000"/>
              </a:solidFill>
              <a:latin typeface="Times New Roman"/>
              <a:ea typeface="Times New Roman"/>
            </a:endParaRPr>
          </a:p>
          <a:p>
            <a:pPr indent="0" algn="just">
              <a:spcAft>
                <a:spcPts val="0"/>
              </a:spcAft>
              <a:buNone/>
            </a:pPr>
            <a:r>
              <a:rPr lang="uk-UA" sz="1800" b="1" dirty="0">
                <a:solidFill>
                  <a:srgbClr val="000000"/>
                </a:solidFill>
                <a:latin typeface="Times New Roman"/>
                <a:ea typeface="Times New Roman"/>
              </a:rPr>
              <a:t>2. Скорочення рекламних та інших витрат на стимулювання збуту.</a:t>
            </a:r>
          </a:p>
          <a:p>
            <a:pPr indent="0" algn="just">
              <a:spcAft>
                <a:spcPts val="0"/>
              </a:spcAft>
              <a:buNone/>
            </a:pPr>
            <a:r>
              <a:rPr lang="uk-UA" sz="1800" b="1" dirty="0">
                <a:solidFill>
                  <a:srgbClr val="000000"/>
                </a:solidFill>
                <a:latin typeface="Times New Roman"/>
                <a:ea typeface="Times New Roman"/>
              </a:rPr>
              <a:t>3. Виграші від ефективності, що є недосяжними в інших випадках:</a:t>
            </a:r>
          </a:p>
          <a:p>
            <a:pPr indent="0" algn="just">
              <a:spcAft>
                <a:spcPts val="0"/>
              </a:spcAft>
              <a:buNone/>
            </a:pPr>
            <a:r>
              <a:rPr lang="uk-UA" sz="1800" dirty="0">
                <a:solidFill>
                  <a:srgbClr val="000000"/>
                </a:solidFill>
                <a:latin typeface="Times New Roman"/>
                <a:ea typeface="Times New Roman"/>
              </a:rPr>
              <a:t>- реалізація економії у виробництві, що виникає внаслідок економії від масштабу: може спостерігатися лише в довгостроковому періоді;</a:t>
            </a:r>
          </a:p>
          <a:p>
            <a:pPr indent="0" algn="just">
              <a:spcAft>
                <a:spcPts val="0"/>
              </a:spcAft>
              <a:buNone/>
            </a:pPr>
            <a:r>
              <a:rPr lang="uk-UA" sz="1800" dirty="0">
                <a:solidFill>
                  <a:srgbClr val="000000"/>
                </a:solidFill>
                <a:latin typeface="Times New Roman"/>
                <a:ea typeface="Times New Roman"/>
              </a:rPr>
              <a:t>- неподільні або вільні ресурси: злиття дозволяє розподілити постійні витрати та повністю використовувати ресурси;</a:t>
            </a:r>
          </a:p>
          <a:p>
            <a:pPr indent="0" algn="just">
              <a:spcAft>
                <a:spcPts val="0"/>
              </a:spcAft>
              <a:buNone/>
            </a:pPr>
            <a:r>
              <a:rPr lang="uk-UA" sz="1800" dirty="0">
                <a:solidFill>
                  <a:srgbClr val="000000"/>
                </a:solidFill>
                <a:latin typeface="Times New Roman"/>
                <a:ea typeface="Times New Roman"/>
              </a:rPr>
              <a:t>- економія у сфері НДДКР;</a:t>
            </a:r>
          </a:p>
          <a:p>
            <a:pPr indent="0" algn="just">
              <a:spcAft>
                <a:spcPts val="0"/>
              </a:spcAft>
              <a:buNone/>
            </a:pPr>
            <a:r>
              <a:rPr lang="uk-UA" sz="1800" dirty="0">
                <a:solidFill>
                  <a:srgbClr val="000000"/>
                </a:solidFill>
                <a:latin typeface="Times New Roman"/>
                <a:ea typeface="Times New Roman"/>
              </a:rPr>
              <a:t>- економія при отриманні фінансових ресурсів: великі компанії мають переваги при залученні коштів;</a:t>
            </a:r>
          </a:p>
          <a:p>
            <a:pPr indent="0" algn="just">
              <a:spcAft>
                <a:spcPts val="0"/>
              </a:spcAft>
              <a:buNone/>
            </a:pPr>
            <a:r>
              <a:rPr lang="uk-UA" sz="1800" dirty="0">
                <a:solidFill>
                  <a:srgbClr val="000000"/>
                </a:solidFill>
                <a:latin typeface="Times New Roman"/>
                <a:ea typeface="Times New Roman"/>
              </a:rPr>
              <a:t>- усунення </a:t>
            </a:r>
            <a:r>
              <a:rPr lang="uk-UA" sz="1800" dirty="0" err="1">
                <a:solidFill>
                  <a:srgbClr val="000000"/>
                </a:solidFill>
                <a:latin typeface="Times New Roman"/>
                <a:ea typeface="Times New Roman"/>
              </a:rPr>
              <a:t>трансакційних</a:t>
            </a:r>
            <a:r>
              <a:rPr lang="uk-UA" sz="1800" dirty="0">
                <a:solidFill>
                  <a:srgbClr val="000000"/>
                </a:solidFill>
                <a:latin typeface="Times New Roman"/>
                <a:ea typeface="Times New Roman"/>
              </a:rPr>
              <a:t> витрат: зменшення витрат шляхом заміни ринкових угод плануванням та координацією у межах фірми.</a:t>
            </a:r>
          </a:p>
          <a:p>
            <a:pPr indent="0" algn="just">
              <a:spcAft>
                <a:spcPts val="0"/>
              </a:spcAft>
              <a:buNone/>
            </a:pPr>
            <a:r>
              <a:rPr lang="uk-UA" sz="1800" b="1" dirty="0">
                <a:solidFill>
                  <a:srgbClr val="000000"/>
                </a:solidFill>
                <a:latin typeface="Times New Roman"/>
                <a:ea typeface="Times New Roman"/>
              </a:rPr>
              <a:t>4. Спекулятивний мотив. </a:t>
            </a:r>
            <a:r>
              <a:rPr lang="uk-UA" sz="1800" dirty="0">
                <a:solidFill>
                  <a:srgbClr val="000000"/>
                </a:solidFill>
                <a:latin typeface="Times New Roman"/>
                <a:ea typeface="Times New Roman"/>
              </a:rPr>
              <a:t>Якщо конкуренцію може бути послаблено шляхом злиття, то прибутки скоріше за все зростуть та зроблять акції нової фірми дорожчими, ніж сума вартості акцій раніше конкуруючих компаній.</a:t>
            </a:r>
          </a:p>
          <a:p>
            <a:pPr indent="0" algn="ctr">
              <a:spcAft>
                <a:spcPts val="0"/>
              </a:spcAft>
              <a:buNone/>
            </a:pPr>
            <a:endParaRPr lang="uk-UA" sz="1800" dirty="0" smtClean="0">
              <a:solidFill>
                <a:srgbClr val="000000"/>
              </a:solidFill>
              <a:latin typeface="Times New Roman"/>
              <a:ea typeface="Times New Roman"/>
            </a:endParaRPr>
          </a:p>
          <a:p>
            <a:pPr indent="0" algn="ctr">
              <a:spcAft>
                <a:spcPts val="0"/>
              </a:spcAft>
              <a:buNone/>
            </a:pPr>
            <a:endParaRPr lang="uk-UA" sz="2400" dirty="0" smtClean="0">
              <a:solidFill>
                <a:srgbClr val="000000"/>
              </a:solidFill>
              <a:latin typeface="Times New Roman"/>
              <a:ea typeface="Times New Roman"/>
            </a:endParaRPr>
          </a:p>
          <a:p>
            <a:pPr marL="0" indent="0" algn="ctr">
              <a:buNone/>
            </a:pPr>
            <a:endParaRPr lang="uk-UA" sz="2100" b="1" dirty="0" smtClean="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4431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lnSpcReduction="10000"/>
          </a:bodyPr>
          <a:lstStyle/>
          <a:p>
            <a:pPr marL="0" indent="0" algn="ctr">
              <a:buNone/>
            </a:pPr>
            <a:r>
              <a:rPr lang="uk-UA" sz="2100" b="1" dirty="0"/>
              <a:t>Мотиви для фірм, які поглинаються:</a:t>
            </a:r>
          </a:p>
          <a:p>
            <a:pPr marL="0" indent="0" algn="just">
              <a:buNone/>
            </a:pPr>
            <a:r>
              <a:rPr lang="uk-UA" sz="2100" dirty="0"/>
              <a:t>- відсутність засобів для підтримки діяльності</a:t>
            </a:r>
            <a:r>
              <a:rPr lang="uk-UA" sz="2100" dirty="0" smtClean="0"/>
              <a:t>;</a:t>
            </a:r>
            <a:endParaRPr lang="uk-UA" sz="2100" dirty="0"/>
          </a:p>
          <a:p>
            <a:pPr marL="0" indent="0" algn="just">
              <a:buNone/>
            </a:pPr>
            <a:r>
              <a:rPr lang="uk-UA" sz="2100" dirty="0"/>
              <a:t>- реструктуризація, що здійснюється великими підприємствами в період занепаду для концентрації на базовій діяльності</a:t>
            </a:r>
            <a:r>
              <a:rPr lang="uk-UA" sz="2100" dirty="0" smtClean="0"/>
              <a:t>;</a:t>
            </a:r>
            <a:endParaRPr lang="uk-UA" sz="2100" dirty="0"/>
          </a:p>
          <a:p>
            <a:pPr marL="0" indent="0" algn="just">
              <a:buNone/>
            </a:pPr>
            <a:r>
              <a:rPr lang="uk-UA" sz="2100" dirty="0"/>
              <a:t>- поступки часток участі, що належать конгломерації або великим банкам</a:t>
            </a:r>
            <a:r>
              <a:rPr lang="uk-UA" sz="2100" dirty="0" smtClean="0"/>
              <a:t>;</a:t>
            </a:r>
            <a:endParaRPr lang="uk-UA" sz="2100" dirty="0"/>
          </a:p>
          <a:p>
            <a:pPr marL="0" indent="0" algn="just">
              <a:buNone/>
            </a:pPr>
            <a:r>
              <a:rPr lang="uk-UA" sz="2100" dirty="0"/>
              <a:t>- поступки філіалів або підприємств у суто спекулятивних цілях;</a:t>
            </a:r>
          </a:p>
          <a:p>
            <a:pPr marL="0" indent="0" algn="just">
              <a:buNone/>
            </a:pPr>
            <a:r>
              <a:rPr lang="uk-UA" sz="2100" dirty="0"/>
              <a:t>- неефективність управління</a:t>
            </a:r>
            <a:r>
              <a:rPr lang="uk-UA" sz="2100" dirty="0" smtClean="0"/>
              <a:t>.</a:t>
            </a:r>
            <a:endParaRPr lang="uk-UA" sz="2100" dirty="0"/>
          </a:p>
          <a:p>
            <a:pPr marL="0" indent="0" algn="ctr">
              <a:buNone/>
            </a:pPr>
            <a:endParaRPr lang="uk-UA" sz="2100" b="1" dirty="0" smtClean="0"/>
          </a:p>
          <a:p>
            <a:pPr marL="0" indent="0" algn="ctr">
              <a:buNone/>
            </a:pPr>
            <a:r>
              <a:rPr lang="uk-UA" sz="2100" b="1" dirty="0" smtClean="0"/>
              <a:t>Переваги </a:t>
            </a:r>
            <a:r>
              <a:rPr lang="uk-UA" sz="2100" b="1" dirty="0"/>
              <a:t>процесу злиття порівняно зі створенням нової фірми:</a:t>
            </a:r>
          </a:p>
          <a:p>
            <a:pPr marL="0" indent="0" algn="just">
              <a:buNone/>
            </a:pPr>
            <a:r>
              <a:rPr lang="uk-UA" sz="2100" dirty="0"/>
              <a:t>1) збільшення частки на ринку, оскільки конкурентний процес здатний призвести до створення додаткової потужності;</a:t>
            </a:r>
          </a:p>
          <a:p>
            <a:pPr marL="0" indent="0" algn="just">
              <a:buNone/>
            </a:pPr>
            <a:r>
              <a:rPr lang="uk-UA" sz="2100" dirty="0"/>
              <a:t>2) входження на новий ринок із метою диверсифікації, замість конкурентної боротьби;</a:t>
            </a:r>
          </a:p>
          <a:p>
            <a:pPr marL="0" indent="0" algn="just">
              <a:buNone/>
            </a:pPr>
            <a:r>
              <a:rPr lang="uk-UA" sz="2100" dirty="0"/>
              <a:t>3) планування та інвестиційні програми потребують більше часу;</a:t>
            </a:r>
          </a:p>
          <a:p>
            <a:pPr marL="0" indent="0" algn="just">
              <a:buNone/>
            </a:pPr>
            <a:r>
              <a:rPr lang="uk-UA" sz="2100" dirty="0"/>
              <a:t>4) ризик є меншим при купівлі діючої фірми з перевіреним ринком функціонування.</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50103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marL="0" indent="0" algn="ctr">
              <a:buNone/>
            </a:pPr>
            <a:r>
              <a:rPr lang="uk-UA" sz="2100" b="1" dirty="0"/>
              <a:t>Залежно від мотивації процесів поглинання розрізняють такі їх види:</a:t>
            </a:r>
          </a:p>
          <a:p>
            <a:pPr marL="0" indent="0" algn="just">
              <a:buNone/>
            </a:pPr>
            <a:r>
              <a:rPr lang="uk-UA" sz="2100" b="1" dirty="0"/>
              <a:t>1. </a:t>
            </a:r>
            <a:r>
              <a:rPr lang="uk-UA" sz="2100" b="1" dirty="0" err="1"/>
              <a:t>Алокативні</a:t>
            </a:r>
            <a:r>
              <a:rPr lang="uk-UA" sz="2100" b="1" dirty="0"/>
              <a:t> поглинання. </a:t>
            </a:r>
            <a:r>
              <a:rPr lang="uk-UA" sz="2100" dirty="0"/>
              <a:t>Якщо керівництво не використовує активи так, щоб максимізувати їх цінність, то має місце нераціональне розміщення ресурсів. Поглинання у цьому випадку слугують способом передачі активів новому керівництву для кращого використання.</a:t>
            </a:r>
          </a:p>
          <a:p>
            <a:pPr marL="0" indent="0" algn="just">
              <a:buNone/>
            </a:pPr>
            <a:r>
              <a:rPr lang="uk-UA" sz="2100" dirty="0" err="1"/>
              <a:t>Алокативними</a:t>
            </a:r>
            <a:r>
              <a:rPr lang="uk-UA" sz="2100" dirty="0"/>
              <a:t> називаються такі поглинання, які є прибутковими завдяки поліпшеним у роботі, які вони приносять внаслідок злиття, і для яких мотивом є наступне підвищення ринкової оцінки активів.</a:t>
            </a:r>
          </a:p>
          <a:p>
            <a:pPr marL="0" indent="0" algn="just">
              <a:buNone/>
            </a:pPr>
            <a:r>
              <a:rPr lang="uk-UA" sz="2100" b="1" dirty="0"/>
              <a:t>2. Управлінські поглинання – </a:t>
            </a:r>
            <a:r>
              <a:rPr lang="uk-UA" sz="2100" dirty="0"/>
              <a:t>такий вид поглинань, коли мотив поглинань стає частиною стратегії зростання фірми, що контролюються управлінцями.</a:t>
            </a:r>
          </a:p>
          <a:p>
            <a:pPr marL="0" indent="0" algn="just">
              <a:buNone/>
            </a:pPr>
            <a:r>
              <a:rPr lang="uk-UA" sz="2100" b="1" dirty="0"/>
              <a:t>3. Спекулятивні поглинання – </a:t>
            </a:r>
            <a:r>
              <a:rPr lang="uk-UA" sz="2100" dirty="0"/>
              <a:t>купуються компанії, не оцінені на ринку, фірма тримає акції доти, поки цінність її не буде усвідомлена, після чого продається.</a:t>
            </a:r>
          </a:p>
          <a:p>
            <a:pPr marL="0" indent="0" algn="ctr">
              <a:buNone/>
            </a:pPr>
            <a:endParaRPr lang="uk-UA" sz="2100" b="1" dirty="0" smtClean="0"/>
          </a:p>
          <a:p>
            <a:pPr marL="0" indent="0" algn="ctr">
              <a:buNone/>
            </a:pPr>
            <a:r>
              <a:rPr lang="uk-UA" sz="2100" b="1" dirty="0" smtClean="0"/>
              <a:t>Ключовим </a:t>
            </a:r>
            <a:r>
              <a:rPr lang="uk-UA" sz="2100" b="1" dirty="0"/>
              <a:t>аспектом злиття та поглинання фірм є синергетичний </a:t>
            </a:r>
            <a:r>
              <a:rPr lang="uk-UA" sz="2100" b="1" dirty="0" smtClean="0"/>
              <a:t>ефект, який досягається </a:t>
            </a:r>
            <a:r>
              <a:rPr lang="uk-UA" sz="2100" b="1" dirty="0"/>
              <a:t>за рахунок:</a:t>
            </a:r>
          </a:p>
          <a:p>
            <a:pPr marL="0" indent="0" algn="just">
              <a:buNone/>
            </a:pPr>
            <a:r>
              <a:rPr lang="uk-UA" sz="2100" dirty="0"/>
              <a:t>- економії на масштабі діяльності;</a:t>
            </a:r>
          </a:p>
          <a:p>
            <a:pPr marL="0" indent="0" algn="just">
              <a:buNone/>
            </a:pPr>
            <a:r>
              <a:rPr lang="uk-UA" sz="2100" dirty="0"/>
              <a:t>- комбінування </a:t>
            </a:r>
            <a:r>
              <a:rPr lang="uk-UA" sz="2100" dirty="0" err="1"/>
              <a:t>взаємодоповнювальних</a:t>
            </a:r>
            <a:r>
              <a:rPr lang="uk-UA" sz="2100" dirty="0"/>
              <a:t> ресурсів;</a:t>
            </a:r>
          </a:p>
          <a:p>
            <a:pPr marL="0" indent="0" algn="just">
              <a:buNone/>
            </a:pPr>
            <a:r>
              <a:rPr lang="uk-UA" sz="2100" dirty="0"/>
              <a:t>- економії на </a:t>
            </a:r>
            <a:r>
              <a:rPr lang="uk-UA" sz="2100" dirty="0" err="1"/>
              <a:t>трансакційних</a:t>
            </a:r>
            <a:r>
              <a:rPr lang="uk-UA" sz="2100" dirty="0"/>
              <a:t> витратах;</a:t>
            </a:r>
          </a:p>
          <a:p>
            <a:pPr marL="0" indent="0" algn="just">
              <a:buNone/>
            </a:pPr>
            <a:r>
              <a:rPr lang="uk-UA" sz="2100" dirty="0"/>
              <a:t>- посилення ринкової влади внаслідок зниження рівня конкуренції (мотив монополії);</a:t>
            </a:r>
          </a:p>
          <a:p>
            <a:pPr marL="0" indent="0" algn="just">
              <a:buNone/>
            </a:pPr>
            <a:r>
              <a:rPr lang="uk-UA" sz="2100" dirty="0"/>
              <a:t>- взаємодоповнюваності у галузі НДДКР.</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1075635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20000"/>
          </a:bodyPr>
          <a:lstStyle/>
          <a:p>
            <a:pPr marL="0" indent="0" algn="ctr">
              <a:buNone/>
            </a:pPr>
            <a:r>
              <a:rPr lang="uk-UA" sz="2100" b="1" dirty="0"/>
              <a:t>Департамент юстиції США та Федеральна торгова комісія у серпні 2010 р. прийняли "Директиви по горизонтальним злиттям", де зазначені нові рекомендації щодо безпечності та небезпечності горизонтальних процесів злиття.</a:t>
            </a:r>
          </a:p>
          <a:p>
            <a:pPr marL="0" indent="0" algn="ctr">
              <a:buNone/>
            </a:pPr>
            <a:r>
              <a:rPr lang="uk-UA" sz="2100" b="1" dirty="0"/>
              <a:t>Невеликі зміни в концентрації: </a:t>
            </a:r>
            <a:r>
              <a:rPr lang="uk-UA" sz="2100" dirty="0"/>
              <a:t>злиття, внаслідок яких </a:t>
            </a:r>
            <a:r>
              <a:rPr lang="en-US" sz="2100" dirty="0"/>
              <a:t>HHI </a:t>
            </a:r>
            <a:r>
              <a:rPr lang="uk-UA" sz="2100" dirty="0"/>
              <a:t>збільшується менше, ніж 100 пунктів навряд чи будуть мати несприятливі конкурентні ефекти і зазвичай не вимагають подальшого аналізу.</a:t>
            </a:r>
          </a:p>
          <a:p>
            <a:pPr marL="0" indent="0" algn="ctr">
              <a:buNone/>
            </a:pPr>
            <a:r>
              <a:rPr lang="uk-UA" sz="2100" dirty="0"/>
              <a:t>На </a:t>
            </a:r>
            <a:r>
              <a:rPr lang="uk-UA" sz="2100" dirty="0" err="1"/>
              <a:t>низькоконцентрированих</a:t>
            </a:r>
            <a:r>
              <a:rPr lang="uk-UA" sz="2100" dirty="0"/>
              <a:t> ринках: злиття навряд чи будуть мати несприятливі конкурентні ефекти і зазвичай не вимагають подальшого аналізу.</a:t>
            </a:r>
          </a:p>
          <a:p>
            <a:pPr marL="0" indent="0" algn="ctr">
              <a:buNone/>
            </a:pPr>
            <a:endParaRPr lang="uk-UA" sz="2100" b="1" dirty="0" smtClean="0"/>
          </a:p>
          <a:p>
            <a:pPr marL="0" indent="0" algn="ctr">
              <a:buNone/>
            </a:pPr>
            <a:r>
              <a:rPr lang="uk-UA" sz="2100" b="1" dirty="0" smtClean="0"/>
              <a:t>На </a:t>
            </a:r>
            <a:r>
              <a:rPr lang="uk-UA" sz="2100" b="1" dirty="0"/>
              <a:t>помірно концентрованих ринках: </a:t>
            </a:r>
            <a:r>
              <a:rPr lang="uk-UA" sz="2100" dirty="0"/>
              <a:t>злиття, внаслідок яких відбувається збільшення </a:t>
            </a:r>
            <a:r>
              <a:rPr lang="en-US" sz="2100" dirty="0"/>
              <a:t>HHI </a:t>
            </a:r>
            <a:r>
              <a:rPr lang="uk-UA" sz="2100" dirty="0"/>
              <a:t>більш ніж на 100 пунктів, потенційно викличуть значні конкурентні проблеми і часто вимагають додаткового дослідження.</a:t>
            </a:r>
          </a:p>
          <a:p>
            <a:pPr marL="0" indent="0" algn="ctr">
              <a:buNone/>
            </a:pPr>
            <a:endParaRPr lang="uk-UA" sz="2100" b="1" dirty="0" smtClean="0"/>
          </a:p>
          <a:p>
            <a:pPr marL="0" indent="0" algn="ctr">
              <a:buNone/>
            </a:pPr>
            <a:r>
              <a:rPr lang="uk-UA" sz="2100" b="1" dirty="0" smtClean="0"/>
              <a:t>На </a:t>
            </a:r>
            <a:r>
              <a:rPr lang="uk-UA" sz="2100" b="1" dirty="0"/>
              <a:t>висококонцентрованих ринках: </a:t>
            </a:r>
            <a:r>
              <a:rPr lang="uk-UA" sz="2100" dirty="0"/>
              <a:t>злиття, внаслідок яких відбувається збільшення </a:t>
            </a:r>
            <a:r>
              <a:rPr lang="en-US" sz="2100" dirty="0"/>
              <a:t>HHI </a:t>
            </a:r>
            <a:r>
              <a:rPr lang="uk-UA" sz="2100" dirty="0"/>
              <a:t>з 100 до 200 пунктів потенційно викличуть значні конкурентні проблеми і часто вимагають додаткового дослідження. Злиття, внаслідок яких відбувається збільшення </a:t>
            </a:r>
            <a:r>
              <a:rPr lang="en-US" sz="2100" dirty="0"/>
              <a:t>HHI </a:t>
            </a:r>
            <a:r>
              <a:rPr lang="uk-UA" sz="2100" dirty="0"/>
              <a:t>більш ніж на 200 пунктів, буде вважатися, ймовірно, такими, що підвищують ринкову владу. Доведенням їх безпечності може бути шляхом надання переконливих доказів того, що злиття не забезпечать підвищення ринкової влади.</a:t>
            </a:r>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a:p>
          <a:p>
            <a:pPr marL="0" indent="0" algn="ctr">
              <a:buNone/>
            </a:pPr>
            <a:endParaRPr lang="uk-UA" sz="2100" b="1" dirty="0" smtClean="0"/>
          </a:p>
          <a:p>
            <a:pPr marL="0" indent="0" algn="ctr">
              <a:buNone/>
            </a:pPr>
            <a:endParaRPr lang="uk-UA" sz="2100" b="1" dirty="0" smtClean="0"/>
          </a:p>
          <a:p>
            <a:pPr marL="0" indent="0" algn="ctr">
              <a:buNone/>
            </a:pPr>
            <a:endParaRPr lang="uk-UA" dirty="0"/>
          </a:p>
        </p:txBody>
      </p:sp>
    </p:spTree>
    <p:extLst>
      <p:ext uri="{BB962C8B-B14F-4D97-AF65-F5344CB8AC3E}">
        <p14:creationId xmlns:p14="http://schemas.microsoft.com/office/powerpoint/2010/main" val="239946307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2185</Words>
  <Application>Microsoft Office PowerPoint</Application>
  <PresentationFormat>Экран (4:3)</PresentationFormat>
  <Paragraphs>157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1. Загальна характеристика процесів злиття та поглинання. 2. Мотиви та наслідки злиття. 3. Державний контроль за процесами злиття та поглинання.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29</cp:revision>
  <dcterms:created xsi:type="dcterms:W3CDTF">2020-08-26T06:53:27Z</dcterms:created>
  <dcterms:modified xsi:type="dcterms:W3CDTF">2022-09-27T15:50:23Z</dcterms:modified>
</cp:coreProperties>
</file>