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59" r:id="rId8"/>
    <p:sldId id="260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5/1/2024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1" dirty="0" err="1"/>
              <a:t>Товарознавство</a:t>
            </a:r>
            <a:r>
              <a:rPr lang="ru-RU" sz="3200" b="1" dirty="0"/>
              <a:t> та </a:t>
            </a:r>
            <a:r>
              <a:rPr lang="ru-RU" sz="3200" b="1" dirty="0" err="1"/>
              <a:t>комерційна</a:t>
            </a:r>
            <a:r>
              <a:rPr lang="ru-RU" sz="3200" b="1" dirty="0"/>
              <a:t> </a:t>
            </a:r>
            <a:r>
              <a:rPr lang="ru-RU" sz="3200" b="1" dirty="0" err="1"/>
              <a:t>діяльность</a:t>
            </a:r>
            <a:endParaRPr lang="en-US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848" y="4389118"/>
            <a:ext cx="7891272" cy="223085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lain"/>
            </a:pPr>
            <a:r>
              <a:rPr lang="ru-RU" dirty="0" smtClean="0"/>
              <a:t>Суть </a:t>
            </a:r>
            <a:r>
              <a:rPr lang="ru-RU" dirty="0"/>
              <a:t>та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endParaRPr lang="ru-RU" dirty="0" smtClean="0"/>
          </a:p>
          <a:p>
            <a:pPr marL="457200" indent="-457200">
              <a:buAutoNum type="arabicPlain"/>
            </a:pPr>
            <a:r>
              <a:rPr lang="ru-RU" dirty="0" err="1" smtClean="0"/>
              <a:t>Фактори</a:t>
            </a:r>
            <a:r>
              <a:rPr lang="ru-RU" dirty="0" smtClean="0"/>
              <a:t>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endParaRPr lang="ru-RU" dirty="0" smtClean="0"/>
          </a:p>
          <a:p>
            <a:pPr marL="457200" indent="-457200">
              <a:buAutoNum type="arabicPlain"/>
            </a:pPr>
            <a:r>
              <a:rPr lang="ru-RU" dirty="0"/>
              <a:t>	</a:t>
            </a:r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endParaRPr lang="ru-RU" dirty="0" smtClean="0"/>
          </a:p>
          <a:p>
            <a:pPr marL="457200" indent="-457200">
              <a:buAutoNum type="arabicPlain"/>
            </a:pP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торговельних</a:t>
            </a:r>
            <a:r>
              <a:rPr lang="ru-RU" dirty="0"/>
              <a:t> </a:t>
            </a:r>
            <a:r>
              <a:rPr lang="ru-RU" dirty="0" err="1" smtClean="0"/>
              <a:t>посередників</a:t>
            </a:r>
            <a:endParaRPr lang="ru-RU" dirty="0" smtClean="0"/>
          </a:p>
          <a:p>
            <a:pPr marL="457200" indent="-457200">
              <a:buAutoNum type="arabicPlain"/>
            </a:pPr>
            <a:r>
              <a:rPr lang="ru-RU" dirty="0"/>
              <a:t>Суть та характер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у </a:t>
            </a:r>
            <a:r>
              <a:rPr lang="ru-RU" dirty="0" err="1"/>
              <a:t>торгівлі</a:t>
            </a:r>
            <a:r>
              <a:rPr lang="ru-RU" dirty="0"/>
              <a:t>, </a:t>
            </a:r>
            <a:r>
              <a:rPr lang="ru-RU" dirty="0" err="1"/>
              <a:t>чинники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формують</a:t>
            </a:r>
            <a:endParaRPr lang="ru-RU" dirty="0" smtClean="0"/>
          </a:p>
          <a:p>
            <a:pPr marL="457200" indent="-457200">
              <a:buAutoNum type="arabicPlain"/>
            </a:pPr>
            <a:endParaRPr lang="ru-RU" dirty="0"/>
          </a:p>
          <a:p>
            <a:pPr marL="457200" indent="-457200">
              <a:buAutoNum type="arabicPlain"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348" y="3584164"/>
            <a:ext cx="2938527" cy="32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73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8" y="150122"/>
            <a:ext cx="11965577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dirty="0" err="1"/>
              <a:t>Адаптивність</a:t>
            </a:r>
            <a:r>
              <a:rPr lang="ru-RU" dirty="0"/>
              <a:t> як принцип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–</a:t>
            </a:r>
            <a:r>
              <a:rPr lang="ru-RU" dirty="0" err="1"/>
              <a:t>цеспроможність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механізму</a:t>
            </a:r>
            <a:r>
              <a:rPr lang="ru-RU" dirty="0"/>
              <a:t> </a:t>
            </a:r>
            <a:r>
              <a:rPr lang="ru-RU" dirty="0" err="1"/>
              <a:t>пристосовуватися</a:t>
            </a:r>
            <a:r>
              <a:rPr lang="ru-RU" dirty="0"/>
              <a:t> до </a:t>
            </a:r>
            <a:r>
              <a:rPr lang="ru-RU" dirty="0" err="1"/>
              <a:t>ринкових</a:t>
            </a:r>
            <a:r>
              <a:rPr lang="ru-RU" dirty="0"/>
              <a:t> умов,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змінюються</a:t>
            </a:r>
            <a:r>
              <a:rPr lang="ru-RU" dirty="0"/>
              <a:t>. Практично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гнучких</a:t>
            </a:r>
            <a:r>
              <a:rPr lang="ru-RU" dirty="0"/>
              <a:t> форм і </a:t>
            </a:r>
            <a:r>
              <a:rPr lang="ru-RU" dirty="0" err="1"/>
              <a:t>оперативних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адекватних</a:t>
            </a:r>
            <a:r>
              <a:rPr lang="ru-RU" dirty="0"/>
              <a:t> до </a:t>
            </a:r>
            <a:r>
              <a:rPr lang="ru-RU" dirty="0" err="1"/>
              <a:t>ринкового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і </a:t>
            </a:r>
            <a:r>
              <a:rPr lang="ru-RU" dirty="0" err="1"/>
              <a:t>кон’юнктурної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.</a:t>
            </a:r>
          </a:p>
          <a:p>
            <a:r>
              <a:rPr lang="ru-RU" dirty="0"/>
              <a:t>•	</a:t>
            </a:r>
            <a:r>
              <a:rPr lang="ru-RU" dirty="0" err="1"/>
              <a:t>Невід’ємним</a:t>
            </a:r>
            <a:r>
              <a:rPr lang="ru-RU" dirty="0"/>
              <a:t> принципом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є </a:t>
            </a:r>
            <a:r>
              <a:rPr lang="ru-RU" dirty="0" err="1"/>
              <a:t>ризикованість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без </a:t>
            </a:r>
            <a:r>
              <a:rPr lang="ru-RU" dirty="0" err="1"/>
              <a:t>ризику</a:t>
            </a:r>
            <a:r>
              <a:rPr lang="ru-RU" dirty="0"/>
              <a:t> не </a:t>
            </a:r>
            <a:r>
              <a:rPr lang="ru-RU" dirty="0" err="1"/>
              <a:t>буває</a:t>
            </a:r>
            <a:r>
              <a:rPr lang="ru-RU" dirty="0"/>
              <a:t>. Для </a:t>
            </a:r>
            <a:r>
              <a:rPr lang="ru-RU" dirty="0" err="1"/>
              <a:t>ризикової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комерційна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характерні</a:t>
            </a:r>
            <a:r>
              <a:rPr lang="ru-RU" dirty="0"/>
              <a:t>:</a:t>
            </a:r>
          </a:p>
          <a:p>
            <a:r>
              <a:rPr lang="ru-RU" dirty="0"/>
              <a:t>•	</a:t>
            </a:r>
            <a:r>
              <a:rPr lang="ru-RU" dirty="0" err="1"/>
              <a:t>випадковий</a:t>
            </a:r>
            <a:r>
              <a:rPr lang="ru-RU" dirty="0"/>
              <a:t> характер </a:t>
            </a:r>
            <a:r>
              <a:rPr lang="ru-RU" dirty="0" err="1"/>
              <a:t>подій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кон’юнктури</a:t>
            </a:r>
            <a:r>
              <a:rPr lang="ru-RU" dirty="0"/>
              <a:t> ринку;</a:t>
            </a:r>
          </a:p>
          <a:p>
            <a:r>
              <a:rPr lang="ru-RU" dirty="0"/>
              <a:t>•	</a:t>
            </a:r>
            <a:r>
              <a:rPr lang="ru-RU" dirty="0" err="1"/>
              <a:t>недосконалість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і правового </a:t>
            </a:r>
            <a:r>
              <a:rPr lang="ru-RU" dirty="0" err="1"/>
              <a:t>регулювання</a:t>
            </a:r>
            <a:r>
              <a:rPr lang="ru-RU" dirty="0"/>
              <a:t>;</a:t>
            </a:r>
          </a:p>
          <a:p>
            <a:r>
              <a:rPr lang="ru-RU" dirty="0"/>
              <a:t>•	не </a:t>
            </a:r>
            <a:r>
              <a:rPr lang="ru-RU" dirty="0" err="1"/>
              <a:t>цивілізованість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.</a:t>
            </a:r>
          </a:p>
          <a:p>
            <a:r>
              <a:rPr lang="ru-RU" dirty="0" err="1"/>
              <a:t>Унаслідок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комерційні</a:t>
            </a:r>
            <a:r>
              <a:rPr lang="ru-RU" dirty="0"/>
              <a:t> </a:t>
            </a:r>
            <a:r>
              <a:rPr lang="ru-RU" dirty="0" err="1"/>
              <a:t>суб’єкти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загрозою</a:t>
            </a:r>
            <a:r>
              <a:rPr lang="ru-RU" dirty="0"/>
              <a:t> </a:t>
            </a:r>
            <a:r>
              <a:rPr lang="ru-RU" dirty="0" err="1"/>
              <a:t>зазнавання</a:t>
            </a:r>
            <a:r>
              <a:rPr lang="ru-RU" dirty="0"/>
              <a:t> </a:t>
            </a:r>
            <a:r>
              <a:rPr lang="ru-RU" dirty="0" err="1"/>
              <a:t>збитків</a:t>
            </a:r>
            <a:r>
              <a:rPr lang="ru-RU" dirty="0"/>
              <a:t>,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, </a:t>
            </a:r>
            <a:r>
              <a:rPr lang="ru-RU" dirty="0" err="1"/>
              <a:t>навпаки</a:t>
            </a:r>
            <a:r>
              <a:rPr lang="ru-RU" dirty="0"/>
              <a:t>,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неочікуваного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.</a:t>
            </a:r>
          </a:p>
          <a:p>
            <a:r>
              <a:rPr lang="ru-RU" dirty="0" err="1"/>
              <a:t>Ефективність</a:t>
            </a:r>
            <a:r>
              <a:rPr lang="ru-RU" dirty="0"/>
              <a:t> як принцип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пов’язана,власне</a:t>
            </a:r>
            <a:r>
              <a:rPr lang="ru-RU" dirty="0"/>
              <a:t>, з метою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суть </a:t>
            </a:r>
            <a:r>
              <a:rPr lang="ru-RU" dirty="0" err="1"/>
              <a:t>цього</a:t>
            </a:r>
            <a:r>
              <a:rPr lang="ru-RU" dirty="0"/>
              <a:t> принципу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глибша</a:t>
            </a:r>
            <a:r>
              <a:rPr lang="ru-RU" dirty="0"/>
              <a:t>. </a:t>
            </a:r>
            <a:r>
              <a:rPr lang="ru-RU" dirty="0" err="1"/>
              <a:t>Комерційна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багатоцільовий</a:t>
            </a:r>
            <a:r>
              <a:rPr lang="ru-RU" dirty="0"/>
              <a:t> характер.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, вона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обсягів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-продажу, </a:t>
            </a:r>
            <a:r>
              <a:rPr lang="ru-RU" dirty="0" err="1"/>
              <a:t>прискорення</a:t>
            </a:r>
            <a:r>
              <a:rPr lang="ru-RU" dirty="0"/>
              <a:t> </a:t>
            </a:r>
            <a:r>
              <a:rPr lang="ru-RU" dirty="0" err="1"/>
              <a:t>обігу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засвоєння</a:t>
            </a:r>
            <a:r>
              <a:rPr lang="ru-RU" dirty="0"/>
              <a:t> і </a:t>
            </a:r>
            <a:r>
              <a:rPr lang="ru-RU" dirty="0" err="1"/>
              <a:t>закріплення</a:t>
            </a:r>
            <a:r>
              <a:rPr lang="ru-RU" dirty="0"/>
              <a:t> на </a:t>
            </a:r>
            <a:r>
              <a:rPr lang="ru-RU" dirty="0" err="1"/>
              <a:t>конкретних</a:t>
            </a:r>
            <a:r>
              <a:rPr lang="ru-RU" dirty="0"/>
              <a:t> ринках,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2. Для </a:t>
            </a:r>
            <a:r>
              <a:rPr lang="ru-RU" dirty="0" err="1"/>
              <a:t>ефективної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та </a:t>
            </a:r>
            <a:r>
              <a:rPr lang="ru-RU" dirty="0" err="1"/>
              <a:t>фактори</a:t>
            </a:r>
            <a:r>
              <a:rPr lang="ru-RU" dirty="0"/>
              <a:t>, </a:t>
            </a:r>
            <a:r>
              <a:rPr lang="ru-RU" dirty="0" err="1"/>
              <a:t>взаємодія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дозволить </a:t>
            </a:r>
            <a:r>
              <a:rPr lang="ru-RU" dirty="0" err="1"/>
              <a:t>підприємству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свою </a:t>
            </a:r>
            <a:r>
              <a:rPr lang="ru-RU" dirty="0" err="1"/>
              <a:t>торговельну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.</a:t>
            </a:r>
          </a:p>
          <a:p>
            <a:r>
              <a:rPr lang="ru-RU" dirty="0"/>
              <a:t>До </a:t>
            </a:r>
            <a:r>
              <a:rPr lang="ru-RU" dirty="0" err="1"/>
              <a:t>основних</a:t>
            </a:r>
            <a:r>
              <a:rPr lang="ru-RU" dirty="0"/>
              <a:t> та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комерційну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відносять</a:t>
            </a:r>
            <a:r>
              <a:rPr lang="ru-RU" dirty="0"/>
              <a:t> </a:t>
            </a:r>
            <a:r>
              <a:rPr lang="ru-RU" dirty="0" err="1"/>
              <a:t>суб’єкти</a:t>
            </a:r>
            <a:r>
              <a:rPr lang="ru-RU" dirty="0"/>
              <a:t> та </a:t>
            </a:r>
            <a:r>
              <a:rPr lang="ru-RU" dirty="0" err="1"/>
              <a:t>об’єкти</a:t>
            </a:r>
            <a:r>
              <a:rPr lang="ru-RU" dirty="0"/>
              <a:t> </a:t>
            </a:r>
            <a:r>
              <a:rPr lang="ru-RU" dirty="0" smtClean="0"/>
              <a:t>[</a:t>
            </a:r>
            <a:r>
              <a:rPr lang="ru-RU" dirty="0" err="1" smtClean="0"/>
              <a:t>Суб’єкти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особи, </a:t>
            </a:r>
            <a:r>
              <a:rPr lang="ru-RU" dirty="0" err="1"/>
              <a:t>котрі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підприємницькі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та </a:t>
            </a:r>
            <a:r>
              <a:rPr lang="ru-RU" dirty="0" err="1"/>
              <a:t>приймають</a:t>
            </a:r>
            <a:r>
              <a:rPr lang="ru-RU" dirty="0"/>
              <a:t> </a:t>
            </a:r>
            <a:r>
              <a:rPr lang="ru-RU" dirty="0" err="1"/>
              <a:t>комерційні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. Свою </a:t>
            </a:r>
            <a:r>
              <a:rPr lang="ru-RU" dirty="0" err="1"/>
              <a:t>діяльність</a:t>
            </a:r>
            <a:r>
              <a:rPr lang="ru-RU" dirty="0"/>
              <a:t> вони </a:t>
            </a:r>
            <a:r>
              <a:rPr lang="ru-RU" dirty="0" err="1"/>
              <a:t>здійснюють</a:t>
            </a:r>
            <a:r>
              <a:rPr lang="ru-RU" dirty="0"/>
              <a:t> через </a:t>
            </a:r>
            <a:r>
              <a:rPr lang="ru-RU" dirty="0" err="1"/>
              <a:t>об’єкти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: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виробничі</a:t>
            </a:r>
            <a:r>
              <a:rPr lang="ru-RU" dirty="0"/>
              <a:t> </a:t>
            </a:r>
            <a:r>
              <a:rPr lang="ru-RU" dirty="0" err="1"/>
              <a:t>фонди</a:t>
            </a:r>
            <a:r>
              <a:rPr lang="ru-RU" dirty="0"/>
              <a:t> (</a:t>
            </a:r>
            <a:r>
              <a:rPr lang="ru-RU" dirty="0" err="1"/>
              <a:t>пасивні</a:t>
            </a:r>
            <a:r>
              <a:rPr lang="ru-RU" dirty="0"/>
              <a:t> — </a:t>
            </a:r>
            <a:r>
              <a:rPr lang="ru-RU" dirty="0" err="1"/>
              <a:t>споруди</a:t>
            </a:r>
            <a:r>
              <a:rPr lang="ru-RU" dirty="0"/>
              <a:t>, </a:t>
            </a:r>
            <a:r>
              <a:rPr lang="ru-RU" dirty="0" err="1"/>
              <a:t>активні</a:t>
            </a:r>
            <a:r>
              <a:rPr lang="ru-RU" dirty="0"/>
              <a:t> — </a:t>
            </a:r>
            <a:r>
              <a:rPr lang="ru-RU" dirty="0" err="1"/>
              <a:t>устаткування</a:t>
            </a:r>
            <a:r>
              <a:rPr lang="ru-RU" dirty="0"/>
              <a:t>) і товарно-</a:t>
            </a:r>
            <a:r>
              <a:rPr lang="ru-RU" dirty="0" err="1"/>
              <a:t>матеріальні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 [91].</a:t>
            </a:r>
          </a:p>
          <a:p>
            <a:r>
              <a:rPr lang="ru-RU" dirty="0" err="1"/>
              <a:t>Здійснюючи</a:t>
            </a:r>
            <a:r>
              <a:rPr lang="ru-RU" dirty="0"/>
              <a:t> </a:t>
            </a:r>
            <a:r>
              <a:rPr lang="ru-RU" dirty="0" err="1"/>
              <a:t>комерційну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підприємство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співпрацювати</a:t>
            </a:r>
            <a:r>
              <a:rPr lang="ru-RU" dirty="0"/>
              <a:t> з ринком, </a:t>
            </a:r>
            <a:r>
              <a:rPr lang="ru-RU" dirty="0" err="1"/>
              <a:t>споживачами</a:t>
            </a:r>
            <a:r>
              <a:rPr lang="ru-RU" dirty="0"/>
              <a:t>, </a:t>
            </a:r>
            <a:r>
              <a:rPr lang="ru-RU" dirty="0" err="1"/>
              <a:t>надаючи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товари</a:t>
            </a:r>
            <a:r>
              <a:rPr lang="ru-RU" dirty="0"/>
              <a:t>,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якісні</a:t>
            </a:r>
            <a:r>
              <a:rPr lang="ru-RU" dirty="0"/>
              <a:t> та </a:t>
            </a:r>
            <a:r>
              <a:rPr lang="ru-RU" dirty="0" err="1"/>
              <a:t>кількісні</a:t>
            </a:r>
            <a:r>
              <a:rPr lang="ru-RU" dirty="0"/>
              <a:t> характеристики </a:t>
            </a:r>
            <a:r>
              <a:rPr lang="ru-RU" dirty="0" err="1" smtClean="0"/>
              <a:t>тощо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331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3340"/>
            <a:ext cx="12192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. В свою </a:t>
            </a:r>
            <a:r>
              <a:rPr lang="ru-RU" dirty="0" err="1"/>
              <a:t>чергу</a:t>
            </a:r>
            <a:r>
              <a:rPr lang="ru-RU" dirty="0"/>
              <a:t>, з ринку та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 </a:t>
            </a:r>
            <a:r>
              <a:rPr lang="ru-RU" dirty="0" err="1"/>
              <a:t>комерсант</a:t>
            </a:r>
            <a:r>
              <a:rPr lang="ru-RU" dirty="0"/>
              <a:t>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відомості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, </a:t>
            </a:r>
            <a:r>
              <a:rPr lang="ru-RU" dirty="0" err="1"/>
              <a:t>конкуруючих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товарів-замінників</a:t>
            </a:r>
            <a:r>
              <a:rPr lang="ru-RU" dirty="0"/>
              <a:t>, </a:t>
            </a:r>
            <a:r>
              <a:rPr lang="ru-RU" dirty="0" err="1"/>
              <a:t>запити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платоспроможність</a:t>
            </a:r>
            <a:r>
              <a:rPr lang="ru-RU" dirty="0"/>
              <a:t>, </a:t>
            </a:r>
            <a:r>
              <a:rPr lang="ru-RU" dirty="0" err="1"/>
              <a:t>об’єми</a:t>
            </a:r>
            <a:r>
              <a:rPr lang="ru-RU" dirty="0"/>
              <a:t> та </a:t>
            </a:r>
            <a:r>
              <a:rPr lang="ru-RU" dirty="0" err="1"/>
              <a:t>темпи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тісної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взаємозв’язку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роль у </a:t>
            </a:r>
            <a:r>
              <a:rPr lang="ru-RU" dirty="0" err="1"/>
              <a:t>взаємовідносинах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зовнішнім</a:t>
            </a:r>
            <a:r>
              <a:rPr lang="ru-RU" dirty="0"/>
              <a:t> </a:t>
            </a:r>
            <a:r>
              <a:rPr lang="ru-RU" dirty="0" err="1"/>
              <a:t>середовищем</a:t>
            </a:r>
            <a:r>
              <a:rPr lang="ru-RU" dirty="0"/>
              <a:t> та </a:t>
            </a:r>
            <a:r>
              <a:rPr lang="ru-RU" dirty="0" err="1"/>
              <a:t>внутрішньою</a:t>
            </a:r>
            <a:r>
              <a:rPr lang="ru-RU" dirty="0"/>
              <a:t> структурою </a:t>
            </a:r>
            <a:r>
              <a:rPr lang="ru-RU" dirty="0" err="1"/>
              <a:t>фірми</a:t>
            </a:r>
            <a:r>
              <a:rPr lang="ru-RU" dirty="0" smtClean="0"/>
              <a:t>.</a:t>
            </a:r>
          </a:p>
          <a:p>
            <a:r>
              <a:rPr lang="ru-RU" b="1" dirty="0" err="1"/>
              <a:t>Фактори</a:t>
            </a:r>
            <a:r>
              <a:rPr lang="ru-RU" b="1" dirty="0"/>
              <a:t> </a:t>
            </a:r>
            <a:r>
              <a:rPr lang="ru-RU" b="1" dirty="0" err="1"/>
              <a:t>внутрішнього</a:t>
            </a:r>
            <a:r>
              <a:rPr lang="ru-RU" b="1" dirty="0"/>
              <a:t> </a:t>
            </a:r>
            <a:r>
              <a:rPr lang="ru-RU" b="1" dirty="0" err="1"/>
              <a:t>середовища</a:t>
            </a:r>
            <a:r>
              <a:rPr lang="ru-RU" b="1" dirty="0"/>
              <a:t> </a:t>
            </a:r>
            <a:r>
              <a:rPr lang="ru-RU" dirty="0"/>
              <a:t>- в першу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: </a:t>
            </a:r>
            <a:r>
              <a:rPr lang="ru-RU" dirty="0" err="1"/>
              <a:t>виробничі</a:t>
            </a:r>
            <a:r>
              <a:rPr lang="ru-RU" dirty="0"/>
              <a:t> (</a:t>
            </a:r>
            <a:r>
              <a:rPr lang="ru-RU" dirty="0" err="1"/>
              <a:t>матеріальні</a:t>
            </a:r>
            <a:r>
              <a:rPr lang="ru-RU" dirty="0"/>
              <a:t>), </a:t>
            </a:r>
            <a:r>
              <a:rPr lang="ru-RU" dirty="0" err="1"/>
              <a:t>технічні</a:t>
            </a:r>
            <a:r>
              <a:rPr lang="ru-RU" dirty="0"/>
              <a:t>, </a:t>
            </a:r>
            <a:r>
              <a:rPr lang="ru-RU" dirty="0" err="1"/>
              <a:t>економічні</a:t>
            </a:r>
            <a:r>
              <a:rPr lang="ru-RU" dirty="0"/>
              <a:t>, </a:t>
            </a:r>
            <a:r>
              <a:rPr lang="ru-RU" dirty="0" err="1"/>
              <a:t>фінансові</a:t>
            </a:r>
            <a:r>
              <a:rPr lang="ru-RU" dirty="0"/>
              <a:t>, </a:t>
            </a:r>
            <a:r>
              <a:rPr lang="ru-RU" dirty="0" err="1"/>
              <a:t>інформаційні</a:t>
            </a:r>
            <a:r>
              <a:rPr lang="ru-RU" dirty="0"/>
              <a:t>, </a:t>
            </a:r>
            <a:r>
              <a:rPr lang="ru-RU" dirty="0" err="1"/>
              <a:t>трудові</a:t>
            </a:r>
            <a:r>
              <a:rPr lang="ru-RU" dirty="0"/>
              <a:t>, </a:t>
            </a:r>
            <a:r>
              <a:rPr lang="ru-RU" dirty="0" err="1"/>
              <a:t>інвестиційні</a:t>
            </a:r>
            <a:r>
              <a:rPr lang="ru-RU" dirty="0"/>
              <a:t>.</a:t>
            </a:r>
          </a:p>
          <a:p>
            <a:r>
              <a:rPr lang="ru-RU" b="1" dirty="0" err="1"/>
              <a:t>Матеріальні</a:t>
            </a:r>
            <a:r>
              <a:rPr lang="ru-RU" b="1" dirty="0"/>
              <a:t> </a:t>
            </a:r>
            <a:r>
              <a:rPr lang="ru-RU" b="1" dirty="0" err="1"/>
              <a:t>ресурси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фонди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(</a:t>
            </a:r>
            <a:r>
              <a:rPr lang="ru-RU" dirty="0" err="1"/>
              <a:t>будівлі</a:t>
            </a:r>
            <a:r>
              <a:rPr lang="ru-RU" dirty="0"/>
              <a:t>, </a:t>
            </a:r>
            <a:r>
              <a:rPr lang="ru-RU" dirty="0" err="1"/>
              <a:t>споруди</a:t>
            </a:r>
            <a:r>
              <a:rPr lang="ru-RU" dirty="0"/>
              <a:t>, </a:t>
            </a:r>
            <a:r>
              <a:rPr lang="ru-RU" dirty="0" err="1"/>
              <a:t>обладнання</a:t>
            </a:r>
            <a:r>
              <a:rPr lang="ru-RU" dirty="0"/>
              <a:t>), </a:t>
            </a:r>
            <a:r>
              <a:rPr lang="ru-RU" dirty="0" err="1"/>
              <a:t>товарні</a:t>
            </a:r>
            <a:r>
              <a:rPr lang="ru-RU" dirty="0"/>
              <a:t> запаси (товарно- </a:t>
            </a:r>
            <a:r>
              <a:rPr lang="ru-RU" dirty="0" err="1"/>
              <a:t>матеріальні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),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оборотних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</a:t>
            </a:r>
            <a:r>
              <a:rPr lang="ru-RU" dirty="0" err="1"/>
              <a:t>вкладених</a:t>
            </a:r>
            <a:r>
              <a:rPr lang="ru-RU" dirty="0"/>
              <a:t> у </a:t>
            </a:r>
            <a:r>
              <a:rPr lang="ru-RU" dirty="0" err="1"/>
              <a:t>малоцінні</a:t>
            </a:r>
            <a:r>
              <a:rPr lang="ru-RU" dirty="0"/>
              <a:t> та </a:t>
            </a:r>
            <a:r>
              <a:rPr lang="ru-RU" dirty="0" err="1"/>
              <a:t>швидкозношувані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 </a:t>
            </a:r>
            <a:r>
              <a:rPr lang="ru-RU" dirty="0" smtClean="0"/>
              <a:t>[</a:t>
            </a:r>
            <a:r>
              <a:rPr lang="ru-RU" b="1" dirty="0" err="1" smtClean="0"/>
              <a:t>Фінансові</a:t>
            </a:r>
            <a:r>
              <a:rPr lang="ru-RU" b="1" dirty="0" smtClean="0"/>
              <a:t> </a:t>
            </a:r>
            <a:r>
              <a:rPr lang="ru-RU" b="1" dirty="0" err="1"/>
              <a:t>ресурси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грошові</a:t>
            </a:r>
            <a:r>
              <a:rPr lang="ru-RU" dirty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/>
              <a:t>. Вони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вкладені</a:t>
            </a:r>
            <a:r>
              <a:rPr lang="ru-RU" dirty="0"/>
              <a:t> в </a:t>
            </a:r>
            <a:r>
              <a:rPr lang="ru-RU" dirty="0" err="1"/>
              <a:t>матеріальні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знаходитися</a:t>
            </a:r>
            <a:r>
              <a:rPr lang="ru-RU" dirty="0"/>
              <a:t> на </a:t>
            </a:r>
            <a:r>
              <a:rPr lang="ru-RU" dirty="0" err="1"/>
              <a:t>розрахунковому</a:t>
            </a:r>
            <a:r>
              <a:rPr lang="ru-RU" dirty="0"/>
              <a:t> </a:t>
            </a:r>
            <a:r>
              <a:rPr lang="ru-RU" dirty="0" err="1"/>
              <a:t>рахунку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касі</a:t>
            </a:r>
            <a:r>
              <a:rPr lang="ru-RU" dirty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 err="1"/>
              <a:t>Інформаційні</a:t>
            </a:r>
            <a:r>
              <a:rPr lang="ru-RU" b="1" dirty="0"/>
              <a:t> </a:t>
            </a:r>
            <a:r>
              <a:rPr lang="ru-RU" b="1" dirty="0" err="1"/>
              <a:t>ресурси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вся </a:t>
            </a:r>
            <a:r>
              <a:rPr lang="ru-RU" dirty="0" err="1"/>
              <a:t>інформацію</a:t>
            </a:r>
            <a:r>
              <a:rPr lang="ru-RU" dirty="0"/>
              <a:t>, яка </a:t>
            </a:r>
            <a:r>
              <a:rPr lang="ru-RU" dirty="0" err="1"/>
              <a:t>знаходиться</a:t>
            </a:r>
            <a:r>
              <a:rPr lang="ru-RU" dirty="0"/>
              <a:t> в документах </a:t>
            </a:r>
            <a:r>
              <a:rPr lang="ru-RU" dirty="0" err="1"/>
              <a:t>підприємства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практичні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та </a:t>
            </a:r>
            <a:r>
              <a:rPr lang="ru-RU" dirty="0" err="1"/>
              <a:t>знання</a:t>
            </a:r>
            <a:r>
              <a:rPr lang="ru-RU" dirty="0"/>
              <a:t> трудового </a:t>
            </a:r>
            <a:r>
              <a:rPr lang="ru-RU" dirty="0" err="1"/>
              <a:t>колективу</a:t>
            </a:r>
            <a:r>
              <a:rPr lang="ru-RU" dirty="0"/>
              <a:t> 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 err="1"/>
              <a:t>Трудові</a:t>
            </a:r>
            <a:r>
              <a:rPr lang="ru-RU" b="1" dirty="0"/>
              <a:t> </a:t>
            </a:r>
            <a:r>
              <a:rPr lang="ru-RU" b="1" dirty="0" err="1"/>
              <a:t>ресурси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персонал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кваліфікація</a:t>
            </a:r>
            <a:r>
              <a:rPr lang="ru-RU" dirty="0"/>
              <a:t> </a:t>
            </a:r>
            <a:r>
              <a:rPr lang="ru-RU" dirty="0" err="1"/>
              <a:t>робітників</a:t>
            </a:r>
            <a:r>
              <a:rPr lang="ru-RU" dirty="0"/>
              <a:t>,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топ-</a:t>
            </a:r>
            <a:r>
              <a:rPr lang="ru-RU" dirty="0" err="1"/>
              <a:t>менеджерів</a:t>
            </a:r>
            <a:r>
              <a:rPr lang="ru-RU" dirty="0"/>
              <a:t> [94].</a:t>
            </a:r>
          </a:p>
          <a:p>
            <a:r>
              <a:rPr lang="ru-RU" dirty="0" err="1"/>
              <a:t>Також</a:t>
            </a:r>
            <a:r>
              <a:rPr lang="ru-RU" dirty="0"/>
              <a:t>, </a:t>
            </a:r>
            <a:r>
              <a:rPr lang="ru-RU" dirty="0" err="1"/>
              <a:t>внутрішніми</a:t>
            </a:r>
            <a:r>
              <a:rPr lang="ru-RU" dirty="0"/>
              <a:t> факторами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виступають</a:t>
            </a:r>
            <a:r>
              <a:rPr lang="ru-RU" dirty="0"/>
              <a:t> </a:t>
            </a:r>
            <a:r>
              <a:rPr lang="ru-RU" dirty="0" err="1"/>
              <a:t>функціональні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, торгово- </a:t>
            </a:r>
            <a:r>
              <a:rPr lang="ru-RU" dirty="0" err="1"/>
              <a:t>технологічні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, </a:t>
            </a:r>
            <a:r>
              <a:rPr lang="ru-RU" dirty="0" err="1"/>
              <a:t>складське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, </a:t>
            </a:r>
            <a:r>
              <a:rPr lang="ru-RU" dirty="0" err="1"/>
              <a:t>інформаційно-комп'ютерне</a:t>
            </a:r>
            <a:r>
              <a:rPr lang="ru-RU" dirty="0"/>
              <a:t> </a:t>
            </a:r>
            <a:r>
              <a:rPr lang="ru-RU" dirty="0" err="1" smtClean="0"/>
              <a:t>забезпечення</a:t>
            </a:r>
            <a:endParaRPr lang="ru-RU" dirty="0" smtClean="0"/>
          </a:p>
          <a:p>
            <a:r>
              <a:rPr lang="ru-RU" dirty="0" err="1"/>
              <a:t>Фактори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розподіляють</a:t>
            </a:r>
            <a:r>
              <a:rPr lang="ru-RU" dirty="0"/>
              <a:t> на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:</a:t>
            </a:r>
          </a:p>
          <a:p>
            <a:r>
              <a:rPr lang="ru-RU" dirty="0"/>
              <a:t>-	</a:t>
            </a:r>
            <a:r>
              <a:rPr lang="ru-RU" dirty="0" err="1"/>
              <a:t>фактори</a:t>
            </a:r>
            <a:r>
              <a:rPr lang="ru-RU" dirty="0"/>
              <a:t> прямого </a:t>
            </a:r>
            <a:r>
              <a:rPr lang="ru-RU" dirty="0" err="1"/>
              <a:t>впливу</a:t>
            </a:r>
            <a:r>
              <a:rPr lang="ru-RU" dirty="0"/>
              <a:t>:</a:t>
            </a:r>
          </a:p>
          <a:p>
            <a:r>
              <a:rPr lang="ru-RU" dirty="0"/>
              <a:t>-	</a:t>
            </a:r>
            <a:r>
              <a:rPr lang="ru-RU" dirty="0" err="1"/>
              <a:t>фактори</a:t>
            </a:r>
            <a:r>
              <a:rPr lang="ru-RU" dirty="0"/>
              <a:t> непрямого </a:t>
            </a:r>
            <a:r>
              <a:rPr lang="ru-RU" dirty="0" err="1"/>
              <a:t>впливу</a:t>
            </a:r>
            <a:r>
              <a:rPr lang="ru-RU" dirty="0"/>
              <a:t>.</a:t>
            </a:r>
          </a:p>
          <a:p>
            <a:r>
              <a:rPr lang="ru-RU" dirty="0" err="1"/>
              <a:t>Фактори</a:t>
            </a:r>
            <a:r>
              <a:rPr lang="ru-RU" dirty="0"/>
              <a:t> прямого </a:t>
            </a:r>
            <a:r>
              <a:rPr lang="ru-RU" dirty="0" err="1"/>
              <a:t>впливу</a:t>
            </a:r>
            <a:r>
              <a:rPr lang="ru-RU" dirty="0"/>
              <a:t> прямо </a:t>
            </a:r>
            <a:r>
              <a:rPr lang="ru-RU" dirty="0" err="1"/>
              <a:t>позначаються</a:t>
            </a:r>
            <a:r>
              <a:rPr lang="ru-RU" dirty="0"/>
              <a:t> на </a:t>
            </a:r>
            <a:r>
              <a:rPr lang="ru-RU" dirty="0" err="1"/>
              <a:t>функціонуванні</a:t>
            </a:r>
            <a:r>
              <a:rPr lang="ru-RU" dirty="0"/>
              <a:t> торгового </a:t>
            </a:r>
            <a:r>
              <a:rPr lang="ru-RU" dirty="0" err="1"/>
              <a:t>підприємства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споживачі</a:t>
            </a:r>
            <a:r>
              <a:rPr lang="ru-RU" dirty="0"/>
              <a:t>, </a:t>
            </a:r>
            <a:r>
              <a:rPr lang="ru-RU" dirty="0" err="1"/>
              <a:t>постачальники</a:t>
            </a:r>
            <a:r>
              <a:rPr lang="ru-RU" dirty="0"/>
              <a:t>, </a:t>
            </a:r>
            <a:r>
              <a:rPr lang="ru-RU" dirty="0" err="1"/>
              <a:t>конкуренти</a:t>
            </a:r>
            <a:r>
              <a:rPr lang="ru-RU" dirty="0"/>
              <a:t>, банки, </a:t>
            </a:r>
            <a:r>
              <a:rPr lang="ru-RU" dirty="0" err="1"/>
              <a:t>акціонери</a:t>
            </a:r>
            <a:r>
              <a:rPr lang="ru-RU" dirty="0"/>
              <a:t>, </a:t>
            </a:r>
            <a:r>
              <a:rPr lang="ru-RU" dirty="0" err="1"/>
              <a:t>біржі</a:t>
            </a:r>
            <a:r>
              <a:rPr lang="ru-RU" dirty="0"/>
              <a:t>, ярмарки, </a:t>
            </a:r>
            <a:r>
              <a:rPr lang="ru-RU" dirty="0" err="1"/>
              <a:t>виставки</a:t>
            </a:r>
            <a:r>
              <a:rPr lang="ru-RU" dirty="0"/>
              <a:t>, </a:t>
            </a:r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та </a:t>
            </a:r>
            <a:r>
              <a:rPr lang="ru-RU" dirty="0" err="1" smtClean="0"/>
              <a:t>законодавство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Споживачі</a:t>
            </a:r>
            <a:r>
              <a:rPr lang="ru-RU" dirty="0"/>
              <a:t> </a:t>
            </a:r>
            <a:r>
              <a:rPr lang="ru-RU" dirty="0" err="1"/>
              <a:t>виступають</a:t>
            </a:r>
            <a:r>
              <a:rPr lang="ru-RU" dirty="0"/>
              <a:t>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зовнішнім</a:t>
            </a:r>
            <a:r>
              <a:rPr lang="ru-RU" dirty="0"/>
              <a:t> фактором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потреби, </a:t>
            </a:r>
            <a:r>
              <a:rPr lang="ru-RU" dirty="0" err="1"/>
              <a:t>інтереси</a:t>
            </a:r>
            <a:r>
              <a:rPr lang="ru-RU" dirty="0"/>
              <a:t>, </a:t>
            </a:r>
            <a:r>
              <a:rPr lang="ru-RU" dirty="0" err="1"/>
              <a:t>вподобання</a:t>
            </a:r>
            <a:r>
              <a:rPr lang="ru-RU" dirty="0"/>
              <a:t> та </a:t>
            </a:r>
            <a:r>
              <a:rPr lang="ru-RU" dirty="0" err="1"/>
              <a:t>платоспроможність</a:t>
            </a:r>
            <a:r>
              <a:rPr lang="ru-RU" dirty="0"/>
              <a:t> </a:t>
            </a:r>
            <a:r>
              <a:rPr lang="ru-RU" dirty="0" err="1"/>
              <a:t>регулюють</a:t>
            </a:r>
            <a:r>
              <a:rPr lang="ru-RU" dirty="0"/>
              <a:t> попит на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. А </a:t>
            </a:r>
            <a:r>
              <a:rPr lang="ru-RU" dirty="0" err="1"/>
              <a:t>підприємства</a:t>
            </a:r>
            <a:r>
              <a:rPr lang="ru-RU" dirty="0"/>
              <a:t> шляхом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цінової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реклами</a:t>
            </a:r>
            <a:r>
              <a:rPr lang="ru-RU" dirty="0"/>
              <a:t>, </a:t>
            </a:r>
            <a:r>
              <a:rPr lang="ru-RU" dirty="0" err="1"/>
              <a:t>суспільної</a:t>
            </a:r>
            <a:r>
              <a:rPr lang="ru-RU" dirty="0"/>
              <a:t> думки,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та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формують</a:t>
            </a:r>
            <a:r>
              <a:rPr lang="ru-RU" dirty="0"/>
              <a:t> у </a:t>
            </a:r>
            <a:r>
              <a:rPr lang="ru-RU" dirty="0" err="1"/>
              <a:t>споживачів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споживчі</a:t>
            </a:r>
            <a:r>
              <a:rPr lang="ru-RU" dirty="0"/>
              <a:t> </a:t>
            </a:r>
            <a:r>
              <a:rPr lang="ru-RU" dirty="0" err="1"/>
              <a:t>вподобання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ж </a:t>
            </a:r>
            <a:r>
              <a:rPr lang="ru-RU" dirty="0" err="1"/>
              <a:t>самі</a:t>
            </a:r>
            <a:r>
              <a:rPr lang="ru-RU" dirty="0"/>
              <a:t> і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задовольняти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84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6840"/>
            <a:ext cx="12109269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надійності</a:t>
            </a:r>
            <a:r>
              <a:rPr lang="ru-RU" dirty="0"/>
              <a:t> та </a:t>
            </a:r>
            <a:r>
              <a:rPr lang="ru-RU" dirty="0" err="1"/>
              <a:t>добросовісності</a:t>
            </a:r>
            <a:r>
              <a:rPr lang="ru-RU" dirty="0"/>
              <a:t> </a:t>
            </a:r>
            <a:r>
              <a:rPr lang="ru-RU" dirty="0" err="1"/>
              <a:t>постачальників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зможе</a:t>
            </a:r>
            <a:r>
              <a:rPr lang="ru-RU" dirty="0"/>
              <a:t> </a:t>
            </a:r>
            <a:r>
              <a:rPr lang="ru-RU" dirty="0" err="1"/>
              <a:t>підприємство</a:t>
            </a:r>
            <a:r>
              <a:rPr lang="ru-RU" dirty="0"/>
              <a:t> </a:t>
            </a:r>
            <a:r>
              <a:rPr lang="ru-RU" dirty="0" err="1"/>
              <a:t>вчасно</a:t>
            </a:r>
            <a:r>
              <a:rPr lang="ru-RU" dirty="0"/>
              <a:t> </a:t>
            </a:r>
            <a:r>
              <a:rPr lang="ru-RU" dirty="0" err="1"/>
              <a:t>представити</a:t>
            </a:r>
            <a:r>
              <a:rPr lang="ru-RU" dirty="0"/>
              <a:t> на </a:t>
            </a:r>
            <a:r>
              <a:rPr lang="ru-RU" dirty="0" err="1"/>
              <a:t>ринок</a:t>
            </a:r>
            <a:r>
              <a:rPr lang="ru-RU" dirty="0"/>
              <a:t> товар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та в </a:t>
            </a:r>
            <a:r>
              <a:rPr lang="ru-RU" dirty="0" err="1"/>
              <a:t>належному</a:t>
            </a:r>
            <a:r>
              <a:rPr lang="ru-RU" dirty="0"/>
              <a:t> </a:t>
            </a:r>
            <a:r>
              <a:rPr lang="ru-RU" dirty="0" err="1"/>
              <a:t>асортименті</a:t>
            </a:r>
            <a:r>
              <a:rPr lang="ru-RU" dirty="0"/>
              <a:t>.</a:t>
            </a:r>
          </a:p>
          <a:p>
            <a:r>
              <a:rPr lang="ru-RU" dirty="0" err="1"/>
              <a:t>Конкуренти</a:t>
            </a:r>
            <a:r>
              <a:rPr lang="ru-RU" dirty="0"/>
              <a:t> </a:t>
            </a:r>
            <a:r>
              <a:rPr lang="ru-RU" dirty="0" err="1"/>
              <a:t>змушують</a:t>
            </a:r>
            <a:r>
              <a:rPr lang="ru-RU" dirty="0"/>
              <a:t> </a:t>
            </a:r>
            <a:r>
              <a:rPr lang="ru-RU" dirty="0" err="1"/>
              <a:t>комерсанта</a:t>
            </a:r>
            <a:r>
              <a:rPr lang="ru-RU" dirty="0"/>
              <a:t> бути в </a:t>
            </a:r>
            <a:r>
              <a:rPr lang="ru-RU" dirty="0" err="1"/>
              <a:t>постійному</a:t>
            </a:r>
            <a:r>
              <a:rPr lang="ru-RU" dirty="0"/>
              <a:t> «</a:t>
            </a:r>
            <a:r>
              <a:rPr lang="ru-RU" dirty="0" err="1"/>
              <a:t>русі</a:t>
            </a:r>
            <a:r>
              <a:rPr lang="ru-RU" dirty="0"/>
              <a:t>»,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шукати</a:t>
            </a:r>
            <a:r>
              <a:rPr lang="ru-RU" dirty="0"/>
              <a:t> шляхи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товару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, </a:t>
            </a:r>
            <a:r>
              <a:rPr lang="ru-RU" dirty="0" err="1"/>
              <a:t>удосконалення</a:t>
            </a:r>
            <a:r>
              <a:rPr lang="ru-RU" dirty="0"/>
              <a:t> </a:t>
            </a:r>
            <a:r>
              <a:rPr lang="ru-RU" dirty="0" err="1"/>
              <a:t>сервісної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б </a:t>
            </a:r>
            <a:r>
              <a:rPr lang="ru-RU" dirty="0" err="1"/>
              <a:t>утримувати</a:t>
            </a:r>
            <a:r>
              <a:rPr lang="ru-RU" dirty="0"/>
              <a:t> </a:t>
            </a:r>
            <a:r>
              <a:rPr lang="ru-RU" dirty="0" err="1"/>
              <a:t>наявних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та </a:t>
            </a:r>
            <a:r>
              <a:rPr lang="ru-RU" dirty="0" err="1"/>
              <a:t>завойовувати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.</a:t>
            </a:r>
          </a:p>
          <a:p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комерційних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.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вони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кредити</a:t>
            </a:r>
            <a:r>
              <a:rPr lang="ru-RU" dirty="0"/>
              <a:t>,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безготівкові</a:t>
            </a:r>
            <a:r>
              <a:rPr lang="ru-RU" dirty="0"/>
              <a:t> </a:t>
            </a:r>
            <a:r>
              <a:rPr lang="ru-RU" dirty="0" err="1"/>
              <a:t>розрахунки</a:t>
            </a:r>
            <a:r>
              <a:rPr lang="ru-RU" dirty="0"/>
              <a:t> з </a:t>
            </a:r>
            <a:r>
              <a:rPr lang="ru-RU" dirty="0" err="1"/>
              <a:t>постачальниками</a:t>
            </a:r>
            <a:r>
              <a:rPr lang="ru-RU" dirty="0"/>
              <a:t>, з </a:t>
            </a:r>
            <a:r>
              <a:rPr lang="ru-RU" dirty="0" err="1"/>
              <a:t>організаціями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представляють</a:t>
            </a:r>
            <a:r>
              <a:rPr lang="ru-RU" dirty="0"/>
              <a:t> </a:t>
            </a:r>
            <a:r>
              <a:rPr lang="ru-RU" dirty="0" err="1"/>
              <a:t>інфраструктуру</a:t>
            </a:r>
            <a:r>
              <a:rPr lang="ru-RU" dirty="0"/>
              <a:t> ринку (</a:t>
            </a:r>
            <a:r>
              <a:rPr lang="ru-RU" dirty="0" err="1"/>
              <a:t>рекламними</a:t>
            </a:r>
            <a:r>
              <a:rPr lang="ru-RU" dirty="0"/>
              <a:t> агентствами, </a:t>
            </a:r>
            <a:r>
              <a:rPr lang="ru-RU" dirty="0" err="1"/>
              <a:t>транспортними</a:t>
            </a:r>
            <a:r>
              <a:rPr lang="ru-RU" dirty="0"/>
              <a:t> </a:t>
            </a:r>
            <a:r>
              <a:rPr lang="ru-RU" dirty="0" err="1"/>
              <a:t>фірмами</a:t>
            </a:r>
            <a:r>
              <a:rPr lang="ru-RU" dirty="0"/>
              <a:t>).</a:t>
            </a:r>
          </a:p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підприємство</a:t>
            </a:r>
            <a:r>
              <a:rPr lang="ru-RU" dirty="0"/>
              <a:t> є </a:t>
            </a:r>
            <a:r>
              <a:rPr lang="ru-RU" dirty="0" err="1"/>
              <a:t>акціонерним</a:t>
            </a:r>
            <a:r>
              <a:rPr lang="ru-RU" dirty="0"/>
              <a:t>, то </a:t>
            </a:r>
            <a:r>
              <a:rPr lang="ru-RU" dirty="0" err="1"/>
              <a:t>акціонери</a:t>
            </a:r>
            <a:r>
              <a:rPr lang="ru-RU" dirty="0"/>
              <a:t> </a:t>
            </a:r>
            <a:r>
              <a:rPr lang="ru-RU" dirty="0" err="1"/>
              <a:t>являються</a:t>
            </a:r>
            <a:r>
              <a:rPr lang="ru-RU" dirty="0"/>
              <a:t> </a:t>
            </a:r>
            <a:r>
              <a:rPr lang="ru-RU" dirty="0" err="1"/>
              <a:t>вищим</a:t>
            </a:r>
            <a:r>
              <a:rPr lang="ru-RU" dirty="0"/>
              <a:t> органом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і </a:t>
            </a:r>
            <a:r>
              <a:rPr lang="ru-RU" dirty="0" err="1"/>
              <a:t>саме</a:t>
            </a:r>
            <a:r>
              <a:rPr lang="ru-RU" dirty="0"/>
              <a:t> вони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шляхи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та </a:t>
            </a:r>
            <a:r>
              <a:rPr lang="ru-RU" dirty="0" err="1"/>
              <a:t>функціонування</a:t>
            </a:r>
            <a:r>
              <a:rPr lang="ru-RU" dirty="0"/>
              <a:t>.</a:t>
            </a:r>
          </a:p>
          <a:p>
            <a:r>
              <a:rPr lang="ru-RU" dirty="0" err="1"/>
              <a:t>Біржі</a:t>
            </a:r>
            <a:r>
              <a:rPr lang="ru-RU" dirty="0"/>
              <a:t>, ярмарки та </a:t>
            </a:r>
            <a:r>
              <a:rPr lang="ru-RU" dirty="0" err="1"/>
              <a:t>виставки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основне</a:t>
            </a:r>
            <a:r>
              <a:rPr lang="ru-RU" dirty="0"/>
              <a:t>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підприємство</a:t>
            </a:r>
            <a:r>
              <a:rPr lang="ru-RU" dirty="0"/>
              <a:t>, </a:t>
            </a:r>
            <a:r>
              <a:rPr lang="ru-RU" dirty="0" err="1"/>
              <a:t>ціни</a:t>
            </a:r>
            <a:r>
              <a:rPr lang="ru-RU" dirty="0"/>
              <a:t> на </a:t>
            </a:r>
            <a:r>
              <a:rPr lang="ru-RU" dirty="0" err="1"/>
              <a:t>товари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постачальників</a:t>
            </a:r>
            <a:r>
              <a:rPr lang="ru-RU" dirty="0"/>
              <a:t> та </a:t>
            </a:r>
            <a:r>
              <a:rPr lang="ru-RU" dirty="0" err="1"/>
              <a:t>конкурентів</a:t>
            </a:r>
            <a:r>
              <a:rPr lang="ru-RU" dirty="0" smtClean="0"/>
              <a:t>.</a:t>
            </a:r>
          </a:p>
          <a:p>
            <a:r>
              <a:rPr lang="ru-RU" dirty="0" err="1"/>
              <a:t>Законодавча</a:t>
            </a:r>
            <a:r>
              <a:rPr lang="ru-RU" dirty="0"/>
              <a:t> база та </a:t>
            </a:r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регулюють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шляхом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податкової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ціни</a:t>
            </a:r>
            <a:r>
              <a:rPr lang="ru-RU" dirty="0"/>
              <a:t>, </a:t>
            </a:r>
            <a:r>
              <a:rPr lang="ru-RU" dirty="0" err="1"/>
              <a:t>визначення</a:t>
            </a:r>
            <a:r>
              <a:rPr lang="ru-RU" dirty="0"/>
              <a:t> правил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реєстрації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наймання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,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мінімального</a:t>
            </a:r>
            <a:r>
              <a:rPr lang="ru-RU" dirty="0"/>
              <a:t> </a:t>
            </a:r>
            <a:r>
              <a:rPr lang="ru-RU" dirty="0" err="1"/>
              <a:t>розміру</a:t>
            </a:r>
            <a:r>
              <a:rPr lang="ru-RU" dirty="0"/>
              <a:t> </a:t>
            </a:r>
            <a:r>
              <a:rPr lang="ru-RU" dirty="0" err="1"/>
              <a:t>заробітної</a:t>
            </a:r>
            <a:r>
              <a:rPr lang="ru-RU" dirty="0"/>
              <a:t> плати, </a:t>
            </a:r>
            <a:r>
              <a:rPr lang="ru-RU" dirty="0" err="1"/>
              <a:t>захисту</a:t>
            </a:r>
            <a:r>
              <a:rPr lang="ru-RU" dirty="0"/>
              <a:t> прав </a:t>
            </a:r>
            <a:r>
              <a:rPr lang="ru-RU" dirty="0" err="1"/>
              <a:t>споживачів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  <a:p>
            <a:r>
              <a:rPr lang="ru-RU" b="1" dirty="0" err="1"/>
              <a:t>Фактори</a:t>
            </a:r>
            <a:r>
              <a:rPr lang="ru-RU" b="1" dirty="0"/>
              <a:t> непрямого </a:t>
            </a:r>
            <a:r>
              <a:rPr lang="ru-RU" b="1" dirty="0" err="1"/>
              <a:t>впливу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комерційну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через </a:t>
            </a:r>
            <a:r>
              <a:rPr lang="ru-RU" dirty="0" err="1"/>
              <a:t>фактори</a:t>
            </a:r>
            <a:r>
              <a:rPr lang="ru-RU" dirty="0"/>
              <a:t> прямого </a:t>
            </a:r>
            <a:r>
              <a:rPr lang="ru-RU" dirty="0" err="1"/>
              <a:t>впливу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: </a:t>
            </a:r>
            <a:r>
              <a:rPr lang="ru-RU" dirty="0" err="1"/>
              <a:t>науково-технічний</a:t>
            </a:r>
            <a:r>
              <a:rPr lang="ru-RU" dirty="0"/>
              <a:t> </a:t>
            </a:r>
            <a:r>
              <a:rPr lang="ru-RU" dirty="0" err="1"/>
              <a:t>прогрес</a:t>
            </a:r>
            <a:r>
              <a:rPr lang="ru-RU" dirty="0"/>
              <a:t>, </a:t>
            </a:r>
            <a:r>
              <a:rPr lang="ru-RU" dirty="0" err="1"/>
              <a:t>економічний</a:t>
            </a:r>
            <a:r>
              <a:rPr lang="ru-RU" dirty="0"/>
              <a:t>, </a:t>
            </a:r>
            <a:r>
              <a:rPr lang="ru-RU" dirty="0" err="1"/>
              <a:t>політичний</a:t>
            </a:r>
            <a:r>
              <a:rPr lang="ru-RU" dirty="0"/>
              <a:t> та </a:t>
            </a:r>
            <a:r>
              <a:rPr lang="ru-RU" dirty="0" err="1"/>
              <a:t>соціальний</a:t>
            </a:r>
            <a:r>
              <a:rPr lang="ru-RU" dirty="0"/>
              <a:t> стан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традиції</a:t>
            </a:r>
            <a:r>
              <a:rPr lang="ru-RU" dirty="0"/>
              <a:t>, </a:t>
            </a: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, мода [94].</a:t>
            </a:r>
          </a:p>
          <a:p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/>
              <a:t> </a:t>
            </a:r>
            <a:r>
              <a:rPr lang="ru-RU" dirty="0" err="1"/>
              <a:t>науково-технічного-прогресу</a:t>
            </a:r>
            <a:r>
              <a:rPr lang="ru-RU" dirty="0"/>
              <a:t> </a:t>
            </a:r>
            <a:r>
              <a:rPr lang="ru-RU" dirty="0" err="1"/>
              <a:t>спонукає</a:t>
            </a:r>
            <a:r>
              <a:rPr lang="ru-RU" dirty="0"/>
              <a:t> до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існуючих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механізації</a:t>
            </a:r>
            <a:r>
              <a:rPr lang="ru-RU" dirty="0"/>
              <a:t> та </a:t>
            </a:r>
            <a:r>
              <a:rPr lang="ru-RU" dirty="0" err="1"/>
              <a:t>автоматизації</a:t>
            </a:r>
            <a:r>
              <a:rPr lang="ru-RU" dirty="0"/>
              <a:t>, нового </a:t>
            </a:r>
            <a:r>
              <a:rPr lang="ru-RU" dirty="0" err="1"/>
              <a:t>обладнання</a:t>
            </a:r>
            <a:r>
              <a:rPr lang="ru-RU" dirty="0"/>
              <a:t>,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пакувальних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r>
              <a:rPr lang="ru-RU" dirty="0" err="1"/>
              <a:t>Політичний</a:t>
            </a:r>
            <a:r>
              <a:rPr lang="ru-RU" dirty="0"/>
              <a:t>, </a:t>
            </a:r>
            <a:r>
              <a:rPr lang="ru-RU" dirty="0" err="1"/>
              <a:t>соціальний</a:t>
            </a:r>
            <a:r>
              <a:rPr lang="ru-RU" dirty="0"/>
              <a:t> та </a:t>
            </a:r>
            <a:r>
              <a:rPr lang="ru-RU" dirty="0" err="1"/>
              <a:t>економічний</a:t>
            </a:r>
            <a:r>
              <a:rPr lang="ru-RU" dirty="0"/>
              <a:t> стан в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взаємовідносин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виробниками</a:t>
            </a:r>
            <a:r>
              <a:rPr lang="ru-RU" dirty="0"/>
              <a:t>, </a:t>
            </a:r>
            <a:r>
              <a:rPr lang="ru-RU" dirty="0" err="1"/>
              <a:t>торговими</a:t>
            </a:r>
            <a:r>
              <a:rPr lang="ru-RU" dirty="0"/>
              <a:t> </a:t>
            </a:r>
            <a:r>
              <a:rPr lang="ru-RU" dirty="0" err="1"/>
              <a:t>підприємствами</a:t>
            </a:r>
            <a:r>
              <a:rPr lang="ru-RU" dirty="0"/>
              <a:t>, </a:t>
            </a:r>
            <a:r>
              <a:rPr lang="ru-RU" dirty="0" err="1"/>
              <a:t>споживачами</a:t>
            </a:r>
            <a:r>
              <a:rPr lang="ru-RU" dirty="0"/>
              <a:t>, </a:t>
            </a:r>
            <a:r>
              <a:rPr lang="ru-RU" dirty="0" err="1"/>
              <a:t>постачальниками</a:t>
            </a:r>
            <a:r>
              <a:rPr lang="ru-RU" dirty="0"/>
              <a:t>.</a:t>
            </a:r>
          </a:p>
          <a:p>
            <a:r>
              <a:rPr lang="ru-RU" dirty="0" err="1"/>
              <a:t>Традиції</a:t>
            </a:r>
            <a:r>
              <a:rPr lang="ru-RU" dirty="0"/>
              <a:t> та мода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вподобання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 та </a:t>
            </a:r>
            <a:r>
              <a:rPr lang="ru-RU" dirty="0" err="1"/>
              <a:t>формують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попит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572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0" y="260380"/>
            <a:ext cx="10711543" cy="28102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2880" y="3070647"/>
            <a:ext cx="118610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/>
              <a:t>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базуватися</a:t>
            </a:r>
            <a:r>
              <a:rPr lang="ru-RU" dirty="0"/>
              <a:t> на </a:t>
            </a:r>
            <a:r>
              <a:rPr lang="ru-RU" dirty="0" err="1"/>
              <a:t>чітких</a:t>
            </a:r>
            <a:r>
              <a:rPr lang="ru-RU" dirty="0"/>
              <a:t> </a:t>
            </a:r>
            <a:r>
              <a:rPr lang="ru-RU" dirty="0" err="1"/>
              <a:t>цілях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проявляється</a:t>
            </a:r>
            <a:r>
              <a:rPr lang="ru-RU" dirty="0"/>
              <a:t> у </a:t>
            </a:r>
            <a:r>
              <a:rPr lang="ru-RU" dirty="0" err="1"/>
              <a:t>визначенні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стратегічного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та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.</a:t>
            </a:r>
          </a:p>
          <a:p>
            <a:r>
              <a:rPr lang="ru-RU" dirty="0"/>
              <a:t>Основу </a:t>
            </a:r>
            <a:r>
              <a:rPr lang="ru-RU" dirty="0" err="1"/>
              <a:t>концепції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[102]:</a:t>
            </a:r>
          </a:p>
          <a:p>
            <a:pPr marL="285750" indent="-285750">
              <a:buFontTx/>
              <a:buChar char="-"/>
            </a:pP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комерції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 smtClean="0"/>
              <a:t>мотивація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/>
              <a:t>-	</a:t>
            </a:r>
            <a:r>
              <a:rPr lang="ru-RU" dirty="0" err="1"/>
              <a:t>уміння</a:t>
            </a:r>
            <a:r>
              <a:rPr lang="ru-RU" dirty="0"/>
              <a:t>	</a:t>
            </a:r>
            <a:r>
              <a:rPr lang="ru-RU" dirty="0" err="1"/>
              <a:t>формувати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задачі</a:t>
            </a:r>
            <a:r>
              <a:rPr lang="ru-RU" dirty="0"/>
              <a:t> </a:t>
            </a:r>
            <a:r>
              <a:rPr lang="ru-RU" dirty="0" err="1"/>
              <a:t>комерційного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/>
              <a:t>-	</a:t>
            </a:r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поставлених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pPr marL="285750" indent="-285750">
              <a:buFontTx/>
              <a:buChar char="-"/>
            </a:pPr>
            <a:r>
              <a:rPr lang="ru-RU" dirty="0"/>
              <a:t>Головне у </a:t>
            </a:r>
            <a:r>
              <a:rPr lang="ru-RU" dirty="0" err="1"/>
              <a:t>комерційній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комплексний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зосереджено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проектування</a:t>
            </a:r>
            <a:r>
              <a:rPr lang="ru-RU" dirty="0"/>
              <a:t> та </a:t>
            </a:r>
            <a:r>
              <a:rPr lang="ru-RU" dirty="0" err="1"/>
              <a:t>розвитку</a:t>
            </a:r>
            <a:r>
              <a:rPr lang="ru-RU" dirty="0"/>
              <a:t> для конкретного </a:t>
            </a:r>
            <a:r>
              <a:rPr lang="ru-RU" dirty="0" err="1" smtClean="0"/>
              <a:t>підприємства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При </a:t>
            </a:r>
            <a:r>
              <a:rPr lang="ru-RU" dirty="0" err="1"/>
              <a:t>визначенні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напрямів</a:t>
            </a:r>
            <a:r>
              <a:rPr lang="ru-RU" dirty="0"/>
              <a:t>  </a:t>
            </a:r>
            <a:r>
              <a:rPr lang="ru-RU" dirty="0" err="1"/>
              <a:t>розвитку</a:t>
            </a:r>
            <a:r>
              <a:rPr lang="ru-RU" dirty="0"/>
              <a:t>  </a:t>
            </a:r>
            <a:r>
              <a:rPr lang="ru-RU" dirty="0" err="1" smtClean="0"/>
              <a:t>комерційної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/>
              <a:t>підприємству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враховувати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smtClean="0"/>
              <a:t>:-</a:t>
            </a:r>
            <a:r>
              <a:rPr lang="ru-RU" dirty="0"/>
              <a:t>	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суб’єкт</a:t>
            </a:r>
            <a:r>
              <a:rPr lang="ru-RU" dirty="0"/>
              <a:t> ринку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власну</a:t>
            </a:r>
            <a:r>
              <a:rPr lang="ru-RU" dirty="0"/>
              <a:t> </a:t>
            </a:r>
            <a:r>
              <a:rPr lang="ru-RU" dirty="0" err="1"/>
              <a:t>самостійність</a:t>
            </a:r>
            <a:r>
              <a:rPr lang="ru-RU" dirty="0"/>
              <a:t> та </a:t>
            </a:r>
            <a:r>
              <a:rPr lang="ru-RU" dirty="0" err="1"/>
              <a:t>рівність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/>
              <a:t>-	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пристосовуватися</a:t>
            </a:r>
            <a:r>
              <a:rPr lang="ru-RU" dirty="0"/>
              <a:t> до </a:t>
            </a:r>
            <a:r>
              <a:rPr lang="ru-RU" dirty="0" err="1"/>
              <a:t>мінливого</a:t>
            </a:r>
            <a:r>
              <a:rPr lang="ru-RU" dirty="0"/>
              <a:t> </a:t>
            </a:r>
            <a:r>
              <a:rPr lang="ru-RU" dirty="0" err="1"/>
              <a:t>ринкового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/>
              <a:t>-	</a:t>
            </a:r>
            <a:r>
              <a:rPr lang="ru-RU" dirty="0" err="1"/>
              <a:t>потрібно</a:t>
            </a:r>
            <a:r>
              <a:rPr lang="ru-RU" dirty="0"/>
              <a:t> нести </a:t>
            </a:r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взятих</a:t>
            </a:r>
            <a:r>
              <a:rPr lang="ru-RU" dirty="0"/>
              <a:t> </a:t>
            </a:r>
            <a:r>
              <a:rPr lang="ru-RU" dirty="0" err="1"/>
              <a:t>зобов’язань</a:t>
            </a:r>
            <a:r>
              <a:rPr lang="ru-RU" dirty="0"/>
              <a:t> перед </a:t>
            </a:r>
            <a:r>
              <a:rPr lang="ru-RU" dirty="0" err="1"/>
              <a:t>клієнтами</a:t>
            </a:r>
            <a:r>
              <a:rPr lang="ru-RU" dirty="0"/>
              <a:t> та партнерами;</a:t>
            </a:r>
          </a:p>
          <a:p>
            <a:pPr marL="285750" indent="-285750">
              <a:buFontTx/>
              <a:buChar char="-"/>
            </a:pPr>
            <a:r>
              <a:rPr lang="ru-RU" dirty="0"/>
              <a:t>-	</a:t>
            </a:r>
            <a:r>
              <a:rPr lang="ru-RU" dirty="0" err="1"/>
              <a:t>комерційна</a:t>
            </a:r>
            <a:r>
              <a:rPr lang="ru-RU" dirty="0"/>
              <a:t>	</a:t>
            </a:r>
            <a:r>
              <a:rPr lang="ru-RU" dirty="0" err="1"/>
              <a:t>діяльність</a:t>
            </a:r>
            <a:r>
              <a:rPr lang="ru-RU" dirty="0"/>
              <a:t>	</a:t>
            </a:r>
            <a:r>
              <a:rPr lang="ru-RU" dirty="0" err="1"/>
              <a:t>дуже</a:t>
            </a:r>
            <a:r>
              <a:rPr lang="ru-RU" dirty="0"/>
              <a:t>	</a:t>
            </a:r>
            <a:r>
              <a:rPr lang="ru-RU" dirty="0" err="1"/>
              <a:t>тісно</a:t>
            </a:r>
            <a:r>
              <a:rPr lang="ru-RU" dirty="0"/>
              <a:t>	</a:t>
            </a:r>
            <a:r>
              <a:rPr lang="ru-RU" dirty="0" err="1"/>
              <a:t>пов’язана</a:t>
            </a:r>
            <a:r>
              <a:rPr lang="ru-RU" dirty="0"/>
              <a:t>	з	маркетинговою	та менеджментом;</a:t>
            </a:r>
          </a:p>
          <a:p>
            <a:pPr marL="285750" indent="-285750">
              <a:buFontTx/>
              <a:buChar char="-"/>
            </a:pPr>
            <a:r>
              <a:rPr lang="ru-RU" dirty="0"/>
              <a:t>-	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адаптовувати</a:t>
            </a:r>
            <a:r>
              <a:rPr lang="ru-RU" dirty="0"/>
              <a:t> </a:t>
            </a:r>
            <a:r>
              <a:rPr lang="ru-RU" dirty="0" err="1"/>
              <a:t>робітників</a:t>
            </a:r>
            <a:r>
              <a:rPr lang="ru-RU" dirty="0"/>
              <a:t> до </a:t>
            </a:r>
            <a:r>
              <a:rPr lang="ru-RU" dirty="0" err="1"/>
              <a:t>змін</a:t>
            </a:r>
            <a:r>
              <a:rPr lang="ru-RU" dirty="0"/>
              <a:t> у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/>
              <a:t>-	</a:t>
            </a:r>
            <a:r>
              <a:rPr lang="ru-RU" dirty="0" err="1"/>
              <a:t>прибуток</a:t>
            </a:r>
            <a:r>
              <a:rPr lang="ru-RU" dirty="0"/>
              <a:t> </a:t>
            </a:r>
            <a:r>
              <a:rPr lang="ru-RU" dirty="0" err="1"/>
              <a:t>підприємство</a:t>
            </a:r>
            <a:r>
              <a:rPr lang="ru-RU" dirty="0"/>
              <a:t> </a:t>
            </a:r>
            <a:r>
              <a:rPr lang="ru-RU" dirty="0" err="1"/>
              <a:t>отримає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у </a:t>
            </a:r>
            <a:r>
              <a:rPr lang="ru-RU" dirty="0" err="1"/>
              <a:t>випадку</a:t>
            </a:r>
            <a:r>
              <a:rPr lang="ru-RU" dirty="0"/>
              <a:t> продажу товару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87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7382" y="108752"/>
            <a:ext cx="1171738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комерційного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головна</a:t>
            </a:r>
            <a:r>
              <a:rPr lang="ru-RU" dirty="0"/>
              <a:t> 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розробляється</a:t>
            </a:r>
            <a:r>
              <a:rPr lang="ru-RU" dirty="0"/>
              <a:t> план, в </a:t>
            </a:r>
            <a:r>
              <a:rPr lang="ru-RU" dirty="0" err="1"/>
              <a:t>котрому</a:t>
            </a:r>
            <a:r>
              <a:rPr lang="ru-RU" dirty="0"/>
              <a:t> вона </a:t>
            </a:r>
            <a:r>
              <a:rPr lang="ru-RU" dirty="0" err="1"/>
              <a:t>розкривається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детально та конкретно для як </a:t>
            </a:r>
            <a:r>
              <a:rPr lang="ru-RU" dirty="0" err="1"/>
              <a:t>найповнішого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.</a:t>
            </a:r>
          </a:p>
          <a:p>
            <a:r>
              <a:rPr lang="ru-RU" dirty="0" err="1"/>
              <a:t>Розробляючи</a:t>
            </a:r>
            <a:r>
              <a:rPr lang="ru-RU" dirty="0"/>
              <a:t> </a:t>
            </a:r>
            <a:r>
              <a:rPr lang="ru-RU" dirty="0" err="1"/>
              <a:t>концепцію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спиратися</a:t>
            </a:r>
            <a:r>
              <a:rPr lang="ru-RU" dirty="0"/>
              <a:t> на:</a:t>
            </a:r>
          </a:p>
          <a:p>
            <a:r>
              <a:rPr lang="ru-RU" dirty="0"/>
              <a:t>-	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стабільного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на ринку;</a:t>
            </a:r>
          </a:p>
          <a:p>
            <a:r>
              <a:rPr lang="ru-RU" dirty="0"/>
              <a:t>-	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потенціально</a:t>
            </a:r>
            <a:r>
              <a:rPr lang="ru-RU" dirty="0"/>
              <a:t> </a:t>
            </a:r>
            <a:r>
              <a:rPr lang="ru-RU" dirty="0" err="1"/>
              <a:t>сильних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для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конкурентоспроможності</a:t>
            </a:r>
            <a:r>
              <a:rPr lang="ru-RU" dirty="0"/>
              <a:t> та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конкурентних</a:t>
            </a:r>
            <a:r>
              <a:rPr lang="ru-RU" dirty="0"/>
              <a:t> </a:t>
            </a:r>
            <a:r>
              <a:rPr lang="ru-RU" dirty="0" err="1"/>
              <a:t>переваг</a:t>
            </a:r>
            <a:r>
              <a:rPr lang="ru-RU" dirty="0"/>
              <a:t> в </a:t>
            </a:r>
            <a:r>
              <a:rPr lang="ru-RU" dirty="0" err="1"/>
              <a:t>майбутньому</a:t>
            </a:r>
            <a:r>
              <a:rPr lang="ru-RU" dirty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/>
              <a:t>резервів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для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масштабів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з продажу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та для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 smtClean="0"/>
              <a:t>рівнярентабельності</a:t>
            </a:r>
            <a:endParaRPr lang="ru-RU" dirty="0" smtClean="0"/>
          </a:p>
          <a:p>
            <a:r>
              <a:rPr lang="ru-RU" dirty="0"/>
              <a:t>Будь-яке </a:t>
            </a:r>
            <a:r>
              <a:rPr lang="ru-RU" dirty="0" err="1"/>
              <a:t>підприємство</a:t>
            </a:r>
            <a:r>
              <a:rPr lang="ru-RU" dirty="0"/>
              <a:t>, </a:t>
            </a:r>
            <a:r>
              <a:rPr lang="ru-RU" dirty="0" err="1"/>
              <a:t>виходячись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на ринку,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встановлює</a:t>
            </a:r>
            <a:r>
              <a:rPr lang="ru-RU" dirty="0"/>
              <a:t> для себе ряд </a:t>
            </a:r>
            <a:r>
              <a:rPr lang="ru-RU" dirty="0" err="1"/>
              <a:t>показників</a:t>
            </a:r>
            <a:r>
              <a:rPr lang="ru-RU" dirty="0"/>
              <a:t> на </a:t>
            </a:r>
            <a:r>
              <a:rPr lang="ru-RU" dirty="0" err="1"/>
              <a:t>перспективні</a:t>
            </a:r>
            <a:r>
              <a:rPr lang="ru-RU" dirty="0"/>
              <a:t> шляхи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б </a:t>
            </a:r>
            <a:r>
              <a:rPr lang="ru-RU" dirty="0" err="1"/>
              <a:t>втримати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завоювати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на ринку та </a:t>
            </a:r>
            <a:r>
              <a:rPr lang="ru-RU" dirty="0" err="1"/>
              <a:t>досягти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. Тому, </a:t>
            </a:r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являється</a:t>
            </a:r>
            <a:r>
              <a:rPr lang="ru-RU" dirty="0"/>
              <a:t> планом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стратегічного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практично </a:t>
            </a:r>
            <a:r>
              <a:rPr lang="ru-RU" dirty="0" err="1"/>
              <a:t>розглядають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кількісні</a:t>
            </a:r>
            <a:r>
              <a:rPr lang="ru-RU" dirty="0"/>
              <a:t> і </a:t>
            </a:r>
            <a:r>
              <a:rPr lang="ru-RU" dirty="0" err="1"/>
              <a:t>якісні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.</a:t>
            </a:r>
          </a:p>
          <a:p>
            <a:r>
              <a:rPr lang="ru-RU" dirty="0"/>
              <a:t>Таким чином,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стратегічного</a:t>
            </a:r>
            <a:r>
              <a:rPr lang="ru-RU" dirty="0"/>
              <a:t> плану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стабільний</a:t>
            </a:r>
            <a:r>
              <a:rPr lang="ru-RU" dirty="0"/>
              <a:t> та </a:t>
            </a:r>
            <a:r>
              <a:rPr lang="ru-RU" dirty="0" err="1"/>
              <a:t>конкурентний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базуючись</a:t>
            </a:r>
            <a:r>
              <a:rPr lang="ru-RU" dirty="0"/>
              <a:t> на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досягнутому</a:t>
            </a:r>
            <a:r>
              <a:rPr lang="ru-RU" dirty="0"/>
              <a:t>, </a:t>
            </a:r>
            <a:r>
              <a:rPr lang="ru-RU" dirty="0" err="1"/>
              <a:t>ресурсній</a:t>
            </a:r>
            <a:r>
              <a:rPr lang="ru-RU" dirty="0"/>
              <a:t> </a:t>
            </a:r>
            <a:r>
              <a:rPr lang="ru-RU" dirty="0" err="1"/>
              <a:t>базі</a:t>
            </a:r>
            <a:r>
              <a:rPr lang="ru-RU" dirty="0"/>
              <a:t> та </a:t>
            </a:r>
            <a:r>
              <a:rPr lang="ru-RU" dirty="0" err="1"/>
              <a:t>намічених</a:t>
            </a:r>
            <a:r>
              <a:rPr lang="ru-RU" dirty="0"/>
              <a:t> </a:t>
            </a:r>
            <a:r>
              <a:rPr lang="ru-RU" dirty="0" err="1"/>
              <a:t>кінцевих</a:t>
            </a:r>
            <a:r>
              <a:rPr lang="ru-RU" dirty="0"/>
              <a:t> </a:t>
            </a:r>
            <a:r>
              <a:rPr lang="ru-RU" dirty="0" err="1"/>
              <a:t>цілях</a:t>
            </a:r>
            <a:r>
              <a:rPr lang="ru-RU" dirty="0"/>
              <a:t>. І </a:t>
            </a:r>
            <a:r>
              <a:rPr lang="ru-RU" dirty="0" err="1"/>
              <a:t>вже</a:t>
            </a:r>
            <a:r>
              <a:rPr lang="ru-RU" dirty="0"/>
              <a:t>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розробляється</a:t>
            </a:r>
            <a:r>
              <a:rPr lang="ru-RU" dirty="0"/>
              <a:t> </a:t>
            </a:r>
            <a:r>
              <a:rPr lang="ru-RU" dirty="0" err="1"/>
              <a:t>поточний</a:t>
            </a:r>
            <a:r>
              <a:rPr lang="ru-RU" dirty="0"/>
              <a:t> план, 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детально </a:t>
            </a:r>
            <a:r>
              <a:rPr lang="ru-RU" dirty="0" err="1"/>
              <a:t>визначають</a:t>
            </a:r>
            <a:r>
              <a:rPr lang="ru-RU" dirty="0"/>
              <a:t> [96]:</a:t>
            </a:r>
          </a:p>
          <a:p>
            <a:r>
              <a:rPr lang="ru-RU" dirty="0"/>
              <a:t>-	</a:t>
            </a:r>
            <a:r>
              <a:rPr lang="ru-RU" dirty="0" err="1"/>
              <a:t>об’єми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-продажу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товарних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, з </a:t>
            </a:r>
            <a:r>
              <a:rPr lang="ru-RU" dirty="0" err="1"/>
              <a:t>врахуванням</a:t>
            </a:r>
            <a:r>
              <a:rPr lang="ru-RU" dirty="0"/>
              <a:t> </a:t>
            </a:r>
            <a:r>
              <a:rPr lang="ru-RU" dirty="0" err="1"/>
              <a:t>об’ємів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, </a:t>
            </a:r>
            <a:r>
              <a:rPr lang="ru-RU" dirty="0" err="1"/>
              <a:t>термінів</a:t>
            </a:r>
            <a:r>
              <a:rPr lang="ru-RU" dirty="0"/>
              <a:t> </a:t>
            </a:r>
            <a:r>
              <a:rPr lang="ru-RU" dirty="0" err="1"/>
              <a:t>постачання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;</a:t>
            </a:r>
          </a:p>
          <a:p>
            <a:r>
              <a:rPr lang="ru-RU" dirty="0"/>
              <a:t>-	порядок </a:t>
            </a:r>
            <a:r>
              <a:rPr lang="ru-RU" dirty="0" err="1"/>
              <a:t>здійснення</a:t>
            </a:r>
            <a:r>
              <a:rPr lang="ru-RU" dirty="0"/>
              <a:t> плану з </a:t>
            </a:r>
            <a:r>
              <a:rPr lang="ru-RU" dirty="0" err="1"/>
              <a:t>продажів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постачальників</a:t>
            </a:r>
            <a:r>
              <a:rPr lang="ru-RU" dirty="0"/>
              <a:t> та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 </a:t>
            </a:r>
            <a:r>
              <a:rPr lang="ru-RU" dirty="0" err="1"/>
              <a:t>товароруху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контрольні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за </a:t>
            </a:r>
            <a:r>
              <a:rPr lang="ru-RU" dirty="0" err="1"/>
              <a:t>здійсненням</a:t>
            </a:r>
            <a:r>
              <a:rPr lang="ru-RU" dirty="0"/>
              <a:t> </a:t>
            </a:r>
            <a:r>
              <a:rPr lang="ru-RU" dirty="0" err="1"/>
              <a:t>поставлених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.</a:t>
            </a:r>
          </a:p>
          <a:p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поточне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заключається</a:t>
            </a:r>
            <a:r>
              <a:rPr lang="ru-RU" dirty="0"/>
              <a:t> у </a:t>
            </a:r>
            <a:r>
              <a:rPr lang="ru-RU" dirty="0" err="1"/>
              <a:t>розробленні</a:t>
            </a:r>
            <a:r>
              <a:rPr lang="ru-RU" dirty="0"/>
              <a:t> </a:t>
            </a:r>
            <a:r>
              <a:rPr lang="ru-RU" dirty="0" err="1"/>
              <a:t>планів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закупівлі</a:t>
            </a:r>
            <a:r>
              <a:rPr lang="ru-RU" dirty="0"/>
              <a:t>, </a:t>
            </a:r>
            <a:r>
              <a:rPr lang="ru-RU" dirty="0" err="1"/>
              <a:t>реалізації</a:t>
            </a:r>
            <a:r>
              <a:rPr lang="ru-RU" dirty="0"/>
              <a:t> та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товарними</a:t>
            </a:r>
            <a:r>
              <a:rPr lang="ru-RU" dirty="0"/>
              <a:t> ресурсами для того, </a:t>
            </a:r>
            <a:r>
              <a:rPr lang="ru-RU" dirty="0" err="1"/>
              <a:t>що</a:t>
            </a:r>
            <a:r>
              <a:rPr lang="ru-RU" dirty="0"/>
              <a:t> б </a:t>
            </a:r>
            <a:r>
              <a:rPr lang="ru-RU" dirty="0" err="1"/>
              <a:t>одержати</a:t>
            </a:r>
            <a:r>
              <a:rPr lang="ru-RU" dirty="0"/>
              <a:t> </a:t>
            </a:r>
            <a:r>
              <a:rPr lang="ru-RU" dirty="0" err="1"/>
              <a:t>максимальний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 </a:t>
            </a:r>
            <a:r>
              <a:rPr lang="ru-RU" dirty="0" err="1"/>
              <a:t>підприємству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448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99170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4.У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посередників</a:t>
            </a:r>
            <a:r>
              <a:rPr lang="ru-RU" dirty="0"/>
              <a:t> </a:t>
            </a:r>
            <a:r>
              <a:rPr lang="ru-RU" dirty="0" err="1"/>
              <a:t>класифікують</a:t>
            </a:r>
            <a:r>
              <a:rPr lang="ru-RU" dirty="0"/>
              <a:t> за: А) </a:t>
            </a:r>
            <a:r>
              <a:rPr lang="ru-RU" dirty="0" err="1"/>
              <a:t>національною</a:t>
            </a:r>
            <a:r>
              <a:rPr lang="ru-RU" dirty="0"/>
              <a:t> </a:t>
            </a:r>
            <a:r>
              <a:rPr lang="ru-RU" dirty="0" err="1"/>
              <a:t>належністю</a:t>
            </a:r>
            <a:r>
              <a:rPr lang="ru-RU" dirty="0"/>
              <a:t>, Б) </a:t>
            </a:r>
            <a:r>
              <a:rPr lang="ru-RU" dirty="0" err="1"/>
              <a:t>функціональними</a:t>
            </a:r>
            <a:r>
              <a:rPr lang="ru-RU" dirty="0"/>
              <a:t> задачами та В) </a:t>
            </a:r>
            <a:r>
              <a:rPr lang="ru-RU" dirty="0" err="1"/>
              <a:t>положенням</a:t>
            </a:r>
            <a:r>
              <a:rPr lang="ru-RU" dirty="0"/>
              <a:t> </a:t>
            </a:r>
            <a:r>
              <a:rPr lang="ru-RU" dirty="0" err="1"/>
              <a:t>посередника</a:t>
            </a:r>
            <a:r>
              <a:rPr lang="ru-RU" dirty="0"/>
              <a:t> на ринку.</a:t>
            </a:r>
          </a:p>
          <a:p>
            <a:r>
              <a:rPr lang="ru-RU" dirty="0"/>
              <a:t> </a:t>
            </a:r>
            <a:r>
              <a:rPr lang="ru-RU" dirty="0" smtClean="0"/>
              <a:t>А</a:t>
            </a:r>
            <a:r>
              <a:rPr lang="ru-RU" dirty="0"/>
              <a:t>) </a:t>
            </a:r>
            <a:r>
              <a:rPr lang="ru-RU" b="1" dirty="0"/>
              <a:t>За </a:t>
            </a:r>
            <a:r>
              <a:rPr lang="ru-RU" b="1" dirty="0" err="1"/>
              <a:t>національною</a:t>
            </a:r>
            <a:r>
              <a:rPr lang="ru-RU" b="1" dirty="0"/>
              <a:t> </a:t>
            </a:r>
            <a:r>
              <a:rPr lang="ru-RU" b="1" dirty="0" err="1"/>
              <a:t>належністю</a:t>
            </a:r>
            <a:r>
              <a:rPr lang="ru-RU" b="1" dirty="0"/>
              <a:t> </a:t>
            </a:r>
            <a:r>
              <a:rPr lang="ru-RU" b="1" dirty="0" err="1"/>
              <a:t>посередники</a:t>
            </a:r>
            <a:r>
              <a:rPr lang="ru-RU" b="1" dirty="0"/>
              <a:t> </a:t>
            </a:r>
            <a:r>
              <a:rPr lang="ru-RU" b="1" dirty="0" err="1"/>
              <a:t>діляться</a:t>
            </a:r>
            <a:r>
              <a:rPr lang="ru-RU" b="1" dirty="0"/>
              <a:t> на</a:t>
            </a:r>
            <a:r>
              <a:rPr lang="ru-RU" dirty="0"/>
              <a:t>:</a:t>
            </a:r>
          </a:p>
          <a:p>
            <a:r>
              <a:rPr lang="ru-RU" dirty="0"/>
              <a:t>	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посередників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на </a:t>
            </a:r>
            <a:r>
              <a:rPr lang="ru-RU" dirty="0" err="1"/>
              <a:t>внутрішньому</a:t>
            </a:r>
            <a:r>
              <a:rPr lang="ru-RU" dirty="0"/>
              <a:t> ринку;</a:t>
            </a:r>
          </a:p>
          <a:p>
            <a:r>
              <a:rPr lang="ru-RU" dirty="0"/>
              <a:t>	</a:t>
            </a:r>
            <a:r>
              <a:rPr lang="ru-RU" dirty="0" err="1"/>
              <a:t>зовнішньоторговельних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посередників</a:t>
            </a:r>
            <a:r>
              <a:rPr lang="ru-RU" dirty="0"/>
              <a:t> — </a:t>
            </a:r>
            <a:r>
              <a:rPr lang="ru-RU" dirty="0" err="1"/>
              <a:t>основнадіяльність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зовнішньоторговельнихоборудок</a:t>
            </a:r>
            <a:r>
              <a:rPr lang="ru-RU" dirty="0"/>
              <a:t>;</a:t>
            </a:r>
          </a:p>
          <a:p>
            <a:r>
              <a:rPr lang="ru-RU" dirty="0"/>
              <a:t>	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посередників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здійсненню</a:t>
            </a:r>
            <a:r>
              <a:rPr lang="ru-RU" dirty="0"/>
              <a:t> </a:t>
            </a:r>
            <a:r>
              <a:rPr lang="ru-RU" dirty="0" err="1"/>
              <a:t>комерційних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іноземними</a:t>
            </a:r>
            <a:r>
              <a:rPr lang="ru-RU" dirty="0"/>
              <a:t> партнерами, </a:t>
            </a:r>
            <a:r>
              <a:rPr lang="ru-RU" dirty="0" err="1"/>
              <a:t>знаходячись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.</a:t>
            </a:r>
          </a:p>
          <a:p>
            <a:r>
              <a:rPr lang="ru-RU" dirty="0"/>
              <a:t>Б) </a:t>
            </a:r>
            <a:r>
              <a:rPr lang="ru-RU" b="1" dirty="0"/>
              <a:t>За </a:t>
            </a:r>
            <a:r>
              <a:rPr lang="ru-RU" b="1" dirty="0" err="1"/>
              <a:t>своїми</a:t>
            </a:r>
            <a:r>
              <a:rPr lang="ru-RU" b="1" dirty="0"/>
              <a:t> </a:t>
            </a:r>
            <a:r>
              <a:rPr lang="ru-RU" b="1" dirty="0" err="1"/>
              <a:t>функціональними</a:t>
            </a:r>
            <a:r>
              <a:rPr lang="ru-RU" b="1" dirty="0"/>
              <a:t> задачами </a:t>
            </a:r>
            <a:r>
              <a:rPr lang="ru-RU" dirty="0" err="1"/>
              <a:t>посередники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 smtClean="0"/>
              <a:t>наступні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/>
              <a:t>:</a:t>
            </a:r>
          </a:p>
          <a:p>
            <a:r>
              <a:rPr lang="ru-RU" dirty="0" err="1"/>
              <a:t>Комерційні</a:t>
            </a:r>
            <a:r>
              <a:rPr lang="ru-RU" dirty="0"/>
              <a:t> </a:t>
            </a:r>
            <a:r>
              <a:rPr lang="ru-RU" dirty="0" err="1"/>
              <a:t>представники</a:t>
            </a:r>
            <a:r>
              <a:rPr lang="ru-RU" dirty="0"/>
              <a:t> - </a:t>
            </a:r>
            <a:r>
              <a:rPr lang="ru-RU" dirty="0" err="1"/>
              <a:t>посередники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доручення</a:t>
            </a:r>
            <a:r>
              <a:rPr lang="ru-RU" dirty="0"/>
              <a:t> </a:t>
            </a:r>
            <a:r>
              <a:rPr lang="ru-RU" dirty="0" err="1"/>
              <a:t>підприємців</a:t>
            </a:r>
            <a:endParaRPr lang="ru-RU" dirty="0"/>
          </a:p>
          <a:p>
            <a:r>
              <a:rPr lang="ru-RU" dirty="0"/>
              <a:t>(</a:t>
            </a:r>
            <a:r>
              <a:rPr lang="ru-RU" dirty="0" err="1"/>
              <a:t>принципалів</a:t>
            </a:r>
            <a:r>
              <a:rPr lang="ru-RU" dirty="0"/>
              <a:t>)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пошуку</a:t>
            </a:r>
            <a:r>
              <a:rPr lang="ru-RU" dirty="0"/>
              <a:t> для них </a:t>
            </a:r>
            <a:r>
              <a:rPr lang="ru-RU" dirty="0" err="1"/>
              <a:t>комерційних</a:t>
            </a:r>
            <a:r>
              <a:rPr lang="ru-RU" dirty="0"/>
              <a:t> </a:t>
            </a:r>
            <a:r>
              <a:rPr lang="ru-RU" dirty="0" err="1"/>
              <a:t>партнерів</a:t>
            </a:r>
            <a:r>
              <a:rPr lang="ru-RU" dirty="0"/>
              <a:t> і </a:t>
            </a:r>
            <a:r>
              <a:rPr lang="ru-RU" dirty="0" err="1"/>
              <a:t>діють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принципалів</a:t>
            </a:r>
            <a:r>
              <a:rPr lang="ru-RU" dirty="0"/>
              <a:t> при </a:t>
            </a:r>
            <a:r>
              <a:rPr lang="ru-RU" dirty="0" err="1"/>
              <a:t>укладанні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ними </a:t>
            </a:r>
            <a:r>
              <a:rPr lang="ru-RU" dirty="0" err="1"/>
              <a:t>договірнихвзаємовідносин</a:t>
            </a:r>
            <a:r>
              <a:rPr lang="ru-RU" dirty="0"/>
              <a:t>. </a:t>
            </a:r>
            <a:r>
              <a:rPr lang="ru-RU" dirty="0" err="1"/>
              <a:t>Представники</a:t>
            </a:r>
            <a:r>
              <a:rPr lang="ru-RU" dirty="0"/>
              <a:t> є </a:t>
            </a:r>
            <a:r>
              <a:rPr lang="ru-RU" dirty="0" err="1"/>
              <a:t>незалежними</a:t>
            </a:r>
            <a:r>
              <a:rPr lang="ru-RU" dirty="0"/>
              <a:t> </a:t>
            </a:r>
            <a:r>
              <a:rPr lang="ru-RU" dirty="0" err="1"/>
              <a:t>посередниками</a:t>
            </a:r>
            <a:r>
              <a:rPr lang="ru-RU" dirty="0"/>
              <a:t>, але </a:t>
            </a:r>
            <a:r>
              <a:rPr lang="ru-RU" dirty="0" err="1"/>
              <a:t>підписувати</a:t>
            </a:r>
            <a:r>
              <a:rPr lang="ru-RU" dirty="0"/>
              <a:t> договори </a:t>
            </a:r>
            <a:r>
              <a:rPr lang="ru-RU" dirty="0" err="1"/>
              <a:t>комерційний</a:t>
            </a:r>
            <a:r>
              <a:rPr lang="ru-RU" dirty="0"/>
              <a:t> </a:t>
            </a:r>
            <a:r>
              <a:rPr lang="ru-RU" dirty="0" err="1"/>
              <a:t>представник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права.</a:t>
            </a:r>
          </a:p>
          <a:p>
            <a:r>
              <a:rPr lang="ru-RU" dirty="0" err="1"/>
              <a:t>Комісіонери</a:t>
            </a:r>
            <a:r>
              <a:rPr lang="ru-RU" dirty="0"/>
              <a:t> - </a:t>
            </a:r>
            <a:r>
              <a:rPr lang="ru-RU" dirty="0" err="1"/>
              <a:t>посередники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за </a:t>
            </a:r>
            <a:r>
              <a:rPr lang="ru-RU" dirty="0" err="1"/>
              <a:t>дорученням</a:t>
            </a:r>
            <a:r>
              <a:rPr lang="ru-RU" dirty="0"/>
              <a:t> </a:t>
            </a:r>
            <a:r>
              <a:rPr lang="ru-RU" dirty="0" err="1"/>
              <a:t>підприємців</a:t>
            </a:r>
            <a:r>
              <a:rPr lang="ru-RU" dirty="0"/>
              <a:t> (</a:t>
            </a:r>
            <a:r>
              <a:rPr lang="ru-RU" dirty="0" err="1"/>
              <a:t>комітентів</a:t>
            </a:r>
            <a:r>
              <a:rPr lang="ru-RU" dirty="0"/>
              <a:t>) </a:t>
            </a:r>
            <a:r>
              <a:rPr lang="ru-RU" dirty="0" err="1"/>
              <a:t>збуту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придбанню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у рамках </a:t>
            </a:r>
            <a:r>
              <a:rPr lang="ru-RU" dirty="0" err="1"/>
              <a:t>договорів</a:t>
            </a:r>
            <a:r>
              <a:rPr lang="ru-RU" dirty="0"/>
              <a:t> шляхом </a:t>
            </a:r>
            <a:r>
              <a:rPr lang="ru-RU" dirty="0" err="1"/>
              <a:t>укладання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, але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комітентів</a:t>
            </a:r>
            <a:r>
              <a:rPr lang="ru-RU" dirty="0"/>
              <a:t>, </a:t>
            </a:r>
            <a:r>
              <a:rPr lang="ru-RU" dirty="0" err="1"/>
              <a:t>контрактів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третіми</a:t>
            </a:r>
            <a:r>
              <a:rPr lang="ru-RU" dirty="0"/>
              <a:t> </a:t>
            </a:r>
            <a:r>
              <a:rPr lang="ru-RU" dirty="0" err="1"/>
              <a:t>фірмами</a:t>
            </a:r>
            <a:r>
              <a:rPr lang="ru-RU" dirty="0"/>
              <a:t>.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комісіонер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комітента</a:t>
            </a:r>
            <a:r>
              <a:rPr lang="ru-RU" dirty="0"/>
              <a:t>, то </a:t>
            </a:r>
            <a:r>
              <a:rPr lang="ru-RU" dirty="0" err="1"/>
              <a:t>комітент</a:t>
            </a:r>
            <a:r>
              <a:rPr lang="ru-RU" dirty="0"/>
              <a:t> </a:t>
            </a:r>
            <a:r>
              <a:rPr lang="ru-RU" dirty="0" err="1"/>
              <a:t>встановлює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 </a:t>
            </a:r>
            <a:r>
              <a:rPr lang="ru-RU" dirty="0" err="1"/>
              <a:t>комісіонера</a:t>
            </a:r>
            <a:r>
              <a:rPr lang="ru-RU" dirty="0"/>
              <a:t>.</a:t>
            </a:r>
          </a:p>
          <a:p>
            <a:r>
              <a:rPr lang="ru-RU" dirty="0" err="1"/>
              <a:t>Збут</a:t>
            </a:r>
            <a:r>
              <a:rPr lang="ru-RU" dirty="0"/>
              <a:t> </a:t>
            </a:r>
            <a:r>
              <a:rPr lang="ru-RU" dirty="0" err="1"/>
              <a:t>масових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складу </a:t>
            </a:r>
            <a:r>
              <a:rPr lang="ru-RU" dirty="0" err="1"/>
              <a:t>комісіонера</a:t>
            </a:r>
            <a:r>
              <a:rPr lang="ru-RU" dirty="0"/>
              <a:t> у </a:t>
            </a:r>
            <a:r>
              <a:rPr lang="ru-RU" dirty="0" err="1"/>
              <a:t>відповідності</a:t>
            </a:r>
            <a:r>
              <a:rPr lang="ru-RU" dirty="0"/>
              <a:t> до меж </a:t>
            </a:r>
            <a:r>
              <a:rPr lang="ru-RU" dirty="0" err="1"/>
              <a:t>повноважень</a:t>
            </a:r>
            <a:r>
              <a:rPr lang="ru-RU" dirty="0"/>
              <a:t> і </a:t>
            </a:r>
            <a:r>
              <a:rPr lang="ru-RU" dirty="0" err="1"/>
              <a:t>термінів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встановлені</a:t>
            </a:r>
            <a:r>
              <a:rPr lang="ru-RU" dirty="0"/>
              <a:t> </a:t>
            </a:r>
            <a:r>
              <a:rPr lang="ru-RU" dirty="0" err="1"/>
              <a:t>комітентом</a:t>
            </a:r>
            <a:r>
              <a:rPr lang="ru-RU" dirty="0"/>
              <a:t>, </a:t>
            </a:r>
            <a:r>
              <a:rPr lang="ru-RU" dirty="0" err="1"/>
              <a:t>оформляється</a:t>
            </a:r>
            <a:r>
              <a:rPr lang="ru-RU" dirty="0"/>
              <a:t> </a:t>
            </a:r>
            <a:r>
              <a:rPr lang="ru-RU" dirty="0" err="1"/>
              <a:t>консигнаційними</a:t>
            </a:r>
            <a:r>
              <a:rPr lang="ru-RU" dirty="0"/>
              <a:t> </a:t>
            </a:r>
            <a:r>
              <a:rPr lang="ru-RU" dirty="0" err="1"/>
              <a:t>угодами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різновидом</a:t>
            </a:r>
            <a:r>
              <a:rPr lang="ru-RU" dirty="0"/>
              <a:t> </a:t>
            </a:r>
            <a:r>
              <a:rPr lang="ru-RU" dirty="0" err="1"/>
              <a:t>комісійних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. При </a:t>
            </a:r>
            <a:r>
              <a:rPr lang="ru-RU" dirty="0" err="1"/>
              <a:t>збуті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через </a:t>
            </a:r>
            <a:r>
              <a:rPr lang="ru-RU" dirty="0" err="1"/>
              <a:t>комісіонерів</a:t>
            </a:r>
            <a:r>
              <a:rPr lang="ru-RU" dirty="0"/>
              <a:t> </a:t>
            </a:r>
            <a:r>
              <a:rPr lang="ru-RU" dirty="0" err="1"/>
              <a:t>комітент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власником</a:t>
            </a:r>
            <a:r>
              <a:rPr lang="ru-RU" dirty="0"/>
              <a:t> до переходу права </a:t>
            </a:r>
            <a:r>
              <a:rPr lang="ru-RU" dirty="0" err="1"/>
              <a:t>власності</a:t>
            </a:r>
            <a:r>
              <a:rPr lang="ru-RU" dirty="0"/>
              <a:t> на товар до </a:t>
            </a:r>
            <a:r>
              <a:rPr lang="ru-RU" dirty="0" err="1"/>
              <a:t>покупця</a:t>
            </a:r>
            <a:r>
              <a:rPr lang="ru-RU" dirty="0"/>
              <a:t>.</a:t>
            </a:r>
          </a:p>
          <a:p>
            <a:r>
              <a:rPr lang="ru-RU" dirty="0" err="1"/>
              <a:t>Консигнатори</a:t>
            </a:r>
            <a:r>
              <a:rPr lang="ru-RU" dirty="0"/>
              <a:t> - </a:t>
            </a:r>
            <a:r>
              <a:rPr lang="ru-RU" dirty="0" err="1"/>
              <a:t>посередники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реалізують</a:t>
            </a:r>
            <a:r>
              <a:rPr lang="ru-RU" dirty="0"/>
              <a:t> товар на </a:t>
            </a:r>
            <a:r>
              <a:rPr lang="ru-RU" dirty="0" err="1"/>
              <a:t>комісійній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. </a:t>
            </a:r>
            <a:r>
              <a:rPr lang="ru-RU" dirty="0" err="1"/>
              <a:t>Відмінною</a:t>
            </a:r>
            <a:r>
              <a:rPr lang="ru-RU" dirty="0"/>
              <a:t> </a:t>
            </a:r>
            <a:r>
              <a:rPr lang="ru-RU" dirty="0" err="1"/>
              <a:t>особливістю</a:t>
            </a:r>
            <a:r>
              <a:rPr lang="ru-RU" dirty="0"/>
              <a:t> консигнатора є </a:t>
            </a:r>
            <a:r>
              <a:rPr lang="ru-RU" dirty="0" err="1"/>
              <a:t>виконання</a:t>
            </a:r>
            <a:r>
              <a:rPr lang="ru-RU" dirty="0"/>
              <a:t> ним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збуту</a:t>
            </a:r>
            <a:r>
              <a:rPr lang="ru-RU" dirty="0"/>
              <a:t>, як </a:t>
            </a:r>
            <a:r>
              <a:rPr lang="ru-RU" dirty="0" err="1"/>
              <a:t>відповідальне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 товару (</a:t>
            </a:r>
            <a:r>
              <a:rPr lang="ru-RU" dirty="0" err="1"/>
              <a:t>консигнація</a:t>
            </a:r>
            <a:r>
              <a:rPr lang="ru-RU" dirty="0"/>
              <a:t>). </a:t>
            </a:r>
            <a:r>
              <a:rPr lang="ru-RU" dirty="0" err="1"/>
              <a:t>Товари</a:t>
            </a:r>
            <a:r>
              <a:rPr lang="ru-RU" dirty="0"/>
              <a:t> </a:t>
            </a:r>
            <a:r>
              <a:rPr lang="ru-RU" dirty="0" err="1"/>
              <a:t>відвантажуються</a:t>
            </a:r>
            <a:r>
              <a:rPr lang="ru-RU" dirty="0"/>
              <a:t> на адресу консигнатора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регіональний</a:t>
            </a:r>
            <a:r>
              <a:rPr lang="ru-RU" dirty="0"/>
              <a:t> склад для </a:t>
            </a:r>
            <a:r>
              <a:rPr lang="ru-RU" dirty="0" err="1"/>
              <a:t>подальшого</a:t>
            </a:r>
            <a:r>
              <a:rPr lang="ru-RU" dirty="0"/>
              <a:t> продажу на </a:t>
            </a:r>
            <a:r>
              <a:rPr lang="ru-RU" dirty="0" err="1"/>
              <a:t>місці</a:t>
            </a:r>
            <a:r>
              <a:rPr lang="ru-RU" dirty="0"/>
              <a:t>, але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</a:t>
            </a:r>
            <a:r>
              <a:rPr lang="ru-RU" dirty="0" err="1"/>
              <a:t>залишаються</a:t>
            </a:r>
            <a:r>
              <a:rPr lang="ru-RU" dirty="0"/>
              <a:t> </a:t>
            </a:r>
            <a:r>
              <a:rPr lang="ru-RU" dirty="0" err="1"/>
              <a:t>власністю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- </a:t>
            </a:r>
            <a:r>
              <a:rPr lang="ru-RU" dirty="0" err="1"/>
              <a:t>правника</a:t>
            </a:r>
            <a:r>
              <a:rPr lang="ru-RU" dirty="0"/>
              <a:t> (консигнанта).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терміну</a:t>
            </a:r>
            <a:r>
              <a:rPr lang="ru-RU" dirty="0"/>
              <a:t>, </a:t>
            </a:r>
            <a:r>
              <a:rPr lang="ru-RU" dirty="0" err="1"/>
              <a:t>закріпленого</a:t>
            </a:r>
            <a:r>
              <a:rPr lang="ru-RU" dirty="0"/>
              <a:t> у </a:t>
            </a:r>
            <a:r>
              <a:rPr lang="ru-RU" dirty="0" err="1"/>
              <a:t>договорі</a:t>
            </a:r>
            <a:r>
              <a:rPr lang="ru-RU" dirty="0"/>
              <a:t>, </a:t>
            </a:r>
            <a:r>
              <a:rPr lang="ru-RU" dirty="0" err="1"/>
              <a:t>продукція</a:t>
            </a:r>
            <a:r>
              <a:rPr lang="ru-RU" dirty="0"/>
              <a:t> не буде </a:t>
            </a:r>
            <a:r>
              <a:rPr lang="ru-RU" dirty="0" err="1"/>
              <a:t>реалізована</a:t>
            </a:r>
            <a:r>
              <a:rPr lang="ru-RU" dirty="0"/>
              <a:t>, то </a:t>
            </a:r>
            <a:r>
              <a:rPr lang="ru-RU" dirty="0" err="1"/>
              <a:t>решта</a:t>
            </a:r>
            <a:r>
              <a:rPr lang="ru-RU" dirty="0"/>
              <a:t> </a:t>
            </a:r>
            <a:r>
              <a:rPr lang="ru-RU" dirty="0" err="1"/>
              <a:t>повертається</a:t>
            </a:r>
            <a:r>
              <a:rPr lang="ru-RU" dirty="0"/>
              <a:t> консигнанту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011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566" y="0"/>
            <a:ext cx="1182188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Повірені</a:t>
            </a:r>
            <a:r>
              <a:rPr lang="ru-RU" dirty="0"/>
              <a:t> - </a:t>
            </a:r>
            <a:r>
              <a:rPr lang="ru-RU" dirty="0" err="1"/>
              <a:t>посередники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за </a:t>
            </a:r>
            <a:r>
              <a:rPr lang="ru-RU" dirty="0" err="1"/>
              <a:t>дорученням</a:t>
            </a:r>
            <a:r>
              <a:rPr lang="ru-RU" dirty="0"/>
              <a:t> </a:t>
            </a:r>
            <a:r>
              <a:rPr lang="ru-RU" dirty="0" err="1"/>
              <a:t>підприємців</a:t>
            </a:r>
            <a:r>
              <a:rPr lang="ru-RU" dirty="0"/>
              <a:t> (</a:t>
            </a:r>
            <a:r>
              <a:rPr lang="ru-RU" dirty="0" err="1"/>
              <a:t>довірителів</a:t>
            </a:r>
            <a:r>
              <a:rPr lang="ru-RU" dirty="0"/>
              <a:t>)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здійсненню</a:t>
            </a:r>
            <a:r>
              <a:rPr lang="ru-RU" dirty="0"/>
              <a:t> </a:t>
            </a:r>
            <a:r>
              <a:rPr lang="ru-RU" dirty="0" err="1"/>
              <a:t>комерційних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збуту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шляхом </a:t>
            </a:r>
            <a:r>
              <a:rPr lang="ru-RU" dirty="0" err="1"/>
              <a:t>укладання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і </a:t>
            </a:r>
            <a:r>
              <a:rPr lang="ru-RU" dirty="0" err="1"/>
              <a:t>зарахунок</a:t>
            </a:r>
            <a:r>
              <a:rPr lang="ru-RU" dirty="0"/>
              <a:t> </a:t>
            </a:r>
            <a:r>
              <a:rPr lang="ru-RU" dirty="0" err="1"/>
              <a:t>довірителів</a:t>
            </a:r>
            <a:r>
              <a:rPr lang="ru-RU" dirty="0"/>
              <a:t>. </a:t>
            </a:r>
            <a:r>
              <a:rPr lang="ru-RU" dirty="0" err="1"/>
              <a:t>Повірений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у </a:t>
            </a:r>
            <a:r>
              <a:rPr lang="ru-RU" dirty="0" err="1"/>
              <a:t>відповідності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вказівками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містяться</a:t>
            </a:r>
            <a:r>
              <a:rPr lang="ru-RU" dirty="0"/>
              <a:t> в </a:t>
            </a:r>
            <a:r>
              <a:rPr lang="ru-RU" dirty="0" err="1"/>
              <a:t>угоді</a:t>
            </a:r>
            <a:r>
              <a:rPr lang="ru-RU" dirty="0"/>
              <a:t> </a:t>
            </a:r>
            <a:r>
              <a:rPr lang="ru-RU" dirty="0" err="1"/>
              <a:t>довірителя</a:t>
            </a:r>
            <a:r>
              <a:rPr lang="ru-RU" dirty="0"/>
              <a:t>.</a:t>
            </a:r>
          </a:p>
          <a:p>
            <a:r>
              <a:rPr lang="ru-RU" dirty="0" err="1"/>
              <a:t>Агенти</a:t>
            </a:r>
            <a:r>
              <a:rPr lang="ru-RU" dirty="0"/>
              <a:t> - </a:t>
            </a:r>
            <a:r>
              <a:rPr lang="ru-RU" dirty="0" err="1"/>
              <a:t>посередники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за </a:t>
            </a:r>
            <a:r>
              <a:rPr lang="ru-RU" dirty="0" err="1"/>
              <a:t>дорученнями</a:t>
            </a:r>
            <a:r>
              <a:rPr lang="ru-RU" dirty="0"/>
              <a:t> </a:t>
            </a:r>
            <a:r>
              <a:rPr lang="ru-RU" dirty="0" err="1"/>
              <a:t>підприємця</a:t>
            </a:r>
            <a:r>
              <a:rPr lang="ru-RU" dirty="0"/>
              <a:t> (принципала) </a:t>
            </a:r>
            <a:r>
              <a:rPr lang="ru-RU" dirty="0" err="1"/>
              <a:t>юридичні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збуту</a:t>
            </a:r>
            <a:r>
              <a:rPr lang="ru-RU" dirty="0"/>
              <a:t> і </a:t>
            </a:r>
            <a:r>
              <a:rPr lang="ru-RU" dirty="0" err="1"/>
              <a:t>купівлі</a:t>
            </a:r>
            <a:r>
              <a:rPr lang="ru-RU" dirty="0"/>
              <a:t> товару, шляхом </a:t>
            </a:r>
            <a:r>
              <a:rPr lang="ru-RU" dirty="0" err="1"/>
              <a:t>укладення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, але за </a:t>
            </a:r>
            <a:r>
              <a:rPr lang="ru-RU" dirty="0" err="1"/>
              <a:t>рахунок</a:t>
            </a:r>
            <a:r>
              <a:rPr lang="ru-RU" dirty="0"/>
              <a:t> принципала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і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smtClean="0"/>
              <a:t>принципала</a:t>
            </a:r>
          </a:p>
          <a:p>
            <a:r>
              <a:rPr lang="ru-RU" dirty="0" err="1"/>
              <a:t>Торгові</a:t>
            </a:r>
            <a:r>
              <a:rPr lang="ru-RU" dirty="0"/>
              <a:t> </a:t>
            </a:r>
            <a:r>
              <a:rPr lang="ru-RU" dirty="0" err="1"/>
              <a:t>агенти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комерційну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і в </a:t>
            </a:r>
            <a:r>
              <a:rPr lang="ru-RU" dirty="0" err="1"/>
              <a:t>інтересах</a:t>
            </a:r>
            <a:r>
              <a:rPr lang="ru-RU" dirty="0"/>
              <a:t> особи (принципала). </a:t>
            </a:r>
            <a:r>
              <a:rPr lang="ru-RU" dirty="0" err="1"/>
              <a:t>Відношення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агентом і </a:t>
            </a:r>
            <a:r>
              <a:rPr lang="ru-RU" dirty="0" err="1"/>
              <a:t>його</a:t>
            </a:r>
            <a:r>
              <a:rPr lang="ru-RU" dirty="0"/>
              <a:t> партнером (принципалом) </a:t>
            </a:r>
            <a:r>
              <a:rPr lang="ru-RU" dirty="0" err="1"/>
              <a:t>регулюються</a:t>
            </a:r>
            <a:r>
              <a:rPr lang="ru-RU" dirty="0"/>
              <a:t> </a:t>
            </a:r>
            <a:r>
              <a:rPr lang="ru-RU" dirty="0" err="1"/>
              <a:t>спеціальними</a:t>
            </a:r>
            <a:r>
              <a:rPr lang="ru-RU" dirty="0"/>
              <a:t> </a:t>
            </a:r>
            <a:r>
              <a:rPr lang="ru-RU" dirty="0" err="1"/>
              <a:t>агентськими</a:t>
            </a:r>
            <a:r>
              <a:rPr lang="ru-RU" dirty="0"/>
              <a:t> </a:t>
            </a:r>
            <a:r>
              <a:rPr lang="ru-RU" dirty="0" err="1"/>
              <a:t>угодами</a:t>
            </a:r>
            <a:r>
              <a:rPr lang="ru-RU" dirty="0"/>
              <a:t>. </a:t>
            </a:r>
            <a:r>
              <a:rPr lang="ru-RU" dirty="0" err="1"/>
              <a:t>Торгові</a:t>
            </a:r>
            <a:r>
              <a:rPr lang="ru-RU" dirty="0"/>
              <a:t> </a:t>
            </a:r>
            <a:r>
              <a:rPr lang="ru-RU" dirty="0" err="1"/>
              <a:t>агенти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письмового</a:t>
            </a:r>
            <a:r>
              <a:rPr lang="ru-RU" dirty="0"/>
              <a:t> договору принципала. За свою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посередників</a:t>
            </a:r>
            <a:r>
              <a:rPr lang="ru-RU" dirty="0"/>
              <a:t> </a:t>
            </a:r>
            <a:r>
              <a:rPr lang="ru-RU" dirty="0" err="1"/>
              <a:t>звичайно</a:t>
            </a:r>
            <a:r>
              <a:rPr lang="ru-RU" dirty="0"/>
              <a:t>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винагороду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відсотку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 </a:t>
            </a:r>
            <a:r>
              <a:rPr lang="ru-RU" dirty="0" err="1"/>
              <a:t>укладених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.</a:t>
            </a:r>
          </a:p>
          <a:p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різновидів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торгових</a:t>
            </a:r>
            <a:r>
              <a:rPr lang="ru-RU" dirty="0"/>
              <a:t> </a:t>
            </a:r>
            <a:r>
              <a:rPr lang="ru-RU" dirty="0" err="1"/>
              <a:t>агентів</a:t>
            </a:r>
            <a:r>
              <a:rPr lang="ru-RU" dirty="0"/>
              <a:t> є </a:t>
            </a:r>
            <a:r>
              <a:rPr lang="ru-RU" dirty="0" err="1"/>
              <a:t>комівояжери</a:t>
            </a:r>
            <a:r>
              <a:rPr lang="ru-RU" dirty="0"/>
              <a:t>. Вони, як правило,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торгове</a:t>
            </a:r>
            <a:r>
              <a:rPr lang="ru-RU" dirty="0"/>
              <a:t> </a:t>
            </a:r>
            <a:r>
              <a:rPr lang="ru-RU" dirty="0" err="1"/>
              <a:t>представництво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і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 і </a:t>
            </a:r>
            <a:r>
              <a:rPr lang="ru-RU" dirty="0" err="1"/>
              <a:t>працюють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термінових</a:t>
            </a:r>
            <a:r>
              <a:rPr lang="ru-RU" dirty="0"/>
              <a:t> і </a:t>
            </a:r>
            <a:r>
              <a:rPr lang="ru-RU" dirty="0" err="1"/>
              <a:t>нетермінових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 з </a:t>
            </a:r>
            <a:r>
              <a:rPr lang="ru-RU" dirty="0" err="1"/>
              <a:t>фірмами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вони </a:t>
            </a:r>
            <a:r>
              <a:rPr lang="ru-RU" dirty="0" err="1"/>
              <a:t>представляють</a:t>
            </a:r>
            <a:r>
              <a:rPr lang="ru-RU" dirty="0"/>
              <a:t>.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агентів</a:t>
            </a:r>
            <a:r>
              <a:rPr lang="ru-RU" dirty="0"/>
              <a:t>, </a:t>
            </a:r>
            <a:r>
              <a:rPr lang="ru-RU" dirty="0" err="1"/>
              <a:t>комівояжер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самостійною</a:t>
            </a:r>
            <a:r>
              <a:rPr lang="ru-RU" dirty="0"/>
              <a:t> </a:t>
            </a:r>
            <a:r>
              <a:rPr lang="ru-RU" dirty="0" err="1"/>
              <a:t>юридичною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фізичною</a:t>
            </a:r>
            <a:r>
              <a:rPr lang="ru-RU" dirty="0"/>
              <a:t> особою,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не </a:t>
            </a:r>
            <a:r>
              <a:rPr lang="ru-RU" dirty="0" err="1"/>
              <a:t>підлягає</a:t>
            </a:r>
            <a:r>
              <a:rPr lang="ru-RU" dirty="0"/>
              <a:t> </a:t>
            </a:r>
            <a:r>
              <a:rPr lang="ru-RU" dirty="0" err="1"/>
              <a:t>реєстрації</a:t>
            </a:r>
            <a:r>
              <a:rPr lang="ru-RU" dirty="0"/>
              <a:t>. За свою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комівояжери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тверду</a:t>
            </a:r>
            <a:r>
              <a:rPr lang="ru-RU" dirty="0"/>
              <a:t> </a:t>
            </a:r>
            <a:r>
              <a:rPr lang="ru-RU" dirty="0" err="1"/>
              <a:t>зарплатню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винагороду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відсотка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 </a:t>
            </a:r>
            <a:r>
              <a:rPr lang="ru-RU" dirty="0" err="1"/>
              <a:t>розміщених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реалізованих</a:t>
            </a:r>
            <a:r>
              <a:rPr lang="ru-RU" dirty="0"/>
              <a:t> </a:t>
            </a:r>
            <a:r>
              <a:rPr lang="ru-RU" dirty="0" err="1"/>
              <a:t>замовлень</a:t>
            </a:r>
            <a:r>
              <a:rPr lang="ru-RU" dirty="0"/>
              <a:t>.</a:t>
            </a:r>
          </a:p>
          <a:p>
            <a:r>
              <a:rPr lang="ru-RU" dirty="0" err="1"/>
              <a:t>Промислові</a:t>
            </a:r>
            <a:r>
              <a:rPr lang="ru-RU" dirty="0"/>
              <a:t> </a:t>
            </a:r>
            <a:r>
              <a:rPr lang="ru-RU" dirty="0" err="1"/>
              <a:t>агенти</a:t>
            </a:r>
            <a:r>
              <a:rPr lang="ru-RU" dirty="0"/>
              <a:t>, як правило, </a:t>
            </a:r>
            <a:r>
              <a:rPr lang="ru-RU" dirty="0" err="1"/>
              <a:t>замінюють</a:t>
            </a:r>
            <a:r>
              <a:rPr lang="ru-RU" dirty="0"/>
              <a:t> собою </a:t>
            </a:r>
            <a:r>
              <a:rPr lang="ru-RU" dirty="0" err="1"/>
              <a:t>власний</a:t>
            </a:r>
            <a:r>
              <a:rPr lang="ru-RU" dirty="0"/>
              <a:t> </a:t>
            </a:r>
            <a:r>
              <a:rPr lang="ru-RU" dirty="0" err="1"/>
              <a:t>збутовий</a:t>
            </a:r>
            <a:r>
              <a:rPr lang="ru-RU" dirty="0"/>
              <a:t> </a:t>
            </a:r>
            <a:r>
              <a:rPr lang="ru-RU" dirty="0" err="1"/>
              <a:t>апарат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, але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торгових</a:t>
            </a:r>
            <a:r>
              <a:rPr lang="ru-RU" dirty="0"/>
              <a:t> </a:t>
            </a:r>
            <a:r>
              <a:rPr lang="ru-RU" dirty="0" err="1"/>
              <a:t>службовців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промислової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не </a:t>
            </a:r>
            <a:r>
              <a:rPr lang="ru-RU" dirty="0" err="1" smtClean="0"/>
              <a:t>заробітну</a:t>
            </a:r>
            <a:r>
              <a:rPr lang="ru-RU" dirty="0" smtClean="0"/>
              <a:t> </a:t>
            </a:r>
            <a:r>
              <a:rPr lang="ru-RU" dirty="0" err="1" smtClean="0"/>
              <a:t>платню</a:t>
            </a:r>
            <a:r>
              <a:rPr lang="ru-RU" dirty="0"/>
              <a:t>, а </a:t>
            </a:r>
            <a:r>
              <a:rPr lang="ru-RU" dirty="0" err="1"/>
              <a:t>комісійну</a:t>
            </a:r>
            <a:r>
              <a:rPr lang="ru-RU" dirty="0"/>
              <a:t> </a:t>
            </a:r>
            <a:r>
              <a:rPr lang="ru-RU" dirty="0" err="1"/>
              <a:t>винагороду</a:t>
            </a:r>
            <a:r>
              <a:rPr lang="ru-RU" dirty="0"/>
              <a:t>. Вони, </a:t>
            </a:r>
            <a:r>
              <a:rPr lang="ru-RU" dirty="0" err="1"/>
              <a:t>зберігаючи</a:t>
            </a:r>
            <a:r>
              <a:rPr lang="ru-RU" dirty="0"/>
              <a:t> за собою </a:t>
            </a:r>
            <a:r>
              <a:rPr lang="ru-RU" dirty="0" err="1"/>
              <a:t>формальну</a:t>
            </a:r>
            <a:r>
              <a:rPr lang="ru-RU" dirty="0"/>
              <a:t> </a:t>
            </a:r>
            <a:r>
              <a:rPr lang="ru-RU" dirty="0" err="1"/>
              <a:t>самостійність</a:t>
            </a:r>
            <a:r>
              <a:rPr lang="ru-RU" dirty="0"/>
              <a:t>, у </a:t>
            </a:r>
            <a:r>
              <a:rPr lang="ru-RU" dirty="0" err="1"/>
              <a:t>більшому</a:t>
            </a:r>
            <a:r>
              <a:rPr lang="ru-RU" dirty="0"/>
              <a:t> </a:t>
            </a:r>
            <a:r>
              <a:rPr lang="ru-RU" dirty="0" err="1"/>
              <a:t>ступені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агенти</a:t>
            </a:r>
            <a:r>
              <a:rPr lang="ru-RU" dirty="0"/>
              <a:t>,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вказівок</a:t>
            </a:r>
            <a:r>
              <a:rPr lang="ru-RU" dirty="0"/>
              <a:t> </a:t>
            </a:r>
            <a:r>
              <a:rPr lang="ru-RU" dirty="0" err="1"/>
              <a:t>постачальника</a:t>
            </a:r>
            <a:r>
              <a:rPr lang="ru-RU" dirty="0"/>
              <a:t>.</a:t>
            </a:r>
          </a:p>
          <a:p>
            <a:r>
              <a:rPr lang="ru-RU" dirty="0"/>
              <a:t>Для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агентів</a:t>
            </a:r>
            <a:r>
              <a:rPr lang="ru-RU" dirty="0"/>
              <a:t> </a:t>
            </a:r>
            <a:r>
              <a:rPr lang="ru-RU" dirty="0" err="1"/>
              <a:t>характерні</a:t>
            </a:r>
            <a:r>
              <a:rPr lang="ru-RU" dirty="0"/>
              <a:t> участь в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виготовленої</a:t>
            </a:r>
            <a:r>
              <a:rPr lang="ru-RU" dirty="0"/>
              <a:t> </a:t>
            </a:r>
            <a:r>
              <a:rPr lang="ru-RU" dirty="0" err="1"/>
              <a:t>постачальником</a:t>
            </a:r>
            <a:r>
              <a:rPr lang="ru-RU" dirty="0"/>
              <a:t> і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певним</a:t>
            </a:r>
            <a:r>
              <a:rPr lang="ru-RU" dirty="0"/>
              <a:t> районом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територією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406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92638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Збутові</a:t>
            </a:r>
            <a:r>
              <a:rPr lang="ru-RU" dirty="0"/>
              <a:t> </a:t>
            </a:r>
            <a:r>
              <a:rPr lang="ru-RU" dirty="0" err="1"/>
              <a:t>агенти</a:t>
            </a:r>
            <a:r>
              <a:rPr lang="ru-RU" dirty="0"/>
              <a:t> як правило,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стосунки</a:t>
            </a:r>
            <a:r>
              <a:rPr lang="ru-RU" dirty="0"/>
              <a:t> з невеликими </a:t>
            </a:r>
            <a:r>
              <a:rPr lang="ru-RU" dirty="0" err="1"/>
              <a:t>промисловими</a:t>
            </a:r>
            <a:r>
              <a:rPr lang="ru-RU" dirty="0"/>
              <a:t> </a:t>
            </a:r>
            <a:r>
              <a:rPr lang="ru-RU" dirty="0" err="1"/>
              <a:t>фірмами</a:t>
            </a:r>
            <a:r>
              <a:rPr lang="ru-RU" dirty="0"/>
              <a:t> і </a:t>
            </a:r>
            <a:r>
              <a:rPr lang="ru-RU" dirty="0" err="1"/>
              <a:t>компаніями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тривалого</a:t>
            </a:r>
            <a:r>
              <a:rPr lang="ru-RU" dirty="0"/>
              <a:t> часу і </a:t>
            </a:r>
            <a:r>
              <a:rPr lang="ru-RU" dirty="0" err="1"/>
              <a:t>займаються</a:t>
            </a:r>
            <a:r>
              <a:rPr lang="ru-RU" dirty="0"/>
              <a:t> </a:t>
            </a:r>
            <a:r>
              <a:rPr lang="ru-RU" dirty="0" err="1"/>
              <a:t>збутом</a:t>
            </a:r>
            <a:r>
              <a:rPr lang="ru-RU" dirty="0"/>
              <a:t>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вони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замінюють</a:t>
            </a:r>
            <a:r>
              <a:rPr lang="ru-RU" dirty="0"/>
              <a:t> </a:t>
            </a:r>
            <a:r>
              <a:rPr lang="ru-RU" dirty="0" err="1"/>
              <a:t>торговий</a:t>
            </a:r>
            <a:r>
              <a:rPr lang="ru-RU" dirty="0"/>
              <a:t> персонал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фірм</a:t>
            </a:r>
            <a:r>
              <a:rPr lang="ru-RU" dirty="0"/>
              <a:t>. </a:t>
            </a:r>
            <a:r>
              <a:rPr lang="ru-RU" dirty="0" err="1"/>
              <a:t>Збутові</a:t>
            </a:r>
            <a:r>
              <a:rPr lang="ru-RU" dirty="0"/>
              <a:t> </a:t>
            </a:r>
            <a:r>
              <a:rPr lang="ru-RU" dirty="0" err="1"/>
              <a:t>агенти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більші</a:t>
            </a:r>
            <a:r>
              <a:rPr lang="ru-RU" dirty="0"/>
              <a:t> права у </a:t>
            </a:r>
            <a:r>
              <a:rPr lang="ru-RU" dirty="0" err="1"/>
              <a:t>визначенні</a:t>
            </a:r>
            <a:r>
              <a:rPr lang="ru-RU" dirty="0"/>
              <a:t> умов </a:t>
            </a:r>
            <a:r>
              <a:rPr lang="ru-RU" dirty="0" err="1"/>
              <a:t>купівлі</a:t>
            </a:r>
            <a:r>
              <a:rPr lang="ru-RU" dirty="0"/>
              <a:t>-продажу,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промислові</a:t>
            </a:r>
            <a:r>
              <a:rPr lang="ru-RU" dirty="0"/>
              <a:t> </a:t>
            </a:r>
            <a:r>
              <a:rPr lang="ru-RU" dirty="0" err="1"/>
              <a:t>агенти</a:t>
            </a:r>
            <a:r>
              <a:rPr lang="ru-RU" dirty="0"/>
              <a:t>. </a:t>
            </a:r>
            <a:r>
              <a:rPr lang="ru-RU" dirty="0" err="1"/>
              <a:t>Контори</a:t>
            </a:r>
            <a:r>
              <a:rPr lang="ru-RU" dirty="0"/>
              <a:t> </a:t>
            </a:r>
            <a:r>
              <a:rPr lang="ru-RU" dirty="0" err="1"/>
              <a:t>збутових</a:t>
            </a:r>
            <a:r>
              <a:rPr lang="ru-RU" dirty="0"/>
              <a:t> </a:t>
            </a:r>
            <a:r>
              <a:rPr lang="ru-RU" dirty="0" err="1"/>
              <a:t>агентів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у великих центрах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до </a:t>
            </a:r>
            <a:r>
              <a:rPr lang="ru-RU" dirty="0" err="1"/>
              <a:t>споживачів</a:t>
            </a:r>
            <a:r>
              <a:rPr lang="ru-RU" dirty="0"/>
              <a:t>.</a:t>
            </a:r>
          </a:p>
          <a:p>
            <a:r>
              <a:rPr lang="ru-RU" dirty="0" err="1"/>
              <a:t>Дистриб'ютори</a:t>
            </a:r>
            <a:r>
              <a:rPr lang="ru-RU" dirty="0"/>
              <a:t> - </a:t>
            </a:r>
            <a:r>
              <a:rPr lang="ru-RU" dirty="0" err="1"/>
              <a:t>оптові</a:t>
            </a:r>
            <a:r>
              <a:rPr lang="ru-RU" dirty="0"/>
              <a:t> </a:t>
            </a:r>
            <a:r>
              <a:rPr lang="ru-RU" dirty="0" err="1"/>
              <a:t>торговці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у рамках </a:t>
            </a:r>
            <a:r>
              <a:rPr lang="ru-RU" dirty="0" err="1"/>
              <a:t>дистриб'юторських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 </a:t>
            </a:r>
            <a:r>
              <a:rPr lang="ru-RU" dirty="0" err="1"/>
              <a:t>збувають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</a:t>
            </a:r>
            <a:r>
              <a:rPr lang="ru-RU" dirty="0" err="1"/>
              <a:t>продавців</a:t>
            </a:r>
            <a:r>
              <a:rPr lang="ru-RU" dirty="0"/>
              <a:t>, </a:t>
            </a:r>
            <a:r>
              <a:rPr lang="ru-RU" dirty="0" err="1"/>
              <a:t>укладаючи</a:t>
            </a:r>
            <a:r>
              <a:rPr lang="ru-RU" dirty="0"/>
              <a:t> </a:t>
            </a:r>
            <a:r>
              <a:rPr lang="ru-RU" dirty="0" err="1"/>
              <a:t>контракти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- продажу</a:t>
            </a:r>
            <a:r>
              <a:rPr lang="ru-RU" dirty="0" smtClean="0"/>
              <a:t>.</a:t>
            </a:r>
          </a:p>
          <a:p>
            <a:r>
              <a:rPr lang="ru-RU" dirty="0"/>
              <a:t>До </a:t>
            </a:r>
            <a:r>
              <a:rPr lang="ru-RU" dirty="0" err="1"/>
              <a:t>комерційних</a:t>
            </a:r>
            <a:r>
              <a:rPr lang="ru-RU" dirty="0"/>
              <a:t> </a:t>
            </a:r>
            <a:r>
              <a:rPr lang="ru-RU" dirty="0" err="1"/>
              <a:t>посередників</a:t>
            </a:r>
            <a:r>
              <a:rPr lang="ru-RU" dirty="0"/>
              <a:t>, </a:t>
            </a:r>
            <a:r>
              <a:rPr lang="ru-RU" dirty="0" err="1"/>
              <a:t>також</a:t>
            </a:r>
            <a:r>
              <a:rPr lang="ru-RU" dirty="0"/>
              <a:t>, </a:t>
            </a:r>
            <a:r>
              <a:rPr lang="ru-RU" dirty="0" err="1"/>
              <a:t>відносяться</a:t>
            </a:r>
            <a:r>
              <a:rPr lang="ru-RU" dirty="0"/>
              <a:t> </a:t>
            </a:r>
            <a:r>
              <a:rPr lang="ru-RU" dirty="0" err="1"/>
              <a:t>брокери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займаються</a:t>
            </a:r>
            <a:r>
              <a:rPr lang="ru-RU" dirty="0"/>
              <a:t> </a:t>
            </a:r>
            <a:r>
              <a:rPr lang="ru-RU" dirty="0" err="1"/>
              <a:t>пошуком</a:t>
            </a:r>
            <a:r>
              <a:rPr lang="ru-RU" dirty="0"/>
              <a:t> </a:t>
            </a:r>
            <a:r>
              <a:rPr lang="ru-RU" dirty="0" err="1"/>
              <a:t>зацікавлених</a:t>
            </a:r>
            <a:r>
              <a:rPr lang="ru-RU" dirty="0"/>
              <a:t> </a:t>
            </a:r>
            <a:r>
              <a:rPr lang="ru-RU" dirty="0" err="1"/>
              <a:t>продавців</a:t>
            </a:r>
            <a:r>
              <a:rPr lang="ru-RU" dirty="0"/>
              <a:t> та </a:t>
            </a:r>
            <a:r>
              <a:rPr lang="ru-RU" dirty="0" err="1"/>
              <a:t>покупців</a:t>
            </a:r>
            <a:r>
              <a:rPr lang="ru-RU" dirty="0"/>
              <a:t>, </a:t>
            </a:r>
            <a:r>
              <a:rPr lang="ru-RU" dirty="0" err="1"/>
              <a:t>зводять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, але не </a:t>
            </a:r>
            <a:r>
              <a:rPr lang="ru-RU" dirty="0" err="1"/>
              <a:t>беруть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в </a:t>
            </a:r>
            <a:r>
              <a:rPr lang="ru-RU" dirty="0" err="1"/>
              <a:t>угоді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ім'ям</a:t>
            </a:r>
            <a:r>
              <a:rPr lang="ru-RU" dirty="0"/>
              <a:t>,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капіталом</a:t>
            </a:r>
            <a:r>
              <a:rPr lang="ru-RU" dirty="0"/>
              <a:t>. </a:t>
            </a: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функція</a:t>
            </a:r>
            <a:r>
              <a:rPr lang="ru-RU" dirty="0"/>
              <a:t> брокера - </a:t>
            </a:r>
            <a:r>
              <a:rPr lang="ru-RU" dirty="0" err="1"/>
              <a:t>звести</a:t>
            </a:r>
            <a:r>
              <a:rPr lang="ru-RU" dirty="0"/>
              <a:t> </a:t>
            </a:r>
            <a:r>
              <a:rPr lang="ru-RU" dirty="0" err="1"/>
              <a:t>покупця</a:t>
            </a:r>
            <a:r>
              <a:rPr lang="ru-RU" dirty="0"/>
              <a:t> з </a:t>
            </a:r>
            <a:r>
              <a:rPr lang="ru-RU" dirty="0" err="1"/>
              <a:t>продавцем</a:t>
            </a:r>
            <a:r>
              <a:rPr lang="ru-RU" dirty="0"/>
              <a:t> та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домовитися</a:t>
            </a:r>
            <a:r>
              <a:rPr lang="ru-RU" dirty="0"/>
              <a:t>.</a:t>
            </a:r>
          </a:p>
          <a:p>
            <a:r>
              <a:rPr lang="ru-RU" b="1" dirty="0"/>
              <a:t>В) За </a:t>
            </a:r>
            <a:r>
              <a:rPr lang="ru-RU" b="1" dirty="0" err="1"/>
              <a:t>положенням</a:t>
            </a:r>
            <a:r>
              <a:rPr lang="ru-RU" b="1" dirty="0"/>
              <a:t> </a:t>
            </a:r>
            <a:r>
              <a:rPr lang="ru-RU" b="1" dirty="0" err="1"/>
              <a:t>посередника</a:t>
            </a:r>
            <a:r>
              <a:rPr lang="ru-RU" b="1" dirty="0"/>
              <a:t> на ринку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посередників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класифікувати</a:t>
            </a:r>
            <a:r>
              <a:rPr lang="ru-RU" dirty="0"/>
              <a:t> на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: 1) </a:t>
            </a:r>
            <a:r>
              <a:rPr lang="ru-RU" dirty="0" err="1"/>
              <a:t>посередники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невинятковим</a:t>
            </a:r>
            <a:r>
              <a:rPr lang="ru-RU" dirty="0"/>
              <a:t> правом; 2) </a:t>
            </a:r>
            <a:r>
              <a:rPr lang="ru-RU" dirty="0" err="1"/>
              <a:t>посередники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винятковим</a:t>
            </a:r>
            <a:r>
              <a:rPr lang="ru-RU" dirty="0"/>
              <a:t> (</a:t>
            </a:r>
            <a:r>
              <a:rPr lang="ru-RU" dirty="0" err="1"/>
              <a:t>монопольним</a:t>
            </a:r>
            <a:r>
              <a:rPr lang="ru-RU" dirty="0"/>
              <a:t>) правом; 3) </a:t>
            </a:r>
            <a:r>
              <a:rPr lang="ru-RU" dirty="0" err="1"/>
              <a:t>посередники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переважним</a:t>
            </a:r>
            <a:r>
              <a:rPr lang="ru-RU" dirty="0"/>
              <a:t> правом.</a:t>
            </a:r>
          </a:p>
          <a:p>
            <a:r>
              <a:rPr lang="ru-RU" dirty="0" smtClean="0"/>
              <a:t>Для </a:t>
            </a:r>
            <a:r>
              <a:rPr lang="ru-RU" dirty="0" err="1" smtClean="0"/>
              <a:t>посередників</a:t>
            </a:r>
            <a:r>
              <a:rPr lang="ru-RU" dirty="0" smtClean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невинятковим</a:t>
            </a:r>
            <a:r>
              <a:rPr lang="ru-RU" dirty="0"/>
              <a:t> правом </a:t>
            </a:r>
            <a:r>
              <a:rPr lang="ru-RU" dirty="0" err="1"/>
              <a:t>характерне</a:t>
            </a:r>
            <a:r>
              <a:rPr lang="ru-RU" dirty="0"/>
              <a:t> </a:t>
            </a:r>
            <a:r>
              <a:rPr lang="ru-RU" dirty="0" err="1"/>
              <a:t>наступне</a:t>
            </a:r>
            <a:r>
              <a:rPr lang="ru-RU" dirty="0"/>
              <a:t> </a:t>
            </a:r>
            <a:r>
              <a:rPr lang="ru-RU" dirty="0" err="1"/>
              <a:t>поєднання</a:t>
            </a:r>
            <a:r>
              <a:rPr lang="ru-RU" dirty="0"/>
              <a:t> прав і </a:t>
            </a:r>
            <a:r>
              <a:rPr lang="ru-RU" dirty="0" err="1"/>
              <a:t>обов'язків</a:t>
            </a:r>
            <a:r>
              <a:rPr lang="ru-RU" dirty="0"/>
              <a:t>:</a:t>
            </a:r>
          </a:p>
          <a:p>
            <a:r>
              <a:rPr lang="ru-RU" dirty="0"/>
              <a:t>-	</a:t>
            </a:r>
            <a:r>
              <a:rPr lang="ru-RU" dirty="0" err="1"/>
              <a:t>посередник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збувати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за </a:t>
            </a:r>
            <a:r>
              <a:rPr lang="ru-RU" dirty="0" err="1"/>
              <a:t>дорученням</a:t>
            </a:r>
            <a:r>
              <a:rPr lang="ru-RU" dirty="0"/>
              <a:t> </a:t>
            </a:r>
            <a:r>
              <a:rPr lang="ru-RU" dirty="0" err="1"/>
              <a:t>продавця</a:t>
            </a:r>
            <a:r>
              <a:rPr lang="ru-RU" dirty="0"/>
              <a:t> на </a:t>
            </a:r>
            <a:r>
              <a:rPr lang="ru-RU" dirty="0" err="1"/>
              <a:t>договірній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продавець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збувати</a:t>
            </a:r>
            <a:r>
              <a:rPr lang="ru-RU" dirty="0"/>
              <a:t> товар через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посередника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залучати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посередників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збувати</a:t>
            </a:r>
            <a:r>
              <a:rPr lang="ru-RU" dirty="0"/>
              <a:t> товар на </a:t>
            </a:r>
            <a:r>
              <a:rPr lang="ru-RU" dirty="0" err="1"/>
              <a:t>договірній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.</a:t>
            </a:r>
          </a:p>
          <a:p>
            <a:r>
              <a:rPr lang="ru-RU" dirty="0" err="1"/>
              <a:t>Специфіка</a:t>
            </a:r>
            <a:r>
              <a:rPr lang="ru-RU" dirty="0"/>
              <a:t>   </a:t>
            </a:r>
            <a:r>
              <a:rPr lang="ru-RU" dirty="0" err="1"/>
              <a:t>роботипосередників</a:t>
            </a:r>
            <a:r>
              <a:rPr lang="ru-RU" dirty="0"/>
              <a:t>   </a:t>
            </a:r>
            <a:r>
              <a:rPr lang="ru-RU" dirty="0" err="1"/>
              <a:t>із</a:t>
            </a:r>
            <a:r>
              <a:rPr lang="ru-RU" dirty="0"/>
              <a:t>   </a:t>
            </a:r>
            <a:r>
              <a:rPr lang="ru-RU" dirty="0" err="1"/>
              <a:t>винятковим</a:t>
            </a:r>
            <a:r>
              <a:rPr lang="ru-RU" dirty="0"/>
              <a:t>   (</a:t>
            </a:r>
            <a:r>
              <a:rPr lang="ru-RU" dirty="0" err="1"/>
              <a:t>монопольним</a:t>
            </a:r>
            <a:r>
              <a:rPr lang="ru-RU" dirty="0"/>
              <a:t>)   </a:t>
            </a:r>
            <a:r>
              <a:rPr lang="ru-RU" dirty="0" smtClean="0"/>
              <a:t>правом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/>
              <a:t>наступним</a:t>
            </a:r>
            <a:r>
              <a:rPr lang="ru-RU" dirty="0"/>
              <a:t> </a:t>
            </a:r>
            <a:r>
              <a:rPr lang="ru-RU" dirty="0" err="1"/>
              <a:t>поєднанням</a:t>
            </a:r>
            <a:r>
              <a:rPr lang="ru-RU" dirty="0"/>
              <a:t> прав і </a:t>
            </a:r>
            <a:r>
              <a:rPr lang="ru-RU" dirty="0" err="1"/>
              <a:t>обов'язків</a:t>
            </a:r>
            <a:r>
              <a:rPr lang="ru-RU" dirty="0"/>
              <a:t>:</a:t>
            </a:r>
          </a:p>
          <a:p>
            <a:r>
              <a:rPr lang="ru-RU" dirty="0"/>
              <a:t>-	</a:t>
            </a:r>
            <a:r>
              <a:rPr lang="ru-RU" dirty="0" err="1"/>
              <a:t>посередник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збувати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за </a:t>
            </a:r>
            <a:r>
              <a:rPr lang="ru-RU" dirty="0" err="1"/>
              <a:t>дорученням</a:t>
            </a:r>
            <a:r>
              <a:rPr lang="ru-RU" dirty="0"/>
              <a:t> </a:t>
            </a:r>
            <a:r>
              <a:rPr lang="ru-RU" dirty="0" err="1"/>
              <a:t>продавця</a:t>
            </a:r>
            <a:r>
              <a:rPr lang="ru-RU" dirty="0"/>
              <a:t> на </a:t>
            </a:r>
            <a:r>
              <a:rPr lang="ru-RU" dirty="0" err="1"/>
              <a:t>договірній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продавець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права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через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посередників</a:t>
            </a:r>
            <a:r>
              <a:rPr lang="ru-RU" dirty="0"/>
              <a:t> </a:t>
            </a:r>
            <a:r>
              <a:rPr lang="ru-RU" dirty="0" err="1"/>
              <a:t>збувати</a:t>
            </a:r>
            <a:r>
              <a:rPr lang="ru-RU" dirty="0"/>
              <a:t> на </a:t>
            </a:r>
            <a:r>
              <a:rPr lang="ru-RU" dirty="0" err="1"/>
              <a:t>договірній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товар, </a:t>
            </a:r>
            <a:r>
              <a:rPr lang="ru-RU" dirty="0" err="1"/>
              <a:t>що</a:t>
            </a:r>
            <a:r>
              <a:rPr lang="ru-RU" dirty="0"/>
              <a:t> входить у номенклатуру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посередника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продавець</a:t>
            </a:r>
            <a:r>
              <a:rPr lang="ru-RU" dirty="0"/>
              <a:t> порушить </a:t>
            </a:r>
            <a:r>
              <a:rPr lang="ru-RU" dirty="0" err="1"/>
              <a:t>вищезазначену</a:t>
            </a:r>
            <a:r>
              <a:rPr lang="ru-RU" dirty="0"/>
              <a:t> </a:t>
            </a:r>
            <a:r>
              <a:rPr lang="ru-RU" dirty="0" err="1"/>
              <a:t>умову</a:t>
            </a:r>
            <a:r>
              <a:rPr lang="ru-RU" dirty="0"/>
              <a:t>, то у </a:t>
            </a:r>
            <a:r>
              <a:rPr lang="ru-RU" dirty="0" err="1"/>
              <a:t>відповідності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угодою</a:t>
            </a:r>
            <a:r>
              <a:rPr lang="ru-RU" dirty="0"/>
              <a:t>, </a:t>
            </a:r>
            <a:r>
              <a:rPr lang="ru-RU" dirty="0" err="1"/>
              <a:t>посередник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вимагати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продавця</a:t>
            </a:r>
            <a:r>
              <a:rPr lang="ru-RU" dirty="0"/>
              <a:t> </a:t>
            </a:r>
            <a:r>
              <a:rPr lang="ru-RU" dirty="0" err="1"/>
              <a:t>виплати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встановленої</a:t>
            </a:r>
            <a:r>
              <a:rPr lang="ru-RU" dirty="0"/>
              <a:t> </a:t>
            </a:r>
            <a:r>
              <a:rPr lang="ru-RU" dirty="0" err="1"/>
              <a:t>угодою</a:t>
            </a:r>
            <a:r>
              <a:rPr lang="ru-RU" dirty="0"/>
              <a:t> </a:t>
            </a:r>
            <a:r>
              <a:rPr lang="ru-RU" dirty="0" err="1"/>
              <a:t>винагороди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749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692" y="145262"/>
            <a:ext cx="1191332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посередників</a:t>
            </a:r>
            <a:r>
              <a:rPr lang="ru-RU" dirty="0"/>
              <a:t>	</a:t>
            </a:r>
            <a:r>
              <a:rPr lang="ru-RU" dirty="0" err="1"/>
              <a:t>із</a:t>
            </a:r>
            <a:r>
              <a:rPr lang="ru-RU" dirty="0"/>
              <a:t>	</a:t>
            </a:r>
            <a:r>
              <a:rPr lang="ru-RU" dirty="0" err="1"/>
              <a:t>переважним</a:t>
            </a:r>
            <a:r>
              <a:rPr lang="ru-RU" dirty="0"/>
              <a:t>	правом	(правом	</a:t>
            </a:r>
            <a:r>
              <a:rPr lang="ru-RU" dirty="0" err="1"/>
              <a:t>першої</a:t>
            </a:r>
            <a:r>
              <a:rPr lang="ru-RU" dirty="0"/>
              <a:t>	руки)</a:t>
            </a:r>
          </a:p>
          <a:p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наступним</a:t>
            </a:r>
            <a:r>
              <a:rPr lang="ru-RU" dirty="0"/>
              <a:t> </a:t>
            </a:r>
            <a:r>
              <a:rPr lang="ru-RU" dirty="0" err="1"/>
              <a:t>поєднанням</a:t>
            </a:r>
            <a:r>
              <a:rPr lang="ru-RU" dirty="0"/>
              <a:t> прав і </a:t>
            </a:r>
            <a:r>
              <a:rPr lang="ru-RU" dirty="0" err="1"/>
              <a:t>обов'язків</a:t>
            </a:r>
            <a:r>
              <a:rPr lang="ru-RU" dirty="0"/>
              <a:t>:</a:t>
            </a:r>
          </a:p>
          <a:p>
            <a:r>
              <a:rPr lang="ru-RU" dirty="0"/>
              <a:t>-	</a:t>
            </a:r>
            <a:r>
              <a:rPr lang="ru-RU" dirty="0" err="1"/>
              <a:t>посередник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збувати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за </a:t>
            </a:r>
            <a:r>
              <a:rPr lang="ru-RU" dirty="0" err="1"/>
              <a:t>дорученням</a:t>
            </a:r>
            <a:r>
              <a:rPr lang="ru-RU" dirty="0"/>
              <a:t> </a:t>
            </a:r>
            <a:r>
              <a:rPr lang="ru-RU" dirty="0" err="1"/>
              <a:t>продавця</a:t>
            </a:r>
            <a:r>
              <a:rPr lang="ru-RU" dirty="0"/>
              <a:t> на </a:t>
            </a:r>
            <a:r>
              <a:rPr lang="ru-RU" dirty="0" err="1"/>
              <a:t>договірній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продавець</a:t>
            </a:r>
            <a:r>
              <a:rPr lang="ru-RU" dirty="0"/>
              <a:t> </a:t>
            </a:r>
            <a:r>
              <a:rPr lang="ru-RU" dirty="0" err="1"/>
              <a:t>зобов'язаний</a:t>
            </a:r>
            <a:r>
              <a:rPr lang="ru-RU" dirty="0"/>
              <a:t> у першу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запропонувати</a:t>
            </a:r>
            <a:r>
              <a:rPr lang="ru-RU" dirty="0"/>
              <a:t> товар </a:t>
            </a:r>
            <a:r>
              <a:rPr lang="ru-RU" dirty="0" err="1"/>
              <a:t>посереднику</a:t>
            </a:r>
            <a:r>
              <a:rPr lang="ru-RU" dirty="0"/>
              <a:t> з </a:t>
            </a:r>
            <a:r>
              <a:rPr lang="ru-RU" dirty="0" err="1"/>
              <a:t>переважним</a:t>
            </a:r>
            <a:r>
              <a:rPr lang="ru-RU" dirty="0"/>
              <a:t> правом продажу.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відмови</a:t>
            </a:r>
            <a:r>
              <a:rPr lang="ru-RU" dirty="0"/>
              <a:t> </a:t>
            </a:r>
            <a:r>
              <a:rPr lang="ru-RU" dirty="0" err="1"/>
              <a:t>продавець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запропонувати</a:t>
            </a:r>
            <a:r>
              <a:rPr lang="ru-RU" dirty="0"/>
              <a:t> той же товар </a:t>
            </a:r>
            <a:r>
              <a:rPr lang="ru-RU" dirty="0" err="1"/>
              <a:t>іншому</a:t>
            </a:r>
            <a:r>
              <a:rPr lang="ru-RU" dirty="0"/>
              <a:t> </a:t>
            </a:r>
            <a:r>
              <a:rPr lang="ru-RU" dirty="0" err="1"/>
              <a:t>посереднику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покупцю</a:t>
            </a:r>
            <a:r>
              <a:rPr lang="ru-RU" dirty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/>
              <a:t>посереднику</a:t>
            </a:r>
            <a:r>
              <a:rPr lang="ru-RU" dirty="0"/>
              <a:t> з </a:t>
            </a:r>
            <a:r>
              <a:rPr lang="ru-RU" dirty="0" err="1"/>
              <a:t>переважним</a:t>
            </a:r>
            <a:r>
              <a:rPr lang="ru-RU" dirty="0"/>
              <a:t> правом продажу стане </a:t>
            </a:r>
            <a:r>
              <a:rPr lang="ru-RU" dirty="0" err="1"/>
              <a:t>достовірно</a:t>
            </a:r>
            <a:r>
              <a:rPr lang="ru-RU" dirty="0"/>
              <a:t>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продавець</a:t>
            </a:r>
            <a:r>
              <a:rPr lang="ru-RU" dirty="0"/>
              <a:t> </a:t>
            </a:r>
            <a:r>
              <a:rPr lang="ru-RU" dirty="0" err="1"/>
              <a:t>збувтовар</a:t>
            </a:r>
            <a:r>
              <a:rPr lang="ru-RU" dirty="0"/>
              <a:t> на </a:t>
            </a:r>
            <a:r>
              <a:rPr lang="ru-RU" dirty="0" err="1"/>
              <a:t>договірній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на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кращих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запропоновані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стягнути</a:t>
            </a:r>
            <a:r>
              <a:rPr lang="ru-RU" dirty="0"/>
              <a:t> з </a:t>
            </a:r>
            <a:r>
              <a:rPr lang="ru-RU" dirty="0" err="1"/>
              <a:t>продавця</a:t>
            </a:r>
            <a:r>
              <a:rPr lang="ru-RU" dirty="0"/>
              <a:t> </a:t>
            </a:r>
            <a:r>
              <a:rPr lang="ru-RU" dirty="0" err="1"/>
              <a:t>передбачену</a:t>
            </a:r>
            <a:r>
              <a:rPr lang="ru-RU" dirty="0"/>
              <a:t> в </a:t>
            </a:r>
            <a:r>
              <a:rPr lang="ru-RU" dirty="0" err="1"/>
              <a:t>угоді</a:t>
            </a:r>
            <a:r>
              <a:rPr lang="ru-RU" dirty="0"/>
              <a:t> </a:t>
            </a:r>
            <a:r>
              <a:rPr lang="ru-RU" dirty="0" err="1" smtClean="0"/>
              <a:t>винагороду</a:t>
            </a: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r>
              <a:rPr lang="ru-RU" dirty="0"/>
              <a:t>5. </a:t>
            </a:r>
            <a:r>
              <a:rPr lang="ru-RU" b="1" dirty="0" err="1"/>
              <a:t>Господарські</a:t>
            </a:r>
            <a:r>
              <a:rPr lang="ru-RU" b="1" dirty="0"/>
              <a:t> </a:t>
            </a:r>
            <a:r>
              <a:rPr lang="ru-RU" b="1" dirty="0" err="1"/>
              <a:t>зв'язки</a:t>
            </a:r>
            <a:r>
              <a:rPr lang="ru-RU" b="1" dirty="0"/>
              <a:t> у </a:t>
            </a:r>
            <a:r>
              <a:rPr lang="ru-RU" b="1" dirty="0" err="1"/>
              <a:t>системі</a:t>
            </a:r>
            <a:r>
              <a:rPr lang="ru-RU" b="1" dirty="0"/>
              <a:t> </a:t>
            </a:r>
            <a:r>
              <a:rPr lang="ru-RU" b="1" dirty="0" err="1"/>
              <a:t>торгівлі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взаємовідносини</a:t>
            </a:r>
            <a:r>
              <a:rPr lang="ru-RU" dirty="0"/>
              <a:t> </a:t>
            </a:r>
            <a:r>
              <a:rPr lang="ru-RU" dirty="0" err="1"/>
              <a:t>торговельних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(</a:t>
            </a:r>
            <a:r>
              <a:rPr lang="ru-RU" dirty="0" err="1"/>
              <a:t>одиниць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з приводу </a:t>
            </a:r>
            <a:r>
              <a:rPr lang="ru-RU" dirty="0" err="1"/>
              <a:t>купівлі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та </a:t>
            </a:r>
            <a:r>
              <a:rPr lang="ru-RU" dirty="0" err="1"/>
              <a:t>послуг</a:t>
            </a:r>
            <a:r>
              <a:rPr lang="ru-RU" dirty="0"/>
              <a:t> у </a:t>
            </a:r>
            <a:r>
              <a:rPr lang="ru-RU" dirty="0" err="1"/>
              <a:t>виробників</a:t>
            </a:r>
            <a:r>
              <a:rPr lang="ru-RU" dirty="0"/>
              <a:t> (</a:t>
            </a:r>
            <a:r>
              <a:rPr lang="ru-RU" dirty="0" err="1"/>
              <a:t>постачальників</a:t>
            </a:r>
            <a:r>
              <a:rPr lang="ru-RU" dirty="0"/>
              <a:t>, </a:t>
            </a:r>
            <a:r>
              <a:rPr lang="ru-RU" dirty="0" err="1"/>
              <a:t>посередників</a:t>
            </a:r>
            <a:r>
              <a:rPr lang="ru-RU" dirty="0"/>
              <a:t>) та </a:t>
            </a:r>
            <a:r>
              <a:rPr lang="ru-RU" dirty="0" err="1"/>
              <a:t>їх</a:t>
            </a:r>
            <a:r>
              <a:rPr lang="ru-RU" dirty="0"/>
              <a:t> продажу </a:t>
            </a:r>
            <a:r>
              <a:rPr lang="ru-RU" dirty="0" err="1"/>
              <a:t>покупцям</a:t>
            </a:r>
            <a:r>
              <a:rPr lang="ru-RU" dirty="0"/>
              <a:t>. Схематично комплекс </a:t>
            </a:r>
            <a:r>
              <a:rPr lang="ru-RU" dirty="0" err="1"/>
              <a:t>взаємовідносин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з </a:t>
            </a:r>
            <a:r>
              <a:rPr lang="ru-RU" dirty="0" err="1"/>
              <a:t>постачальниками</a:t>
            </a:r>
            <a:r>
              <a:rPr lang="ru-RU" dirty="0"/>
              <a:t> (</a:t>
            </a:r>
            <a:r>
              <a:rPr lang="ru-RU" dirty="0" err="1"/>
              <a:t>покупцями</a:t>
            </a:r>
            <a:r>
              <a:rPr lang="ru-RU" dirty="0"/>
              <a:t>) </a:t>
            </a:r>
            <a:r>
              <a:rPr lang="ru-RU" dirty="0" err="1"/>
              <a:t>товарів</a:t>
            </a:r>
            <a:r>
              <a:rPr lang="ru-RU" dirty="0"/>
              <a:t> наводиться на рисунку 3.1.</a:t>
            </a:r>
          </a:p>
          <a:p>
            <a:r>
              <a:rPr lang="ru-RU" dirty="0" err="1"/>
              <a:t>Господарським</a:t>
            </a:r>
            <a:r>
              <a:rPr lang="ru-RU" dirty="0"/>
              <a:t> </a:t>
            </a:r>
            <a:r>
              <a:rPr lang="ru-RU" dirty="0" err="1"/>
              <a:t>зв'язкам</a:t>
            </a:r>
            <a:r>
              <a:rPr lang="ru-RU" dirty="0"/>
              <a:t> у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притаманні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характеризують</a:t>
            </a:r>
            <a:r>
              <a:rPr lang="ru-RU" dirty="0"/>
              <a:t> систему </a:t>
            </a:r>
            <a:r>
              <a:rPr lang="ru-RU" dirty="0" err="1"/>
              <a:t>взаємовідносин</a:t>
            </a:r>
            <a:r>
              <a:rPr lang="ru-RU" dirty="0"/>
              <a:t> </a:t>
            </a:r>
            <a:r>
              <a:rPr lang="ru-RU" dirty="0" err="1"/>
              <a:t>торговельних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з партнерами. Вони </a:t>
            </a:r>
            <a:r>
              <a:rPr lang="ru-RU" dirty="0" err="1"/>
              <a:t>маютьіндивідуальний</a:t>
            </a:r>
            <a:r>
              <a:rPr lang="ru-RU" dirty="0"/>
              <a:t> характер,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і </a:t>
            </a:r>
            <a:r>
              <a:rPr lang="ru-RU" dirty="0" err="1"/>
              <a:t>змінюється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. </a:t>
            </a:r>
            <a:r>
              <a:rPr lang="ru-RU" dirty="0" err="1"/>
              <a:t>Чинники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та </a:t>
            </a:r>
            <a:r>
              <a:rPr lang="ru-RU" dirty="0" err="1"/>
              <a:t>організаційну</a:t>
            </a:r>
            <a:r>
              <a:rPr lang="ru-RU" dirty="0"/>
              <a:t> </a:t>
            </a:r>
            <a:r>
              <a:rPr lang="ru-RU" dirty="0" err="1"/>
              <a:t>складність</a:t>
            </a:r>
            <a:r>
              <a:rPr lang="ru-RU" dirty="0"/>
              <a:t>.</a:t>
            </a:r>
          </a:p>
          <a:p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істотними</a:t>
            </a:r>
            <a:r>
              <a:rPr lang="ru-RU" dirty="0"/>
              <a:t> з них є: система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народним</a:t>
            </a:r>
            <a:r>
              <a:rPr lang="ru-RU" dirty="0"/>
              <a:t> </a:t>
            </a:r>
            <a:r>
              <a:rPr lang="ru-RU" dirty="0" err="1"/>
              <a:t>господарством</a:t>
            </a:r>
            <a:r>
              <a:rPr lang="ru-RU" dirty="0"/>
              <a:t>; </a:t>
            </a:r>
            <a:r>
              <a:rPr lang="ru-RU" dirty="0" err="1"/>
              <a:t>масштаби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і </a:t>
            </a:r>
            <a:r>
              <a:rPr lang="ru-RU" dirty="0" err="1"/>
              <a:t>складність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галузевоїструктури</a:t>
            </a:r>
            <a:r>
              <a:rPr lang="ru-RU" dirty="0"/>
              <a:t>;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торговельно</a:t>
            </a:r>
            <a:r>
              <a:rPr lang="ru-RU" dirty="0"/>
              <a:t>- </a:t>
            </a:r>
            <a:r>
              <a:rPr lang="ru-RU" dirty="0" err="1"/>
              <a:t>посередницької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;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спеціалізації</a:t>
            </a:r>
            <a:r>
              <a:rPr lang="ru-RU" dirty="0"/>
              <a:t> у </a:t>
            </a:r>
            <a:r>
              <a:rPr lang="ru-RU" dirty="0" err="1"/>
              <a:t>торгівлі</a:t>
            </a:r>
            <a:r>
              <a:rPr lang="ru-RU" dirty="0"/>
              <a:t> та </a:t>
            </a:r>
            <a:r>
              <a:rPr lang="ru-RU" dirty="0" err="1"/>
              <a:t>промисловості</a:t>
            </a:r>
            <a:r>
              <a:rPr lang="ru-RU" dirty="0"/>
              <a:t>; </a:t>
            </a:r>
            <a:r>
              <a:rPr lang="ru-RU" dirty="0" err="1"/>
              <a:t>складність</a:t>
            </a:r>
            <a:r>
              <a:rPr lang="ru-RU" dirty="0"/>
              <a:t> </a:t>
            </a:r>
            <a:r>
              <a:rPr lang="ru-RU" dirty="0" err="1"/>
              <a:t>асортименту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реалізуються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656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69" y="699516"/>
            <a:ext cx="9810205" cy="604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0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046" y="0"/>
            <a:ext cx="120439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ринкових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та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опиралося</a:t>
            </a:r>
            <a:r>
              <a:rPr lang="ru-RU" dirty="0"/>
              <a:t> та і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тримається</a:t>
            </a:r>
            <a:r>
              <a:rPr lang="ru-RU" dirty="0"/>
              <a:t> на товарно-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відносинах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 товар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послуга</a:t>
            </a:r>
            <a:r>
              <a:rPr lang="ru-RU" dirty="0"/>
              <a:t> </a:t>
            </a:r>
            <a:r>
              <a:rPr lang="ru-RU" dirty="0" err="1"/>
              <a:t>продаються</a:t>
            </a:r>
            <a:r>
              <a:rPr lang="ru-RU" dirty="0"/>
              <a:t> та </a:t>
            </a:r>
            <a:r>
              <a:rPr lang="ru-RU" dirty="0" err="1"/>
              <a:t>купуються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перекладі</a:t>
            </a:r>
            <a:r>
              <a:rPr lang="ru-RU" dirty="0"/>
              <a:t> з </a:t>
            </a:r>
            <a:r>
              <a:rPr lang="ru-RU" dirty="0" err="1"/>
              <a:t>латини</a:t>
            </a:r>
            <a:r>
              <a:rPr lang="ru-RU" dirty="0"/>
              <a:t> значить </a:t>
            </a:r>
            <a:r>
              <a:rPr lang="ru-RU" dirty="0" err="1"/>
              <a:t>комерція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8046" y="923330"/>
            <a:ext cx="1184365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 умов </a:t>
            </a:r>
            <a:r>
              <a:rPr lang="ru-RU" dirty="0" err="1"/>
              <a:t>ринкової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</a:t>
            </a:r>
            <a:r>
              <a:rPr lang="ru-RU" b="1" dirty="0" err="1"/>
              <a:t>комерція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вид </a:t>
            </a:r>
            <a:r>
              <a:rPr lang="ru-RU" dirty="0" err="1"/>
              <a:t>торгівельної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представляє</a:t>
            </a:r>
            <a:r>
              <a:rPr lang="ru-RU" dirty="0"/>
              <a:t> собою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підприємницької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спрямованої</a:t>
            </a:r>
            <a:r>
              <a:rPr lang="ru-RU" dirty="0"/>
              <a:t> на </a:t>
            </a:r>
            <a:r>
              <a:rPr lang="ru-RU" dirty="0" err="1"/>
              <a:t>реалізацію</a:t>
            </a:r>
            <a:r>
              <a:rPr lang="ru-RU" dirty="0"/>
              <a:t> товару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.</a:t>
            </a:r>
          </a:p>
          <a:p>
            <a:r>
              <a:rPr lang="ru-RU" dirty="0"/>
              <a:t>По </a:t>
            </a:r>
            <a:r>
              <a:rPr lang="ru-RU" dirty="0" err="1"/>
              <a:t>суті</a:t>
            </a:r>
            <a:r>
              <a:rPr lang="ru-RU" dirty="0"/>
              <a:t> </a:t>
            </a:r>
            <a:r>
              <a:rPr lang="ru-RU" dirty="0" err="1"/>
              <a:t>комерційна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заключається</a:t>
            </a:r>
            <a:r>
              <a:rPr lang="ru-RU" dirty="0"/>
              <a:t> в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комерційних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направлених</a:t>
            </a:r>
            <a:r>
              <a:rPr lang="ru-RU" dirty="0"/>
              <a:t> на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товарно- грошового </a:t>
            </a:r>
            <a:r>
              <a:rPr lang="ru-RU" dirty="0" err="1"/>
              <a:t>обміну</a:t>
            </a:r>
            <a:r>
              <a:rPr lang="ru-RU" dirty="0"/>
              <a:t> та </a:t>
            </a:r>
            <a:r>
              <a:rPr lang="ru-RU" dirty="0" err="1"/>
              <a:t>управління</a:t>
            </a:r>
            <a:r>
              <a:rPr lang="ru-RU" dirty="0"/>
              <a:t> ними, за </a:t>
            </a:r>
            <a:r>
              <a:rPr lang="ru-RU" dirty="0" err="1"/>
              <a:t>винятком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b="1" dirty="0" err="1" smtClean="0"/>
              <a:t>Комерційний</a:t>
            </a:r>
            <a:r>
              <a:rPr lang="ru-RU" b="1" dirty="0" smtClean="0"/>
              <a:t> </a:t>
            </a:r>
            <a:r>
              <a:rPr lang="ru-RU" b="1" dirty="0" err="1"/>
              <a:t>процес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послідовна</a:t>
            </a:r>
            <a:r>
              <a:rPr lang="ru-RU" dirty="0"/>
              <a:t> </a:t>
            </a:r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організаційні</a:t>
            </a:r>
            <a:r>
              <a:rPr lang="ru-RU" dirty="0"/>
              <a:t>, </a:t>
            </a:r>
            <a:r>
              <a:rPr lang="ru-RU" dirty="0" err="1"/>
              <a:t>економічні</a:t>
            </a:r>
            <a:r>
              <a:rPr lang="ru-RU" dirty="0"/>
              <a:t>, </a:t>
            </a:r>
            <a:r>
              <a:rPr lang="ru-RU" dirty="0" err="1"/>
              <a:t>соціальні</a:t>
            </a:r>
            <a:r>
              <a:rPr lang="ru-RU" dirty="0"/>
              <a:t>, </a:t>
            </a:r>
            <a:r>
              <a:rPr lang="ru-RU" dirty="0" err="1"/>
              <a:t>правові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товарно- грошового </a:t>
            </a:r>
            <a:r>
              <a:rPr lang="ru-RU" dirty="0" err="1"/>
              <a:t>обміну</a:t>
            </a:r>
            <a:r>
              <a:rPr lang="ru-RU" dirty="0"/>
              <a:t> [91].</a:t>
            </a:r>
          </a:p>
          <a:p>
            <a:r>
              <a:rPr lang="ru-RU" dirty="0" err="1"/>
              <a:t>Організаційна</a:t>
            </a:r>
            <a:r>
              <a:rPr lang="ru-RU" dirty="0"/>
              <a:t> </a:t>
            </a:r>
            <a:r>
              <a:rPr lang="ru-RU" dirty="0" err="1"/>
              <a:t>складова</a:t>
            </a:r>
            <a:r>
              <a:rPr lang="ru-RU" dirty="0"/>
              <a:t> </a:t>
            </a:r>
            <a:r>
              <a:rPr lang="ru-RU" dirty="0" err="1"/>
              <a:t>комерційного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регулює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товару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на </a:t>
            </a:r>
            <a:r>
              <a:rPr lang="ru-RU" dirty="0" err="1"/>
              <a:t>грошові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.</a:t>
            </a:r>
          </a:p>
          <a:p>
            <a:r>
              <a:rPr lang="ru-RU" b="1" dirty="0" err="1"/>
              <a:t>Економічна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обміну</a:t>
            </a:r>
            <a:r>
              <a:rPr lang="ru-RU" dirty="0"/>
              <a:t>.</a:t>
            </a:r>
          </a:p>
          <a:p>
            <a:r>
              <a:rPr lang="ru-RU" b="1" dirty="0" err="1"/>
              <a:t>Правова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регулює</a:t>
            </a:r>
            <a:r>
              <a:rPr lang="ru-RU" dirty="0"/>
              <a:t> правила товарно-грошового </a:t>
            </a:r>
            <a:r>
              <a:rPr lang="ru-RU" dirty="0" err="1"/>
              <a:t>обміну</a:t>
            </a:r>
            <a:r>
              <a:rPr lang="ru-RU" dirty="0"/>
              <a:t> та </a:t>
            </a:r>
            <a:r>
              <a:rPr lang="ru-RU" dirty="0" err="1"/>
              <a:t>закріплює</a:t>
            </a:r>
            <a:r>
              <a:rPr lang="ru-RU" dirty="0"/>
              <a:t> право </a:t>
            </a:r>
            <a:r>
              <a:rPr lang="ru-RU" dirty="0" err="1"/>
              <a:t>власності</a:t>
            </a:r>
            <a:r>
              <a:rPr lang="ru-RU" dirty="0"/>
              <a:t> на </a:t>
            </a:r>
            <a:r>
              <a:rPr lang="ru-RU" dirty="0" err="1"/>
              <a:t>куплений</a:t>
            </a:r>
            <a:r>
              <a:rPr lang="ru-RU" dirty="0"/>
              <a:t> товар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послугу</a:t>
            </a:r>
            <a:r>
              <a:rPr lang="ru-RU" dirty="0" smtClean="0"/>
              <a:t>.</a:t>
            </a:r>
          </a:p>
          <a:p>
            <a:r>
              <a:rPr lang="ru-RU" b="1" dirty="0" err="1"/>
              <a:t>Комерційна</a:t>
            </a:r>
            <a:r>
              <a:rPr lang="ru-RU" b="1" dirty="0"/>
              <a:t> </a:t>
            </a:r>
            <a:r>
              <a:rPr lang="ru-RU" b="1" dirty="0" err="1"/>
              <a:t>операція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	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прийомів</a:t>
            </a:r>
            <a:r>
              <a:rPr lang="ru-RU" dirty="0"/>
              <a:t> і </a:t>
            </a:r>
            <a:r>
              <a:rPr lang="ru-RU" dirty="0" err="1"/>
              <a:t>способів</a:t>
            </a:r>
            <a:r>
              <a:rPr lang="ru-RU" dirty="0"/>
              <a:t>, </a:t>
            </a:r>
            <a:r>
              <a:rPr lang="ru-RU" dirty="0" err="1"/>
              <a:t>направлених</a:t>
            </a:r>
            <a:r>
              <a:rPr lang="ru-RU" dirty="0"/>
              <a:t> на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стадій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товарно-грошового </a:t>
            </a:r>
            <a:r>
              <a:rPr lang="ru-RU" dirty="0" err="1"/>
              <a:t>обміну</a:t>
            </a:r>
            <a:r>
              <a:rPr lang="ru-RU" dirty="0"/>
              <a:t> [89].</a:t>
            </a:r>
          </a:p>
          <a:p>
            <a:r>
              <a:rPr lang="ru-RU" dirty="0" err="1"/>
              <a:t>Комерційні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розділяють</a:t>
            </a:r>
            <a:r>
              <a:rPr lang="ru-RU" dirty="0"/>
              <a:t> на три </a:t>
            </a:r>
            <a:r>
              <a:rPr lang="ru-RU" dirty="0" err="1"/>
              <a:t>класи</a:t>
            </a:r>
            <a:r>
              <a:rPr lang="ru-RU" dirty="0"/>
              <a:t> [90]:</a:t>
            </a:r>
          </a:p>
          <a:p>
            <a:r>
              <a:rPr lang="ru-RU" dirty="0"/>
              <a:t>-	</a:t>
            </a:r>
            <a:r>
              <a:rPr lang="ru-RU" dirty="0" err="1"/>
              <a:t>основні</a:t>
            </a:r>
            <a:r>
              <a:rPr lang="ru-RU" dirty="0"/>
              <a:t>	–	прямо	</a:t>
            </a:r>
            <a:r>
              <a:rPr lang="ru-RU" dirty="0" err="1"/>
              <a:t>забезпечують</a:t>
            </a:r>
            <a:r>
              <a:rPr lang="ru-RU" dirty="0"/>
              <a:t>	</a:t>
            </a:r>
            <a:r>
              <a:rPr lang="ru-RU" dirty="0" err="1"/>
              <a:t>процес</a:t>
            </a:r>
            <a:r>
              <a:rPr lang="ru-RU" dirty="0"/>
              <a:t>	товарно-грошового	</a:t>
            </a:r>
            <a:r>
              <a:rPr lang="ru-RU" dirty="0" err="1"/>
              <a:t>обміну</a:t>
            </a:r>
            <a:r>
              <a:rPr lang="ru-RU" dirty="0"/>
              <a:t>, </a:t>
            </a:r>
            <a:r>
              <a:rPr lang="ru-RU" dirty="0" err="1"/>
              <a:t>відображають</a:t>
            </a:r>
            <a:r>
              <a:rPr lang="ru-RU" dirty="0"/>
              <a:t>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 товару та 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особливі</a:t>
            </a:r>
            <a:r>
              <a:rPr lang="ru-RU" dirty="0"/>
              <a:t> –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стадій</a:t>
            </a:r>
            <a:r>
              <a:rPr lang="ru-RU" dirty="0"/>
              <a:t> у </a:t>
            </a:r>
            <a:r>
              <a:rPr lang="ru-RU" dirty="0" err="1"/>
              <a:t>системі</a:t>
            </a:r>
            <a:r>
              <a:rPr lang="ru-RU" dirty="0"/>
              <a:t> товарно- грошового </a:t>
            </a:r>
            <a:r>
              <a:rPr lang="ru-RU" dirty="0" err="1"/>
              <a:t>обміну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допоміжні</a:t>
            </a:r>
            <a:r>
              <a:rPr lang="ru-RU" dirty="0"/>
              <a:t>	–	</a:t>
            </a:r>
            <a:r>
              <a:rPr lang="ru-RU" dirty="0" err="1"/>
              <a:t>зайняті</a:t>
            </a:r>
            <a:r>
              <a:rPr lang="ru-RU" dirty="0"/>
              <a:t>	</a:t>
            </a:r>
            <a:r>
              <a:rPr lang="ru-RU" dirty="0" err="1"/>
              <a:t>обслуговуванням</a:t>
            </a:r>
            <a:r>
              <a:rPr lang="ru-RU" dirty="0"/>
              <a:t>	</a:t>
            </a:r>
            <a:r>
              <a:rPr lang="ru-RU" dirty="0" err="1"/>
              <a:t>комерційних</a:t>
            </a:r>
            <a:r>
              <a:rPr lang="ru-RU" dirty="0"/>
              <a:t>	</a:t>
            </a:r>
            <a:r>
              <a:rPr lang="ru-RU" dirty="0" err="1"/>
              <a:t>операцій</a:t>
            </a:r>
            <a:r>
              <a:rPr lang="ru-RU" dirty="0"/>
              <a:t>	та	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комерційного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.</a:t>
            </a:r>
          </a:p>
          <a:p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в </a:t>
            </a:r>
            <a:r>
              <a:rPr lang="ru-RU" dirty="0" err="1"/>
              <a:t>наступному</a:t>
            </a:r>
            <a:r>
              <a:rPr lang="ru-RU" dirty="0"/>
              <a:t> [95]:</a:t>
            </a:r>
          </a:p>
          <a:p>
            <a:r>
              <a:rPr lang="ru-RU" dirty="0"/>
              <a:t>—	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і </a:t>
            </a:r>
            <a:r>
              <a:rPr lang="ru-RU" dirty="0" err="1"/>
              <a:t>партнерських</a:t>
            </a:r>
            <a:r>
              <a:rPr lang="ru-RU" dirty="0"/>
              <a:t> </a:t>
            </a:r>
            <a:r>
              <a:rPr lang="ru-RU" dirty="0" err="1"/>
              <a:t>зв’язків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суб’єктами</a:t>
            </a:r>
            <a:r>
              <a:rPr lang="ru-RU" dirty="0"/>
              <a:t> ринку;</a:t>
            </a:r>
          </a:p>
          <a:p>
            <a:r>
              <a:rPr lang="ru-RU" dirty="0"/>
              <a:t>—	</a:t>
            </a:r>
            <a:r>
              <a:rPr lang="ru-RU" dirty="0" err="1"/>
              <a:t>дослідження</a:t>
            </a:r>
            <a:r>
              <a:rPr lang="ru-RU" dirty="0"/>
              <a:t> та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закупівлі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;</a:t>
            </a:r>
          </a:p>
          <a:p>
            <a:r>
              <a:rPr lang="ru-RU" dirty="0"/>
              <a:t>—	</a:t>
            </a:r>
            <a:r>
              <a:rPr lang="ru-RU" dirty="0" err="1"/>
              <a:t>налагодження</a:t>
            </a:r>
            <a:r>
              <a:rPr lang="ru-RU" dirty="0"/>
              <a:t> </a:t>
            </a:r>
            <a:r>
              <a:rPr lang="ru-RU" dirty="0" err="1"/>
              <a:t>зв’язків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споживанням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орієнтованих</a:t>
            </a:r>
            <a:r>
              <a:rPr lang="ru-RU" dirty="0"/>
              <a:t> на попит </a:t>
            </a:r>
            <a:r>
              <a:rPr lang="ru-RU" dirty="0" err="1"/>
              <a:t>покупців</a:t>
            </a:r>
            <a:r>
              <a:rPr lang="ru-RU" dirty="0"/>
              <a:t> (</a:t>
            </a:r>
            <a:r>
              <a:rPr lang="ru-RU" dirty="0" err="1"/>
              <a:t>асортимент</a:t>
            </a:r>
            <a:r>
              <a:rPr lang="ru-RU" dirty="0"/>
              <a:t>, </a:t>
            </a:r>
            <a:r>
              <a:rPr lang="ru-RU" dirty="0" err="1"/>
              <a:t>обсяг</a:t>
            </a:r>
            <a:r>
              <a:rPr lang="ru-RU" dirty="0"/>
              <a:t>, </a:t>
            </a:r>
            <a:r>
              <a:rPr lang="ru-RU" dirty="0" err="1"/>
              <a:t>оновлення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випускається</a:t>
            </a:r>
            <a:r>
              <a:rPr lang="ru-RU" dirty="0" smtClean="0"/>
              <a:t>);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882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3089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глобальних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змінює</a:t>
            </a:r>
            <a:r>
              <a:rPr lang="ru-RU" dirty="0"/>
              <a:t> характер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у </a:t>
            </a:r>
            <a:r>
              <a:rPr lang="ru-RU" dirty="0" err="1"/>
              <a:t>торгівлі</a:t>
            </a:r>
            <a:r>
              <a:rPr lang="ru-RU" dirty="0"/>
              <a:t>, є система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народним</a:t>
            </a:r>
            <a:r>
              <a:rPr lang="ru-RU" dirty="0"/>
              <a:t> </a:t>
            </a:r>
            <a:r>
              <a:rPr lang="ru-RU" dirty="0" err="1"/>
              <a:t>господарством</a:t>
            </a:r>
            <a:r>
              <a:rPr lang="ru-RU" dirty="0"/>
              <a:t>. </a:t>
            </a:r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означеного</a:t>
            </a:r>
            <a:r>
              <a:rPr lang="ru-RU" dirty="0"/>
              <a:t> </a:t>
            </a:r>
            <a:r>
              <a:rPr lang="ru-RU" dirty="0" err="1"/>
              <a:t>чинника</a:t>
            </a:r>
            <a:r>
              <a:rPr lang="ru-RU" dirty="0"/>
              <a:t> </a:t>
            </a:r>
            <a:r>
              <a:rPr lang="ru-RU" dirty="0" err="1"/>
              <a:t>проявляється</a:t>
            </a:r>
            <a:r>
              <a:rPr lang="ru-RU" dirty="0"/>
              <a:t> при </a:t>
            </a:r>
            <a:r>
              <a:rPr lang="ru-RU" dirty="0" err="1"/>
              <a:t>розгляді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полярних</a:t>
            </a:r>
            <a:r>
              <a:rPr lang="ru-RU" dirty="0"/>
              <a:t> систем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народним</a:t>
            </a:r>
            <a:r>
              <a:rPr lang="ru-RU" dirty="0"/>
              <a:t> </a:t>
            </a:r>
            <a:r>
              <a:rPr lang="ru-RU" dirty="0" err="1"/>
              <a:t>господарством</a:t>
            </a:r>
            <a:r>
              <a:rPr lang="ru-RU" dirty="0"/>
              <a:t>: система з </a:t>
            </a:r>
            <a:r>
              <a:rPr lang="ru-RU" dirty="0" err="1"/>
              <a:t>жорсткою</a:t>
            </a:r>
            <a:r>
              <a:rPr lang="ru-RU" dirty="0"/>
              <a:t> </a:t>
            </a:r>
            <a:r>
              <a:rPr lang="ru-RU" dirty="0" err="1"/>
              <a:t>централізацією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; система з </a:t>
            </a:r>
            <a:r>
              <a:rPr lang="ru-RU" dirty="0" err="1"/>
              <a:t>ринковим</a:t>
            </a:r>
            <a:r>
              <a:rPr lang="ru-RU" dirty="0"/>
              <a:t> </a:t>
            </a:r>
            <a:r>
              <a:rPr lang="ru-RU" dirty="0" err="1"/>
              <a:t>механізмом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жорсткої</a:t>
            </a:r>
            <a:r>
              <a:rPr lang="ru-RU" dirty="0"/>
              <a:t> </a:t>
            </a:r>
            <a:r>
              <a:rPr lang="ru-RU" dirty="0" err="1"/>
              <a:t>централізації</a:t>
            </a:r>
            <a:r>
              <a:rPr lang="ru-RU" dirty="0"/>
              <a:t> в </a:t>
            </a:r>
            <a:r>
              <a:rPr lang="ru-RU" dirty="0" err="1"/>
              <a:t>управлінні</a:t>
            </a:r>
            <a:r>
              <a:rPr lang="ru-RU" dirty="0"/>
              <a:t> </a:t>
            </a:r>
            <a:r>
              <a:rPr lang="ru-RU" dirty="0" err="1"/>
              <a:t>народним</a:t>
            </a:r>
            <a:r>
              <a:rPr lang="ru-RU" dirty="0"/>
              <a:t> </a:t>
            </a:r>
            <a:r>
              <a:rPr lang="ru-RU" dirty="0" err="1"/>
              <a:t>господарством</a:t>
            </a:r>
            <a:r>
              <a:rPr lang="ru-RU" dirty="0"/>
              <a:t> </a:t>
            </a:r>
            <a:r>
              <a:rPr lang="ru-RU" dirty="0" err="1"/>
              <a:t>господарські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 в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плановий</a:t>
            </a:r>
            <a:r>
              <a:rPr lang="ru-RU" dirty="0"/>
              <a:t> характер. </a:t>
            </a:r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господарські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 не </a:t>
            </a:r>
            <a:r>
              <a:rPr lang="ru-RU" dirty="0" err="1"/>
              <a:t>утворювалися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передбачено</a:t>
            </a:r>
            <a:r>
              <a:rPr lang="ru-RU" dirty="0"/>
              <a:t> планом</a:t>
            </a:r>
            <a:r>
              <a:rPr lang="ru-RU" dirty="0" smtClean="0"/>
              <a:t>.</a:t>
            </a:r>
          </a:p>
          <a:p>
            <a:r>
              <a:rPr lang="ru-RU" dirty="0" err="1"/>
              <a:t>Масштаби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та </a:t>
            </a:r>
            <a:r>
              <a:rPr lang="ru-RU" dirty="0" err="1"/>
              <a:t>складність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галузевої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до </a:t>
            </a:r>
            <a:r>
              <a:rPr lang="ru-RU" dirty="0" err="1"/>
              <a:t>чинників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в </a:t>
            </a:r>
            <a:r>
              <a:rPr lang="ru-RU" dirty="0" err="1"/>
              <a:t>торгівлі</a:t>
            </a:r>
            <a:r>
              <a:rPr lang="ru-RU" dirty="0"/>
              <a:t>. За умов </a:t>
            </a:r>
            <a:r>
              <a:rPr lang="ru-RU" dirty="0" err="1"/>
              <a:t>розвинутого</a:t>
            </a:r>
            <a:r>
              <a:rPr lang="ru-RU" dirty="0"/>
              <a:t> </a:t>
            </a:r>
            <a:r>
              <a:rPr lang="ru-RU" dirty="0" err="1"/>
              <a:t>виробничого</a:t>
            </a:r>
            <a:r>
              <a:rPr lang="ru-RU" dirty="0"/>
              <a:t> сектору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, </a:t>
            </a:r>
            <a:r>
              <a:rPr lang="ru-RU" dirty="0" err="1"/>
              <a:t>широкої</a:t>
            </a:r>
            <a:r>
              <a:rPr lang="ru-RU" dirty="0"/>
              <a:t> </a:t>
            </a:r>
            <a:r>
              <a:rPr lang="ru-RU" dirty="0" err="1"/>
              <a:t>розгалуженості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господарські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 у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ускладнюються</a:t>
            </a:r>
            <a:r>
              <a:rPr lang="ru-RU" dirty="0"/>
              <a:t>. </a:t>
            </a:r>
            <a:r>
              <a:rPr lang="ru-RU" dirty="0" err="1"/>
              <a:t>Торговельне</a:t>
            </a:r>
            <a:r>
              <a:rPr lang="ru-RU" dirty="0"/>
              <a:t> </a:t>
            </a:r>
            <a:r>
              <a:rPr lang="ru-RU" dirty="0" err="1"/>
              <a:t>підприємство</a:t>
            </a:r>
            <a:r>
              <a:rPr lang="ru-RU" dirty="0"/>
              <a:t> </a:t>
            </a:r>
            <a:r>
              <a:rPr lang="ru-RU" dirty="0" err="1"/>
              <a:t>мусить</a:t>
            </a:r>
            <a:r>
              <a:rPr lang="ru-RU" dirty="0"/>
              <a:t> </a:t>
            </a:r>
            <a:r>
              <a:rPr lang="ru-RU" dirty="0" err="1"/>
              <a:t>докласти</a:t>
            </a:r>
            <a:r>
              <a:rPr lang="ru-RU" dirty="0"/>
              <a:t>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 для </a:t>
            </a:r>
            <a:r>
              <a:rPr lang="ru-RU" dirty="0" err="1"/>
              <a:t>укладання</a:t>
            </a:r>
            <a:r>
              <a:rPr lang="ru-RU" dirty="0"/>
              <a:t> </a:t>
            </a:r>
            <a:r>
              <a:rPr lang="ru-RU" dirty="0" err="1"/>
              <a:t>ефективних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.</a:t>
            </a:r>
          </a:p>
          <a:p>
            <a:r>
              <a:rPr lang="ru-RU" dirty="0"/>
              <a:t>При </a:t>
            </a:r>
            <a:r>
              <a:rPr lang="ru-RU" dirty="0" err="1"/>
              <a:t>виробництві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обмеженою</a:t>
            </a:r>
            <a:r>
              <a:rPr lang="ru-RU" dirty="0"/>
              <a:t>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та </a:t>
            </a:r>
            <a:r>
              <a:rPr lang="ru-RU" dirty="0" err="1"/>
              <a:t>простій</a:t>
            </a:r>
            <a:r>
              <a:rPr lang="ru-RU" dirty="0"/>
              <a:t> </a:t>
            </a:r>
            <a:r>
              <a:rPr lang="ru-RU" dirty="0" err="1"/>
              <a:t>галузевій</a:t>
            </a:r>
            <a:r>
              <a:rPr lang="ru-RU" dirty="0"/>
              <a:t>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виробничого</a:t>
            </a:r>
            <a:r>
              <a:rPr lang="ru-RU" dirty="0"/>
              <a:t> сектору </a:t>
            </a:r>
            <a:r>
              <a:rPr lang="ru-RU" dirty="0" err="1"/>
              <a:t>торговельне</a:t>
            </a:r>
            <a:r>
              <a:rPr lang="ru-RU" dirty="0"/>
              <a:t> </a:t>
            </a:r>
            <a:r>
              <a:rPr lang="ru-RU" dirty="0" err="1"/>
              <a:t>підприємство</a:t>
            </a:r>
            <a:r>
              <a:rPr lang="ru-RU" dirty="0"/>
              <a:t> </a:t>
            </a:r>
            <a:r>
              <a:rPr lang="ru-RU" dirty="0" err="1"/>
              <a:t>формує</a:t>
            </a:r>
            <a:r>
              <a:rPr lang="ru-RU" dirty="0"/>
              <a:t> </a:t>
            </a:r>
            <a:r>
              <a:rPr lang="ru-RU" dirty="0" err="1"/>
              <a:t>господарські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обмеженого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постачальників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спрощує</a:t>
            </a:r>
            <a:r>
              <a:rPr lang="ru-RU" dirty="0"/>
              <a:t> роботу з </a:t>
            </a:r>
            <a:r>
              <a:rPr lang="ru-RU" dirty="0" err="1"/>
              <a:t>укладання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«</a:t>
            </a:r>
            <a:r>
              <a:rPr lang="ru-RU" dirty="0" err="1"/>
              <a:t>тиску</a:t>
            </a:r>
            <a:r>
              <a:rPr lang="ru-RU" dirty="0"/>
              <a:t>» </a:t>
            </a:r>
            <a:r>
              <a:rPr lang="ru-RU" dirty="0" err="1"/>
              <a:t>виробника</a:t>
            </a:r>
            <a:r>
              <a:rPr lang="ru-RU" dirty="0"/>
              <a:t> на </a:t>
            </a:r>
            <a:r>
              <a:rPr lang="ru-RU" dirty="0" err="1"/>
              <a:t>покупця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взаємовідносин</a:t>
            </a:r>
            <a:r>
              <a:rPr lang="ru-RU" dirty="0"/>
              <a:t>.</a:t>
            </a:r>
          </a:p>
          <a:p>
            <a:r>
              <a:rPr lang="ru-RU" dirty="0"/>
              <a:t>На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та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організаційну</a:t>
            </a:r>
            <a:r>
              <a:rPr lang="ru-RU" dirty="0"/>
              <a:t> </a:t>
            </a:r>
            <a:r>
              <a:rPr lang="ru-RU" dirty="0" err="1"/>
              <a:t>побудову</a:t>
            </a:r>
            <a:r>
              <a:rPr lang="ru-RU" dirty="0"/>
              <a:t> </a:t>
            </a:r>
            <a:r>
              <a:rPr lang="ru-RU" dirty="0" err="1"/>
              <a:t>виливає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торговельно-посередницької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. При </a:t>
            </a:r>
            <a:r>
              <a:rPr lang="ru-RU" dirty="0" err="1"/>
              <a:t>розвиненому</a:t>
            </a:r>
            <a:r>
              <a:rPr lang="ru-RU" dirty="0"/>
              <a:t> </a:t>
            </a:r>
            <a:r>
              <a:rPr lang="ru-RU" dirty="0" err="1"/>
              <a:t>інституті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посередництва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скорочується</a:t>
            </a:r>
            <a:r>
              <a:rPr lang="ru-RU" dirty="0"/>
              <a:t> при </a:t>
            </a:r>
            <a:r>
              <a:rPr lang="ru-RU" dirty="0" err="1"/>
              <a:t>одночасному</a:t>
            </a:r>
            <a:r>
              <a:rPr lang="ru-RU" dirty="0"/>
              <a:t> </a:t>
            </a:r>
            <a:r>
              <a:rPr lang="ru-RU" dirty="0" err="1"/>
              <a:t>спрощенні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таких </a:t>
            </a:r>
            <a:r>
              <a:rPr lang="ru-RU" dirty="0" err="1"/>
              <a:t>взаємовідносин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посередників</a:t>
            </a:r>
            <a:r>
              <a:rPr lang="ru-RU" dirty="0"/>
              <a:t> </a:t>
            </a:r>
            <a:r>
              <a:rPr lang="ru-RU" dirty="0" err="1"/>
              <a:t>накопичувати</a:t>
            </a:r>
            <a:r>
              <a:rPr lang="ru-RU" dirty="0"/>
              <a:t> на </a:t>
            </a:r>
            <a:r>
              <a:rPr lang="ru-RU" dirty="0" err="1"/>
              <a:t>власних</a:t>
            </a:r>
            <a:r>
              <a:rPr lang="ru-RU" dirty="0"/>
              <a:t> складах </a:t>
            </a:r>
            <a:r>
              <a:rPr lang="ru-RU" dirty="0" err="1"/>
              <a:t>товари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постачальників</a:t>
            </a:r>
            <a:r>
              <a:rPr lang="ru-RU" dirty="0"/>
              <a:t> і </a:t>
            </a:r>
            <a:r>
              <a:rPr lang="ru-RU" dirty="0" err="1"/>
              <a:t>пропонувати</a:t>
            </a:r>
            <a:r>
              <a:rPr lang="ru-RU" dirty="0"/>
              <a:t> </a:t>
            </a:r>
            <a:r>
              <a:rPr lang="ru-RU" dirty="0" err="1"/>
              <a:t>покупцям</a:t>
            </a:r>
            <a:r>
              <a:rPr lang="ru-RU" dirty="0"/>
              <a:t> широкий </a:t>
            </a:r>
            <a:r>
              <a:rPr lang="ru-RU" dirty="0" err="1"/>
              <a:t>торговий</a:t>
            </a:r>
            <a:r>
              <a:rPr lang="ru-RU" dirty="0"/>
              <a:t> </a:t>
            </a:r>
            <a:r>
              <a:rPr lang="ru-RU" dirty="0" err="1"/>
              <a:t>асортимент</a:t>
            </a:r>
            <a:r>
              <a:rPr lang="ru-RU" dirty="0"/>
              <a:t> практично «з одного складу».</a:t>
            </a:r>
            <a:r>
              <a:rPr lang="ru-RU" dirty="0" err="1"/>
              <a:t>Недостатньо</a:t>
            </a:r>
            <a:r>
              <a:rPr lang="ru-RU" dirty="0"/>
              <a:t> </a:t>
            </a:r>
            <a:r>
              <a:rPr lang="ru-RU" dirty="0" err="1"/>
              <a:t>розвинений</a:t>
            </a:r>
            <a:r>
              <a:rPr lang="ru-RU" dirty="0"/>
              <a:t> сектор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посередництва</a:t>
            </a:r>
            <a:r>
              <a:rPr lang="ru-RU" dirty="0"/>
              <a:t> </a:t>
            </a:r>
            <a:r>
              <a:rPr lang="ru-RU" dirty="0" err="1"/>
              <a:t>змушує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 </a:t>
            </a:r>
            <a:r>
              <a:rPr lang="ru-RU" dirty="0" err="1"/>
              <a:t>шукати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у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постачальників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виробників</a:t>
            </a:r>
            <a:r>
              <a:rPr lang="ru-RU" dirty="0"/>
              <a:t>), </a:t>
            </a:r>
            <a:r>
              <a:rPr lang="ru-RU" dirty="0" err="1"/>
              <a:t>укладати</a:t>
            </a:r>
            <a:r>
              <a:rPr lang="ru-RU" dirty="0"/>
              <a:t> </a:t>
            </a:r>
            <a:r>
              <a:rPr lang="ru-RU" dirty="0" err="1"/>
              <a:t>багаточисельні</a:t>
            </a:r>
            <a:r>
              <a:rPr lang="ru-RU" dirty="0"/>
              <a:t> угоди та договори 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постачання</a:t>
            </a:r>
            <a:r>
              <a:rPr lang="ru-RU" dirty="0"/>
              <a:t>, </a:t>
            </a:r>
            <a:r>
              <a:rPr lang="ru-RU" dirty="0" err="1"/>
              <a:t>ускладнюючи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самим систему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994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" y="474345"/>
            <a:ext cx="117957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</a:t>
            </a:r>
            <a:r>
              <a:rPr lang="ru-RU" dirty="0" err="1"/>
              <a:t>розвиток</a:t>
            </a:r>
            <a:r>
              <a:rPr lang="ru-RU" dirty="0"/>
              <a:t> та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спеціалізації</a:t>
            </a:r>
            <a:r>
              <a:rPr lang="ru-RU" dirty="0"/>
              <a:t> </a:t>
            </a:r>
            <a:r>
              <a:rPr lang="ru-RU" dirty="0" err="1"/>
              <a:t>торговельних</a:t>
            </a:r>
            <a:r>
              <a:rPr lang="ru-RU" dirty="0"/>
              <a:t>	та	</a:t>
            </a:r>
            <a:r>
              <a:rPr lang="ru-RU" dirty="0" err="1"/>
              <a:t>виробничих</a:t>
            </a:r>
            <a:r>
              <a:rPr lang="ru-RU" dirty="0"/>
              <a:t>		</a:t>
            </a:r>
            <a:r>
              <a:rPr lang="ru-RU" dirty="0" err="1"/>
              <a:t>підприємств</a:t>
            </a:r>
            <a:r>
              <a:rPr lang="ru-RU" dirty="0"/>
              <a:t>.		</a:t>
            </a:r>
            <a:r>
              <a:rPr lang="ru-RU" dirty="0" err="1"/>
              <a:t>Причому</a:t>
            </a:r>
            <a:r>
              <a:rPr lang="ru-RU" dirty="0"/>
              <a:t>,	</a:t>
            </a:r>
            <a:r>
              <a:rPr lang="ru-RU" dirty="0" err="1"/>
              <a:t>високий</a:t>
            </a:r>
            <a:r>
              <a:rPr lang="ru-RU" dirty="0"/>
              <a:t>		</a:t>
            </a:r>
            <a:r>
              <a:rPr lang="ru-RU" dirty="0" err="1"/>
              <a:t>рівень</a:t>
            </a:r>
            <a:r>
              <a:rPr lang="ru-RU" dirty="0"/>
              <a:t>			</a:t>
            </a:r>
            <a:r>
              <a:rPr lang="ru-RU" dirty="0" err="1"/>
              <a:t>спеціалізації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випуском</a:t>
            </a:r>
            <a:r>
              <a:rPr lang="ru-RU" dirty="0"/>
              <a:t> </a:t>
            </a:r>
            <a:r>
              <a:rPr lang="ru-RU" dirty="0" err="1"/>
              <a:t>вузького</a:t>
            </a:r>
            <a:r>
              <a:rPr lang="ru-RU" dirty="0"/>
              <a:t> </a:t>
            </a:r>
            <a:r>
              <a:rPr lang="ru-RU" dirty="0" err="1"/>
              <a:t>виробничого</a:t>
            </a:r>
            <a:r>
              <a:rPr lang="ru-RU" dirty="0"/>
              <a:t> </a:t>
            </a:r>
            <a:r>
              <a:rPr lang="ru-RU" dirty="0" err="1"/>
              <a:t>асортименту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	</a:t>
            </a:r>
            <a:r>
              <a:rPr lang="ru-RU" dirty="0" err="1"/>
              <a:t>ускладнює</a:t>
            </a:r>
            <a:r>
              <a:rPr lang="ru-RU" dirty="0"/>
              <a:t>	</a:t>
            </a:r>
            <a:r>
              <a:rPr lang="ru-RU" dirty="0" err="1"/>
              <a:t>господарські</a:t>
            </a:r>
            <a:r>
              <a:rPr lang="ru-RU" dirty="0"/>
              <a:t>	</a:t>
            </a:r>
            <a:r>
              <a:rPr lang="ru-RU" dirty="0" err="1"/>
              <a:t>зв'язки</a:t>
            </a:r>
            <a:r>
              <a:rPr lang="ru-RU" dirty="0"/>
              <a:t>	для	</a:t>
            </a:r>
            <a:r>
              <a:rPr lang="ru-RU" dirty="0" err="1"/>
              <a:t>підприємств</a:t>
            </a:r>
            <a:r>
              <a:rPr lang="ru-RU" dirty="0"/>
              <a:t>	</a:t>
            </a:r>
            <a:r>
              <a:rPr lang="ru-RU" dirty="0" err="1"/>
              <a:t>торгівлі</a:t>
            </a:r>
            <a:r>
              <a:rPr lang="ru-RU" dirty="0"/>
              <a:t>.		</a:t>
            </a:r>
            <a:r>
              <a:rPr lang="ru-RU" dirty="0" err="1"/>
              <a:t>Спеціалізація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		</a:t>
            </a:r>
            <a:r>
              <a:rPr lang="ru-RU" dirty="0" err="1"/>
              <a:t>підприємства</a:t>
            </a:r>
            <a:r>
              <a:rPr lang="ru-RU" dirty="0"/>
              <a:t>	</a:t>
            </a:r>
            <a:r>
              <a:rPr lang="ru-RU" dirty="0" err="1"/>
              <a:t>сприяє</a:t>
            </a:r>
            <a:r>
              <a:rPr lang="ru-RU" dirty="0"/>
              <a:t>	</a:t>
            </a:r>
            <a:r>
              <a:rPr lang="ru-RU" dirty="0" err="1"/>
              <a:t>зменшенню</a:t>
            </a:r>
            <a:r>
              <a:rPr lang="ru-RU" dirty="0"/>
              <a:t>	</a:t>
            </a:r>
            <a:r>
              <a:rPr lang="ru-RU" dirty="0" err="1"/>
              <a:t>кількості</a:t>
            </a:r>
            <a:r>
              <a:rPr lang="ru-RU" dirty="0"/>
              <a:t>		</a:t>
            </a:r>
            <a:r>
              <a:rPr lang="ru-RU" dirty="0" err="1"/>
              <a:t>його</a:t>
            </a:r>
            <a:r>
              <a:rPr lang="ru-RU" dirty="0"/>
              <a:t>	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взаємовідносин</a:t>
            </a:r>
            <a:r>
              <a:rPr lang="ru-RU" dirty="0"/>
              <a:t> з </a:t>
            </a:r>
            <a:r>
              <a:rPr lang="ru-RU" dirty="0" err="1"/>
              <a:t>постачальниками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продажу </a:t>
            </a:r>
            <a:r>
              <a:rPr lang="ru-RU" dirty="0" err="1"/>
              <a:t>вузького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асортименту</a:t>
            </a:r>
            <a:r>
              <a:rPr lang="ru-RU" dirty="0"/>
              <a:t>. </a:t>
            </a:r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торговельним</a:t>
            </a:r>
            <a:r>
              <a:rPr lang="ru-RU" dirty="0"/>
              <a:t> </a:t>
            </a:r>
            <a:r>
              <a:rPr lang="ru-RU" dirty="0" err="1"/>
              <a:t>підприємством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складного </a:t>
            </a:r>
            <a:r>
              <a:rPr lang="ru-RU" dirty="0" err="1"/>
              <a:t>асортименту</a:t>
            </a:r>
            <a:r>
              <a:rPr lang="ru-RU" dirty="0"/>
              <a:t> </a:t>
            </a:r>
            <a:r>
              <a:rPr lang="ru-RU" dirty="0" err="1"/>
              <a:t>примушує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підприємство</a:t>
            </a:r>
            <a:r>
              <a:rPr lang="ru-RU" dirty="0"/>
              <a:t> </a:t>
            </a:r>
            <a:r>
              <a:rPr lang="ru-RU" dirty="0" err="1"/>
              <a:t>формувати</a:t>
            </a:r>
            <a:r>
              <a:rPr lang="ru-RU" dirty="0"/>
              <a:t> </a:t>
            </a:r>
            <a:r>
              <a:rPr lang="ru-RU" dirty="0" err="1"/>
              <a:t>складну</a:t>
            </a:r>
            <a:r>
              <a:rPr lang="ru-RU" dirty="0"/>
              <a:t> систему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з </a:t>
            </a:r>
            <a:r>
              <a:rPr lang="ru-RU" dirty="0" err="1"/>
              <a:t>багатьма</a:t>
            </a:r>
            <a:r>
              <a:rPr lang="ru-RU" dirty="0"/>
              <a:t> </a:t>
            </a:r>
            <a:r>
              <a:rPr lang="ru-RU" dirty="0" err="1"/>
              <a:t>виробниками</a:t>
            </a:r>
            <a:r>
              <a:rPr lang="ru-RU" dirty="0"/>
              <a:t> (</a:t>
            </a:r>
            <a:r>
              <a:rPr lang="ru-RU" dirty="0" err="1"/>
              <a:t>постачальниками</a:t>
            </a:r>
            <a:r>
              <a:rPr lang="ru-RU" dirty="0"/>
              <a:t>) </a:t>
            </a:r>
            <a:r>
              <a:rPr lang="ru-RU" dirty="0" err="1"/>
              <a:t>товарів</a:t>
            </a:r>
            <a:r>
              <a:rPr lang="ru-RU" dirty="0"/>
              <a:t>. Без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взаємовідносин</a:t>
            </a:r>
            <a:r>
              <a:rPr lang="ru-RU" dirty="0"/>
              <a:t> </a:t>
            </a:r>
            <a:r>
              <a:rPr lang="ru-RU" dirty="0" err="1"/>
              <a:t>торговельне</a:t>
            </a:r>
            <a:r>
              <a:rPr lang="ru-RU" dirty="0"/>
              <a:t> </a:t>
            </a:r>
            <a:r>
              <a:rPr lang="ru-RU" dirty="0" err="1"/>
              <a:t>підприємство</a:t>
            </a:r>
            <a:r>
              <a:rPr lang="ru-RU" dirty="0"/>
              <a:t> не </a:t>
            </a:r>
            <a:r>
              <a:rPr lang="ru-RU" dirty="0" err="1"/>
              <a:t>зможе</a:t>
            </a:r>
            <a:r>
              <a:rPr lang="ru-RU" dirty="0"/>
              <a:t> </a:t>
            </a:r>
            <a:r>
              <a:rPr lang="ru-RU" dirty="0" err="1"/>
              <a:t>задовольняти</a:t>
            </a:r>
            <a:r>
              <a:rPr lang="ru-RU" dirty="0"/>
              <a:t> </a:t>
            </a:r>
            <a:r>
              <a:rPr lang="ru-RU" dirty="0" err="1"/>
              <a:t>купівельний</a:t>
            </a:r>
            <a:r>
              <a:rPr lang="ru-RU" dirty="0"/>
              <a:t> попит </a:t>
            </a:r>
            <a:r>
              <a:rPr lang="ru-RU" dirty="0" err="1"/>
              <a:t>населення</a:t>
            </a:r>
            <a:r>
              <a:rPr lang="ru-RU" dirty="0"/>
              <a:t> та </a:t>
            </a:r>
            <a:r>
              <a:rPr lang="ru-RU" dirty="0" err="1"/>
              <a:t>отримувати</a:t>
            </a:r>
            <a:r>
              <a:rPr lang="ru-RU" dirty="0"/>
              <a:t> </a:t>
            </a:r>
            <a:r>
              <a:rPr lang="ru-RU" dirty="0" err="1"/>
              <a:t>позитивні</a:t>
            </a:r>
            <a:endParaRPr lang="ru-RU" dirty="0"/>
          </a:p>
          <a:p>
            <a:r>
              <a:rPr lang="ru-RU" dirty="0" err="1"/>
              <a:t>фінансово-економічні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</a:t>
            </a:r>
          </a:p>
          <a:p>
            <a:r>
              <a:rPr lang="ru-RU" dirty="0" err="1"/>
              <a:t>Посередництво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сферами </a:t>
            </a:r>
            <a:r>
              <a:rPr lang="ru-RU" dirty="0" err="1"/>
              <a:t>виробництва</a:t>
            </a:r>
            <a:r>
              <a:rPr lang="ru-RU" dirty="0"/>
              <a:t> і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спонукає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до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ділових</a:t>
            </a:r>
            <a:r>
              <a:rPr lang="ru-RU" dirty="0"/>
              <a:t> </a:t>
            </a:r>
            <a:r>
              <a:rPr lang="ru-RU" dirty="0" err="1"/>
              <a:t>взаємовідносин</a:t>
            </a:r>
            <a:r>
              <a:rPr lang="ru-RU" dirty="0"/>
              <a:t> практично з </a:t>
            </a:r>
            <a:r>
              <a:rPr lang="ru-RU" dirty="0" err="1"/>
              <a:t>усіма</a:t>
            </a:r>
            <a:r>
              <a:rPr lang="ru-RU" dirty="0"/>
              <a:t> </a:t>
            </a:r>
            <a:r>
              <a:rPr lang="ru-RU" dirty="0" err="1"/>
              <a:t>галузями</a:t>
            </a:r>
            <a:r>
              <a:rPr lang="ru-RU" dirty="0"/>
              <a:t> народного </a:t>
            </a:r>
            <a:r>
              <a:rPr lang="ru-RU" dirty="0" err="1"/>
              <a:t>господарства</a:t>
            </a:r>
            <a:r>
              <a:rPr lang="ru-RU" dirty="0"/>
              <a:t> з метою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доведення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виробника</a:t>
            </a:r>
            <a:r>
              <a:rPr lang="ru-RU" dirty="0"/>
              <a:t> до </a:t>
            </a:r>
            <a:r>
              <a:rPr lang="ru-RU" dirty="0" err="1"/>
              <a:t>споживача</a:t>
            </a:r>
            <a:r>
              <a:rPr lang="ru-RU" dirty="0"/>
              <a:t> та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купівельного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.</a:t>
            </a:r>
          </a:p>
          <a:p>
            <a:r>
              <a:rPr lang="ru-RU" dirty="0" err="1"/>
              <a:t>Окремо</a:t>
            </a:r>
            <a:r>
              <a:rPr lang="ru-RU" dirty="0"/>
              <a:t> </a:t>
            </a:r>
            <a:r>
              <a:rPr lang="ru-RU" dirty="0" err="1"/>
              <a:t>взяті</a:t>
            </a:r>
            <a:r>
              <a:rPr lang="ru-RU" dirty="0"/>
              <a:t> </a:t>
            </a:r>
            <a:r>
              <a:rPr lang="ru-RU" dirty="0" err="1"/>
              <a:t>взаємовідносини</a:t>
            </a:r>
            <a:r>
              <a:rPr lang="ru-RU" dirty="0"/>
              <a:t> одного </a:t>
            </a:r>
            <a:r>
              <a:rPr lang="ru-RU" dirty="0" err="1"/>
              <a:t>підприємства</a:t>
            </a:r>
            <a:r>
              <a:rPr lang="ru-RU" dirty="0"/>
              <a:t> з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називати</a:t>
            </a:r>
            <a:r>
              <a:rPr lang="ru-RU" dirty="0"/>
              <a:t> </a:t>
            </a:r>
            <a:r>
              <a:rPr lang="ru-RU" dirty="0" err="1"/>
              <a:t>господарським</a:t>
            </a:r>
            <a:r>
              <a:rPr lang="ru-RU" dirty="0"/>
              <a:t> </a:t>
            </a:r>
            <a:r>
              <a:rPr lang="ru-RU" dirty="0" err="1"/>
              <a:t>зв'язком</a:t>
            </a:r>
            <a:r>
              <a:rPr lang="ru-RU" dirty="0"/>
              <a:t>, а увесь комплекс </a:t>
            </a:r>
            <a:r>
              <a:rPr lang="ru-RU" dirty="0" err="1"/>
              <a:t>взаємовідносин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реалізуються</a:t>
            </a:r>
            <a:r>
              <a:rPr lang="ru-RU" dirty="0"/>
              <a:t> ним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- системою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94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754" y="192320"/>
            <a:ext cx="11913325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Система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формується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. До них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:</a:t>
            </a:r>
          </a:p>
          <a:p>
            <a:r>
              <a:rPr lang="ru-RU" dirty="0"/>
              <a:t>	</a:t>
            </a:r>
            <a:r>
              <a:rPr lang="ru-RU" dirty="0" err="1"/>
              <a:t>масштаби</a:t>
            </a:r>
            <a:r>
              <a:rPr lang="ru-RU" dirty="0"/>
              <a:t> </a:t>
            </a:r>
            <a:r>
              <a:rPr lang="ru-RU" dirty="0" err="1"/>
              <a:t>суспільного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і </a:t>
            </a:r>
            <a:r>
              <a:rPr lang="ru-RU" dirty="0" err="1"/>
              <a:t>складність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галузевої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;</a:t>
            </a:r>
          </a:p>
          <a:p>
            <a:r>
              <a:rPr lang="ru-RU" dirty="0"/>
              <a:t>	</a:t>
            </a:r>
            <a:r>
              <a:rPr lang="ru-RU" dirty="0" err="1"/>
              <a:t>поглиблення</a:t>
            </a:r>
            <a:r>
              <a:rPr lang="ru-RU" dirty="0"/>
              <a:t> </a:t>
            </a:r>
            <a:r>
              <a:rPr lang="ru-RU" dirty="0" err="1"/>
              <a:t>спеціалізації</a:t>
            </a:r>
            <a:r>
              <a:rPr lang="ru-RU" dirty="0"/>
              <a:t> та </a:t>
            </a:r>
            <a:r>
              <a:rPr lang="ru-RU" dirty="0" err="1"/>
              <a:t>виробничої</a:t>
            </a:r>
            <a:r>
              <a:rPr lang="ru-RU" dirty="0"/>
              <a:t> </a:t>
            </a:r>
            <a:r>
              <a:rPr lang="ru-RU" dirty="0" err="1"/>
              <a:t>кооперації</a:t>
            </a:r>
            <a:r>
              <a:rPr lang="ru-RU" dirty="0"/>
              <a:t> в </a:t>
            </a:r>
            <a:r>
              <a:rPr lang="ru-RU" dirty="0" err="1"/>
              <a:t>промисловості</a:t>
            </a:r>
            <a:r>
              <a:rPr lang="ru-RU" dirty="0"/>
              <a:t>;</a:t>
            </a:r>
          </a:p>
          <a:p>
            <a:r>
              <a:rPr lang="ru-RU" dirty="0"/>
              <a:t>	</a:t>
            </a:r>
            <a:r>
              <a:rPr lang="ru-RU" dirty="0" err="1"/>
              <a:t>асортимент</a:t>
            </a:r>
            <a:r>
              <a:rPr lang="ru-RU" dirty="0"/>
              <a:t>, </a:t>
            </a:r>
            <a:r>
              <a:rPr lang="ru-RU" dirty="0" err="1"/>
              <a:t>обсяги</a:t>
            </a:r>
            <a:r>
              <a:rPr lang="ru-RU" dirty="0"/>
              <a:t> і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виробленої</a:t>
            </a:r>
            <a:r>
              <a:rPr lang="ru-RU" dirty="0"/>
              <a:t> і </a:t>
            </a:r>
            <a:r>
              <a:rPr lang="ru-RU" dirty="0" err="1"/>
              <a:t>споживаної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; нормативно-</a:t>
            </a:r>
            <a:r>
              <a:rPr lang="ru-RU" dirty="0" err="1"/>
              <a:t>правові</a:t>
            </a:r>
            <a:r>
              <a:rPr lang="ru-RU" dirty="0"/>
              <a:t> </a:t>
            </a:r>
            <a:r>
              <a:rPr lang="ru-RU" dirty="0" err="1"/>
              <a:t>акти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регулюють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;</a:t>
            </a:r>
          </a:p>
          <a:p>
            <a:r>
              <a:rPr lang="ru-RU" dirty="0"/>
              <a:t>	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 в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галузях</a:t>
            </a:r>
            <a:r>
              <a:rPr lang="ru-RU" dirty="0"/>
              <a:t> народного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ринкових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господарюючими</a:t>
            </a:r>
            <a:r>
              <a:rPr lang="ru-RU" dirty="0"/>
              <a:t> </a:t>
            </a:r>
            <a:r>
              <a:rPr lang="ru-RU" dirty="0" err="1"/>
              <a:t>суб'єктами</a:t>
            </a:r>
            <a:r>
              <a:rPr lang="ru-RU" dirty="0"/>
              <a:t>;</a:t>
            </a:r>
          </a:p>
          <a:p>
            <a:r>
              <a:rPr lang="ru-RU" dirty="0"/>
              <a:t>	</a:t>
            </a:r>
            <a:r>
              <a:rPr lang="ru-RU" dirty="0" err="1"/>
              <a:t>потужність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;</a:t>
            </a:r>
          </a:p>
          <a:p>
            <a:r>
              <a:rPr lang="ru-RU" dirty="0"/>
              <a:t>	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і задач, </a:t>
            </a:r>
            <a:r>
              <a:rPr lang="ru-RU" dirty="0" err="1"/>
              <a:t>що</a:t>
            </a:r>
            <a:r>
              <a:rPr lang="ru-RU" dirty="0"/>
              <a:t> стоять перед </a:t>
            </a:r>
            <a:r>
              <a:rPr lang="ru-RU" dirty="0" err="1"/>
              <a:t>торговельним</a:t>
            </a:r>
            <a:r>
              <a:rPr lang="ru-RU" dirty="0"/>
              <a:t> </a:t>
            </a:r>
            <a:r>
              <a:rPr lang="ru-RU" dirty="0" err="1"/>
              <a:t>підприємством</a:t>
            </a:r>
            <a:r>
              <a:rPr lang="ru-RU" dirty="0"/>
              <a:t>.</a:t>
            </a:r>
          </a:p>
          <a:p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капітальні</a:t>
            </a:r>
            <a:r>
              <a:rPr lang="ru-RU" dirty="0"/>
              <a:t> та </a:t>
            </a:r>
            <a:r>
              <a:rPr lang="ru-RU" dirty="0" err="1"/>
              <a:t>некапітальні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і </a:t>
            </a:r>
            <a:r>
              <a:rPr lang="ru-RU" dirty="0" err="1"/>
              <a:t>споруди</a:t>
            </a:r>
            <a:r>
              <a:rPr lang="ru-RU" dirty="0"/>
              <a:t> </a:t>
            </a:r>
            <a:r>
              <a:rPr lang="ru-RU" dirty="0" err="1"/>
              <a:t>торговельних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ними для </a:t>
            </a:r>
            <a:r>
              <a:rPr lang="ru-RU" dirty="0" err="1"/>
              <a:t>зберігання</a:t>
            </a:r>
            <a:r>
              <a:rPr lang="ru-RU" dirty="0"/>
              <a:t> та продажу </a:t>
            </a:r>
            <a:r>
              <a:rPr lang="ru-RU" dirty="0" err="1"/>
              <a:t>товарів</a:t>
            </a:r>
            <a:r>
              <a:rPr lang="ru-RU" dirty="0"/>
              <a:t> (</a:t>
            </a:r>
            <a:r>
              <a:rPr lang="ru-RU" dirty="0" err="1"/>
              <a:t>магазини</a:t>
            </a:r>
            <a:r>
              <a:rPr lang="ru-RU" dirty="0"/>
              <a:t>, </a:t>
            </a:r>
            <a:r>
              <a:rPr lang="ru-RU" dirty="0" err="1"/>
              <a:t>склади</a:t>
            </a:r>
            <a:r>
              <a:rPr lang="ru-RU" dirty="0"/>
              <a:t>, </a:t>
            </a:r>
            <a:r>
              <a:rPr lang="ru-RU" dirty="0" err="1"/>
              <a:t>кіоски</a:t>
            </a:r>
            <a:r>
              <a:rPr lang="ru-RU" dirty="0"/>
              <a:t>, </a:t>
            </a:r>
            <a:r>
              <a:rPr lang="ru-RU" dirty="0" err="1"/>
              <a:t>об'єкти</a:t>
            </a:r>
            <a:r>
              <a:rPr lang="ru-RU" dirty="0"/>
              <a:t> ресторанного </a:t>
            </a:r>
            <a:r>
              <a:rPr lang="ru-RU" dirty="0" err="1"/>
              <a:t>господарства</a:t>
            </a:r>
            <a:r>
              <a:rPr lang="ru-RU" dirty="0"/>
              <a:t>), </a:t>
            </a:r>
            <a:r>
              <a:rPr lang="ru-RU" dirty="0" err="1"/>
              <a:t>створюються</a:t>
            </a:r>
            <a:r>
              <a:rPr lang="ru-RU" dirty="0"/>
              <a:t> та </a:t>
            </a:r>
            <a:r>
              <a:rPr lang="ru-RU" dirty="0" err="1"/>
              <a:t>ремонтуються</a:t>
            </a:r>
            <a:r>
              <a:rPr lang="ru-RU" dirty="0"/>
              <a:t> </a:t>
            </a:r>
            <a:r>
              <a:rPr lang="ru-RU" dirty="0" err="1"/>
              <a:t>будівельними</a:t>
            </a:r>
            <a:r>
              <a:rPr lang="ru-RU" dirty="0"/>
              <a:t> </a:t>
            </a:r>
            <a:r>
              <a:rPr lang="ru-RU" dirty="0" err="1"/>
              <a:t>організаціями</a:t>
            </a:r>
            <a:r>
              <a:rPr lang="ru-RU" dirty="0"/>
              <a:t> з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встановлені</a:t>
            </a:r>
            <a:r>
              <a:rPr lang="ru-RU" dirty="0"/>
              <a:t> </a:t>
            </a:r>
            <a:r>
              <a:rPr lang="ru-RU" dirty="0" err="1"/>
              <a:t>господарські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.</a:t>
            </a:r>
          </a:p>
          <a:p>
            <a:r>
              <a:rPr lang="ru-RU" dirty="0"/>
              <a:t>На </a:t>
            </a:r>
            <a:r>
              <a:rPr lang="ru-RU" dirty="0" err="1"/>
              <a:t>перевезення</a:t>
            </a:r>
            <a:r>
              <a:rPr lang="ru-RU" dirty="0"/>
              <a:t> та доставку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торговельні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встановлюють</a:t>
            </a:r>
            <a:r>
              <a:rPr lang="ru-RU" dirty="0"/>
              <a:t> </a:t>
            </a:r>
            <a:r>
              <a:rPr lang="ru-RU" dirty="0" err="1"/>
              <a:t>господарські</a:t>
            </a:r>
            <a:r>
              <a:rPr lang="ru-RU" dirty="0"/>
              <a:t> </a:t>
            </a:r>
            <a:r>
              <a:rPr lang="ru-RU" dirty="0" err="1"/>
              <a:t>взаємовідносини</a:t>
            </a:r>
            <a:r>
              <a:rPr lang="ru-RU" dirty="0"/>
              <a:t> з </a:t>
            </a:r>
            <a:r>
              <a:rPr lang="ru-RU" dirty="0" err="1"/>
              <a:t>транспортними</a:t>
            </a:r>
            <a:r>
              <a:rPr lang="ru-RU" dirty="0"/>
              <a:t> </a:t>
            </a:r>
            <a:r>
              <a:rPr lang="ru-RU" dirty="0" err="1"/>
              <a:t>організаціями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і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(</a:t>
            </a:r>
            <a:r>
              <a:rPr lang="ru-RU" dirty="0" err="1"/>
              <a:t>розмитнення</a:t>
            </a:r>
            <a:r>
              <a:rPr lang="ru-RU" dirty="0"/>
              <a:t> товару, </a:t>
            </a:r>
            <a:r>
              <a:rPr lang="ru-RU" dirty="0" err="1"/>
              <a:t>експедиційні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охорона</a:t>
            </a:r>
            <a:r>
              <a:rPr lang="ru-RU" dirty="0"/>
              <a:t> і т. п.).</a:t>
            </a:r>
          </a:p>
          <a:p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торговельним</a:t>
            </a:r>
            <a:r>
              <a:rPr lang="ru-RU" dirty="0"/>
              <a:t> </a:t>
            </a:r>
            <a:r>
              <a:rPr lang="ru-RU" dirty="0" err="1"/>
              <a:t>підприємствам</a:t>
            </a:r>
            <a:r>
              <a:rPr lang="ru-RU" dirty="0"/>
              <a:t> </a:t>
            </a:r>
            <a:r>
              <a:rPr lang="ru-RU" dirty="0" err="1"/>
              <a:t>поштові</a:t>
            </a:r>
            <a:r>
              <a:rPr lang="ru-RU" dirty="0"/>
              <a:t>, телеграфно- </a:t>
            </a:r>
            <a:r>
              <a:rPr lang="ru-RU" dirty="0" err="1"/>
              <a:t>телефонні</a:t>
            </a:r>
            <a:r>
              <a:rPr lang="ru-RU" dirty="0"/>
              <a:t>, </a:t>
            </a:r>
            <a:r>
              <a:rPr lang="ru-RU" dirty="0" err="1"/>
              <a:t>факсимільні</a:t>
            </a:r>
            <a:r>
              <a:rPr lang="ru-RU" dirty="0"/>
              <a:t>, </a:t>
            </a:r>
            <a:r>
              <a:rPr lang="ru-RU" dirty="0" err="1"/>
              <a:t>комп'ютерні</a:t>
            </a:r>
            <a:r>
              <a:rPr lang="ru-RU" dirty="0"/>
              <a:t>, </a:t>
            </a:r>
            <a:r>
              <a:rPr lang="ru-RU" dirty="0" err="1"/>
              <a:t>електронні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;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доставки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населенню</a:t>
            </a:r>
            <a:r>
              <a:rPr lang="ru-RU" dirty="0"/>
              <a:t> при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посилкової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.</a:t>
            </a:r>
          </a:p>
          <a:p>
            <a:r>
              <a:rPr lang="ru-RU" dirty="0"/>
              <a:t>З метою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покупцям</a:t>
            </a:r>
            <a:r>
              <a:rPr lang="ru-RU" dirty="0"/>
              <a:t>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зручностей</a:t>
            </a:r>
            <a:r>
              <a:rPr lang="ru-RU" dirty="0"/>
              <a:t> та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гарантійного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післягарантійного</a:t>
            </a:r>
            <a:r>
              <a:rPr lang="ru-RU" dirty="0"/>
              <a:t> ремонту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торговельні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встановлюють</a:t>
            </a:r>
            <a:r>
              <a:rPr lang="ru-RU" dirty="0"/>
              <a:t> </a:t>
            </a:r>
            <a:r>
              <a:rPr lang="ru-RU" dirty="0" err="1"/>
              <a:t>господарські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 з </a:t>
            </a:r>
            <a:r>
              <a:rPr lang="ru-RU" dirty="0" err="1"/>
              <a:t>організаціями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побутових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є </a:t>
            </a:r>
            <a:r>
              <a:rPr lang="ru-RU" dirty="0" err="1"/>
              <a:t>постачальниками</a:t>
            </a:r>
            <a:r>
              <a:rPr lang="ru-RU" dirty="0"/>
              <a:t> </a:t>
            </a:r>
            <a:r>
              <a:rPr lang="ru-RU" dirty="0" err="1"/>
              <a:t>цілого</a:t>
            </a:r>
            <a:r>
              <a:rPr lang="ru-RU" dirty="0"/>
              <a:t> ряду </a:t>
            </a:r>
            <a:r>
              <a:rPr lang="ru-RU" dirty="0" err="1"/>
              <a:t>товарів</a:t>
            </a:r>
            <a:r>
              <a:rPr lang="ru-RU" dirty="0"/>
              <a:t>.</a:t>
            </a:r>
          </a:p>
          <a:p>
            <a:r>
              <a:rPr lang="ru-RU" dirty="0" err="1"/>
              <a:t>Охоронні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встановленню</a:t>
            </a:r>
            <a:r>
              <a:rPr lang="ru-RU" dirty="0"/>
              <a:t> на </a:t>
            </a:r>
            <a:r>
              <a:rPr lang="ru-RU" dirty="0" err="1"/>
              <a:t>підприємствах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психологічного</a:t>
            </a:r>
            <a:r>
              <a:rPr lang="ru-RU" dirty="0"/>
              <a:t> комфорту для </a:t>
            </a:r>
            <a:r>
              <a:rPr lang="ru-RU" dirty="0" err="1"/>
              <a:t>працівників</a:t>
            </a:r>
            <a:r>
              <a:rPr lang="ru-RU" dirty="0"/>
              <a:t> прилавку і </a:t>
            </a:r>
            <a:r>
              <a:rPr lang="ru-RU" dirty="0" err="1"/>
              <a:t>покупців</a:t>
            </a:r>
            <a:r>
              <a:rPr lang="ru-RU" dirty="0"/>
              <a:t>, </a:t>
            </a:r>
            <a:r>
              <a:rPr lang="ru-RU" dirty="0" err="1"/>
              <a:t>підвищенню</a:t>
            </a:r>
            <a:r>
              <a:rPr lang="ru-RU" dirty="0"/>
              <a:t> </a:t>
            </a:r>
            <a:r>
              <a:rPr lang="ru-RU" dirty="0" err="1"/>
              <a:t>прибутковості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потенційного</a:t>
            </a:r>
            <a:r>
              <a:rPr lang="ru-RU" dirty="0"/>
              <a:t> доходу (</a:t>
            </a:r>
            <a:r>
              <a:rPr lang="ru-RU" dirty="0" err="1"/>
              <a:t>недопущення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товару), </a:t>
            </a:r>
            <a:r>
              <a:rPr lang="ru-RU" dirty="0" err="1"/>
              <a:t>безпеці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630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" y="160671"/>
            <a:ext cx="1196557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/>
              <a:t>Господарські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 з </a:t>
            </a:r>
            <a:r>
              <a:rPr lang="ru-RU" dirty="0" err="1"/>
              <a:t>банківськими</a:t>
            </a:r>
            <a:r>
              <a:rPr lang="ru-RU" dirty="0"/>
              <a:t> </a:t>
            </a:r>
            <a:r>
              <a:rPr lang="ru-RU" dirty="0" err="1"/>
              <a:t>установами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торговельному</a:t>
            </a:r>
            <a:r>
              <a:rPr lang="ru-RU" dirty="0"/>
              <a:t> </a:t>
            </a:r>
            <a:r>
              <a:rPr lang="ru-RU" dirty="0" err="1"/>
              <a:t>підприємству</a:t>
            </a:r>
            <a:r>
              <a:rPr lang="ru-RU" dirty="0"/>
              <a:t> </a:t>
            </a:r>
            <a:r>
              <a:rPr lang="ru-RU" dirty="0" err="1"/>
              <a:t>отримувати</a:t>
            </a:r>
            <a:r>
              <a:rPr lang="ru-RU" dirty="0"/>
              <a:t> </a:t>
            </a:r>
            <a:r>
              <a:rPr lang="ru-RU" dirty="0" err="1"/>
              <a:t>фінансово-кредитне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, бути </a:t>
            </a:r>
            <a:r>
              <a:rPr lang="ru-RU" dirty="0" err="1"/>
              <a:t>поінформованими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новітніх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.</a:t>
            </a:r>
          </a:p>
          <a:p>
            <a:r>
              <a:rPr lang="ru-RU" dirty="0" err="1"/>
              <a:t>Житлово-комунальні</a:t>
            </a:r>
            <a:r>
              <a:rPr lang="ru-RU" dirty="0"/>
              <a:t> установи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встановлених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торговельні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побутовими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r>
              <a:rPr lang="ru-RU" dirty="0"/>
              <a:t> (тепло, </a:t>
            </a:r>
            <a:r>
              <a:rPr lang="ru-RU" dirty="0" err="1"/>
              <a:t>світло</a:t>
            </a:r>
            <a:r>
              <a:rPr lang="ru-RU" dirty="0"/>
              <a:t>, вода, </a:t>
            </a:r>
            <a:r>
              <a:rPr lang="ru-RU" dirty="0" err="1"/>
              <a:t>утилізація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</a:t>
            </a:r>
          </a:p>
          <a:p>
            <a:r>
              <a:rPr lang="ru-RU" dirty="0" err="1"/>
              <a:t>Велику</a:t>
            </a:r>
            <a:r>
              <a:rPr lang="ru-RU" dirty="0"/>
              <a:t> роль у </a:t>
            </a:r>
            <a:r>
              <a:rPr lang="ru-RU" dirty="0" err="1"/>
              <a:t>досягненні</a:t>
            </a:r>
            <a:r>
              <a:rPr lang="ru-RU" dirty="0"/>
              <a:t> </a:t>
            </a:r>
            <a:r>
              <a:rPr lang="ru-RU" dirty="0" err="1"/>
              <a:t>торговельним</a:t>
            </a:r>
            <a:r>
              <a:rPr lang="ru-RU" dirty="0"/>
              <a:t> </a:t>
            </a:r>
            <a:r>
              <a:rPr lang="ru-RU" dirty="0" err="1"/>
              <a:t>підприємством</a:t>
            </a:r>
            <a:r>
              <a:rPr lang="ru-RU" dirty="0"/>
              <a:t> </a:t>
            </a:r>
            <a:r>
              <a:rPr lang="ru-RU" dirty="0" err="1"/>
              <a:t>поставлених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відіграють</a:t>
            </a:r>
            <a:r>
              <a:rPr lang="ru-RU" dirty="0"/>
              <a:t> </a:t>
            </a:r>
            <a:r>
              <a:rPr lang="ru-RU" dirty="0" err="1"/>
              <a:t>рекламні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рекламні</a:t>
            </a:r>
            <a:r>
              <a:rPr lang="ru-RU" dirty="0"/>
              <a:t> </a:t>
            </a:r>
            <a:r>
              <a:rPr lang="ru-RU" dirty="0" err="1"/>
              <a:t>акції</a:t>
            </a:r>
            <a:r>
              <a:rPr lang="ru-RU" dirty="0"/>
              <a:t>, </a:t>
            </a:r>
            <a:r>
              <a:rPr lang="ru-RU" dirty="0" err="1"/>
              <a:t>надають</a:t>
            </a:r>
            <a:r>
              <a:rPr lang="ru-RU" dirty="0"/>
              <a:t> рекламно-</a:t>
            </a:r>
            <a:r>
              <a:rPr lang="ru-RU" dirty="0" err="1"/>
              <a:t>інформаційні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активізують</a:t>
            </a:r>
            <a:r>
              <a:rPr lang="ru-RU" dirty="0"/>
              <a:t>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.</a:t>
            </a:r>
          </a:p>
          <a:p>
            <a:r>
              <a:rPr lang="ru-RU" dirty="0"/>
              <a:t>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складського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торговельне</a:t>
            </a:r>
            <a:r>
              <a:rPr lang="ru-RU" dirty="0"/>
              <a:t> </a:t>
            </a:r>
            <a:r>
              <a:rPr lang="ru-RU" dirty="0" err="1"/>
              <a:t>підприємство</a:t>
            </a:r>
            <a:r>
              <a:rPr lang="ru-RU" dirty="0"/>
              <a:t> </a:t>
            </a:r>
            <a:r>
              <a:rPr lang="ru-RU" dirty="0" err="1"/>
              <a:t>встановлює</a:t>
            </a:r>
            <a:r>
              <a:rPr lang="ru-RU" dirty="0"/>
              <a:t> </a:t>
            </a:r>
            <a:r>
              <a:rPr lang="ru-RU" dirty="0" err="1"/>
              <a:t>господарські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організаціями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на </a:t>
            </a:r>
            <a:r>
              <a:rPr lang="ru-RU" dirty="0" err="1"/>
              <a:t>власних</a:t>
            </a:r>
            <a:r>
              <a:rPr lang="ru-RU" dirty="0"/>
              <a:t> складах. </a:t>
            </a:r>
            <a:r>
              <a:rPr lang="ru-RU" dirty="0" err="1"/>
              <a:t>Орендоване</a:t>
            </a:r>
            <a:r>
              <a:rPr lang="ru-RU" dirty="0"/>
              <a:t> </a:t>
            </a:r>
            <a:r>
              <a:rPr lang="ru-RU" dirty="0" err="1"/>
              <a:t>складське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торговельному</a:t>
            </a:r>
            <a:r>
              <a:rPr lang="ru-RU" dirty="0"/>
              <a:t> </a:t>
            </a:r>
            <a:r>
              <a:rPr lang="ru-RU" dirty="0" err="1"/>
              <a:t>підприємству</a:t>
            </a:r>
            <a:r>
              <a:rPr lang="ru-RU" dirty="0"/>
              <a:t> оперативно </a:t>
            </a:r>
            <a:r>
              <a:rPr lang="ru-RU" dirty="0" err="1"/>
              <a:t>реагувати</a:t>
            </a:r>
            <a:r>
              <a:rPr lang="ru-RU" dirty="0"/>
              <a:t> на </a:t>
            </a:r>
            <a:r>
              <a:rPr lang="ru-RU" dirty="0" err="1"/>
              <a:t>зміни</a:t>
            </a:r>
            <a:r>
              <a:rPr lang="ru-RU" dirty="0"/>
              <a:t> у </a:t>
            </a:r>
            <a:r>
              <a:rPr lang="ru-RU" dirty="0" err="1"/>
              <a:t>обсягах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реалізуватися</a:t>
            </a:r>
            <a:r>
              <a:rPr lang="ru-RU" dirty="0"/>
              <a:t>.</a:t>
            </a:r>
          </a:p>
          <a:p>
            <a:r>
              <a:rPr lang="ru-RU" dirty="0" err="1"/>
              <a:t>Торговельно-посередницькі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торговельним</a:t>
            </a:r>
            <a:r>
              <a:rPr lang="ru-RU" dirty="0"/>
              <a:t> </a:t>
            </a:r>
            <a:r>
              <a:rPr lang="ru-RU" dirty="0" err="1"/>
              <a:t>підприємствам</a:t>
            </a:r>
            <a:r>
              <a:rPr lang="ru-RU" dirty="0"/>
              <a:t> комплекс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-продажу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, </a:t>
            </a:r>
            <a:r>
              <a:rPr lang="ru-RU" dirty="0" err="1"/>
              <a:t>транспортування</a:t>
            </a:r>
            <a:r>
              <a:rPr lang="ru-RU" dirty="0"/>
              <a:t>, </a:t>
            </a:r>
            <a:r>
              <a:rPr lang="ru-RU" dirty="0" err="1"/>
              <a:t>розмитнення</a:t>
            </a:r>
            <a:r>
              <a:rPr lang="ru-RU" dirty="0"/>
              <a:t> та </a:t>
            </a:r>
            <a:r>
              <a:rPr lang="ru-RU" dirty="0" err="1"/>
              <a:t>охорони</a:t>
            </a:r>
            <a:r>
              <a:rPr lang="ru-RU" dirty="0"/>
              <a:t>,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ринкової</a:t>
            </a:r>
            <a:r>
              <a:rPr lang="ru-RU" dirty="0"/>
              <a:t> </a:t>
            </a:r>
            <a:r>
              <a:rPr lang="ru-RU" dirty="0" err="1"/>
              <a:t>кон'юнктури</a:t>
            </a:r>
            <a:r>
              <a:rPr lang="ru-RU" dirty="0"/>
              <a:t>,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термінів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закупівлі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05" y="3564090"/>
            <a:ext cx="9379131" cy="317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3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754" y="305025"/>
            <a:ext cx="1203524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—	</a:t>
            </a:r>
            <a:r>
              <a:rPr lang="ru-RU" dirty="0" err="1"/>
              <a:t>реалізація</a:t>
            </a:r>
            <a:r>
              <a:rPr lang="ru-RU" dirty="0"/>
              <a:t>	покупки	та	</a:t>
            </a:r>
            <a:r>
              <a:rPr lang="ru-RU" dirty="0" err="1"/>
              <a:t>продажів</a:t>
            </a:r>
            <a:r>
              <a:rPr lang="ru-RU" dirty="0"/>
              <a:t>	</a:t>
            </a:r>
            <a:r>
              <a:rPr lang="ru-RU" dirty="0" err="1"/>
              <a:t>товарів</a:t>
            </a:r>
            <a:r>
              <a:rPr lang="ru-RU" dirty="0"/>
              <a:t>,	</a:t>
            </a:r>
            <a:r>
              <a:rPr lang="ru-RU" dirty="0" err="1"/>
              <a:t>враховуючи</a:t>
            </a:r>
            <a:r>
              <a:rPr lang="ru-RU" dirty="0"/>
              <a:t>	стан	</a:t>
            </a:r>
            <a:r>
              <a:rPr lang="ru-RU" dirty="0" err="1"/>
              <a:t>ринкового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;</a:t>
            </a:r>
          </a:p>
          <a:p>
            <a:r>
              <a:rPr lang="ru-RU" dirty="0"/>
              <a:t>—	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наявних</a:t>
            </a:r>
            <a:r>
              <a:rPr lang="ru-RU" dirty="0"/>
              <a:t> і </a:t>
            </a:r>
            <a:r>
              <a:rPr lang="ru-RU" dirty="0" err="1"/>
              <a:t>перспективний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цільових</a:t>
            </a:r>
            <a:r>
              <a:rPr lang="ru-RU" dirty="0"/>
              <a:t> </a:t>
            </a:r>
            <a:r>
              <a:rPr lang="ru-RU" dirty="0" err="1"/>
              <a:t>товарних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;</a:t>
            </a:r>
          </a:p>
          <a:p>
            <a:r>
              <a:rPr lang="ru-RU" dirty="0"/>
              <a:t>—	</a:t>
            </a:r>
            <a:r>
              <a:rPr lang="ru-RU" dirty="0" err="1"/>
              <a:t>зменшення</a:t>
            </a:r>
            <a:r>
              <a:rPr lang="ru-RU" dirty="0"/>
              <a:t> затрат обороту </a:t>
            </a:r>
            <a:r>
              <a:rPr lang="ru-RU" dirty="0" err="1" smtClean="0"/>
              <a:t>товарів</a:t>
            </a:r>
            <a:endParaRPr lang="ru-RU" dirty="0" smtClean="0"/>
          </a:p>
          <a:p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підвалин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ґрунтується</a:t>
            </a:r>
            <a:r>
              <a:rPr lang="ru-RU" dirty="0"/>
              <a:t> на таких </a:t>
            </a:r>
            <a:r>
              <a:rPr lang="ru-RU" dirty="0" err="1"/>
              <a:t>напрямках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 —</a:t>
            </a:r>
            <a:r>
              <a:rPr lang="ru-RU" dirty="0"/>
              <a:t>	</a:t>
            </a:r>
            <a:r>
              <a:rPr lang="ru-RU" dirty="0" err="1"/>
              <a:t>дослідження</a:t>
            </a:r>
            <a:r>
              <a:rPr lang="ru-RU" dirty="0"/>
              <a:t> і </a:t>
            </a:r>
            <a:r>
              <a:rPr lang="ru-RU" dirty="0" err="1"/>
              <a:t>прогнозування</a:t>
            </a:r>
            <a:r>
              <a:rPr lang="ru-RU" dirty="0"/>
              <a:t> </a:t>
            </a:r>
            <a:r>
              <a:rPr lang="ru-RU" dirty="0" err="1"/>
              <a:t>величини</a:t>
            </a:r>
            <a:r>
              <a:rPr lang="ru-RU" dirty="0"/>
              <a:t> </a:t>
            </a:r>
            <a:r>
              <a:rPr lang="ru-RU" dirty="0" err="1"/>
              <a:t>запитів</a:t>
            </a:r>
            <a:r>
              <a:rPr lang="ru-RU" dirty="0"/>
              <a:t> ринку та потреби;</a:t>
            </a:r>
          </a:p>
          <a:p>
            <a:r>
              <a:rPr lang="ru-RU" dirty="0"/>
              <a:t>—	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в </a:t>
            </a:r>
            <a:r>
              <a:rPr lang="ru-RU" dirty="0" err="1"/>
              <a:t>певних</a:t>
            </a:r>
            <a:r>
              <a:rPr lang="ru-RU" dirty="0"/>
              <a:t> товарах і </a:t>
            </a:r>
            <a:r>
              <a:rPr lang="ru-RU" dirty="0" err="1"/>
              <a:t>послугах</a:t>
            </a:r>
            <a:r>
              <a:rPr lang="ru-RU" dirty="0"/>
              <a:t>;</a:t>
            </a:r>
          </a:p>
          <a:p>
            <a:r>
              <a:rPr lang="ru-RU" dirty="0"/>
              <a:t>—	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рекламної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;</a:t>
            </a:r>
          </a:p>
          <a:p>
            <a:r>
              <a:rPr lang="ru-RU" dirty="0"/>
              <a:t>—	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об'ємів</a:t>
            </a:r>
            <a:r>
              <a:rPr lang="ru-RU" dirty="0"/>
              <a:t> </a:t>
            </a:r>
            <a:r>
              <a:rPr lang="ru-RU" dirty="0" err="1"/>
              <a:t>закупівлі</a:t>
            </a:r>
            <a:r>
              <a:rPr lang="ru-RU" dirty="0"/>
              <a:t> та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 smtClean="0"/>
              <a:t>послуг</a:t>
            </a:r>
            <a:endParaRPr lang="ru-RU" dirty="0" smtClean="0"/>
          </a:p>
          <a:p>
            <a:r>
              <a:rPr lang="ru-RU" dirty="0"/>
              <a:t>—	</a:t>
            </a:r>
            <a:r>
              <a:rPr lang="ru-RU" dirty="0" err="1"/>
              <a:t>пошук</a:t>
            </a:r>
            <a:r>
              <a:rPr lang="ru-RU" dirty="0"/>
              <a:t> і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найкращого</a:t>
            </a:r>
            <a:r>
              <a:rPr lang="ru-RU" dirty="0"/>
              <a:t> партнера-</a:t>
            </a:r>
            <a:r>
              <a:rPr lang="ru-RU" dirty="0" err="1"/>
              <a:t>постачальника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покупця</a:t>
            </a:r>
            <a:r>
              <a:rPr lang="ru-RU" dirty="0"/>
              <a:t>;</a:t>
            </a:r>
          </a:p>
          <a:p>
            <a:r>
              <a:rPr lang="ru-RU" dirty="0"/>
              <a:t>—	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товароруху</a:t>
            </a:r>
            <a:r>
              <a:rPr lang="ru-RU" dirty="0"/>
              <a:t>;</a:t>
            </a:r>
          </a:p>
          <a:p>
            <a:r>
              <a:rPr lang="ru-RU" dirty="0"/>
              <a:t>—	</a:t>
            </a:r>
            <a:r>
              <a:rPr lang="ru-RU" dirty="0" err="1"/>
              <a:t>організація</a:t>
            </a:r>
            <a:r>
              <a:rPr lang="ru-RU" dirty="0"/>
              <a:t> оптового продажу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комерційне</a:t>
            </a:r>
            <a:r>
              <a:rPr lang="ru-RU" dirty="0"/>
              <a:t> </a:t>
            </a:r>
            <a:r>
              <a:rPr lang="ru-RU" dirty="0" err="1"/>
              <a:t>посередництво</a:t>
            </a:r>
            <a:r>
              <a:rPr lang="ru-RU" dirty="0"/>
              <a:t>;</a:t>
            </a:r>
          </a:p>
          <a:p>
            <a:r>
              <a:rPr lang="ru-RU" dirty="0"/>
              <a:t>—	</a:t>
            </a:r>
            <a:r>
              <a:rPr lang="ru-RU" dirty="0" err="1"/>
              <a:t>роздрібна</a:t>
            </a:r>
            <a:r>
              <a:rPr lang="ru-RU" dirty="0"/>
              <a:t> </a:t>
            </a:r>
            <a:r>
              <a:rPr lang="ru-RU" dirty="0" err="1"/>
              <a:t>торгівля</a:t>
            </a:r>
            <a:r>
              <a:rPr lang="ru-RU" dirty="0"/>
              <a:t> як форма </a:t>
            </a:r>
            <a:r>
              <a:rPr lang="ru-RU" dirty="0" err="1"/>
              <a:t>комерційно-посередницької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</a:p>
          <a:p>
            <a:r>
              <a:rPr lang="ru-RU" dirty="0"/>
              <a:t>При </a:t>
            </a:r>
            <a:r>
              <a:rPr lang="ru-RU" dirty="0" err="1"/>
              <a:t>здійсненні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кінцевою</a:t>
            </a:r>
            <a:r>
              <a:rPr lang="ru-RU" dirty="0"/>
              <a:t> метою </a:t>
            </a:r>
            <a:r>
              <a:rPr lang="ru-RU" dirty="0" err="1"/>
              <a:t>являється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 через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-продажу. І,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підприємницької</a:t>
            </a:r>
            <a:r>
              <a:rPr lang="ru-RU" dirty="0"/>
              <a:t>, яка є </a:t>
            </a:r>
            <a:r>
              <a:rPr lang="ru-RU" dirty="0" err="1"/>
              <a:t>більш</a:t>
            </a:r>
            <a:r>
              <a:rPr lang="ru-RU" dirty="0"/>
              <a:t> широкою сферою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комерційна</a:t>
            </a:r>
            <a:r>
              <a:rPr lang="ru-RU" dirty="0"/>
              <a:t> </a:t>
            </a:r>
            <a:r>
              <a:rPr lang="ru-RU" dirty="0" err="1"/>
              <a:t>заключається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у </a:t>
            </a:r>
            <a:r>
              <a:rPr lang="ru-RU" dirty="0" err="1"/>
              <a:t>торгівлі</a:t>
            </a:r>
            <a:r>
              <a:rPr lang="ru-RU" dirty="0"/>
              <a:t>.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комерційна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підприємницької</a:t>
            </a:r>
            <a:r>
              <a:rPr lang="ru-RU" dirty="0"/>
              <a:t>.</a:t>
            </a:r>
          </a:p>
          <a:p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зазначити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сьогоднішній</a:t>
            </a:r>
            <a:r>
              <a:rPr lang="ru-RU" dirty="0"/>
              <a:t> день </a:t>
            </a:r>
            <a:r>
              <a:rPr lang="ru-RU" dirty="0" err="1"/>
              <a:t>комерційна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вийшла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товарами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в </a:t>
            </a:r>
            <a:r>
              <a:rPr lang="ru-RU" dirty="0" err="1"/>
              <a:t>ринкових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продаються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,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,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інтелектуальної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останніх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комерційна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швидкими</a:t>
            </a:r>
            <a:r>
              <a:rPr lang="ru-RU" dirty="0"/>
              <a:t> темпами </a:t>
            </a:r>
            <a:r>
              <a:rPr lang="ru-RU" dirty="0" err="1"/>
              <a:t>взаємодіє</a:t>
            </a:r>
            <a:r>
              <a:rPr lang="ru-RU" dirty="0"/>
              <a:t> з </a:t>
            </a:r>
            <a:r>
              <a:rPr lang="ru-RU" dirty="0" err="1"/>
              <a:t>виробництвом</a:t>
            </a:r>
            <a:r>
              <a:rPr lang="ru-RU" dirty="0"/>
              <a:t>, </a:t>
            </a:r>
            <a:r>
              <a:rPr lang="ru-RU" dirty="0" err="1"/>
              <a:t>розповсюджується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на ринку </a:t>
            </a:r>
            <a:r>
              <a:rPr lang="ru-RU" dirty="0" err="1"/>
              <a:t>інтелектуальної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, </a:t>
            </a:r>
            <a:r>
              <a:rPr lang="ru-RU" dirty="0" err="1"/>
              <a:t>технологій</a:t>
            </a:r>
            <a:r>
              <a:rPr lang="ru-RU" dirty="0"/>
              <a:t>,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 </a:t>
            </a:r>
          </a:p>
          <a:p>
            <a:r>
              <a:rPr lang="ru-RU" b="1" dirty="0" err="1"/>
              <a:t>Об’єктом</a:t>
            </a:r>
            <a:r>
              <a:rPr lang="ru-RU" b="1" dirty="0"/>
              <a:t> </a:t>
            </a:r>
            <a:r>
              <a:rPr lang="ru-RU" b="1" dirty="0" err="1"/>
              <a:t>комерційної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dirty="0" err="1"/>
              <a:t>являються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, </a:t>
            </a:r>
            <a:r>
              <a:rPr lang="ru-RU" dirty="0" err="1"/>
              <a:t>послуги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багатства</a:t>
            </a:r>
            <a:r>
              <a:rPr lang="ru-RU" dirty="0"/>
              <a:t>, </a:t>
            </a:r>
            <a:r>
              <a:rPr lang="ru-RU" dirty="0" err="1"/>
              <a:t>котрі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ціну</a:t>
            </a:r>
            <a:r>
              <a:rPr lang="ru-RU" dirty="0"/>
              <a:t> та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продані</a:t>
            </a:r>
            <a:r>
              <a:rPr lang="ru-RU" dirty="0"/>
              <a:t>.</a:t>
            </a:r>
          </a:p>
          <a:p>
            <a:r>
              <a:rPr lang="ru-RU" dirty="0"/>
              <a:t>З точки розу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товар – </a:t>
            </a:r>
            <a:r>
              <a:rPr lang="ru-RU" dirty="0" err="1"/>
              <a:t>це</a:t>
            </a:r>
            <a:r>
              <a:rPr lang="ru-RU" dirty="0"/>
              <a:t> продукт </a:t>
            </a:r>
            <a:r>
              <a:rPr lang="ru-RU" dirty="0" err="1"/>
              <a:t>виробничо-економічної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котрий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споживчу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на ринку, </a:t>
            </a:r>
            <a:r>
              <a:rPr lang="ru-RU" dirty="0" err="1"/>
              <a:t>виражену</a:t>
            </a:r>
            <a:r>
              <a:rPr lang="ru-RU" dirty="0"/>
              <a:t> у </a:t>
            </a:r>
            <a:r>
              <a:rPr lang="ru-RU" dirty="0" err="1"/>
              <a:t>грошовій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74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74" y="230124"/>
            <a:ext cx="10633166" cy="639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67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983" y="116622"/>
            <a:ext cx="120570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вивчають</a:t>
            </a:r>
            <a:r>
              <a:rPr lang="ru-RU" dirty="0"/>
              <a:t> попит </a:t>
            </a:r>
            <a:r>
              <a:rPr lang="ru-RU" dirty="0" err="1"/>
              <a:t>населення</a:t>
            </a:r>
            <a:r>
              <a:rPr lang="ru-RU" dirty="0"/>
              <a:t> і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збуту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визначають</a:t>
            </a:r>
            <a:r>
              <a:rPr lang="ru-RU" dirty="0"/>
              <a:t> потребу в них, </a:t>
            </a:r>
            <a:r>
              <a:rPr lang="ru-RU" dirty="0" err="1"/>
              <a:t>виявляють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надходження</a:t>
            </a:r>
            <a:r>
              <a:rPr lang="ru-RU" dirty="0"/>
              <a:t> і </a:t>
            </a:r>
            <a:r>
              <a:rPr lang="ru-RU" dirty="0" err="1"/>
              <a:t>постачальників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встановлюють</a:t>
            </a:r>
            <a:r>
              <a:rPr lang="ru-RU" dirty="0"/>
              <a:t> з ними </a:t>
            </a:r>
            <a:r>
              <a:rPr lang="ru-RU" dirty="0" err="1"/>
              <a:t>господарські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,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оптову</a:t>
            </a:r>
            <a:r>
              <a:rPr lang="ru-RU" dirty="0"/>
              <a:t> та </a:t>
            </a:r>
            <a:r>
              <a:rPr lang="ru-RU" dirty="0" err="1"/>
              <a:t>роздрібну</a:t>
            </a:r>
            <a:r>
              <a:rPr lang="ru-RU" dirty="0"/>
              <a:t> </a:t>
            </a:r>
            <a:r>
              <a:rPr lang="ru-RU" dirty="0" err="1"/>
              <a:t>торгівлю</a:t>
            </a:r>
            <a:r>
              <a:rPr lang="ru-RU" dirty="0"/>
              <a:t>, </a:t>
            </a:r>
            <a:r>
              <a:rPr lang="ru-RU" dirty="0" err="1"/>
              <a:t>займаються</a:t>
            </a:r>
            <a:r>
              <a:rPr lang="ru-RU" dirty="0"/>
              <a:t> рекламно- </a:t>
            </a:r>
            <a:r>
              <a:rPr lang="ru-RU" dirty="0" err="1"/>
              <a:t>інформаційною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, </a:t>
            </a:r>
            <a:r>
              <a:rPr lang="ru-RU" dirty="0" err="1"/>
              <a:t>проводять</a:t>
            </a:r>
            <a:r>
              <a:rPr lang="ru-RU" dirty="0"/>
              <a:t> роботу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асортименту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товарними</a:t>
            </a:r>
            <a:r>
              <a:rPr lang="ru-RU" dirty="0"/>
              <a:t> запасами,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торгових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.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взаємопов'язані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собою.</a:t>
            </a:r>
          </a:p>
          <a:p>
            <a:r>
              <a:rPr lang="ru-RU" dirty="0"/>
              <a:t>За характером </a:t>
            </a:r>
            <a:r>
              <a:rPr lang="ru-RU" dirty="0" err="1"/>
              <a:t>функцій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виконуються</a:t>
            </a:r>
            <a:r>
              <a:rPr lang="ru-RU" dirty="0"/>
              <a:t>, </a:t>
            </a:r>
            <a:r>
              <a:rPr lang="ru-RU" dirty="0" err="1"/>
              <a:t>процеси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здійснюються</a:t>
            </a:r>
            <a:r>
              <a:rPr lang="ru-RU" dirty="0"/>
              <a:t> у </a:t>
            </a:r>
            <a:r>
              <a:rPr lang="ru-RU" dirty="0" err="1"/>
              <a:t>торгівлі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поділити</a:t>
            </a:r>
            <a:r>
              <a:rPr lang="ru-RU" dirty="0"/>
              <a:t> на два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:</a:t>
            </a:r>
          </a:p>
          <a:p>
            <a:r>
              <a:rPr lang="ru-RU" dirty="0"/>
              <a:t>1)	</a:t>
            </a:r>
            <a:r>
              <a:rPr lang="ru-RU" dirty="0" err="1"/>
              <a:t>комерційні</a:t>
            </a:r>
            <a:r>
              <a:rPr lang="ru-RU" dirty="0"/>
              <a:t> (</a:t>
            </a:r>
            <a:r>
              <a:rPr lang="ru-RU" dirty="0" err="1"/>
              <a:t>суто</a:t>
            </a:r>
            <a:r>
              <a:rPr lang="ru-RU" dirty="0"/>
              <a:t> </a:t>
            </a:r>
            <a:r>
              <a:rPr lang="ru-RU" dirty="0" err="1"/>
              <a:t>торгові</a:t>
            </a:r>
            <a:r>
              <a:rPr lang="ru-RU" dirty="0"/>
              <a:t>);</a:t>
            </a:r>
          </a:p>
          <a:p>
            <a:r>
              <a:rPr lang="ru-RU" dirty="0"/>
              <a:t>2)	</a:t>
            </a:r>
            <a:r>
              <a:rPr lang="ru-RU" dirty="0" err="1"/>
              <a:t>технологічні</a:t>
            </a:r>
            <a:r>
              <a:rPr lang="ru-RU" dirty="0"/>
              <a:t> (</a:t>
            </a:r>
            <a:r>
              <a:rPr lang="ru-RU" dirty="0" err="1"/>
              <a:t>виробничі</a:t>
            </a:r>
            <a:r>
              <a:rPr lang="ru-RU" dirty="0"/>
              <a:t>).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74" y="2916717"/>
            <a:ext cx="10607039" cy="36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56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0476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комерційних</a:t>
            </a:r>
            <a:r>
              <a:rPr lang="ru-RU" dirty="0"/>
              <a:t> і </a:t>
            </a:r>
            <a:r>
              <a:rPr lang="ru-RU" dirty="0" err="1"/>
              <a:t>технологічних</a:t>
            </a:r>
            <a:r>
              <a:rPr lang="ru-RU" dirty="0"/>
              <a:t> (</a:t>
            </a:r>
            <a:r>
              <a:rPr lang="ru-RU" dirty="0" err="1"/>
              <a:t>виробничих</a:t>
            </a:r>
            <a:r>
              <a:rPr lang="ru-RU" dirty="0"/>
              <a:t>) </a:t>
            </a:r>
            <a:r>
              <a:rPr lang="ru-RU" dirty="0" err="1"/>
              <a:t>процесів</a:t>
            </a:r>
            <a:r>
              <a:rPr lang="ru-RU" dirty="0"/>
              <a:t> у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торгові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- продажу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пов'язано</a:t>
            </a:r>
            <a:r>
              <a:rPr lang="ru-RU" dirty="0"/>
              <a:t> з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операціями</a:t>
            </a:r>
            <a:r>
              <a:rPr lang="ru-RU" dirty="0"/>
              <a:t> з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endParaRPr lang="ru-RU" dirty="0"/>
          </a:p>
          <a:p>
            <a:r>
              <a:rPr lang="ru-RU" dirty="0" err="1"/>
              <a:t>Оптові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реорганізувати</a:t>
            </a:r>
            <a:r>
              <a:rPr lang="ru-RU" dirty="0"/>
              <a:t> свою роботу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на </a:t>
            </a:r>
            <a:r>
              <a:rPr lang="ru-RU" dirty="0" err="1"/>
              <a:t>успішних</a:t>
            </a:r>
            <a:r>
              <a:rPr lang="ru-RU" dirty="0"/>
              <a:t> </a:t>
            </a:r>
            <a:r>
              <a:rPr lang="ru-RU" dirty="0" err="1"/>
              <a:t>комерційних</a:t>
            </a:r>
            <a:r>
              <a:rPr lang="ru-RU" dirty="0"/>
              <a:t> засадах,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зберігання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на </a:t>
            </a:r>
            <a:r>
              <a:rPr lang="ru-RU" dirty="0" err="1"/>
              <a:t>певний</a:t>
            </a:r>
            <a:r>
              <a:rPr lang="ru-RU" dirty="0"/>
              <a:t> час, </a:t>
            </a:r>
            <a:r>
              <a:rPr lang="ru-RU" dirty="0" err="1"/>
              <a:t>організовувати</a:t>
            </a:r>
            <a:r>
              <a:rPr lang="ru-RU" dirty="0"/>
              <a:t> </a:t>
            </a:r>
            <a:r>
              <a:rPr lang="ru-RU" dirty="0" err="1"/>
              <a:t>постійне</a:t>
            </a:r>
            <a:r>
              <a:rPr lang="ru-RU" dirty="0"/>
              <a:t> та </a:t>
            </a:r>
            <a:r>
              <a:rPr lang="ru-RU" dirty="0" err="1"/>
              <a:t>безперервне</a:t>
            </a:r>
            <a:r>
              <a:rPr lang="ru-RU" dirty="0"/>
              <a:t> </a:t>
            </a:r>
            <a:r>
              <a:rPr lang="ru-RU" dirty="0" err="1"/>
              <a:t>постачання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клієнтів-покупців</a:t>
            </a:r>
            <a:r>
              <a:rPr lang="ru-RU" dirty="0"/>
              <a:t> </a:t>
            </a:r>
            <a:r>
              <a:rPr lang="ru-RU" dirty="0" err="1"/>
              <a:t>необхідними</a:t>
            </a:r>
            <a:r>
              <a:rPr lang="ru-RU" dirty="0"/>
              <a:t> товарами, але й </a:t>
            </a:r>
            <a:r>
              <a:rPr lang="ru-RU" dirty="0" err="1"/>
              <a:t>запропоновувати</a:t>
            </a:r>
            <a:r>
              <a:rPr lang="ru-RU" dirty="0"/>
              <a:t> портфель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комерційно-сервісного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роздрібних</a:t>
            </a:r>
            <a:r>
              <a:rPr lang="ru-RU" dirty="0"/>
              <a:t> та </a:t>
            </a:r>
            <a:r>
              <a:rPr lang="ru-RU" dirty="0" err="1"/>
              <a:t>дрібнороздрібних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оптово-</a:t>
            </a:r>
            <a:r>
              <a:rPr lang="ru-RU" dirty="0" err="1"/>
              <a:t>посередницьких</a:t>
            </a:r>
            <a:r>
              <a:rPr lang="ru-RU" dirty="0"/>
              <a:t> структур</a:t>
            </a:r>
          </a:p>
          <a:p>
            <a:r>
              <a:rPr lang="ru-RU" dirty="0"/>
              <a:t>До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надаються</a:t>
            </a:r>
            <a:r>
              <a:rPr lang="ru-RU" dirty="0"/>
              <a:t> </a:t>
            </a:r>
            <a:r>
              <a:rPr lang="ru-RU" dirty="0" err="1"/>
              <a:t>оптовими</a:t>
            </a:r>
            <a:r>
              <a:rPr lang="ru-RU" dirty="0"/>
              <a:t> </a:t>
            </a:r>
            <a:r>
              <a:rPr lang="ru-RU" dirty="0" err="1"/>
              <a:t>підприємствами</a:t>
            </a:r>
            <a:r>
              <a:rPr lang="ru-RU" dirty="0"/>
              <a:t> </a:t>
            </a:r>
            <a:r>
              <a:rPr lang="ru-RU" dirty="0" err="1"/>
              <a:t>роздрібній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, належать:</a:t>
            </a:r>
          </a:p>
          <a:p>
            <a:r>
              <a:rPr lang="ru-RU" dirty="0"/>
              <a:t>•	</a:t>
            </a:r>
            <a:r>
              <a:rPr lang="ru-RU" dirty="0" err="1"/>
              <a:t>інформування</a:t>
            </a:r>
            <a:r>
              <a:rPr lang="ru-RU" dirty="0"/>
              <a:t> про </a:t>
            </a:r>
            <a:r>
              <a:rPr lang="ru-RU" dirty="0" err="1"/>
              <a:t>наявність</a:t>
            </a:r>
            <a:r>
              <a:rPr lang="ru-RU" dirty="0"/>
              <a:t> на </a:t>
            </a:r>
            <a:r>
              <a:rPr lang="ru-RU" dirty="0" err="1"/>
              <a:t>оптових</a:t>
            </a:r>
            <a:r>
              <a:rPr lang="ru-RU" dirty="0"/>
              <a:t> базах, складах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достатнього</a:t>
            </a:r>
            <a:r>
              <a:rPr lang="ru-RU" dirty="0"/>
              <a:t> </a:t>
            </a:r>
            <a:r>
              <a:rPr lang="ru-RU" dirty="0" err="1"/>
              <a:t>асортименту</a:t>
            </a:r>
            <a:r>
              <a:rPr lang="ru-RU" dirty="0"/>
              <a:t>,</a:t>
            </a:r>
          </a:p>
          <a:p>
            <a:r>
              <a:rPr lang="ru-RU" dirty="0"/>
              <a:t>•	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роздрібним</a:t>
            </a:r>
            <a:r>
              <a:rPr lang="ru-RU" dirty="0"/>
              <a:t> </a:t>
            </a:r>
            <a:r>
              <a:rPr lang="ru-RU" dirty="0" err="1"/>
              <a:t>підприємствам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замовлень</a:t>
            </a:r>
            <a:r>
              <a:rPr lang="ru-RU" dirty="0"/>
              <a:t> на доставку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замовлєнь-пропозицій</a:t>
            </a:r>
            <a:r>
              <a:rPr lang="ru-RU" dirty="0"/>
              <a:t> </a:t>
            </a:r>
            <a:r>
              <a:rPr lang="ru-RU" dirty="0" err="1"/>
              <a:t>магазинів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посередницьких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з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оптовим</a:t>
            </a:r>
            <a:r>
              <a:rPr lang="ru-RU" dirty="0"/>
              <a:t> </a:t>
            </a:r>
            <a:r>
              <a:rPr lang="ru-RU" dirty="0" err="1"/>
              <a:t>покупцям</a:t>
            </a:r>
            <a:r>
              <a:rPr lang="ru-RU" dirty="0"/>
              <a:t>,</a:t>
            </a:r>
          </a:p>
          <a:p>
            <a:r>
              <a:rPr lang="ru-RU" dirty="0"/>
              <a:t>•	</a:t>
            </a:r>
            <a:r>
              <a:rPr lang="ru-RU" dirty="0" err="1"/>
              <a:t>зберігання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поставлених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прямих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, </a:t>
            </a:r>
            <a:r>
              <a:rPr lang="ru-RU" dirty="0" err="1"/>
              <a:t>закуплених</a:t>
            </a:r>
            <a:r>
              <a:rPr lang="ru-RU" dirty="0"/>
              <a:t> за </a:t>
            </a:r>
            <a:r>
              <a:rPr lang="ru-RU" dirty="0" err="1"/>
              <a:t>децентралізованим</a:t>
            </a:r>
            <a:r>
              <a:rPr lang="ru-RU" dirty="0"/>
              <a:t> </a:t>
            </a:r>
            <a:r>
              <a:rPr lang="ru-RU" dirty="0" err="1"/>
              <a:t>постачанням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 в оптовика </a:t>
            </a:r>
            <a:r>
              <a:rPr lang="ru-RU" dirty="0" err="1"/>
              <a:t>сезонних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,</a:t>
            </a:r>
          </a:p>
          <a:p>
            <a:r>
              <a:rPr lang="ru-RU" dirty="0"/>
              <a:t>•	</a:t>
            </a:r>
            <a:r>
              <a:rPr lang="ru-RU" dirty="0" err="1"/>
              <a:t>додаткова</a:t>
            </a:r>
            <a:r>
              <a:rPr lang="ru-RU" dirty="0"/>
              <a:t> робота з </a:t>
            </a:r>
            <a:r>
              <a:rPr lang="ru-RU" dirty="0" err="1"/>
              <a:t>формування</a:t>
            </a:r>
            <a:r>
              <a:rPr lang="ru-RU" dirty="0"/>
              <a:t> товарного </a:t>
            </a:r>
            <a:r>
              <a:rPr lang="ru-RU" dirty="0" err="1"/>
              <a:t>асортименту</a:t>
            </a:r>
            <a:r>
              <a:rPr lang="ru-RU" dirty="0"/>
              <a:t>, </a:t>
            </a:r>
            <a:r>
              <a:rPr lang="ru-RU" dirty="0" err="1"/>
              <a:t>сортування</a:t>
            </a:r>
            <a:r>
              <a:rPr lang="ru-RU" dirty="0"/>
              <a:t> та </a:t>
            </a:r>
            <a:r>
              <a:rPr lang="ru-RU" dirty="0" err="1"/>
              <a:t>комплектування</a:t>
            </a:r>
            <a:r>
              <a:rPr lang="ru-RU" dirty="0"/>
              <a:t> невеликих </a:t>
            </a:r>
            <a:r>
              <a:rPr lang="ru-RU" dirty="0" err="1"/>
              <a:t>партій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для </a:t>
            </a:r>
            <a:r>
              <a:rPr lang="ru-RU" dirty="0" err="1"/>
              <a:t>роздрібних</a:t>
            </a:r>
            <a:r>
              <a:rPr lang="ru-RU" dirty="0"/>
              <a:t> </a:t>
            </a:r>
            <a:r>
              <a:rPr lang="ru-RU" dirty="0" err="1"/>
              <a:t>торговельних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консультацій</a:t>
            </a:r>
            <a:r>
              <a:rPr lang="ru-RU" dirty="0"/>
              <a:t> </a:t>
            </a:r>
            <a:r>
              <a:rPr lang="ru-RU" dirty="0" err="1"/>
              <a:t>працівникам</a:t>
            </a:r>
            <a:r>
              <a:rPr lang="ru-RU" dirty="0"/>
              <a:t> </a:t>
            </a:r>
            <a:r>
              <a:rPr lang="ru-RU" dirty="0" err="1"/>
              <a:t>роздрібної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та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правил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приймання</a:t>
            </a:r>
            <a:r>
              <a:rPr lang="ru-RU" dirty="0"/>
              <a:t> та </a:t>
            </a:r>
            <a:r>
              <a:rPr lang="ru-RU" dirty="0" err="1"/>
              <a:t>зберігання</a:t>
            </a:r>
            <a:r>
              <a:rPr lang="ru-RU" dirty="0"/>
              <a:t> у магазинах,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та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,</a:t>
            </a:r>
          </a:p>
          <a:p>
            <a:r>
              <a:rPr lang="ru-RU" dirty="0"/>
              <a:t>•	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постачання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за каталогами, </a:t>
            </a:r>
            <a:r>
              <a:rPr lang="ru-RU" dirty="0" err="1"/>
              <a:t>рекламна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інформування</a:t>
            </a:r>
            <a:r>
              <a:rPr lang="ru-RU" dirty="0"/>
              <a:t> про </a:t>
            </a:r>
            <a:r>
              <a:rPr lang="ru-RU" dirty="0" err="1"/>
              <a:t>місця</a:t>
            </a:r>
            <a:r>
              <a:rPr lang="ru-RU" dirty="0"/>
              <a:t> продажу </a:t>
            </a:r>
            <a:r>
              <a:rPr lang="ru-RU" dirty="0" err="1"/>
              <a:t>продукції</a:t>
            </a:r>
            <a:r>
              <a:rPr lang="ru-RU" dirty="0"/>
              <a:t>,</a:t>
            </a:r>
          </a:p>
          <a:p>
            <a:r>
              <a:rPr lang="ru-RU" dirty="0"/>
              <a:t>•	доставка </a:t>
            </a:r>
            <a:r>
              <a:rPr lang="ru-RU" dirty="0" err="1"/>
              <a:t>населенню</a:t>
            </a:r>
            <a:r>
              <a:rPr lang="ru-RU" dirty="0"/>
              <a:t> </a:t>
            </a:r>
            <a:r>
              <a:rPr lang="ru-RU" dirty="0" err="1"/>
              <a:t>великогабаритних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проданих</a:t>
            </a:r>
            <a:r>
              <a:rPr lang="ru-RU" dirty="0"/>
              <a:t> за </a:t>
            </a:r>
            <a:r>
              <a:rPr lang="ru-RU" dirty="0" err="1"/>
              <a:t>зразками</a:t>
            </a:r>
            <a:r>
              <a:rPr lang="ru-RU" dirty="0"/>
              <a:t>, </a:t>
            </a:r>
            <a:r>
              <a:rPr lang="ru-RU" dirty="0" err="1"/>
              <a:t>перевірка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та </a:t>
            </a:r>
            <a:r>
              <a:rPr lang="ru-RU" dirty="0" err="1"/>
              <a:t>комплектності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796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857" y="103559"/>
            <a:ext cx="12083143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 </a:t>
            </a:r>
            <a:r>
              <a:rPr lang="ru-RU" dirty="0" err="1"/>
              <a:t>особливих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належать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/>
              <a:t>специфіку</a:t>
            </a:r>
            <a:r>
              <a:rPr lang="ru-RU" dirty="0"/>
              <a:t> і не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об'єднані</a:t>
            </a:r>
            <a:r>
              <a:rPr lang="ru-RU" dirty="0"/>
              <a:t> за </a:t>
            </a:r>
            <a:r>
              <a:rPr lang="ru-RU" dirty="0" err="1"/>
              <a:t>загальними</a:t>
            </a:r>
            <a:r>
              <a:rPr lang="ru-RU" dirty="0"/>
              <a:t> рисами й </a:t>
            </a:r>
            <a:r>
              <a:rPr lang="ru-RU" dirty="0" err="1"/>
              <a:t>ознаками</a:t>
            </a:r>
            <a:r>
              <a:rPr lang="ru-RU" dirty="0"/>
              <a:t> </a:t>
            </a:r>
            <a:r>
              <a:rPr lang="ru-RU" dirty="0" smtClean="0"/>
              <a:t>а </a:t>
            </a:r>
            <a:r>
              <a:rPr lang="ru-RU" dirty="0" err="1"/>
              <a:t>саме</a:t>
            </a:r>
            <a:r>
              <a:rPr lang="ru-RU" dirty="0"/>
              <a:t>:</a:t>
            </a:r>
          </a:p>
          <a:p>
            <a:r>
              <a:rPr lang="ru-RU" dirty="0"/>
              <a:t>-	</a:t>
            </a:r>
            <a:r>
              <a:rPr lang="ru-RU" dirty="0" err="1"/>
              <a:t>нерухомість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оренда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інтелектуальної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(</a:t>
            </a:r>
            <a:r>
              <a:rPr lang="ru-RU" dirty="0" err="1"/>
              <a:t>патенти</a:t>
            </a:r>
            <a:r>
              <a:rPr lang="ru-RU" dirty="0"/>
              <a:t>, </a:t>
            </a:r>
            <a:r>
              <a:rPr lang="ru-RU" dirty="0" err="1"/>
              <a:t>ліцензії</a:t>
            </a:r>
            <a:r>
              <a:rPr lang="ru-RU" dirty="0"/>
              <a:t>, «ноу-хау», </a:t>
            </a:r>
            <a:r>
              <a:rPr lang="ru-RU" dirty="0" err="1"/>
              <a:t>товарні</a:t>
            </a:r>
            <a:r>
              <a:rPr lang="ru-RU" dirty="0"/>
              <a:t> знаки, </a:t>
            </a:r>
            <a:r>
              <a:rPr lang="ru-RU" dirty="0" err="1"/>
              <a:t>промислові</a:t>
            </a:r>
            <a:r>
              <a:rPr lang="ru-RU" dirty="0"/>
              <a:t> модем </a:t>
            </a:r>
            <a:r>
              <a:rPr lang="ru-RU" dirty="0" err="1"/>
              <a:t>тощо</a:t>
            </a:r>
            <a:r>
              <a:rPr lang="ru-RU" dirty="0"/>
              <a:t>).</a:t>
            </a:r>
          </a:p>
          <a:p>
            <a:r>
              <a:rPr lang="ru-RU" b="1" dirty="0" err="1"/>
              <a:t>Суб’єктами</a:t>
            </a:r>
            <a:r>
              <a:rPr lang="ru-RU" b="1" dirty="0"/>
              <a:t> </a:t>
            </a:r>
            <a:r>
              <a:rPr lang="ru-RU" b="1" dirty="0" err="1"/>
              <a:t>комерційної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dirty="0" err="1"/>
              <a:t>являються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юридично</a:t>
            </a:r>
            <a:r>
              <a:rPr lang="ru-RU" dirty="0"/>
              <a:t> </a:t>
            </a:r>
            <a:r>
              <a:rPr lang="ru-RU" dirty="0" err="1"/>
              <a:t>відокремленого</a:t>
            </a:r>
            <a:r>
              <a:rPr lang="ru-RU" dirty="0"/>
              <a:t> майна в межах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компетенції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комерційну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з </a:t>
            </a:r>
            <a:r>
              <a:rPr lang="ru-RU" dirty="0" err="1"/>
              <a:t>метоюотримання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 [90].</a:t>
            </a:r>
          </a:p>
          <a:p>
            <a:r>
              <a:rPr lang="ru-RU" dirty="0"/>
              <a:t>До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з </a:t>
            </a:r>
            <a:r>
              <a:rPr lang="ru-RU" dirty="0" err="1"/>
              <a:t>функціями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вони </a:t>
            </a:r>
            <a:r>
              <a:rPr lang="ru-RU" dirty="0" err="1"/>
              <a:t>виконують</a:t>
            </a:r>
            <a:r>
              <a:rPr lang="ru-RU" dirty="0"/>
              <a:t>, </a:t>
            </a:r>
            <a:r>
              <a:rPr lang="ru-RU" dirty="0" err="1" smtClean="0"/>
              <a:t>відносять</a:t>
            </a:r>
            <a:r>
              <a:rPr lang="ru-RU" dirty="0" smtClean="0"/>
              <a:t>:</a:t>
            </a:r>
          </a:p>
          <a:p>
            <a:r>
              <a:rPr lang="ru-RU" dirty="0"/>
              <a:t>-	</a:t>
            </a:r>
            <a:r>
              <a:rPr lang="ru-RU" dirty="0" err="1"/>
              <a:t>підприємства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структурні</a:t>
            </a:r>
            <a:r>
              <a:rPr lang="ru-RU" dirty="0"/>
              <a:t> </a:t>
            </a:r>
            <a:r>
              <a:rPr lang="ru-RU" dirty="0" err="1"/>
              <a:t>підрозділи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об’єднання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фінансові</a:t>
            </a:r>
            <a:r>
              <a:rPr lang="ru-RU" dirty="0"/>
              <a:t> та </a:t>
            </a:r>
            <a:r>
              <a:rPr lang="ru-RU" dirty="0" err="1"/>
              <a:t>посередницькі</a:t>
            </a:r>
            <a:r>
              <a:rPr lang="ru-RU" dirty="0"/>
              <a:t> </a:t>
            </a:r>
            <a:r>
              <a:rPr lang="ru-RU" dirty="0" err="1"/>
              <a:t>інститути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громадяни-підприємці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в </a:t>
            </a:r>
            <a:r>
              <a:rPr lang="ru-RU" dirty="0" err="1"/>
              <a:t>економіці</a:t>
            </a:r>
            <a:r>
              <a:rPr lang="ru-RU" dirty="0"/>
              <a:t>.</a:t>
            </a:r>
          </a:p>
          <a:p>
            <a:r>
              <a:rPr lang="ru-RU" b="1" dirty="0" err="1"/>
              <a:t>Головними</a:t>
            </a:r>
            <a:r>
              <a:rPr lang="ru-RU" b="1" dirty="0"/>
              <a:t> принципами </a:t>
            </a:r>
            <a:r>
              <a:rPr lang="ru-RU" b="1" dirty="0" err="1"/>
              <a:t>комерційної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b="1" dirty="0" err="1"/>
              <a:t>виступають</a:t>
            </a:r>
            <a:r>
              <a:rPr lang="ru-RU" b="1" dirty="0"/>
              <a:t> </a:t>
            </a:r>
            <a:r>
              <a:rPr lang="ru-RU" dirty="0"/>
              <a:t>[91]:</a:t>
            </a:r>
          </a:p>
          <a:p>
            <a:r>
              <a:rPr lang="ru-RU" dirty="0"/>
              <a:t>-	</a:t>
            </a:r>
            <a:r>
              <a:rPr lang="ru-RU" dirty="0" err="1"/>
              <a:t>економічна</a:t>
            </a:r>
            <a:r>
              <a:rPr lang="ru-RU" dirty="0"/>
              <a:t> свобода,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проявляється</a:t>
            </a:r>
            <a:r>
              <a:rPr lang="ru-RU" dirty="0"/>
              <a:t> у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суб’єкти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, без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обмежень</a:t>
            </a:r>
            <a:r>
              <a:rPr lang="ru-RU" dirty="0"/>
              <a:t>, </a:t>
            </a:r>
            <a:r>
              <a:rPr lang="ru-RU" dirty="0" err="1"/>
              <a:t>вибирати</a:t>
            </a:r>
            <a:r>
              <a:rPr lang="ru-RU" dirty="0"/>
              <a:t> </a:t>
            </a:r>
            <a:r>
              <a:rPr lang="ru-RU" dirty="0" err="1"/>
              <a:t>об’єкти</a:t>
            </a:r>
            <a:r>
              <a:rPr lang="ru-RU" dirty="0"/>
              <a:t>,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способи</a:t>
            </a:r>
            <a:r>
              <a:rPr lang="ru-RU" dirty="0"/>
              <a:t> та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, </a:t>
            </a:r>
            <a:r>
              <a:rPr lang="ru-RU" dirty="0" err="1"/>
              <a:t>вільно</a:t>
            </a:r>
            <a:r>
              <a:rPr lang="ru-RU" dirty="0"/>
              <a:t> </a:t>
            </a:r>
            <a:r>
              <a:rPr lang="ru-RU" dirty="0" err="1"/>
              <a:t>визначати</a:t>
            </a:r>
            <a:r>
              <a:rPr lang="ru-RU" dirty="0"/>
              <a:t> </a:t>
            </a:r>
            <a:r>
              <a:rPr lang="ru-RU" dirty="0" err="1"/>
              <a:t>обсяги</a:t>
            </a:r>
            <a:r>
              <a:rPr lang="ru-RU" dirty="0"/>
              <a:t> та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комерційних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,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.;</a:t>
            </a:r>
          </a:p>
          <a:p>
            <a:r>
              <a:rPr lang="ru-RU" dirty="0"/>
              <a:t>-	</a:t>
            </a:r>
            <a:r>
              <a:rPr lang="ru-RU" dirty="0" err="1"/>
              <a:t>взаємозв’язок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та маркетингу,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проявляється</a:t>
            </a:r>
            <a:r>
              <a:rPr lang="ru-RU" dirty="0"/>
              <a:t> у </a:t>
            </a:r>
            <a:r>
              <a:rPr lang="ru-RU" dirty="0" err="1"/>
              <a:t>виробництві</a:t>
            </a:r>
            <a:r>
              <a:rPr lang="ru-RU" dirty="0"/>
              <a:t> та </a:t>
            </a:r>
            <a:r>
              <a:rPr lang="ru-RU" dirty="0" err="1"/>
              <a:t>реалізації</a:t>
            </a:r>
            <a:r>
              <a:rPr lang="ru-RU" dirty="0"/>
              <a:t> того товару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яких</a:t>
            </a:r>
            <a:r>
              <a:rPr lang="ru-RU" dirty="0"/>
              <a:t> на </a:t>
            </a:r>
            <a:r>
              <a:rPr lang="ru-RU" dirty="0" err="1"/>
              <a:t>даний</a:t>
            </a:r>
            <a:r>
              <a:rPr lang="ru-RU" dirty="0"/>
              <a:t> час «</a:t>
            </a:r>
            <a:r>
              <a:rPr lang="ru-RU" dirty="0" err="1"/>
              <a:t>вимагає</a:t>
            </a:r>
            <a:r>
              <a:rPr lang="ru-RU" dirty="0"/>
              <a:t>» </a:t>
            </a:r>
            <a:r>
              <a:rPr lang="ru-RU" dirty="0" err="1"/>
              <a:t>ринок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гнучкість</a:t>
            </a:r>
            <a:r>
              <a:rPr lang="ru-RU" dirty="0"/>
              <a:t> </a:t>
            </a:r>
            <a:r>
              <a:rPr lang="ru-RU" dirty="0" err="1"/>
              <a:t>комерції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постійна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змінюватися</a:t>
            </a:r>
            <a:r>
              <a:rPr lang="ru-RU" dirty="0"/>
              <a:t>, </a:t>
            </a:r>
            <a:r>
              <a:rPr lang="ru-RU" dirty="0" err="1"/>
              <a:t>враховуючи</a:t>
            </a:r>
            <a:r>
              <a:rPr lang="ru-RU" dirty="0"/>
              <a:t> потреби ринку;</a:t>
            </a:r>
          </a:p>
          <a:p>
            <a:r>
              <a:rPr lang="ru-RU" dirty="0"/>
              <a:t>-	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передбачувати</a:t>
            </a:r>
            <a:r>
              <a:rPr lang="ru-RU" dirty="0"/>
              <a:t> </a:t>
            </a:r>
            <a:r>
              <a:rPr lang="ru-RU" dirty="0" err="1"/>
              <a:t>комерційні</a:t>
            </a:r>
            <a:r>
              <a:rPr lang="ru-RU" dirty="0"/>
              <a:t> </a:t>
            </a:r>
            <a:r>
              <a:rPr lang="ru-RU" dirty="0" err="1"/>
              <a:t>ризики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розуміти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ведення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, а й </a:t>
            </a:r>
            <a:r>
              <a:rPr lang="ru-RU" dirty="0" err="1"/>
              <a:t>збитку</a:t>
            </a:r>
            <a:r>
              <a:rPr lang="ru-RU" dirty="0"/>
              <a:t> в </a:t>
            </a:r>
            <a:r>
              <a:rPr lang="ru-RU" dirty="0" err="1"/>
              <a:t>наслідок</a:t>
            </a:r>
            <a:r>
              <a:rPr lang="ru-RU" dirty="0"/>
              <a:t> </a:t>
            </a:r>
            <a:r>
              <a:rPr lang="ru-RU" dirty="0" err="1"/>
              <a:t>неправильних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при </a:t>
            </a:r>
            <a:r>
              <a:rPr lang="ru-RU" dirty="0" err="1"/>
              <a:t>реалізації</a:t>
            </a:r>
            <a:r>
              <a:rPr lang="ru-RU" dirty="0"/>
              <a:t> товару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інфляції</a:t>
            </a:r>
            <a:r>
              <a:rPr lang="ru-RU" dirty="0"/>
              <a:t>, </a:t>
            </a:r>
            <a:r>
              <a:rPr lang="ru-RU" dirty="0" err="1"/>
              <a:t>погіршення</a:t>
            </a:r>
            <a:r>
              <a:rPr lang="ru-RU" dirty="0"/>
              <a:t> </a:t>
            </a:r>
            <a:r>
              <a:rPr lang="ru-RU" dirty="0" err="1"/>
              <a:t>фінансового</a:t>
            </a:r>
            <a:r>
              <a:rPr lang="ru-RU" dirty="0"/>
              <a:t> стану </a:t>
            </a:r>
            <a:r>
              <a:rPr lang="ru-RU" dirty="0" err="1"/>
              <a:t>фірми</a:t>
            </a:r>
            <a:r>
              <a:rPr lang="ru-RU" dirty="0"/>
              <a:t>, </a:t>
            </a:r>
            <a:r>
              <a:rPr lang="ru-RU" dirty="0" err="1"/>
              <a:t>ризикових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,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, </a:t>
            </a:r>
            <a:r>
              <a:rPr lang="ru-RU" dirty="0" err="1"/>
              <a:t>стихійного</a:t>
            </a:r>
            <a:r>
              <a:rPr lang="ru-RU" dirty="0"/>
              <a:t> лиха, </a:t>
            </a:r>
            <a:r>
              <a:rPr lang="ru-RU" dirty="0" err="1"/>
              <a:t>руйнування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пошкодження</a:t>
            </a:r>
            <a:r>
              <a:rPr lang="ru-RU" dirty="0"/>
              <a:t> товару, </a:t>
            </a:r>
            <a:r>
              <a:rPr lang="ru-RU" dirty="0" err="1"/>
              <a:t>транспортних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, </a:t>
            </a:r>
            <a:r>
              <a:rPr lang="ru-RU" dirty="0" err="1"/>
              <a:t>нестійку</a:t>
            </a:r>
            <a:r>
              <a:rPr lang="ru-RU" dirty="0"/>
              <a:t> </a:t>
            </a:r>
            <a:r>
              <a:rPr lang="ru-RU" dirty="0" err="1"/>
              <a:t>соціально</a:t>
            </a:r>
            <a:r>
              <a:rPr lang="ru-RU" dirty="0"/>
              <a:t>- </a:t>
            </a:r>
            <a:r>
              <a:rPr lang="ru-RU" dirty="0" err="1"/>
              <a:t>політичну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</a:p>
        </p:txBody>
      </p:sp>
    </p:spTree>
    <p:extLst>
      <p:ext uri="{BB962C8B-B14F-4D97-AF65-F5344CB8AC3E}">
        <p14:creationId xmlns:p14="http://schemas.microsoft.com/office/powerpoint/2010/main" val="2644025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" y="95854"/>
            <a:ext cx="1187413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переваг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постійне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та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складових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особистої</a:t>
            </a:r>
            <a:r>
              <a:rPr lang="ru-RU" dirty="0"/>
              <a:t> </a:t>
            </a:r>
            <a:r>
              <a:rPr lang="ru-RU" dirty="0" err="1"/>
              <a:t>ініціативи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того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виду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ініціативності</a:t>
            </a:r>
            <a:r>
              <a:rPr lang="ru-RU" dirty="0"/>
              <a:t> </a:t>
            </a:r>
            <a:r>
              <a:rPr lang="ru-RU" dirty="0" err="1"/>
              <a:t>керівника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суб’єкта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ухвалених</a:t>
            </a:r>
            <a:r>
              <a:rPr lang="ru-RU" dirty="0"/>
              <a:t> </a:t>
            </a:r>
            <a:r>
              <a:rPr lang="ru-RU" dirty="0" err="1"/>
              <a:t>зобов’язань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надійності</a:t>
            </a:r>
            <a:r>
              <a:rPr lang="ru-RU" dirty="0"/>
              <a:t> </a:t>
            </a:r>
            <a:r>
              <a:rPr lang="ru-RU" dirty="0" err="1"/>
              <a:t>суб’єкта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формує</a:t>
            </a:r>
            <a:r>
              <a:rPr lang="ru-RU" dirty="0"/>
              <a:t> </a:t>
            </a:r>
            <a:r>
              <a:rPr lang="ru-RU" dirty="0" err="1"/>
              <a:t>імідж</a:t>
            </a:r>
            <a:r>
              <a:rPr lang="ru-RU" dirty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 err="1" smtClean="0"/>
              <a:t>націленість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, як </a:t>
            </a:r>
            <a:r>
              <a:rPr lang="ru-RU" dirty="0" err="1"/>
              <a:t>кінцевого</a:t>
            </a:r>
            <a:r>
              <a:rPr lang="ru-RU" dirty="0"/>
              <a:t> результату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 smtClean="0"/>
              <a:t>.</a:t>
            </a:r>
          </a:p>
          <a:p>
            <a:r>
              <a:rPr lang="ru-RU" dirty="0"/>
              <a:t>Для </a:t>
            </a:r>
            <a:r>
              <a:rPr lang="ru-RU" dirty="0" err="1"/>
              <a:t>повноцінного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бути </a:t>
            </a:r>
            <a:r>
              <a:rPr lang="ru-RU" dirty="0" err="1"/>
              <a:t>дотримані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: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-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для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торгової</a:t>
            </a:r>
            <a:r>
              <a:rPr lang="ru-RU" dirty="0"/>
              <a:t> угоди;</a:t>
            </a:r>
          </a:p>
          <a:p>
            <a:pPr marL="285750" indent="-285750">
              <a:buFontTx/>
              <a:buChar char="-"/>
            </a:pPr>
            <a:r>
              <a:rPr lang="ru-RU" dirty="0"/>
              <a:t>-</a:t>
            </a:r>
            <a:r>
              <a:rPr lang="ru-RU" dirty="0" err="1"/>
              <a:t>кожна</a:t>
            </a:r>
            <a:r>
              <a:rPr lang="ru-RU" dirty="0"/>
              <a:t> сторона повинна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якусь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 для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( товар, </a:t>
            </a:r>
            <a:r>
              <a:rPr lang="ru-RU" dirty="0" err="1"/>
              <a:t>гроші</a:t>
            </a:r>
            <a:r>
              <a:rPr lang="ru-RU" dirty="0"/>
              <a:t>, </a:t>
            </a:r>
            <a:r>
              <a:rPr lang="ru-RU" dirty="0" err="1"/>
              <a:t>послуги</a:t>
            </a:r>
            <a:r>
              <a:rPr lang="ru-RU" dirty="0"/>
              <a:t>);</a:t>
            </a:r>
          </a:p>
          <a:p>
            <a:pPr marL="285750" indent="-285750">
              <a:buFontTx/>
              <a:buChar char="-"/>
            </a:pPr>
            <a:r>
              <a:rPr lang="ru-RU" dirty="0"/>
              <a:t>-</a:t>
            </a:r>
            <a:r>
              <a:rPr lang="ru-RU" dirty="0" err="1"/>
              <a:t>кожна</a:t>
            </a:r>
            <a:r>
              <a:rPr lang="ru-RU" dirty="0"/>
              <a:t> сторона повинна бути </a:t>
            </a:r>
            <a:r>
              <a:rPr lang="ru-RU" dirty="0" err="1"/>
              <a:t>спроможною</a:t>
            </a:r>
            <a:r>
              <a:rPr lang="ru-RU" dirty="0"/>
              <a:t> для доставки товару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/>
              <a:t>-</a:t>
            </a:r>
            <a:r>
              <a:rPr lang="ru-RU" dirty="0" err="1"/>
              <a:t>кожна</a:t>
            </a:r>
            <a:r>
              <a:rPr lang="ru-RU" dirty="0"/>
              <a:t> сторона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незалежною</a:t>
            </a:r>
            <a:r>
              <a:rPr lang="ru-RU" dirty="0"/>
              <a:t> при </a:t>
            </a:r>
            <a:r>
              <a:rPr lang="ru-RU" dirty="0" err="1"/>
              <a:t>прийнятті</a:t>
            </a:r>
            <a:r>
              <a:rPr lang="ru-RU" dirty="0"/>
              <a:t> умов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/>
              <a:t>-</a:t>
            </a:r>
            <a:r>
              <a:rPr lang="ru-RU" dirty="0" err="1"/>
              <a:t>кожна</a:t>
            </a:r>
            <a:r>
              <a:rPr lang="ru-RU" dirty="0"/>
              <a:t> сторона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впевненою</a:t>
            </a:r>
            <a:r>
              <a:rPr lang="ru-RU" dirty="0"/>
              <a:t> у </a:t>
            </a:r>
            <a:r>
              <a:rPr lang="ru-RU" dirty="0" err="1"/>
              <a:t>доцільності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торгової</a:t>
            </a:r>
            <a:r>
              <a:rPr lang="ru-RU" dirty="0"/>
              <a:t> угоди та </a:t>
            </a:r>
            <a:r>
              <a:rPr lang="ru-RU" dirty="0" err="1"/>
              <a:t>мати</a:t>
            </a:r>
            <a:r>
              <a:rPr lang="ru-RU" dirty="0"/>
              <a:t>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бажання</a:t>
            </a:r>
            <a:r>
              <a:rPr lang="ru-RU" dirty="0"/>
              <a:t>.</a:t>
            </a:r>
          </a:p>
          <a:p>
            <a:r>
              <a:rPr lang="ru-RU" dirty="0" err="1"/>
              <a:t>Також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зазначити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споживач</a:t>
            </a:r>
            <a:r>
              <a:rPr lang="ru-RU" dirty="0"/>
              <a:t> в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ринкових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являється</a:t>
            </a:r>
            <a:r>
              <a:rPr lang="ru-RU" dirty="0"/>
              <a:t> </a:t>
            </a:r>
            <a:r>
              <a:rPr lang="ru-RU" dirty="0" err="1"/>
              <a:t>повноцінним</a:t>
            </a:r>
            <a:r>
              <a:rPr lang="ru-RU" dirty="0"/>
              <a:t> </a:t>
            </a:r>
            <a:r>
              <a:rPr lang="ru-RU" dirty="0" err="1"/>
              <a:t>учасником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/>
              <a:t>врахування</a:t>
            </a:r>
            <a:r>
              <a:rPr lang="ru-RU" dirty="0"/>
              <a:t> потреб </a:t>
            </a:r>
            <a:r>
              <a:rPr lang="ru-RU" dirty="0" err="1"/>
              <a:t>користувача</a:t>
            </a:r>
            <a:r>
              <a:rPr lang="ru-RU" dirty="0"/>
              <a:t> </a:t>
            </a:r>
            <a:r>
              <a:rPr lang="ru-RU" dirty="0" err="1"/>
              <a:t>являється</a:t>
            </a:r>
            <a:r>
              <a:rPr lang="ru-RU" dirty="0"/>
              <a:t> одним з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будь-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суб’єкта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 </a:t>
            </a:r>
            <a:r>
              <a:rPr lang="ru-RU" dirty="0" err="1" smtClean="0"/>
              <a:t>Перенасичення</a:t>
            </a:r>
            <a:r>
              <a:rPr lang="ru-RU" dirty="0" smtClean="0"/>
              <a:t> </a:t>
            </a:r>
            <a:r>
              <a:rPr lang="ru-RU" dirty="0"/>
              <a:t>ринку </a:t>
            </a:r>
            <a:r>
              <a:rPr lang="ru-RU" dirty="0" err="1"/>
              <a:t>всіма</a:t>
            </a:r>
            <a:r>
              <a:rPr lang="ru-RU" dirty="0"/>
              <a:t> </a:t>
            </a:r>
            <a:r>
              <a:rPr lang="ru-RU" dirty="0" err="1"/>
              <a:t>можливими</a:t>
            </a:r>
            <a:r>
              <a:rPr lang="ru-RU" dirty="0"/>
              <a:t> товарами та </a:t>
            </a:r>
            <a:r>
              <a:rPr lang="ru-RU" dirty="0" err="1"/>
              <a:t>послугами</a:t>
            </a:r>
            <a:r>
              <a:rPr lang="ru-RU" dirty="0"/>
              <a:t> </a:t>
            </a:r>
            <a:r>
              <a:rPr lang="ru-RU" dirty="0" err="1"/>
              <a:t>змушує</a:t>
            </a:r>
            <a:r>
              <a:rPr lang="ru-RU" dirty="0"/>
              <a:t> </a:t>
            </a:r>
            <a:r>
              <a:rPr lang="ru-RU" dirty="0" err="1"/>
              <a:t>комерсантів</a:t>
            </a:r>
            <a:r>
              <a:rPr lang="ru-RU" dirty="0"/>
              <a:t> </a:t>
            </a:r>
            <a:r>
              <a:rPr lang="ru-RU" dirty="0" err="1"/>
              <a:t>орієнтуватися</a:t>
            </a:r>
            <a:r>
              <a:rPr lang="ru-RU" dirty="0"/>
              <a:t> на </a:t>
            </a:r>
            <a:r>
              <a:rPr lang="ru-RU" dirty="0" err="1"/>
              <a:t>основні</a:t>
            </a:r>
            <a:r>
              <a:rPr lang="ru-RU" dirty="0"/>
              <a:t> потреби </a:t>
            </a:r>
            <a:r>
              <a:rPr lang="ru-RU" dirty="0" err="1"/>
              <a:t>споживачів</a:t>
            </a:r>
            <a:r>
              <a:rPr lang="ru-RU" dirty="0"/>
              <a:t>, </a:t>
            </a:r>
            <a:r>
              <a:rPr lang="ru-RU" dirty="0" err="1"/>
              <a:t>укріплювати</a:t>
            </a:r>
            <a:r>
              <a:rPr lang="ru-RU" dirty="0"/>
              <a:t> </a:t>
            </a:r>
            <a:r>
              <a:rPr lang="ru-RU" dirty="0" err="1" smtClean="0"/>
              <a:t>власну</a:t>
            </a:r>
            <a:r>
              <a:rPr lang="ru-RU" dirty="0" smtClean="0"/>
              <a:t> </a:t>
            </a:r>
            <a:r>
              <a:rPr lang="ru-RU" dirty="0" err="1" smtClean="0"/>
              <a:t>репутацію</a:t>
            </a:r>
            <a:r>
              <a:rPr lang="ru-RU" dirty="0" smtClean="0"/>
              <a:t> </a:t>
            </a:r>
            <a:r>
              <a:rPr lang="ru-RU" dirty="0"/>
              <a:t>шляхом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найменших</a:t>
            </a:r>
            <a:r>
              <a:rPr lang="ru-RU" dirty="0"/>
              <a:t> потреб </a:t>
            </a:r>
            <a:r>
              <a:rPr lang="ru-RU" dirty="0" err="1"/>
              <a:t>споживачів</a:t>
            </a:r>
            <a:r>
              <a:rPr lang="ru-RU" dirty="0"/>
              <a:t>, </a:t>
            </a:r>
            <a:r>
              <a:rPr lang="ru-RU" dirty="0" err="1"/>
              <a:t>уважного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 до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пропозицій</a:t>
            </a:r>
            <a:r>
              <a:rPr lang="ru-RU" dirty="0"/>
              <a:t> та </a:t>
            </a:r>
            <a:r>
              <a:rPr lang="ru-RU" dirty="0" err="1"/>
              <a:t>зауважень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дозволить </a:t>
            </a:r>
            <a:r>
              <a:rPr lang="ru-RU" dirty="0" err="1"/>
              <a:t>утримати</a:t>
            </a:r>
            <a:r>
              <a:rPr lang="ru-RU" dirty="0"/>
              <a:t> </a:t>
            </a:r>
            <a:r>
              <a:rPr lang="ru-RU" dirty="0" err="1"/>
              <a:t>наявних</a:t>
            </a:r>
            <a:r>
              <a:rPr lang="ru-RU" dirty="0"/>
              <a:t> та </a:t>
            </a:r>
            <a:r>
              <a:rPr lang="ru-RU" dirty="0" err="1"/>
              <a:t>завоювати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</a:t>
            </a:r>
          </a:p>
          <a:p>
            <a:r>
              <a:rPr lang="ru-RU" dirty="0"/>
              <a:t>Таким чином, </a:t>
            </a:r>
            <a:r>
              <a:rPr lang="ru-RU" dirty="0" err="1"/>
              <a:t>споживач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прямий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 [92]:</a:t>
            </a:r>
          </a:p>
          <a:p>
            <a:pPr marL="285750" indent="-285750">
              <a:buFontTx/>
              <a:buChar char="-"/>
            </a:pPr>
            <a:r>
              <a:rPr lang="ru-RU" dirty="0"/>
              <a:t>-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зумовлюється</a:t>
            </a:r>
            <a:r>
              <a:rPr lang="ru-RU" dirty="0"/>
              <a:t> </a:t>
            </a:r>
            <a:r>
              <a:rPr lang="ru-RU" dirty="0" err="1"/>
              <a:t>економікою</a:t>
            </a:r>
            <a:r>
              <a:rPr lang="ru-RU" dirty="0"/>
              <a:t> товарного ринку, </a:t>
            </a:r>
            <a:r>
              <a:rPr lang="ru-RU" dirty="0" err="1"/>
              <a:t>цілями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реальними</a:t>
            </a:r>
            <a:r>
              <a:rPr lang="ru-RU" dirty="0"/>
              <a:t> </a:t>
            </a:r>
            <a:r>
              <a:rPr lang="ru-RU" dirty="0" err="1"/>
              <a:t>можливостями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 ринку, </a:t>
            </a:r>
            <a:r>
              <a:rPr lang="ru-RU" dirty="0" err="1"/>
              <a:t>знаходження</a:t>
            </a:r>
            <a:r>
              <a:rPr lang="ru-RU" dirty="0"/>
              <a:t> та </a:t>
            </a:r>
            <a:r>
              <a:rPr lang="ru-RU" dirty="0" err="1"/>
              <a:t>займання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долі</a:t>
            </a:r>
            <a:r>
              <a:rPr lang="ru-RU" dirty="0"/>
              <a:t> на </a:t>
            </a:r>
            <a:r>
              <a:rPr lang="ru-RU" dirty="0" err="1"/>
              <a:t>ньому</a:t>
            </a:r>
            <a:r>
              <a:rPr lang="ru-RU" dirty="0"/>
              <a:t>,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конкурентоспроможності</a:t>
            </a:r>
            <a:r>
              <a:rPr lang="ru-RU" dirty="0"/>
              <a:t> та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77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91440" y="202869"/>
            <a:ext cx="1210056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</a:t>
            </a:r>
            <a:r>
              <a:rPr lang="ru-RU" dirty="0" err="1"/>
              <a:t>комплексний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до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заключається</a:t>
            </a:r>
            <a:r>
              <a:rPr lang="ru-RU" dirty="0"/>
              <a:t> у </a:t>
            </a:r>
            <a:r>
              <a:rPr lang="ru-RU" dirty="0" err="1"/>
              <a:t>щільній</a:t>
            </a:r>
            <a:r>
              <a:rPr lang="ru-RU" dirty="0"/>
              <a:t> </a:t>
            </a:r>
            <a:r>
              <a:rPr lang="ru-RU" dirty="0" err="1"/>
              <a:t>співпраці</a:t>
            </a:r>
            <a:r>
              <a:rPr lang="ru-RU" dirty="0"/>
              <a:t> з </a:t>
            </a:r>
            <a:r>
              <a:rPr lang="ru-RU" dirty="0" err="1"/>
              <a:t>постачальниками</a:t>
            </a:r>
            <a:r>
              <a:rPr lang="ru-RU" dirty="0"/>
              <a:t>, </a:t>
            </a:r>
            <a:r>
              <a:rPr lang="ru-RU" dirty="0" err="1"/>
              <a:t>врахування</a:t>
            </a:r>
            <a:r>
              <a:rPr lang="ru-RU" dirty="0"/>
              <a:t> при </a:t>
            </a:r>
            <a:r>
              <a:rPr lang="ru-RU" dirty="0" err="1"/>
              <a:t>купівлі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продажу </a:t>
            </a:r>
            <a:r>
              <a:rPr lang="ru-RU" dirty="0" err="1"/>
              <a:t>попиту</a:t>
            </a:r>
            <a:r>
              <a:rPr lang="ru-RU" dirty="0"/>
              <a:t> на ринку,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рухом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споживачу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;</a:t>
            </a:r>
          </a:p>
          <a:p>
            <a:r>
              <a:rPr lang="ru-RU" dirty="0"/>
              <a:t>-</a:t>
            </a:r>
            <a:r>
              <a:rPr lang="ru-RU" dirty="0" err="1"/>
              <a:t>комерційне</a:t>
            </a:r>
            <a:r>
              <a:rPr lang="ru-RU" dirty="0"/>
              <a:t>	</a:t>
            </a:r>
            <a:r>
              <a:rPr lang="ru-RU" dirty="0" err="1"/>
              <a:t>управління</a:t>
            </a:r>
            <a:r>
              <a:rPr lang="ru-RU" dirty="0"/>
              <a:t>	</a:t>
            </a:r>
            <a:r>
              <a:rPr lang="ru-RU" dirty="0" err="1"/>
              <a:t>купівлею-продажем</a:t>
            </a:r>
            <a:r>
              <a:rPr lang="ru-RU" dirty="0"/>
              <a:t>	</a:t>
            </a:r>
            <a:r>
              <a:rPr lang="ru-RU" dirty="0" err="1"/>
              <a:t>товарів</a:t>
            </a:r>
            <a:r>
              <a:rPr lang="ru-RU" dirty="0"/>
              <a:t>	</a:t>
            </a:r>
            <a:r>
              <a:rPr lang="ru-RU" dirty="0" err="1"/>
              <a:t>із</a:t>
            </a:r>
            <a:r>
              <a:rPr lang="ru-RU" dirty="0"/>
              <a:t>	</a:t>
            </a:r>
            <a:r>
              <a:rPr lang="ru-RU" dirty="0" err="1"/>
              <a:t>застосуванням</a:t>
            </a:r>
            <a:r>
              <a:rPr lang="ru-RU" dirty="0"/>
              <a:t>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знарядь</a:t>
            </a:r>
            <a:r>
              <a:rPr lang="ru-RU" dirty="0"/>
              <a:t>;</a:t>
            </a:r>
          </a:p>
          <a:p>
            <a:r>
              <a:rPr lang="ru-RU" dirty="0"/>
              <a:t>-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цільових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 шляхом </a:t>
            </a:r>
            <a:r>
              <a:rPr lang="ru-RU" dirty="0" err="1"/>
              <a:t>дослідження</a:t>
            </a:r>
            <a:r>
              <a:rPr lang="ru-RU" dirty="0"/>
              <a:t> потреб і </a:t>
            </a:r>
            <a:r>
              <a:rPr lang="ru-RU" dirty="0" err="1"/>
              <a:t>платоспроможності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;</a:t>
            </a:r>
          </a:p>
          <a:p>
            <a:r>
              <a:rPr lang="ru-RU" dirty="0"/>
              <a:t>-</a:t>
            </a:r>
            <a:r>
              <a:rPr lang="ru-RU" dirty="0" err="1"/>
              <a:t>пристосування</a:t>
            </a:r>
            <a:r>
              <a:rPr lang="ru-RU" dirty="0"/>
              <a:t> до </a:t>
            </a:r>
            <a:r>
              <a:rPr lang="ru-RU" dirty="0" err="1"/>
              <a:t>соціальних</a:t>
            </a:r>
            <a:r>
              <a:rPr lang="ru-RU" dirty="0"/>
              <a:t>, </a:t>
            </a:r>
            <a:r>
              <a:rPr lang="ru-RU" dirty="0" err="1"/>
              <a:t>економічних</a:t>
            </a:r>
            <a:r>
              <a:rPr lang="ru-RU" dirty="0"/>
              <a:t>, </a:t>
            </a:r>
            <a:r>
              <a:rPr lang="ru-RU" dirty="0" err="1"/>
              <a:t>політичних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в </a:t>
            </a:r>
            <a:r>
              <a:rPr lang="ru-RU" dirty="0" err="1"/>
              <a:t>навколишньому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;</a:t>
            </a:r>
          </a:p>
          <a:p>
            <a:r>
              <a:rPr lang="ru-RU" dirty="0"/>
              <a:t>-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врахування</a:t>
            </a:r>
            <a:r>
              <a:rPr lang="ru-RU" dirty="0"/>
              <a:t> затрат на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endParaRPr lang="ru-RU" dirty="0"/>
          </a:p>
          <a:p>
            <a:r>
              <a:rPr lang="ru-RU" b="1" dirty="0" err="1"/>
              <a:t>Етапи</a:t>
            </a:r>
            <a:r>
              <a:rPr lang="ru-RU" b="1" dirty="0"/>
              <a:t> </a:t>
            </a:r>
            <a:r>
              <a:rPr lang="ru-RU" b="1" dirty="0" err="1"/>
              <a:t>реалізації</a:t>
            </a:r>
            <a:r>
              <a:rPr lang="ru-RU" b="1" dirty="0"/>
              <a:t> </a:t>
            </a:r>
            <a:r>
              <a:rPr lang="ru-RU" b="1" dirty="0" err="1"/>
              <a:t>комерційної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[</a:t>
            </a:r>
            <a:r>
              <a:rPr lang="ru-RU" dirty="0"/>
              <a:t>96]:</a:t>
            </a:r>
          </a:p>
          <a:p>
            <a:r>
              <a:rPr lang="ru-RU" dirty="0"/>
              <a:t>-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та </a:t>
            </a:r>
            <a:r>
              <a:rPr lang="ru-RU" dirty="0" err="1"/>
              <a:t>визначення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та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і </a:t>
            </a:r>
            <a:r>
              <a:rPr lang="ru-RU" dirty="0" err="1"/>
              <a:t>послуги</a:t>
            </a:r>
            <a:r>
              <a:rPr lang="ru-RU" dirty="0"/>
              <a:t>;</a:t>
            </a:r>
          </a:p>
          <a:p>
            <a:r>
              <a:rPr lang="ru-RU" dirty="0"/>
              <a:t>-</a:t>
            </a:r>
            <a:r>
              <a:rPr lang="ru-RU" dirty="0" err="1"/>
              <a:t>визначення</a:t>
            </a:r>
            <a:r>
              <a:rPr lang="ru-RU" dirty="0"/>
              <a:t> та </a:t>
            </a:r>
            <a:r>
              <a:rPr lang="ru-RU" dirty="0" err="1"/>
              <a:t>налагодження</a:t>
            </a:r>
            <a:r>
              <a:rPr lang="ru-RU" dirty="0"/>
              <a:t> </a:t>
            </a:r>
            <a:r>
              <a:rPr lang="ru-RU" dirty="0" err="1"/>
              <a:t>контактів</a:t>
            </a:r>
            <a:r>
              <a:rPr lang="ru-RU" dirty="0"/>
              <a:t> з </a:t>
            </a:r>
            <a:r>
              <a:rPr lang="ru-RU" dirty="0" err="1"/>
              <a:t>постачальниками</a:t>
            </a:r>
            <a:r>
              <a:rPr lang="ru-RU" dirty="0"/>
              <a:t>;</a:t>
            </a:r>
          </a:p>
          <a:p>
            <a:r>
              <a:rPr lang="ru-RU" dirty="0"/>
              <a:t>-</a:t>
            </a:r>
            <a:r>
              <a:rPr lang="ru-RU" dirty="0" err="1"/>
              <a:t>організація</a:t>
            </a:r>
            <a:r>
              <a:rPr lang="ru-RU" dirty="0"/>
              <a:t>	оптового	</a:t>
            </a:r>
            <a:r>
              <a:rPr lang="ru-RU" dirty="0" err="1"/>
              <a:t>чи</a:t>
            </a:r>
            <a:r>
              <a:rPr lang="ru-RU" dirty="0"/>
              <a:t>	</a:t>
            </a:r>
            <a:r>
              <a:rPr lang="ru-RU" dirty="0" err="1"/>
              <a:t>роздрібного</a:t>
            </a:r>
            <a:r>
              <a:rPr lang="ru-RU" dirty="0"/>
              <a:t>	</a:t>
            </a:r>
            <a:r>
              <a:rPr lang="ru-RU" dirty="0" err="1"/>
              <a:t>закуповування</a:t>
            </a:r>
            <a:r>
              <a:rPr lang="ru-RU" dirty="0"/>
              <a:t>	</a:t>
            </a:r>
            <a:r>
              <a:rPr lang="ru-RU" dirty="0" err="1"/>
              <a:t>споживчих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;</a:t>
            </a:r>
          </a:p>
          <a:p>
            <a:r>
              <a:rPr lang="ru-RU" dirty="0"/>
              <a:t>-</a:t>
            </a:r>
            <a:r>
              <a:rPr lang="ru-RU" dirty="0" err="1"/>
              <a:t>комерційна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з оптового продажу </a:t>
            </a:r>
            <a:r>
              <a:rPr lang="ru-RU" dirty="0" err="1"/>
              <a:t>товарів</a:t>
            </a:r>
            <a:r>
              <a:rPr lang="ru-RU" dirty="0"/>
              <a:t>;</a:t>
            </a:r>
          </a:p>
          <a:p>
            <a:r>
              <a:rPr lang="ru-RU" dirty="0"/>
              <a:t>-</a:t>
            </a:r>
            <a:r>
              <a:rPr lang="ru-RU" dirty="0" err="1"/>
              <a:t>комерційна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з </a:t>
            </a:r>
            <a:r>
              <a:rPr lang="ru-RU" dirty="0" err="1"/>
              <a:t>роздрібного</a:t>
            </a:r>
            <a:r>
              <a:rPr lang="ru-RU" dirty="0"/>
              <a:t> продажу </a:t>
            </a:r>
            <a:r>
              <a:rPr lang="ru-RU" dirty="0" err="1"/>
              <a:t>товарів</a:t>
            </a:r>
            <a:r>
              <a:rPr lang="ru-RU" dirty="0"/>
              <a:t>;</a:t>
            </a:r>
          </a:p>
          <a:p>
            <a:r>
              <a:rPr lang="ru-RU" dirty="0"/>
              <a:t>-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асортименту</a:t>
            </a:r>
            <a:r>
              <a:rPr lang="ru-RU" dirty="0"/>
              <a:t> та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товарним</a:t>
            </a:r>
            <a:r>
              <a:rPr lang="ru-RU" dirty="0"/>
              <a:t> запасами;</a:t>
            </a:r>
          </a:p>
          <a:p>
            <a:r>
              <a:rPr lang="ru-RU" dirty="0"/>
              <a:t>-</a:t>
            </a:r>
            <a:r>
              <a:rPr lang="ru-RU" dirty="0" err="1"/>
              <a:t>діяльність</a:t>
            </a:r>
            <a:r>
              <a:rPr lang="ru-RU" dirty="0"/>
              <a:t> по </a:t>
            </a:r>
            <a:r>
              <a:rPr lang="ru-RU" dirty="0" err="1"/>
              <a:t>наданню</a:t>
            </a:r>
            <a:r>
              <a:rPr lang="ru-RU" dirty="0"/>
              <a:t> </a:t>
            </a:r>
            <a:r>
              <a:rPr lang="ru-RU" dirty="0" err="1"/>
              <a:t>рекламних</a:t>
            </a:r>
            <a:r>
              <a:rPr lang="ru-RU" dirty="0"/>
              <a:t> та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;</a:t>
            </a:r>
          </a:p>
          <a:p>
            <a:r>
              <a:rPr lang="ru-RU" dirty="0"/>
              <a:t>-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товарних</a:t>
            </a:r>
            <a:r>
              <a:rPr lang="ru-RU" dirty="0"/>
              <a:t> </a:t>
            </a:r>
            <a:r>
              <a:rPr lang="ru-RU" dirty="0" err="1" smtClean="0"/>
              <a:t>послуг</a:t>
            </a:r>
            <a:endParaRPr lang="ru-RU" dirty="0" smtClean="0"/>
          </a:p>
          <a:p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виділити</a:t>
            </a:r>
            <a:r>
              <a:rPr lang="ru-RU" b="1" dirty="0"/>
              <a:t> </a:t>
            </a:r>
            <a:r>
              <a:rPr lang="ru-RU" b="1" dirty="0" err="1"/>
              <a:t>такі</a:t>
            </a:r>
            <a:r>
              <a:rPr lang="ru-RU" b="1" dirty="0"/>
              <a:t> </a:t>
            </a:r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принципи</a:t>
            </a:r>
            <a:r>
              <a:rPr lang="ru-RU" b="1" dirty="0"/>
              <a:t> </a:t>
            </a:r>
            <a:r>
              <a:rPr lang="ru-RU" b="1" dirty="0" err="1"/>
              <a:t>комерційної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dirty="0"/>
              <a:t>: </a:t>
            </a:r>
            <a:r>
              <a:rPr lang="ru-RU" dirty="0" err="1"/>
              <a:t>економічна</a:t>
            </a:r>
            <a:r>
              <a:rPr lang="ru-RU" dirty="0"/>
              <a:t> свобода, 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конкурентоспроможність</a:t>
            </a:r>
            <a:r>
              <a:rPr lang="ru-RU" dirty="0"/>
              <a:t>, </a:t>
            </a:r>
            <a:r>
              <a:rPr lang="ru-RU" dirty="0" err="1"/>
              <a:t>адаптивність</a:t>
            </a:r>
            <a:r>
              <a:rPr lang="ru-RU" dirty="0"/>
              <a:t>, </a:t>
            </a:r>
            <a:r>
              <a:rPr lang="ru-RU" dirty="0" err="1"/>
              <a:t>ризикованість</a:t>
            </a:r>
            <a:r>
              <a:rPr lang="ru-RU" dirty="0"/>
              <a:t>, </a:t>
            </a:r>
            <a:r>
              <a:rPr lang="ru-RU" dirty="0" err="1"/>
              <a:t>ефективність</a:t>
            </a:r>
            <a:r>
              <a:rPr lang="ru-RU" dirty="0"/>
              <a:t>.</a:t>
            </a:r>
          </a:p>
          <a:p>
            <a:r>
              <a:rPr lang="ru-RU" dirty="0"/>
              <a:t>•	Принцип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свободи</a:t>
            </a:r>
            <a:r>
              <a:rPr lang="ru-RU" dirty="0"/>
              <a:t> </a:t>
            </a:r>
            <a:r>
              <a:rPr lang="ru-RU" dirty="0" err="1"/>
              <a:t>означає,що</a:t>
            </a:r>
            <a:r>
              <a:rPr lang="ru-RU" dirty="0"/>
              <a:t> </a:t>
            </a:r>
            <a:r>
              <a:rPr lang="ru-RU" dirty="0" err="1"/>
              <a:t>суб’єкти</a:t>
            </a:r>
            <a:r>
              <a:rPr lang="ru-RU" dirty="0"/>
              <a:t> </a:t>
            </a:r>
            <a:r>
              <a:rPr lang="ru-RU" dirty="0" err="1"/>
              <a:t>комерційноїдіяльності</a:t>
            </a:r>
            <a:r>
              <a:rPr lang="ru-RU" dirty="0"/>
              <a:t> </a:t>
            </a:r>
            <a:r>
              <a:rPr lang="ru-RU" dirty="0" err="1"/>
              <a:t>вільні</a:t>
            </a:r>
            <a:r>
              <a:rPr lang="ru-RU" dirty="0"/>
              <a:t> у </a:t>
            </a:r>
            <a:r>
              <a:rPr lang="ru-RU" dirty="0" err="1"/>
              <a:t>виборі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, форм і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,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масштаби</a:t>
            </a:r>
            <a:r>
              <a:rPr lang="ru-RU" dirty="0"/>
              <a:t>, й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комерційних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характер </a:t>
            </a:r>
            <a:r>
              <a:rPr lang="ru-RU" dirty="0" err="1"/>
              <a:t>взаємовідносин</a:t>
            </a:r>
            <a:r>
              <a:rPr lang="ru-RU" dirty="0"/>
              <a:t>, </a:t>
            </a:r>
            <a:r>
              <a:rPr lang="ru-RU" dirty="0" err="1"/>
              <a:t>міру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.</a:t>
            </a:r>
          </a:p>
          <a:p>
            <a:r>
              <a:rPr lang="ru-RU" dirty="0"/>
              <a:t>•	Суть другого принципу – </a:t>
            </a:r>
            <a:r>
              <a:rPr lang="ru-RU" dirty="0" err="1"/>
              <a:t>конкурентоспроможності</a:t>
            </a:r>
            <a:r>
              <a:rPr lang="ru-RU" dirty="0"/>
              <a:t> –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комерційна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/>
              <a:t>здійснюється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монопольної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коли на ринку є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продавців</a:t>
            </a:r>
            <a:r>
              <a:rPr lang="ru-RU" dirty="0"/>
              <a:t> з </a:t>
            </a:r>
            <a:r>
              <a:rPr lang="ru-RU" dirty="0" err="1"/>
              <a:t>ідентичним</a:t>
            </a:r>
            <a:r>
              <a:rPr lang="ru-RU" dirty="0"/>
              <a:t> </a:t>
            </a:r>
            <a:r>
              <a:rPr lang="ru-RU" dirty="0" err="1"/>
              <a:t>асортиментом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. </a:t>
            </a:r>
            <a:r>
              <a:rPr lang="ru-RU" dirty="0" err="1"/>
              <a:t>Продавці</a:t>
            </a:r>
            <a:r>
              <a:rPr lang="ru-RU" dirty="0"/>
              <a:t> </a:t>
            </a:r>
            <a:r>
              <a:rPr lang="ru-RU" dirty="0" err="1"/>
              <a:t>досягають</a:t>
            </a:r>
            <a:r>
              <a:rPr lang="ru-RU" dirty="0"/>
              <a:t> </a:t>
            </a:r>
            <a:r>
              <a:rPr lang="ru-RU" dirty="0" err="1"/>
              <a:t>конкурентних</a:t>
            </a:r>
            <a:r>
              <a:rPr lang="ru-RU" dirty="0"/>
              <a:t> </a:t>
            </a:r>
            <a:r>
              <a:rPr lang="ru-RU" dirty="0" err="1"/>
              <a:t>переваг</a:t>
            </a:r>
            <a:r>
              <a:rPr lang="ru-RU" dirty="0"/>
              <a:t> методами </a:t>
            </a:r>
            <a:r>
              <a:rPr lang="ru-RU" dirty="0" err="1"/>
              <a:t>цінової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, </a:t>
            </a:r>
            <a:r>
              <a:rPr lang="ru-RU" dirty="0" err="1"/>
              <a:t>оптимізацією</a:t>
            </a:r>
            <a:r>
              <a:rPr lang="ru-RU" dirty="0"/>
              <a:t> </a:t>
            </a:r>
            <a:r>
              <a:rPr lang="ru-RU" dirty="0" err="1"/>
              <a:t>асортименту</a:t>
            </a:r>
            <a:r>
              <a:rPr lang="ru-RU" dirty="0"/>
              <a:t>, </a:t>
            </a:r>
            <a:r>
              <a:rPr lang="ru-RU" dirty="0" err="1"/>
              <a:t>впровадженням</a:t>
            </a:r>
            <a:r>
              <a:rPr lang="ru-RU" dirty="0"/>
              <a:t> </a:t>
            </a:r>
            <a:r>
              <a:rPr lang="ru-RU" dirty="0" err="1"/>
              <a:t>активних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продажу, </a:t>
            </a:r>
            <a:r>
              <a:rPr lang="ru-RU" dirty="0" err="1"/>
              <a:t>продовженням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часу, </a:t>
            </a:r>
            <a:r>
              <a:rPr lang="ru-RU" dirty="0" err="1"/>
              <a:t>підвищенням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.</a:t>
            </a:r>
          </a:p>
          <a:p>
            <a:r>
              <a:rPr lang="ru-RU" dirty="0" smtClean="0"/>
              <a:t>•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922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95</TotalTime>
  <Words>5121</Words>
  <Application>Microsoft Office PowerPoint</Application>
  <PresentationFormat>Широкоэкранный</PresentationFormat>
  <Paragraphs>221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Cambria</vt:lpstr>
      <vt:lpstr>Rockwell</vt:lpstr>
      <vt:lpstr>Rockwell Condensed</vt:lpstr>
      <vt:lpstr>Wingdings</vt:lpstr>
      <vt:lpstr>Дерево</vt:lpstr>
      <vt:lpstr>Товарознавство та комерційна діяльность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Товарознавство та комерційна діяльность</dc:title>
  <dc:creator>Valeria Tymoshyk</dc:creator>
  <cp:lastModifiedBy>Valeria Tymoshyk</cp:lastModifiedBy>
  <cp:revision>8</cp:revision>
  <dcterms:created xsi:type="dcterms:W3CDTF">2024-05-01T13:57:48Z</dcterms:created>
  <dcterms:modified xsi:type="dcterms:W3CDTF">2024-05-01T15:33:38Z</dcterms:modified>
</cp:coreProperties>
</file>