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heque" panose="020B0604020202020204" charset="0"/>
      <p:regular r:id="rId24"/>
    </p:embeddedFont>
    <p:embeddedFont>
      <p:font typeface="Lato" panose="020B0604020202020204" charset="0"/>
      <p:regular r:id="rId25"/>
    </p:embeddedFont>
    <p:embeddedFont>
      <p:font typeface="Lato Bold" panose="020B0604020202020204" charset="0"/>
      <p:regular r:id="rId26"/>
    </p:embeddedFont>
    <p:embeddedFont>
      <p:font typeface="Lato Italics" panose="020B0604020202020204" charset="0"/>
      <p:regular r:id="rId27"/>
    </p:embeddedFont>
    <p:embeddedFont>
      <p:font typeface="Poppins Heavy" panose="020B0604020202020204" charset="0"/>
      <p:regular r:id="rId28"/>
    </p:embeddedFont>
    <p:embeddedFont>
      <p:font typeface="Poppins Ultra-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5004959" y="1860459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1143419" y="8163269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5499815" y="1028700"/>
            <a:ext cx="766692" cy="639839"/>
          </a:xfrm>
          <a:custGeom>
            <a:avLst/>
            <a:gdLst/>
            <a:ahLst/>
            <a:cxnLst/>
            <a:rect l="l" t="t" r="r" b="b"/>
            <a:pathLst>
              <a:path w="766692" h="639839">
                <a:moveTo>
                  <a:pt x="0" y="0"/>
                </a:moveTo>
                <a:lnTo>
                  <a:pt x="766692" y="0"/>
                </a:lnTo>
                <a:lnTo>
                  <a:pt x="766692" y="639839"/>
                </a:lnTo>
                <a:lnTo>
                  <a:pt x="0" y="639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86588" y="3657726"/>
            <a:ext cx="12616379" cy="411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9"/>
              </a:lnSpc>
            </a:pPr>
            <a:r>
              <a:rPr lang="en-US" sz="9999" spc="999">
                <a:solidFill>
                  <a:srgbClr val="5271FF"/>
                </a:solidFill>
                <a:latin typeface="Poppins Heavy"/>
              </a:rPr>
              <a:t>ФІЗИЧНА ТЕРАПІЯ ПРИ АМПУТАЦІЯХ</a:t>
            </a:r>
          </a:p>
        </p:txBody>
      </p:sp>
      <p:sp>
        <p:nvSpPr>
          <p:cNvPr id="10" name="Freeform 10"/>
          <p:cNvSpPr/>
          <p:nvPr/>
        </p:nvSpPr>
        <p:spPr>
          <a:xfrm>
            <a:off x="-4134433" y="1004889"/>
            <a:ext cx="12993464" cy="2102579"/>
          </a:xfrm>
          <a:custGeom>
            <a:avLst/>
            <a:gdLst/>
            <a:ahLst/>
            <a:cxnLst/>
            <a:rect l="l" t="t" r="r" b="b"/>
            <a:pathLst>
              <a:path w="12993464" h="2102579">
                <a:moveTo>
                  <a:pt x="0" y="0"/>
                </a:moveTo>
                <a:lnTo>
                  <a:pt x="12993465" y="0"/>
                </a:lnTo>
                <a:lnTo>
                  <a:pt x="12993465" y="2102578"/>
                </a:lnTo>
                <a:lnTo>
                  <a:pt x="0" y="2102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0" y="0"/>
            <a:ext cx="541602" cy="10287000"/>
            <a:chOff x="0" y="0"/>
            <a:chExt cx="157867" cy="29984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l="l" t="t" r="r" b="b"/>
              <a:pathLst>
                <a:path w="157867" h="2998468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568482" y="2289866"/>
            <a:ext cx="829509" cy="1966473"/>
            <a:chOff x="0" y="0"/>
            <a:chExt cx="2354580" cy="55818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4980926" y="-2587876"/>
            <a:ext cx="1629197" cy="7951652"/>
            <a:chOff x="0" y="0"/>
            <a:chExt cx="2354580" cy="114920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3310" cy="11492046"/>
            </a:xfrm>
            <a:custGeom>
              <a:avLst/>
              <a:gdLst/>
              <a:ahLst/>
              <a:cxnLst/>
              <a:rect l="l" t="t" r="r" b="b"/>
              <a:pathLst>
                <a:path w="2353310" h="11492046">
                  <a:moveTo>
                    <a:pt x="784860" y="11424736"/>
                  </a:moveTo>
                  <a:cubicBezTo>
                    <a:pt x="905510" y="11465376"/>
                    <a:pt x="1042670" y="11492046"/>
                    <a:pt x="1177290" y="11492046"/>
                  </a:cubicBezTo>
                  <a:cubicBezTo>
                    <a:pt x="1311910" y="11492046"/>
                    <a:pt x="1441450" y="11469186"/>
                    <a:pt x="1560830" y="11428546"/>
                  </a:cubicBezTo>
                  <a:cubicBezTo>
                    <a:pt x="1563370" y="11427276"/>
                    <a:pt x="1565910" y="11427276"/>
                    <a:pt x="1568450" y="11426006"/>
                  </a:cubicBezTo>
                  <a:cubicBezTo>
                    <a:pt x="2016760" y="11263446"/>
                    <a:pt x="2346960" y="10834186"/>
                    <a:pt x="2353310" y="1030600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98100"/>
                  </a:lnTo>
                  <a:cubicBezTo>
                    <a:pt x="6350" y="10836726"/>
                    <a:pt x="331470" y="11265986"/>
                    <a:pt x="784860" y="11424736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568482" y="3884344"/>
            <a:ext cx="829509" cy="1966473"/>
            <a:chOff x="0" y="0"/>
            <a:chExt cx="2354580" cy="55818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613946" y="7486238"/>
            <a:ext cx="829509" cy="1966473"/>
            <a:chOff x="0" y="0"/>
            <a:chExt cx="2354580" cy="55818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568482" y="5783117"/>
            <a:ext cx="829509" cy="1966473"/>
            <a:chOff x="0" y="0"/>
            <a:chExt cx="2354580" cy="558188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22" name="Freeform 22"/>
          <p:cNvSpPr/>
          <p:nvPr/>
        </p:nvSpPr>
        <p:spPr>
          <a:xfrm rot="-991205">
            <a:off x="10697090" y="931209"/>
            <a:ext cx="6423800" cy="3854280"/>
          </a:xfrm>
          <a:custGeom>
            <a:avLst/>
            <a:gdLst/>
            <a:ahLst/>
            <a:cxnLst/>
            <a:rect l="l" t="t" r="r" b="b"/>
            <a:pathLst>
              <a:path w="6423800" h="3854280">
                <a:moveTo>
                  <a:pt x="0" y="0"/>
                </a:moveTo>
                <a:lnTo>
                  <a:pt x="6423800" y="0"/>
                </a:lnTo>
                <a:lnTo>
                  <a:pt x="6423800" y="3854280"/>
                </a:lnTo>
                <a:lnTo>
                  <a:pt x="0" y="3854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838322">
            <a:off x="11491092" y="5591348"/>
            <a:ext cx="6447091" cy="3687666"/>
          </a:xfrm>
          <a:custGeom>
            <a:avLst/>
            <a:gdLst/>
            <a:ahLst/>
            <a:cxnLst/>
            <a:rect l="l" t="t" r="r" b="b"/>
            <a:pathLst>
              <a:path w="6447091" h="3687666">
                <a:moveTo>
                  <a:pt x="0" y="0"/>
                </a:moveTo>
                <a:lnTo>
                  <a:pt x="6447090" y="0"/>
                </a:lnTo>
                <a:lnTo>
                  <a:pt x="6447090" y="3687666"/>
                </a:lnTo>
                <a:lnTo>
                  <a:pt x="0" y="3687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" t="-13102" b="-3465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428018" y="3088660"/>
            <a:ext cx="8926205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9"/>
              </a:lnSpc>
            </a:pPr>
            <a:r>
              <a:rPr lang="en-US" sz="3799" spc="379">
                <a:solidFill>
                  <a:srgbClr val="000000"/>
                </a:solidFill>
                <a:latin typeface="Lato Italics"/>
              </a:rPr>
              <a:t>РЕНТГЕН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28018" y="4560241"/>
            <a:ext cx="8926205" cy="586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4"/>
              </a:lnSpc>
            </a:pPr>
            <a:r>
              <a:rPr lang="en-US" sz="3699" spc="369">
                <a:solidFill>
                  <a:srgbClr val="000000"/>
                </a:solidFill>
                <a:latin typeface="Lato Italics"/>
              </a:rPr>
              <a:t>КОМП’ЮТЕРНА ТОМОГРАФІЯ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428018" y="6463459"/>
            <a:ext cx="8926205" cy="57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spc="359">
                <a:solidFill>
                  <a:srgbClr val="000000"/>
                </a:solidFill>
                <a:latin typeface="Lato Italics"/>
              </a:rPr>
              <a:t>АНГІОГРАМА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123218" y="897430"/>
            <a:ext cx="7648133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6999" spc="349">
                <a:solidFill>
                  <a:srgbClr val="FFFFFF"/>
                </a:solidFill>
                <a:latin typeface="Poppins Ultra-Bold"/>
              </a:rPr>
              <a:t>ОБСТЕЖЕННЯ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428018" y="7101803"/>
            <a:ext cx="48705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15069" y="8111453"/>
            <a:ext cx="8926205" cy="65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</a:pPr>
            <a:r>
              <a:rPr lang="en-US" sz="4099" spc="409">
                <a:solidFill>
                  <a:srgbClr val="000000"/>
                </a:solidFill>
                <a:latin typeface="Lato Italics"/>
              </a:rPr>
              <a:t>УЗД доплерографія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568482" y="1056480"/>
            <a:ext cx="829509" cy="1966473"/>
            <a:chOff x="0" y="0"/>
            <a:chExt cx="2354580" cy="55818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6819900" y="-4771103"/>
            <a:ext cx="1629197" cy="11336050"/>
            <a:chOff x="0" y="0"/>
            <a:chExt cx="2354580" cy="163833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3310" cy="16383313"/>
            </a:xfrm>
            <a:custGeom>
              <a:avLst/>
              <a:gdLst/>
              <a:ahLst/>
              <a:cxnLst/>
              <a:rect l="l" t="t" r="r" b="b"/>
              <a:pathLst>
                <a:path w="2353310" h="16383313">
                  <a:moveTo>
                    <a:pt x="784860" y="16316003"/>
                  </a:moveTo>
                  <a:cubicBezTo>
                    <a:pt x="905510" y="16356643"/>
                    <a:pt x="1042670" y="16383313"/>
                    <a:pt x="1177290" y="16383313"/>
                  </a:cubicBezTo>
                  <a:cubicBezTo>
                    <a:pt x="1311910" y="16383313"/>
                    <a:pt x="1441450" y="16360453"/>
                    <a:pt x="1560830" y="16319813"/>
                  </a:cubicBezTo>
                  <a:cubicBezTo>
                    <a:pt x="1563370" y="16318543"/>
                    <a:pt x="1565910" y="16318543"/>
                    <a:pt x="1568450" y="16317272"/>
                  </a:cubicBezTo>
                  <a:cubicBezTo>
                    <a:pt x="2016760" y="16154713"/>
                    <a:pt x="2346960" y="15725453"/>
                    <a:pt x="2353310" y="1518222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5170555"/>
                  </a:lnTo>
                  <a:cubicBezTo>
                    <a:pt x="6350" y="15727993"/>
                    <a:pt x="331470" y="16157253"/>
                    <a:pt x="784860" y="16316003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568482" y="2075864"/>
            <a:ext cx="829509" cy="1966473"/>
            <a:chOff x="0" y="0"/>
            <a:chExt cx="2354580" cy="55818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613946" y="3030537"/>
            <a:ext cx="829509" cy="1966473"/>
            <a:chOff x="0" y="0"/>
            <a:chExt cx="2354580" cy="55818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2062657" y="1744441"/>
            <a:ext cx="89262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ОГЛЯД ЗАГАЛЬНИХ СИСТЕМ (СС ТА ДС)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062657" y="2763826"/>
            <a:ext cx="89262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ХАРЧОВИЙ СТАТУС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23185" y="5506191"/>
            <a:ext cx="8926205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 ПОПЕРЕДНЯ ІСТОРІЯ ХВОРОБИ</a:t>
            </a:r>
          </a:p>
          <a:p>
            <a:pPr>
              <a:lnSpc>
                <a:spcPts val="4200"/>
              </a:lnSpc>
            </a:pPr>
            <a:endParaRPr lang="en-US" sz="3000" spc="300">
              <a:solidFill>
                <a:srgbClr val="2B4A9D"/>
              </a:solidFill>
              <a:latin typeface="Lato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486672" y="211122"/>
            <a:ext cx="8662718" cy="1400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5000" spc="250">
                <a:solidFill>
                  <a:srgbClr val="FFFFFF"/>
                </a:solidFill>
                <a:latin typeface="Poppins Ultra-Bold"/>
              </a:rPr>
              <a:t>ОЦІНЮВАННЯ ПЕРЕД ОПЕРАЦІЄЮ</a:t>
            </a:r>
          </a:p>
        </p:txBody>
      </p:sp>
      <p:grpSp>
        <p:nvGrpSpPr>
          <p:cNvPr id="24" name="Group 24"/>
          <p:cNvGrpSpPr/>
          <p:nvPr/>
        </p:nvGrpSpPr>
        <p:grpSpPr>
          <a:xfrm rot="-5400000">
            <a:off x="568482" y="3985209"/>
            <a:ext cx="829509" cy="1966473"/>
            <a:chOff x="0" y="0"/>
            <a:chExt cx="2354580" cy="558188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26" name="Group 26"/>
          <p:cNvGrpSpPr/>
          <p:nvPr/>
        </p:nvGrpSpPr>
        <p:grpSpPr>
          <a:xfrm rot="-5400000">
            <a:off x="664666" y="5005218"/>
            <a:ext cx="829509" cy="1966473"/>
            <a:chOff x="0" y="0"/>
            <a:chExt cx="2354580" cy="558188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2062657" y="3653996"/>
            <a:ext cx="108613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КОНТРОЛЬ ДІАБЕТУ (ЗА НЕОБХІДНІСТЮ)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037297" y="4487016"/>
            <a:ext cx="1091203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ФУНКЦІЇ КИШКІВНИКА ТА СЕЧОВОГО МІХУРА</a:t>
            </a:r>
          </a:p>
        </p:txBody>
      </p:sp>
      <p:grpSp>
        <p:nvGrpSpPr>
          <p:cNvPr id="30" name="Group 30"/>
          <p:cNvGrpSpPr/>
          <p:nvPr/>
        </p:nvGrpSpPr>
        <p:grpSpPr>
          <a:xfrm rot="-5400000">
            <a:off x="664666" y="6025226"/>
            <a:ext cx="829509" cy="1966473"/>
            <a:chOff x="0" y="0"/>
            <a:chExt cx="2354580" cy="558188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2354928" y="6592041"/>
            <a:ext cx="89262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СОЦІАЛЬНА ІСТОРІЯ</a:t>
            </a:r>
          </a:p>
        </p:txBody>
      </p:sp>
      <p:grpSp>
        <p:nvGrpSpPr>
          <p:cNvPr id="33" name="Group 33"/>
          <p:cNvGrpSpPr/>
          <p:nvPr/>
        </p:nvGrpSpPr>
        <p:grpSpPr>
          <a:xfrm rot="-5400000">
            <a:off x="664666" y="7045235"/>
            <a:ext cx="829509" cy="1966473"/>
            <a:chOff x="0" y="0"/>
            <a:chExt cx="2354580" cy="558188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1829224" y="7556567"/>
            <a:ext cx="89262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МОБІЛЬНІСТЬ ДО ЗАХВОРЮВАННЯ </a:t>
            </a:r>
          </a:p>
        </p:txBody>
      </p:sp>
      <p:grpSp>
        <p:nvGrpSpPr>
          <p:cNvPr id="36" name="Group 36"/>
          <p:cNvGrpSpPr/>
          <p:nvPr/>
        </p:nvGrpSpPr>
        <p:grpSpPr>
          <a:xfrm rot="-5400000">
            <a:off x="639306" y="8065243"/>
            <a:ext cx="829509" cy="1966473"/>
            <a:chOff x="0" y="0"/>
            <a:chExt cx="2354580" cy="558188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2223184" y="8599183"/>
            <a:ext cx="8765677" cy="485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СИЛА І СТАН ЗДОРОВОЇ КІНЦІВКИ</a:t>
            </a:r>
          </a:p>
        </p:txBody>
      </p:sp>
      <p:grpSp>
        <p:nvGrpSpPr>
          <p:cNvPr id="39" name="Group 39"/>
          <p:cNvGrpSpPr/>
          <p:nvPr/>
        </p:nvGrpSpPr>
        <p:grpSpPr>
          <a:xfrm rot="-5400000">
            <a:off x="664666" y="9139993"/>
            <a:ext cx="829509" cy="1966473"/>
            <a:chOff x="0" y="0"/>
            <a:chExt cx="2354580" cy="558188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41" name="TextBox 41"/>
          <p:cNvSpPr txBox="1"/>
          <p:nvPr/>
        </p:nvSpPr>
        <p:spPr>
          <a:xfrm>
            <a:off x="2223184" y="9651325"/>
            <a:ext cx="5015815" cy="1005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2871" spc="287" dirty="0">
                <a:solidFill>
                  <a:srgbClr val="2B4A9D"/>
                </a:solidFill>
                <a:latin typeface="Lato Bold"/>
              </a:rPr>
              <a:t> ЕМОЦІЙНИЙ СТАН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endParaRPr lang="en-US" sz="2871" spc="287" dirty="0">
              <a:solidFill>
                <a:srgbClr val="2B4A9D"/>
              </a:solidFill>
              <a:latin typeface="Lato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06" y="2392281"/>
            <a:ext cx="18288000" cy="7894719"/>
            <a:chOff x="0" y="0"/>
            <a:chExt cx="6671512" cy="2880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2880015"/>
            </a:xfrm>
            <a:custGeom>
              <a:avLst/>
              <a:gdLst/>
              <a:ahLst/>
              <a:cxnLst/>
              <a:rect l="l" t="t" r="r" b="b"/>
              <a:pathLst>
                <a:path w="6671512" h="2880015">
                  <a:moveTo>
                    <a:pt x="0" y="0"/>
                  </a:moveTo>
                  <a:lnTo>
                    <a:pt x="6671512" y="0"/>
                  </a:lnTo>
                  <a:lnTo>
                    <a:pt x="6671512" y="2880015"/>
                  </a:lnTo>
                  <a:lnTo>
                    <a:pt x="0" y="2880015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306" y="2753043"/>
            <a:ext cx="18288000" cy="764684"/>
            <a:chOff x="0" y="0"/>
            <a:chExt cx="6671512" cy="2789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71512" cy="278959"/>
            </a:xfrm>
            <a:custGeom>
              <a:avLst/>
              <a:gdLst/>
              <a:ahLst/>
              <a:cxnLst/>
              <a:rect l="l" t="t" r="r" b="b"/>
              <a:pathLst>
                <a:path w="6671512" h="278959">
                  <a:moveTo>
                    <a:pt x="0" y="0"/>
                  </a:moveTo>
                  <a:lnTo>
                    <a:pt x="6671512" y="0"/>
                  </a:lnTo>
                  <a:lnTo>
                    <a:pt x="6671512" y="278959"/>
                  </a:lnTo>
                  <a:lnTo>
                    <a:pt x="0" y="27895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381190">
            <a:off x="3807504" y="-705158"/>
            <a:ext cx="18288000" cy="1655287"/>
            <a:chOff x="0" y="0"/>
            <a:chExt cx="6671512" cy="6038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71512" cy="603853"/>
            </a:xfrm>
            <a:custGeom>
              <a:avLst/>
              <a:gdLst/>
              <a:ahLst/>
              <a:cxnLst/>
              <a:rect l="l" t="t" r="r" b="b"/>
              <a:pathLst>
                <a:path w="6671512" h="603853">
                  <a:moveTo>
                    <a:pt x="0" y="0"/>
                  </a:moveTo>
                  <a:lnTo>
                    <a:pt x="6671512" y="0"/>
                  </a:lnTo>
                  <a:lnTo>
                    <a:pt x="6671512" y="603853"/>
                  </a:lnTo>
                  <a:lnTo>
                    <a:pt x="0" y="603853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-284447">
            <a:off x="-3805812" y="-636028"/>
            <a:ext cx="18288000" cy="1655287"/>
            <a:chOff x="0" y="0"/>
            <a:chExt cx="6671512" cy="6038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71512" cy="603853"/>
            </a:xfrm>
            <a:custGeom>
              <a:avLst/>
              <a:gdLst/>
              <a:ahLst/>
              <a:cxnLst/>
              <a:rect l="l" t="t" r="r" b="b"/>
              <a:pathLst>
                <a:path w="6671512" h="603853">
                  <a:moveTo>
                    <a:pt x="0" y="0"/>
                  </a:moveTo>
                  <a:lnTo>
                    <a:pt x="6671512" y="0"/>
                  </a:lnTo>
                  <a:lnTo>
                    <a:pt x="6671512" y="603853"/>
                  </a:lnTo>
                  <a:lnTo>
                    <a:pt x="0" y="603853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0" y="1426402"/>
            <a:ext cx="17851967" cy="710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800" spc="240">
                <a:solidFill>
                  <a:srgbClr val="2B4A9D"/>
                </a:solidFill>
                <a:latin typeface="Poppins Ultra-Bold"/>
              </a:rPr>
              <a:t>ВИДИ АМПУТАЦІЙ ЗА ЧАСОМ ВИКОНАННЯ ОПЕРАЦІЇ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100727" y="2823178"/>
            <a:ext cx="4919617" cy="448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0"/>
              </a:lnSpc>
            </a:pPr>
            <a:r>
              <a:rPr lang="en-US" sz="2607" spc="260">
                <a:solidFill>
                  <a:srgbClr val="2B4A9D"/>
                </a:solidFill>
                <a:latin typeface="Lato Bold"/>
              </a:rPr>
              <a:t>ПЕРВИННІ АМПУТАЦІЇ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95169" y="2866195"/>
            <a:ext cx="4920944" cy="448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spc="260">
                <a:solidFill>
                  <a:srgbClr val="2B4A9D"/>
                </a:solidFill>
                <a:latin typeface="Lato Bold"/>
              </a:rPr>
              <a:t>ВТОРИННІ АМПУТАЦІЇ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240652" y="2840160"/>
            <a:ext cx="504734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РЕАМПУТАЦІЯ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16113" y="2874450"/>
            <a:ext cx="4183748" cy="464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spc="270">
                <a:solidFill>
                  <a:srgbClr val="2B4A9D"/>
                </a:solidFill>
                <a:latin typeface="Lato Bold"/>
              </a:rPr>
              <a:t>ПІЗНІ АМПУТАЦІЇ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306" y="3976550"/>
            <a:ext cx="4691550" cy="555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9"/>
              </a:lnSpc>
              <a:spcBef>
                <a:spcPct val="0"/>
              </a:spcBef>
            </a:pPr>
            <a:r>
              <a:rPr lang="en-US" sz="2135" spc="213">
                <a:solidFill>
                  <a:srgbClr val="FFFFFF"/>
                </a:solidFill>
                <a:latin typeface="Lato Bold"/>
              </a:rPr>
              <a:t>ПРОВОДЯТЬСЯ ЯК ПЕРВИННА ХІРУРГІЧНА ОБРОБКА РАНИ, ПРИ ЯКІЙ ВИДАЛЯЮТЬ ЯВНО НЕЖИТТЄЗДАТНІ ТКАНИНИ, ТОБТО НЕЖИТТЄЗДАТНУ ЧАСТИНУ КІНЦІВКИ. ТАКІ АМПУТАЦІЇ ВИКОНУЮТЬСЯ ЗРАЗУ ПІСЛЯ ПРИЙНЯТТЯ ХВОРОГО В ЛІКАРНЮ АБО ПРОТЯГОМ 24 ГОДИН ПІСЛЯ ТРАВМИ, ТОБТО ДО РОЗВИТКУ ВИРАЖЕНОГО ЗАПАЛЬНОГО ПРОЦЕСУ В МЕЖАХ ПОШКОДЖЕННЯ.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95169" y="4689302"/>
            <a:ext cx="4143037" cy="370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7"/>
              </a:lnSpc>
              <a:spcBef>
                <a:spcPct val="0"/>
              </a:spcBef>
            </a:pPr>
            <a:r>
              <a:rPr lang="en-US" sz="2062" spc="206">
                <a:solidFill>
                  <a:srgbClr val="FFFFFF"/>
                </a:solidFill>
                <a:latin typeface="Lato Bold"/>
              </a:rPr>
              <a:t>РОБЛЯТЬ ПРИ УСКЛАДНЕННІ</a:t>
            </a:r>
          </a:p>
          <a:p>
            <a:pPr algn="ctr">
              <a:lnSpc>
                <a:spcPts val="2887"/>
              </a:lnSpc>
              <a:spcBef>
                <a:spcPct val="0"/>
              </a:spcBef>
            </a:pPr>
            <a:r>
              <a:rPr lang="en-US" sz="2062" spc="206">
                <a:solidFill>
                  <a:srgbClr val="FFFFFF"/>
                </a:solidFill>
                <a:latin typeface="Lato Bold"/>
              </a:rPr>
              <a:t>РАНОВОГО ПРОЦЕСУ, ЩО</a:t>
            </a:r>
          </a:p>
          <a:p>
            <a:pPr algn="ctr">
              <a:lnSpc>
                <a:spcPts val="2887"/>
              </a:lnSpc>
              <a:spcBef>
                <a:spcPct val="0"/>
              </a:spcBef>
            </a:pPr>
            <a:r>
              <a:rPr lang="en-US" sz="2062" spc="206">
                <a:solidFill>
                  <a:srgbClr val="FFFFFF"/>
                </a:solidFill>
                <a:latin typeface="Lato Bold"/>
              </a:rPr>
              <a:t>ЗАГРОЖУЄ ЖИТТЮ ХВОРОГО</a:t>
            </a:r>
          </a:p>
          <a:p>
            <a:pPr algn="ctr">
              <a:lnSpc>
                <a:spcPts val="2887"/>
              </a:lnSpc>
              <a:spcBef>
                <a:spcPct val="0"/>
              </a:spcBef>
            </a:pPr>
            <a:r>
              <a:rPr lang="en-US" sz="2062" spc="206">
                <a:solidFill>
                  <a:srgbClr val="FFFFFF"/>
                </a:solidFill>
                <a:latin typeface="Lato Bold"/>
              </a:rPr>
              <a:t>(АНАЕРОБНА ІНФЕКЦІЯ,</a:t>
            </a:r>
          </a:p>
          <a:p>
            <a:pPr algn="ctr">
              <a:lnSpc>
                <a:spcPts val="2887"/>
              </a:lnSpc>
              <a:spcBef>
                <a:spcPct val="0"/>
              </a:spcBef>
            </a:pPr>
            <a:r>
              <a:rPr lang="en-US" sz="2062" spc="206">
                <a:solidFill>
                  <a:srgbClr val="FFFFFF"/>
                </a:solidFill>
                <a:latin typeface="Lato Bold"/>
              </a:rPr>
              <a:t>ГАНГРЕНА ПІСЛЯ</a:t>
            </a:r>
          </a:p>
          <a:p>
            <a:pPr algn="ctr">
              <a:lnSpc>
                <a:spcPts val="2887"/>
              </a:lnSpc>
              <a:spcBef>
                <a:spcPct val="0"/>
              </a:spcBef>
            </a:pPr>
            <a:r>
              <a:rPr lang="en-US" sz="2062" spc="206">
                <a:solidFill>
                  <a:srgbClr val="FFFFFF"/>
                </a:solidFill>
                <a:latin typeface="Lato Bold"/>
              </a:rPr>
              <a:t>ВІДМОРОЖЕНЬ) ПРОТЯГОМ 6-</a:t>
            </a:r>
          </a:p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spc="266">
                <a:solidFill>
                  <a:srgbClr val="FFFFFF"/>
                </a:solidFill>
                <a:latin typeface="Lato Bold"/>
              </a:rPr>
              <a:t>8 ДНІВ.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57306" y="3967025"/>
            <a:ext cx="4351416" cy="4946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3"/>
              </a:lnSpc>
              <a:spcBef>
                <a:spcPct val="0"/>
              </a:spcBef>
            </a:pPr>
            <a:r>
              <a:rPr lang="en-US" sz="2145" spc="214">
                <a:solidFill>
                  <a:srgbClr val="FFFFFF"/>
                </a:solidFill>
                <a:latin typeface="Lato Bold"/>
              </a:rPr>
              <a:t>ПРОВОДЯТЬСЯ ПРИ ТЯЖКИХ ОСТЕОМІЄЛІТАХ, ЩО НЕ ПІДДАЮТЬСЯ ЛІКУВАННЮ І ЗАГРОЖУЮТЬ АМІЛОЇДОЗОМ ПАРЕНХІМАТОЗНИХ ОРГАНІВ, А ТАКОЖ ПРИ МНОЖИННИХ АНКІЛОЗАХ, ХИБНОМУ ПОЛОЖЕННІ КІНЦІВКИ, ЩО РОБИТЬ ЇЇ НЕПОВНОЦІННОЮ АБО НАВІТЬ ПАТОЛОГІЧНОЮ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924872" y="4089227"/>
            <a:ext cx="4213473" cy="1700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2"/>
              </a:lnSpc>
              <a:spcBef>
                <a:spcPct val="0"/>
              </a:spcBef>
            </a:pPr>
            <a:r>
              <a:rPr lang="en-US" sz="2437" spc="243">
                <a:solidFill>
                  <a:srgbClr val="FFFFFF"/>
                </a:solidFill>
                <a:latin typeface="Lato Bold"/>
              </a:rPr>
              <a:t>ВИКОНУЄТЬСЯ ПРИ</a:t>
            </a:r>
          </a:p>
          <a:p>
            <a:pPr algn="ctr">
              <a:lnSpc>
                <a:spcPts val="3412"/>
              </a:lnSpc>
              <a:spcBef>
                <a:spcPct val="0"/>
              </a:spcBef>
            </a:pPr>
            <a:r>
              <a:rPr lang="en-US" sz="2437" spc="243">
                <a:solidFill>
                  <a:srgbClr val="FFFFFF"/>
                </a:solidFill>
                <a:latin typeface="Lato Bold"/>
              </a:rPr>
              <a:t>НАЯВНОСТІ ХИБНОЇ</a:t>
            </a:r>
          </a:p>
          <a:p>
            <a:pPr algn="ctr">
              <a:lnSpc>
                <a:spcPts val="3412"/>
              </a:lnSpc>
              <a:spcBef>
                <a:spcPct val="0"/>
              </a:spcBef>
            </a:pPr>
            <a:r>
              <a:rPr lang="en-US" sz="2437" spc="243">
                <a:solidFill>
                  <a:srgbClr val="FFFFFF"/>
                </a:solidFill>
                <a:latin typeface="Lato Bold"/>
              </a:rPr>
              <a:t>КУКСИ, НЕ ПРИДАТНОЇ</a:t>
            </a:r>
          </a:p>
          <a:p>
            <a:pPr algn="ctr">
              <a:lnSpc>
                <a:spcPts val="3412"/>
              </a:lnSpc>
              <a:spcBef>
                <a:spcPct val="0"/>
              </a:spcBef>
            </a:pPr>
            <a:r>
              <a:rPr lang="en-US" sz="2437" spc="243">
                <a:solidFill>
                  <a:srgbClr val="FFFFFF"/>
                </a:solidFill>
                <a:latin typeface="Lato Bold"/>
              </a:rPr>
              <a:t>ДЛЯ ПРОТЕЗУВАННЯ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746285"/>
            <a:ext cx="18288000" cy="7540715"/>
            <a:chOff x="0" y="0"/>
            <a:chExt cx="6671512" cy="27508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2750873"/>
            </a:xfrm>
            <a:custGeom>
              <a:avLst/>
              <a:gdLst/>
              <a:ahLst/>
              <a:cxnLst/>
              <a:rect l="l" t="t" r="r" b="b"/>
              <a:pathLst>
                <a:path w="6671512" h="2750873">
                  <a:moveTo>
                    <a:pt x="0" y="0"/>
                  </a:moveTo>
                  <a:lnTo>
                    <a:pt x="6671512" y="0"/>
                  </a:lnTo>
                  <a:lnTo>
                    <a:pt x="6671512" y="2750873"/>
                  </a:lnTo>
                  <a:lnTo>
                    <a:pt x="0" y="2750873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3083127"/>
            <a:ext cx="18288000" cy="764684"/>
            <a:chOff x="0" y="0"/>
            <a:chExt cx="6671512" cy="2789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71512" cy="278959"/>
            </a:xfrm>
            <a:custGeom>
              <a:avLst/>
              <a:gdLst/>
              <a:ahLst/>
              <a:cxnLst/>
              <a:rect l="l" t="t" r="r" b="b"/>
              <a:pathLst>
                <a:path w="6671512" h="278959">
                  <a:moveTo>
                    <a:pt x="0" y="0"/>
                  </a:moveTo>
                  <a:lnTo>
                    <a:pt x="6671512" y="0"/>
                  </a:lnTo>
                  <a:lnTo>
                    <a:pt x="6671512" y="278959"/>
                  </a:lnTo>
                  <a:lnTo>
                    <a:pt x="0" y="27895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381190">
            <a:off x="3807504" y="-705158"/>
            <a:ext cx="18288000" cy="1655287"/>
            <a:chOff x="0" y="0"/>
            <a:chExt cx="6671512" cy="6038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71512" cy="603853"/>
            </a:xfrm>
            <a:custGeom>
              <a:avLst/>
              <a:gdLst/>
              <a:ahLst/>
              <a:cxnLst/>
              <a:rect l="l" t="t" r="r" b="b"/>
              <a:pathLst>
                <a:path w="6671512" h="603853">
                  <a:moveTo>
                    <a:pt x="0" y="0"/>
                  </a:moveTo>
                  <a:lnTo>
                    <a:pt x="6671512" y="0"/>
                  </a:lnTo>
                  <a:lnTo>
                    <a:pt x="6671512" y="603853"/>
                  </a:lnTo>
                  <a:lnTo>
                    <a:pt x="0" y="603853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-284447">
            <a:off x="-3805812" y="-636028"/>
            <a:ext cx="18288000" cy="1655287"/>
            <a:chOff x="0" y="0"/>
            <a:chExt cx="6671512" cy="6038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71512" cy="603853"/>
            </a:xfrm>
            <a:custGeom>
              <a:avLst/>
              <a:gdLst/>
              <a:ahLst/>
              <a:cxnLst/>
              <a:rect l="l" t="t" r="r" b="b"/>
              <a:pathLst>
                <a:path w="6671512" h="603853">
                  <a:moveTo>
                    <a:pt x="0" y="0"/>
                  </a:moveTo>
                  <a:lnTo>
                    <a:pt x="6671512" y="0"/>
                  </a:lnTo>
                  <a:lnTo>
                    <a:pt x="6671512" y="603853"/>
                  </a:lnTo>
                  <a:lnTo>
                    <a:pt x="0" y="603853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493804" y="1332048"/>
            <a:ext cx="15327005" cy="127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4600" spc="230">
                <a:solidFill>
                  <a:srgbClr val="2B4A9D"/>
                </a:solidFill>
                <a:latin typeface="Poppins Ultra-Bold"/>
              </a:rPr>
              <a:t>АМПУТАЦІЇ ЗАЛЕЖНО ВІД СПОСОБУ РОЗТИНУ М'ЯКИХ ТКАНИН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6033" y="7607185"/>
            <a:ext cx="5885548" cy="238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3000" spc="300">
                <a:solidFill>
                  <a:srgbClr val="FFFFFF"/>
                </a:solidFill>
                <a:latin typeface="Lato Italics"/>
              </a:rPr>
              <a:t>Кругові ампутації діляться на: гільйотини, одномоментні, двухмоментні, трьохмоментні.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6033" y="3170194"/>
            <a:ext cx="588554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КРУГОВІ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65432" y="4457411"/>
            <a:ext cx="4183748" cy="523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3000" spc="300">
                <a:solidFill>
                  <a:srgbClr val="FFFFFF"/>
                </a:solidFill>
                <a:latin typeface="Lato Italics"/>
              </a:rPr>
              <a:t>Овальний спосіб за своєю суттю близький до клаптиків - розсічення шкіри при ньому проводиться по еліпсу, розташованому під кутом до осі кінцівки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65432" y="3170194"/>
            <a:ext cx="418374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ОВАЛЬНІ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49500" y="4365364"/>
            <a:ext cx="5505459" cy="562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0"/>
              </a:lnSpc>
            </a:pPr>
            <a:r>
              <a:rPr lang="en-US" sz="2528" spc="252">
                <a:solidFill>
                  <a:srgbClr val="FFFFFF"/>
                </a:solidFill>
                <a:latin typeface="Lato Italics"/>
              </a:rPr>
              <a:t>Розрізняють одно- і двухклаптиві ампутації. Клаптики під час операції створюють зі шкіри та підшкірно-жирової клітковини. Якщо шматки включають фасцію, то такі ампутації називають фасціопластичними. Клаптевий метод заснований на викроюванні одного- двох клаптів шкіри, якими ховається культя після ампутації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80203" y="3170194"/>
            <a:ext cx="504734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КЛАПТЕВІ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4276436"/>
            <a:ext cx="4309488" cy="302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9"/>
              </a:lnSpc>
              <a:spcBef>
                <a:spcPct val="0"/>
              </a:spcBef>
            </a:pPr>
            <a:r>
              <a:rPr lang="en-US" sz="2442" spc="244">
                <a:solidFill>
                  <a:srgbClr val="FFFFFF"/>
                </a:solidFill>
                <a:latin typeface="Lato Bold"/>
              </a:rPr>
              <a:t>ШКІРА І М'ЯКІ ТКАНИНИ РОЗСІКАЮТЬСЯ В ПОПЕРЕЧНОМУ НАПРЯМКУ ПО ВІДНОШЕННЮ ДО ОСІ КІНЦІВКИ.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5004959" y="1860459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1143419" y="8043030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143419" y="-3920369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-546218" y="1195907"/>
            <a:ext cx="13961035" cy="908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0"/>
              </a:lnSpc>
            </a:pPr>
            <a:r>
              <a:rPr lang="en-US" sz="6200" spc="310">
                <a:solidFill>
                  <a:srgbClr val="2B4A9D"/>
                </a:solidFill>
                <a:latin typeface="Poppins Ultra-Bold"/>
              </a:rPr>
              <a:t>РОЗТИН М'ЯКИХ ТКАНИН </a:t>
            </a:r>
          </a:p>
        </p:txBody>
      </p:sp>
      <p:grpSp>
        <p:nvGrpSpPr>
          <p:cNvPr id="11" name="Group 11"/>
          <p:cNvGrpSpPr/>
          <p:nvPr/>
        </p:nvGrpSpPr>
        <p:grpSpPr>
          <a:xfrm rot="5400000">
            <a:off x="-1309" y="1309"/>
            <a:ext cx="1635964" cy="1633346"/>
            <a:chOff x="0" y="0"/>
            <a:chExt cx="6350000" cy="63398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633346" y="2852980"/>
            <a:ext cx="9778342" cy="6405320"/>
          </a:xfrm>
          <a:custGeom>
            <a:avLst/>
            <a:gdLst/>
            <a:ahLst/>
            <a:cxnLst/>
            <a:rect l="l" t="t" r="r" b="b"/>
            <a:pathLst>
              <a:path w="9778342" h="6405320">
                <a:moveTo>
                  <a:pt x="0" y="0"/>
                </a:moveTo>
                <a:lnTo>
                  <a:pt x="9778343" y="0"/>
                </a:lnTo>
                <a:lnTo>
                  <a:pt x="9778343" y="6405320"/>
                </a:lnTo>
                <a:lnTo>
                  <a:pt x="0" y="6405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978" b="-5515"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537" y="8172754"/>
            <a:ext cx="1635964" cy="1633346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19537" y="2090771"/>
            <a:ext cx="11439543" cy="7047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3"/>
              </a:lnSpc>
            </a:pPr>
            <a:r>
              <a:rPr lang="en-US" sz="3831" spc="191" dirty="0">
                <a:solidFill>
                  <a:srgbClr val="2B4A9D"/>
                </a:solidFill>
                <a:latin typeface="Poppins Ultra-Bold"/>
              </a:rPr>
              <a:t>1.МІЖЛОПАТКОВА-ГРУДНА АМПУТАЦІЯ (АМПУТАЦІЄЮ ПЛЕЧА З ВЕЛИКОЮ РЕЗЕКЦІЄЮ ПЛЕЧОВОГО ПОЯСУ). ПЕРЕДНЯЯ ЧЕТВЕРТИНА.</a:t>
            </a:r>
          </a:p>
          <a:p>
            <a:pPr algn="ctr">
              <a:lnSpc>
                <a:spcPts val="4023"/>
              </a:lnSpc>
            </a:pPr>
            <a:r>
              <a:rPr lang="uk-UA" sz="3831" spc="191" dirty="0">
                <a:solidFill>
                  <a:srgbClr val="2B4A9D"/>
                </a:solidFill>
                <a:latin typeface="Poppins Ultra-Bold"/>
              </a:rPr>
              <a:t>2.Дезартекуляція плеча.</a:t>
            </a:r>
          </a:p>
          <a:p>
            <a:pPr algn="ctr">
              <a:lnSpc>
                <a:spcPts val="4041"/>
              </a:lnSpc>
            </a:pPr>
            <a:r>
              <a:rPr lang="uk-UA" sz="3849" spc="192" dirty="0">
                <a:solidFill>
                  <a:srgbClr val="2B4A9D"/>
                </a:solidFill>
                <a:latin typeface="Poppins Ultra-Bold"/>
              </a:rPr>
              <a:t>3.Ампутація плечової кістки: на рівні її нижньої третини. (</a:t>
            </a:r>
            <a:r>
              <a:rPr lang="uk-UA" sz="3849" spc="192" dirty="0" err="1">
                <a:solidFill>
                  <a:srgbClr val="2B4A9D"/>
                </a:solidFill>
                <a:latin typeface="Poppins Ultra-Bold"/>
              </a:rPr>
              <a:t>Трансгумеральная</a:t>
            </a:r>
            <a:r>
              <a:rPr lang="uk-UA" sz="3849" spc="192" dirty="0">
                <a:solidFill>
                  <a:srgbClr val="2B4A9D"/>
                </a:solidFill>
                <a:latin typeface="Poppins Ultra-Bold"/>
              </a:rPr>
              <a:t>)</a:t>
            </a:r>
          </a:p>
          <a:p>
            <a:pPr algn="ctr">
              <a:lnSpc>
                <a:spcPts val="4041"/>
              </a:lnSpc>
            </a:pPr>
            <a:r>
              <a:rPr lang="uk-UA" sz="3849" spc="192" dirty="0">
                <a:solidFill>
                  <a:srgbClr val="2B4A9D"/>
                </a:solidFill>
                <a:latin typeface="Poppins Ultra-Bold"/>
              </a:rPr>
              <a:t>4.Ампутація передпліччя: на рівні середньої третини. Однак, занадто дистальна ампутація, має перевагу важелів і адаптивності. Щипці </a:t>
            </a:r>
            <a:r>
              <a:rPr lang="uk-UA" sz="3849" spc="192" dirty="0" err="1">
                <a:solidFill>
                  <a:srgbClr val="2B4A9D"/>
                </a:solidFill>
                <a:latin typeface="Poppins Ultra-Bold"/>
              </a:rPr>
              <a:t>Крукемберга</a:t>
            </a:r>
            <a:r>
              <a:rPr lang="uk-UA" sz="3849" spc="192" dirty="0">
                <a:solidFill>
                  <a:srgbClr val="2B4A9D"/>
                </a:solidFill>
                <a:latin typeface="Poppins Ultra-Bold"/>
              </a:rPr>
              <a:t>-Путті для передпліччя. (</a:t>
            </a:r>
            <a:r>
              <a:rPr lang="uk-UA" sz="3849" spc="192" dirty="0" err="1">
                <a:solidFill>
                  <a:srgbClr val="2B4A9D"/>
                </a:solidFill>
                <a:latin typeface="Poppins Ultra-Bold"/>
              </a:rPr>
              <a:t>Трансрадиальная</a:t>
            </a:r>
            <a:r>
              <a:rPr lang="uk-UA" sz="3849" spc="192" dirty="0">
                <a:solidFill>
                  <a:srgbClr val="2B4A9D"/>
                </a:solidFill>
                <a:latin typeface="Poppins Ultra-Bold"/>
              </a:rPr>
              <a:t>)</a:t>
            </a:r>
          </a:p>
          <a:p>
            <a:pPr algn="ctr">
              <a:lnSpc>
                <a:spcPts val="4041"/>
              </a:lnSpc>
            </a:pPr>
            <a:r>
              <a:rPr lang="uk-UA" sz="3849" spc="192" dirty="0">
                <a:solidFill>
                  <a:srgbClr val="2B4A9D"/>
                </a:solidFill>
                <a:latin typeface="Poppins Ultra-Bold"/>
              </a:rPr>
              <a:t>5.Дезартекуляція зап’ястка</a:t>
            </a:r>
          </a:p>
          <a:p>
            <a:pPr algn="ctr">
              <a:lnSpc>
                <a:spcPts val="4041"/>
              </a:lnSpc>
            </a:pPr>
            <a:r>
              <a:rPr lang="uk-UA" sz="3849" spc="192" dirty="0">
                <a:solidFill>
                  <a:srgbClr val="2B4A9D"/>
                </a:solidFill>
                <a:latin typeface="Poppins Ultra-Bold"/>
              </a:rPr>
              <a:t>6.Ампутація пальців</a:t>
            </a:r>
          </a:p>
          <a:p>
            <a:pPr algn="ctr">
              <a:lnSpc>
                <a:spcPts val="2495"/>
              </a:lnSpc>
            </a:pPr>
            <a:endParaRPr lang="en-US" sz="3849" spc="192" dirty="0">
              <a:solidFill>
                <a:srgbClr val="2B4A9D"/>
              </a:solidFill>
              <a:latin typeface="Poppins Ultra-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327151" y="2255416"/>
            <a:ext cx="5556921" cy="7550685"/>
          </a:xfrm>
          <a:custGeom>
            <a:avLst/>
            <a:gdLst/>
            <a:ahLst/>
            <a:cxnLst/>
            <a:rect l="l" t="t" r="r" b="b"/>
            <a:pathLst>
              <a:path w="5556921" h="7550685">
                <a:moveTo>
                  <a:pt x="0" y="0"/>
                </a:moveTo>
                <a:lnTo>
                  <a:pt x="5556921" y="0"/>
                </a:lnTo>
                <a:lnTo>
                  <a:pt x="5556921" y="7550685"/>
                </a:lnTo>
                <a:lnTo>
                  <a:pt x="0" y="7550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496" t="-3583" r="-197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52883" y="688233"/>
            <a:ext cx="15287161" cy="798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0"/>
              </a:lnSpc>
            </a:pPr>
            <a:r>
              <a:rPr lang="en-US" sz="5400" spc="270">
                <a:solidFill>
                  <a:srgbClr val="2B4A9D"/>
                </a:solidFill>
                <a:latin typeface="Poppins Ultra-Bold"/>
              </a:rPr>
              <a:t>РІВНІ АМПУТАЦІЇ ВЕРХНЬОЇ КІНЦІВКИ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анятие 08">
            <a:extLst>
              <a:ext uri="{FF2B5EF4-FFF2-40B4-BE49-F238E27FC236}">
                <a16:creationId xmlns:a16="http://schemas.microsoft.com/office/drawing/2014/main" id="{A552B988-6DC0-414F-908F-281C79401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5900"/>
            <a:ext cx="7086599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ука Крукенберга - хирургический способ стать крабом | Пикабу">
            <a:extLst>
              <a:ext uri="{FF2B5EF4-FFF2-40B4-BE49-F238E27FC236}">
                <a16:creationId xmlns:a16="http://schemas.microsoft.com/office/drawing/2014/main" id="{F2020627-115F-484E-B255-59CD12DBE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14951"/>
            <a:ext cx="4038600" cy="39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мпутации и протезирование">
            <a:extLst>
              <a:ext uri="{FF2B5EF4-FFF2-40B4-BE49-F238E27FC236}">
                <a16:creationId xmlns:a16="http://schemas.microsoft.com/office/drawing/2014/main" id="{D0AD00BD-41CF-4C49-B043-982180870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2671762"/>
            <a:ext cx="4724400" cy="506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7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537" y="8172754"/>
            <a:ext cx="1635964" cy="1633346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2219856"/>
            <a:ext cx="11693076" cy="719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3656" spc="182">
                <a:solidFill>
                  <a:srgbClr val="2B4A9D"/>
                </a:solidFill>
                <a:latin typeface="Poppins Ultra-Bold"/>
              </a:rPr>
              <a:t>1.ГЕМІПЕЛЬВЕКТОМІЯ (АМПУТАЦІЯ ЗАДНЬОЇ ЧВЕРТІ).</a:t>
            </a:r>
          </a:p>
          <a:p>
            <a:pPr algn="ctr">
              <a:lnSpc>
                <a:spcPts val="3839"/>
              </a:lnSpc>
            </a:pPr>
            <a:r>
              <a:rPr lang="en-US" sz="3656" spc="182">
                <a:solidFill>
                  <a:srgbClr val="2B4A9D"/>
                </a:solidFill>
                <a:latin typeface="Poppins Ultra-Bold"/>
              </a:rPr>
              <a:t>2.Дезартекуляція стегна.</a:t>
            </a:r>
          </a:p>
          <a:p>
            <a:pPr algn="ctr">
              <a:lnSpc>
                <a:spcPts val="3857"/>
              </a:lnSpc>
            </a:pPr>
            <a:r>
              <a:rPr lang="en-US" sz="3673" spc="183">
                <a:solidFill>
                  <a:srgbClr val="2B4A9D"/>
                </a:solidFill>
                <a:latin typeface="Poppins Ultra-Bold"/>
              </a:rPr>
              <a:t>3.Трансфеморальна / Ампутація вище колінного суглоба</a:t>
            </a:r>
          </a:p>
          <a:p>
            <a:pPr algn="ctr">
              <a:lnSpc>
                <a:spcPts val="3857"/>
              </a:lnSpc>
            </a:pPr>
            <a:r>
              <a:rPr lang="en-US" sz="3673" spc="183">
                <a:solidFill>
                  <a:srgbClr val="2B4A9D"/>
                </a:solidFill>
                <a:latin typeface="Poppins Ultra-Bold"/>
              </a:rPr>
              <a:t>4.дезартикуляція колінного суглоба </a:t>
            </a:r>
          </a:p>
          <a:p>
            <a:pPr algn="ctr">
              <a:lnSpc>
                <a:spcPts val="3857"/>
              </a:lnSpc>
            </a:pPr>
            <a:r>
              <a:rPr lang="en-US" sz="3673" spc="183">
                <a:solidFill>
                  <a:srgbClr val="2B4A9D"/>
                </a:solidFill>
                <a:latin typeface="Poppins Ultra-Bold"/>
              </a:rPr>
              <a:t>5.Транстібіальна / ампутація нижче колінного суглобу</a:t>
            </a:r>
          </a:p>
          <a:p>
            <a:pPr algn="ctr">
              <a:lnSpc>
                <a:spcPts val="3962"/>
              </a:lnSpc>
            </a:pPr>
            <a:r>
              <a:rPr lang="en-US" sz="3773" spc="188">
                <a:solidFill>
                  <a:srgbClr val="2B4A9D"/>
                </a:solidFill>
                <a:latin typeface="Poppins Ultra-Bold"/>
              </a:rPr>
              <a:t>6.Ампутація середньої та задньої частини (Трансметатарзальна (за Лісфранком ) ; Середини передплесни (за Шопаром ) ;Дезартикуляція гомілковостопного суглоба (Сайма)</a:t>
            </a:r>
          </a:p>
          <a:p>
            <a:pPr algn="ctr">
              <a:lnSpc>
                <a:spcPts val="3962"/>
              </a:lnSpc>
            </a:pPr>
            <a:r>
              <a:rPr lang="en-US" sz="3773" spc="188">
                <a:solidFill>
                  <a:srgbClr val="2B4A9D"/>
                </a:solidFill>
                <a:latin typeface="Poppins Ultra-Bold"/>
              </a:rPr>
              <a:t>7.  Ампутація «променя» /пальця Стопи</a:t>
            </a:r>
          </a:p>
          <a:p>
            <a:pPr algn="ctr">
              <a:lnSpc>
                <a:spcPts val="2381"/>
              </a:lnSpc>
            </a:pPr>
            <a:endParaRPr lang="en-US" sz="3773" spc="188">
              <a:solidFill>
                <a:srgbClr val="2B4A9D"/>
              </a:solidFill>
              <a:latin typeface="Poppins Ultra-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469645" y="2200806"/>
            <a:ext cx="4070399" cy="7605294"/>
          </a:xfrm>
          <a:custGeom>
            <a:avLst/>
            <a:gdLst/>
            <a:ahLst/>
            <a:cxnLst/>
            <a:rect l="l" t="t" r="r" b="b"/>
            <a:pathLst>
              <a:path w="4070399" h="7605294">
                <a:moveTo>
                  <a:pt x="0" y="0"/>
                </a:moveTo>
                <a:lnTo>
                  <a:pt x="4070399" y="0"/>
                </a:lnTo>
                <a:lnTo>
                  <a:pt x="4070399" y="7605295"/>
                </a:lnTo>
                <a:lnTo>
                  <a:pt x="0" y="7605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11" r="-6027" b="-1832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52883" y="688233"/>
            <a:ext cx="15287161" cy="798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0"/>
              </a:lnSpc>
            </a:pPr>
            <a:r>
              <a:rPr lang="en-US" sz="5400" spc="270">
                <a:solidFill>
                  <a:srgbClr val="2B4A9D"/>
                </a:solidFill>
                <a:latin typeface="Poppins Ultra-Bold"/>
              </a:rPr>
              <a:t>РІВНІ АМПУТАЦІЇ НИЖНЬОЇ КІНЦІВКИ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537" y="8172754"/>
            <a:ext cx="1635964" cy="1633346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2219856"/>
            <a:ext cx="16192500" cy="3815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ctr">
              <a:lnSpc>
                <a:spcPts val="3839"/>
              </a:lnSpc>
              <a:buAutoNum type="arabicPeriod"/>
            </a:pPr>
            <a:r>
              <a:rPr lang="uk-UA" sz="3656" spc="182" dirty="0">
                <a:solidFill>
                  <a:srgbClr val="2B4A9D"/>
                </a:solidFill>
                <a:latin typeface="Poppins Ultra-Bold"/>
              </a:rPr>
              <a:t>ВИЗНАЧЕННЯ РІВНЯ АМПУТАЦІЇ</a:t>
            </a:r>
            <a:endParaRPr lang="en-US" sz="3656" spc="182" dirty="0">
              <a:solidFill>
                <a:srgbClr val="2B4A9D"/>
              </a:solidFill>
              <a:latin typeface="Poppins Ultra-Bold"/>
            </a:endParaRPr>
          </a:p>
          <a:p>
            <a:pPr marL="742950" indent="-742950" algn="ctr">
              <a:lnSpc>
                <a:spcPts val="3839"/>
              </a:lnSpc>
              <a:buAutoNum type="arabicPeriod"/>
            </a:pPr>
            <a:endParaRPr lang="en-US" sz="3656" spc="182" dirty="0">
              <a:solidFill>
                <a:srgbClr val="2B4A9D"/>
              </a:solidFill>
              <a:latin typeface="Poppins Ultra-Bold"/>
            </a:endParaRPr>
          </a:p>
          <a:p>
            <a:pPr algn="ctr">
              <a:lnSpc>
                <a:spcPts val="3839"/>
              </a:lnSpc>
            </a:pPr>
            <a:r>
              <a:rPr lang="en-US" sz="3656" spc="182" dirty="0">
                <a:solidFill>
                  <a:srgbClr val="2B4A9D"/>
                </a:solidFill>
                <a:latin typeface="Poppins Ultra-Bold"/>
              </a:rPr>
              <a:t>2.</a:t>
            </a:r>
            <a:r>
              <a:rPr lang="uk-UA" sz="3656" spc="182" dirty="0">
                <a:solidFill>
                  <a:srgbClr val="2B4A9D"/>
                </a:solidFill>
                <a:latin typeface="Poppins Ultra-Bold"/>
              </a:rPr>
              <a:t>РОЗСІЧЕННЯ М</a:t>
            </a:r>
            <a:r>
              <a:rPr lang="en-US" sz="3656" spc="182" dirty="0">
                <a:solidFill>
                  <a:srgbClr val="2B4A9D"/>
                </a:solidFill>
                <a:latin typeface="Poppins Ultra-Bold"/>
              </a:rPr>
              <a:t>’</a:t>
            </a:r>
            <a:r>
              <a:rPr lang="uk-UA" sz="3656" spc="182" dirty="0">
                <a:solidFill>
                  <a:srgbClr val="2B4A9D"/>
                </a:solidFill>
                <a:latin typeface="Poppins Ultra-Bold"/>
              </a:rPr>
              <a:t>ЯКИХ ТКАНИН</a:t>
            </a:r>
            <a:endParaRPr lang="en-US" sz="3656" spc="182" dirty="0">
              <a:solidFill>
                <a:srgbClr val="2B4A9D"/>
              </a:solidFill>
              <a:latin typeface="Poppins Ultra-Bold"/>
            </a:endParaRPr>
          </a:p>
          <a:p>
            <a:pPr algn="ctr">
              <a:lnSpc>
                <a:spcPts val="3839"/>
              </a:lnSpc>
            </a:pPr>
            <a:endParaRPr lang="en-US" sz="3656" spc="182" dirty="0">
              <a:solidFill>
                <a:srgbClr val="2B4A9D"/>
              </a:solidFill>
              <a:latin typeface="Poppins Ultra-Bold"/>
            </a:endParaRPr>
          </a:p>
          <a:p>
            <a:pPr algn="ctr">
              <a:lnSpc>
                <a:spcPts val="3857"/>
              </a:lnSpc>
            </a:pPr>
            <a:r>
              <a:rPr lang="en-US" sz="3673" spc="183" dirty="0">
                <a:solidFill>
                  <a:srgbClr val="2B4A9D"/>
                </a:solidFill>
                <a:latin typeface="Poppins Ultra-Bold"/>
              </a:rPr>
              <a:t>3. </a:t>
            </a:r>
            <a:r>
              <a:rPr lang="uk-UA" sz="3673" spc="183" dirty="0">
                <a:solidFill>
                  <a:srgbClr val="2B4A9D"/>
                </a:solidFill>
                <a:latin typeface="Poppins Ultra-Bold"/>
              </a:rPr>
              <a:t>ОБРОБКА ОКІСТЯ І ПЕРЕПИВ КІСТКИ</a:t>
            </a:r>
            <a:endParaRPr lang="en-US" sz="3673" spc="183" dirty="0">
              <a:solidFill>
                <a:srgbClr val="2B4A9D"/>
              </a:solidFill>
              <a:latin typeface="Poppins Ultra-Bold"/>
            </a:endParaRPr>
          </a:p>
          <a:p>
            <a:pPr algn="ctr">
              <a:lnSpc>
                <a:spcPts val="3857"/>
              </a:lnSpc>
            </a:pPr>
            <a:endParaRPr lang="en-US" sz="3673" spc="183" dirty="0">
              <a:solidFill>
                <a:srgbClr val="2B4A9D"/>
              </a:solidFill>
              <a:latin typeface="Poppins Ultra-Bold"/>
            </a:endParaRPr>
          </a:p>
          <a:p>
            <a:pPr algn="ctr">
              <a:lnSpc>
                <a:spcPts val="3857"/>
              </a:lnSpc>
            </a:pPr>
            <a:r>
              <a:rPr lang="en-US" sz="3673" spc="183" dirty="0">
                <a:solidFill>
                  <a:srgbClr val="2B4A9D"/>
                </a:solidFill>
                <a:latin typeface="Poppins Ultra-Bold"/>
              </a:rPr>
              <a:t>4.</a:t>
            </a:r>
            <a:r>
              <a:rPr lang="uk-UA" sz="3673" spc="183" dirty="0">
                <a:solidFill>
                  <a:srgbClr val="2B4A9D"/>
                </a:solidFill>
                <a:latin typeface="Poppins Ultra-Bold"/>
              </a:rPr>
              <a:t>ОБРОБКА СУДИН, НЕРВІВ, М</a:t>
            </a:r>
            <a:r>
              <a:rPr lang="en-US" sz="3673" spc="183" dirty="0">
                <a:solidFill>
                  <a:srgbClr val="2B4A9D"/>
                </a:solidFill>
                <a:latin typeface="Poppins Ultra-Bold"/>
              </a:rPr>
              <a:t>’</a:t>
            </a:r>
            <a:r>
              <a:rPr lang="uk-UA" sz="3673" spc="183" dirty="0">
                <a:solidFill>
                  <a:srgbClr val="2B4A9D"/>
                </a:solidFill>
                <a:latin typeface="Poppins Ultra-Bold"/>
              </a:rPr>
              <a:t>ЯЗІВ І ФОРМУВАННЯ КУКСИ</a:t>
            </a:r>
            <a:endParaRPr lang="en-US" sz="3673" spc="183" dirty="0">
              <a:solidFill>
                <a:srgbClr val="2B4A9D"/>
              </a:solidFill>
              <a:latin typeface="Poppins Ultra-Bold"/>
            </a:endParaRPr>
          </a:p>
          <a:p>
            <a:pPr algn="ctr">
              <a:lnSpc>
                <a:spcPts val="2381"/>
              </a:lnSpc>
            </a:pPr>
            <a:endParaRPr lang="en-US" sz="3773" spc="188" dirty="0">
              <a:solidFill>
                <a:srgbClr val="2B4A9D"/>
              </a:solidFill>
              <a:latin typeface="Poppins Ultra-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52883" y="688233"/>
            <a:ext cx="15287161" cy="74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0"/>
              </a:lnSpc>
            </a:pPr>
            <a:r>
              <a:rPr lang="uk-UA" sz="5400" spc="270" dirty="0">
                <a:solidFill>
                  <a:srgbClr val="2B4A9D"/>
                </a:solidFill>
                <a:latin typeface="Poppins Ultra-Bold"/>
              </a:rPr>
              <a:t>ЕТАПИ АПМУТАЦІЇ</a:t>
            </a:r>
            <a:endParaRPr lang="en-US" sz="5400" spc="270" dirty="0">
              <a:solidFill>
                <a:srgbClr val="2B4A9D"/>
              </a:solidFill>
              <a:latin typeface="Poppins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96917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580822" y="-292307"/>
            <a:ext cx="3090723" cy="3090723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1412966" y="-124452"/>
            <a:ext cx="2755011" cy="275501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8100000">
            <a:off x="16778099" y="-292307"/>
            <a:ext cx="3090723" cy="3090723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16945955" y="-124452"/>
            <a:ext cx="2755011" cy="275501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486900" y="2090701"/>
            <a:ext cx="8801100" cy="8196299"/>
            <a:chOff x="0" y="0"/>
            <a:chExt cx="3210665" cy="29900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10665" cy="2990032"/>
            </a:xfrm>
            <a:custGeom>
              <a:avLst/>
              <a:gdLst/>
              <a:ahLst/>
              <a:cxnLst/>
              <a:rect l="l" t="t" r="r" b="b"/>
              <a:pathLst>
                <a:path w="3210665" h="2990032">
                  <a:moveTo>
                    <a:pt x="0" y="0"/>
                  </a:moveTo>
                  <a:lnTo>
                    <a:pt x="3210665" y="0"/>
                  </a:lnTo>
                  <a:lnTo>
                    <a:pt x="3210665" y="2990032"/>
                  </a:lnTo>
                  <a:lnTo>
                    <a:pt x="0" y="2990032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0" y="2090701"/>
            <a:ext cx="8801100" cy="8196299"/>
            <a:chOff x="0" y="0"/>
            <a:chExt cx="3210665" cy="299003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10665" cy="2990032"/>
            </a:xfrm>
            <a:custGeom>
              <a:avLst/>
              <a:gdLst/>
              <a:ahLst/>
              <a:cxnLst/>
              <a:rect l="l" t="t" r="r" b="b"/>
              <a:pathLst>
                <a:path w="3210665" h="2990032">
                  <a:moveTo>
                    <a:pt x="0" y="0"/>
                  </a:moveTo>
                  <a:lnTo>
                    <a:pt x="3210665" y="0"/>
                  </a:lnTo>
                  <a:lnTo>
                    <a:pt x="3210665" y="2990032"/>
                  </a:lnTo>
                  <a:lnTo>
                    <a:pt x="0" y="2990032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3887450" y="3438525"/>
            <a:ext cx="3981450" cy="6438900"/>
            <a:chOff x="0" y="0"/>
            <a:chExt cx="5308600" cy="858520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t="1669" b="1669"/>
            <a:stretch>
              <a:fillRect/>
            </a:stretch>
          </p:blipFill>
          <p:spPr>
            <a:xfrm>
              <a:off x="0" y="0"/>
              <a:ext cx="5308600" cy="8585200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4400550" y="3438525"/>
            <a:ext cx="3981450" cy="6438900"/>
            <a:chOff x="0" y="0"/>
            <a:chExt cx="5308600" cy="8585200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 l="64791" t="13099" b="1515"/>
            <a:stretch>
              <a:fillRect/>
            </a:stretch>
          </p:blipFill>
          <p:spPr>
            <a:xfrm>
              <a:off x="0" y="0"/>
              <a:ext cx="5308600" cy="8585200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4400550" y="3438525"/>
            <a:ext cx="3981450" cy="6438900"/>
            <a:chOff x="0" y="0"/>
            <a:chExt cx="5308600" cy="8585200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/>
            <a:srcRect t="1920" b="1920"/>
            <a:stretch>
              <a:fillRect/>
            </a:stretch>
          </p:blipFill>
          <p:spPr>
            <a:xfrm>
              <a:off x="0" y="0"/>
              <a:ext cx="5308600" cy="8585200"/>
            </a:xfrm>
            <a:prstGeom prst="rect">
              <a:avLst/>
            </a:prstGeom>
          </p:spPr>
        </p:pic>
      </p:grpSp>
      <p:sp>
        <p:nvSpPr>
          <p:cNvPr id="20" name="TextBox 20"/>
          <p:cNvSpPr txBox="1"/>
          <p:nvPr/>
        </p:nvSpPr>
        <p:spPr>
          <a:xfrm>
            <a:off x="1480498" y="514350"/>
            <a:ext cx="15327005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8000" spc="400">
                <a:solidFill>
                  <a:srgbClr val="2B4A9D"/>
                </a:solidFill>
                <a:latin typeface="Cheque"/>
              </a:rPr>
              <a:t>ПОНЯТТЯ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814872" y="2466974"/>
            <a:ext cx="8473128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6999" spc="349">
                <a:solidFill>
                  <a:srgbClr val="FFFFFF"/>
                </a:solidFill>
                <a:latin typeface="Poppins Heavy"/>
              </a:rPr>
              <a:t>Екзартикуляція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-576768" y="2419350"/>
            <a:ext cx="7423467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6999" spc="349">
                <a:solidFill>
                  <a:srgbClr val="FFFFFF"/>
                </a:solidFill>
                <a:latin typeface="Poppins Heavy"/>
              </a:rPr>
              <a:t>Ампутація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814872" y="4553942"/>
            <a:ext cx="4236564" cy="1652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120" spc="312">
                <a:solidFill>
                  <a:srgbClr val="FFFFFF"/>
                </a:solidFill>
                <a:latin typeface="Lato"/>
              </a:rPr>
              <a:t>ВІДТИНАННЯ КІНЦІВКИ НА РІВНІ СУГЛОБА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47572" y="4544417"/>
            <a:ext cx="3852978" cy="229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8"/>
              </a:lnSpc>
            </a:pPr>
            <a:r>
              <a:rPr lang="en-US" sz="3234" spc="323">
                <a:solidFill>
                  <a:srgbClr val="FFFFFF"/>
                </a:solidFill>
                <a:latin typeface="Lato"/>
              </a:rPr>
              <a:t>ВІДТИНАННЯ КІНЦІВКИ НА ПРОТЯЗІ ЇЇ СЕГМЕНТА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568482" y="1960670"/>
            <a:ext cx="829509" cy="1966473"/>
            <a:chOff x="0" y="0"/>
            <a:chExt cx="2354580" cy="55818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7544356" y="-5151306"/>
            <a:ext cx="1629197" cy="13078512"/>
            <a:chOff x="0" y="0"/>
            <a:chExt cx="2354580" cy="1890158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3310" cy="18901589"/>
            </a:xfrm>
            <a:custGeom>
              <a:avLst/>
              <a:gdLst/>
              <a:ahLst/>
              <a:cxnLst/>
              <a:rect l="l" t="t" r="r" b="b"/>
              <a:pathLst>
                <a:path w="2353310" h="18901589">
                  <a:moveTo>
                    <a:pt x="784860" y="18834278"/>
                  </a:moveTo>
                  <a:cubicBezTo>
                    <a:pt x="905510" y="18874919"/>
                    <a:pt x="1042670" y="18901589"/>
                    <a:pt x="1177290" y="18901589"/>
                  </a:cubicBezTo>
                  <a:cubicBezTo>
                    <a:pt x="1311910" y="18901589"/>
                    <a:pt x="1441450" y="18878728"/>
                    <a:pt x="1560830" y="18838089"/>
                  </a:cubicBezTo>
                  <a:cubicBezTo>
                    <a:pt x="1563370" y="18836819"/>
                    <a:pt x="1565910" y="18836819"/>
                    <a:pt x="1568450" y="18835550"/>
                  </a:cubicBezTo>
                  <a:cubicBezTo>
                    <a:pt x="2016760" y="18672989"/>
                    <a:pt x="2346960" y="18243728"/>
                    <a:pt x="2353310" y="176927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7679144"/>
                  </a:lnTo>
                  <a:cubicBezTo>
                    <a:pt x="6350" y="18246269"/>
                    <a:pt x="331470" y="18675528"/>
                    <a:pt x="784860" y="18834278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613946" y="6870991"/>
            <a:ext cx="829509" cy="1966473"/>
            <a:chOff x="0" y="0"/>
            <a:chExt cx="2354580" cy="55818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342168" y="2648681"/>
            <a:ext cx="487056" cy="52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42168" y="7559003"/>
            <a:ext cx="48705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123218" y="878380"/>
            <a:ext cx="10572725" cy="710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800" spc="240">
                <a:solidFill>
                  <a:srgbClr val="FFFFFF"/>
                </a:solidFill>
                <a:latin typeface="Poppins Ultra-Bold"/>
              </a:rPr>
              <a:t>Мета будь-якої ампутаціїї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23218" y="2648681"/>
            <a:ext cx="10601650" cy="279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320">
                <a:solidFill>
                  <a:srgbClr val="000000"/>
                </a:solidFill>
                <a:latin typeface="Lato Bold"/>
              </a:rPr>
              <a:t>ЗАПОБІГТИ ПОШИРЕННЮ ІНФЕКЦІЇ ТА НАДХОДЖЕННЮ ПРОДУКТІВ МЕТАБОЛІЗМУ З ВОГНИЩА УРАЖЕННЯ В ОРГАНІЗМ ПОСТРАЖДАЛОГО І, ТИМ САМИМ, ВРЯТУВАТИ ЖИТТЯ ХВОРОГО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729598" y="7372799"/>
            <a:ext cx="8926205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spc="330">
                <a:solidFill>
                  <a:srgbClr val="000000"/>
                </a:solidFill>
                <a:latin typeface="Lato Bold"/>
              </a:rPr>
              <a:t>СТВОРИТИ ПРАЦЕЗДАТНУ КУКСУ ПРИДАТНОЮ ДО ПРОТЕЗУВАННЯ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69421" y="561378"/>
            <a:ext cx="10104723" cy="9154697"/>
            <a:chOff x="0" y="0"/>
            <a:chExt cx="3577082" cy="3339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77082" cy="3339659"/>
            </a:xfrm>
            <a:custGeom>
              <a:avLst/>
              <a:gdLst/>
              <a:ahLst/>
              <a:cxnLst/>
              <a:rect l="l" t="t" r="r" b="b"/>
              <a:pathLst>
                <a:path w="3577082" h="3339659">
                  <a:moveTo>
                    <a:pt x="0" y="0"/>
                  </a:moveTo>
                  <a:lnTo>
                    <a:pt x="3577082" y="0"/>
                  </a:lnTo>
                  <a:lnTo>
                    <a:pt x="3577082" y="3339659"/>
                  </a:lnTo>
                  <a:lnTo>
                    <a:pt x="0" y="3339659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19537" y="8172754"/>
            <a:ext cx="1635964" cy="1633346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0" y="4032222"/>
            <a:ext cx="8183276" cy="169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6000" spc="300">
                <a:solidFill>
                  <a:srgbClr val="2B4A9D"/>
                </a:solidFill>
                <a:latin typeface="Poppins Ultra-Bold"/>
              </a:rPr>
              <a:t>АМПУТАЦІЯ АБО ЕКЗАРТИКУЛЯЦІЯ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83276" y="3248025"/>
            <a:ext cx="10104724" cy="196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2"/>
              </a:lnSpc>
              <a:spcBef>
                <a:spcPct val="0"/>
              </a:spcBef>
            </a:pPr>
            <a:r>
              <a:rPr lang="uk-UA" sz="4830" spc="241" dirty="0">
                <a:solidFill>
                  <a:srgbClr val="000000"/>
                </a:solidFill>
                <a:latin typeface="Poppins Heavy"/>
              </a:rPr>
              <a:t>передбачає видалення частини або всієї пошкодженої кінцівки заради  життя хворого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90870" y="651403"/>
            <a:ext cx="417760" cy="9154697"/>
            <a:chOff x="0" y="0"/>
            <a:chExt cx="152400" cy="3339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400" cy="3339659"/>
            </a:xfrm>
            <a:custGeom>
              <a:avLst/>
              <a:gdLst/>
              <a:ahLst/>
              <a:cxnLst/>
              <a:rect l="l" t="t" r="r" b="b"/>
              <a:pathLst>
                <a:path w="152400" h="3339659">
                  <a:moveTo>
                    <a:pt x="0" y="0"/>
                  </a:moveTo>
                  <a:lnTo>
                    <a:pt x="152400" y="0"/>
                  </a:lnTo>
                  <a:lnTo>
                    <a:pt x="152400" y="3339659"/>
                  </a:lnTo>
                  <a:lnTo>
                    <a:pt x="0" y="3339659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19537" y="8172754"/>
            <a:ext cx="1635964" cy="1633346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6358873" y="1152915"/>
            <a:ext cx="4657555" cy="8653185"/>
          </a:xfrm>
          <a:custGeom>
            <a:avLst/>
            <a:gdLst/>
            <a:ahLst/>
            <a:cxnLst/>
            <a:rect l="l" t="t" r="r" b="b"/>
            <a:pathLst>
              <a:path w="4657555" h="8424585">
                <a:moveTo>
                  <a:pt x="0" y="0"/>
                </a:moveTo>
                <a:lnTo>
                  <a:pt x="4657555" y="0"/>
                </a:lnTo>
                <a:lnTo>
                  <a:pt x="4657555" y="8424585"/>
                </a:lnTo>
                <a:lnTo>
                  <a:pt x="0" y="84245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427" r="-2490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757941" y="243463"/>
            <a:ext cx="6514053" cy="4518749"/>
          </a:xfrm>
          <a:custGeom>
            <a:avLst/>
            <a:gdLst/>
            <a:ahLst/>
            <a:cxnLst/>
            <a:rect l="l" t="t" r="r" b="b"/>
            <a:pathLst>
              <a:path w="6514053" h="4518749">
                <a:moveTo>
                  <a:pt x="0" y="0"/>
                </a:moveTo>
                <a:lnTo>
                  <a:pt x="6514054" y="0"/>
                </a:lnTo>
                <a:lnTo>
                  <a:pt x="6514054" y="4518750"/>
                </a:lnTo>
                <a:lnTo>
                  <a:pt x="0" y="451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30" r="-3330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508236" y="4963266"/>
            <a:ext cx="6763758" cy="5323734"/>
          </a:xfrm>
          <a:custGeom>
            <a:avLst/>
            <a:gdLst/>
            <a:ahLst/>
            <a:cxnLst/>
            <a:rect l="l" t="t" r="r" b="b"/>
            <a:pathLst>
              <a:path w="6514053" h="5323734">
                <a:moveTo>
                  <a:pt x="0" y="0"/>
                </a:moveTo>
                <a:lnTo>
                  <a:pt x="6514054" y="0"/>
                </a:lnTo>
                <a:lnTo>
                  <a:pt x="6514054" y="5323734"/>
                </a:lnTo>
                <a:lnTo>
                  <a:pt x="0" y="53237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358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-426433" y="3450257"/>
            <a:ext cx="6746279" cy="1775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30"/>
              </a:lnSpc>
            </a:pPr>
            <a:r>
              <a:rPr lang="en-US" sz="6600" spc="330" dirty="0">
                <a:solidFill>
                  <a:srgbClr val="2B4A9D"/>
                </a:solidFill>
                <a:latin typeface="Poppins Ultra-Bold"/>
              </a:rPr>
              <a:t>ІСТОРИЧНІ ФАКТИ</a:t>
            </a:r>
          </a:p>
        </p:txBody>
      </p:sp>
      <p:sp>
        <p:nvSpPr>
          <p:cNvPr id="12" name="Freeform 12"/>
          <p:cNvSpPr/>
          <p:nvPr/>
        </p:nvSpPr>
        <p:spPr>
          <a:xfrm>
            <a:off x="11508235" y="243463"/>
            <a:ext cx="6514053" cy="4518749"/>
          </a:xfrm>
          <a:custGeom>
            <a:avLst/>
            <a:gdLst/>
            <a:ahLst/>
            <a:cxnLst/>
            <a:rect l="l" t="t" r="r" b="b"/>
            <a:pathLst>
              <a:path w="6514053" h="4518749">
                <a:moveTo>
                  <a:pt x="0" y="0"/>
                </a:moveTo>
                <a:lnTo>
                  <a:pt x="6514053" y="0"/>
                </a:lnTo>
                <a:lnTo>
                  <a:pt x="6514053" y="4518750"/>
                </a:lnTo>
                <a:lnTo>
                  <a:pt x="0" y="451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30" r="-3330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568482" y="2537410"/>
            <a:ext cx="829509" cy="1966473"/>
            <a:chOff x="0" y="0"/>
            <a:chExt cx="2354580" cy="55818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4980926" y="-2587876"/>
            <a:ext cx="1629197" cy="7951652"/>
            <a:chOff x="0" y="0"/>
            <a:chExt cx="2354580" cy="114920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3310" cy="11492046"/>
            </a:xfrm>
            <a:custGeom>
              <a:avLst/>
              <a:gdLst/>
              <a:ahLst/>
              <a:cxnLst/>
              <a:rect l="l" t="t" r="r" b="b"/>
              <a:pathLst>
                <a:path w="2353310" h="11492046">
                  <a:moveTo>
                    <a:pt x="784860" y="11424736"/>
                  </a:moveTo>
                  <a:cubicBezTo>
                    <a:pt x="905510" y="11465376"/>
                    <a:pt x="1042670" y="11492046"/>
                    <a:pt x="1177290" y="11492046"/>
                  </a:cubicBezTo>
                  <a:cubicBezTo>
                    <a:pt x="1311910" y="11492046"/>
                    <a:pt x="1441450" y="11469186"/>
                    <a:pt x="1560830" y="11428546"/>
                  </a:cubicBezTo>
                  <a:cubicBezTo>
                    <a:pt x="1563370" y="11427276"/>
                    <a:pt x="1565910" y="11427276"/>
                    <a:pt x="1568450" y="11426006"/>
                  </a:cubicBezTo>
                  <a:cubicBezTo>
                    <a:pt x="2016760" y="11263446"/>
                    <a:pt x="2346960" y="10834186"/>
                    <a:pt x="2353310" y="1030600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98100"/>
                  </a:lnTo>
                  <a:cubicBezTo>
                    <a:pt x="6350" y="10836726"/>
                    <a:pt x="331470" y="11265986"/>
                    <a:pt x="784860" y="11424736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431233" y="5767502"/>
            <a:ext cx="829509" cy="1966473"/>
            <a:chOff x="0" y="0"/>
            <a:chExt cx="2354580" cy="55818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2438580" y="3463496"/>
            <a:ext cx="8926205" cy="1529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24"/>
              </a:lnSpc>
            </a:pPr>
            <a:r>
              <a:rPr lang="en-US" sz="9699" spc="969">
                <a:solidFill>
                  <a:srgbClr val="000000"/>
                </a:solidFill>
                <a:latin typeface="Lato Italics"/>
              </a:rPr>
              <a:t>Абсолютні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38580" y="6922139"/>
            <a:ext cx="8926205" cy="146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24"/>
              </a:lnSpc>
            </a:pPr>
            <a:r>
              <a:rPr lang="en-US" sz="9299" spc="929">
                <a:solidFill>
                  <a:srgbClr val="000000"/>
                </a:solidFill>
                <a:latin typeface="Lato Italics"/>
              </a:rPr>
              <a:t>Відносні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32643" y="3225421"/>
            <a:ext cx="487056" cy="52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32643" y="6455513"/>
            <a:ext cx="487056" cy="52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66473" y="897413"/>
            <a:ext cx="7020782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6999" spc="349">
                <a:solidFill>
                  <a:srgbClr val="FFFFFF"/>
                </a:solidFill>
                <a:latin typeface="Poppins Ultra-Bold"/>
              </a:rPr>
              <a:t>ПОКАЗАННЯ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4762" y="4576246"/>
            <a:ext cx="7495495" cy="947365"/>
            <a:chOff x="0" y="0"/>
            <a:chExt cx="3636508" cy="459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6508" cy="459623"/>
            </a:xfrm>
            <a:custGeom>
              <a:avLst/>
              <a:gdLst/>
              <a:ahLst/>
              <a:cxnLst/>
              <a:rect l="l" t="t" r="r" b="b"/>
              <a:pathLst>
                <a:path w="3636508" h="459623">
                  <a:moveTo>
                    <a:pt x="0" y="0"/>
                  </a:moveTo>
                  <a:lnTo>
                    <a:pt x="3636508" y="0"/>
                  </a:lnTo>
                  <a:lnTo>
                    <a:pt x="3636508" y="459623"/>
                  </a:lnTo>
                  <a:lnTo>
                    <a:pt x="0" y="459623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3283041" y="-3283041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-2926440" y="-292644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-3283041" y="7003959"/>
            <a:ext cx="6566081" cy="656608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-2926440" y="7360560"/>
            <a:ext cx="5852880" cy="5852880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2700000">
            <a:off x="-3283041" y="8117325"/>
            <a:ext cx="6566081" cy="6566081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4" name="Group 14"/>
          <p:cNvGrpSpPr/>
          <p:nvPr/>
        </p:nvGrpSpPr>
        <p:grpSpPr>
          <a:xfrm rot="2700000">
            <a:off x="-2926440" y="8473925"/>
            <a:ext cx="5852880" cy="5852880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479100" y="4539614"/>
            <a:ext cx="9345256" cy="1245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6"/>
              </a:lnSpc>
            </a:pPr>
            <a:r>
              <a:rPr lang="en-US" sz="8425" spc="421">
                <a:solidFill>
                  <a:srgbClr val="FFFFFF"/>
                </a:solidFill>
                <a:latin typeface="Poppins Heavy"/>
              </a:rPr>
              <a:t>АБСОЛЮТНІ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38151" y="962025"/>
            <a:ext cx="8849618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spc="310">
                <a:solidFill>
                  <a:srgbClr val="2B4A9D"/>
                </a:solidFill>
                <a:sym typeface="Lato Bold"/>
              </a:rPr>
              <a:t> ТРАВМАТИЧНИЙ  ВІДРИВ КІНЦІВКИ;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60362" y="2138459"/>
            <a:ext cx="11627638" cy="1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  <a:spcBef>
                <a:spcPct val="0"/>
              </a:spcBef>
            </a:pPr>
            <a:r>
              <a:rPr lang="en-US" sz="3083" spc="308">
                <a:solidFill>
                  <a:srgbClr val="2B4A9D"/>
                </a:solidFill>
                <a:sym typeface="Lato Bold"/>
              </a:rPr>
              <a:t> ВІДКРИТТІ МНОЖИННІ ПЕРЕЛОМИ КІСТОК ЗІ ЗНАЧНИМ УШКОДЖЕННЯМ М'ЯКИХ ТКАНИН, СУДИН І НЕРВІВ;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26845" y="4576246"/>
            <a:ext cx="5648920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320">
                <a:solidFill>
                  <a:srgbClr val="2B4A9D"/>
                </a:solidFill>
                <a:sym typeface="Lato Bold"/>
              </a:rPr>
              <a:t> ГАНГРЕНА КІНЦІВКИ;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899475" y="5853114"/>
            <a:ext cx="7842498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320">
                <a:solidFill>
                  <a:srgbClr val="2B4A9D"/>
                </a:solidFill>
                <a:sym typeface="Lato Bold"/>
              </a:rPr>
              <a:t> НАЯВНІСТЬ ВАЖКОЇ ІНФЕКЦІЇ ;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17226" y="7763499"/>
            <a:ext cx="9728114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spc="310">
                <a:solidFill>
                  <a:srgbClr val="2B4A9D"/>
                </a:solidFill>
                <a:sym typeface="Lato Bold"/>
              </a:rPr>
              <a:t> ЗЛОЯКІСНІ ПУХЛИНИ ТКАНИН КІНЦІВКИ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2575" y="4669817"/>
            <a:ext cx="7495495" cy="947365"/>
            <a:chOff x="0" y="0"/>
            <a:chExt cx="3636508" cy="459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6508" cy="459623"/>
            </a:xfrm>
            <a:custGeom>
              <a:avLst/>
              <a:gdLst/>
              <a:ahLst/>
              <a:cxnLst/>
              <a:rect l="l" t="t" r="r" b="b"/>
              <a:pathLst>
                <a:path w="3636508" h="459623">
                  <a:moveTo>
                    <a:pt x="0" y="0"/>
                  </a:moveTo>
                  <a:lnTo>
                    <a:pt x="3636508" y="0"/>
                  </a:lnTo>
                  <a:lnTo>
                    <a:pt x="3636508" y="459623"/>
                  </a:lnTo>
                  <a:lnTo>
                    <a:pt x="0" y="459623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3283041" y="-3283041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-2926440" y="-292644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-3283041" y="7003959"/>
            <a:ext cx="6566081" cy="656608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-2926440" y="7360560"/>
            <a:ext cx="5852880" cy="5852880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2700000">
            <a:off x="-3283041" y="8117325"/>
            <a:ext cx="6566081" cy="6566081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4" name="Group 14"/>
          <p:cNvGrpSpPr/>
          <p:nvPr/>
        </p:nvGrpSpPr>
        <p:grpSpPr>
          <a:xfrm rot="2700000">
            <a:off x="-2926440" y="8473925"/>
            <a:ext cx="5852880" cy="5852880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-717884" y="4719447"/>
            <a:ext cx="6062815" cy="897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1"/>
              </a:lnSpc>
            </a:pPr>
            <a:r>
              <a:rPr lang="en-US" sz="6125" spc="306">
                <a:solidFill>
                  <a:srgbClr val="FFFFFF"/>
                </a:solidFill>
                <a:latin typeface="Poppins Heavy"/>
              </a:rPr>
              <a:t>ВІДНОСНІ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347083" y="1124952"/>
            <a:ext cx="14276006" cy="799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ХРОНІЧНИЙ ПОШИРЕНИЙТУБЕРКУЛЬОЗ КІСТОК І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СУГЛОБІВ У ОСІБ ПОХИЛОГОТА СТАРЕЧОГО ВІКУ;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НЕЙРО-ТРОФІЧНІ ЯЗВИ, ЩО НЕ ПІДДАЮТЬСЯ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КОНСЕРВАТИВНОМУ І ОПЕРАТИВНОМУ ЛІКУВАННЮ;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ХРОНІЧНИЙ ОСТЕОМЕЛІТ КІСТОК ІЗ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ЗАГРОЗОЮ</a:t>
            </a:r>
            <a:r>
              <a:rPr lang="uk-UA" sz="3000" spc="300" dirty="0">
                <a:solidFill>
                  <a:srgbClr val="2B4A9D"/>
                </a:solidFill>
                <a:latin typeface="Lato Bold"/>
              </a:rPr>
              <a:t> </a:t>
            </a: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АМІЛОЇДНОГО ПЕРЕРОДЖЕННЯ ВНУТРІШНІХ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ОРГАНІВ;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ВРОДЖЕНЕ КАЛІЦТВО</a:t>
            </a:r>
            <a:r>
              <a:rPr lang="uk-UA" sz="3000" spc="300" dirty="0">
                <a:solidFill>
                  <a:srgbClr val="2B4A9D"/>
                </a:solidFill>
                <a:latin typeface="Lato Bold"/>
              </a:rPr>
              <a:t> </a:t>
            </a: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І НЕДОРОЗВИНЕННЯ КІНЦІВОК,ЩО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НЕ ПІДДАЮТЬСЯ ХІРУРГІЧНОЇ КОРЕКЦІЇ ТА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ПРОТЕЗУВАННЯ;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ДОВГО ІСНУЮЧІ ВИРАЗКИ З НАХИЛОМДО ЗЛОЯКІСНОГО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ПЕРЕРОДЖЕННЮ;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ТЯЖКІ ПОСТТРАВМАТИЧНІ І ПАРАЛІТИЧНІ ДЕФОРМАЦІЇ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КІНЦІВОК, ЯКІ НЕ ПІДЛЯГАЮТЬ ХІРУРГІЧНОМУ ЛІКУВАННЮ,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ЯКІ РОБЛЯТЬКІНЦІВКУ ФУНКЦІОНАЛЬНО НЕПРИДАТНОЮ.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568482" y="1960670"/>
            <a:ext cx="829509" cy="1966473"/>
            <a:chOff x="0" y="0"/>
            <a:chExt cx="2354580" cy="55818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4980926" y="-2587876"/>
            <a:ext cx="1629197" cy="7951652"/>
            <a:chOff x="0" y="0"/>
            <a:chExt cx="2354580" cy="114920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3310" cy="11492046"/>
            </a:xfrm>
            <a:custGeom>
              <a:avLst/>
              <a:gdLst/>
              <a:ahLst/>
              <a:cxnLst/>
              <a:rect l="l" t="t" r="r" b="b"/>
              <a:pathLst>
                <a:path w="2353310" h="11492046">
                  <a:moveTo>
                    <a:pt x="784860" y="11424736"/>
                  </a:moveTo>
                  <a:cubicBezTo>
                    <a:pt x="905510" y="11465376"/>
                    <a:pt x="1042670" y="11492046"/>
                    <a:pt x="1177290" y="11492046"/>
                  </a:cubicBezTo>
                  <a:cubicBezTo>
                    <a:pt x="1311910" y="11492046"/>
                    <a:pt x="1441450" y="11469186"/>
                    <a:pt x="1560830" y="11428546"/>
                  </a:cubicBezTo>
                  <a:cubicBezTo>
                    <a:pt x="1563370" y="11427276"/>
                    <a:pt x="1565910" y="11427276"/>
                    <a:pt x="1568450" y="11426006"/>
                  </a:cubicBezTo>
                  <a:cubicBezTo>
                    <a:pt x="2016760" y="11263446"/>
                    <a:pt x="2346960" y="10834186"/>
                    <a:pt x="2353310" y="1030600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98100"/>
                  </a:lnTo>
                  <a:cubicBezTo>
                    <a:pt x="6350" y="10836726"/>
                    <a:pt x="331470" y="11265986"/>
                    <a:pt x="784860" y="11424736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431233" y="6663138"/>
            <a:ext cx="829509" cy="1966473"/>
            <a:chOff x="0" y="0"/>
            <a:chExt cx="2354580" cy="55818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2275618" y="4079240"/>
            <a:ext cx="8926205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0"/>
              </a:lnSpc>
            </a:pPr>
            <a:r>
              <a:rPr lang="en-US" sz="3400" spc="340">
                <a:solidFill>
                  <a:srgbClr val="000000"/>
                </a:solidFill>
                <a:latin typeface="Lato Italics"/>
              </a:rPr>
              <a:t>цукровий діабет, судинні захворювання, гангрени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23218" y="8312572"/>
            <a:ext cx="8926205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0"/>
              </a:lnSpc>
            </a:pPr>
            <a:r>
              <a:rPr lang="en-US" sz="3400" spc="340">
                <a:solidFill>
                  <a:srgbClr val="000000"/>
                </a:solidFill>
                <a:latin typeface="Lato Italics"/>
              </a:rPr>
              <a:t>ДТП, мінно-вибухові, обвали, стиснення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75618" y="2820081"/>
            <a:ext cx="8926205" cy="104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39"/>
              </a:lnSpc>
            </a:pPr>
            <a:r>
              <a:rPr lang="en-US" sz="6099" spc="609">
                <a:solidFill>
                  <a:srgbClr val="2B4A9D"/>
                </a:solidFill>
                <a:latin typeface="Lato Bold"/>
              </a:rPr>
              <a:t>ПЛАНОВІ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42168" y="2648681"/>
            <a:ext cx="487056" cy="52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76816" y="7351150"/>
            <a:ext cx="487056" cy="52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23218" y="6975764"/>
            <a:ext cx="8926205" cy="104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39"/>
              </a:lnSpc>
            </a:pPr>
            <a:r>
              <a:rPr lang="en-US" sz="6099" spc="609">
                <a:solidFill>
                  <a:srgbClr val="2B4A9D"/>
                </a:solidFill>
                <a:latin typeface="Lato Bold"/>
              </a:rPr>
              <a:t>ТРАВМАТИЧНІ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23218" y="897430"/>
            <a:ext cx="7020782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6999" spc="349">
                <a:solidFill>
                  <a:srgbClr val="FFFFFF"/>
                </a:solidFill>
                <a:latin typeface="Poppins Ultra-Bold"/>
              </a:rPr>
              <a:t>АМПУТАЦІЇ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659</Words>
  <Application>Microsoft Office PowerPoint</Application>
  <PresentationFormat>Произвольный</PresentationFormat>
  <Paragraphs>114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Calibri</vt:lpstr>
      <vt:lpstr>Lato Italics</vt:lpstr>
      <vt:lpstr>Poppins Ultra-Bold</vt:lpstr>
      <vt:lpstr>Cheque</vt:lpstr>
      <vt:lpstr>Arial</vt:lpstr>
      <vt:lpstr>Poppins Heavy</vt:lpstr>
      <vt:lpstr>Lato Bold</vt:lpstr>
      <vt:lpstr>Lato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ФІЗИЧНА ТЕРАПІЯ ПРИ АМПУТАЦІЯХ</dc:title>
  <cp:lastModifiedBy>Елена Бессарабова</cp:lastModifiedBy>
  <cp:revision>8</cp:revision>
  <dcterms:created xsi:type="dcterms:W3CDTF">2006-08-16T00:00:00Z</dcterms:created>
  <dcterms:modified xsi:type="dcterms:W3CDTF">2023-09-07T20:03:36Z</dcterms:modified>
  <dc:identifier>DAFs7dlMssk</dc:identifier>
</cp:coreProperties>
</file>