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0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6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0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8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7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1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8609BB-636A-452B-A490-1F46BAD34FC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071F3A-20B9-4F76-8BE3-9AB7B6F48B5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266E7-D71E-49C1-98A8-1F7D1FF42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49" y="1215737"/>
            <a:ext cx="8590168" cy="1368607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Oswald Medium" pitchFamily="2" charset="-52"/>
              </a:rPr>
              <a:t>ГРОШОВІ</a:t>
            </a:r>
            <a:r>
              <a:rPr lang="uk-UA" sz="4400" dirty="0">
                <a:solidFill>
                  <a:schemeClr val="accent2">
                    <a:lumMod val="50000"/>
                  </a:schemeClr>
                </a:solidFill>
                <a:latin typeface="Oswald Medium" pitchFamily="2" charset="-52"/>
              </a:rPr>
              <a:t> 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Oswald Medium" pitchFamily="2" charset="-52"/>
              </a:rPr>
              <a:t>СИСТЕМИ, ЇХ СУТНІСТЬ ТА ЕТАПИ РОЗВИТКУ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Oswald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870E19-5FF7-4B41-AC04-4D8197E8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22" y="1747298"/>
            <a:ext cx="8044960" cy="4529820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96F8FAC-1D21-5B0D-68E3-D179C15AC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B3E2-B7A3-4474-B2DB-963CF207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80213"/>
            <a:ext cx="3657600" cy="1217813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Oswald Medium" pitchFamily="2" charset="-52"/>
              </a:rPr>
              <a:t>Про золотомонетний стандарт:</a:t>
            </a:r>
            <a:endParaRPr lang="ru-RU" dirty="0"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3654D-3002-4141-A8B9-FB13E434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731519"/>
            <a:ext cx="7049656" cy="60017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Золотий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монометалізм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існував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кількох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формах: </a:t>
            </a:r>
            <a:r>
              <a:rPr lang="ru-RU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золотомонетного стандарту, </a:t>
            </a:r>
            <a:r>
              <a:rPr lang="ru-RU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золотозливкового</a:t>
            </a:r>
            <a:r>
              <a:rPr lang="ru-RU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стандарту </a:t>
            </a:r>
            <a:br>
              <a:rPr lang="ru-RU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 </a:t>
            </a:r>
            <a:r>
              <a:rPr lang="ru-RU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золотодевізного</a:t>
            </a:r>
            <a:r>
              <a:rPr lang="ru-RU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стандарту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Класичною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формою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вважається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золотомонетний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 стандарт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за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: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виконувало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всі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функції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грошей;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перебували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монети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Уведення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монет не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викликало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ажіотажного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попиту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них.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Навпаки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їх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часто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намагалися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позбутися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як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незручних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;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відкрите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карбування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монет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із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фіксованим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золотим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вмістом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Англійський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фунт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стерлінгів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містив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7,32 г золота,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долар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- 1,5, франк - 0,29, марка - 0,35;</a:t>
            </a:r>
            <a:endParaRPr lang="ru-RU" dirty="0">
              <a:solidFill>
                <a:srgbClr val="402A18"/>
              </a:solidFill>
              <a:latin typeface="Forum" panose="02000000000000000000" pitchFamily="2" charset="0"/>
            </a:endParaRP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вільний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рух золота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іноземної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валюти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між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особами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країнами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завдяки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чому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відхилення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валютних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курсів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валютних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паритетів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відбувалося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лише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межах «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точок</a:t>
            </a:r>
            <a:r>
              <a:rPr lang="ru-RU" dirty="0">
                <a:solidFill>
                  <a:srgbClr val="402A18"/>
                </a:solidFill>
                <a:latin typeface="Forum" panose="02000000000000000000" pitchFamily="2" charset="0"/>
              </a:rPr>
              <a:t>»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CF7B5-28B2-4FBA-9115-C460F0318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0EEA5E-89FD-4D04-886F-FD1A10CD2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7266"/>
            <a:ext cx="3657600" cy="345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3604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0FDBB8-BE0F-4305-B5CA-386ACA9C41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09" y="1385454"/>
            <a:ext cx="10603345" cy="3731491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Золотомонетний</a:t>
            </a:r>
            <a:r>
              <a:rPr lang="ru-RU" b="0" i="0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 стандарт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являв собою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найстабільнішу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1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саморегульовану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систему.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Саморегулювання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обумовлювалося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адекватністю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яку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виражали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вказані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металу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котрий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містився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монетах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чи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міг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бути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одержаний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обмін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банкноти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</a:p>
          <a:p>
            <a:pPr indent="0" algn="just">
              <a:buNone/>
            </a:pP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 algn="just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Завдяки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вільному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карбуванню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монет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необмеженому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обміну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банкнот на золото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маса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стихійно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пристосовувалася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до потреб у них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через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механізм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скарбу. </a:t>
            </a:r>
          </a:p>
          <a:p>
            <a:pPr indent="0" algn="just">
              <a:buNone/>
            </a:pP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 algn="just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періоди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спаду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виробництва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товарообороту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зменшувалася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потреба в грошах, вони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виходили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перетворюючись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скарб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При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розширенні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товарообороту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надходили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скарбу до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сфери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Саме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такий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спосіб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відбувалося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регулювання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маси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BAE86D03-0E27-4313-B804-A04611BCB94B}"/>
              </a:ext>
            </a:extLst>
          </p:cNvPr>
          <p:cNvSpPr/>
          <p:nvPr/>
        </p:nvSpPr>
        <p:spPr>
          <a:xfrm>
            <a:off x="229383" y="1597889"/>
            <a:ext cx="557234" cy="41563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штриховая вправо 3">
            <a:extLst>
              <a:ext uri="{FF2B5EF4-FFF2-40B4-BE49-F238E27FC236}">
                <a16:creationId xmlns:a16="http://schemas.microsoft.com/office/drawing/2014/main" id="{7C534ECE-7668-4071-A6DC-F6A1C11E719E}"/>
              </a:ext>
            </a:extLst>
          </p:cNvPr>
          <p:cNvSpPr/>
          <p:nvPr/>
        </p:nvSpPr>
        <p:spPr>
          <a:xfrm>
            <a:off x="246330" y="3013362"/>
            <a:ext cx="557234" cy="41563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EFCC1640-B435-4151-B23C-4E004FA15693}"/>
              </a:ext>
            </a:extLst>
          </p:cNvPr>
          <p:cNvSpPr/>
          <p:nvPr/>
        </p:nvSpPr>
        <p:spPr>
          <a:xfrm>
            <a:off x="246330" y="4221016"/>
            <a:ext cx="557234" cy="41563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1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709674-A3DC-4F53-85E8-6CBE902B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2044"/>
            <a:ext cx="10531302" cy="81372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Oswald Medium" pitchFamily="2" charset="-52"/>
              </a:rPr>
              <a:t>Скасування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Oswald Medium" pitchFamily="2" charset="-52"/>
              </a:rPr>
              <a:t> золотомонетного стандарту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BEC7E-DE3C-4310-B683-81A3449A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8" y="2209591"/>
            <a:ext cx="6560588" cy="160502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роки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Першої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світової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війни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зростання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бюджетних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дефіцитів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покриття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їх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позиками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емісією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спричинили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зростання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грошової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маси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яке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значно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перевищувало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запаси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емісійних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банків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і 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ставило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під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загрозу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вільний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обмін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знаків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монети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9673501-39B6-445F-A970-B98999E5DC07}"/>
              </a:ext>
            </a:extLst>
          </p:cNvPr>
          <p:cNvSpPr/>
          <p:nvPr/>
        </p:nvSpPr>
        <p:spPr>
          <a:xfrm>
            <a:off x="7391860" y="2122439"/>
            <a:ext cx="4621278" cy="24033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закінченні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війни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лише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1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 США </a:t>
            </a:r>
            <a:r>
              <a:rPr lang="ru-RU" sz="2000" b="1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зберігався</a:t>
            </a:r>
            <a:r>
              <a:rPr lang="ru-RU" sz="2000" b="1" i="1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золотомонетний</a:t>
            </a:r>
            <a:r>
              <a:rPr lang="ru-RU" sz="2000" b="1" i="1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стандарт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b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більшості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панував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інфляційний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паперових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грошей,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який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зберігався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тривалий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час і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після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закінчення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війни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1971D79-A387-42A5-B45C-78DF521999C1}"/>
              </a:ext>
            </a:extLst>
          </p:cNvPr>
          <p:cNvSpPr/>
          <p:nvPr/>
        </p:nvSpPr>
        <p:spPr>
          <a:xfrm>
            <a:off x="535708" y="4888801"/>
            <a:ext cx="6856152" cy="932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цей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час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золотомонетний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стандарт </a:t>
            </a:r>
            <a:r>
              <a:rPr lang="ru-RU" sz="20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було</a:t>
            </a:r>
            <a:r>
              <a:rPr lang="ru-RU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скасовано</a:t>
            </a:r>
            <a:r>
              <a:rPr lang="ru-RU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країнах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що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брали участь 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війні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та й 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більшості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інших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0C1B29-32C9-4491-94F8-F8016E6F2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11" y="4753639"/>
            <a:ext cx="1068035" cy="10680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64FBA6-E8B6-4790-9762-674DC8247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834" y="4753640"/>
            <a:ext cx="1068035" cy="10680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F45D4A-A04D-4839-AD8F-9D03E2F62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57" y="4757333"/>
            <a:ext cx="1068035" cy="1068035"/>
          </a:xfrm>
          <a:prstGeom prst="rect">
            <a:avLst/>
          </a:prstGeom>
        </p:spPr>
      </p:pic>
      <p:sp>
        <p:nvSpPr>
          <p:cNvPr id="15" name="Стрелка: изогнутая 14">
            <a:extLst>
              <a:ext uri="{FF2B5EF4-FFF2-40B4-BE49-F238E27FC236}">
                <a16:creationId xmlns:a16="http://schemas.microsoft.com/office/drawing/2014/main" id="{02BD9A77-0734-442A-88D6-320CB2860032}"/>
              </a:ext>
            </a:extLst>
          </p:cNvPr>
          <p:cNvSpPr/>
          <p:nvPr/>
        </p:nvSpPr>
        <p:spPr>
          <a:xfrm>
            <a:off x="6258600" y="3870588"/>
            <a:ext cx="1037242" cy="9328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4126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793B2-D64C-4137-BEE7-F786675B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343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accent3">
                    <a:lumMod val="75000"/>
                  </a:schemeClr>
                </a:solidFill>
                <a:latin typeface="Oswald Medium" pitchFamily="2" charset="-52"/>
              </a:rPr>
              <a:t>Нові форми золотого стандарту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584D8-AEE5-41CF-9D75-F73C6616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570" y="2092644"/>
            <a:ext cx="7792720" cy="778292"/>
          </a:xfrm>
        </p:spPr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ru-RU" sz="8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Під</a:t>
            </a:r>
            <a:r>
              <a:rPr lang="ru-RU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час </a:t>
            </a:r>
            <a:r>
              <a:rPr lang="ru-RU" sz="8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грошових</a:t>
            </a:r>
            <a:r>
              <a:rPr lang="ru-RU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реформ (1924-1929 </a:t>
            </a:r>
            <a:r>
              <a:rPr lang="en-US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pp.) </a:t>
            </a:r>
            <a:r>
              <a:rPr lang="ru-RU" sz="8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повернення</a:t>
            </a:r>
            <a:r>
              <a:rPr lang="ru-RU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до золотого стандарту </a:t>
            </a:r>
            <a:r>
              <a:rPr lang="ru-RU" sz="8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відбулося</a:t>
            </a:r>
            <a:r>
              <a:rPr lang="ru-RU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sz="8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двох</a:t>
            </a:r>
            <a:r>
              <a:rPr lang="ru-RU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8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нових</a:t>
            </a:r>
            <a:r>
              <a:rPr lang="ru-RU" sz="8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формах:</a:t>
            </a:r>
            <a:br>
              <a:rPr lang="ru-RU" sz="8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sz="8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endParaRPr lang="ru-RU" sz="8000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>
              <a:buNone/>
            </a:pP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0252545-44E5-42BF-9A42-215EFA215D3E}"/>
              </a:ext>
            </a:extLst>
          </p:cNvPr>
          <p:cNvCxnSpPr>
            <a:cxnSpLocks/>
          </p:cNvCxnSpPr>
          <p:nvPr/>
        </p:nvCxnSpPr>
        <p:spPr>
          <a:xfrm flipH="1">
            <a:off x="3451129" y="2827227"/>
            <a:ext cx="378694" cy="66793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8D01199-DCC8-48B8-B882-F103AC1F1333}"/>
              </a:ext>
            </a:extLst>
          </p:cNvPr>
          <p:cNvCxnSpPr>
            <a:cxnSpLocks/>
          </p:cNvCxnSpPr>
          <p:nvPr/>
        </p:nvCxnSpPr>
        <p:spPr>
          <a:xfrm>
            <a:off x="8730491" y="2827227"/>
            <a:ext cx="300182" cy="66793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9DD8EE-C0D6-4415-B23D-393BDDB68BB4}"/>
              </a:ext>
            </a:extLst>
          </p:cNvPr>
          <p:cNvSpPr txBox="1"/>
          <p:nvPr/>
        </p:nvSpPr>
        <p:spPr>
          <a:xfrm>
            <a:off x="1867602" y="3565570"/>
            <a:ext cx="225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  <a:latin typeface="Oswald Medium" pitchFamily="2" charset="-52"/>
              </a:rPr>
              <a:t>золотозливковий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Oswald Medium" pitchFamily="2" charset="-52"/>
              </a:rPr>
              <a:t> стандарт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56A80-1ADE-4DA1-9F48-49E1CAFD3010}"/>
              </a:ext>
            </a:extLst>
          </p:cNvPr>
          <p:cNvSpPr txBox="1"/>
          <p:nvPr/>
        </p:nvSpPr>
        <p:spPr>
          <a:xfrm>
            <a:off x="8115012" y="3578623"/>
            <a:ext cx="225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  <a:latin typeface="Oswald Medium" pitchFamily="2" charset="-52"/>
              </a:rPr>
              <a:t>золотодевізний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Oswald Medium" pitchFamily="2" charset="-52"/>
              </a:rPr>
              <a:t> стандарт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1E0FD-5EBA-4442-896B-5F1DE5B5FF9B}"/>
              </a:ext>
            </a:extLst>
          </p:cNvPr>
          <p:cNvSpPr txBox="1"/>
          <p:nvPr/>
        </p:nvSpPr>
        <p:spPr>
          <a:xfrm>
            <a:off x="629461" y="4807340"/>
            <a:ext cx="10692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Золотозливковий стандарт 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-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це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така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грошова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система, за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якої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відміну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золотомонетного стандарту, в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відсутні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монети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їх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вільне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карбування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обмін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банкнот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здійснюється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лише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зливки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певними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обмеженнями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 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42BD72-E316-4768-B67E-C778307C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25" y="2759673"/>
            <a:ext cx="3865232" cy="18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E43E5-5EDA-4593-A81A-7568AB36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754" y="753110"/>
            <a:ext cx="4907974" cy="719742"/>
          </a:xfrm>
        </p:spPr>
        <p:txBody>
          <a:bodyPr/>
          <a:lstStyle/>
          <a:p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Oswald Medium" pitchFamily="2" charset="-52"/>
              </a:rPr>
              <a:t>Крах золотого стандарту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6FC46-2FB0-430A-9306-70BD56A7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363" y="2080491"/>
            <a:ext cx="6689437" cy="3803073"/>
          </a:xfrm>
        </p:spPr>
        <p:txBody>
          <a:bodyPr/>
          <a:lstStyle/>
          <a:p>
            <a:pPr indent="0" algn="just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Золотозливковий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золотодевізний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стандарти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системами без золотого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тобто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золото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функцій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платежу не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виконувало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саме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тому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їх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називають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«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урізаними</a:t>
            </a:r>
            <a:r>
              <a:rPr lang="ru-RU" dirty="0">
                <a:solidFill>
                  <a:srgbClr val="402A18"/>
                </a:solidFill>
                <a:latin typeface="Forum" panose="02000000000000000000" pitchFamily="2" charset="0"/>
              </a:rPr>
              <a:t>»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формами 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Oswald Medium" pitchFamily="2" charset="-52"/>
              </a:rPr>
              <a:t>золотого стандарту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 algn="just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Остаточний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крах золотого стандарту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грошової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прискорено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економічною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кризою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1929-1933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pp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., яка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охопила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всі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сфери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суспільного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відтворення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виробництво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торгівлю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грошово-кредитну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валютну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6F0D0-3F9F-4EBE-B38D-FAE081412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51003C-A7C4-4CBA-AF9B-3C613997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018" y="1758863"/>
            <a:ext cx="6286500" cy="353377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4381CC13-83DF-493A-83E6-7BBEE2B5AB0D}"/>
              </a:ext>
            </a:extLst>
          </p:cNvPr>
          <p:cNvSpPr/>
          <p:nvPr/>
        </p:nvSpPr>
        <p:spPr>
          <a:xfrm>
            <a:off x="4608945" y="2438400"/>
            <a:ext cx="304800" cy="304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130E1F1-79A0-4F52-832A-B3BF327B05BC}"/>
              </a:ext>
            </a:extLst>
          </p:cNvPr>
          <p:cNvSpPr/>
          <p:nvPr/>
        </p:nvSpPr>
        <p:spPr>
          <a:xfrm>
            <a:off x="4608945" y="4234872"/>
            <a:ext cx="304800" cy="304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4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677D52-6BE6-4825-A83D-0C86489D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70" y="885219"/>
            <a:ext cx="10072255" cy="834430"/>
          </a:xfrm>
        </p:spPr>
        <p:txBody>
          <a:bodyPr/>
          <a:lstStyle/>
          <a:p>
            <a:pPr indent="0" algn="ctr">
              <a:buNone/>
            </a:pP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Збіг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економічної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грошово-кредитної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кризи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валютною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призвів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до </a:t>
            </a:r>
            <a:r>
              <a:rPr lang="ru-RU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Oswald Medium" pitchFamily="2" charset="-52"/>
              </a:rPr>
              <a:t>скасування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Oswald Medium" pitchFamily="2" charset="-52"/>
              </a:rPr>
              <a:t> золотого </a:t>
            </a:r>
            <a:r>
              <a:rPr lang="ru-RU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Oswald Medium" pitchFamily="2" charset="-52"/>
              </a:rPr>
              <a:t>монометалізму</a:t>
            </a: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та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масового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знецінення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валют (на 50-84%) </a:t>
            </a: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6C0B7-A210-466A-AF7F-3B6563B818C4}"/>
              </a:ext>
            </a:extLst>
          </p:cNvPr>
          <p:cNvSpPr txBox="1"/>
          <p:nvPr/>
        </p:nvSpPr>
        <p:spPr>
          <a:xfrm>
            <a:off x="1059870" y="3429000"/>
            <a:ext cx="527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Золотий стандарт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скасовано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усіх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країнах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(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наприклад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Великобританії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Німеччині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Японії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у 1931р., у США - в 1933р.).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288C3-6B02-4A93-9FD3-1D0500CFCF26}"/>
              </a:ext>
            </a:extLst>
          </p:cNvPr>
          <p:cNvSpPr txBox="1"/>
          <p:nvPr/>
        </p:nvSpPr>
        <p:spPr>
          <a:xfrm>
            <a:off x="8139542" y="2329472"/>
            <a:ext cx="161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ПРИЧИНИ</a:t>
            </a:r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4BE2947-A230-4F81-AEE8-A5CBA5C9EEAA}"/>
              </a:ext>
            </a:extLst>
          </p:cNvPr>
          <p:cNvSpPr/>
          <p:nvPr/>
        </p:nvSpPr>
        <p:spPr>
          <a:xfrm>
            <a:off x="7117771" y="2923385"/>
            <a:ext cx="3657600" cy="5264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дефіцитність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державних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бюджетів</a:t>
            </a: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963EDAA-1F63-4044-97AD-A22E02BDA6DC}"/>
              </a:ext>
            </a:extLst>
          </p:cNvPr>
          <p:cNvSpPr/>
          <p:nvPr/>
        </p:nvSpPr>
        <p:spPr>
          <a:xfrm>
            <a:off x="7117771" y="3916586"/>
            <a:ext cx="3657600" cy="5264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пасивність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платіжних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балансів</a:t>
            </a:r>
            <a:endParaRPr lang="ru-RU" dirty="0">
              <a:solidFill>
                <a:srgbClr val="402A18"/>
              </a:solidFill>
              <a:latin typeface="Forum" panose="02000000000000000000" pitchFamily="2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FB4B645-13F3-440F-8921-DB6134B8690E}"/>
              </a:ext>
            </a:extLst>
          </p:cNvPr>
          <p:cNvSpPr/>
          <p:nvPr/>
        </p:nvSpPr>
        <p:spPr>
          <a:xfrm>
            <a:off x="7117771" y="4924101"/>
            <a:ext cx="3657600" cy="67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зменшення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офіційних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</a:p>
          <a:p>
            <a:pPr indent="0" algn="ctr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запасів</a:t>
            </a: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9AF8B-9C76-4FF8-A9D6-E35B4A19AC53}"/>
              </a:ext>
            </a:extLst>
          </p:cNvPr>
          <p:cNvSpPr txBox="1"/>
          <p:nvPr/>
        </p:nvSpPr>
        <p:spPr>
          <a:xfrm>
            <a:off x="6644403" y="2967735"/>
            <a:ext cx="4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1</a:t>
            </a:r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456AA-08CD-4134-8F6C-8DA08C0FF254}"/>
              </a:ext>
            </a:extLst>
          </p:cNvPr>
          <p:cNvSpPr txBox="1"/>
          <p:nvPr/>
        </p:nvSpPr>
        <p:spPr>
          <a:xfrm>
            <a:off x="6644403" y="3955083"/>
            <a:ext cx="4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2</a:t>
            </a:r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49B75-46BA-4682-BA48-36D78506F291}"/>
              </a:ext>
            </a:extLst>
          </p:cNvPr>
          <p:cNvSpPr txBox="1"/>
          <p:nvPr/>
        </p:nvSpPr>
        <p:spPr>
          <a:xfrm>
            <a:off x="6644403" y="5062754"/>
            <a:ext cx="4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Oswald Medium" pitchFamily="2" charset="-52"/>
              </a:rPr>
              <a:t>3</a:t>
            </a:r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E41942-C065-43B7-AF02-F804DC2F72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4327" y="1909690"/>
            <a:ext cx="10603346" cy="348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 30-х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років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en-US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XX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ст.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усіх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країнах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утвердилася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система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кредитних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грошей, не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розмінних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золото. </a:t>
            </a:r>
          </a:p>
          <a:p>
            <a:pPr marL="0" indent="0">
              <a:buNone/>
            </a:pPr>
            <a:endParaRPr lang="ru-RU" dirty="0">
              <a:solidFill>
                <a:srgbClr val="402A18"/>
              </a:solidFill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ru-RU" dirty="0">
              <a:solidFill>
                <a:srgbClr val="402A18"/>
              </a:solidFill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marL="0" indent="0">
              <a:buNone/>
            </a:pP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Тобто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сучасні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гроші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своїй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основній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масі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є не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лише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свідченням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Forum" panose="02000000000000000000" pitchFamily="2" charset="0"/>
              </a:rPr>
              <a:t>руху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Forum" panose="02000000000000000000" pitchFamily="2" charset="0"/>
              </a:rPr>
              <a:t>товаро-матеріальних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Forum" panose="02000000000000000000" pitchFamily="2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Forum" panose="02000000000000000000" pitchFamily="2" charset="0"/>
              </a:rPr>
              <a:t>цінностей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титулом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платоспроможності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а й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реальним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відбитком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руху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капіталу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endParaRPr lang="ru-RU" dirty="0">
              <a:latin typeface="For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A9683-C8F6-4692-AA4B-054ADD7E7AD4}"/>
              </a:ext>
            </a:extLst>
          </p:cNvPr>
          <p:cNvSpPr txBox="1"/>
          <p:nvPr/>
        </p:nvSpPr>
        <p:spPr>
          <a:xfrm>
            <a:off x="4548909" y="817637"/>
            <a:ext cx="3094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  <a:latin typeface="Oswald Medium" pitchFamily="2" charset="-52"/>
              </a:rPr>
              <a:t>СУЧАСНІ ГРОШІ</a:t>
            </a:r>
            <a:endParaRPr lang="ru-RU" sz="36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6998078-1D95-4C62-950C-C7B8D168A205}"/>
              </a:ext>
            </a:extLst>
          </p:cNvPr>
          <p:cNvSpPr/>
          <p:nvPr/>
        </p:nvSpPr>
        <p:spPr>
          <a:xfrm>
            <a:off x="2175163" y="2752438"/>
            <a:ext cx="7947891" cy="9975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Сучасні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гроші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своїй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основі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це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кредитні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гроші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які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нерозривно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пов'язані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господарським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оборотом і реально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відбивають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його</a:t>
            </a:r>
            <a:r>
              <a:rPr lang="ru-RU" sz="20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рух.</a:t>
            </a:r>
          </a:p>
        </p:txBody>
      </p:sp>
    </p:spTree>
    <p:extLst>
      <p:ext uri="{BB962C8B-B14F-4D97-AF65-F5344CB8AC3E}">
        <p14:creationId xmlns:p14="http://schemas.microsoft.com/office/powerpoint/2010/main" val="255636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F9314-0AE0-4EBF-A78F-BE7404DF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3636"/>
            <a:ext cx="11029616" cy="716755"/>
          </a:xfrm>
        </p:spPr>
        <p:txBody>
          <a:bodyPr>
            <a:noAutofit/>
          </a:bodyPr>
          <a:lstStyle/>
          <a:p>
            <a:pPr algn="ctr"/>
            <a:r>
              <a:rPr lang="ru-RU" sz="3200" b="1" i="0" cap="none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ХАРАКТЕРНІ РИСИ СУЧАСНИХ ГРОШОВИХ СИСТЕМ:</a:t>
            </a:r>
            <a:endParaRPr lang="ru-RU" sz="3200" b="1" cap="none" dirty="0">
              <a:solidFill>
                <a:schemeClr val="accent3">
                  <a:lumMod val="75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B21CF-27F0-40D1-9AB5-DA941E5A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4982"/>
            <a:ext cx="8109528" cy="4535054"/>
          </a:xfrm>
        </p:spPr>
        <p:txBody>
          <a:bodyPr>
            <a:normAutofit/>
          </a:bodyPr>
          <a:lstStyle/>
          <a:p>
            <a:pPr marL="306000" indent="0">
              <a:buNone/>
            </a:pP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Втрата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зв'язку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із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золотом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унаслідок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витіснення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його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b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внутрішнього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зовнішнього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обороту.</a:t>
            </a:r>
          </a:p>
          <a:p>
            <a:pPr marL="306000" indent="0">
              <a:buNone/>
            </a:pP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Випуск грошей в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не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тільки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для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кредитування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b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господарства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а й для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кредитування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держави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marL="306000" indent="0">
              <a:buNone/>
            </a:pP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Широкий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розвиток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безготівкового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b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та зменшення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готівкового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marL="306000" indent="0">
              <a:buNone/>
            </a:pP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Хронічна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інфляція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marL="306000" indent="0">
              <a:buNone/>
            </a:pP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Державне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регулювання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грошового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marL="306000" indent="0">
              <a:buNone/>
            </a:pP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Скасування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офіційного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золотого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вмісту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забезпечення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b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розміну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банкнот на золото.</a:t>
            </a:r>
          </a:p>
          <a:p>
            <a:pPr marL="306000" indent="0">
              <a:buNone/>
            </a:pP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Розвиток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інтеграційних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процесів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сфері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грошово-кредитних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відносин</a:t>
            </a:r>
            <a:r>
              <a:rPr lang="ru-RU" sz="20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A8B60D-1C83-4796-A544-1D70046B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874982"/>
            <a:ext cx="4128653" cy="363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CA4545A0-0289-4258-BFAE-D85C384F8170}"/>
              </a:ext>
            </a:extLst>
          </p:cNvPr>
          <p:cNvSpPr/>
          <p:nvPr/>
        </p:nvSpPr>
        <p:spPr>
          <a:xfrm>
            <a:off x="272123" y="1995055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1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42EDFDD-7AAC-4E22-8980-E36A3DC6F6A5}"/>
              </a:ext>
            </a:extLst>
          </p:cNvPr>
          <p:cNvSpPr/>
          <p:nvPr/>
        </p:nvSpPr>
        <p:spPr>
          <a:xfrm>
            <a:off x="272123" y="2645619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2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0F644AE-265B-4413-ACAA-DBA78DFCD1E1}"/>
              </a:ext>
            </a:extLst>
          </p:cNvPr>
          <p:cNvSpPr/>
          <p:nvPr/>
        </p:nvSpPr>
        <p:spPr>
          <a:xfrm>
            <a:off x="272123" y="3412027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3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E1EF54-D786-4058-AD1D-93FF6387A3CE}"/>
              </a:ext>
            </a:extLst>
          </p:cNvPr>
          <p:cNvSpPr/>
          <p:nvPr/>
        </p:nvSpPr>
        <p:spPr>
          <a:xfrm>
            <a:off x="272123" y="3982462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4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350D9F4-F239-43C3-8A8B-02642EC9F8B3}"/>
              </a:ext>
            </a:extLst>
          </p:cNvPr>
          <p:cNvSpPr/>
          <p:nvPr/>
        </p:nvSpPr>
        <p:spPr>
          <a:xfrm>
            <a:off x="272123" y="4507137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5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C94530E-6946-4DD7-B76F-6F4693923DEE}"/>
              </a:ext>
            </a:extLst>
          </p:cNvPr>
          <p:cNvSpPr/>
          <p:nvPr/>
        </p:nvSpPr>
        <p:spPr>
          <a:xfrm>
            <a:off x="272123" y="5091636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6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7041953-DE5B-4001-A962-B8FC9B212444}"/>
              </a:ext>
            </a:extLst>
          </p:cNvPr>
          <p:cNvSpPr/>
          <p:nvPr/>
        </p:nvSpPr>
        <p:spPr>
          <a:xfrm>
            <a:off x="272123" y="5629564"/>
            <a:ext cx="391946" cy="3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Oswald Medium" pitchFamily="2" charset="-52"/>
              </a:rPr>
              <a:t>7</a:t>
            </a:r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153601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83EA6F-1EE2-4922-9B32-7E4A17B0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443017"/>
            <a:ext cx="10058400" cy="1143001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swald Medium" pitchFamily="2" charset="-52"/>
              </a:rPr>
              <a:t>Дякую за увагу!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Oswald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44608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3A816F0B-82DE-4E51-B637-2408FA9C4C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4275" y="2461202"/>
            <a:ext cx="9823450" cy="1160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/>
                <a:latin typeface="Oswald Medium" pitchFamily="2" charset="-52"/>
              </a:rPr>
              <a:t>Грошова система 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—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це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запроваджена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 державою форма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організації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 грошового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країні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Forum" panose="02000000000000000000" pitchFamily="2" charset="0"/>
              </a:rPr>
              <a:t>. </a:t>
            </a:r>
            <a:endParaRPr lang="ru-RU" sz="3200" dirty="0">
              <a:latin typeface="For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319C2-936F-4D2F-9A3C-659C6EC0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2423"/>
            <a:ext cx="10058400" cy="10076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ОСНОВНІ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ЕЛЕМЕНТИ ГРОШОВОЇ СИСТЕМИ: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B1628-5EE1-4B0C-AB32-B7C7ACE7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577" y="3706560"/>
            <a:ext cx="3418154" cy="12277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установи,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які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здійснюють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випуск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грошей і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цінних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паперів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визначають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порядок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емісії</a:t>
            </a:r>
            <a:endParaRPr lang="ru-RU" sz="2400" b="0" i="0" dirty="0">
              <a:solidFill>
                <a:srgbClr val="242424"/>
              </a:solidFill>
              <a:effectLst/>
              <a:latin typeface="Forum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75E77F-73F4-45D0-9E8B-C73AB9ADB376}"/>
              </a:ext>
            </a:extLst>
          </p:cNvPr>
          <p:cNvSpPr/>
          <p:nvPr/>
        </p:nvSpPr>
        <p:spPr>
          <a:xfrm>
            <a:off x="480290" y="2133600"/>
            <a:ext cx="3084945" cy="720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Forum" panose="02000000000000000000" pitchFamily="2" charset="0"/>
              </a:rPr>
              <a:t>грошова одиниця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D542478-A294-4E36-AA7A-137670087B51}"/>
              </a:ext>
            </a:extLst>
          </p:cNvPr>
          <p:cNvSpPr/>
          <p:nvPr/>
        </p:nvSpPr>
        <p:spPr>
          <a:xfrm>
            <a:off x="4509653" y="2130619"/>
            <a:ext cx="3084945" cy="720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Forum" panose="02000000000000000000" pitchFamily="2" charset="0"/>
              </a:rPr>
              <a:t>масштаб цін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B126A5-2FA8-467E-9DCD-8CC9604B0B5A}"/>
              </a:ext>
            </a:extLst>
          </p:cNvPr>
          <p:cNvSpPr/>
          <p:nvPr/>
        </p:nvSpPr>
        <p:spPr>
          <a:xfrm>
            <a:off x="8428181" y="2130619"/>
            <a:ext cx="3084945" cy="720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Forum" panose="02000000000000000000" pitchFamily="2" charset="0"/>
              </a:rPr>
              <a:t>емісійна система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FB2D2-A933-4907-8943-3214B9879478}"/>
              </a:ext>
            </a:extLst>
          </p:cNvPr>
          <p:cNvSpPr txBox="1"/>
          <p:nvPr/>
        </p:nvSpPr>
        <p:spPr>
          <a:xfrm>
            <a:off x="248395" y="3706560"/>
            <a:ext cx="3548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встановлений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законодавчому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порядку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грошовий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знак,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призначений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для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вимірювання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цін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товарів</a:t>
            </a:r>
            <a:r>
              <a:rPr lang="ru-RU" sz="2000" b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і </a:t>
            </a:r>
            <a:r>
              <a:rPr lang="ru-RU" sz="2000" b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послуг</a:t>
            </a:r>
            <a:endParaRPr lang="ru-RU" sz="2400" b="0" dirty="0">
              <a:solidFill>
                <a:srgbClr val="242424"/>
              </a:solidFill>
              <a:effectLst/>
              <a:latin typeface="Forum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D8117-FE05-48E3-9F28-6204E293F16A}"/>
              </a:ext>
            </a:extLst>
          </p:cNvPr>
          <p:cNvSpPr txBox="1"/>
          <p:nvPr/>
        </p:nvSpPr>
        <p:spPr>
          <a:xfrm>
            <a:off x="4424218" y="3706560"/>
            <a:ext cx="334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законодавча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фіксація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вагової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кількості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монетарного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металу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(золота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чи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срібла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),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що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закріплюється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державою за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певною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грошовою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одиницею</a:t>
            </a:r>
            <a:endParaRPr lang="ru-RU" sz="2400" b="0" i="0" dirty="0">
              <a:solidFill>
                <a:srgbClr val="242424"/>
              </a:solidFill>
              <a:effectLst/>
              <a:latin typeface="Forum" panose="02000000000000000000" pitchFamily="2" charset="0"/>
            </a:endParaRPr>
          </a:p>
          <a:p>
            <a:endParaRPr lang="ru-RU" sz="2000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1011BEE-894D-4F58-B31B-2219859B6B0C}"/>
              </a:ext>
            </a:extLst>
          </p:cNvPr>
          <p:cNvCxnSpPr>
            <a:cxnSpLocks/>
          </p:cNvCxnSpPr>
          <p:nvPr/>
        </p:nvCxnSpPr>
        <p:spPr>
          <a:xfrm flipH="1">
            <a:off x="1833415" y="3038623"/>
            <a:ext cx="378694" cy="6679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7C265A5-2D10-4E78-82D4-FE6714F34D8D}"/>
              </a:ext>
            </a:extLst>
          </p:cNvPr>
          <p:cNvCxnSpPr>
            <a:cxnSpLocks/>
          </p:cNvCxnSpPr>
          <p:nvPr/>
        </p:nvCxnSpPr>
        <p:spPr>
          <a:xfrm>
            <a:off x="9661236" y="2982282"/>
            <a:ext cx="309417" cy="6679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FDC7AD1-6BC2-4543-A229-C3A09A908F9A}"/>
              </a:ext>
            </a:extLst>
          </p:cNvPr>
          <p:cNvCxnSpPr>
            <a:cxnSpLocks/>
          </p:cNvCxnSpPr>
          <p:nvPr/>
        </p:nvCxnSpPr>
        <p:spPr>
          <a:xfrm>
            <a:off x="5941288" y="2982282"/>
            <a:ext cx="0" cy="6460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4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8F4C5C-0D56-485A-8CC6-A567CDAB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8691"/>
            <a:ext cx="10058400" cy="104463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ОСНОВНІ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ЕЛЕМЕНТИ ГРОШОВОЇ СИСТЕМИ: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37DE6AB-690A-47D9-9CC3-7E2FEF81B944}"/>
              </a:ext>
            </a:extLst>
          </p:cNvPr>
          <p:cNvSpPr/>
          <p:nvPr/>
        </p:nvSpPr>
        <p:spPr>
          <a:xfrm>
            <a:off x="415636" y="2114203"/>
            <a:ext cx="3084945" cy="720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Forum" panose="02000000000000000000" pitchFamily="2" charset="0"/>
              </a:rPr>
              <a:t>форми грошей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1069025-1F4A-4E85-8A35-8EC893912050}"/>
              </a:ext>
            </a:extLst>
          </p:cNvPr>
          <p:cNvSpPr/>
          <p:nvPr/>
        </p:nvSpPr>
        <p:spPr>
          <a:xfrm>
            <a:off x="4212936" y="2114201"/>
            <a:ext cx="3084945" cy="720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Forum" panose="02000000000000000000" pitchFamily="2" charset="0"/>
              </a:rPr>
              <a:t>валютний курс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CC7634C-F832-4D73-9791-BBF6E4FC2630}"/>
              </a:ext>
            </a:extLst>
          </p:cNvPr>
          <p:cNvSpPr/>
          <p:nvPr/>
        </p:nvSpPr>
        <p:spPr>
          <a:xfrm>
            <a:off x="8010236" y="2114201"/>
            <a:ext cx="3766128" cy="720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Forum" panose="02000000000000000000" pitchFamily="2" charset="0"/>
              </a:rPr>
              <a:t>Регламентація готівкового та безготівкового обігу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9239A-F4BF-4E1A-95A5-8A572C69B120}"/>
              </a:ext>
            </a:extLst>
          </p:cNvPr>
          <p:cNvSpPr txBox="1"/>
          <p:nvPr/>
        </p:nvSpPr>
        <p:spPr>
          <a:xfrm>
            <a:off x="286326" y="3564774"/>
            <a:ext cx="3343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матеріалізована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певному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типі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загального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еквівалента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вартість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, яка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забезпечує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стабільність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товарів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і є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стабільним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платіжним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засобом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готівковому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обігу</a:t>
            </a:r>
            <a:endParaRPr lang="ru-RU" sz="2400" b="0" i="0" dirty="0">
              <a:solidFill>
                <a:srgbClr val="242424"/>
              </a:solidFill>
              <a:effectLst/>
              <a:latin typeface="Forum" panose="02000000000000000000" pitchFamily="2" charset="0"/>
            </a:endParaRPr>
          </a:p>
          <a:p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8FDFD-3FE0-401A-9C40-829ED9F2D0F3}"/>
              </a:ext>
            </a:extLst>
          </p:cNvPr>
          <p:cNvSpPr txBox="1"/>
          <p:nvPr/>
        </p:nvSpPr>
        <p:spPr>
          <a:xfrm>
            <a:off x="4059386" y="3522739"/>
            <a:ext cx="3671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співвідношення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між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грошовими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одиницями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різних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країн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що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використовується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для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обміну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валют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під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час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здійснення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валютних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інших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економічних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операцій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.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Виступає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як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ціна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валюти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однієї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країни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виражена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валюті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іншої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країни</a:t>
            </a:r>
            <a:endParaRPr lang="ru-RU" sz="2400" b="0" i="0" dirty="0">
              <a:solidFill>
                <a:srgbClr val="242424"/>
              </a:solidFill>
              <a:effectLst/>
              <a:latin typeface="Forum" panose="02000000000000000000" pitchFamily="2" charset="0"/>
            </a:endParaRPr>
          </a:p>
          <a:p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BEDCC-2E51-4016-8D3B-FEACD793AFA4}"/>
              </a:ext>
            </a:extLst>
          </p:cNvPr>
          <p:cNvSpPr txBox="1"/>
          <p:nvPr/>
        </p:nvSpPr>
        <p:spPr>
          <a:xfrm>
            <a:off x="8104909" y="3564774"/>
            <a:ext cx="3671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охоплює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визначення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сфер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готівкових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безготівкових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розрахунків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і режиму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використання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грошей на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рахунках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форми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розрахунків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, порядок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платежів</a:t>
            </a:r>
            <a:r>
              <a:rPr lang="ru-RU" sz="2000" b="0" i="0" dirty="0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42424"/>
                </a:solidFill>
                <a:effectLst/>
                <a:latin typeface="Forum" panose="02000000000000000000" pitchFamily="2" charset="0"/>
              </a:rPr>
              <a:t>тощо</a:t>
            </a:r>
            <a:endParaRPr lang="ru-RU" sz="2400" b="0" i="0" dirty="0">
              <a:solidFill>
                <a:srgbClr val="242424"/>
              </a:solidFill>
              <a:effectLst/>
              <a:latin typeface="Forum" panose="02000000000000000000" pitchFamily="2" charset="0"/>
            </a:endParaRPr>
          </a:p>
          <a:p>
            <a:endParaRPr lang="ru-RU" sz="20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62077E6-7EF0-45D3-BB9E-11AED30FB6AC}"/>
              </a:ext>
            </a:extLst>
          </p:cNvPr>
          <p:cNvCxnSpPr>
            <a:cxnSpLocks/>
          </p:cNvCxnSpPr>
          <p:nvPr/>
        </p:nvCxnSpPr>
        <p:spPr>
          <a:xfrm flipH="1">
            <a:off x="1768761" y="2959257"/>
            <a:ext cx="378694" cy="6679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309EBA7-BC8A-4683-86B1-428FD6C16759}"/>
              </a:ext>
            </a:extLst>
          </p:cNvPr>
          <p:cNvCxnSpPr>
            <a:cxnSpLocks/>
          </p:cNvCxnSpPr>
          <p:nvPr/>
        </p:nvCxnSpPr>
        <p:spPr>
          <a:xfrm>
            <a:off x="5775033" y="2918685"/>
            <a:ext cx="0" cy="6460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006F005-8AFC-46EE-B436-54ABD74E1070}"/>
              </a:ext>
            </a:extLst>
          </p:cNvPr>
          <p:cNvCxnSpPr>
            <a:cxnSpLocks/>
          </p:cNvCxnSpPr>
          <p:nvPr/>
        </p:nvCxnSpPr>
        <p:spPr>
          <a:xfrm>
            <a:off x="9738591" y="2918685"/>
            <a:ext cx="309417" cy="6679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6124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E5141-A9D9-4ED2-8B00-9CACD3CA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25" y="597813"/>
            <a:ext cx="10058400" cy="87169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ЕТАПИ РОЗВИТКУ ГРОШОВИХ СИСТЕМ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63A0C-758C-438A-82A0-04475F4F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849" y="2235197"/>
            <a:ext cx="6076376" cy="354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Розвиток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систем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країн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світу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відбувався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водночас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еволюцією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товарного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господарства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властивих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йому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економічних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відносин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набували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того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чи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іншого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виду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залежно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форми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якій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функціонують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як товар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або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як знаки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br>
              <a:rPr lang="ru-RU" sz="2400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Історично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першим типом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грошової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системи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була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система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металевого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якої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грошовий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товар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безпосередньо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перебуває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виконує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всі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функції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грошей, а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банкноти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розмінні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b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грошовий</a:t>
            </a:r>
            <a:r>
              <a:rPr lang="ru-RU" b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метал.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CE853-0AC9-440E-8728-71EFE5F4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71" y="1758753"/>
            <a:ext cx="5477053" cy="413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737A-A84B-4A52-A750-04158F86DF72}"/>
              </a:ext>
            </a:extLst>
          </p:cNvPr>
          <p:cNvSpPr txBox="1"/>
          <p:nvPr/>
        </p:nvSpPr>
        <p:spPr>
          <a:xfrm>
            <a:off x="5128608" y="3925453"/>
            <a:ext cx="387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swald Medium" pitchFamily="2" charset="-52"/>
              </a:rPr>
              <a:t>Перший тип грошової системи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Oswald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448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9DB499-1B72-4CBF-A4DC-9BD7476D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07" y="3592390"/>
            <a:ext cx="11106729" cy="461665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епоху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первісного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накопичення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капіталу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(XVI-XVIII ст.)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системи</a:t>
            </a:r>
            <a:r>
              <a:rPr lang="ru-RU" dirty="0">
                <a:solidFill>
                  <a:srgbClr val="402A18"/>
                </a:solidFill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базувалися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b="0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біметалізмі</a:t>
            </a:r>
            <a:r>
              <a:rPr lang="ru-RU" dirty="0">
                <a:solidFill>
                  <a:srgbClr val="402A18"/>
                </a:solidFill>
                <a:latin typeface="Forum" panose="02000000000000000000" pitchFamily="2" charset="0"/>
              </a:rPr>
              <a:t>.</a:t>
            </a: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7CC70-D12C-47E2-8975-7C6B84844FF4}"/>
              </a:ext>
            </a:extLst>
          </p:cNvPr>
          <p:cNvSpPr txBox="1"/>
          <p:nvPr/>
        </p:nvSpPr>
        <p:spPr>
          <a:xfrm>
            <a:off x="2160154" y="1115469"/>
            <a:ext cx="787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Металеві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грошові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системи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виступали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sz="24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наступних</a:t>
            </a:r>
            <a:r>
              <a:rPr lang="ru-RU" sz="2400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формах:</a:t>
            </a:r>
            <a:endParaRPr lang="ru-RU" sz="2400" b="1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43BBD7C-AEDE-4AE0-AFCB-E6242875C96E}"/>
              </a:ext>
            </a:extLst>
          </p:cNvPr>
          <p:cNvCxnSpPr>
            <a:cxnSpLocks/>
          </p:cNvCxnSpPr>
          <p:nvPr/>
        </p:nvCxnSpPr>
        <p:spPr>
          <a:xfrm flipH="1">
            <a:off x="4484251" y="1850294"/>
            <a:ext cx="378694" cy="66793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604BBE3-50C9-4A17-8230-79D863904278}"/>
              </a:ext>
            </a:extLst>
          </p:cNvPr>
          <p:cNvCxnSpPr>
            <a:cxnSpLocks/>
          </p:cNvCxnSpPr>
          <p:nvPr/>
        </p:nvCxnSpPr>
        <p:spPr>
          <a:xfrm>
            <a:off x="7592287" y="1848224"/>
            <a:ext cx="337357" cy="66793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82DEB50-FCC3-4C27-B3C1-C9D200B4F51D}"/>
              </a:ext>
            </a:extLst>
          </p:cNvPr>
          <p:cNvSpPr/>
          <p:nvPr/>
        </p:nvSpPr>
        <p:spPr>
          <a:xfrm>
            <a:off x="1579416" y="4581236"/>
            <a:ext cx="8866909" cy="11612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000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це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грошова система, за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якої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роль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загального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еквівалента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законодавче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закріплялася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за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двома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металами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золотом і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сріблом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;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монети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цих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металів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карбувалися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оберталися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рівних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засадах,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банкноти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підлягали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розміну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обидва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ці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метали.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A9EB9-D359-4538-A84C-3BCE3CB1A7C6}"/>
              </a:ext>
            </a:extLst>
          </p:cNvPr>
          <p:cNvSpPr txBox="1"/>
          <p:nvPr/>
        </p:nvSpPr>
        <p:spPr>
          <a:xfrm>
            <a:off x="3454642" y="2584762"/>
            <a:ext cx="182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Oswald Medium" pitchFamily="2" charset="-52"/>
              </a:rPr>
              <a:t>біметалізм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DF7FC-614D-4C06-A9B3-AB3015C9D78C}"/>
              </a:ext>
            </a:extLst>
          </p:cNvPr>
          <p:cNvSpPr txBox="1"/>
          <p:nvPr/>
        </p:nvSpPr>
        <p:spPr>
          <a:xfrm>
            <a:off x="6913181" y="2597084"/>
            <a:ext cx="20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Oswald Medium" pitchFamily="2" charset="-52"/>
              </a:rPr>
              <a:t>монометалізм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Oswald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404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A0267-3098-4439-8AE2-CEFCB079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60" y="1268614"/>
            <a:ext cx="3477491" cy="1180868"/>
          </a:xfrm>
        </p:spPr>
        <p:txBody>
          <a:bodyPr/>
          <a:lstStyle/>
          <a:p>
            <a:r>
              <a:rPr lang="uk-UA" dirty="0">
                <a:latin typeface="Oswald Medium" pitchFamily="2" charset="-52"/>
              </a:rPr>
              <a:t>Перший різновид біметалізму</a:t>
            </a:r>
            <a:endParaRPr lang="ru-RU" dirty="0"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6B855-8A28-4631-97A9-545F25E3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852978"/>
            <a:ext cx="6934200" cy="5152044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Історично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першим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різновидом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система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паралельної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валюти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згідно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співвідношення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між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золотими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срібними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монетами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встановлювалося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ринку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стихійно</a:t>
            </a:r>
            <a:r>
              <a:rPr lang="ru-RU" dirty="0">
                <a:solidFill>
                  <a:srgbClr val="402A18"/>
                </a:solidFill>
                <a:latin typeface="Forum" panose="02000000000000000000" pitchFamily="2" charset="0"/>
              </a:rPr>
              <a:t>.</a:t>
            </a: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Тому держава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встановлювала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законодавчому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порядку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обов'язкове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вартісне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співвідношення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між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двома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металами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що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оберталися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однакових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засадах за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їх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відкритого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карбування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Такий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різновид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дістав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назву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"</a:t>
            </a:r>
            <a:r>
              <a:rPr lang="ru-RU" b="1" i="0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система </a:t>
            </a:r>
            <a:r>
              <a:rPr lang="ru-RU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подвійної</a:t>
            </a:r>
            <a:r>
              <a:rPr lang="ru-RU" b="1" i="0" dirty="0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 </a:t>
            </a:r>
            <a:r>
              <a:rPr lang="ru-RU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Oswald Medium" pitchFamily="2" charset="-52"/>
              </a:rPr>
              <a:t>валюти</a:t>
            </a:r>
            <a:r>
              <a:rPr lang="ru-RU" b="0" i="0" dirty="0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".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Forum" panose="02000000000000000000" pitchFamily="2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09654-6797-4090-A554-04780B64A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953AA6-C970-4541-B2C3-590CB81B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-1085" r="66014" b="1085"/>
          <a:stretch/>
        </p:blipFill>
        <p:spPr>
          <a:xfrm>
            <a:off x="307560" y="2926080"/>
            <a:ext cx="3350040" cy="253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131548D-ED8C-4C57-A3FE-7DAA3B5D7BA4}"/>
              </a:ext>
            </a:extLst>
          </p:cNvPr>
          <p:cNvSpPr/>
          <p:nvPr/>
        </p:nvSpPr>
        <p:spPr>
          <a:xfrm>
            <a:off x="4800600" y="2237739"/>
            <a:ext cx="6934200" cy="9857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створювало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труднощі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були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пов'язані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з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існуванням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на ринках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двох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загальних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еквівалентів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, а значить,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двох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мір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двох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 систем </a:t>
            </a:r>
            <a:r>
              <a:rPr lang="ru-RU" b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цін</a:t>
            </a:r>
            <a:r>
              <a:rPr lang="ru-RU" b="1" dirty="0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9632-1DD8-455B-A137-ABAEF993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036"/>
            <a:ext cx="10058400" cy="665942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Система «</a:t>
            </a:r>
            <a:r>
              <a:rPr lang="uk-UA" sz="3200" dirty="0" err="1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кульгаючої</a:t>
            </a:r>
            <a:r>
              <a:rPr lang="uk-UA" sz="3200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» валюти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A55CC-B02D-4664-80D2-43AB2721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3" y="2316787"/>
            <a:ext cx="6679736" cy="306185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Різновид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– 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«система </a:t>
            </a:r>
            <a:r>
              <a:rPr lang="ru-RU" b="1" dirty="0">
                <a:solidFill>
                  <a:srgbClr val="402A18"/>
                </a:solidFill>
                <a:latin typeface="Forum" panose="02000000000000000000" pitchFamily="2" charset="0"/>
              </a:rPr>
              <a:t>«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кульгаючої</a:t>
            </a:r>
            <a:r>
              <a:rPr lang="ru-RU" b="1" dirty="0">
                <a:solidFill>
                  <a:srgbClr val="402A18"/>
                </a:solidFill>
                <a:latin typeface="Forum" panose="02000000000000000000" pitchFamily="2" charset="0"/>
              </a:rPr>
              <a:t>»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валюти</a:t>
            </a:r>
            <a:r>
              <a:rPr lang="ru-RU" b="1" dirty="0">
                <a:solidFill>
                  <a:srgbClr val="402A18"/>
                </a:solidFill>
                <a:latin typeface="Forum" panose="02000000000000000000" pitchFamily="2" charset="0"/>
              </a:rPr>
              <a:t>»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один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із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видів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монет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карбується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закритому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порядку. </a:t>
            </a: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 algn="just">
              <a:buNone/>
            </a:pP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Однак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u="sng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не </a:t>
            </a:r>
            <a:r>
              <a:rPr lang="ru-RU" b="1" i="0" u="sng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відповідав</a:t>
            </a:r>
            <a:r>
              <a:rPr lang="ru-RU" b="1" i="0" u="sng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потребам </a:t>
            </a:r>
            <a:r>
              <a:rPr lang="ru-RU" b="1" i="0" u="sng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розвинутого</a:t>
            </a:r>
            <a:r>
              <a:rPr lang="ru-RU" b="1" i="0" u="sng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u="sng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ринкового</a:t>
            </a:r>
            <a:r>
              <a:rPr lang="ru-RU" b="1" i="0" u="sng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u="sng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господарства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використання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як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міри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двох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металів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суперечило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сутності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цієї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функції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грошей.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Загальною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мірою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може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бути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лише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один метал,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що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фактично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й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відбувалося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839DB5B-B63E-49CA-93E2-8B2026D094E3}"/>
              </a:ext>
            </a:extLst>
          </p:cNvPr>
          <p:cNvSpPr/>
          <p:nvPr/>
        </p:nvSpPr>
        <p:spPr>
          <a:xfrm>
            <a:off x="8238836" y="3038764"/>
            <a:ext cx="3528291" cy="30618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Прикладом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слугує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французька</a:t>
            </a:r>
            <a:r>
              <a:rPr lang="ru-RU" b="1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грошова система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коли у 1873 р.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було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заборонено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вільне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карбування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срібла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але за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п'ятифранковими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срібними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монетами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залишилася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необмежена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сила законного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платіжного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засобу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Це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була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спроба</a:t>
            </a:r>
            <a:r>
              <a:rPr lang="ru-RU" b="1" i="1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врятувати</a:t>
            </a:r>
            <a:r>
              <a:rPr lang="ru-RU" b="1" i="1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1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</a:t>
            </a:r>
            <a:r>
              <a:rPr lang="ru-RU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</a:t>
            </a:r>
            <a:endParaRPr lang="ru-RU" dirty="0"/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id="{C16BD3F4-EAB2-4B1F-9738-6817FD840727}"/>
              </a:ext>
            </a:extLst>
          </p:cNvPr>
          <p:cNvSpPr/>
          <p:nvPr/>
        </p:nvSpPr>
        <p:spPr>
          <a:xfrm rot="16866134">
            <a:off x="7701914" y="1511029"/>
            <a:ext cx="621538" cy="19422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1C823-BD75-4ED4-9FE6-5FB340F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48761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Oswald Medium" pitchFamily="2" charset="-52"/>
              </a:rPr>
              <a:t>Що таке монометалізм?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Oswald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D27E43-10B6-41B0-B859-9D99FA9B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37" y="2547700"/>
            <a:ext cx="5682209" cy="2689320"/>
          </a:xfrm>
        </p:spPr>
        <p:txBody>
          <a:bodyPr/>
          <a:lstStyle/>
          <a:p>
            <a:pPr indent="0">
              <a:buNone/>
            </a:pPr>
            <a:r>
              <a:rPr lang="ru-RU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Forum" panose="02000000000000000000" pitchFamily="2" charset="0"/>
              </a:rPr>
              <a:t>Монометалізм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- грошова система, за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якої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роль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загального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еквівалента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виконує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один метал: золото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або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срібло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при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цьому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обігу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функціонують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монети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та знаки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вартості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,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розмінні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грошовий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метал.</a:t>
            </a:r>
            <a:b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</a:br>
            <a:endParaRPr lang="ru-RU" b="0" i="0" dirty="0">
              <a:solidFill>
                <a:srgbClr val="402A18"/>
              </a:solidFill>
              <a:effectLst/>
              <a:latin typeface="Forum" panose="02000000000000000000" pitchFamily="2" charset="0"/>
            </a:endParaRPr>
          </a:p>
          <a:p>
            <a:pPr indent="0" algn="just">
              <a:buNone/>
            </a:pP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У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міру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розвитку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капіталістичного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господарства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біметалізм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/>
                <a:latin typeface="Forum" panose="02000000000000000000" pitchFamily="2" charset="0"/>
              </a:rPr>
              <a:t>поступається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 </a:t>
            </a:r>
            <a:r>
              <a:rPr lang="ru-RU" b="0" i="0" dirty="0" err="1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монометалізму</a:t>
            </a:r>
            <a:r>
              <a:rPr lang="ru-RU" b="0" i="0" dirty="0">
                <a:solidFill>
                  <a:srgbClr val="402A18"/>
                </a:solidFill>
                <a:effectLst/>
                <a:latin typeface="Forum" panose="02000000000000000000" pitchFamily="2" charset="0"/>
              </a:rPr>
              <a:t>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DF3F8F-C2FF-47BC-89BA-FE6EC741C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1882277"/>
            <a:ext cx="3214253" cy="4226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1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</TotalTime>
  <Words>1230</Words>
  <Application>Microsoft Office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Forum</vt:lpstr>
      <vt:lpstr>Oswald Medium</vt:lpstr>
      <vt:lpstr>Wingdings</vt:lpstr>
      <vt:lpstr>Ретро</vt:lpstr>
      <vt:lpstr>ГРОШОВІ СИСТЕМИ, ЇХ СУТНІСТЬ ТА ЕТАПИ РОЗВИТКУ</vt:lpstr>
      <vt:lpstr>Презентация PowerPoint</vt:lpstr>
      <vt:lpstr>ОСНОВНІ ЕЛЕМЕНТИ ГРОШОВОЇ СИСТЕМИ:</vt:lpstr>
      <vt:lpstr>ОСНОВНІ ЕЛЕМЕНТИ ГРОШОВОЇ СИСТЕМИ:</vt:lpstr>
      <vt:lpstr>ЕТАПИ РОЗВИТКУ ГРОШОВИХ СИСТЕМ</vt:lpstr>
      <vt:lpstr>Презентация PowerPoint</vt:lpstr>
      <vt:lpstr>Перший різновид біметалізму</vt:lpstr>
      <vt:lpstr>Система «кульгаючої» валюти</vt:lpstr>
      <vt:lpstr>Що таке монометалізм?</vt:lpstr>
      <vt:lpstr>Про золотомонетний стандарт:</vt:lpstr>
      <vt:lpstr>Презентация PowerPoint</vt:lpstr>
      <vt:lpstr>Скасування золотомонетного стандарту</vt:lpstr>
      <vt:lpstr>Нові форми золотого стандарту</vt:lpstr>
      <vt:lpstr>Крах золотого стандарту</vt:lpstr>
      <vt:lpstr>Презентация PowerPoint</vt:lpstr>
      <vt:lpstr>Презентация PowerPoint</vt:lpstr>
      <vt:lpstr>ХАРАКТЕРНІ РИСИ СУЧАСНИХ ГРОШОВИХ СИСТЕМ: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ГРОШОВІ СИСТЕМИ, ЇХ СУТНІСТЬ ТА ЕТАПИ РОЗВИТКУ</dc:title>
  <dc:creator>Nastya Belikova</dc:creator>
  <cp:lastModifiedBy>Александр</cp:lastModifiedBy>
  <cp:revision>4</cp:revision>
  <dcterms:created xsi:type="dcterms:W3CDTF">2022-05-01T18:13:12Z</dcterms:created>
  <dcterms:modified xsi:type="dcterms:W3CDTF">2023-03-02T17:55:54Z</dcterms:modified>
</cp:coreProperties>
</file>